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82" r:id="rId7"/>
    <p:sldId id="262" r:id="rId8"/>
    <p:sldId id="263" r:id="rId9"/>
    <p:sldId id="264" r:id="rId10"/>
    <p:sldId id="266" r:id="rId11"/>
    <p:sldId id="267" r:id="rId12"/>
    <p:sldId id="268" r:id="rId13"/>
    <p:sldId id="283" r:id="rId14"/>
    <p:sldId id="270" r:id="rId15"/>
    <p:sldId id="271" r:id="rId16"/>
    <p:sldId id="272" r:id="rId17"/>
    <p:sldId id="273" r:id="rId18"/>
    <p:sldId id="275" r:id="rId19"/>
    <p:sldId id="277" r:id="rId20"/>
    <p:sldId id="278" r:id="rId21"/>
    <p:sldId id="279" r:id="rId22"/>
    <p:sldId id="280" r:id="rId23"/>
    <p:sldId id="284"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A7242-ED09-4FA1-8D84-260203C36A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40E5B9-50C8-4308-81BD-294765C2E433}">
      <dgm:prSet/>
      <dgm:spPr/>
      <dgm:t>
        <a:bodyPr/>
        <a:lstStyle/>
        <a:p>
          <a:pPr>
            <a:lnSpc>
              <a:spcPct val="100000"/>
            </a:lnSpc>
          </a:pPr>
          <a:r>
            <a:rPr lang="en-US" b="1"/>
            <a:t>A brief definition for metabolic pathways </a:t>
          </a:r>
          <a:endParaRPr lang="en-US"/>
        </a:p>
      </dgm:t>
    </dgm:pt>
    <dgm:pt modelId="{A1B80061-6C8A-4B2B-A202-3EE75F82C71F}" type="parTrans" cxnId="{2537BAC3-B16C-4F29-AD17-843CB9FB4FFD}">
      <dgm:prSet/>
      <dgm:spPr/>
      <dgm:t>
        <a:bodyPr/>
        <a:lstStyle/>
        <a:p>
          <a:endParaRPr lang="en-US"/>
        </a:p>
      </dgm:t>
    </dgm:pt>
    <dgm:pt modelId="{883EDED2-63F2-4286-9712-14B67F6E80B8}" type="sibTrans" cxnId="{2537BAC3-B16C-4F29-AD17-843CB9FB4FFD}">
      <dgm:prSet/>
      <dgm:spPr/>
      <dgm:t>
        <a:bodyPr/>
        <a:lstStyle/>
        <a:p>
          <a:endParaRPr lang="en-US"/>
        </a:p>
      </dgm:t>
    </dgm:pt>
    <dgm:pt modelId="{DBD0812B-895A-4D4B-B8F3-BB153CB2B5D1}">
      <dgm:prSet/>
      <dgm:spPr/>
      <dgm:t>
        <a:bodyPr/>
        <a:lstStyle/>
        <a:p>
          <a:pPr>
            <a:lnSpc>
              <a:spcPct val="100000"/>
            </a:lnSpc>
          </a:pPr>
          <a:r>
            <a:rPr lang="en-US" b="1"/>
            <a:t>Learn about Metabolite, Model, and Reaction classes in COBRApy.</a:t>
          </a:r>
          <a:endParaRPr lang="en-US"/>
        </a:p>
      </dgm:t>
    </dgm:pt>
    <dgm:pt modelId="{AFDB0BF4-6156-409F-8EA1-3EBED6539C16}" type="parTrans" cxnId="{1C985422-52DB-4D0C-BEC9-F9C7974EEBF4}">
      <dgm:prSet/>
      <dgm:spPr/>
      <dgm:t>
        <a:bodyPr/>
        <a:lstStyle/>
        <a:p>
          <a:endParaRPr lang="en-US"/>
        </a:p>
      </dgm:t>
    </dgm:pt>
    <dgm:pt modelId="{3D6DC864-5B7A-44DF-BE60-70A4280E82B3}" type="sibTrans" cxnId="{1C985422-52DB-4D0C-BEC9-F9C7974EEBF4}">
      <dgm:prSet/>
      <dgm:spPr/>
      <dgm:t>
        <a:bodyPr/>
        <a:lstStyle/>
        <a:p>
          <a:endParaRPr lang="en-US"/>
        </a:p>
      </dgm:t>
    </dgm:pt>
    <dgm:pt modelId="{E8D337A1-33AF-4465-AE63-C30A0DE5767F}">
      <dgm:prSet/>
      <dgm:spPr/>
      <dgm:t>
        <a:bodyPr/>
        <a:lstStyle/>
        <a:p>
          <a:pPr>
            <a:lnSpc>
              <a:spcPct val="100000"/>
            </a:lnSpc>
          </a:pPr>
          <a:r>
            <a:rPr lang="en-US" b="1"/>
            <a:t>Learn how to build a metabolic pathway from scratch using three different ways from naïve ones to advanced.</a:t>
          </a:r>
          <a:endParaRPr lang="en-US"/>
        </a:p>
      </dgm:t>
    </dgm:pt>
    <dgm:pt modelId="{889A3F55-816A-4C20-801A-C1D8312D61E5}" type="parTrans" cxnId="{33CB98A2-9C7C-4E1F-BDCB-4B7B8E30BE94}">
      <dgm:prSet/>
      <dgm:spPr/>
      <dgm:t>
        <a:bodyPr/>
        <a:lstStyle/>
        <a:p>
          <a:endParaRPr lang="en-US"/>
        </a:p>
      </dgm:t>
    </dgm:pt>
    <dgm:pt modelId="{A976AEB5-EB84-49B6-AD6A-12C0A7A8E259}" type="sibTrans" cxnId="{33CB98A2-9C7C-4E1F-BDCB-4B7B8E30BE94}">
      <dgm:prSet/>
      <dgm:spPr/>
      <dgm:t>
        <a:bodyPr/>
        <a:lstStyle/>
        <a:p>
          <a:endParaRPr lang="en-US"/>
        </a:p>
      </dgm:t>
    </dgm:pt>
    <dgm:pt modelId="{DAF97171-7DE4-497D-A330-2E8C729AC8D7}">
      <dgm:prSet/>
      <dgm:spPr/>
      <dgm:t>
        <a:bodyPr/>
        <a:lstStyle/>
        <a:p>
          <a:pPr>
            <a:lnSpc>
              <a:spcPct val="100000"/>
            </a:lnSpc>
          </a:pPr>
          <a:r>
            <a:rPr lang="en-US" b="1"/>
            <a:t>An introduction to Biopython and KEGG database.</a:t>
          </a:r>
          <a:endParaRPr lang="en-US"/>
        </a:p>
      </dgm:t>
    </dgm:pt>
    <dgm:pt modelId="{94070B34-8DDE-40D4-9FDB-649303678D83}" type="parTrans" cxnId="{53A79894-34D6-4B9B-9A64-5BAB29C4C205}">
      <dgm:prSet/>
      <dgm:spPr/>
      <dgm:t>
        <a:bodyPr/>
        <a:lstStyle/>
        <a:p>
          <a:endParaRPr lang="en-US"/>
        </a:p>
      </dgm:t>
    </dgm:pt>
    <dgm:pt modelId="{A4AA2715-A12D-41C2-B159-4B7644603D32}" type="sibTrans" cxnId="{53A79894-34D6-4B9B-9A64-5BAB29C4C205}">
      <dgm:prSet/>
      <dgm:spPr/>
      <dgm:t>
        <a:bodyPr/>
        <a:lstStyle/>
        <a:p>
          <a:endParaRPr lang="en-US"/>
        </a:p>
      </dgm:t>
    </dgm:pt>
    <dgm:pt modelId="{CC42CB77-9A9D-40F8-A48F-B9E5A4320931}">
      <dgm:prSet/>
      <dgm:spPr/>
      <dgm:t>
        <a:bodyPr/>
        <a:lstStyle/>
        <a:p>
          <a:pPr>
            <a:lnSpc>
              <a:spcPct val="100000"/>
            </a:lnSpc>
          </a:pPr>
          <a:r>
            <a:rPr lang="en-US" b="1" dirty="0"/>
            <a:t>How to fetch information from KEGG.</a:t>
          </a:r>
          <a:endParaRPr lang="en-US" dirty="0"/>
        </a:p>
      </dgm:t>
    </dgm:pt>
    <dgm:pt modelId="{07D56EBE-E59B-459B-BDC7-B86AE89513F4}" type="parTrans" cxnId="{CCC168DC-877B-498A-A9CF-1F7FF67E6EEA}">
      <dgm:prSet/>
      <dgm:spPr/>
      <dgm:t>
        <a:bodyPr/>
        <a:lstStyle/>
        <a:p>
          <a:endParaRPr lang="en-US"/>
        </a:p>
      </dgm:t>
    </dgm:pt>
    <dgm:pt modelId="{A840038B-6287-4A48-BA4D-9435C9FA4ADD}" type="sibTrans" cxnId="{CCC168DC-877B-498A-A9CF-1F7FF67E6EEA}">
      <dgm:prSet/>
      <dgm:spPr/>
      <dgm:t>
        <a:bodyPr/>
        <a:lstStyle/>
        <a:p>
          <a:endParaRPr lang="en-US"/>
        </a:p>
      </dgm:t>
    </dgm:pt>
    <dgm:pt modelId="{F711BC9C-87D1-4AB0-96C1-1FFA3F567454}" type="pres">
      <dgm:prSet presAssocID="{7A2A7242-ED09-4FA1-8D84-260203C36AE5}" presName="root" presStyleCnt="0">
        <dgm:presLayoutVars>
          <dgm:dir/>
          <dgm:resizeHandles val="exact"/>
        </dgm:presLayoutVars>
      </dgm:prSet>
      <dgm:spPr/>
    </dgm:pt>
    <dgm:pt modelId="{EB4E8A83-E205-480C-A5E6-126B56646687}" type="pres">
      <dgm:prSet presAssocID="{E840E5B9-50C8-4308-81BD-294765C2E433}" presName="compNode" presStyleCnt="0"/>
      <dgm:spPr/>
    </dgm:pt>
    <dgm:pt modelId="{A3281905-69ED-4BB4-9A02-AC47B8A89898}" type="pres">
      <dgm:prSet presAssocID="{E840E5B9-50C8-4308-81BD-294765C2E433}" presName="bgRect" presStyleLbl="bgShp" presStyleIdx="0" presStyleCnt="5"/>
      <dgm:spPr/>
    </dgm:pt>
    <dgm:pt modelId="{D9999674-43D2-4D95-9438-B524053EEAD8}" type="pres">
      <dgm:prSet presAssocID="{E840E5B9-50C8-4308-81BD-294765C2E4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A3085447-0AEB-45E4-8B65-504A1BC85C75}" type="pres">
      <dgm:prSet presAssocID="{E840E5B9-50C8-4308-81BD-294765C2E433}" presName="spaceRect" presStyleCnt="0"/>
      <dgm:spPr/>
    </dgm:pt>
    <dgm:pt modelId="{FD609FBC-4343-408E-B485-7E57AB4D6C2E}" type="pres">
      <dgm:prSet presAssocID="{E840E5B9-50C8-4308-81BD-294765C2E433}" presName="parTx" presStyleLbl="revTx" presStyleIdx="0" presStyleCnt="5">
        <dgm:presLayoutVars>
          <dgm:chMax val="0"/>
          <dgm:chPref val="0"/>
        </dgm:presLayoutVars>
      </dgm:prSet>
      <dgm:spPr/>
    </dgm:pt>
    <dgm:pt modelId="{5B8F927A-56DF-4F92-BBBC-96780E905D80}" type="pres">
      <dgm:prSet presAssocID="{883EDED2-63F2-4286-9712-14B67F6E80B8}" presName="sibTrans" presStyleCnt="0"/>
      <dgm:spPr/>
    </dgm:pt>
    <dgm:pt modelId="{031EF571-5F1E-4D98-84CB-0DFDC984F090}" type="pres">
      <dgm:prSet presAssocID="{DBD0812B-895A-4D4B-B8F3-BB153CB2B5D1}" presName="compNode" presStyleCnt="0"/>
      <dgm:spPr/>
    </dgm:pt>
    <dgm:pt modelId="{20702B67-9C90-48A9-92AF-8B123A43C191}" type="pres">
      <dgm:prSet presAssocID="{DBD0812B-895A-4D4B-B8F3-BB153CB2B5D1}" presName="bgRect" presStyleLbl="bgShp" presStyleIdx="1" presStyleCnt="5"/>
      <dgm:spPr/>
    </dgm:pt>
    <dgm:pt modelId="{01C314DB-8459-4676-9C97-557535E06BAD}" type="pres">
      <dgm:prSet presAssocID="{DBD0812B-895A-4D4B-B8F3-BB153CB2B5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aker"/>
        </a:ext>
      </dgm:extLst>
    </dgm:pt>
    <dgm:pt modelId="{14BFDE32-885E-4E95-BB96-50277A15958C}" type="pres">
      <dgm:prSet presAssocID="{DBD0812B-895A-4D4B-B8F3-BB153CB2B5D1}" presName="spaceRect" presStyleCnt="0"/>
      <dgm:spPr/>
    </dgm:pt>
    <dgm:pt modelId="{159AFED6-74CA-430B-B507-80488341C377}" type="pres">
      <dgm:prSet presAssocID="{DBD0812B-895A-4D4B-B8F3-BB153CB2B5D1}" presName="parTx" presStyleLbl="revTx" presStyleIdx="1" presStyleCnt="5">
        <dgm:presLayoutVars>
          <dgm:chMax val="0"/>
          <dgm:chPref val="0"/>
        </dgm:presLayoutVars>
      </dgm:prSet>
      <dgm:spPr/>
    </dgm:pt>
    <dgm:pt modelId="{9BA1A3ED-22F0-4798-9D7D-B099F271850F}" type="pres">
      <dgm:prSet presAssocID="{3D6DC864-5B7A-44DF-BE60-70A4280E82B3}" presName="sibTrans" presStyleCnt="0"/>
      <dgm:spPr/>
    </dgm:pt>
    <dgm:pt modelId="{A97441F9-7281-4DBD-9160-72BCF181A35B}" type="pres">
      <dgm:prSet presAssocID="{E8D337A1-33AF-4465-AE63-C30A0DE5767F}" presName="compNode" presStyleCnt="0"/>
      <dgm:spPr/>
    </dgm:pt>
    <dgm:pt modelId="{228E711A-ECE1-4CE5-BCF1-26EC03C18351}" type="pres">
      <dgm:prSet presAssocID="{E8D337A1-33AF-4465-AE63-C30A0DE5767F}" presName="bgRect" presStyleLbl="bgShp" presStyleIdx="2" presStyleCnt="5"/>
      <dgm:spPr/>
    </dgm:pt>
    <dgm:pt modelId="{DEACF182-5333-41C6-9F84-87038EF5DCE3}" type="pres">
      <dgm:prSet presAssocID="{E8D337A1-33AF-4465-AE63-C30A0DE576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t"/>
        </a:ext>
      </dgm:extLst>
    </dgm:pt>
    <dgm:pt modelId="{3D14E918-0A62-447A-B6E6-0720399F0233}" type="pres">
      <dgm:prSet presAssocID="{E8D337A1-33AF-4465-AE63-C30A0DE5767F}" presName="spaceRect" presStyleCnt="0"/>
      <dgm:spPr/>
    </dgm:pt>
    <dgm:pt modelId="{A6C22C5D-3B93-4176-92EF-D587160F8299}" type="pres">
      <dgm:prSet presAssocID="{E8D337A1-33AF-4465-AE63-C30A0DE5767F}" presName="parTx" presStyleLbl="revTx" presStyleIdx="2" presStyleCnt="5">
        <dgm:presLayoutVars>
          <dgm:chMax val="0"/>
          <dgm:chPref val="0"/>
        </dgm:presLayoutVars>
      </dgm:prSet>
      <dgm:spPr/>
    </dgm:pt>
    <dgm:pt modelId="{D7C8041C-AFA9-47FF-9BCF-DEBAC6A4570D}" type="pres">
      <dgm:prSet presAssocID="{A976AEB5-EB84-49B6-AD6A-12C0A7A8E259}" presName="sibTrans" presStyleCnt="0"/>
      <dgm:spPr/>
    </dgm:pt>
    <dgm:pt modelId="{2B6B01DF-D6EA-48D0-B17F-30637AD50BAB}" type="pres">
      <dgm:prSet presAssocID="{DAF97171-7DE4-497D-A330-2E8C729AC8D7}" presName="compNode" presStyleCnt="0"/>
      <dgm:spPr/>
    </dgm:pt>
    <dgm:pt modelId="{A1F4C91D-B01B-4ED1-8585-B73D0CB747D2}" type="pres">
      <dgm:prSet presAssocID="{DAF97171-7DE4-497D-A330-2E8C729AC8D7}" presName="bgRect" presStyleLbl="bgShp" presStyleIdx="3" presStyleCnt="5"/>
      <dgm:spPr/>
    </dgm:pt>
    <dgm:pt modelId="{4696BF67-4870-4ECB-AF90-966589E12381}" type="pres">
      <dgm:prSet presAssocID="{DAF97171-7DE4-497D-A330-2E8C729AC8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25DF5F85-3262-4FAC-8C32-9BBCC0D1323E}" type="pres">
      <dgm:prSet presAssocID="{DAF97171-7DE4-497D-A330-2E8C729AC8D7}" presName="spaceRect" presStyleCnt="0"/>
      <dgm:spPr/>
    </dgm:pt>
    <dgm:pt modelId="{51D19FA0-CFFC-426A-854A-7DAB3D5228A8}" type="pres">
      <dgm:prSet presAssocID="{DAF97171-7DE4-497D-A330-2E8C729AC8D7}" presName="parTx" presStyleLbl="revTx" presStyleIdx="3" presStyleCnt="5">
        <dgm:presLayoutVars>
          <dgm:chMax val="0"/>
          <dgm:chPref val="0"/>
        </dgm:presLayoutVars>
      </dgm:prSet>
      <dgm:spPr/>
    </dgm:pt>
    <dgm:pt modelId="{60D9B283-5F35-4BF4-9501-79261148A992}" type="pres">
      <dgm:prSet presAssocID="{A4AA2715-A12D-41C2-B159-4B7644603D32}" presName="sibTrans" presStyleCnt="0"/>
      <dgm:spPr/>
    </dgm:pt>
    <dgm:pt modelId="{A68FBE7A-71FD-492C-AC55-F102348CA3C1}" type="pres">
      <dgm:prSet presAssocID="{CC42CB77-9A9D-40F8-A48F-B9E5A4320931}" presName="compNode" presStyleCnt="0"/>
      <dgm:spPr/>
    </dgm:pt>
    <dgm:pt modelId="{0D1C63C3-18E6-403F-B89A-3175D1DE0D0D}" type="pres">
      <dgm:prSet presAssocID="{CC42CB77-9A9D-40F8-A48F-B9E5A4320931}" presName="bgRect" presStyleLbl="bgShp" presStyleIdx="4" presStyleCnt="5"/>
      <dgm:spPr/>
    </dgm:pt>
    <dgm:pt modelId="{53C4A943-C39C-4C0D-80AD-E8B26C8C1DF9}" type="pres">
      <dgm:prSet presAssocID="{CC42CB77-9A9D-40F8-A48F-B9E5A432093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1C024CB1-0251-4785-9AEF-5F2AD260B96F}" type="pres">
      <dgm:prSet presAssocID="{CC42CB77-9A9D-40F8-A48F-B9E5A4320931}" presName="spaceRect" presStyleCnt="0"/>
      <dgm:spPr/>
    </dgm:pt>
    <dgm:pt modelId="{EB2329CD-1EE0-4D6E-B15A-5C670E942782}" type="pres">
      <dgm:prSet presAssocID="{CC42CB77-9A9D-40F8-A48F-B9E5A4320931}" presName="parTx" presStyleLbl="revTx" presStyleIdx="4" presStyleCnt="5">
        <dgm:presLayoutVars>
          <dgm:chMax val="0"/>
          <dgm:chPref val="0"/>
        </dgm:presLayoutVars>
      </dgm:prSet>
      <dgm:spPr/>
    </dgm:pt>
  </dgm:ptLst>
  <dgm:cxnLst>
    <dgm:cxn modelId="{D273CE19-D57C-4849-9D06-CF9C81E28AA3}" type="presOf" srcId="{DBD0812B-895A-4D4B-B8F3-BB153CB2B5D1}" destId="{159AFED6-74CA-430B-B507-80488341C377}" srcOrd="0" destOrd="0" presId="urn:microsoft.com/office/officeart/2018/2/layout/IconVerticalSolidList"/>
    <dgm:cxn modelId="{1C985422-52DB-4D0C-BEC9-F9C7974EEBF4}" srcId="{7A2A7242-ED09-4FA1-8D84-260203C36AE5}" destId="{DBD0812B-895A-4D4B-B8F3-BB153CB2B5D1}" srcOrd="1" destOrd="0" parTransId="{AFDB0BF4-6156-409F-8EA1-3EBED6539C16}" sibTransId="{3D6DC864-5B7A-44DF-BE60-70A4280E82B3}"/>
    <dgm:cxn modelId="{14CB8E36-4C5A-4200-8B9F-E4FF89129D73}" type="presOf" srcId="{7A2A7242-ED09-4FA1-8D84-260203C36AE5}" destId="{F711BC9C-87D1-4AB0-96C1-1FFA3F567454}" srcOrd="0" destOrd="0" presId="urn:microsoft.com/office/officeart/2018/2/layout/IconVerticalSolidList"/>
    <dgm:cxn modelId="{9C5D8960-DE13-4282-8985-7768A750D244}" type="presOf" srcId="{E8D337A1-33AF-4465-AE63-C30A0DE5767F}" destId="{A6C22C5D-3B93-4176-92EF-D587160F8299}" srcOrd="0" destOrd="0" presId="urn:microsoft.com/office/officeart/2018/2/layout/IconVerticalSolidList"/>
    <dgm:cxn modelId="{A9114985-CEB8-44CA-85EE-EF8DF368ED59}" type="presOf" srcId="{DAF97171-7DE4-497D-A330-2E8C729AC8D7}" destId="{51D19FA0-CFFC-426A-854A-7DAB3D5228A8}" srcOrd="0" destOrd="0" presId="urn:microsoft.com/office/officeart/2018/2/layout/IconVerticalSolidList"/>
    <dgm:cxn modelId="{53A79894-34D6-4B9B-9A64-5BAB29C4C205}" srcId="{7A2A7242-ED09-4FA1-8D84-260203C36AE5}" destId="{DAF97171-7DE4-497D-A330-2E8C729AC8D7}" srcOrd="3" destOrd="0" parTransId="{94070B34-8DDE-40D4-9FDB-649303678D83}" sibTransId="{A4AA2715-A12D-41C2-B159-4B7644603D32}"/>
    <dgm:cxn modelId="{33CB98A2-9C7C-4E1F-BDCB-4B7B8E30BE94}" srcId="{7A2A7242-ED09-4FA1-8D84-260203C36AE5}" destId="{E8D337A1-33AF-4465-AE63-C30A0DE5767F}" srcOrd="2" destOrd="0" parTransId="{889A3F55-816A-4C20-801A-C1D8312D61E5}" sibTransId="{A976AEB5-EB84-49B6-AD6A-12C0A7A8E259}"/>
    <dgm:cxn modelId="{6B835CA4-8F2F-4C2C-B1D4-A4606B20FB97}" type="presOf" srcId="{E840E5B9-50C8-4308-81BD-294765C2E433}" destId="{FD609FBC-4343-408E-B485-7E57AB4D6C2E}" srcOrd="0" destOrd="0" presId="urn:microsoft.com/office/officeart/2018/2/layout/IconVerticalSolidList"/>
    <dgm:cxn modelId="{6D0792BB-186D-4405-8EB6-A820B91E20B2}" type="presOf" srcId="{CC42CB77-9A9D-40F8-A48F-B9E5A4320931}" destId="{EB2329CD-1EE0-4D6E-B15A-5C670E942782}" srcOrd="0" destOrd="0" presId="urn:microsoft.com/office/officeart/2018/2/layout/IconVerticalSolidList"/>
    <dgm:cxn modelId="{2537BAC3-B16C-4F29-AD17-843CB9FB4FFD}" srcId="{7A2A7242-ED09-4FA1-8D84-260203C36AE5}" destId="{E840E5B9-50C8-4308-81BD-294765C2E433}" srcOrd="0" destOrd="0" parTransId="{A1B80061-6C8A-4B2B-A202-3EE75F82C71F}" sibTransId="{883EDED2-63F2-4286-9712-14B67F6E80B8}"/>
    <dgm:cxn modelId="{CCC168DC-877B-498A-A9CF-1F7FF67E6EEA}" srcId="{7A2A7242-ED09-4FA1-8D84-260203C36AE5}" destId="{CC42CB77-9A9D-40F8-A48F-B9E5A4320931}" srcOrd="4" destOrd="0" parTransId="{07D56EBE-E59B-459B-BDC7-B86AE89513F4}" sibTransId="{A840038B-6287-4A48-BA4D-9435C9FA4ADD}"/>
    <dgm:cxn modelId="{C5A16529-55FD-4C59-A16A-F082DAADE557}" type="presParOf" srcId="{F711BC9C-87D1-4AB0-96C1-1FFA3F567454}" destId="{EB4E8A83-E205-480C-A5E6-126B56646687}" srcOrd="0" destOrd="0" presId="urn:microsoft.com/office/officeart/2018/2/layout/IconVerticalSolidList"/>
    <dgm:cxn modelId="{8B2611CC-75EC-4C68-BEB1-967F7F5D3B0D}" type="presParOf" srcId="{EB4E8A83-E205-480C-A5E6-126B56646687}" destId="{A3281905-69ED-4BB4-9A02-AC47B8A89898}" srcOrd="0" destOrd="0" presId="urn:microsoft.com/office/officeart/2018/2/layout/IconVerticalSolidList"/>
    <dgm:cxn modelId="{7B5A5365-0711-44BF-B7D2-278A83968295}" type="presParOf" srcId="{EB4E8A83-E205-480C-A5E6-126B56646687}" destId="{D9999674-43D2-4D95-9438-B524053EEAD8}" srcOrd="1" destOrd="0" presId="urn:microsoft.com/office/officeart/2018/2/layout/IconVerticalSolidList"/>
    <dgm:cxn modelId="{8F188DF0-0FB7-454C-B568-48F83FFCCA1E}" type="presParOf" srcId="{EB4E8A83-E205-480C-A5E6-126B56646687}" destId="{A3085447-0AEB-45E4-8B65-504A1BC85C75}" srcOrd="2" destOrd="0" presId="urn:microsoft.com/office/officeart/2018/2/layout/IconVerticalSolidList"/>
    <dgm:cxn modelId="{5E41D165-E3F8-4551-BEF9-D0FF58329EEF}" type="presParOf" srcId="{EB4E8A83-E205-480C-A5E6-126B56646687}" destId="{FD609FBC-4343-408E-B485-7E57AB4D6C2E}" srcOrd="3" destOrd="0" presId="urn:microsoft.com/office/officeart/2018/2/layout/IconVerticalSolidList"/>
    <dgm:cxn modelId="{681A56D8-5618-446D-8BFC-9EDA32254CBE}" type="presParOf" srcId="{F711BC9C-87D1-4AB0-96C1-1FFA3F567454}" destId="{5B8F927A-56DF-4F92-BBBC-96780E905D80}" srcOrd="1" destOrd="0" presId="urn:microsoft.com/office/officeart/2018/2/layout/IconVerticalSolidList"/>
    <dgm:cxn modelId="{BA56FE01-BF10-4BC3-9267-CBAEF3B32E9D}" type="presParOf" srcId="{F711BC9C-87D1-4AB0-96C1-1FFA3F567454}" destId="{031EF571-5F1E-4D98-84CB-0DFDC984F090}" srcOrd="2" destOrd="0" presId="urn:microsoft.com/office/officeart/2018/2/layout/IconVerticalSolidList"/>
    <dgm:cxn modelId="{13B89E63-3BA2-4AC5-B752-7014C066D35D}" type="presParOf" srcId="{031EF571-5F1E-4D98-84CB-0DFDC984F090}" destId="{20702B67-9C90-48A9-92AF-8B123A43C191}" srcOrd="0" destOrd="0" presId="urn:microsoft.com/office/officeart/2018/2/layout/IconVerticalSolidList"/>
    <dgm:cxn modelId="{926D97F2-3CB0-48EC-872C-7FBA821CB47E}" type="presParOf" srcId="{031EF571-5F1E-4D98-84CB-0DFDC984F090}" destId="{01C314DB-8459-4676-9C97-557535E06BAD}" srcOrd="1" destOrd="0" presId="urn:microsoft.com/office/officeart/2018/2/layout/IconVerticalSolidList"/>
    <dgm:cxn modelId="{8A140443-C38B-415D-9697-B754306CCC38}" type="presParOf" srcId="{031EF571-5F1E-4D98-84CB-0DFDC984F090}" destId="{14BFDE32-885E-4E95-BB96-50277A15958C}" srcOrd="2" destOrd="0" presId="urn:microsoft.com/office/officeart/2018/2/layout/IconVerticalSolidList"/>
    <dgm:cxn modelId="{44DD10AF-ABA6-43E9-BBD2-61056E10A885}" type="presParOf" srcId="{031EF571-5F1E-4D98-84CB-0DFDC984F090}" destId="{159AFED6-74CA-430B-B507-80488341C377}" srcOrd="3" destOrd="0" presId="urn:microsoft.com/office/officeart/2018/2/layout/IconVerticalSolidList"/>
    <dgm:cxn modelId="{186FADAB-A705-45E8-BB76-AF23C25A9314}" type="presParOf" srcId="{F711BC9C-87D1-4AB0-96C1-1FFA3F567454}" destId="{9BA1A3ED-22F0-4798-9D7D-B099F271850F}" srcOrd="3" destOrd="0" presId="urn:microsoft.com/office/officeart/2018/2/layout/IconVerticalSolidList"/>
    <dgm:cxn modelId="{94295312-FB14-435C-B5E0-76648F7815DA}" type="presParOf" srcId="{F711BC9C-87D1-4AB0-96C1-1FFA3F567454}" destId="{A97441F9-7281-4DBD-9160-72BCF181A35B}" srcOrd="4" destOrd="0" presId="urn:microsoft.com/office/officeart/2018/2/layout/IconVerticalSolidList"/>
    <dgm:cxn modelId="{E1609796-6212-4448-BB05-55BA34D56E12}" type="presParOf" srcId="{A97441F9-7281-4DBD-9160-72BCF181A35B}" destId="{228E711A-ECE1-4CE5-BCF1-26EC03C18351}" srcOrd="0" destOrd="0" presId="urn:microsoft.com/office/officeart/2018/2/layout/IconVerticalSolidList"/>
    <dgm:cxn modelId="{87EE53AC-4DB9-42D7-921E-5373780FC56B}" type="presParOf" srcId="{A97441F9-7281-4DBD-9160-72BCF181A35B}" destId="{DEACF182-5333-41C6-9F84-87038EF5DCE3}" srcOrd="1" destOrd="0" presId="urn:microsoft.com/office/officeart/2018/2/layout/IconVerticalSolidList"/>
    <dgm:cxn modelId="{558F758E-A992-4780-BB3F-E88C3E598B94}" type="presParOf" srcId="{A97441F9-7281-4DBD-9160-72BCF181A35B}" destId="{3D14E918-0A62-447A-B6E6-0720399F0233}" srcOrd="2" destOrd="0" presId="urn:microsoft.com/office/officeart/2018/2/layout/IconVerticalSolidList"/>
    <dgm:cxn modelId="{2751F449-E6F9-49C3-A97D-959DD93F7038}" type="presParOf" srcId="{A97441F9-7281-4DBD-9160-72BCF181A35B}" destId="{A6C22C5D-3B93-4176-92EF-D587160F8299}" srcOrd="3" destOrd="0" presId="urn:microsoft.com/office/officeart/2018/2/layout/IconVerticalSolidList"/>
    <dgm:cxn modelId="{4DB1B624-B8EF-4260-955A-A6FA5C3B227F}" type="presParOf" srcId="{F711BC9C-87D1-4AB0-96C1-1FFA3F567454}" destId="{D7C8041C-AFA9-47FF-9BCF-DEBAC6A4570D}" srcOrd="5" destOrd="0" presId="urn:microsoft.com/office/officeart/2018/2/layout/IconVerticalSolidList"/>
    <dgm:cxn modelId="{60D79EDB-31BC-45A2-B849-8351A4E3EC4E}" type="presParOf" srcId="{F711BC9C-87D1-4AB0-96C1-1FFA3F567454}" destId="{2B6B01DF-D6EA-48D0-B17F-30637AD50BAB}" srcOrd="6" destOrd="0" presId="urn:microsoft.com/office/officeart/2018/2/layout/IconVerticalSolidList"/>
    <dgm:cxn modelId="{D9203794-5DE5-45F4-9535-7967B9EAD90A}" type="presParOf" srcId="{2B6B01DF-D6EA-48D0-B17F-30637AD50BAB}" destId="{A1F4C91D-B01B-4ED1-8585-B73D0CB747D2}" srcOrd="0" destOrd="0" presId="urn:microsoft.com/office/officeart/2018/2/layout/IconVerticalSolidList"/>
    <dgm:cxn modelId="{C6F2546A-5926-40A1-9335-AE4510903E8A}" type="presParOf" srcId="{2B6B01DF-D6EA-48D0-B17F-30637AD50BAB}" destId="{4696BF67-4870-4ECB-AF90-966589E12381}" srcOrd="1" destOrd="0" presId="urn:microsoft.com/office/officeart/2018/2/layout/IconVerticalSolidList"/>
    <dgm:cxn modelId="{2ADD38E8-3EAE-4037-A4CB-4877073CD339}" type="presParOf" srcId="{2B6B01DF-D6EA-48D0-B17F-30637AD50BAB}" destId="{25DF5F85-3262-4FAC-8C32-9BBCC0D1323E}" srcOrd="2" destOrd="0" presId="urn:microsoft.com/office/officeart/2018/2/layout/IconVerticalSolidList"/>
    <dgm:cxn modelId="{17DDA0A4-0F2F-416C-AA73-23E33C22FF88}" type="presParOf" srcId="{2B6B01DF-D6EA-48D0-B17F-30637AD50BAB}" destId="{51D19FA0-CFFC-426A-854A-7DAB3D5228A8}" srcOrd="3" destOrd="0" presId="urn:microsoft.com/office/officeart/2018/2/layout/IconVerticalSolidList"/>
    <dgm:cxn modelId="{1762B0D6-1DF2-4634-B80D-EC97334584BA}" type="presParOf" srcId="{F711BC9C-87D1-4AB0-96C1-1FFA3F567454}" destId="{60D9B283-5F35-4BF4-9501-79261148A992}" srcOrd="7" destOrd="0" presId="urn:microsoft.com/office/officeart/2018/2/layout/IconVerticalSolidList"/>
    <dgm:cxn modelId="{F99F0770-B4B9-4E5E-A576-A415EBEFE064}" type="presParOf" srcId="{F711BC9C-87D1-4AB0-96C1-1FFA3F567454}" destId="{A68FBE7A-71FD-492C-AC55-F102348CA3C1}" srcOrd="8" destOrd="0" presId="urn:microsoft.com/office/officeart/2018/2/layout/IconVerticalSolidList"/>
    <dgm:cxn modelId="{472D0871-0141-4787-A48F-4D946476A381}" type="presParOf" srcId="{A68FBE7A-71FD-492C-AC55-F102348CA3C1}" destId="{0D1C63C3-18E6-403F-B89A-3175D1DE0D0D}" srcOrd="0" destOrd="0" presId="urn:microsoft.com/office/officeart/2018/2/layout/IconVerticalSolidList"/>
    <dgm:cxn modelId="{C6E5ADA3-8B43-47E9-B2F6-C8C726096E3A}" type="presParOf" srcId="{A68FBE7A-71FD-492C-AC55-F102348CA3C1}" destId="{53C4A943-C39C-4C0D-80AD-E8B26C8C1DF9}" srcOrd="1" destOrd="0" presId="urn:microsoft.com/office/officeart/2018/2/layout/IconVerticalSolidList"/>
    <dgm:cxn modelId="{9873AF99-FDBF-4751-A5FE-4B3770174C07}" type="presParOf" srcId="{A68FBE7A-71FD-492C-AC55-F102348CA3C1}" destId="{1C024CB1-0251-4785-9AEF-5F2AD260B96F}" srcOrd="2" destOrd="0" presId="urn:microsoft.com/office/officeart/2018/2/layout/IconVerticalSolidList"/>
    <dgm:cxn modelId="{A54CE68B-BC89-4784-B099-8347F2C7EB02}" type="presParOf" srcId="{A68FBE7A-71FD-492C-AC55-F102348CA3C1}" destId="{EB2329CD-1EE0-4D6E-B15A-5C670E9427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0CB81-6406-4705-AC90-20C7CB8F4712}"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3711920C-753C-40AE-8A71-3A24D0F7ED99}">
      <dgm:prSet custT="1"/>
      <dgm:spPr/>
      <dgm:t>
        <a:bodyPr/>
        <a:lstStyle/>
        <a:p>
          <a:r>
            <a:rPr lang="en-US" sz="1400" b="1" dirty="0"/>
            <a:t>Metabolic Pathway Is any sequence of feasible and observable biochemical reaction steps connecting a specified set of inputs and output metabolites.</a:t>
          </a:r>
        </a:p>
      </dgm:t>
    </dgm:pt>
    <dgm:pt modelId="{C4EB2895-7D49-46E0-B86C-EA67779A7710}" type="parTrans" cxnId="{00F45369-0F34-4D46-8410-F83D53EB8798}">
      <dgm:prSet/>
      <dgm:spPr/>
      <dgm:t>
        <a:bodyPr/>
        <a:lstStyle/>
        <a:p>
          <a:endParaRPr lang="en-US"/>
        </a:p>
      </dgm:t>
    </dgm:pt>
    <dgm:pt modelId="{A7A25B0C-2011-4795-9D6C-FA0FE8567D2A}" type="sibTrans" cxnId="{00F45369-0F34-4D46-8410-F83D53EB8798}">
      <dgm:prSet phldrT="01"/>
      <dgm:spPr/>
      <dgm:t>
        <a:bodyPr/>
        <a:lstStyle/>
        <a:p>
          <a:r>
            <a:rPr lang="en-US" dirty="0"/>
            <a:t>01</a:t>
          </a:r>
        </a:p>
      </dgm:t>
    </dgm:pt>
    <dgm:pt modelId="{768D9A29-967E-46A4-AC17-25AB28BB6EC9}">
      <dgm:prSet custT="1"/>
      <dgm:spPr/>
      <dgm:t>
        <a:bodyPr/>
        <a:lstStyle/>
        <a:p>
          <a:r>
            <a:rPr lang="en-US" sz="1400" b="1" dirty="0"/>
            <a:t>Input metabolites, also called Substrates, are compounds present in the sterile medium that can be further metabolized by, or directly incorporated into the cell.</a:t>
          </a:r>
        </a:p>
      </dgm:t>
    </dgm:pt>
    <dgm:pt modelId="{66951839-488B-4A14-9E23-D130F3F910B9}" type="parTrans" cxnId="{5BED2D59-90A9-48E2-8C65-745406FED73E}">
      <dgm:prSet/>
      <dgm:spPr/>
      <dgm:t>
        <a:bodyPr/>
        <a:lstStyle/>
        <a:p>
          <a:endParaRPr lang="en-US"/>
        </a:p>
      </dgm:t>
    </dgm:pt>
    <dgm:pt modelId="{472C2145-1F8A-4AE5-BC38-312703398E3B}" type="sibTrans" cxnId="{5BED2D59-90A9-48E2-8C65-745406FED73E}">
      <dgm:prSet phldrT="02"/>
      <dgm:spPr/>
      <dgm:t>
        <a:bodyPr/>
        <a:lstStyle/>
        <a:p>
          <a:r>
            <a:rPr lang="en-US"/>
            <a:t>02</a:t>
          </a:r>
        </a:p>
      </dgm:t>
    </dgm:pt>
    <dgm:pt modelId="{3D9CA0C1-31C3-4016-8E33-243FFB85307C}">
      <dgm:prSet custT="1"/>
      <dgm:spPr/>
      <dgm:t>
        <a:bodyPr/>
        <a:lstStyle/>
        <a:p>
          <a:r>
            <a:rPr lang="en-US" sz="1400" b="1" dirty="0"/>
            <a:t>Output metabolites are compounds produced by the cells that are either excreted to the  extracellular medium then they will be called “Metabolic Products” or used in another metabolic pathway.</a:t>
          </a:r>
        </a:p>
      </dgm:t>
    </dgm:pt>
    <dgm:pt modelId="{0B7DDAE1-BE33-46A7-8A8E-F603D60978BF}" type="parTrans" cxnId="{6323DB5C-A2A1-4EBF-86F1-B4BA70867DEC}">
      <dgm:prSet/>
      <dgm:spPr/>
      <dgm:t>
        <a:bodyPr/>
        <a:lstStyle/>
        <a:p>
          <a:endParaRPr lang="en-US"/>
        </a:p>
      </dgm:t>
    </dgm:pt>
    <dgm:pt modelId="{960C033B-B9EC-4FC0-910E-F987F9E558E4}" type="sibTrans" cxnId="{6323DB5C-A2A1-4EBF-86F1-B4BA70867DEC}">
      <dgm:prSet phldrT="03"/>
      <dgm:spPr/>
      <dgm:t>
        <a:bodyPr/>
        <a:lstStyle/>
        <a:p>
          <a:r>
            <a:rPr lang="en-US"/>
            <a:t>03</a:t>
          </a:r>
        </a:p>
      </dgm:t>
    </dgm:pt>
    <dgm:pt modelId="{75C4097A-876E-4D6C-A758-67DE888D0D8D}">
      <dgm:prSet custT="1"/>
      <dgm:spPr/>
      <dgm:t>
        <a:bodyPr/>
        <a:lstStyle/>
        <a:p>
          <a:r>
            <a:rPr lang="en-US" sz="1600" b="1" dirty="0"/>
            <a:t>The Pathway Flux is defined as the rate at which input metabolites are processed to form output metabolites.</a:t>
          </a:r>
        </a:p>
      </dgm:t>
    </dgm:pt>
    <dgm:pt modelId="{6E537228-2CBE-4E51-B399-15200FF037F9}" type="parTrans" cxnId="{254E4FED-A46A-49F0-9C42-4F7E5D791301}">
      <dgm:prSet/>
      <dgm:spPr/>
      <dgm:t>
        <a:bodyPr/>
        <a:lstStyle/>
        <a:p>
          <a:endParaRPr lang="en-US"/>
        </a:p>
      </dgm:t>
    </dgm:pt>
    <dgm:pt modelId="{563165DA-AC8E-44DE-966D-2DD6C1E34E06}" type="sibTrans" cxnId="{254E4FED-A46A-49F0-9C42-4F7E5D791301}">
      <dgm:prSet phldrT="04"/>
      <dgm:spPr/>
      <dgm:t>
        <a:bodyPr/>
        <a:lstStyle/>
        <a:p>
          <a:r>
            <a:rPr lang="en-US"/>
            <a:t>04</a:t>
          </a:r>
        </a:p>
      </dgm:t>
    </dgm:pt>
    <dgm:pt modelId="{5B1D7EEF-57B8-4471-AFC8-17013D61D9E4}" type="pres">
      <dgm:prSet presAssocID="{B450CB81-6406-4705-AC90-20C7CB8F4712}" presName="Name0" presStyleCnt="0">
        <dgm:presLayoutVars>
          <dgm:animLvl val="lvl"/>
          <dgm:resizeHandles val="exact"/>
        </dgm:presLayoutVars>
      </dgm:prSet>
      <dgm:spPr/>
    </dgm:pt>
    <dgm:pt modelId="{6644632E-E59C-40A8-B0C5-49FA9071A154}" type="pres">
      <dgm:prSet presAssocID="{3711920C-753C-40AE-8A71-3A24D0F7ED99}" presName="compositeNode" presStyleCnt="0">
        <dgm:presLayoutVars>
          <dgm:bulletEnabled val="1"/>
        </dgm:presLayoutVars>
      </dgm:prSet>
      <dgm:spPr/>
    </dgm:pt>
    <dgm:pt modelId="{6B331D4D-4363-4985-A733-8FE8FCBB5DBF}" type="pres">
      <dgm:prSet presAssocID="{3711920C-753C-40AE-8A71-3A24D0F7ED99}" presName="bgRect" presStyleLbl="alignNode1" presStyleIdx="0" presStyleCnt="4"/>
      <dgm:spPr/>
    </dgm:pt>
    <dgm:pt modelId="{663BAE46-8845-4B7E-A6F9-A795466B0043}" type="pres">
      <dgm:prSet presAssocID="{A7A25B0C-2011-4795-9D6C-FA0FE8567D2A}" presName="sibTransNodeRect" presStyleLbl="alignNode1" presStyleIdx="0" presStyleCnt="4">
        <dgm:presLayoutVars>
          <dgm:chMax val="0"/>
          <dgm:bulletEnabled val="1"/>
        </dgm:presLayoutVars>
      </dgm:prSet>
      <dgm:spPr/>
    </dgm:pt>
    <dgm:pt modelId="{6D77F80E-EE87-4F3B-B032-FCA7D86EE6E1}" type="pres">
      <dgm:prSet presAssocID="{3711920C-753C-40AE-8A71-3A24D0F7ED99}" presName="nodeRect" presStyleLbl="alignNode1" presStyleIdx="0" presStyleCnt="4">
        <dgm:presLayoutVars>
          <dgm:bulletEnabled val="1"/>
        </dgm:presLayoutVars>
      </dgm:prSet>
      <dgm:spPr/>
    </dgm:pt>
    <dgm:pt modelId="{ADA1855F-DC33-41C7-BFD6-F010A3835A21}" type="pres">
      <dgm:prSet presAssocID="{A7A25B0C-2011-4795-9D6C-FA0FE8567D2A}" presName="sibTrans" presStyleCnt="0"/>
      <dgm:spPr/>
    </dgm:pt>
    <dgm:pt modelId="{C315E40F-B806-481D-9D75-043F60A8BA2C}" type="pres">
      <dgm:prSet presAssocID="{768D9A29-967E-46A4-AC17-25AB28BB6EC9}" presName="compositeNode" presStyleCnt="0">
        <dgm:presLayoutVars>
          <dgm:bulletEnabled val="1"/>
        </dgm:presLayoutVars>
      </dgm:prSet>
      <dgm:spPr/>
    </dgm:pt>
    <dgm:pt modelId="{654E0239-026B-474F-9E9B-58F25C9C465F}" type="pres">
      <dgm:prSet presAssocID="{768D9A29-967E-46A4-AC17-25AB28BB6EC9}" presName="bgRect" presStyleLbl="alignNode1" presStyleIdx="1" presStyleCnt="4"/>
      <dgm:spPr/>
    </dgm:pt>
    <dgm:pt modelId="{FA4C47C6-49C6-4E5C-A8D8-B812386137EB}" type="pres">
      <dgm:prSet presAssocID="{472C2145-1F8A-4AE5-BC38-312703398E3B}" presName="sibTransNodeRect" presStyleLbl="alignNode1" presStyleIdx="1" presStyleCnt="4">
        <dgm:presLayoutVars>
          <dgm:chMax val="0"/>
          <dgm:bulletEnabled val="1"/>
        </dgm:presLayoutVars>
      </dgm:prSet>
      <dgm:spPr/>
    </dgm:pt>
    <dgm:pt modelId="{DFE3EC34-EC3B-4C08-9261-D8F7060B937F}" type="pres">
      <dgm:prSet presAssocID="{768D9A29-967E-46A4-AC17-25AB28BB6EC9}" presName="nodeRect" presStyleLbl="alignNode1" presStyleIdx="1" presStyleCnt="4">
        <dgm:presLayoutVars>
          <dgm:bulletEnabled val="1"/>
        </dgm:presLayoutVars>
      </dgm:prSet>
      <dgm:spPr/>
    </dgm:pt>
    <dgm:pt modelId="{063139B2-FBD3-4DA6-9D8B-3375FFCC064E}" type="pres">
      <dgm:prSet presAssocID="{472C2145-1F8A-4AE5-BC38-312703398E3B}" presName="sibTrans" presStyleCnt="0"/>
      <dgm:spPr/>
    </dgm:pt>
    <dgm:pt modelId="{3ACAAC79-A9E8-4CD8-A4E8-9BDAD9A19CDE}" type="pres">
      <dgm:prSet presAssocID="{3D9CA0C1-31C3-4016-8E33-243FFB85307C}" presName="compositeNode" presStyleCnt="0">
        <dgm:presLayoutVars>
          <dgm:bulletEnabled val="1"/>
        </dgm:presLayoutVars>
      </dgm:prSet>
      <dgm:spPr/>
    </dgm:pt>
    <dgm:pt modelId="{AD2A815D-C31A-4F77-A42A-198999389799}" type="pres">
      <dgm:prSet presAssocID="{3D9CA0C1-31C3-4016-8E33-243FFB85307C}" presName="bgRect" presStyleLbl="alignNode1" presStyleIdx="2" presStyleCnt="4"/>
      <dgm:spPr/>
    </dgm:pt>
    <dgm:pt modelId="{8077F411-0C04-43AC-A2D1-24D99D3FCE90}" type="pres">
      <dgm:prSet presAssocID="{960C033B-B9EC-4FC0-910E-F987F9E558E4}" presName="sibTransNodeRect" presStyleLbl="alignNode1" presStyleIdx="2" presStyleCnt="4">
        <dgm:presLayoutVars>
          <dgm:chMax val="0"/>
          <dgm:bulletEnabled val="1"/>
        </dgm:presLayoutVars>
      </dgm:prSet>
      <dgm:spPr/>
    </dgm:pt>
    <dgm:pt modelId="{30D3B13F-2996-45DD-9255-C8241C8FDBDE}" type="pres">
      <dgm:prSet presAssocID="{3D9CA0C1-31C3-4016-8E33-243FFB85307C}" presName="nodeRect" presStyleLbl="alignNode1" presStyleIdx="2" presStyleCnt="4">
        <dgm:presLayoutVars>
          <dgm:bulletEnabled val="1"/>
        </dgm:presLayoutVars>
      </dgm:prSet>
      <dgm:spPr/>
    </dgm:pt>
    <dgm:pt modelId="{05ECAF72-F404-4DA1-AEA8-75293F7F97AE}" type="pres">
      <dgm:prSet presAssocID="{960C033B-B9EC-4FC0-910E-F987F9E558E4}" presName="sibTrans" presStyleCnt="0"/>
      <dgm:spPr/>
    </dgm:pt>
    <dgm:pt modelId="{13455AC0-DD75-4A5C-A600-48A40F6308AE}" type="pres">
      <dgm:prSet presAssocID="{75C4097A-876E-4D6C-A758-67DE888D0D8D}" presName="compositeNode" presStyleCnt="0">
        <dgm:presLayoutVars>
          <dgm:bulletEnabled val="1"/>
        </dgm:presLayoutVars>
      </dgm:prSet>
      <dgm:spPr/>
    </dgm:pt>
    <dgm:pt modelId="{DA57B52A-C904-45DB-986E-E52BFB297F6E}" type="pres">
      <dgm:prSet presAssocID="{75C4097A-876E-4D6C-A758-67DE888D0D8D}" presName="bgRect" presStyleLbl="alignNode1" presStyleIdx="3" presStyleCnt="4"/>
      <dgm:spPr/>
    </dgm:pt>
    <dgm:pt modelId="{D4395D8D-C600-4C26-AB89-0A432A8ED2DA}" type="pres">
      <dgm:prSet presAssocID="{563165DA-AC8E-44DE-966D-2DD6C1E34E06}" presName="sibTransNodeRect" presStyleLbl="alignNode1" presStyleIdx="3" presStyleCnt="4">
        <dgm:presLayoutVars>
          <dgm:chMax val="0"/>
          <dgm:bulletEnabled val="1"/>
        </dgm:presLayoutVars>
      </dgm:prSet>
      <dgm:spPr/>
    </dgm:pt>
    <dgm:pt modelId="{8B9C6D41-CBED-4A5C-9234-55ABD796A07E}" type="pres">
      <dgm:prSet presAssocID="{75C4097A-876E-4D6C-A758-67DE888D0D8D}" presName="nodeRect" presStyleLbl="alignNode1" presStyleIdx="3" presStyleCnt="4">
        <dgm:presLayoutVars>
          <dgm:bulletEnabled val="1"/>
        </dgm:presLayoutVars>
      </dgm:prSet>
      <dgm:spPr/>
    </dgm:pt>
  </dgm:ptLst>
  <dgm:cxnLst>
    <dgm:cxn modelId="{2A35EF01-F110-494C-ADBC-4726C11B808B}" type="presOf" srcId="{3D9CA0C1-31C3-4016-8E33-243FFB85307C}" destId="{30D3B13F-2996-45DD-9255-C8241C8FDBDE}" srcOrd="1" destOrd="0" presId="urn:microsoft.com/office/officeart/2016/7/layout/LinearBlockProcessNumbered"/>
    <dgm:cxn modelId="{95E71D16-5E2F-4C0F-8BB9-3F15188026AF}" type="presOf" srcId="{3D9CA0C1-31C3-4016-8E33-243FFB85307C}" destId="{AD2A815D-C31A-4F77-A42A-198999389799}" srcOrd="0" destOrd="0" presId="urn:microsoft.com/office/officeart/2016/7/layout/LinearBlockProcessNumbered"/>
    <dgm:cxn modelId="{D68FCE26-117C-4D8E-8FFC-1803A96AF982}" type="presOf" srcId="{960C033B-B9EC-4FC0-910E-F987F9E558E4}" destId="{8077F411-0C04-43AC-A2D1-24D99D3FCE90}" srcOrd="0" destOrd="0" presId="urn:microsoft.com/office/officeart/2016/7/layout/LinearBlockProcessNumbered"/>
    <dgm:cxn modelId="{2021653F-3B26-417D-A684-C74AEDF5D998}" type="presOf" srcId="{B450CB81-6406-4705-AC90-20C7CB8F4712}" destId="{5B1D7EEF-57B8-4471-AFC8-17013D61D9E4}" srcOrd="0" destOrd="0" presId="urn:microsoft.com/office/officeart/2016/7/layout/LinearBlockProcessNumbered"/>
    <dgm:cxn modelId="{6323DB5C-A2A1-4EBF-86F1-B4BA70867DEC}" srcId="{B450CB81-6406-4705-AC90-20C7CB8F4712}" destId="{3D9CA0C1-31C3-4016-8E33-243FFB85307C}" srcOrd="2" destOrd="0" parTransId="{0B7DDAE1-BE33-46A7-8A8E-F603D60978BF}" sibTransId="{960C033B-B9EC-4FC0-910E-F987F9E558E4}"/>
    <dgm:cxn modelId="{7E5D005E-DE59-4A60-8F12-FF98DC34F596}" type="presOf" srcId="{563165DA-AC8E-44DE-966D-2DD6C1E34E06}" destId="{D4395D8D-C600-4C26-AB89-0A432A8ED2DA}" srcOrd="0" destOrd="0" presId="urn:microsoft.com/office/officeart/2016/7/layout/LinearBlockProcessNumbered"/>
    <dgm:cxn modelId="{00F45369-0F34-4D46-8410-F83D53EB8798}" srcId="{B450CB81-6406-4705-AC90-20C7CB8F4712}" destId="{3711920C-753C-40AE-8A71-3A24D0F7ED99}" srcOrd="0" destOrd="0" parTransId="{C4EB2895-7D49-46E0-B86C-EA67779A7710}" sibTransId="{A7A25B0C-2011-4795-9D6C-FA0FE8567D2A}"/>
    <dgm:cxn modelId="{B81B414A-C766-49F2-942F-4D327D33F630}" type="presOf" srcId="{75C4097A-876E-4D6C-A758-67DE888D0D8D}" destId="{8B9C6D41-CBED-4A5C-9234-55ABD796A07E}" srcOrd="1" destOrd="0" presId="urn:microsoft.com/office/officeart/2016/7/layout/LinearBlockProcessNumbered"/>
    <dgm:cxn modelId="{9A91C674-2DCB-4730-AD05-1B5DBDB79C3F}" type="presOf" srcId="{472C2145-1F8A-4AE5-BC38-312703398E3B}" destId="{FA4C47C6-49C6-4E5C-A8D8-B812386137EB}" srcOrd="0" destOrd="0" presId="urn:microsoft.com/office/officeart/2016/7/layout/LinearBlockProcessNumbered"/>
    <dgm:cxn modelId="{5BED2D59-90A9-48E2-8C65-745406FED73E}" srcId="{B450CB81-6406-4705-AC90-20C7CB8F4712}" destId="{768D9A29-967E-46A4-AC17-25AB28BB6EC9}" srcOrd="1" destOrd="0" parTransId="{66951839-488B-4A14-9E23-D130F3F910B9}" sibTransId="{472C2145-1F8A-4AE5-BC38-312703398E3B}"/>
    <dgm:cxn modelId="{FC88D77E-24C7-4CE6-8A82-F6B1AB942EE5}" type="presOf" srcId="{768D9A29-967E-46A4-AC17-25AB28BB6EC9}" destId="{654E0239-026B-474F-9E9B-58F25C9C465F}" srcOrd="0" destOrd="0" presId="urn:microsoft.com/office/officeart/2016/7/layout/LinearBlockProcessNumbered"/>
    <dgm:cxn modelId="{91E9A3D9-64AB-43CA-A90C-22DCB7A39C07}" type="presOf" srcId="{3711920C-753C-40AE-8A71-3A24D0F7ED99}" destId="{6B331D4D-4363-4985-A733-8FE8FCBB5DBF}" srcOrd="0" destOrd="0" presId="urn:microsoft.com/office/officeart/2016/7/layout/LinearBlockProcessNumbered"/>
    <dgm:cxn modelId="{50F50FDE-B25A-495B-8056-F07248508B21}" type="presOf" srcId="{768D9A29-967E-46A4-AC17-25AB28BB6EC9}" destId="{DFE3EC34-EC3B-4C08-9261-D8F7060B937F}" srcOrd="1" destOrd="0" presId="urn:microsoft.com/office/officeart/2016/7/layout/LinearBlockProcessNumbered"/>
    <dgm:cxn modelId="{357391DF-09D1-4DBD-8520-AD20DA4678FA}" type="presOf" srcId="{3711920C-753C-40AE-8A71-3A24D0F7ED99}" destId="{6D77F80E-EE87-4F3B-B032-FCA7D86EE6E1}" srcOrd="1" destOrd="0" presId="urn:microsoft.com/office/officeart/2016/7/layout/LinearBlockProcessNumbered"/>
    <dgm:cxn modelId="{00F4C4E1-BB7F-4A49-A70B-573B478FA8AE}" type="presOf" srcId="{75C4097A-876E-4D6C-A758-67DE888D0D8D}" destId="{DA57B52A-C904-45DB-986E-E52BFB297F6E}" srcOrd="0" destOrd="0" presId="urn:microsoft.com/office/officeart/2016/7/layout/LinearBlockProcessNumbered"/>
    <dgm:cxn modelId="{254E4FED-A46A-49F0-9C42-4F7E5D791301}" srcId="{B450CB81-6406-4705-AC90-20C7CB8F4712}" destId="{75C4097A-876E-4D6C-A758-67DE888D0D8D}" srcOrd="3" destOrd="0" parTransId="{6E537228-2CBE-4E51-B399-15200FF037F9}" sibTransId="{563165DA-AC8E-44DE-966D-2DD6C1E34E06}"/>
    <dgm:cxn modelId="{E1435EEE-DFED-4F16-8270-9BDB90CCEA1C}" type="presOf" srcId="{A7A25B0C-2011-4795-9D6C-FA0FE8567D2A}" destId="{663BAE46-8845-4B7E-A6F9-A795466B0043}" srcOrd="0" destOrd="0" presId="urn:microsoft.com/office/officeart/2016/7/layout/LinearBlockProcessNumbered"/>
    <dgm:cxn modelId="{26063A26-BDB9-48B1-8B6E-F23487F18804}" type="presParOf" srcId="{5B1D7EEF-57B8-4471-AFC8-17013D61D9E4}" destId="{6644632E-E59C-40A8-B0C5-49FA9071A154}" srcOrd="0" destOrd="0" presId="urn:microsoft.com/office/officeart/2016/7/layout/LinearBlockProcessNumbered"/>
    <dgm:cxn modelId="{9280A56B-5D3A-4F5A-8874-8DC75CBEFABD}" type="presParOf" srcId="{6644632E-E59C-40A8-B0C5-49FA9071A154}" destId="{6B331D4D-4363-4985-A733-8FE8FCBB5DBF}" srcOrd="0" destOrd="0" presId="urn:microsoft.com/office/officeart/2016/7/layout/LinearBlockProcessNumbered"/>
    <dgm:cxn modelId="{169334B6-F862-47E2-BA10-44D058994FE0}" type="presParOf" srcId="{6644632E-E59C-40A8-B0C5-49FA9071A154}" destId="{663BAE46-8845-4B7E-A6F9-A795466B0043}" srcOrd="1" destOrd="0" presId="urn:microsoft.com/office/officeart/2016/7/layout/LinearBlockProcessNumbered"/>
    <dgm:cxn modelId="{825FD2C5-8A73-463C-BDBD-ADDA305D3696}" type="presParOf" srcId="{6644632E-E59C-40A8-B0C5-49FA9071A154}" destId="{6D77F80E-EE87-4F3B-B032-FCA7D86EE6E1}" srcOrd="2" destOrd="0" presId="urn:microsoft.com/office/officeart/2016/7/layout/LinearBlockProcessNumbered"/>
    <dgm:cxn modelId="{75368168-0F9D-4C86-B0C0-44B14493AEAA}" type="presParOf" srcId="{5B1D7EEF-57B8-4471-AFC8-17013D61D9E4}" destId="{ADA1855F-DC33-41C7-BFD6-F010A3835A21}" srcOrd="1" destOrd="0" presId="urn:microsoft.com/office/officeart/2016/7/layout/LinearBlockProcessNumbered"/>
    <dgm:cxn modelId="{DD56E5E4-3E29-4A2B-BC94-F97B4FB2DB53}" type="presParOf" srcId="{5B1D7EEF-57B8-4471-AFC8-17013D61D9E4}" destId="{C315E40F-B806-481D-9D75-043F60A8BA2C}" srcOrd="2" destOrd="0" presId="urn:microsoft.com/office/officeart/2016/7/layout/LinearBlockProcessNumbered"/>
    <dgm:cxn modelId="{43842ED6-DD67-4180-BDFB-0F6AB5C026B7}" type="presParOf" srcId="{C315E40F-B806-481D-9D75-043F60A8BA2C}" destId="{654E0239-026B-474F-9E9B-58F25C9C465F}" srcOrd="0" destOrd="0" presId="urn:microsoft.com/office/officeart/2016/7/layout/LinearBlockProcessNumbered"/>
    <dgm:cxn modelId="{68F4946F-2134-4E65-AD6B-D29FC7C95C4C}" type="presParOf" srcId="{C315E40F-B806-481D-9D75-043F60A8BA2C}" destId="{FA4C47C6-49C6-4E5C-A8D8-B812386137EB}" srcOrd="1" destOrd="0" presId="urn:microsoft.com/office/officeart/2016/7/layout/LinearBlockProcessNumbered"/>
    <dgm:cxn modelId="{06E544E0-C2F6-4613-BB42-17A90FF3617F}" type="presParOf" srcId="{C315E40F-B806-481D-9D75-043F60A8BA2C}" destId="{DFE3EC34-EC3B-4C08-9261-D8F7060B937F}" srcOrd="2" destOrd="0" presId="urn:microsoft.com/office/officeart/2016/7/layout/LinearBlockProcessNumbered"/>
    <dgm:cxn modelId="{CC9EA8B3-C277-497D-8C19-4B9711663EBE}" type="presParOf" srcId="{5B1D7EEF-57B8-4471-AFC8-17013D61D9E4}" destId="{063139B2-FBD3-4DA6-9D8B-3375FFCC064E}" srcOrd="3" destOrd="0" presId="urn:microsoft.com/office/officeart/2016/7/layout/LinearBlockProcessNumbered"/>
    <dgm:cxn modelId="{7838D806-625C-46B2-9498-6B207433D968}" type="presParOf" srcId="{5B1D7EEF-57B8-4471-AFC8-17013D61D9E4}" destId="{3ACAAC79-A9E8-4CD8-A4E8-9BDAD9A19CDE}" srcOrd="4" destOrd="0" presId="urn:microsoft.com/office/officeart/2016/7/layout/LinearBlockProcessNumbered"/>
    <dgm:cxn modelId="{68A2704A-0C4D-4A1E-B62E-326E41017AFB}" type="presParOf" srcId="{3ACAAC79-A9E8-4CD8-A4E8-9BDAD9A19CDE}" destId="{AD2A815D-C31A-4F77-A42A-198999389799}" srcOrd="0" destOrd="0" presId="urn:microsoft.com/office/officeart/2016/7/layout/LinearBlockProcessNumbered"/>
    <dgm:cxn modelId="{C373FDF6-7208-4F50-80D5-BEAFDF006383}" type="presParOf" srcId="{3ACAAC79-A9E8-4CD8-A4E8-9BDAD9A19CDE}" destId="{8077F411-0C04-43AC-A2D1-24D99D3FCE90}" srcOrd="1" destOrd="0" presId="urn:microsoft.com/office/officeart/2016/7/layout/LinearBlockProcessNumbered"/>
    <dgm:cxn modelId="{BC4FD58D-DA14-4FE9-B6E3-6A41E6111258}" type="presParOf" srcId="{3ACAAC79-A9E8-4CD8-A4E8-9BDAD9A19CDE}" destId="{30D3B13F-2996-45DD-9255-C8241C8FDBDE}" srcOrd="2" destOrd="0" presId="urn:microsoft.com/office/officeart/2016/7/layout/LinearBlockProcessNumbered"/>
    <dgm:cxn modelId="{FCDF5A5E-741F-4AD0-B200-E0F02C64F76C}" type="presParOf" srcId="{5B1D7EEF-57B8-4471-AFC8-17013D61D9E4}" destId="{05ECAF72-F404-4DA1-AEA8-75293F7F97AE}" srcOrd="5" destOrd="0" presId="urn:microsoft.com/office/officeart/2016/7/layout/LinearBlockProcessNumbered"/>
    <dgm:cxn modelId="{5650CE98-04F4-4068-85AB-0468447584B0}" type="presParOf" srcId="{5B1D7EEF-57B8-4471-AFC8-17013D61D9E4}" destId="{13455AC0-DD75-4A5C-A600-48A40F6308AE}" srcOrd="6" destOrd="0" presId="urn:microsoft.com/office/officeart/2016/7/layout/LinearBlockProcessNumbered"/>
    <dgm:cxn modelId="{9F6BB9F0-BBC3-43D0-81DE-D059329E95FB}" type="presParOf" srcId="{13455AC0-DD75-4A5C-A600-48A40F6308AE}" destId="{DA57B52A-C904-45DB-986E-E52BFB297F6E}" srcOrd="0" destOrd="0" presId="urn:microsoft.com/office/officeart/2016/7/layout/LinearBlockProcessNumbered"/>
    <dgm:cxn modelId="{DD71DA8F-AB97-4B29-AB3D-A63B53A56C93}" type="presParOf" srcId="{13455AC0-DD75-4A5C-A600-48A40F6308AE}" destId="{D4395D8D-C600-4C26-AB89-0A432A8ED2DA}" srcOrd="1" destOrd="0" presId="urn:microsoft.com/office/officeart/2016/7/layout/LinearBlockProcessNumbered"/>
    <dgm:cxn modelId="{0C0022BB-8C80-491C-ADB4-7E4023830690}" type="presParOf" srcId="{13455AC0-DD75-4A5C-A600-48A40F6308AE}" destId="{8B9C6D41-CBED-4A5C-9234-55ABD796A07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6534E-2E32-4903-A1F3-A0991E418DF3}"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en-US"/>
        </a:p>
      </dgm:t>
    </dgm:pt>
    <dgm:pt modelId="{733A8DCD-39DF-4107-AC3D-88211B55AA8D}">
      <dgm:prSet/>
      <dgm:spPr/>
      <dgm:t>
        <a:bodyPr/>
        <a:lstStyle/>
        <a:p>
          <a:r>
            <a:rPr lang="en-US" dirty="0"/>
            <a:t>The Model Class is used to incubate a group of chemical reactions, as well to group of pathways then it can hold a whole metabolic network.</a:t>
          </a:r>
        </a:p>
      </dgm:t>
    </dgm:pt>
    <dgm:pt modelId="{0E2CA69F-6E17-4DFD-9ED2-398D8278D74D}" type="parTrans" cxnId="{A55ED62B-8903-4FC3-A01B-D4CBEACD8B85}">
      <dgm:prSet/>
      <dgm:spPr/>
      <dgm:t>
        <a:bodyPr/>
        <a:lstStyle/>
        <a:p>
          <a:endParaRPr lang="en-US"/>
        </a:p>
      </dgm:t>
    </dgm:pt>
    <dgm:pt modelId="{9832323F-8A82-4497-9703-64BE784019E4}" type="sibTrans" cxnId="{A55ED62B-8903-4FC3-A01B-D4CBEACD8B85}">
      <dgm:prSet/>
      <dgm:spPr/>
      <dgm:t>
        <a:bodyPr/>
        <a:lstStyle/>
        <a:p>
          <a:endParaRPr lang="en-US"/>
        </a:p>
      </dgm:t>
    </dgm:pt>
    <dgm:pt modelId="{E3736CD3-0AEF-4C17-A949-F594F61CA5F2}">
      <dgm:prSet/>
      <dgm:spPr/>
      <dgm:t>
        <a:bodyPr/>
        <a:lstStyle/>
        <a:p>
          <a:r>
            <a:rPr lang="en-US"/>
            <a:t>The Model Class also has group of functions that do important tasks one of them is the optimization function.</a:t>
          </a:r>
        </a:p>
      </dgm:t>
    </dgm:pt>
    <dgm:pt modelId="{0F481B76-AAA4-4288-A19F-3A696EE9F0BF}" type="parTrans" cxnId="{0E999C2F-8EBD-44F7-BD13-39240DC2D6E0}">
      <dgm:prSet/>
      <dgm:spPr/>
      <dgm:t>
        <a:bodyPr/>
        <a:lstStyle/>
        <a:p>
          <a:endParaRPr lang="en-US"/>
        </a:p>
      </dgm:t>
    </dgm:pt>
    <dgm:pt modelId="{5E24855A-146A-4B65-9022-EA312CF27C44}" type="sibTrans" cxnId="{0E999C2F-8EBD-44F7-BD13-39240DC2D6E0}">
      <dgm:prSet/>
      <dgm:spPr/>
      <dgm:t>
        <a:bodyPr/>
        <a:lstStyle/>
        <a:p>
          <a:endParaRPr lang="en-US"/>
        </a:p>
      </dgm:t>
    </dgm:pt>
    <dgm:pt modelId="{591FC33F-E421-4C04-AE6B-E8C3AB9DCD62}">
      <dgm:prSet/>
      <dgm:spPr/>
      <dgm:t>
        <a:bodyPr/>
        <a:lstStyle/>
        <a:p>
          <a:r>
            <a:rPr lang="en-US"/>
            <a:t>The Reaction Class is used to hold one chemical reaction and references to its metabolites and contains functions manipulating that reaction.</a:t>
          </a:r>
        </a:p>
      </dgm:t>
    </dgm:pt>
    <dgm:pt modelId="{FE34B9AB-338C-4686-ACDB-7EC3E7BDD412}" type="parTrans" cxnId="{58D2230F-1F64-46A4-8CFB-5001D449B821}">
      <dgm:prSet/>
      <dgm:spPr/>
      <dgm:t>
        <a:bodyPr/>
        <a:lstStyle/>
        <a:p>
          <a:endParaRPr lang="en-US"/>
        </a:p>
      </dgm:t>
    </dgm:pt>
    <dgm:pt modelId="{5D29AEA1-B0A4-46E2-8900-3673571875DF}" type="sibTrans" cxnId="{58D2230F-1F64-46A4-8CFB-5001D449B821}">
      <dgm:prSet/>
      <dgm:spPr/>
      <dgm:t>
        <a:bodyPr/>
        <a:lstStyle/>
        <a:p>
          <a:endParaRPr lang="en-US"/>
        </a:p>
      </dgm:t>
    </dgm:pt>
    <dgm:pt modelId="{EF7B7651-CB96-42F4-BB63-077C96DDE89B}">
      <dgm:prSet/>
      <dgm:spPr/>
      <dgm:t>
        <a:bodyPr/>
        <a:lstStyle/>
        <a:p>
          <a:r>
            <a:rPr lang="en-US"/>
            <a:t>The Metabolite Class represents a metabolic compound and references to reactions it participates in.</a:t>
          </a:r>
        </a:p>
      </dgm:t>
    </dgm:pt>
    <dgm:pt modelId="{4E8C0160-D207-4D05-825C-B7AF1178B0F1}" type="parTrans" cxnId="{ED1BE8C9-9775-4B33-A7F2-2A6553329057}">
      <dgm:prSet/>
      <dgm:spPr/>
      <dgm:t>
        <a:bodyPr/>
        <a:lstStyle/>
        <a:p>
          <a:endParaRPr lang="en-US"/>
        </a:p>
      </dgm:t>
    </dgm:pt>
    <dgm:pt modelId="{B5F14612-A8CA-4D9B-9AC3-267206D6DC95}" type="sibTrans" cxnId="{ED1BE8C9-9775-4B33-A7F2-2A6553329057}">
      <dgm:prSet/>
      <dgm:spPr/>
      <dgm:t>
        <a:bodyPr/>
        <a:lstStyle/>
        <a:p>
          <a:endParaRPr lang="en-US"/>
        </a:p>
      </dgm:t>
    </dgm:pt>
    <dgm:pt modelId="{1982C3CE-72DB-4316-99CA-A74274652F3F}" type="pres">
      <dgm:prSet presAssocID="{DED6534E-2E32-4903-A1F3-A0991E418DF3}" presName="CompostProcess" presStyleCnt="0">
        <dgm:presLayoutVars>
          <dgm:dir/>
          <dgm:resizeHandles val="exact"/>
        </dgm:presLayoutVars>
      </dgm:prSet>
      <dgm:spPr/>
    </dgm:pt>
    <dgm:pt modelId="{04E12547-F2A6-4B7E-B28F-9E697C05A70F}" type="pres">
      <dgm:prSet presAssocID="{DED6534E-2E32-4903-A1F3-A0991E418DF3}" presName="arrow" presStyleLbl="bgShp" presStyleIdx="0" presStyleCnt="1"/>
      <dgm:spPr/>
    </dgm:pt>
    <dgm:pt modelId="{891BBA52-4FAD-4F9D-AD2D-C8A0A2022054}" type="pres">
      <dgm:prSet presAssocID="{DED6534E-2E32-4903-A1F3-A0991E418DF3}" presName="linearProcess" presStyleCnt="0"/>
      <dgm:spPr/>
    </dgm:pt>
    <dgm:pt modelId="{9F20223D-C625-4E53-8DEB-951AB3A6114F}" type="pres">
      <dgm:prSet presAssocID="{733A8DCD-39DF-4107-AC3D-88211B55AA8D}" presName="textNode" presStyleLbl="node1" presStyleIdx="0" presStyleCnt="4">
        <dgm:presLayoutVars>
          <dgm:bulletEnabled val="1"/>
        </dgm:presLayoutVars>
      </dgm:prSet>
      <dgm:spPr/>
    </dgm:pt>
    <dgm:pt modelId="{5AF73D63-5F10-42C2-91AE-52CCB7F93107}" type="pres">
      <dgm:prSet presAssocID="{9832323F-8A82-4497-9703-64BE784019E4}" presName="sibTrans" presStyleCnt="0"/>
      <dgm:spPr/>
    </dgm:pt>
    <dgm:pt modelId="{59803522-545D-453F-A3A6-556EBDB17602}" type="pres">
      <dgm:prSet presAssocID="{E3736CD3-0AEF-4C17-A949-F594F61CA5F2}" presName="textNode" presStyleLbl="node1" presStyleIdx="1" presStyleCnt="4">
        <dgm:presLayoutVars>
          <dgm:bulletEnabled val="1"/>
        </dgm:presLayoutVars>
      </dgm:prSet>
      <dgm:spPr/>
    </dgm:pt>
    <dgm:pt modelId="{5481352F-2C89-4E8B-B8B7-BDC0FB0BD718}" type="pres">
      <dgm:prSet presAssocID="{5E24855A-146A-4B65-9022-EA312CF27C44}" presName="sibTrans" presStyleCnt="0"/>
      <dgm:spPr/>
    </dgm:pt>
    <dgm:pt modelId="{933AFE5A-DE48-4103-AC06-D67338E199F9}" type="pres">
      <dgm:prSet presAssocID="{591FC33F-E421-4C04-AE6B-E8C3AB9DCD62}" presName="textNode" presStyleLbl="node1" presStyleIdx="2" presStyleCnt="4">
        <dgm:presLayoutVars>
          <dgm:bulletEnabled val="1"/>
        </dgm:presLayoutVars>
      </dgm:prSet>
      <dgm:spPr/>
    </dgm:pt>
    <dgm:pt modelId="{1F655914-63B0-48A0-AB62-9FD477D3D82B}" type="pres">
      <dgm:prSet presAssocID="{5D29AEA1-B0A4-46E2-8900-3673571875DF}" presName="sibTrans" presStyleCnt="0"/>
      <dgm:spPr/>
    </dgm:pt>
    <dgm:pt modelId="{5F286C51-818C-46EE-8612-3B0301D117F6}" type="pres">
      <dgm:prSet presAssocID="{EF7B7651-CB96-42F4-BB63-077C96DDE89B}" presName="textNode" presStyleLbl="node1" presStyleIdx="3" presStyleCnt="4">
        <dgm:presLayoutVars>
          <dgm:bulletEnabled val="1"/>
        </dgm:presLayoutVars>
      </dgm:prSet>
      <dgm:spPr/>
    </dgm:pt>
  </dgm:ptLst>
  <dgm:cxnLst>
    <dgm:cxn modelId="{58D2230F-1F64-46A4-8CFB-5001D449B821}" srcId="{DED6534E-2E32-4903-A1F3-A0991E418DF3}" destId="{591FC33F-E421-4C04-AE6B-E8C3AB9DCD62}" srcOrd="2" destOrd="0" parTransId="{FE34B9AB-338C-4686-ACDB-7EC3E7BDD412}" sibTransId="{5D29AEA1-B0A4-46E2-8900-3673571875DF}"/>
    <dgm:cxn modelId="{A66A1725-7DAE-454B-9EDB-7EC06EB82496}" type="presOf" srcId="{733A8DCD-39DF-4107-AC3D-88211B55AA8D}" destId="{9F20223D-C625-4E53-8DEB-951AB3A6114F}" srcOrd="0" destOrd="0" presId="urn:microsoft.com/office/officeart/2005/8/layout/hProcess9"/>
    <dgm:cxn modelId="{A55ED62B-8903-4FC3-A01B-D4CBEACD8B85}" srcId="{DED6534E-2E32-4903-A1F3-A0991E418DF3}" destId="{733A8DCD-39DF-4107-AC3D-88211B55AA8D}" srcOrd="0" destOrd="0" parTransId="{0E2CA69F-6E17-4DFD-9ED2-398D8278D74D}" sibTransId="{9832323F-8A82-4497-9703-64BE784019E4}"/>
    <dgm:cxn modelId="{0E999C2F-8EBD-44F7-BD13-39240DC2D6E0}" srcId="{DED6534E-2E32-4903-A1F3-A0991E418DF3}" destId="{E3736CD3-0AEF-4C17-A949-F594F61CA5F2}" srcOrd="1" destOrd="0" parTransId="{0F481B76-AAA4-4288-A19F-3A696EE9F0BF}" sibTransId="{5E24855A-146A-4B65-9022-EA312CF27C44}"/>
    <dgm:cxn modelId="{5D855464-5998-48AA-A916-2243CAA76822}" type="presOf" srcId="{EF7B7651-CB96-42F4-BB63-077C96DDE89B}" destId="{5F286C51-818C-46EE-8612-3B0301D117F6}" srcOrd="0" destOrd="0" presId="urn:microsoft.com/office/officeart/2005/8/layout/hProcess9"/>
    <dgm:cxn modelId="{BBED44AA-D5DC-4C79-B3D5-48BB7AB4DACB}" type="presOf" srcId="{E3736CD3-0AEF-4C17-A949-F594F61CA5F2}" destId="{59803522-545D-453F-A3A6-556EBDB17602}" srcOrd="0" destOrd="0" presId="urn:microsoft.com/office/officeart/2005/8/layout/hProcess9"/>
    <dgm:cxn modelId="{ED1BE8C9-9775-4B33-A7F2-2A6553329057}" srcId="{DED6534E-2E32-4903-A1F3-A0991E418DF3}" destId="{EF7B7651-CB96-42F4-BB63-077C96DDE89B}" srcOrd="3" destOrd="0" parTransId="{4E8C0160-D207-4D05-825C-B7AF1178B0F1}" sibTransId="{B5F14612-A8CA-4D9B-9AC3-267206D6DC95}"/>
    <dgm:cxn modelId="{1E9505CD-CB3D-4363-B899-5D076EE41567}" type="presOf" srcId="{591FC33F-E421-4C04-AE6B-E8C3AB9DCD62}" destId="{933AFE5A-DE48-4103-AC06-D67338E199F9}" srcOrd="0" destOrd="0" presId="urn:microsoft.com/office/officeart/2005/8/layout/hProcess9"/>
    <dgm:cxn modelId="{9E75DFF9-A409-447D-86C5-AF89CE3E9A9D}" type="presOf" srcId="{DED6534E-2E32-4903-A1F3-A0991E418DF3}" destId="{1982C3CE-72DB-4316-99CA-A74274652F3F}" srcOrd="0" destOrd="0" presId="urn:microsoft.com/office/officeart/2005/8/layout/hProcess9"/>
    <dgm:cxn modelId="{89FCAF86-4567-434B-80A6-CF4B8A929399}" type="presParOf" srcId="{1982C3CE-72DB-4316-99CA-A74274652F3F}" destId="{04E12547-F2A6-4B7E-B28F-9E697C05A70F}" srcOrd="0" destOrd="0" presId="urn:microsoft.com/office/officeart/2005/8/layout/hProcess9"/>
    <dgm:cxn modelId="{E34F904B-86D7-4673-B7EE-77B6A389EDBA}" type="presParOf" srcId="{1982C3CE-72DB-4316-99CA-A74274652F3F}" destId="{891BBA52-4FAD-4F9D-AD2D-C8A0A2022054}" srcOrd="1" destOrd="0" presId="urn:microsoft.com/office/officeart/2005/8/layout/hProcess9"/>
    <dgm:cxn modelId="{348A7140-CDB3-486E-9CC9-D815935AA64E}" type="presParOf" srcId="{891BBA52-4FAD-4F9D-AD2D-C8A0A2022054}" destId="{9F20223D-C625-4E53-8DEB-951AB3A6114F}" srcOrd="0" destOrd="0" presId="urn:microsoft.com/office/officeart/2005/8/layout/hProcess9"/>
    <dgm:cxn modelId="{B034D512-2086-448D-BFBD-0F288C9C67CC}" type="presParOf" srcId="{891BBA52-4FAD-4F9D-AD2D-C8A0A2022054}" destId="{5AF73D63-5F10-42C2-91AE-52CCB7F93107}" srcOrd="1" destOrd="0" presId="urn:microsoft.com/office/officeart/2005/8/layout/hProcess9"/>
    <dgm:cxn modelId="{683DB6F1-B79F-42D0-B751-B5DDA0BD78B2}" type="presParOf" srcId="{891BBA52-4FAD-4F9D-AD2D-C8A0A2022054}" destId="{59803522-545D-453F-A3A6-556EBDB17602}" srcOrd="2" destOrd="0" presId="urn:microsoft.com/office/officeart/2005/8/layout/hProcess9"/>
    <dgm:cxn modelId="{7B5F27DD-83E5-4BDD-AE3D-3E201735F49E}" type="presParOf" srcId="{891BBA52-4FAD-4F9D-AD2D-C8A0A2022054}" destId="{5481352F-2C89-4E8B-B8B7-BDC0FB0BD718}" srcOrd="3" destOrd="0" presId="urn:microsoft.com/office/officeart/2005/8/layout/hProcess9"/>
    <dgm:cxn modelId="{06C3A18D-C80F-4266-B3E3-01C748064995}" type="presParOf" srcId="{891BBA52-4FAD-4F9D-AD2D-C8A0A2022054}" destId="{933AFE5A-DE48-4103-AC06-D67338E199F9}" srcOrd="4" destOrd="0" presId="urn:microsoft.com/office/officeart/2005/8/layout/hProcess9"/>
    <dgm:cxn modelId="{46A6E2DB-D516-41FA-BEE1-CF7BDB39CE58}" type="presParOf" srcId="{891BBA52-4FAD-4F9D-AD2D-C8A0A2022054}" destId="{1F655914-63B0-48A0-AB62-9FD477D3D82B}" srcOrd="5" destOrd="0" presId="urn:microsoft.com/office/officeart/2005/8/layout/hProcess9"/>
    <dgm:cxn modelId="{FFECB511-8ADA-4C74-864F-69FCD3EA96C3}" type="presParOf" srcId="{891BBA52-4FAD-4F9D-AD2D-C8A0A2022054}" destId="{5F286C51-818C-46EE-8612-3B0301D117F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81905-69ED-4BB4-9A02-AC47B8A89898}">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99674-43D2-4D95-9438-B524053EEAD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09FBC-4343-408E-B485-7E57AB4D6C2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A brief definition for metabolic pathways </a:t>
          </a:r>
          <a:endParaRPr lang="en-US" sz="1800" kern="1200"/>
        </a:p>
      </dsp:txBody>
      <dsp:txXfrm>
        <a:off x="836323" y="3399"/>
        <a:ext cx="9679276" cy="724089"/>
      </dsp:txXfrm>
    </dsp:sp>
    <dsp:sp modelId="{20702B67-9C90-48A9-92AF-8B123A43C191}">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314DB-8459-4676-9C97-557535E06BAD}">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AFED6-74CA-430B-B507-80488341C37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Learn about Metabolite, Model, and Reaction classes in COBRApy.</a:t>
          </a:r>
          <a:endParaRPr lang="en-US" sz="1800" kern="1200"/>
        </a:p>
      </dsp:txBody>
      <dsp:txXfrm>
        <a:off x="836323" y="908511"/>
        <a:ext cx="9679276" cy="724089"/>
      </dsp:txXfrm>
    </dsp:sp>
    <dsp:sp modelId="{228E711A-ECE1-4CE5-BCF1-26EC03C18351}">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CF182-5333-41C6-9F84-87038EF5DCE3}">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22C5D-3B93-4176-92EF-D587160F829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Learn how to build a metabolic pathway from scratch using three different ways from naïve ones to advanced.</a:t>
          </a:r>
          <a:endParaRPr lang="en-US" sz="1800" kern="1200"/>
        </a:p>
      </dsp:txBody>
      <dsp:txXfrm>
        <a:off x="836323" y="1813624"/>
        <a:ext cx="9679276" cy="724089"/>
      </dsp:txXfrm>
    </dsp:sp>
    <dsp:sp modelId="{A1F4C91D-B01B-4ED1-8585-B73D0CB747D2}">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6BF67-4870-4ECB-AF90-966589E1238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19FA0-CFFC-426A-854A-7DAB3D5228A8}">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An introduction to Biopython and KEGG database.</a:t>
          </a:r>
          <a:endParaRPr lang="en-US" sz="1800" kern="1200"/>
        </a:p>
      </dsp:txBody>
      <dsp:txXfrm>
        <a:off x="836323" y="2718736"/>
        <a:ext cx="9679276" cy="724089"/>
      </dsp:txXfrm>
    </dsp:sp>
    <dsp:sp modelId="{0D1C63C3-18E6-403F-B89A-3175D1DE0D0D}">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4A943-C39C-4C0D-80AD-E8B26C8C1DF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329CD-1EE0-4D6E-B15A-5C670E942782}">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dirty="0"/>
            <a:t>How to fetch information from KEGG.</a:t>
          </a:r>
          <a:endParaRPr lang="en-US" sz="1800" kern="1200" dirty="0"/>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31D4D-4363-4985-A733-8FE8FCBB5DBF}">
      <dsp:nvSpPr>
        <dsp:cNvPr id="0" name=""/>
        <dsp:cNvSpPr/>
      </dsp:nvSpPr>
      <dsp:spPr>
        <a:xfrm>
          <a:off x="205" y="687670"/>
          <a:ext cx="2479997" cy="2975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Metabolic Pathway Is any sequence of feasible and observable biochemical reaction steps connecting a specified set of inputs and output metabolites.</a:t>
          </a:r>
        </a:p>
      </dsp:txBody>
      <dsp:txXfrm>
        <a:off x="205" y="1878069"/>
        <a:ext cx="2479997" cy="1785598"/>
      </dsp:txXfrm>
    </dsp:sp>
    <dsp:sp modelId="{663BAE46-8845-4B7E-A6F9-A795466B0043}">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dirty="0"/>
            <a:t>01</a:t>
          </a:r>
        </a:p>
      </dsp:txBody>
      <dsp:txXfrm>
        <a:off x="205" y="687670"/>
        <a:ext cx="2479997" cy="1190398"/>
      </dsp:txXfrm>
    </dsp:sp>
    <dsp:sp modelId="{654E0239-026B-474F-9E9B-58F25C9C465F}">
      <dsp:nvSpPr>
        <dsp:cNvPr id="0" name=""/>
        <dsp:cNvSpPr/>
      </dsp:nvSpPr>
      <dsp:spPr>
        <a:xfrm>
          <a:off x="2678602" y="687670"/>
          <a:ext cx="2479997" cy="297599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Input metabolites, also called Substrates, are compounds present in the sterile medium that can be further metabolized by, or directly incorporated into the cell.</a:t>
          </a:r>
        </a:p>
      </dsp:txBody>
      <dsp:txXfrm>
        <a:off x="2678602" y="1878069"/>
        <a:ext cx="2479997" cy="1785598"/>
      </dsp:txXfrm>
    </dsp:sp>
    <dsp:sp modelId="{FA4C47C6-49C6-4E5C-A8D8-B812386137EB}">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AD2A815D-C31A-4F77-A42A-198999389799}">
      <dsp:nvSpPr>
        <dsp:cNvPr id="0" name=""/>
        <dsp:cNvSpPr/>
      </dsp:nvSpPr>
      <dsp:spPr>
        <a:xfrm>
          <a:off x="5356999" y="687670"/>
          <a:ext cx="2479997" cy="29759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Output metabolites are compounds produced by the cells that are either excreted to the  extracellular medium then they will be called “Metabolic Products” or used in another metabolic pathway.</a:t>
          </a:r>
        </a:p>
      </dsp:txBody>
      <dsp:txXfrm>
        <a:off x="5356999" y="1878069"/>
        <a:ext cx="2479997" cy="1785598"/>
      </dsp:txXfrm>
    </dsp:sp>
    <dsp:sp modelId="{8077F411-0C04-43AC-A2D1-24D99D3FCE90}">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DA57B52A-C904-45DB-986E-E52BFB297F6E}">
      <dsp:nvSpPr>
        <dsp:cNvPr id="0" name=""/>
        <dsp:cNvSpPr/>
      </dsp:nvSpPr>
      <dsp:spPr>
        <a:xfrm>
          <a:off x="8035397" y="687670"/>
          <a:ext cx="2479997" cy="297599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711200">
            <a:lnSpc>
              <a:spcPct val="90000"/>
            </a:lnSpc>
            <a:spcBef>
              <a:spcPct val="0"/>
            </a:spcBef>
            <a:spcAft>
              <a:spcPct val="35000"/>
            </a:spcAft>
            <a:buNone/>
          </a:pPr>
          <a:r>
            <a:rPr lang="en-US" sz="1600" b="1" kern="1200" dirty="0"/>
            <a:t>The Pathway Flux is defined as the rate at which input metabolites are processed to form output metabolites.</a:t>
          </a:r>
        </a:p>
      </dsp:txBody>
      <dsp:txXfrm>
        <a:off x="8035397" y="1878069"/>
        <a:ext cx="2479997" cy="1785598"/>
      </dsp:txXfrm>
    </dsp:sp>
    <dsp:sp modelId="{D4395D8D-C600-4C26-AB89-0A432A8ED2DA}">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2547-F2A6-4B7E-B28F-9E697C05A70F}">
      <dsp:nvSpPr>
        <dsp:cNvPr id="0" name=""/>
        <dsp:cNvSpPr/>
      </dsp:nvSpPr>
      <dsp:spPr>
        <a:xfrm>
          <a:off x="592155" y="0"/>
          <a:ext cx="6711091" cy="545970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0223D-C625-4E53-8DEB-951AB3A6114F}">
      <dsp:nvSpPr>
        <dsp:cNvPr id="0" name=""/>
        <dsp:cNvSpPr/>
      </dsp:nvSpPr>
      <dsp:spPr>
        <a:xfrm>
          <a:off x="3951" y="1637911"/>
          <a:ext cx="1900602" cy="21838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Model Class is used to incubate a group of chemical reactions, as well to group of pathways then it can hold a whole metabolic network.</a:t>
          </a:r>
        </a:p>
      </dsp:txBody>
      <dsp:txXfrm>
        <a:off x="96731" y="1730691"/>
        <a:ext cx="1715042" cy="1998322"/>
      </dsp:txXfrm>
    </dsp:sp>
    <dsp:sp modelId="{59803522-545D-453F-A3A6-556EBDB17602}">
      <dsp:nvSpPr>
        <dsp:cNvPr id="0" name=""/>
        <dsp:cNvSpPr/>
      </dsp:nvSpPr>
      <dsp:spPr>
        <a:xfrm>
          <a:off x="1999583" y="1637911"/>
          <a:ext cx="1900602" cy="218388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Model Class also has group of functions that do important tasks one of them is the optimization function.</a:t>
          </a:r>
        </a:p>
      </dsp:txBody>
      <dsp:txXfrm>
        <a:off x="2092363" y="1730691"/>
        <a:ext cx="1715042" cy="1998322"/>
      </dsp:txXfrm>
    </dsp:sp>
    <dsp:sp modelId="{933AFE5A-DE48-4103-AC06-D67338E199F9}">
      <dsp:nvSpPr>
        <dsp:cNvPr id="0" name=""/>
        <dsp:cNvSpPr/>
      </dsp:nvSpPr>
      <dsp:spPr>
        <a:xfrm>
          <a:off x="3995216" y="1637911"/>
          <a:ext cx="1900602" cy="218388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Reaction Class is used to hold one chemical reaction and references to its metabolites and contains functions manipulating that reaction.</a:t>
          </a:r>
        </a:p>
      </dsp:txBody>
      <dsp:txXfrm>
        <a:off x="4087996" y="1730691"/>
        <a:ext cx="1715042" cy="1998322"/>
      </dsp:txXfrm>
    </dsp:sp>
    <dsp:sp modelId="{5F286C51-818C-46EE-8612-3B0301D117F6}">
      <dsp:nvSpPr>
        <dsp:cNvPr id="0" name=""/>
        <dsp:cNvSpPr/>
      </dsp:nvSpPr>
      <dsp:spPr>
        <a:xfrm>
          <a:off x="5990848" y="1637911"/>
          <a:ext cx="1900602" cy="218388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Metabolite Class represents a metabolic compound and references to reactions it participates in.</a:t>
          </a:r>
        </a:p>
      </dsp:txBody>
      <dsp:txXfrm>
        <a:off x="6083628" y="1730691"/>
        <a:ext cx="1715042" cy="19983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C4868-C35F-4EC2-8023-B30AB521661E}"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555F-1D62-4F1D-B922-63A2D89C1AF2}" type="slidenum">
              <a:rPr lang="en-US" smtClean="0"/>
              <a:t>‹#›</a:t>
            </a:fld>
            <a:endParaRPr lang="en-US"/>
          </a:p>
        </p:txBody>
      </p:sp>
    </p:spTree>
    <p:extLst>
      <p:ext uri="{BB962C8B-B14F-4D97-AF65-F5344CB8AC3E}">
        <p14:creationId xmlns:p14="http://schemas.microsoft.com/office/powerpoint/2010/main" val="42360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1555F-1D62-4F1D-B922-63A2D89C1AF2}" type="slidenum">
              <a:rPr lang="en-US" smtClean="0"/>
              <a:t>6</a:t>
            </a:fld>
            <a:endParaRPr lang="en-US"/>
          </a:p>
        </p:txBody>
      </p:sp>
    </p:spTree>
    <p:extLst>
      <p:ext uri="{BB962C8B-B14F-4D97-AF65-F5344CB8AC3E}">
        <p14:creationId xmlns:p14="http://schemas.microsoft.com/office/powerpoint/2010/main" val="119661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1555F-1D62-4F1D-B922-63A2D89C1AF2}" type="slidenum">
              <a:rPr lang="en-US" smtClean="0"/>
              <a:t>13</a:t>
            </a:fld>
            <a:endParaRPr lang="en-US"/>
          </a:p>
        </p:txBody>
      </p:sp>
    </p:spTree>
    <p:extLst>
      <p:ext uri="{BB962C8B-B14F-4D97-AF65-F5344CB8AC3E}">
        <p14:creationId xmlns:p14="http://schemas.microsoft.com/office/powerpoint/2010/main" val="186949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6085-B7B8-9B4D-C16C-5DC5B752D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3378B-99F9-D0BE-7C1E-DDD2F6A20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084B67-8D32-F933-6980-A894EFC230CF}"/>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70B5E493-C3DD-9216-4B63-CB4DBBAA0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A7305-E9F1-EBC0-0C7A-563F2351C157}"/>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822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3ADC-6B32-8F1B-3176-7CAF0FA92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FA970-4866-6ED5-3946-3C0D76906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D251B-8DB7-04CD-4D12-0AFD14AF5D91}"/>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F8AFD417-4579-7F29-2A99-35CE14562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D6847-C497-41CA-2B52-4591AB9EA0E1}"/>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37408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7C24F-C287-2A68-2D4B-48C444C8CC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58C02-48A9-01B6-DCC2-2D85FC27A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98561-4A16-292D-2EAE-683A0AAF44CE}"/>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25FF7B68-8C0A-09C5-A2BA-AAD0A3F42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6DBA3-213F-8840-5CFB-1479AC55BECD}"/>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84191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0334-D3D6-42A6-16DE-14E9B9770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FF3B-EA04-74DA-2F12-A873A65CC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DA04A-5317-293F-187B-70E00DB6ABDC}"/>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2E0C1034-CB6A-30FB-E135-60FA667B6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7B829-9562-0D46-1631-33E0B96391BE}"/>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25857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2541-4D7E-4EF1-B86B-C8B66FCD5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6457C-DFD1-F0DD-45FC-A8FBA4C1F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D435-116C-1C45-C637-778C9389A095}"/>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6AA1C834-1F11-729A-7047-946FEEEF3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4024B-CA68-6E88-97E0-667F32B75EA7}"/>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71393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6DC5-CF5B-C4CE-9AB5-59A68386F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FDC81-F34C-4CA0-9FB7-F078EB352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CCC56-C891-D35A-3F25-056EBA88C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43686-B503-B1B7-3E46-09AD96A80AD2}"/>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6" name="Footer Placeholder 5">
            <a:extLst>
              <a:ext uri="{FF2B5EF4-FFF2-40B4-BE49-F238E27FC236}">
                <a16:creationId xmlns:a16="http://schemas.microsoft.com/office/drawing/2014/main" id="{2E47E0B2-3F51-8F1E-C57C-ED6EB3FBE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26008-630F-A329-1D9A-A5DADE63972B}"/>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21783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70C5-901D-8B79-0EFD-BDF5CE151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5B5DD-7980-A32B-5F18-97F30C7FD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A6719-2230-3797-6ABE-54F9FD93D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4235E-5C45-B77F-34BC-820D6E768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FEB3-3F13-D7FE-0E2E-D62DD5950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5833B-C110-1AC2-238B-E2612A404E20}"/>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8" name="Footer Placeholder 7">
            <a:extLst>
              <a:ext uri="{FF2B5EF4-FFF2-40B4-BE49-F238E27FC236}">
                <a16:creationId xmlns:a16="http://schemas.microsoft.com/office/drawing/2014/main" id="{2ABC58AB-6649-8943-39F3-B6EA9CCE4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327A6-B4B6-F472-6182-54A5AF1ACEBA}"/>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55916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DB8A-12A9-6B96-020B-96F4440D4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33B60-2138-8638-AAB5-0DA500A63D87}"/>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4" name="Footer Placeholder 3">
            <a:extLst>
              <a:ext uri="{FF2B5EF4-FFF2-40B4-BE49-F238E27FC236}">
                <a16:creationId xmlns:a16="http://schemas.microsoft.com/office/drawing/2014/main" id="{A27637CF-4419-8F63-E784-1263F1F06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5D67F-3C1A-B6EC-647C-423DFBB88CFB}"/>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08617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C1175-2BC2-4BE5-C826-2482B91ABC03}"/>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3" name="Footer Placeholder 2">
            <a:extLst>
              <a:ext uri="{FF2B5EF4-FFF2-40B4-BE49-F238E27FC236}">
                <a16:creationId xmlns:a16="http://schemas.microsoft.com/office/drawing/2014/main" id="{D1CB1701-3855-4E9D-47FF-364A9C3B79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7A6E6-67D4-9395-1878-E86B6C32F21E}"/>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64918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263D-37E0-544F-398F-6EC757ED4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4B39C-F74F-30CE-A48D-E6BD81881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45F93-F8B9-CB71-D6E0-6EF84371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E7FDB-5A4E-4F52-024C-9EFB5A408EB2}"/>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6" name="Footer Placeholder 5">
            <a:extLst>
              <a:ext uri="{FF2B5EF4-FFF2-40B4-BE49-F238E27FC236}">
                <a16:creationId xmlns:a16="http://schemas.microsoft.com/office/drawing/2014/main" id="{6F704CA4-781F-5BE8-C823-12DA2E274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3CF7F-D482-01C1-B1DF-3C5F06D45E0F}"/>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9849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BB5-0C03-C643-3EA6-1CC46478C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7365B-E1AF-913F-FC6F-2BB8B175B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2C94B-ED00-926F-95F7-877A45D74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ACF07-8532-885D-1A9A-3B28E92697CD}"/>
              </a:ext>
            </a:extLst>
          </p:cNvPr>
          <p:cNvSpPr>
            <a:spLocks noGrp="1"/>
          </p:cNvSpPr>
          <p:nvPr>
            <p:ph type="dt" sz="half" idx="10"/>
          </p:nvPr>
        </p:nvSpPr>
        <p:spPr/>
        <p:txBody>
          <a:bodyPr/>
          <a:lstStyle/>
          <a:p>
            <a:fld id="{026835B0-1C0F-4DC1-A0C1-DE9198EF2D91}" type="datetimeFigureOut">
              <a:rPr lang="en-US" smtClean="0"/>
              <a:t>10/18/2023</a:t>
            </a:fld>
            <a:endParaRPr lang="en-US"/>
          </a:p>
        </p:txBody>
      </p:sp>
      <p:sp>
        <p:nvSpPr>
          <p:cNvPr id="6" name="Footer Placeholder 5">
            <a:extLst>
              <a:ext uri="{FF2B5EF4-FFF2-40B4-BE49-F238E27FC236}">
                <a16:creationId xmlns:a16="http://schemas.microsoft.com/office/drawing/2014/main" id="{37A0E490-CF68-38DC-B82A-6882B567D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C496B-0ADA-3963-C741-B9B6C27EBDD0}"/>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78612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280B-7379-E38B-9938-2D1293A76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4F826-7919-FA2B-A36E-E73F42714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73527-787D-A07D-1BA2-BD2B27158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35B0-1C0F-4DC1-A0C1-DE9198EF2D91}" type="datetimeFigureOut">
              <a:rPr lang="en-US" smtClean="0"/>
              <a:t>10/18/2023</a:t>
            </a:fld>
            <a:endParaRPr lang="en-US"/>
          </a:p>
        </p:txBody>
      </p:sp>
      <p:sp>
        <p:nvSpPr>
          <p:cNvPr id="5" name="Footer Placeholder 4">
            <a:extLst>
              <a:ext uri="{FF2B5EF4-FFF2-40B4-BE49-F238E27FC236}">
                <a16:creationId xmlns:a16="http://schemas.microsoft.com/office/drawing/2014/main" id="{C7195AEC-85D6-B19D-ABB7-D9DFCDE76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8284D4-036E-0ABB-59C5-88E37AF25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17177-C32E-4502-B4C5-0BEE2D34D51A}" type="slidenum">
              <a:rPr lang="en-US" smtClean="0"/>
              <a:t>‹#›</a:t>
            </a:fld>
            <a:endParaRPr lang="en-US"/>
          </a:p>
        </p:txBody>
      </p:sp>
    </p:spTree>
    <p:extLst>
      <p:ext uri="{BB962C8B-B14F-4D97-AF65-F5344CB8AC3E}">
        <p14:creationId xmlns:p14="http://schemas.microsoft.com/office/powerpoint/2010/main" val="71772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1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iopython.org/" TargetMode="External"/><Relationship Id="rId2" Type="http://schemas.openxmlformats.org/officeDocument/2006/relationships/hyperlink" Target="https://github.com/Al-HassanK/COBRApy-Pathway-Builder/tree/master" TargetMode="External"/><Relationship Id="rId1" Type="http://schemas.openxmlformats.org/officeDocument/2006/relationships/slideLayout" Target="../slideLayouts/slideLayout2.xml"/><Relationship Id="rId4" Type="http://schemas.openxmlformats.org/officeDocument/2006/relationships/hyperlink" Target="https://www.genome.jp/kegg/pathway.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9AE714-6A8D-A5E9-CA85-705BDA084590}"/>
              </a:ext>
            </a:extLst>
          </p:cNvPr>
          <p:cNvSpPr>
            <a:spLocks noGrp="1"/>
          </p:cNvSpPr>
          <p:nvPr>
            <p:ph type="ctrTitle"/>
          </p:nvPr>
        </p:nvSpPr>
        <p:spPr>
          <a:xfrm>
            <a:off x="2066544" y="1911096"/>
            <a:ext cx="8055864" cy="2076651"/>
          </a:xfrm>
        </p:spPr>
        <p:txBody>
          <a:bodyPr anchor="b">
            <a:normAutofit/>
          </a:bodyPr>
          <a:lstStyle/>
          <a:p>
            <a:r>
              <a:rPr lang="en-US" sz="5600">
                <a:solidFill>
                  <a:srgbClr val="FFFFFF"/>
                </a:solidFill>
              </a:rPr>
              <a:t>Build Metabolic Pathways Using COBRApy</a:t>
            </a:r>
          </a:p>
        </p:txBody>
      </p:sp>
      <p:sp>
        <p:nvSpPr>
          <p:cNvPr id="3" name="Subtitle 2">
            <a:extLst>
              <a:ext uri="{FF2B5EF4-FFF2-40B4-BE49-F238E27FC236}">
                <a16:creationId xmlns:a16="http://schemas.microsoft.com/office/drawing/2014/main" id="{1BADDE48-8A37-B79C-2403-12740E5073DA}"/>
              </a:ext>
            </a:extLst>
          </p:cNvPr>
          <p:cNvSpPr>
            <a:spLocks noGrp="1"/>
          </p:cNvSpPr>
          <p:nvPr>
            <p:ph type="subTitle" idx="1"/>
          </p:nvPr>
        </p:nvSpPr>
        <p:spPr>
          <a:xfrm>
            <a:off x="3227832" y="4353507"/>
            <a:ext cx="5733288" cy="932688"/>
          </a:xfrm>
        </p:spPr>
        <p:txBody>
          <a:bodyPr>
            <a:normAutofit/>
          </a:bodyPr>
          <a:lstStyle/>
          <a:p>
            <a:r>
              <a:rPr lang="en-US">
                <a:solidFill>
                  <a:srgbClr val="FFFFFF"/>
                </a:solidFill>
              </a:rPr>
              <a:t>Glycolysis Example</a:t>
            </a:r>
          </a:p>
        </p:txBody>
      </p:sp>
      <p:sp>
        <p:nvSpPr>
          <p:cNvPr id="35"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3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63ED2F-68A5-06E8-3588-04E0BEF325C5}"/>
              </a:ext>
            </a:extLst>
          </p:cNvPr>
          <p:cNvSpPr/>
          <p:nvPr/>
        </p:nvSpPr>
        <p:spPr>
          <a:xfrm>
            <a:off x="1289035" y="643467"/>
            <a:ext cx="2797661" cy="557106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D13D-6F5D-CBAF-7876-2259111F2C17}"/>
              </a:ext>
            </a:extLst>
          </p:cNvPr>
          <p:cNvSpPr>
            <a:spLocks noGrp="1"/>
          </p:cNvSpPr>
          <p:nvPr>
            <p:ph type="title"/>
          </p:nvPr>
        </p:nvSpPr>
        <p:spPr>
          <a:xfrm>
            <a:off x="1347657" y="943734"/>
            <a:ext cx="2739040" cy="4955456"/>
          </a:xfrm>
        </p:spPr>
        <p:txBody>
          <a:bodyPr/>
          <a:lstStyle/>
          <a:p>
            <a:pPr defTabSz="749808"/>
            <a:r>
              <a:rPr lang="en-US" sz="3608" b="1" kern="1200">
                <a:solidFill>
                  <a:schemeClr val="bg1"/>
                </a:solidFill>
                <a:latin typeface="+mj-lt"/>
                <a:ea typeface="+mj-ea"/>
                <a:cs typeface="+mj-cs"/>
              </a:rPr>
              <a:t>The Reactions for Glycolysis:</a:t>
            </a:r>
            <a:endParaRPr lang="en-US" b="1">
              <a:solidFill>
                <a:schemeClr val="bg1"/>
              </a:solidFill>
            </a:endParaRPr>
          </a:p>
        </p:txBody>
      </p:sp>
      <p:pic>
        <p:nvPicPr>
          <p:cNvPr id="7" name="Content Placeholder 6" descr="A screenshot of a computer&#10;&#10;Description automatically generated">
            <a:extLst>
              <a:ext uri="{FF2B5EF4-FFF2-40B4-BE49-F238E27FC236}">
                <a16:creationId xmlns:a16="http://schemas.microsoft.com/office/drawing/2014/main" id="{AD12CC2F-E05C-07B9-F633-118F3F1084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401" t="13631" r="30151" b="2764"/>
          <a:stretch/>
        </p:blipFill>
        <p:spPr>
          <a:xfrm>
            <a:off x="4248411" y="943734"/>
            <a:ext cx="6654553" cy="5181856"/>
          </a:xfrm>
        </p:spPr>
      </p:pic>
    </p:spTree>
    <p:extLst>
      <p:ext uri="{BB962C8B-B14F-4D97-AF65-F5344CB8AC3E}">
        <p14:creationId xmlns:p14="http://schemas.microsoft.com/office/powerpoint/2010/main" val="13128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216FB9-5893-57CD-2BA5-A824632D3AD5}"/>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DE4D7-6CA0-0A7F-2700-6EE99236FC05}"/>
              </a:ext>
            </a:extLst>
          </p:cNvPr>
          <p:cNvSpPr>
            <a:spLocks noGrp="1"/>
          </p:cNvSpPr>
          <p:nvPr>
            <p:ph type="title"/>
          </p:nvPr>
        </p:nvSpPr>
        <p:spPr/>
        <p:txBody>
          <a:bodyPr/>
          <a:lstStyle/>
          <a:p>
            <a:r>
              <a:rPr lang="en-US" b="1" dirty="0">
                <a:solidFill>
                  <a:schemeClr val="accent2"/>
                </a:solidFill>
              </a:rPr>
              <a:t>Step2: </a:t>
            </a:r>
            <a:r>
              <a:rPr lang="en-US" sz="3600" b="1" dirty="0">
                <a:solidFill>
                  <a:schemeClr val="accent2"/>
                </a:solidFill>
              </a:rPr>
              <a:t>Declare the Model that will hold all the reactions for Glycolysis.</a:t>
            </a:r>
            <a:endParaRPr lang="en-US" b="1" dirty="0">
              <a:solidFill>
                <a:schemeClr val="accent2"/>
              </a:solidFill>
            </a:endParaRPr>
          </a:p>
        </p:txBody>
      </p:sp>
      <p:pic>
        <p:nvPicPr>
          <p:cNvPr id="5" name="Content Placeholder 4" descr="A screenshot of a computer&#10;&#10;Description automatically generated">
            <a:extLst>
              <a:ext uri="{FF2B5EF4-FFF2-40B4-BE49-F238E27FC236}">
                <a16:creationId xmlns:a16="http://schemas.microsoft.com/office/drawing/2014/main" id="{5C61ECD1-6D73-8F5F-F1CB-93DFE0C21E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59" t="36848" r="32935" b="20389"/>
          <a:stretch/>
        </p:blipFill>
        <p:spPr>
          <a:xfrm>
            <a:off x="838199" y="1690688"/>
            <a:ext cx="8964561" cy="4159506"/>
          </a:xfrm>
        </p:spPr>
      </p:pic>
    </p:spTree>
    <p:extLst>
      <p:ext uri="{BB962C8B-B14F-4D97-AF65-F5344CB8AC3E}">
        <p14:creationId xmlns:p14="http://schemas.microsoft.com/office/powerpoint/2010/main" val="353534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258209-081B-9C28-AB37-DB650C428187}"/>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90A5-BF00-DB3C-4A1F-4327FF32DBCD}"/>
              </a:ext>
            </a:extLst>
          </p:cNvPr>
          <p:cNvSpPr>
            <a:spLocks noGrp="1"/>
          </p:cNvSpPr>
          <p:nvPr>
            <p:ph type="title"/>
          </p:nvPr>
        </p:nvSpPr>
        <p:spPr>
          <a:xfrm>
            <a:off x="838200" y="365125"/>
            <a:ext cx="10515600" cy="1080217"/>
          </a:xfrm>
        </p:spPr>
        <p:txBody>
          <a:bodyPr/>
          <a:lstStyle/>
          <a:p>
            <a:r>
              <a:rPr lang="en-US" b="1" dirty="0">
                <a:solidFill>
                  <a:schemeClr val="accent2"/>
                </a:solidFill>
              </a:rPr>
              <a:t>Step3: Filling the Model with reactions. </a:t>
            </a:r>
          </a:p>
        </p:txBody>
      </p:sp>
      <p:pic>
        <p:nvPicPr>
          <p:cNvPr id="9" name="Content Placeholder 8" descr="A screenshot of a computer&#10;&#10;Description automatically generated">
            <a:extLst>
              <a:ext uri="{FF2B5EF4-FFF2-40B4-BE49-F238E27FC236}">
                <a16:creationId xmlns:a16="http://schemas.microsoft.com/office/drawing/2014/main" id="{1981A408-7457-426A-A522-967F5299FA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8" t="21539" r="48686" b="5250"/>
          <a:stretch/>
        </p:blipFill>
        <p:spPr>
          <a:xfrm>
            <a:off x="137651" y="1288027"/>
            <a:ext cx="4837472" cy="4866967"/>
          </a:xfrm>
        </p:spPr>
      </p:pic>
      <p:pic>
        <p:nvPicPr>
          <p:cNvPr id="11" name="Picture 10" descr="A screenshot of a computer&#10;&#10;Description automatically generated">
            <a:extLst>
              <a:ext uri="{FF2B5EF4-FFF2-40B4-BE49-F238E27FC236}">
                <a16:creationId xmlns:a16="http://schemas.microsoft.com/office/drawing/2014/main" id="{97C0F596-FFBF-E679-6E73-DF70338F97B3}"/>
              </a:ext>
            </a:extLst>
          </p:cNvPr>
          <p:cNvPicPr>
            <a:picLocks noChangeAspect="1"/>
          </p:cNvPicPr>
          <p:nvPr/>
        </p:nvPicPr>
        <p:blipFill rotWithShape="1">
          <a:blip r:embed="rId3">
            <a:extLst>
              <a:ext uri="{28A0092B-C50C-407E-A947-70E740481C1C}">
                <a14:useLocalDpi xmlns:a14="http://schemas.microsoft.com/office/drawing/2010/main" val="0"/>
              </a:ext>
            </a:extLst>
          </a:blip>
          <a:srcRect l="13750" t="74431" r="68307" b="5845"/>
          <a:stretch/>
        </p:blipFill>
        <p:spPr>
          <a:xfrm>
            <a:off x="3357716" y="2651569"/>
            <a:ext cx="3234813" cy="275057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ECEF2C0-FA81-CCCF-1FE5-52B659340EC6}"/>
              </a:ext>
            </a:extLst>
          </p:cNvPr>
          <p:cNvPicPr>
            <a:picLocks noChangeAspect="1"/>
          </p:cNvPicPr>
          <p:nvPr/>
        </p:nvPicPr>
        <p:blipFill rotWithShape="1">
          <a:blip r:embed="rId4">
            <a:extLst>
              <a:ext uri="{28A0092B-C50C-407E-A947-70E740481C1C}">
                <a14:useLocalDpi xmlns:a14="http://schemas.microsoft.com/office/drawing/2010/main" val="0"/>
              </a:ext>
            </a:extLst>
          </a:blip>
          <a:srcRect l="9699" t="46462" r="43950" b="3269"/>
          <a:stretch/>
        </p:blipFill>
        <p:spPr>
          <a:xfrm>
            <a:off x="6540910" y="1445342"/>
            <a:ext cx="5651090" cy="4709652"/>
          </a:xfrm>
          <a:prstGeom prst="rect">
            <a:avLst/>
          </a:prstGeom>
        </p:spPr>
      </p:pic>
      <p:sp>
        <p:nvSpPr>
          <p:cNvPr id="5" name="TextBox 4">
            <a:extLst>
              <a:ext uri="{FF2B5EF4-FFF2-40B4-BE49-F238E27FC236}">
                <a16:creationId xmlns:a16="http://schemas.microsoft.com/office/drawing/2014/main" id="{121C200A-57C9-DD36-95DF-F914DAC1906D}"/>
              </a:ext>
            </a:extLst>
          </p:cNvPr>
          <p:cNvSpPr txBox="1"/>
          <p:nvPr/>
        </p:nvSpPr>
        <p:spPr>
          <a:xfrm>
            <a:off x="235974" y="6230173"/>
            <a:ext cx="3559278" cy="400110"/>
          </a:xfrm>
          <a:prstGeom prst="rect">
            <a:avLst/>
          </a:prstGeom>
          <a:noFill/>
        </p:spPr>
        <p:txBody>
          <a:bodyPr wrap="square" rtlCol="0">
            <a:spAutoFit/>
          </a:bodyPr>
          <a:lstStyle/>
          <a:p>
            <a:r>
              <a:rPr lang="en-US" sz="2000" b="1" dirty="0"/>
              <a:t>1: Declaring Metabolites</a:t>
            </a:r>
          </a:p>
        </p:txBody>
      </p:sp>
      <p:sp>
        <p:nvSpPr>
          <p:cNvPr id="6" name="TextBox 5">
            <a:extLst>
              <a:ext uri="{FF2B5EF4-FFF2-40B4-BE49-F238E27FC236}">
                <a16:creationId xmlns:a16="http://schemas.microsoft.com/office/drawing/2014/main" id="{52319C2B-8E10-F7D9-AB92-2126E5F53024}"/>
              </a:ext>
            </a:extLst>
          </p:cNvPr>
          <p:cNvSpPr txBox="1"/>
          <p:nvPr/>
        </p:nvSpPr>
        <p:spPr>
          <a:xfrm>
            <a:off x="3195484" y="1943683"/>
            <a:ext cx="3559278" cy="707886"/>
          </a:xfrm>
          <a:prstGeom prst="rect">
            <a:avLst/>
          </a:prstGeom>
          <a:noFill/>
        </p:spPr>
        <p:txBody>
          <a:bodyPr wrap="square" rtlCol="0">
            <a:spAutoFit/>
          </a:bodyPr>
          <a:lstStyle/>
          <a:p>
            <a:r>
              <a:rPr lang="en-US" sz="2000" b="1" dirty="0"/>
              <a:t>2: Add metabolites to declared reaction</a:t>
            </a:r>
          </a:p>
        </p:txBody>
      </p:sp>
      <p:sp>
        <p:nvSpPr>
          <p:cNvPr id="7" name="TextBox 6">
            <a:extLst>
              <a:ext uri="{FF2B5EF4-FFF2-40B4-BE49-F238E27FC236}">
                <a16:creationId xmlns:a16="http://schemas.microsoft.com/office/drawing/2014/main" id="{67E2D12F-0C65-1D51-9258-11F493D383E3}"/>
              </a:ext>
            </a:extLst>
          </p:cNvPr>
          <p:cNvSpPr txBox="1"/>
          <p:nvPr/>
        </p:nvSpPr>
        <p:spPr>
          <a:xfrm>
            <a:off x="7576983" y="6230173"/>
            <a:ext cx="3936590" cy="400110"/>
          </a:xfrm>
          <a:prstGeom prst="rect">
            <a:avLst/>
          </a:prstGeom>
          <a:noFill/>
        </p:spPr>
        <p:txBody>
          <a:bodyPr wrap="square" rtlCol="0">
            <a:spAutoFit/>
          </a:bodyPr>
          <a:lstStyle/>
          <a:p>
            <a:r>
              <a:rPr lang="en-US" sz="2000" b="1" dirty="0"/>
              <a:t>3: Add the reaction to the model</a:t>
            </a:r>
          </a:p>
        </p:txBody>
      </p:sp>
      <p:sp>
        <p:nvSpPr>
          <p:cNvPr id="10" name="Cloud 9">
            <a:extLst>
              <a:ext uri="{FF2B5EF4-FFF2-40B4-BE49-F238E27FC236}">
                <a16:creationId xmlns:a16="http://schemas.microsoft.com/office/drawing/2014/main" id="{75D90016-910C-2243-2DC4-44BA9DD9C44A}"/>
              </a:ext>
            </a:extLst>
          </p:cNvPr>
          <p:cNvSpPr/>
          <p:nvPr/>
        </p:nvSpPr>
        <p:spPr>
          <a:xfrm>
            <a:off x="3467715" y="5412658"/>
            <a:ext cx="3786648" cy="1456742"/>
          </a:xfrm>
          <a:prstGeom prst="cloud">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p>
          <a:p>
            <a:r>
              <a:rPr lang="en-US" sz="2000" b="1" dirty="0">
                <a:solidFill>
                  <a:schemeClr val="tx1"/>
                </a:solidFill>
              </a:rPr>
              <a:t>This procedure is done for all reactions in the pathway.</a:t>
            </a:r>
          </a:p>
          <a:p>
            <a:pPr algn="ctr"/>
            <a:endParaRPr lang="en-US" dirty="0"/>
          </a:p>
        </p:txBody>
      </p:sp>
    </p:spTree>
    <p:extLst>
      <p:ext uri="{BB962C8B-B14F-4D97-AF65-F5344CB8AC3E}">
        <p14:creationId xmlns:p14="http://schemas.microsoft.com/office/powerpoint/2010/main" val="20848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936491-6BB1-5366-472F-D8394D7E09A8}"/>
              </a:ext>
            </a:extLst>
          </p:cNvPr>
          <p:cNvSpPr/>
          <p:nvPr/>
        </p:nvSpPr>
        <p:spPr>
          <a:xfrm>
            <a:off x="0" y="1"/>
            <a:ext cx="12191999" cy="2074606"/>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79B5D8-B387-D4CF-8826-F9634F7F4EE1}"/>
              </a:ext>
            </a:extLst>
          </p:cNvPr>
          <p:cNvSpPr/>
          <p:nvPr/>
        </p:nvSpPr>
        <p:spPr>
          <a:xfrm>
            <a:off x="7467601" y="766916"/>
            <a:ext cx="4660489" cy="6012426"/>
          </a:xfrm>
          <a:prstGeom prst="rect">
            <a:avLst/>
          </a:prstGeom>
          <a:solidFill>
            <a:schemeClr val="bg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7" name="TextBox 6">
            <a:extLst>
              <a:ext uri="{FF2B5EF4-FFF2-40B4-BE49-F238E27FC236}">
                <a16:creationId xmlns:a16="http://schemas.microsoft.com/office/drawing/2014/main" id="{C9265D7C-B989-F577-BFD1-90AF25AEB72E}"/>
              </a:ext>
            </a:extLst>
          </p:cNvPr>
          <p:cNvSpPr txBox="1"/>
          <p:nvPr/>
        </p:nvSpPr>
        <p:spPr>
          <a:xfrm>
            <a:off x="137653" y="452284"/>
            <a:ext cx="7521676" cy="1200329"/>
          </a:xfrm>
          <a:prstGeom prst="rect">
            <a:avLst/>
          </a:prstGeom>
          <a:noFill/>
        </p:spPr>
        <p:txBody>
          <a:bodyPr wrap="square" rtlCol="0">
            <a:spAutoFit/>
          </a:bodyPr>
          <a:lstStyle/>
          <a:p>
            <a:r>
              <a:rPr lang="en-US" sz="7200" dirty="0">
                <a:solidFill>
                  <a:schemeClr val="bg1"/>
                </a:solidFill>
              </a:rPr>
              <a:t>Set The Objective:</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370971-A850-93E1-C687-FB580E689DA4}"/>
              </a:ext>
            </a:extLst>
          </p:cNvPr>
          <p:cNvSpPr txBox="1"/>
          <p:nvPr/>
        </p:nvSpPr>
        <p:spPr>
          <a:xfrm>
            <a:off x="137653" y="2189544"/>
            <a:ext cx="6705600" cy="5047536"/>
          </a:xfrm>
          <a:prstGeom prst="rect">
            <a:avLst/>
          </a:prstGeom>
          <a:noFill/>
        </p:spPr>
        <p:txBody>
          <a:bodyPr wrap="square" rtlCol="0">
            <a:spAutoFit/>
          </a:bodyPr>
          <a:lstStyle/>
          <a:p>
            <a:pPr marL="285750" indent="-285750">
              <a:buFont typeface="Arial" panose="020B0604020202020204" pitchFamily="34" charset="0"/>
              <a:buChar char="•"/>
            </a:pPr>
            <a:r>
              <a:rPr lang="en-US" sz="2200" b="1" dirty="0"/>
              <a:t>After filling all reactions in the model, you choose one reaction as your objective.</a:t>
            </a:r>
          </a:p>
          <a:p>
            <a:pPr marL="285750" indent="-285750">
              <a:buFont typeface="Arial" panose="020B0604020202020204" pitchFamily="34" charset="0"/>
              <a:buChar char="•"/>
            </a:pPr>
            <a:r>
              <a:rPr lang="en-US" sz="2200" b="1" dirty="0"/>
              <a:t>This is important to make sure you work is correct.</a:t>
            </a:r>
          </a:p>
          <a:p>
            <a:pPr marL="285750" indent="-285750">
              <a:buFont typeface="Arial" panose="020B0604020202020204" pitchFamily="34" charset="0"/>
              <a:buChar char="•"/>
            </a:pPr>
            <a:r>
              <a:rPr lang="en-US" sz="2200" b="1" dirty="0"/>
              <a:t>We choose the Pyruvate Kinase reaction as our objective and after solving the model we got value of 2.</a:t>
            </a:r>
          </a:p>
          <a:p>
            <a:pPr marL="285750" indent="-285750">
              <a:buFont typeface="Arial" panose="020B0604020202020204" pitchFamily="34" charset="0"/>
              <a:buChar char="•"/>
            </a:pPr>
            <a:r>
              <a:rPr lang="en-US" sz="2200" b="1" dirty="0"/>
              <a:t>It’s known that one mol of glucose results in 2 mol of pyruvate, thus our work is correct.</a:t>
            </a:r>
          </a:p>
          <a:p>
            <a:pPr marL="285750" indent="-285750">
              <a:buFont typeface="Arial" panose="020B0604020202020204" pitchFamily="34" charset="0"/>
              <a:buChar char="•"/>
            </a:pPr>
            <a:r>
              <a:rPr lang="en-US" sz="2200" b="1" dirty="0"/>
              <a:t>The previous procedure is so naïve to use, every time you want to add metabolites and reactions manually.</a:t>
            </a:r>
          </a:p>
          <a:p>
            <a:pPr marL="285750" indent="-285750">
              <a:buFont typeface="Arial" panose="020B0604020202020204" pitchFamily="34" charset="0"/>
              <a:buChar char="•"/>
            </a:pPr>
            <a:r>
              <a:rPr lang="en-US" sz="2200" b="1" dirty="0"/>
              <a:t>The Glycolysis is just 19 reactions, but when you’re going to build a full network is it good to use the previous procedure?!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2" name="Content Placeholder 4" descr="A screenshot of a computer&#10;&#10;Description automatically generated">
            <a:extLst>
              <a:ext uri="{FF2B5EF4-FFF2-40B4-BE49-F238E27FC236}">
                <a16:creationId xmlns:a16="http://schemas.microsoft.com/office/drawing/2014/main" id="{B684335D-17FA-439C-D0AD-4C0788CBA8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73" t="30352" r="49321" b="678"/>
          <a:stretch/>
        </p:blipFill>
        <p:spPr>
          <a:xfrm>
            <a:off x="7612624" y="1037304"/>
            <a:ext cx="4441723" cy="5712540"/>
          </a:xfrm>
        </p:spPr>
      </p:pic>
    </p:spTree>
    <p:extLst>
      <p:ext uri="{BB962C8B-B14F-4D97-AF65-F5344CB8AC3E}">
        <p14:creationId xmlns:p14="http://schemas.microsoft.com/office/powerpoint/2010/main" val="14075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96CA2-760D-0E5D-E2D6-BF8A0787A13F}"/>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B4132-6D9A-4DFC-A87C-4E69C9843C96}"/>
              </a:ext>
            </a:extLst>
          </p:cNvPr>
          <p:cNvSpPr>
            <a:spLocks noGrp="1"/>
          </p:cNvSpPr>
          <p:nvPr>
            <p:ph type="title"/>
          </p:nvPr>
        </p:nvSpPr>
        <p:spPr/>
        <p:txBody>
          <a:bodyPr/>
          <a:lstStyle/>
          <a:p>
            <a:r>
              <a:rPr lang="en-US" dirty="0">
                <a:solidFill>
                  <a:schemeClr val="accent2"/>
                </a:solidFill>
              </a:rPr>
              <a:t>KEGG &amp; </a:t>
            </a:r>
            <a:r>
              <a:rPr lang="en-US" dirty="0" err="1">
                <a:solidFill>
                  <a:schemeClr val="accent2"/>
                </a:solidFill>
              </a:rPr>
              <a:t>Biopython</a:t>
            </a:r>
            <a:endParaRPr lang="en-US" dirty="0">
              <a:solidFill>
                <a:schemeClr val="accent2"/>
              </a:solidFill>
            </a:endParaRPr>
          </a:p>
        </p:txBody>
      </p:sp>
      <p:sp>
        <p:nvSpPr>
          <p:cNvPr id="3" name="Content Placeholder 2">
            <a:extLst>
              <a:ext uri="{FF2B5EF4-FFF2-40B4-BE49-F238E27FC236}">
                <a16:creationId xmlns:a16="http://schemas.microsoft.com/office/drawing/2014/main" id="{CB195B12-3664-813B-49EB-7C8C64B27295}"/>
              </a:ext>
            </a:extLst>
          </p:cNvPr>
          <p:cNvSpPr>
            <a:spLocks noGrp="1"/>
          </p:cNvSpPr>
          <p:nvPr>
            <p:ph idx="1"/>
          </p:nvPr>
        </p:nvSpPr>
        <p:spPr/>
        <p:txBody>
          <a:bodyPr>
            <a:normAutofit/>
          </a:bodyPr>
          <a:lstStyle/>
          <a:p>
            <a:r>
              <a:rPr lang="en-US" sz="2400" i="0" dirty="0">
                <a:solidFill>
                  <a:srgbClr val="000000"/>
                </a:solidFill>
                <a:effectLst/>
                <a:latin typeface="Verdana" panose="020B0604030504040204" pitchFamily="34" charset="0"/>
              </a:rPr>
              <a:t>KEGG is a database resource for understanding high-level functions and utilities of the biological system, such as the cell, the organism and the ecosystem, from molecular-level information, especially large-scale molecular datasets generated by genome sequencing and other high-throughput experimental technologies.</a:t>
            </a:r>
          </a:p>
          <a:p>
            <a:r>
              <a:rPr lang="en-US" sz="2400" dirty="0">
                <a:solidFill>
                  <a:srgbClr val="000000"/>
                </a:solidFill>
                <a:latin typeface="Verdana" panose="020B0604030504040204" pitchFamily="34" charset="0"/>
              </a:rPr>
              <a:t>It is a distributed collaborative effort to develop Python libraries and applications which address the needs of current and future work in bioinformatics.</a:t>
            </a:r>
          </a:p>
          <a:p>
            <a:r>
              <a:rPr lang="en-US" sz="2400" dirty="0" err="1">
                <a:solidFill>
                  <a:srgbClr val="000000"/>
                </a:solidFill>
                <a:latin typeface="Verdana" panose="020B0604030504040204" pitchFamily="34" charset="0"/>
              </a:rPr>
              <a:t>Biopython</a:t>
            </a:r>
            <a:r>
              <a:rPr lang="en-US" sz="2400" dirty="0">
                <a:solidFill>
                  <a:srgbClr val="000000"/>
                </a:solidFill>
                <a:latin typeface="Verdana" panose="020B0604030504040204" pitchFamily="34" charset="0"/>
              </a:rPr>
              <a:t> will be used to fetch information about pathways from KEGG using </a:t>
            </a:r>
            <a:r>
              <a:rPr lang="en-US" sz="2400" dirty="0" err="1">
                <a:solidFill>
                  <a:srgbClr val="000000"/>
                </a:solidFill>
                <a:latin typeface="Verdana" panose="020B0604030504040204" pitchFamily="34" charset="0"/>
              </a:rPr>
              <a:t>Bio.REST</a:t>
            </a:r>
            <a:r>
              <a:rPr lang="en-US" sz="2400" dirty="0">
                <a:solidFill>
                  <a:srgbClr val="000000"/>
                </a:solidFill>
                <a:latin typeface="Verdana" panose="020B0604030504040204" pitchFamily="34" charset="0"/>
              </a:rPr>
              <a:t> module.</a:t>
            </a:r>
          </a:p>
        </p:txBody>
      </p:sp>
    </p:spTree>
    <p:extLst>
      <p:ext uri="{BB962C8B-B14F-4D97-AF65-F5344CB8AC3E}">
        <p14:creationId xmlns:p14="http://schemas.microsoft.com/office/powerpoint/2010/main" val="305289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156FB4-69E4-1488-1406-760D1A7C6FA3}"/>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D79F4-ECA3-F47A-8D66-F3CAC9723C81}"/>
              </a:ext>
            </a:extLst>
          </p:cNvPr>
          <p:cNvSpPr>
            <a:spLocks noGrp="1"/>
          </p:cNvSpPr>
          <p:nvPr>
            <p:ph idx="1"/>
          </p:nvPr>
        </p:nvSpPr>
        <p:spPr>
          <a:xfrm>
            <a:off x="344129" y="147484"/>
            <a:ext cx="11405419" cy="6479458"/>
          </a:xfrm>
        </p:spPr>
        <p:txBody>
          <a:bodyPr>
            <a:normAutofit/>
          </a:bodyPr>
          <a:lstStyle/>
          <a:p>
            <a:r>
              <a:rPr lang="en-US" sz="2000" b="1" dirty="0">
                <a:solidFill>
                  <a:schemeClr val="accent2"/>
                </a:solidFill>
              </a:rPr>
              <a:t>Python Imports:</a:t>
            </a:r>
          </a:p>
          <a:p>
            <a:endParaRPr lang="en-US" sz="2400" b="1" dirty="0">
              <a:solidFill>
                <a:srgbClr val="C00000"/>
              </a:solidFill>
            </a:endParaRPr>
          </a:p>
          <a:p>
            <a:endParaRPr lang="en-US" sz="2400" b="1" dirty="0">
              <a:solidFill>
                <a:srgbClr val="C00000"/>
              </a:solidFill>
            </a:endParaRPr>
          </a:p>
          <a:p>
            <a:endParaRPr lang="en-US" sz="2400" b="1" dirty="0">
              <a:solidFill>
                <a:srgbClr val="C00000"/>
              </a:solidFill>
            </a:endParaRPr>
          </a:p>
          <a:p>
            <a:pPr marL="0" indent="0">
              <a:buNone/>
            </a:pPr>
            <a:endParaRPr lang="en-US" sz="2400" b="1" dirty="0">
              <a:solidFill>
                <a:srgbClr val="C00000"/>
              </a:solidFill>
            </a:endParaRPr>
          </a:p>
          <a:p>
            <a:r>
              <a:rPr lang="en-US" sz="2000" b="1" dirty="0">
                <a:solidFill>
                  <a:schemeClr val="accent2"/>
                </a:solidFill>
              </a:rPr>
              <a:t>Get all the pathways in the KEGG:</a:t>
            </a:r>
          </a:p>
          <a:p>
            <a:endParaRPr lang="en-US" sz="2400" b="1" dirty="0">
              <a:solidFill>
                <a:srgbClr val="C00000"/>
              </a:solidFill>
            </a:endParaRPr>
          </a:p>
          <a:p>
            <a:pPr marL="0" indent="0">
              <a:buNone/>
            </a:pPr>
            <a:endParaRPr lang="en-US" sz="2400" b="1" dirty="0">
              <a:solidFill>
                <a:srgbClr val="C00000"/>
              </a:solidFill>
            </a:endParaRPr>
          </a:p>
          <a:p>
            <a:pPr marL="0" indent="0">
              <a:buNone/>
            </a:pPr>
            <a:endParaRPr lang="en-US" sz="2400" b="1" dirty="0">
              <a:solidFill>
                <a:srgbClr val="C00000"/>
              </a:solidFill>
            </a:endParaRPr>
          </a:p>
          <a:p>
            <a:r>
              <a:rPr lang="en-US" sz="2000" b="1" dirty="0">
                <a:solidFill>
                  <a:schemeClr val="accent2"/>
                </a:solidFill>
              </a:rPr>
              <a:t>Get Glycolysis id to search for:</a:t>
            </a:r>
          </a:p>
        </p:txBody>
      </p:sp>
      <p:pic>
        <p:nvPicPr>
          <p:cNvPr id="5" name="Picture 4" descr="A screenshot of a computer&#10;&#10;Description automatically generated">
            <a:extLst>
              <a:ext uri="{FF2B5EF4-FFF2-40B4-BE49-F238E27FC236}">
                <a16:creationId xmlns:a16="http://schemas.microsoft.com/office/drawing/2014/main" id="{ADAB4B7A-E13B-0FD8-D8C2-ED16E58B1296}"/>
              </a:ext>
            </a:extLst>
          </p:cNvPr>
          <p:cNvPicPr>
            <a:picLocks noChangeAspect="1"/>
          </p:cNvPicPr>
          <p:nvPr/>
        </p:nvPicPr>
        <p:blipFill rotWithShape="1">
          <a:blip r:embed="rId2">
            <a:extLst>
              <a:ext uri="{28A0092B-C50C-407E-A947-70E740481C1C}">
                <a14:useLocalDpi xmlns:a14="http://schemas.microsoft.com/office/drawing/2010/main" val="0"/>
              </a:ext>
            </a:extLst>
          </a:blip>
          <a:srcRect l="8468" t="23387" r="38467" b="46047"/>
          <a:stretch/>
        </p:blipFill>
        <p:spPr>
          <a:xfrm>
            <a:off x="344129" y="464575"/>
            <a:ext cx="7502013" cy="189762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D70C6C8-D3AA-B25C-8A02-D809DAD22F33}"/>
              </a:ext>
            </a:extLst>
          </p:cNvPr>
          <p:cNvPicPr>
            <a:picLocks noChangeAspect="1"/>
          </p:cNvPicPr>
          <p:nvPr/>
        </p:nvPicPr>
        <p:blipFill rotWithShape="1">
          <a:blip r:embed="rId3">
            <a:extLst>
              <a:ext uri="{28A0092B-C50C-407E-A947-70E740481C1C}">
                <a14:useLocalDpi xmlns:a14="http://schemas.microsoft.com/office/drawing/2010/main" val="0"/>
              </a:ext>
            </a:extLst>
          </a:blip>
          <a:srcRect l="1532" t="42358" r="48307" b="40326"/>
          <a:stretch/>
        </p:blipFill>
        <p:spPr>
          <a:xfrm>
            <a:off x="344129" y="2902971"/>
            <a:ext cx="6115665" cy="1130711"/>
          </a:xfrm>
          <a:prstGeom prst="rect">
            <a:avLst/>
          </a:prstGeom>
        </p:spPr>
      </p:pic>
      <p:sp>
        <p:nvSpPr>
          <p:cNvPr id="8" name="Cloud 7">
            <a:extLst>
              <a:ext uri="{FF2B5EF4-FFF2-40B4-BE49-F238E27FC236}">
                <a16:creationId xmlns:a16="http://schemas.microsoft.com/office/drawing/2014/main" id="{550E4ED3-2C9B-3CEB-30A4-AAFEFD1E5020}"/>
              </a:ext>
            </a:extLst>
          </p:cNvPr>
          <p:cNvSpPr/>
          <p:nvPr/>
        </p:nvSpPr>
        <p:spPr>
          <a:xfrm>
            <a:off x="4473678" y="2777612"/>
            <a:ext cx="2408903" cy="1302776"/>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There are 568 pathways in KEGG.</a:t>
            </a:r>
          </a:p>
        </p:txBody>
      </p:sp>
      <p:pic>
        <p:nvPicPr>
          <p:cNvPr id="10" name="Picture 9" descr="A screenshot of a computer&#10;&#10;Description automatically generated">
            <a:extLst>
              <a:ext uri="{FF2B5EF4-FFF2-40B4-BE49-F238E27FC236}">
                <a16:creationId xmlns:a16="http://schemas.microsoft.com/office/drawing/2014/main" id="{DA4CBAF6-6467-04A0-7A55-F2E254F372CD}"/>
              </a:ext>
            </a:extLst>
          </p:cNvPr>
          <p:cNvPicPr>
            <a:picLocks noChangeAspect="1"/>
          </p:cNvPicPr>
          <p:nvPr/>
        </p:nvPicPr>
        <p:blipFill rotWithShape="1">
          <a:blip r:embed="rId4">
            <a:extLst>
              <a:ext uri="{28A0092B-C50C-407E-A947-70E740481C1C}">
                <a14:useLocalDpi xmlns:a14="http://schemas.microsoft.com/office/drawing/2010/main" val="0"/>
              </a:ext>
            </a:extLst>
          </a:blip>
          <a:srcRect l="7661" t="42057" r="41210" b="29184"/>
          <a:stretch/>
        </p:blipFill>
        <p:spPr>
          <a:xfrm>
            <a:off x="442452" y="4574457"/>
            <a:ext cx="6233652" cy="1877962"/>
          </a:xfrm>
          <a:prstGeom prst="rect">
            <a:avLst/>
          </a:prstGeom>
        </p:spPr>
      </p:pic>
      <p:sp>
        <p:nvSpPr>
          <p:cNvPr id="11" name="Rectangle 10">
            <a:extLst>
              <a:ext uri="{FF2B5EF4-FFF2-40B4-BE49-F238E27FC236}">
                <a16:creationId xmlns:a16="http://schemas.microsoft.com/office/drawing/2014/main" id="{D438DDAB-56DD-842D-2D44-FB8068D90670}"/>
              </a:ext>
            </a:extLst>
          </p:cNvPr>
          <p:cNvSpPr/>
          <p:nvPr/>
        </p:nvSpPr>
        <p:spPr>
          <a:xfrm>
            <a:off x="2743200" y="5850193"/>
            <a:ext cx="904568" cy="265471"/>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883D5F1-B78C-43A8-77BF-CED0FDFC6A98}"/>
              </a:ext>
            </a:extLst>
          </p:cNvPr>
          <p:cNvCxnSpPr/>
          <p:nvPr/>
        </p:nvCxnSpPr>
        <p:spPr>
          <a:xfrm>
            <a:off x="3647768" y="5987845"/>
            <a:ext cx="589935"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353BEB37-CBF2-C3F3-2157-9E6F2BA3D442}"/>
              </a:ext>
            </a:extLst>
          </p:cNvPr>
          <p:cNvSpPr/>
          <p:nvPr/>
        </p:nvSpPr>
        <p:spPr>
          <a:xfrm>
            <a:off x="4247536" y="5555225"/>
            <a:ext cx="2762864" cy="894736"/>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The id used for searching for the pathway</a:t>
            </a:r>
          </a:p>
        </p:txBody>
      </p:sp>
    </p:spTree>
    <p:extLst>
      <p:ext uri="{BB962C8B-B14F-4D97-AF65-F5344CB8AC3E}">
        <p14:creationId xmlns:p14="http://schemas.microsoft.com/office/powerpoint/2010/main" val="11766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904AED6-B508-8F45-5ED9-3326462B5E84}"/>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Get all compounds(metabolites) and reactions in the Glycolysis:</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r>
              <a:rPr lang="en-US" sz="2000" b="1" dirty="0">
                <a:solidFill>
                  <a:schemeClr val="accent2"/>
                </a:solidFill>
              </a:rPr>
              <a:t>Get one compound:</a:t>
            </a:r>
          </a:p>
          <a:p>
            <a:endParaRPr lang="en-US" dirty="0"/>
          </a:p>
        </p:txBody>
      </p:sp>
      <p:pic>
        <p:nvPicPr>
          <p:cNvPr id="7" name="Picture 6" descr="A screenshot of a computer&#10;&#10;Description automatically generated">
            <a:extLst>
              <a:ext uri="{FF2B5EF4-FFF2-40B4-BE49-F238E27FC236}">
                <a16:creationId xmlns:a16="http://schemas.microsoft.com/office/drawing/2014/main" id="{BDDD8165-D0D7-A20D-AE8C-4BDE2B10F833}"/>
              </a:ext>
            </a:extLst>
          </p:cNvPr>
          <p:cNvPicPr>
            <a:picLocks noChangeAspect="1"/>
          </p:cNvPicPr>
          <p:nvPr/>
        </p:nvPicPr>
        <p:blipFill rotWithShape="1">
          <a:blip r:embed="rId2">
            <a:extLst>
              <a:ext uri="{28A0092B-C50C-407E-A947-70E740481C1C}">
                <a14:useLocalDpi xmlns:a14="http://schemas.microsoft.com/office/drawing/2010/main" val="0"/>
              </a:ext>
            </a:extLst>
          </a:blip>
          <a:srcRect l="2258" t="33776" r="25645" b="35358"/>
          <a:stretch/>
        </p:blipFill>
        <p:spPr>
          <a:xfrm>
            <a:off x="127819" y="580103"/>
            <a:ext cx="8790040" cy="2399071"/>
          </a:xfrm>
          <a:prstGeom prst="rect">
            <a:avLst/>
          </a:prstGeom>
        </p:spPr>
      </p:pic>
      <p:sp>
        <p:nvSpPr>
          <p:cNvPr id="8" name="Cloud 7">
            <a:extLst>
              <a:ext uri="{FF2B5EF4-FFF2-40B4-BE49-F238E27FC236}">
                <a16:creationId xmlns:a16="http://schemas.microsoft.com/office/drawing/2014/main" id="{19B7CAE9-7A08-C442-C93B-F253F7EE4B74}"/>
              </a:ext>
            </a:extLst>
          </p:cNvPr>
          <p:cNvSpPr/>
          <p:nvPr/>
        </p:nvSpPr>
        <p:spPr>
          <a:xfrm>
            <a:off x="5614219" y="181897"/>
            <a:ext cx="5751871" cy="3456042"/>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There are 31 metabolites and 56 reactions, from the pathway scrapped from KEGG and that’s right the previous one thinks in Glycolysis as independent pathway and that isn’t right there 5 pathways that share glycolysis in metabolites, you can visit KEGG to see how it represents Glycolysis</a:t>
            </a:r>
          </a:p>
        </p:txBody>
      </p:sp>
      <p:pic>
        <p:nvPicPr>
          <p:cNvPr id="10" name="Picture 9" descr="A screenshot of a computer&#10;&#10;Description automatically generated">
            <a:extLst>
              <a:ext uri="{FF2B5EF4-FFF2-40B4-BE49-F238E27FC236}">
                <a16:creationId xmlns:a16="http://schemas.microsoft.com/office/drawing/2014/main" id="{F6B99F37-493D-5280-E62D-413E0883FD73}"/>
              </a:ext>
            </a:extLst>
          </p:cNvPr>
          <p:cNvPicPr>
            <a:picLocks noChangeAspect="1"/>
          </p:cNvPicPr>
          <p:nvPr/>
        </p:nvPicPr>
        <p:blipFill rotWithShape="1">
          <a:blip r:embed="rId3">
            <a:extLst>
              <a:ext uri="{28A0092B-C50C-407E-A947-70E740481C1C}">
                <a14:useLocalDpi xmlns:a14="http://schemas.microsoft.com/office/drawing/2010/main" val="0"/>
              </a:ext>
            </a:extLst>
          </a:blip>
          <a:srcRect l="8065" t="30792" r="30967" b="18643"/>
          <a:stretch/>
        </p:blipFill>
        <p:spPr>
          <a:xfrm>
            <a:off x="275303" y="3247236"/>
            <a:ext cx="8504903" cy="3610764"/>
          </a:xfrm>
          <a:prstGeom prst="rect">
            <a:avLst/>
          </a:prstGeom>
        </p:spPr>
      </p:pic>
      <p:sp>
        <p:nvSpPr>
          <p:cNvPr id="11" name="Rectangle 10">
            <a:extLst>
              <a:ext uri="{FF2B5EF4-FFF2-40B4-BE49-F238E27FC236}">
                <a16:creationId xmlns:a16="http://schemas.microsoft.com/office/drawing/2014/main" id="{7E8C6A6C-CEF5-5FB2-7275-5FB6FF57595D}"/>
              </a:ext>
            </a:extLst>
          </p:cNvPr>
          <p:cNvSpPr/>
          <p:nvPr/>
        </p:nvSpPr>
        <p:spPr>
          <a:xfrm>
            <a:off x="560439" y="3878828"/>
            <a:ext cx="1720645" cy="20764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4C3AD6-D018-DDC5-3C00-D49D445E71F3}"/>
              </a:ext>
            </a:extLst>
          </p:cNvPr>
          <p:cNvSpPr/>
          <p:nvPr/>
        </p:nvSpPr>
        <p:spPr>
          <a:xfrm>
            <a:off x="560439" y="4146890"/>
            <a:ext cx="1927122" cy="137605"/>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5A51B2-B057-1654-B347-A0DDA9BF5620}"/>
              </a:ext>
            </a:extLst>
          </p:cNvPr>
          <p:cNvSpPr/>
          <p:nvPr/>
        </p:nvSpPr>
        <p:spPr>
          <a:xfrm>
            <a:off x="560439" y="5052619"/>
            <a:ext cx="1720645" cy="20764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D6EFC5-00CC-2766-55AC-68849A4766DD}"/>
              </a:ext>
            </a:extLst>
          </p:cNvPr>
          <p:cNvCxnSpPr/>
          <p:nvPr/>
        </p:nvCxnSpPr>
        <p:spPr>
          <a:xfrm>
            <a:off x="2281084" y="3996816"/>
            <a:ext cx="48178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E7D8FF-EF00-5F01-2D26-6A2FD56305AE}"/>
              </a:ext>
            </a:extLst>
          </p:cNvPr>
          <p:cNvCxnSpPr>
            <a:cxnSpLocks/>
          </p:cNvCxnSpPr>
          <p:nvPr/>
        </p:nvCxnSpPr>
        <p:spPr>
          <a:xfrm>
            <a:off x="2290916" y="5169447"/>
            <a:ext cx="90456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E9C0F8-C993-C9CD-F64E-BCC9614C68B5}"/>
              </a:ext>
            </a:extLst>
          </p:cNvPr>
          <p:cNvCxnSpPr>
            <a:stCxn id="12" idx="3"/>
          </p:cNvCxnSpPr>
          <p:nvPr/>
        </p:nvCxnSpPr>
        <p:spPr>
          <a:xfrm>
            <a:off x="2487561" y="4215693"/>
            <a:ext cx="589936" cy="688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34E24C7-DF2D-AC88-FF40-2951CFE3A443}"/>
              </a:ext>
            </a:extLst>
          </p:cNvPr>
          <p:cNvSpPr/>
          <p:nvPr/>
        </p:nvSpPr>
        <p:spPr>
          <a:xfrm>
            <a:off x="2816943" y="3812632"/>
            <a:ext cx="904568"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id</a:t>
            </a:r>
          </a:p>
        </p:txBody>
      </p:sp>
      <p:sp>
        <p:nvSpPr>
          <p:cNvPr id="21" name="Oval 20">
            <a:extLst>
              <a:ext uri="{FF2B5EF4-FFF2-40B4-BE49-F238E27FC236}">
                <a16:creationId xmlns:a16="http://schemas.microsoft.com/office/drawing/2014/main" id="{FBA5A6E7-2B90-DFC5-CFB3-FE9055F9BFD1}"/>
              </a:ext>
            </a:extLst>
          </p:cNvPr>
          <p:cNvSpPr/>
          <p:nvPr/>
        </p:nvSpPr>
        <p:spPr>
          <a:xfrm>
            <a:off x="3077497" y="4215692"/>
            <a:ext cx="1091379"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name</a:t>
            </a:r>
          </a:p>
        </p:txBody>
      </p:sp>
      <p:sp>
        <p:nvSpPr>
          <p:cNvPr id="22" name="Oval 21">
            <a:extLst>
              <a:ext uri="{FF2B5EF4-FFF2-40B4-BE49-F238E27FC236}">
                <a16:creationId xmlns:a16="http://schemas.microsoft.com/office/drawing/2014/main" id="{33495B0E-4549-60D7-2D90-538E7EF87F69}"/>
              </a:ext>
            </a:extLst>
          </p:cNvPr>
          <p:cNvSpPr/>
          <p:nvPr/>
        </p:nvSpPr>
        <p:spPr>
          <a:xfrm>
            <a:off x="3239728" y="5003467"/>
            <a:ext cx="1499420"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Formula</a:t>
            </a:r>
          </a:p>
        </p:txBody>
      </p:sp>
    </p:spTree>
    <p:extLst>
      <p:ext uri="{BB962C8B-B14F-4D97-AF65-F5344CB8AC3E}">
        <p14:creationId xmlns:p14="http://schemas.microsoft.com/office/powerpoint/2010/main" val="4286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41794E-B43A-CBC2-57CB-5EE0DFFD5C0D}"/>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B0B6BF-2840-2BA3-9CC0-5A3D5CB73FB5}"/>
              </a:ext>
            </a:extLst>
          </p:cNvPr>
          <p:cNvSpPr>
            <a:spLocks noGrp="1"/>
          </p:cNvSpPr>
          <p:nvPr>
            <p:ph idx="1"/>
          </p:nvPr>
        </p:nvSpPr>
        <p:spPr>
          <a:xfrm>
            <a:off x="147484" y="117987"/>
            <a:ext cx="11670890" cy="6617110"/>
          </a:xfrm>
        </p:spPr>
        <p:txBody>
          <a:bodyPr/>
          <a:lstStyle/>
          <a:p>
            <a:r>
              <a:rPr lang="en-US" sz="2000" b="1" dirty="0">
                <a:solidFill>
                  <a:schemeClr val="accent2"/>
                </a:solidFill>
              </a:rPr>
              <a:t>Build COBRA Metabolite from KEGG compound:</a:t>
            </a:r>
          </a:p>
        </p:txBody>
      </p:sp>
      <p:pic>
        <p:nvPicPr>
          <p:cNvPr id="5" name="Picture 4" descr="A screenshot of a computer&#10;&#10;Description automatically generated">
            <a:extLst>
              <a:ext uri="{FF2B5EF4-FFF2-40B4-BE49-F238E27FC236}">
                <a16:creationId xmlns:a16="http://schemas.microsoft.com/office/drawing/2014/main" id="{E1038647-1B85-01EA-66A0-D6D4AF718599}"/>
              </a:ext>
            </a:extLst>
          </p:cNvPr>
          <p:cNvPicPr>
            <a:picLocks noChangeAspect="1"/>
          </p:cNvPicPr>
          <p:nvPr/>
        </p:nvPicPr>
        <p:blipFill rotWithShape="1">
          <a:blip r:embed="rId2">
            <a:extLst>
              <a:ext uri="{28A0092B-C50C-407E-A947-70E740481C1C}">
                <a14:useLocalDpi xmlns:a14="http://schemas.microsoft.com/office/drawing/2010/main" val="0"/>
              </a:ext>
            </a:extLst>
          </a:blip>
          <a:srcRect l="11451" t="23687" r="16694" b="2986"/>
          <a:stretch/>
        </p:blipFill>
        <p:spPr>
          <a:xfrm>
            <a:off x="373626" y="471947"/>
            <a:ext cx="9340645" cy="50341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592E085-8ACB-D136-820D-5FF08443A6A1}"/>
              </a:ext>
            </a:extLst>
          </p:cNvPr>
          <p:cNvPicPr>
            <a:picLocks noChangeAspect="1"/>
          </p:cNvPicPr>
          <p:nvPr/>
        </p:nvPicPr>
        <p:blipFill rotWithShape="1">
          <a:blip r:embed="rId3">
            <a:extLst>
              <a:ext uri="{28A0092B-C50C-407E-A947-70E740481C1C}">
                <a14:useLocalDpi xmlns:a14="http://schemas.microsoft.com/office/drawing/2010/main" val="0"/>
              </a:ext>
            </a:extLst>
          </a:blip>
          <a:srcRect l="14515" t="30463" r="26775" b="45145"/>
          <a:stretch/>
        </p:blipFill>
        <p:spPr>
          <a:xfrm>
            <a:off x="4473678" y="3588773"/>
            <a:ext cx="5240593" cy="2635045"/>
          </a:xfrm>
          <a:prstGeom prst="rect">
            <a:avLst/>
          </a:prstGeom>
        </p:spPr>
      </p:pic>
      <p:sp>
        <p:nvSpPr>
          <p:cNvPr id="11" name="Oval 10">
            <a:extLst>
              <a:ext uri="{FF2B5EF4-FFF2-40B4-BE49-F238E27FC236}">
                <a16:creationId xmlns:a16="http://schemas.microsoft.com/office/drawing/2014/main" id="{37163BE5-62A4-BE82-73AA-CF1FA161BC16}"/>
              </a:ext>
            </a:extLst>
          </p:cNvPr>
          <p:cNvSpPr/>
          <p:nvPr/>
        </p:nvSpPr>
        <p:spPr>
          <a:xfrm>
            <a:off x="8436078" y="3495367"/>
            <a:ext cx="2861187" cy="175014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This function declares all the metabolites from KEGG pathway.</a:t>
            </a:r>
          </a:p>
        </p:txBody>
      </p:sp>
    </p:spTree>
    <p:extLst>
      <p:ext uri="{BB962C8B-B14F-4D97-AF65-F5344CB8AC3E}">
        <p14:creationId xmlns:p14="http://schemas.microsoft.com/office/powerpoint/2010/main" val="155432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1E9841B-317B-12AC-99CF-121B197F8742}"/>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Get one reaction:</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3A9F4331-2EFB-4312-AB36-B75E1BBD0742}"/>
              </a:ext>
            </a:extLst>
          </p:cNvPr>
          <p:cNvPicPr>
            <a:picLocks noChangeAspect="1"/>
          </p:cNvPicPr>
          <p:nvPr/>
        </p:nvPicPr>
        <p:blipFill rotWithShape="1">
          <a:blip r:embed="rId2">
            <a:extLst>
              <a:ext uri="{28A0092B-C50C-407E-A947-70E740481C1C}">
                <a14:useLocalDpi xmlns:a14="http://schemas.microsoft.com/office/drawing/2010/main" val="0"/>
              </a:ext>
            </a:extLst>
          </a:blip>
          <a:srcRect l="14516" t="27904" r="27581" b="29937"/>
          <a:stretch/>
        </p:blipFill>
        <p:spPr>
          <a:xfrm>
            <a:off x="275303" y="550606"/>
            <a:ext cx="8229600" cy="2753032"/>
          </a:xfrm>
          <a:prstGeom prst="rect">
            <a:avLst/>
          </a:prstGeom>
        </p:spPr>
      </p:pic>
      <p:sp>
        <p:nvSpPr>
          <p:cNvPr id="5" name="Rectangle 4">
            <a:extLst>
              <a:ext uri="{FF2B5EF4-FFF2-40B4-BE49-F238E27FC236}">
                <a16:creationId xmlns:a16="http://schemas.microsoft.com/office/drawing/2014/main" id="{BEFC6700-0160-E02E-BB72-0C855C8B925D}"/>
              </a:ext>
            </a:extLst>
          </p:cNvPr>
          <p:cNvSpPr/>
          <p:nvPr/>
        </p:nvSpPr>
        <p:spPr>
          <a:xfrm>
            <a:off x="511277" y="1032387"/>
            <a:ext cx="1868129" cy="24580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48F83D-1521-04FE-6236-E479AAC6B461}"/>
              </a:ext>
            </a:extLst>
          </p:cNvPr>
          <p:cNvSpPr/>
          <p:nvPr/>
        </p:nvSpPr>
        <p:spPr>
          <a:xfrm>
            <a:off x="511276" y="1278194"/>
            <a:ext cx="6843253" cy="1769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0010F2-21BC-6A7F-A2BF-3BB78A7547A9}"/>
              </a:ext>
            </a:extLst>
          </p:cNvPr>
          <p:cNvSpPr/>
          <p:nvPr/>
        </p:nvSpPr>
        <p:spPr>
          <a:xfrm>
            <a:off x="511277" y="1759975"/>
            <a:ext cx="3854246" cy="24580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10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331AE6-A6C9-8017-BFD3-4655B2D10E1F}"/>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Build Reaction:</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8" name="Picture 7" descr="A screenshot of a computer program&#10;&#10;Description automatically generated">
            <a:extLst>
              <a:ext uri="{FF2B5EF4-FFF2-40B4-BE49-F238E27FC236}">
                <a16:creationId xmlns:a16="http://schemas.microsoft.com/office/drawing/2014/main" id="{3E0069AB-4B75-51A2-5F44-8524E109652D}"/>
              </a:ext>
            </a:extLst>
          </p:cNvPr>
          <p:cNvPicPr>
            <a:picLocks noChangeAspect="1"/>
          </p:cNvPicPr>
          <p:nvPr/>
        </p:nvPicPr>
        <p:blipFill rotWithShape="1">
          <a:blip r:embed="rId2">
            <a:extLst>
              <a:ext uri="{28A0092B-C50C-407E-A947-70E740481C1C}">
                <a14:useLocalDpi xmlns:a14="http://schemas.microsoft.com/office/drawing/2010/main" val="0"/>
              </a:ext>
            </a:extLst>
          </a:blip>
          <a:srcRect l="8952" t="17063" r="3387" b="20752"/>
          <a:stretch/>
        </p:blipFill>
        <p:spPr>
          <a:xfrm>
            <a:off x="127820" y="511277"/>
            <a:ext cx="8731046" cy="467032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F0AE1A8-8929-2AF8-C128-8DCED5ABCC56}"/>
              </a:ext>
            </a:extLst>
          </p:cNvPr>
          <p:cNvPicPr>
            <a:picLocks noChangeAspect="1"/>
          </p:cNvPicPr>
          <p:nvPr/>
        </p:nvPicPr>
        <p:blipFill rotWithShape="1">
          <a:blip r:embed="rId3">
            <a:extLst>
              <a:ext uri="{28A0092B-C50C-407E-A947-70E740481C1C}">
                <a14:useLocalDpi xmlns:a14="http://schemas.microsoft.com/office/drawing/2010/main" val="0"/>
              </a:ext>
            </a:extLst>
          </a:blip>
          <a:srcRect l="8710" t="30614" r="19677" b="16084"/>
          <a:stretch/>
        </p:blipFill>
        <p:spPr>
          <a:xfrm>
            <a:off x="5589638" y="690716"/>
            <a:ext cx="6376220" cy="5257800"/>
          </a:xfrm>
          <a:prstGeom prst="rect">
            <a:avLst/>
          </a:prstGeom>
        </p:spPr>
      </p:pic>
      <p:sp>
        <p:nvSpPr>
          <p:cNvPr id="12" name="Oval 11">
            <a:extLst>
              <a:ext uri="{FF2B5EF4-FFF2-40B4-BE49-F238E27FC236}">
                <a16:creationId xmlns:a16="http://schemas.microsoft.com/office/drawing/2014/main" id="{051AFBB8-E25B-F8E1-E1C6-41D5F6F9BCE0}"/>
              </a:ext>
            </a:extLst>
          </p:cNvPr>
          <p:cNvSpPr/>
          <p:nvPr/>
        </p:nvSpPr>
        <p:spPr>
          <a:xfrm>
            <a:off x="9330813" y="2354825"/>
            <a:ext cx="2861187" cy="1784556"/>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This function returns a dictionary that contains compound id as key and its stoichiometry as value</a:t>
            </a:r>
          </a:p>
        </p:txBody>
      </p:sp>
      <p:cxnSp>
        <p:nvCxnSpPr>
          <p:cNvPr id="14" name="Connector: Curved 13">
            <a:extLst>
              <a:ext uri="{FF2B5EF4-FFF2-40B4-BE49-F238E27FC236}">
                <a16:creationId xmlns:a16="http://schemas.microsoft.com/office/drawing/2014/main" id="{126751BE-467C-F40B-0563-7B9CF20A486A}"/>
              </a:ext>
            </a:extLst>
          </p:cNvPr>
          <p:cNvCxnSpPr/>
          <p:nvPr/>
        </p:nvCxnSpPr>
        <p:spPr>
          <a:xfrm>
            <a:off x="8229600" y="2605548"/>
            <a:ext cx="1101213" cy="624348"/>
          </a:xfrm>
          <a:prstGeom prst="curvedConnector3">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16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013F39-1151-FC25-E35A-C956865EBBD0}"/>
              </a:ext>
            </a:extLst>
          </p:cNvPr>
          <p:cNvSpPr/>
          <p:nvPr/>
        </p:nvSpPr>
        <p:spPr>
          <a:xfrm>
            <a:off x="0" y="0"/>
            <a:ext cx="12191999" cy="6857999"/>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330D7-CC0E-2F01-750B-1AE979009E8C}"/>
              </a:ext>
            </a:extLst>
          </p:cNvPr>
          <p:cNvSpPr>
            <a:spLocks noGrp="1"/>
          </p:cNvSpPr>
          <p:nvPr>
            <p:ph type="title"/>
          </p:nvPr>
        </p:nvSpPr>
        <p:spPr/>
        <p:txBody>
          <a:bodyPr>
            <a:normAutofit/>
          </a:bodyPr>
          <a:lstStyle/>
          <a:p>
            <a:r>
              <a:rPr lang="en-US" sz="6600" b="1" dirty="0">
                <a:solidFill>
                  <a:schemeClr val="bg1"/>
                </a:solidFill>
              </a:rPr>
              <a:t>Objectives</a:t>
            </a:r>
          </a:p>
        </p:txBody>
      </p:sp>
      <p:graphicFrame>
        <p:nvGraphicFramePr>
          <p:cNvPr id="9" name="Content Placeholder 2">
            <a:extLst>
              <a:ext uri="{FF2B5EF4-FFF2-40B4-BE49-F238E27FC236}">
                <a16:creationId xmlns:a16="http://schemas.microsoft.com/office/drawing/2014/main" id="{C25442CF-DC8E-244B-E0D5-E9688010DECA}"/>
              </a:ext>
            </a:extLst>
          </p:cNvPr>
          <p:cNvGraphicFramePr>
            <a:graphicFrameLocks noGrp="1"/>
          </p:cNvGraphicFramePr>
          <p:nvPr>
            <p:ph idx="1"/>
            <p:extLst>
              <p:ext uri="{D42A27DB-BD31-4B8C-83A1-F6EECF244321}">
                <p14:modId xmlns:p14="http://schemas.microsoft.com/office/powerpoint/2010/main" val="303005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849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0CE95B-23A1-A225-F494-2DE9885FD476}"/>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Build Full KEGG Pathway:</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r>
              <a:rPr lang="en-US" sz="2000" b="1" dirty="0">
                <a:solidFill>
                  <a:schemeClr val="accent1">
                    <a:lumMod val="75000"/>
                  </a:schemeClr>
                </a:solidFill>
              </a:rPr>
              <a:t>Now you could build a full pathway in just few lines, but you should study the pathway in KEGG very well.</a:t>
            </a:r>
          </a:p>
          <a:p>
            <a:r>
              <a:rPr lang="en-US" sz="2000" b="1" dirty="0">
                <a:solidFill>
                  <a:schemeClr val="accent1">
                    <a:lumMod val="75000"/>
                  </a:schemeClr>
                </a:solidFill>
              </a:rPr>
              <a:t>Redeclare the lower and upper bounds for reaction to be more realistic.</a:t>
            </a:r>
          </a:p>
          <a:p>
            <a:r>
              <a:rPr lang="en-US" sz="2000" b="1" dirty="0">
                <a:solidFill>
                  <a:schemeClr val="accent1">
                    <a:lumMod val="75000"/>
                  </a:schemeClr>
                </a:solidFill>
              </a:rPr>
              <a:t>Add some exchange reactions to differentiate between input and output metabolites.</a:t>
            </a:r>
          </a:p>
          <a:p>
            <a:r>
              <a:rPr lang="en-US" sz="2000" b="1" dirty="0">
                <a:solidFill>
                  <a:schemeClr val="accent1">
                    <a:lumMod val="75000"/>
                  </a:schemeClr>
                </a:solidFill>
              </a:rPr>
              <a:t>You may need to do more manipulations to have good insights in the data and re-use it.</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4" name="Picture 3">
            <a:extLst>
              <a:ext uri="{FF2B5EF4-FFF2-40B4-BE49-F238E27FC236}">
                <a16:creationId xmlns:a16="http://schemas.microsoft.com/office/drawing/2014/main" id="{5C3DED4C-E773-4DAD-61F9-A03544156715}"/>
              </a:ext>
            </a:extLst>
          </p:cNvPr>
          <p:cNvPicPr>
            <a:picLocks noChangeAspect="1"/>
          </p:cNvPicPr>
          <p:nvPr/>
        </p:nvPicPr>
        <p:blipFill rotWithShape="1">
          <a:blip r:embed="rId2">
            <a:extLst>
              <a:ext uri="{28A0092B-C50C-407E-A947-70E740481C1C}">
                <a14:useLocalDpi xmlns:a14="http://schemas.microsoft.com/office/drawing/2010/main" val="0"/>
              </a:ext>
            </a:extLst>
          </a:blip>
          <a:srcRect l="15403" t="37691" r="5484" b="15633"/>
          <a:stretch/>
        </p:blipFill>
        <p:spPr>
          <a:xfrm>
            <a:off x="127819" y="521109"/>
            <a:ext cx="9645446" cy="4316362"/>
          </a:xfrm>
          <a:prstGeom prst="rect">
            <a:avLst/>
          </a:prstGeom>
        </p:spPr>
      </p:pic>
      <p:sp>
        <p:nvSpPr>
          <p:cNvPr id="5" name="Cloud 4">
            <a:extLst>
              <a:ext uri="{FF2B5EF4-FFF2-40B4-BE49-F238E27FC236}">
                <a16:creationId xmlns:a16="http://schemas.microsoft.com/office/drawing/2014/main" id="{0B9783F9-501B-CD4E-159B-C72AA2FA441A}"/>
              </a:ext>
            </a:extLst>
          </p:cNvPr>
          <p:cNvSpPr/>
          <p:nvPr/>
        </p:nvSpPr>
        <p:spPr>
          <a:xfrm>
            <a:off x="7413522" y="629264"/>
            <a:ext cx="4424516" cy="2428571"/>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This procedure is just an example in how to make use of Biological Databases APIs to help you building your data classes.</a:t>
            </a:r>
          </a:p>
        </p:txBody>
      </p:sp>
    </p:spTree>
    <p:extLst>
      <p:ext uri="{BB962C8B-B14F-4D97-AF65-F5344CB8AC3E}">
        <p14:creationId xmlns:p14="http://schemas.microsoft.com/office/powerpoint/2010/main" val="64410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F9875D-42DA-0AF0-07E1-1C516CBB5BEC}"/>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882FA-3A88-7B58-93DB-A5733FE3C6C5}"/>
              </a:ext>
            </a:extLst>
          </p:cNvPr>
          <p:cNvSpPr>
            <a:spLocks noGrp="1"/>
          </p:cNvSpPr>
          <p:nvPr>
            <p:ph type="title"/>
          </p:nvPr>
        </p:nvSpPr>
        <p:spPr>
          <a:xfrm>
            <a:off x="838200" y="365126"/>
            <a:ext cx="10515600" cy="804914"/>
          </a:xfrm>
        </p:spPr>
        <p:txBody>
          <a:bodyPr/>
          <a:lstStyle/>
          <a:p>
            <a:r>
              <a:rPr lang="en-US" b="1" dirty="0">
                <a:solidFill>
                  <a:schemeClr val="accent2"/>
                </a:solidFill>
              </a:rPr>
              <a:t>Parse Files</a:t>
            </a:r>
          </a:p>
        </p:txBody>
      </p:sp>
      <p:sp>
        <p:nvSpPr>
          <p:cNvPr id="3" name="Content Placeholder 2">
            <a:extLst>
              <a:ext uri="{FF2B5EF4-FFF2-40B4-BE49-F238E27FC236}">
                <a16:creationId xmlns:a16="http://schemas.microsoft.com/office/drawing/2014/main" id="{5596959B-40FB-303E-72E2-D6432CB1A969}"/>
              </a:ext>
            </a:extLst>
          </p:cNvPr>
          <p:cNvSpPr>
            <a:spLocks noGrp="1"/>
          </p:cNvSpPr>
          <p:nvPr>
            <p:ph idx="1"/>
          </p:nvPr>
        </p:nvSpPr>
        <p:spPr>
          <a:xfrm>
            <a:off x="838200" y="1170040"/>
            <a:ext cx="10515600" cy="5407741"/>
          </a:xfrm>
        </p:spPr>
        <p:txBody>
          <a:bodyPr/>
          <a:lstStyle/>
          <a:p>
            <a:r>
              <a:rPr lang="en-US" dirty="0">
                <a:solidFill>
                  <a:srgbClr val="002060"/>
                </a:solidFill>
              </a:rPr>
              <a:t>Imagine these two situations:</a:t>
            </a:r>
          </a:p>
          <a:p>
            <a:pPr lvl="1"/>
            <a:r>
              <a:rPr lang="en-US" dirty="0">
                <a:solidFill>
                  <a:srgbClr val="002060"/>
                </a:solidFill>
              </a:rPr>
              <a:t>You don’t trust KEGG pathways, or you see that isn’t  meaningful and isn’t easy; you want to search for data by yourself.</a:t>
            </a:r>
          </a:p>
          <a:p>
            <a:pPr lvl="1"/>
            <a:r>
              <a:rPr lang="en-US" dirty="0">
                <a:solidFill>
                  <a:srgbClr val="002060"/>
                </a:solidFill>
              </a:rPr>
              <a:t>A chemist comes to you and gives you the reactions and metabolites he wants.</a:t>
            </a:r>
          </a:p>
          <a:p>
            <a:pPr lvl="1"/>
            <a:r>
              <a:rPr lang="en-US" dirty="0">
                <a:solidFill>
                  <a:srgbClr val="002060"/>
                </a:solidFill>
              </a:rPr>
              <a:t>In two cases you will not use the naïve procedure nor the KEGG API.</a:t>
            </a:r>
          </a:p>
          <a:p>
            <a:pPr lvl="1"/>
            <a:r>
              <a:rPr lang="en-US" dirty="0">
                <a:solidFill>
                  <a:srgbClr val="002060"/>
                </a:solidFill>
              </a:rPr>
              <a:t>So, you collect your data and put them on a file with a specific format and define parsers for it.</a:t>
            </a:r>
          </a:p>
          <a:p>
            <a:r>
              <a:rPr lang="en-US" dirty="0">
                <a:solidFill>
                  <a:srgbClr val="002060"/>
                </a:solidFill>
              </a:rPr>
              <a:t>The designed parsers are two files the metabolites and reactions with this format: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867072F4-8365-51EC-9620-F5C199A0A249}"/>
              </a:ext>
            </a:extLst>
          </p:cNvPr>
          <p:cNvPicPr>
            <a:picLocks noChangeAspect="1"/>
          </p:cNvPicPr>
          <p:nvPr/>
        </p:nvPicPr>
        <p:blipFill rotWithShape="1">
          <a:blip r:embed="rId2">
            <a:extLst>
              <a:ext uri="{28A0092B-C50C-407E-A947-70E740481C1C}">
                <a14:useLocalDpi xmlns:a14="http://schemas.microsoft.com/office/drawing/2010/main" val="0"/>
              </a:ext>
            </a:extLst>
          </a:blip>
          <a:srcRect t="10739" r="67581" b="82485"/>
          <a:stretch/>
        </p:blipFill>
        <p:spPr>
          <a:xfrm>
            <a:off x="838200" y="5105191"/>
            <a:ext cx="3952568" cy="1648238"/>
          </a:xfrm>
          <a:prstGeom prst="rect">
            <a:avLst/>
          </a:prstGeom>
        </p:spPr>
      </p:pic>
      <p:sp>
        <p:nvSpPr>
          <p:cNvPr id="6" name="TextBox 5">
            <a:extLst>
              <a:ext uri="{FF2B5EF4-FFF2-40B4-BE49-F238E27FC236}">
                <a16:creationId xmlns:a16="http://schemas.microsoft.com/office/drawing/2014/main" id="{874C82CE-CF06-7E54-AC93-58C0F79CEBD2}"/>
              </a:ext>
            </a:extLst>
          </p:cNvPr>
          <p:cNvSpPr txBox="1"/>
          <p:nvPr/>
        </p:nvSpPr>
        <p:spPr>
          <a:xfrm>
            <a:off x="838200" y="5105191"/>
            <a:ext cx="3608439" cy="400110"/>
          </a:xfrm>
          <a:prstGeom prst="rect">
            <a:avLst/>
          </a:prstGeom>
          <a:noFill/>
        </p:spPr>
        <p:txBody>
          <a:bodyPr wrap="square" rtlCol="0">
            <a:spAutoFit/>
          </a:bodyPr>
          <a:lstStyle/>
          <a:p>
            <a:r>
              <a:rPr lang="en-US" sz="2000" b="1" dirty="0">
                <a:solidFill>
                  <a:schemeClr val="bg1"/>
                </a:solidFill>
              </a:rPr>
              <a:t>ABBR;NAME;COMPARTMENT</a:t>
            </a:r>
          </a:p>
        </p:txBody>
      </p:sp>
      <p:pic>
        <p:nvPicPr>
          <p:cNvPr id="8" name="Picture 7" descr="A screen shot of a computer&#10;&#10;Description automatically generated">
            <a:extLst>
              <a:ext uri="{FF2B5EF4-FFF2-40B4-BE49-F238E27FC236}">
                <a16:creationId xmlns:a16="http://schemas.microsoft.com/office/drawing/2014/main" id="{8DF1A412-957E-F385-E49F-720B3440A6C9}"/>
              </a:ext>
            </a:extLst>
          </p:cNvPr>
          <p:cNvPicPr>
            <a:picLocks noChangeAspect="1"/>
          </p:cNvPicPr>
          <p:nvPr/>
        </p:nvPicPr>
        <p:blipFill rotWithShape="1">
          <a:blip r:embed="rId3">
            <a:extLst>
              <a:ext uri="{28A0092B-C50C-407E-A947-70E740481C1C}">
                <a14:useLocalDpi xmlns:a14="http://schemas.microsoft.com/office/drawing/2010/main" val="0"/>
              </a:ext>
            </a:extLst>
          </a:blip>
          <a:srcRect l="-1" t="8782" r="59920" b="83389"/>
          <a:stretch/>
        </p:blipFill>
        <p:spPr>
          <a:xfrm>
            <a:off x="4957917" y="5018033"/>
            <a:ext cx="6469623" cy="1648238"/>
          </a:xfrm>
          <a:prstGeom prst="rect">
            <a:avLst/>
          </a:prstGeom>
        </p:spPr>
      </p:pic>
      <p:sp>
        <p:nvSpPr>
          <p:cNvPr id="9" name="TextBox 8">
            <a:extLst>
              <a:ext uri="{FF2B5EF4-FFF2-40B4-BE49-F238E27FC236}">
                <a16:creationId xmlns:a16="http://schemas.microsoft.com/office/drawing/2014/main" id="{187D886D-8211-2517-F612-B9B71BFC833B}"/>
              </a:ext>
            </a:extLst>
          </p:cNvPr>
          <p:cNvSpPr txBox="1"/>
          <p:nvPr/>
        </p:nvSpPr>
        <p:spPr>
          <a:xfrm>
            <a:off x="5056238" y="5105191"/>
            <a:ext cx="5837904" cy="400110"/>
          </a:xfrm>
          <a:prstGeom prst="rect">
            <a:avLst/>
          </a:prstGeom>
          <a:noFill/>
        </p:spPr>
        <p:txBody>
          <a:bodyPr wrap="square" rtlCol="0">
            <a:spAutoFit/>
          </a:bodyPr>
          <a:lstStyle/>
          <a:p>
            <a:r>
              <a:rPr lang="en-US" sz="2000" b="1" dirty="0">
                <a:solidFill>
                  <a:schemeClr val="bg1"/>
                </a:solidFill>
              </a:rPr>
              <a:t>ABBR;NAME;EQUATION;LOWER;UPPER</a:t>
            </a:r>
          </a:p>
        </p:txBody>
      </p:sp>
    </p:spTree>
    <p:extLst>
      <p:ext uri="{BB962C8B-B14F-4D97-AF65-F5344CB8AC3E}">
        <p14:creationId xmlns:p14="http://schemas.microsoft.com/office/powerpoint/2010/main" val="371271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82457F-B0ED-73C8-7308-326884CA4C73}"/>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03E98-4D9E-E30A-0A03-0A0505563B19}"/>
              </a:ext>
            </a:extLst>
          </p:cNvPr>
          <p:cNvSpPr>
            <a:spLocks noGrp="1"/>
          </p:cNvSpPr>
          <p:nvPr>
            <p:ph idx="1"/>
          </p:nvPr>
        </p:nvSpPr>
        <p:spPr>
          <a:xfrm>
            <a:off x="206477" y="137652"/>
            <a:ext cx="11857704" cy="6558116"/>
          </a:xfrm>
        </p:spPr>
        <p:txBody>
          <a:bodyPr/>
          <a:lstStyle/>
          <a:p>
            <a:r>
              <a:rPr lang="en-US" b="1" dirty="0">
                <a:solidFill>
                  <a:schemeClr val="accent2"/>
                </a:solidFill>
              </a:rPr>
              <a:t>After collecting the data and declare the files:</a:t>
            </a:r>
            <a:endParaRPr lang="en-US" dirty="0">
              <a:solidFill>
                <a:schemeClr val="accent2"/>
              </a:solidFill>
            </a:endParaRPr>
          </a:p>
        </p:txBody>
      </p:sp>
      <p:pic>
        <p:nvPicPr>
          <p:cNvPr id="5" name="Picture 4" descr="A screenshot of a computer&#10;&#10;Description automatically generated">
            <a:extLst>
              <a:ext uri="{FF2B5EF4-FFF2-40B4-BE49-F238E27FC236}">
                <a16:creationId xmlns:a16="http://schemas.microsoft.com/office/drawing/2014/main" id="{256AD67E-7F31-D680-F1A1-1287E136918D}"/>
              </a:ext>
            </a:extLst>
          </p:cNvPr>
          <p:cNvPicPr>
            <a:picLocks noChangeAspect="1"/>
          </p:cNvPicPr>
          <p:nvPr/>
        </p:nvPicPr>
        <p:blipFill rotWithShape="1">
          <a:blip r:embed="rId2">
            <a:extLst>
              <a:ext uri="{28A0092B-C50C-407E-A947-70E740481C1C}">
                <a14:useLocalDpi xmlns:a14="http://schemas.microsoft.com/office/drawing/2010/main" val="0"/>
              </a:ext>
            </a:extLst>
          </a:blip>
          <a:srcRect l="3468" t="23387" r="9516" b="8857"/>
          <a:stretch/>
        </p:blipFill>
        <p:spPr>
          <a:xfrm>
            <a:off x="294967" y="688257"/>
            <a:ext cx="11248104" cy="5604388"/>
          </a:xfrm>
          <a:prstGeom prst="rect">
            <a:avLst/>
          </a:prstGeom>
        </p:spPr>
      </p:pic>
      <p:sp>
        <p:nvSpPr>
          <p:cNvPr id="6" name="TextBox 5">
            <a:extLst>
              <a:ext uri="{FF2B5EF4-FFF2-40B4-BE49-F238E27FC236}">
                <a16:creationId xmlns:a16="http://schemas.microsoft.com/office/drawing/2014/main" id="{DFDE788B-9F12-8F76-95A2-2C406EA05E85}"/>
              </a:ext>
            </a:extLst>
          </p:cNvPr>
          <p:cNvSpPr txBox="1"/>
          <p:nvPr/>
        </p:nvSpPr>
        <p:spPr>
          <a:xfrm>
            <a:off x="4227871" y="3500284"/>
            <a:ext cx="725620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002060"/>
                </a:solidFill>
              </a:rPr>
              <a:t>The implementation of the </a:t>
            </a:r>
            <a:r>
              <a:rPr lang="en-US" sz="2000" b="1" dirty="0" err="1">
                <a:solidFill>
                  <a:srgbClr val="002060"/>
                </a:solidFill>
              </a:rPr>
              <a:t>ModelHandler</a:t>
            </a:r>
            <a:r>
              <a:rPr lang="en-US" sz="2000" b="1" dirty="0">
                <a:solidFill>
                  <a:srgbClr val="002060"/>
                </a:solidFill>
              </a:rPr>
              <a:t> is provided with the data.</a:t>
            </a:r>
          </a:p>
          <a:p>
            <a:pPr marL="285750" indent="-285750">
              <a:buFont typeface="Arial" panose="020B0604020202020204" pitchFamily="34" charset="0"/>
              <a:buChar char="•"/>
            </a:pPr>
            <a:r>
              <a:rPr lang="en-US" sz="2000" b="1" dirty="0">
                <a:solidFill>
                  <a:srgbClr val="002060"/>
                </a:solidFill>
              </a:rPr>
              <a:t>Again, this is not global you can build your own formats and parsers.</a:t>
            </a:r>
          </a:p>
          <a:p>
            <a:pPr marL="285750" indent="-285750">
              <a:buFont typeface="Arial" panose="020B0604020202020204" pitchFamily="34" charset="0"/>
              <a:buChar char="•"/>
            </a:pPr>
            <a:r>
              <a:rPr lang="en-US" sz="2000" b="1" dirty="0">
                <a:solidFill>
                  <a:srgbClr val="002060"/>
                </a:solidFill>
              </a:rPr>
              <a:t>The important is that you find way to add the metabolites and reactions automatically and then you could manipulate the model, reactions, and metabolites afterwards to make the results more meaningful.</a:t>
            </a:r>
          </a:p>
          <a:p>
            <a:pPr marL="285750" indent="-285750">
              <a:buFont typeface="Arial" panose="020B0604020202020204" pitchFamily="34" charset="0"/>
              <a:buChar char="•"/>
            </a:pPr>
            <a:endParaRPr lang="en-US" sz="2000" b="1" dirty="0">
              <a:solidFill>
                <a:srgbClr val="C00000"/>
              </a:solidFill>
            </a:endParaRPr>
          </a:p>
          <a:p>
            <a:pPr marL="285750" indent="-285750">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311924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06EFA0-9795-D3DD-85A2-5EB95F5DE172}"/>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20932-E4C1-0113-BAFC-97B904E06E7F}"/>
              </a:ext>
            </a:extLst>
          </p:cNvPr>
          <p:cNvSpPr>
            <a:spLocks noGrp="1"/>
          </p:cNvSpPr>
          <p:nvPr>
            <p:ph type="title"/>
          </p:nvPr>
        </p:nvSpPr>
        <p:spPr/>
        <p:txBody>
          <a:bodyPr/>
          <a:lstStyle/>
          <a:p>
            <a:r>
              <a:rPr lang="en-US" sz="5400" b="1" dirty="0">
                <a:solidFill>
                  <a:schemeClr val="accent2"/>
                </a:solidFill>
              </a:rPr>
              <a:t>References</a:t>
            </a:r>
            <a:endParaRPr lang="en-US" b="1" dirty="0">
              <a:solidFill>
                <a:schemeClr val="accent2"/>
              </a:solidFill>
            </a:endParaRPr>
          </a:p>
        </p:txBody>
      </p:sp>
      <p:sp>
        <p:nvSpPr>
          <p:cNvPr id="3" name="Content Placeholder 2">
            <a:extLst>
              <a:ext uri="{FF2B5EF4-FFF2-40B4-BE49-F238E27FC236}">
                <a16:creationId xmlns:a16="http://schemas.microsoft.com/office/drawing/2014/main" id="{AF7B615B-319D-8D21-B14B-76B2B301D709}"/>
              </a:ext>
            </a:extLst>
          </p:cNvPr>
          <p:cNvSpPr>
            <a:spLocks noGrp="1"/>
          </p:cNvSpPr>
          <p:nvPr>
            <p:ph idx="1"/>
          </p:nvPr>
        </p:nvSpPr>
        <p:spPr/>
        <p:txBody>
          <a:bodyPr>
            <a:normAutofit/>
          </a:bodyPr>
          <a:lstStyle/>
          <a:p>
            <a:r>
              <a:rPr lang="en-US" dirty="0"/>
              <a:t>All the data and codes are here:</a:t>
            </a:r>
          </a:p>
          <a:p>
            <a:pPr lvl="1"/>
            <a:r>
              <a:rPr lang="en-US" dirty="0">
                <a:hlinkClick r:id="rId2"/>
              </a:rPr>
              <a:t>https://github.com/Al-HassanK/COBRApy-Pathway-Builder/tree/master</a:t>
            </a:r>
            <a:endParaRPr lang="en-US" dirty="0"/>
          </a:p>
          <a:p>
            <a:r>
              <a:rPr lang="en-US" dirty="0">
                <a:hlinkClick r:id="rId3"/>
              </a:rPr>
              <a:t>https://biopython.org/</a:t>
            </a:r>
            <a:endParaRPr lang="en-US" dirty="0"/>
          </a:p>
          <a:p>
            <a:r>
              <a:rPr lang="en-US" dirty="0">
                <a:hlinkClick r:id="rId4"/>
              </a:rPr>
              <a:t>https://www.genome.jp/kegg/pathway.html</a:t>
            </a:r>
            <a:endParaRPr lang="en-US" dirty="0"/>
          </a:p>
          <a:p>
            <a:r>
              <a:rPr lang="en-US" dirty="0"/>
              <a:t>Books:</a:t>
            </a:r>
          </a:p>
          <a:p>
            <a:pPr lvl="1"/>
            <a:r>
              <a:rPr lang="en-US" dirty="0"/>
              <a:t>Systems Biology Constraint-based Reconstruction and Analysis by Bernhard O. </a:t>
            </a:r>
            <a:r>
              <a:rPr lang="en-US" dirty="0" err="1"/>
              <a:t>Palsson</a:t>
            </a:r>
            <a:endParaRPr lang="en-US" dirty="0"/>
          </a:p>
          <a:p>
            <a:pPr lvl="1"/>
            <a:r>
              <a:rPr lang="en-US" dirty="0"/>
              <a:t>Metabolic Engineering Principles And Methodologies by Gregory N. Stephanopoulos, Aristos A. </a:t>
            </a:r>
            <a:r>
              <a:rPr lang="en-US" dirty="0" err="1"/>
              <a:t>Aristidou</a:t>
            </a:r>
            <a:r>
              <a:rPr lang="en-US" dirty="0"/>
              <a:t>, and  Jens Nielsen.</a:t>
            </a:r>
          </a:p>
          <a:p>
            <a:pPr lvl="1"/>
            <a:endParaRPr lang="en-US" dirty="0"/>
          </a:p>
        </p:txBody>
      </p:sp>
    </p:spTree>
    <p:extLst>
      <p:ext uri="{BB962C8B-B14F-4D97-AF65-F5344CB8AC3E}">
        <p14:creationId xmlns:p14="http://schemas.microsoft.com/office/powerpoint/2010/main" val="241797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D7C41-A034-F030-0212-C2A88C8EE48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16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Close-up of folded paper&#10;&#10;Description automatically generated">
            <a:extLst>
              <a:ext uri="{FF2B5EF4-FFF2-40B4-BE49-F238E27FC236}">
                <a16:creationId xmlns:a16="http://schemas.microsoft.com/office/drawing/2014/main" id="{4BBCFC5A-3077-5CBB-CDAF-83F371D72251}"/>
              </a:ext>
            </a:extLst>
          </p:cNvPr>
          <p:cNvPicPr>
            <a:picLocks noChangeAspect="1"/>
          </p:cNvPicPr>
          <p:nvPr/>
        </p:nvPicPr>
        <p:blipFill rotWithShape="1">
          <a:blip r:embed="rId2">
            <a:duotone>
              <a:schemeClr val="bg2">
                <a:shade val="45000"/>
                <a:satMod val="135000"/>
              </a:schemeClr>
              <a:prstClr val="white"/>
            </a:duotone>
          </a:blip>
          <a:srcRect t="5552" b="10178"/>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249F9-446F-F2C8-1682-0E7A2DB2166F}"/>
              </a:ext>
            </a:extLst>
          </p:cNvPr>
          <p:cNvSpPr>
            <a:spLocks noGrp="1"/>
          </p:cNvSpPr>
          <p:nvPr>
            <p:ph type="title"/>
          </p:nvPr>
        </p:nvSpPr>
        <p:spPr>
          <a:xfrm>
            <a:off x="838200" y="365125"/>
            <a:ext cx="10515600" cy="1325563"/>
          </a:xfrm>
        </p:spPr>
        <p:txBody>
          <a:bodyPr>
            <a:normAutofit/>
          </a:bodyPr>
          <a:lstStyle/>
          <a:p>
            <a:r>
              <a:rPr lang="en-US"/>
              <a:t>Metabolic Pathway “Important Definitions”</a:t>
            </a:r>
          </a:p>
        </p:txBody>
      </p:sp>
      <p:graphicFrame>
        <p:nvGraphicFramePr>
          <p:cNvPr id="7" name="Content Placeholder 2">
            <a:extLst>
              <a:ext uri="{FF2B5EF4-FFF2-40B4-BE49-F238E27FC236}">
                <a16:creationId xmlns:a16="http://schemas.microsoft.com/office/drawing/2014/main" id="{80997C7E-DC9F-A5AC-B1A3-A0E800B0AE6C}"/>
              </a:ext>
            </a:extLst>
          </p:cNvPr>
          <p:cNvGraphicFramePr>
            <a:graphicFrameLocks noGrp="1"/>
          </p:cNvGraphicFramePr>
          <p:nvPr>
            <p:ph idx="1"/>
            <p:extLst>
              <p:ext uri="{D42A27DB-BD31-4B8C-83A1-F6EECF244321}">
                <p14:modId xmlns:p14="http://schemas.microsoft.com/office/powerpoint/2010/main" val="9815381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534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7000">
              <a:schemeClr val="accent3">
                <a:lumMod val="0"/>
                <a:lumOff val="100000"/>
              </a:schemeClr>
            </a:gs>
            <a:gs pos="5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DB090-3DA6-37AC-D9B9-FDA7EEB89280}"/>
              </a:ext>
            </a:extLst>
          </p:cNvPr>
          <p:cNvSpPr>
            <a:spLocks noGrp="1"/>
          </p:cNvSpPr>
          <p:nvPr>
            <p:ph type="title"/>
          </p:nvPr>
        </p:nvSpPr>
        <p:spPr>
          <a:xfrm>
            <a:off x="655320" y="429030"/>
            <a:ext cx="2834640" cy="5457589"/>
          </a:xfrm>
        </p:spPr>
        <p:txBody>
          <a:bodyPr anchor="ctr">
            <a:normAutofit/>
          </a:bodyPr>
          <a:lstStyle/>
          <a:p>
            <a:r>
              <a:rPr lang="en-US" sz="4000"/>
              <a:t>COBRApy Classes</a:t>
            </a:r>
          </a:p>
        </p:txBody>
      </p:sp>
      <p:sp>
        <p:nvSpPr>
          <p:cNvPr id="29" name="Rectangle 28">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A64722-2EE8-83CE-130F-CE194AF2C689}"/>
              </a:ext>
            </a:extLst>
          </p:cNvPr>
          <p:cNvGraphicFramePr>
            <a:graphicFrameLocks noGrp="1"/>
          </p:cNvGraphicFramePr>
          <p:nvPr>
            <p:ph idx="1"/>
            <p:extLst>
              <p:ext uri="{D42A27DB-BD31-4B8C-83A1-F6EECF244321}">
                <p14:modId xmlns:p14="http://schemas.microsoft.com/office/powerpoint/2010/main" val="4269976849"/>
              </p:ext>
            </p:extLst>
          </p:nvPr>
        </p:nvGraphicFramePr>
        <p:xfrm>
          <a:off x="3598606" y="429030"/>
          <a:ext cx="7895402"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68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6E3C46-E541-A875-9CFF-79EDA14D997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Building Metabolic Pathway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936491-6BB1-5366-472F-D8394D7E09A8}"/>
              </a:ext>
            </a:extLst>
          </p:cNvPr>
          <p:cNvSpPr/>
          <p:nvPr/>
        </p:nvSpPr>
        <p:spPr>
          <a:xfrm>
            <a:off x="0" y="1"/>
            <a:ext cx="12191999" cy="2074606"/>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79B5D8-B387-D4CF-8826-F9634F7F4EE1}"/>
              </a:ext>
            </a:extLst>
          </p:cNvPr>
          <p:cNvSpPr/>
          <p:nvPr/>
        </p:nvSpPr>
        <p:spPr>
          <a:xfrm>
            <a:off x="7467601" y="766916"/>
            <a:ext cx="4660489" cy="6012426"/>
          </a:xfrm>
          <a:prstGeom prst="rect">
            <a:avLst/>
          </a:prstGeom>
          <a:solidFill>
            <a:schemeClr val="bg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pic>
        <p:nvPicPr>
          <p:cNvPr id="4" name="Content Placeholder 4" descr="A screenshot of a computer&#10;&#10;Description automatically generated">
            <a:extLst>
              <a:ext uri="{FF2B5EF4-FFF2-40B4-BE49-F238E27FC236}">
                <a16:creationId xmlns:a16="http://schemas.microsoft.com/office/drawing/2014/main" id="{53C2EA68-EC17-F553-98F1-D0DFD909C7CE}"/>
              </a:ext>
            </a:extLst>
          </p:cNvPr>
          <p:cNvPicPr>
            <a:picLocks noChangeAspect="1"/>
          </p:cNvPicPr>
          <p:nvPr/>
        </p:nvPicPr>
        <p:blipFill rotWithShape="1">
          <a:blip r:embed="rId3">
            <a:extLst>
              <a:ext uri="{28A0092B-C50C-407E-A947-70E740481C1C}">
                <a14:useLocalDpi xmlns:a14="http://schemas.microsoft.com/office/drawing/2010/main" val="0"/>
              </a:ext>
            </a:extLst>
          </a:blip>
          <a:srcRect l="23982" t="11107" r="58946" b="8399"/>
          <a:stretch/>
        </p:blipFill>
        <p:spPr>
          <a:xfrm>
            <a:off x="7605253" y="927624"/>
            <a:ext cx="4326192" cy="5661435"/>
          </a:xfrm>
          <a:prstGeom prst="rect">
            <a:avLst/>
          </a:prstGeom>
        </p:spPr>
      </p:pic>
      <p:sp>
        <p:nvSpPr>
          <p:cNvPr id="7" name="TextBox 6">
            <a:extLst>
              <a:ext uri="{FF2B5EF4-FFF2-40B4-BE49-F238E27FC236}">
                <a16:creationId xmlns:a16="http://schemas.microsoft.com/office/drawing/2014/main" id="{C9265D7C-B989-F577-BFD1-90AF25AEB72E}"/>
              </a:ext>
            </a:extLst>
          </p:cNvPr>
          <p:cNvSpPr txBox="1"/>
          <p:nvPr/>
        </p:nvSpPr>
        <p:spPr>
          <a:xfrm>
            <a:off x="137653" y="452284"/>
            <a:ext cx="7521676" cy="1107996"/>
          </a:xfrm>
          <a:prstGeom prst="rect">
            <a:avLst/>
          </a:prstGeom>
          <a:noFill/>
        </p:spPr>
        <p:txBody>
          <a:bodyPr wrap="square" rtlCol="0">
            <a:spAutoFit/>
          </a:bodyPr>
          <a:lstStyle/>
          <a:p>
            <a:r>
              <a:rPr lang="en-US" sz="6600" b="1" dirty="0">
                <a:solidFill>
                  <a:schemeClr val="bg1"/>
                </a:solidFill>
                <a:latin typeface="Times New Roman" panose="02020603050405020304" pitchFamily="18" charset="0"/>
                <a:cs typeface="Times New Roman" panose="02020603050405020304" pitchFamily="18" charset="0"/>
              </a:rPr>
              <a:t>Glycolysis Pathway</a:t>
            </a:r>
          </a:p>
        </p:txBody>
      </p:sp>
      <p:sp>
        <p:nvSpPr>
          <p:cNvPr id="9" name="TextBox 8">
            <a:extLst>
              <a:ext uri="{FF2B5EF4-FFF2-40B4-BE49-F238E27FC236}">
                <a16:creationId xmlns:a16="http://schemas.microsoft.com/office/drawing/2014/main" id="{07370971-A850-93E1-C687-FB580E689DA4}"/>
              </a:ext>
            </a:extLst>
          </p:cNvPr>
          <p:cNvSpPr txBox="1"/>
          <p:nvPr/>
        </p:nvSpPr>
        <p:spPr>
          <a:xfrm>
            <a:off x="137653" y="2189544"/>
            <a:ext cx="67056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Glycolysis is the sum total of all biochemical reactions by which Glucose is converted into Pyruvate.</a:t>
            </a:r>
          </a:p>
          <a:p>
            <a:pPr marL="285750" indent="-285750">
              <a:buFont typeface="Arial" panose="020B0604020202020204" pitchFamily="34" charset="0"/>
              <a:buChar char="•"/>
            </a:pPr>
            <a:r>
              <a:rPr lang="en-US" sz="2400" dirty="0"/>
              <a:t>From the figure there are 10 reactions, which you need to search for in this situation.</a:t>
            </a:r>
          </a:p>
          <a:p>
            <a:pPr marL="285750" indent="-285750">
              <a:buFont typeface="Arial" panose="020B0604020202020204" pitchFamily="34" charset="0"/>
              <a:buChar char="•"/>
            </a:pPr>
            <a:r>
              <a:rPr lang="en-US" sz="2400" dirty="0"/>
              <a:t>The metabolites names are shown but you need to search for other information to build a full metabolite.</a:t>
            </a:r>
          </a:p>
          <a:p>
            <a:pPr marL="285750" indent="-285750">
              <a:buFont typeface="Arial" panose="020B0604020202020204" pitchFamily="34" charset="0"/>
              <a:buChar char="•"/>
            </a:pPr>
            <a:r>
              <a:rPr lang="en-US" sz="2400" dirty="0"/>
              <a:t>You can use images like this to see the flow of reactions, but usually you will search for other information to build this pathway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6108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C09945-D88B-F722-BB68-C2822F34E5BB}"/>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908FB-B329-4719-BD79-C1FE1BE5E1FB}"/>
              </a:ext>
            </a:extLst>
          </p:cNvPr>
          <p:cNvSpPr>
            <a:spLocks noGrp="1"/>
          </p:cNvSpPr>
          <p:nvPr>
            <p:ph type="title"/>
          </p:nvPr>
        </p:nvSpPr>
        <p:spPr>
          <a:xfrm>
            <a:off x="838200" y="365126"/>
            <a:ext cx="10515600" cy="1031056"/>
          </a:xfrm>
        </p:spPr>
        <p:txBody>
          <a:bodyPr>
            <a:normAutofit/>
          </a:bodyPr>
          <a:lstStyle/>
          <a:p>
            <a:r>
              <a:rPr lang="en-US" sz="4000">
                <a:solidFill>
                  <a:schemeClr val="accent2"/>
                </a:solidFill>
              </a:rPr>
              <a:t>Step1: Collect Your Data.</a:t>
            </a:r>
            <a:endParaRPr lang="en-US" sz="4000" dirty="0">
              <a:solidFill>
                <a:schemeClr val="accent2"/>
              </a:solidFill>
            </a:endParaRPr>
          </a:p>
        </p:txBody>
      </p:sp>
      <p:sp>
        <p:nvSpPr>
          <p:cNvPr id="3" name="Content Placeholder 2">
            <a:extLst>
              <a:ext uri="{FF2B5EF4-FFF2-40B4-BE49-F238E27FC236}">
                <a16:creationId xmlns:a16="http://schemas.microsoft.com/office/drawing/2014/main" id="{013FE6F0-50FE-6DBA-D8C3-0B20436179D0}"/>
              </a:ext>
            </a:extLst>
          </p:cNvPr>
          <p:cNvSpPr>
            <a:spLocks noGrp="1"/>
          </p:cNvSpPr>
          <p:nvPr>
            <p:ph idx="1"/>
          </p:nvPr>
        </p:nvSpPr>
        <p:spPr>
          <a:xfrm>
            <a:off x="838200" y="1396182"/>
            <a:ext cx="10515600" cy="4780781"/>
          </a:xfrm>
        </p:spPr>
        <p:txBody>
          <a:bodyPr>
            <a:normAutofit/>
          </a:bodyPr>
          <a:lstStyle/>
          <a:p>
            <a:r>
              <a:rPr lang="en-US" sz="2400" dirty="0"/>
              <a:t>For metabolites you will search for metabolite name, chemical formula, and its compartment.</a:t>
            </a:r>
          </a:p>
          <a:p>
            <a:r>
              <a:rPr lang="en-US" sz="2400" dirty="0"/>
              <a:t>The compartment is the location of the metabolite whether in the outer medium [e] or in the cell [c].</a:t>
            </a:r>
          </a:p>
          <a:p>
            <a:r>
              <a:rPr lang="en-US" sz="2400" dirty="0">
                <a:solidFill>
                  <a:schemeClr val="accent2"/>
                </a:solidFill>
              </a:rPr>
              <a:t>An example for building a metabolite:</a:t>
            </a:r>
          </a:p>
        </p:txBody>
      </p:sp>
      <p:pic>
        <p:nvPicPr>
          <p:cNvPr id="5" name="Picture 4" descr="A screenshot of a computer&#10;&#10;Description automatically generated">
            <a:extLst>
              <a:ext uri="{FF2B5EF4-FFF2-40B4-BE49-F238E27FC236}">
                <a16:creationId xmlns:a16="http://schemas.microsoft.com/office/drawing/2014/main" id="{D43C99EF-6D92-B3FA-75AC-B85FF90AD697}"/>
              </a:ext>
            </a:extLst>
          </p:cNvPr>
          <p:cNvPicPr>
            <a:picLocks noChangeAspect="1"/>
          </p:cNvPicPr>
          <p:nvPr/>
        </p:nvPicPr>
        <p:blipFill rotWithShape="1">
          <a:blip r:embed="rId2">
            <a:extLst>
              <a:ext uri="{28A0092B-C50C-407E-A947-70E740481C1C}">
                <a14:useLocalDpi xmlns:a14="http://schemas.microsoft.com/office/drawing/2010/main" val="0"/>
              </a:ext>
            </a:extLst>
          </a:blip>
          <a:srcRect l="14759" t="44617" r="16047" b="16838"/>
          <a:stretch/>
        </p:blipFill>
        <p:spPr>
          <a:xfrm>
            <a:off x="1229031" y="3429000"/>
            <a:ext cx="9202995" cy="3089353"/>
          </a:xfrm>
          <a:prstGeom prst="rect">
            <a:avLst/>
          </a:prstGeom>
        </p:spPr>
      </p:pic>
    </p:spTree>
    <p:extLst>
      <p:ext uri="{BB962C8B-B14F-4D97-AF65-F5344CB8AC3E}">
        <p14:creationId xmlns:p14="http://schemas.microsoft.com/office/powerpoint/2010/main" val="216926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4D0F67D-FA3B-DB27-E795-ED6B81EEB117}"/>
              </a:ext>
            </a:extLst>
          </p:cNvPr>
          <p:cNvSpPr/>
          <p:nvPr/>
        </p:nvSpPr>
        <p:spPr>
          <a:xfrm>
            <a:off x="1439467" y="643467"/>
            <a:ext cx="3200867" cy="557106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D13D-6F5D-CBAF-7876-2259111F2C17}"/>
              </a:ext>
            </a:extLst>
          </p:cNvPr>
          <p:cNvSpPr>
            <a:spLocks noGrp="1"/>
          </p:cNvSpPr>
          <p:nvPr>
            <p:ph type="title"/>
          </p:nvPr>
        </p:nvSpPr>
        <p:spPr>
          <a:xfrm>
            <a:off x="1497374" y="940075"/>
            <a:ext cx="3200867" cy="4895067"/>
          </a:xfrm>
        </p:spPr>
        <p:txBody>
          <a:bodyPr/>
          <a:lstStyle/>
          <a:p>
            <a:pPr defTabSz="740664"/>
            <a:r>
              <a:rPr lang="en-US" sz="3564" b="1" kern="1200">
                <a:solidFill>
                  <a:schemeClr val="bg1"/>
                </a:solidFill>
                <a:latin typeface="+mj-lt"/>
                <a:ea typeface="+mj-ea"/>
                <a:cs typeface="+mj-cs"/>
              </a:rPr>
              <a:t>The metabolites for Glycolysis:</a:t>
            </a:r>
            <a:endParaRPr lang="en-US" b="1">
              <a:solidFill>
                <a:schemeClr val="bg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4E00FA17-8037-0B05-5C5F-0BC68CE855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870" t="14924" r="27594" b="6894"/>
          <a:stretch/>
        </p:blipFill>
        <p:spPr>
          <a:xfrm>
            <a:off x="5097602" y="940075"/>
            <a:ext cx="5654930" cy="5059344"/>
          </a:xfrm>
        </p:spPr>
      </p:pic>
    </p:spTree>
    <p:extLst>
      <p:ext uri="{BB962C8B-B14F-4D97-AF65-F5344CB8AC3E}">
        <p14:creationId xmlns:p14="http://schemas.microsoft.com/office/powerpoint/2010/main" val="155503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8775D2-9F76-D632-AF05-7E92E60D4DD0}"/>
              </a:ext>
            </a:extLst>
          </p:cNvPr>
          <p:cNvSpPr/>
          <p:nvPr/>
        </p:nvSpPr>
        <p:spPr>
          <a:xfrm>
            <a:off x="0" y="0"/>
            <a:ext cx="12192000" cy="68580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1B0C3-B17B-5C88-4D96-834866A994C7}"/>
              </a:ext>
            </a:extLst>
          </p:cNvPr>
          <p:cNvSpPr>
            <a:spLocks noGrp="1"/>
          </p:cNvSpPr>
          <p:nvPr>
            <p:ph idx="1"/>
          </p:nvPr>
        </p:nvSpPr>
        <p:spPr>
          <a:xfrm>
            <a:off x="838200" y="422786"/>
            <a:ext cx="10515600" cy="6213987"/>
          </a:xfrm>
        </p:spPr>
        <p:txBody>
          <a:bodyPr/>
          <a:lstStyle/>
          <a:p>
            <a:r>
              <a:rPr lang="en-US" dirty="0"/>
              <a:t>For reactions you need to specify reaction name, its lower and upper bounds and reactants and products and their stoichiometry.</a:t>
            </a:r>
          </a:p>
          <a:p>
            <a:r>
              <a:rPr lang="en-US" sz="2800" dirty="0"/>
              <a:t>An example for building a reaction:</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348952BB-0D4A-283F-E9A8-209B5B709D3D}"/>
              </a:ext>
            </a:extLst>
          </p:cNvPr>
          <p:cNvPicPr>
            <a:picLocks noChangeAspect="1"/>
          </p:cNvPicPr>
          <p:nvPr/>
        </p:nvPicPr>
        <p:blipFill rotWithShape="1">
          <a:blip r:embed="rId2">
            <a:extLst>
              <a:ext uri="{28A0092B-C50C-407E-A947-70E740481C1C}">
                <a14:useLocalDpi xmlns:a14="http://schemas.microsoft.com/office/drawing/2010/main" val="0"/>
              </a:ext>
            </a:extLst>
          </a:blip>
          <a:srcRect l="6209" t="39046" r="10887" b="6147"/>
          <a:stretch/>
        </p:blipFill>
        <p:spPr>
          <a:xfrm>
            <a:off x="838200" y="1858296"/>
            <a:ext cx="10744200" cy="4267201"/>
          </a:xfrm>
          <a:prstGeom prst="rect">
            <a:avLst/>
          </a:prstGeom>
        </p:spPr>
      </p:pic>
      <p:sp>
        <p:nvSpPr>
          <p:cNvPr id="6" name="Oval 5">
            <a:extLst>
              <a:ext uri="{FF2B5EF4-FFF2-40B4-BE49-F238E27FC236}">
                <a16:creationId xmlns:a16="http://schemas.microsoft.com/office/drawing/2014/main" id="{444AA46B-34FD-4AA0-21BC-F1565B1DB98D}"/>
              </a:ext>
            </a:extLst>
          </p:cNvPr>
          <p:cNvSpPr/>
          <p:nvPr/>
        </p:nvSpPr>
        <p:spPr>
          <a:xfrm>
            <a:off x="5329084" y="2251588"/>
            <a:ext cx="4412226" cy="2959509"/>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The addition of metabolites is the last step after the declaration of all metabolites and the reaction holds them..</a:t>
            </a:r>
          </a:p>
        </p:txBody>
      </p:sp>
    </p:spTree>
    <p:extLst>
      <p:ext uri="{BB962C8B-B14F-4D97-AF65-F5344CB8AC3E}">
        <p14:creationId xmlns:p14="http://schemas.microsoft.com/office/powerpoint/2010/main" val="391709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TotalTime>
  <Words>1204</Words>
  <Application>Microsoft Office PowerPoint</Application>
  <PresentationFormat>Widescreen</PresentationFormat>
  <Paragraphs>148</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Verdana</vt:lpstr>
      <vt:lpstr>Office Theme</vt:lpstr>
      <vt:lpstr>Build Metabolic Pathways Using COBRApy</vt:lpstr>
      <vt:lpstr>Objectives</vt:lpstr>
      <vt:lpstr>Metabolic Pathway “Important Definitions”</vt:lpstr>
      <vt:lpstr>COBRApy Classes</vt:lpstr>
      <vt:lpstr>Building Metabolic Pathway</vt:lpstr>
      <vt:lpstr>PowerPoint Presentation</vt:lpstr>
      <vt:lpstr>Step1: Collect Your Data.</vt:lpstr>
      <vt:lpstr>The metabolites for Glycolysis:</vt:lpstr>
      <vt:lpstr>PowerPoint Presentation</vt:lpstr>
      <vt:lpstr>The Reactions for Glycolysis:</vt:lpstr>
      <vt:lpstr>Step2: Declare the Model that will hold all the reactions for Glycolysis.</vt:lpstr>
      <vt:lpstr>Step3: Filling the Model with reactions. </vt:lpstr>
      <vt:lpstr>PowerPoint Presentation</vt:lpstr>
      <vt:lpstr>KEGG &amp; Biopython</vt:lpstr>
      <vt:lpstr>PowerPoint Presentation</vt:lpstr>
      <vt:lpstr>PowerPoint Presentation</vt:lpstr>
      <vt:lpstr>PowerPoint Presentation</vt:lpstr>
      <vt:lpstr>PowerPoint Presentation</vt:lpstr>
      <vt:lpstr>PowerPoint Presentation</vt:lpstr>
      <vt:lpstr>PowerPoint Presentation</vt:lpstr>
      <vt:lpstr>Parse Files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Metabolic Pathways Using COBRApy</dc:title>
  <dc:creator>Al-Hassan Abdelhalim</dc:creator>
  <cp:lastModifiedBy>Al-Hassan Abdelhalim</cp:lastModifiedBy>
  <cp:revision>12</cp:revision>
  <dcterms:created xsi:type="dcterms:W3CDTF">2023-10-17T11:35:44Z</dcterms:created>
  <dcterms:modified xsi:type="dcterms:W3CDTF">2023-10-18T12:02:50Z</dcterms:modified>
</cp:coreProperties>
</file>