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3" r:id="rId17"/>
    <p:sldId id="284" r:id="rId18"/>
    <p:sldId id="285" r:id="rId19"/>
    <p:sldId id="286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7" r:id="rId29"/>
    <p:sldId id="280" r:id="rId30"/>
    <p:sldId id="279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3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حرر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حرر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BF0640-8182-4BB1-9CD3-A2F852AF3641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44483E-8877-4E94-8101-474A4C538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6401F4BC-854F-4E8A-A283-4CE4815BC277}"/>
              </a:ext>
            </a:extLst>
          </p:cNvPr>
          <p:cNvSpPr txBox="1"/>
          <p:nvPr/>
        </p:nvSpPr>
        <p:spPr>
          <a:xfrm>
            <a:off x="2491409" y="1431235"/>
            <a:ext cx="767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4000" b="1" dirty="0"/>
              <a:t>مشروع الحسابات العلمية </a:t>
            </a:r>
            <a:endParaRPr lang="en-US" sz="4000" b="1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49E583C-5B03-49B5-918A-DEAE81251B35}"/>
              </a:ext>
            </a:extLst>
          </p:cNvPr>
          <p:cNvSpPr txBox="1"/>
          <p:nvPr/>
        </p:nvSpPr>
        <p:spPr>
          <a:xfrm>
            <a:off x="2491408" y="3067878"/>
            <a:ext cx="767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800" dirty="0"/>
              <a:t>محاكاة السوائل </a:t>
            </a:r>
            <a:br>
              <a:rPr lang="ar-SY" sz="2800" dirty="0"/>
            </a:br>
            <a:r>
              <a:rPr lang="ar-SY" sz="2800" dirty="0"/>
              <a:t>الماء والنفط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85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F25F3A5-6219-4437-9ED0-1FD61F23742B}"/>
              </a:ext>
            </a:extLst>
          </p:cNvPr>
          <p:cNvSpPr/>
          <p:nvPr/>
        </p:nvSpPr>
        <p:spPr>
          <a:xfrm>
            <a:off x="3909060" y="47827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حساب القوى المؤثرة عددياً</a:t>
            </a:r>
            <a:endParaRPr lang="en-US" sz="44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B3FC92CE-AE1E-4385-9137-A5A5BED576AC}"/>
              </a:ext>
            </a:extLst>
          </p:cNvPr>
          <p:cNvSpPr/>
          <p:nvPr/>
        </p:nvSpPr>
        <p:spPr>
          <a:xfrm>
            <a:off x="9381704" y="1611592"/>
            <a:ext cx="2420856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 الضغط</a:t>
            </a: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96CFD5B0-2420-41D0-B7E2-806BF5B0052D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2204896"/>
            <a:ext cx="2491740" cy="58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33AF75DE-89DD-45C7-A8CB-E937C1CD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0239" y="2788920"/>
            <a:ext cx="8430151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F25F3A5-6219-4437-9ED0-1FD61F23742B}"/>
              </a:ext>
            </a:extLst>
          </p:cNvPr>
          <p:cNvSpPr/>
          <p:nvPr/>
        </p:nvSpPr>
        <p:spPr>
          <a:xfrm>
            <a:off x="3909060" y="47827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حساب القوى المؤثرة عددياً</a:t>
            </a:r>
            <a:endParaRPr lang="en-US" sz="44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B3FC92CE-AE1E-4385-9137-A5A5BED576AC}"/>
              </a:ext>
            </a:extLst>
          </p:cNvPr>
          <p:cNvSpPr/>
          <p:nvPr/>
        </p:nvSpPr>
        <p:spPr>
          <a:xfrm>
            <a:off x="9381704" y="1611592"/>
            <a:ext cx="2420856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 الضغط</a:t>
            </a: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691CDA80-4ADB-45AB-8563-D078F257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4014" y="2204896"/>
            <a:ext cx="7628431" cy="192233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472FAEA-B4A1-4E98-AACC-FEF2B61E36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251" y="3991090"/>
            <a:ext cx="8226567" cy="1458886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E2340A47-958D-422F-B567-F553C0D7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320" y="5586116"/>
            <a:ext cx="7628431" cy="10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0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F25F3A5-6219-4437-9ED0-1FD61F23742B}"/>
              </a:ext>
            </a:extLst>
          </p:cNvPr>
          <p:cNvSpPr/>
          <p:nvPr/>
        </p:nvSpPr>
        <p:spPr>
          <a:xfrm>
            <a:off x="3909060" y="47827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حساب القوى المؤثرة عددياً</a:t>
            </a:r>
            <a:endParaRPr lang="en-US" sz="44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B3FC92CE-AE1E-4385-9137-A5A5BED576AC}"/>
              </a:ext>
            </a:extLst>
          </p:cNvPr>
          <p:cNvSpPr/>
          <p:nvPr/>
        </p:nvSpPr>
        <p:spPr>
          <a:xfrm>
            <a:off x="9295142" y="1611592"/>
            <a:ext cx="2507418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</a:t>
            </a: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اللزوجة 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96DF01AB-0E1D-49E6-8532-E6B75B04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8532" y="2204896"/>
            <a:ext cx="8418671" cy="1315544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B777DA8F-8B0B-4746-996C-A1395B7CA6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8532" y="3520440"/>
            <a:ext cx="9428606" cy="1505413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DEAD69B8-3B56-4E42-BF9C-BE7A5526AA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8532" y="5051627"/>
            <a:ext cx="6911169" cy="14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F25F3A5-6219-4437-9ED0-1FD61F23742B}"/>
              </a:ext>
            </a:extLst>
          </p:cNvPr>
          <p:cNvSpPr/>
          <p:nvPr/>
        </p:nvSpPr>
        <p:spPr>
          <a:xfrm>
            <a:off x="3909060" y="47827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حساب القوى المؤثرة عددياً</a:t>
            </a:r>
            <a:endParaRPr lang="en-US" sz="44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B3FC92CE-AE1E-4385-9137-A5A5BED576AC}"/>
              </a:ext>
            </a:extLst>
          </p:cNvPr>
          <p:cNvSpPr/>
          <p:nvPr/>
        </p:nvSpPr>
        <p:spPr>
          <a:xfrm>
            <a:off x="9336820" y="1611592"/>
            <a:ext cx="2465740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</a:t>
            </a: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الجاذبية 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1A8D63F-014C-45FC-A2D7-1F37546ABB8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0469"/>
            <a:ext cx="3268979" cy="10150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مستطيل 8">
            <a:extLst>
              <a:ext uri="{FF2B5EF4-FFF2-40B4-BE49-F238E27FC236}">
                <a16:creationId xmlns:a16="http://schemas.microsoft.com/office/drawing/2014/main" id="{B6B47F00-C093-474A-ABF4-5CBC4ECEB284}"/>
              </a:ext>
            </a:extLst>
          </p:cNvPr>
          <p:cNvSpPr/>
          <p:nvPr/>
        </p:nvSpPr>
        <p:spPr>
          <a:xfrm>
            <a:off x="4266178" y="1476139"/>
            <a:ext cx="5070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من أجل كل جزيئة وفق العلاقة </a:t>
            </a:r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BCB10FA7-4234-414A-BB8C-48D8E27D4A2E}"/>
              </a:ext>
            </a:extLst>
          </p:cNvPr>
          <p:cNvSpPr/>
          <p:nvPr/>
        </p:nvSpPr>
        <p:spPr>
          <a:xfrm>
            <a:off x="9115606" y="3867112"/>
            <a:ext cx="2686954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التوتر السطحي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11C32FCF-662E-4EDF-B673-9B92E478663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02" y="3410742"/>
            <a:ext cx="7909560" cy="150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46AB57CE-7C5F-4B8C-ABF2-A9895774D37E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5785315"/>
            <a:ext cx="7909560" cy="8684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مستطيل 16">
            <a:extLst>
              <a:ext uri="{FF2B5EF4-FFF2-40B4-BE49-F238E27FC236}">
                <a16:creationId xmlns:a16="http://schemas.microsoft.com/office/drawing/2014/main" id="{DF7E76FF-75D3-465E-A2EF-6C97D584C486}"/>
              </a:ext>
            </a:extLst>
          </p:cNvPr>
          <p:cNvSpPr/>
          <p:nvPr/>
        </p:nvSpPr>
        <p:spPr>
          <a:xfrm>
            <a:off x="6206489" y="5192012"/>
            <a:ext cx="5070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الناظم على السطح </a:t>
            </a:r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8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737FBBBD-3A1D-4C79-B1FC-01EC234DA7FB}"/>
              </a:ext>
            </a:extLst>
          </p:cNvPr>
          <p:cNvSpPr/>
          <p:nvPr/>
        </p:nvSpPr>
        <p:spPr>
          <a:xfrm>
            <a:off x="3634740" y="22681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الجسم الصلب</a:t>
            </a:r>
            <a:endParaRPr lang="en-US" sz="44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495CC846-0FE1-434A-8BD8-50C23DBD33D1}"/>
              </a:ext>
            </a:extLst>
          </p:cNvPr>
          <p:cNvSpPr/>
          <p:nvPr/>
        </p:nvSpPr>
        <p:spPr>
          <a:xfrm>
            <a:off x="6850380" y="115645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حساب مركز العطالة</a:t>
            </a:r>
            <a:endParaRPr lang="en-US" sz="4400" dirty="0"/>
          </a:p>
        </p:txBody>
      </p:sp>
      <p:pic>
        <p:nvPicPr>
          <p:cNvPr id="6" name="Picture 91">
            <a:extLst>
              <a:ext uri="{FF2B5EF4-FFF2-40B4-BE49-F238E27FC236}">
                <a16:creationId xmlns:a16="http://schemas.microsoft.com/office/drawing/2014/main" id="{CFDB2E29-6E5D-434B-AE24-AABA46AE10AE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2086094"/>
            <a:ext cx="5897880" cy="33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49B9C987-BAEB-43D7-B999-35C7DCFA0679}"/>
              </a:ext>
            </a:extLst>
          </p:cNvPr>
          <p:cNvSpPr/>
          <p:nvPr/>
        </p:nvSpPr>
        <p:spPr>
          <a:xfrm>
            <a:off x="5009283" y="1506974"/>
            <a:ext cx="6999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SA" sz="2800" dirty="0">
                <a:cs typeface="Times New Roman" panose="02020603050405020304" pitchFamily="18" charset="0"/>
              </a:rPr>
              <a:t>حساب السرعة والتسارع الخطيين وموضع مركز العطالة </a:t>
            </a:r>
            <a:endParaRPr lang="en-US" sz="2800" dirty="0">
              <a:effectLst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1C5637EC-0175-4471-87E6-E493CFA2AAA8}"/>
              </a:ext>
            </a:extLst>
          </p:cNvPr>
          <p:cNvSpPr/>
          <p:nvPr/>
        </p:nvSpPr>
        <p:spPr>
          <a:xfrm>
            <a:off x="3634740" y="22681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الجسم الصلب</a:t>
            </a:r>
            <a:endParaRPr lang="en-US" sz="4400" dirty="0"/>
          </a:p>
        </p:txBody>
      </p:sp>
      <p:pic>
        <p:nvPicPr>
          <p:cNvPr id="7" name="Picture 94">
            <a:extLst>
              <a:ext uri="{FF2B5EF4-FFF2-40B4-BE49-F238E27FC236}">
                <a16:creationId xmlns:a16="http://schemas.microsoft.com/office/drawing/2014/main" id="{D6C0A315-F7DB-4687-AF52-7ED84729C80C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83" y="2030194"/>
            <a:ext cx="3871913" cy="1394460"/>
          </a:xfrm>
          <a:prstGeom prst="rect">
            <a:avLst/>
          </a:prstGeom>
        </p:spPr>
      </p:pic>
      <p:pic>
        <p:nvPicPr>
          <p:cNvPr id="8" name="Picture 97">
            <a:extLst>
              <a:ext uri="{FF2B5EF4-FFF2-40B4-BE49-F238E27FC236}">
                <a16:creationId xmlns:a16="http://schemas.microsoft.com/office/drawing/2014/main" id="{1E43AE26-65A1-4CA2-B7E1-8C45D6BBEA0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83" y="4080688"/>
            <a:ext cx="3871913" cy="2407206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DA36C0C5-50A2-4F68-8B4F-7A2C3B0C58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8782" y="3424654"/>
            <a:ext cx="3871913" cy="9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49B9C987-BAEB-43D7-B999-35C7DCFA0679}"/>
              </a:ext>
            </a:extLst>
          </p:cNvPr>
          <p:cNvSpPr/>
          <p:nvPr/>
        </p:nvSpPr>
        <p:spPr>
          <a:xfrm>
            <a:off x="5009283" y="1506974"/>
            <a:ext cx="6999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SA" sz="2800" dirty="0">
                <a:cs typeface="Times New Roman" panose="02020603050405020304" pitchFamily="18" charset="0"/>
              </a:rPr>
              <a:t>حساب السرعة والتسارع الخطيين وموضع مركز العطالة </a:t>
            </a:r>
            <a:endParaRPr lang="en-US" sz="2800" dirty="0">
              <a:effectLst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1C5637EC-0175-4471-87E6-E493CFA2AAA8}"/>
              </a:ext>
            </a:extLst>
          </p:cNvPr>
          <p:cNvSpPr/>
          <p:nvPr/>
        </p:nvSpPr>
        <p:spPr>
          <a:xfrm>
            <a:off x="3634740" y="22681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الجسم الصلب</a:t>
            </a:r>
            <a:endParaRPr lang="en-US" sz="4400" dirty="0"/>
          </a:p>
        </p:txBody>
      </p:sp>
      <p:pic>
        <p:nvPicPr>
          <p:cNvPr id="10" name="Picture 61">
            <a:extLst>
              <a:ext uri="{FF2B5EF4-FFF2-40B4-BE49-F238E27FC236}">
                <a16:creationId xmlns:a16="http://schemas.microsoft.com/office/drawing/2014/main" id="{F443D3E2-F814-486D-91BC-5896596FE0D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0" y="2540913"/>
            <a:ext cx="5218113" cy="28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9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1C5637EC-0175-4471-87E6-E493CFA2AAA8}"/>
              </a:ext>
            </a:extLst>
          </p:cNvPr>
          <p:cNvSpPr/>
          <p:nvPr/>
        </p:nvSpPr>
        <p:spPr>
          <a:xfrm>
            <a:off x="3634740" y="22681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الجسم الصلب</a:t>
            </a:r>
            <a:endParaRPr lang="en-US" sz="4400" dirty="0"/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0AA337C0-4B10-4F8C-ADBF-B1DF94FF3F85}"/>
              </a:ext>
            </a:extLst>
          </p:cNvPr>
          <p:cNvSpPr/>
          <p:nvPr/>
        </p:nvSpPr>
        <p:spPr>
          <a:xfrm>
            <a:off x="8513266" y="1758434"/>
            <a:ext cx="3047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SA" sz="2800" dirty="0">
                <a:cs typeface="Times New Roman" panose="02020603050405020304" pitchFamily="18" charset="0"/>
              </a:rPr>
              <a:t>دوران الجسم الصلب :</a:t>
            </a:r>
            <a:endParaRPr lang="en-US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مستطيل 2">
                <a:extLst>
                  <a:ext uri="{FF2B5EF4-FFF2-40B4-BE49-F238E27FC236}">
                    <a16:creationId xmlns:a16="http://schemas.microsoft.com/office/drawing/2014/main" id="{1748D9BC-7E16-4594-92AD-22BDEBBDE7CC}"/>
                  </a:ext>
                </a:extLst>
              </p:cNvPr>
              <p:cNvSpPr/>
              <p:nvPr/>
            </p:nvSpPr>
            <p:spPr>
              <a:xfrm>
                <a:off x="2321425" y="2281654"/>
                <a:ext cx="4582295" cy="1144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sz="3600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× 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مستطيل 2">
                <a:extLst>
                  <a:ext uri="{FF2B5EF4-FFF2-40B4-BE49-F238E27FC236}">
                    <a16:creationId xmlns:a16="http://schemas.microsoft.com/office/drawing/2014/main" id="{1748D9BC-7E16-4594-92AD-22BDEBBDE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425" y="2281654"/>
                <a:ext cx="4582295" cy="114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مستطيل 5">
                <a:extLst>
                  <a:ext uri="{FF2B5EF4-FFF2-40B4-BE49-F238E27FC236}">
                    <a16:creationId xmlns:a16="http://schemas.microsoft.com/office/drawing/2014/main" id="{012D226D-CE03-4DFE-9CC8-509EFC408E07}"/>
                  </a:ext>
                </a:extLst>
              </p:cNvPr>
              <p:cNvSpPr/>
              <p:nvPr/>
            </p:nvSpPr>
            <p:spPr>
              <a:xfrm>
                <a:off x="2931919" y="3469825"/>
                <a:ext cx="1680653" cy="1269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مستطيل 5">
                <a:extLst>
                  <a:ext uri="{FF2B5EF4-FFF2-40B4-BE49-F238E27FC236}">
                    <a16:creationId xmlns:a16="http://schemas.microsoft.com/office/drawing/2014/main" id="{012D226D-CE03-4DFE-9CC8-509EFC408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19" y="3469825"/>
                <a:ext cx="1680653" cy="1269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6EBFE173-1D13-4BC7-BA09-6037FB39CE99}"/>
                  </a:ext>
                </a:extLst>
              </p:cNvPr>
              <p:cNvSpPr/>
              <p:nvPr/>
            </p:nvSpPr>
            <p:spPr>
              <a:xfrm>
                <a:off x="2931919" y="4782838"/>
                <a:ext cx="3645422" cy="1116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 . 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6EBFE173-1D13-4BC7-BA09-6037FB39C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19" y="4782838"/>
                <a:ext cx="3645422" cy="1116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مستطيل 10">
            <a:extLst>
              <a:ext uri="{FF2B5EF4-FFF2-40B4-BE49-F238E27FC236}">
                <a16:creationId xmlns:a16="http://schemas.microsoft.com/office/drawing/2014/main" id="{4D83474F-2405-4E7F-A3D3-64BF8C768D77}"/>
              </a:ext>
            </a:extLst>
          </p:cNvPr>
          <p:cNvSpPr/>
          <p:nvPr/>
        </p:nvSpPr>
        <p:spPr>
          <a:xfrm>
            <a:off x="6903720" y="2469141"/>
            <a:ext cx="5070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2800" dirty="0">
                <a:cs typeface="Times New Roman" panose="02020603050405020304" pitchFamily="18" charset="0"/>
              </a:rPr>
              <a:t>كمية العزم</a:t>
            </a:r>
            <a:endParaRPr lang="en-US" sz="2800" dirty="0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772749EA-B7AE-4099-AAE5-4C325D2BDBDD}"/>
              </a:ext>
            </a:extLst>
          </p:cNvPr>
          <p:cNvSpPr/>
          <p:nvPr/>
        </p:nvSpPr>
        <p:spPr>
          <a:xfrm>
            <a:off x="6903720" y="3842844"/>
            <a:ext cx="5070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2800" dirty="0">
                <a:cs typeface="Times New Roman" panose="02020603050405020304" pitchFamily="18" charset="0"/>
              </a:rPr>
              <a:t>السرعة الدورانية</a:t>
            </a:r>
            <a:endParaRPr lang="en-US" sz="2800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7280EB98-87CB-4D03-9F56-D0C6800C3313}"/>
              </a:ext>
            </a:extLst>
          </p:cNvPr>
          <p:cNvSpPr/>
          <p:nvPr/>
        </p:nvSpPr>
        <p:spPr>
          <a:xfrm>
            <a:off x="6903720" y="5079457"/>
            <a:ext cx="5070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2800" dirty="0">
                <a:cs typeface="Times New Roman" panose="02020603050405020304" pitchFamily="18" charset="0"/>
              </a:rPr>
              <a:t>عزم العطالة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32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1C5637EC-0175-4471-87E6-E493CFA2AAA8}"/>
              </a:ext>
            </a:extLst>
          </p:cNvPr>
          <p:cNvSpPr/>
          <p:nvPr/>
        </p:nvSpPr>
        <p:spPr>
          <a:xfrm>
            <a:off x="3634740" y="22681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الجسم الصلب</a:t>
            </a:r>
            <a:endParaRPr lang="en-US" sz="4400" dirty="0"/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0AA337C0-4B10-4F8C-ADBF-B1DF94FF3F85}"/>
              </a:ext>
            </a:extLst>
          </p:cNvPr>
          <p:cNvSpPr/>
          <p:nvPr/>
        </p:nvSpPr>
        <p:spPr>
          <a:xfrm>
            <a:off x="6296312" y="1758434"/>
            <a:ext cx="5264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SY" sz="2800" dirty="0">
                <a:cs typeface="Times New Roman" panose="02020603050405020304" pitchFamily="18" charset="0"/>
              </a:rPr>
              <a:t>حساب السرعة الدورانية وزاوية الدوران :</a:t>
            </a:r>
            <a:endParaRPr lang="en-US" sz="2800" dirty="0">
              <a:effectLst/>
            </a:endParaRPr>
          </a:p>
        </p:txBody>
      </p:sp>
      <p:pic>
        <p:nvPicPr>
          <p:cNvPr id="10" name="Picture 101">
            <a:extLst>
              <a:ext uri="{FF2B5EF4-FFF2-40B4-BE49-F238E27FC236}">
                <a16:creationId xmlns:a16="http://schemas.microsoft.com/office/drawing/2014/main" id="{B55E835F-ACE5-4E29-8297-BAC887DD0CA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7" y="3170487"/>
            <a:ext cx="4042410" cy="15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مستطيل 3">
                <a:extLst>
                  <a:ext uri="{FF2B5EF4-FFF2-40B4-BE49-F238E27FC236}">
                    <a16:creationId xmlns:a16="http://schemas.microsoft.com/office/drawing/2014/main" id="{AE6E3EA6-FD89-4EE6-A701-B559523265B8}"/>
                  </a:ext>
                </a:extLst>
              </p:cNvPr>
              <p:cNvSpPr/>
              <p:nvPr/>
            </p:nvSpPr>
            <p:spPr>
              <a:xfrm>
                <a:off x="4229735" y="2347288"/>
                <a:ext cx="2589042" cy="88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× 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مستطيل 3">
                <a:extLst>
                  <a:ext uri="{FF2B5EF4-FFF2-40B4-BE49-F238E27FC236}">
                    <a16:creationId xmlns:a16="http://schemas.microsoft.com/office/drawing/2014/main" id="{AE6E3EA6-FD89-4EE6-A701-B55952326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35" y="2347288"/>
                <a:ext cx="2589042" cy="888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مستطيل 7">
                <a:extLst>
                  <a:ext uri="{FF2B5EF4-FFF2-40B4-BE49-F238E27FC236}">
                    <a16:creationId xmlns:a16="http://schemas.microsoft.com/office/drawing/2014/main" id="{33BAD4C7-0454-47B4-9E07-BAF1346ED582}"/>
                  </a:ext>
                </a:extLst>
              </p:cNvPr>
              <p:cNvSpPr/>
              <p:nvPr/>
            </p:nvSpPr>
            <p:spPr>
              <a:xfrm>
                <a:off x="4229735" y="5021552"/>
                <a:ext cx="24413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 = 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 . ∆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مستطيل 7">
                <a:extLst>
                  <a:ext uri="{FF2B5EF4-FFF2-40B4-BE49-F238E27FC236}">
                    <a16:creationId xmlns:a16="http://schemas.microsoft.com/office/drawing/2014/main" id="{33BAD4C7-0454-47B4-9E07-BAF1346ED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35" y="5021552"/>
                <a:ext cx="244137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ستطيل 8">
            <a:extLst>
              <a:ext uri="{FF2B5EF4-FFF2-40B4-BE49-F238E27FC236}">
                <a16:creationId xmlns:a16="http://schemas.microsoft.com/office/drawing/2014/main" id="{461907AA-8A5A-403A-AD31-4063698760AA}"/>
              </a:ext>
            </a:extLst>
          </p:cNvPr>
          <p:cNvSpPr/>
          <p:nvPr/>
        </p:nvSpPr>
        <p:spPr>
          <a:xfrm>
            <a:off x="8928603" y="5079421"/>
            <a:ext cx="1952778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زاوية الدوران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1C5637EC-0175-4471-87E6-E493CFA2AAA8}"/>
              </a:ext>
            </a:extLst>
          </p:cNvPr>
          <p:cNvSpPr/>
          <p:nvPr/>
        </p:nvSpPr>
        <p:spPr>
          <a:xfrm>
            <a:off x="3634740" y="226814"/>
            <a:ext cx="507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الجسم الصلب</a:t>
            </a:r>
            <a:endParaRPr lang="en-US" sz="4400" dirty="0"/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0AA337C0-4B10-4F8C-ADBF-B1DF94FF3F85}"/>
              </a:ext>
            </a:extLst>
          </p:cNvPr>
          <p:cNvSpPr/>
          <p:nvPr/>
        </p:nvSpPr>
        <p:spPr>
          <a:xfrm>
            <a:off x="7588333" y="1758434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SY" sz="2800" dirty="0">
                <a:cs typeface="Times New Roman" panose="02020603050405020304" pitchFamily="18" charset="0"/>
              </a:rPr>
              <a:t>تحرك جزيئات الجسم الصلب :</a:t>
            </a:r>
            <a:endParaRPr lang="en-US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مستطيل 2">
                <a:extLst>
                  <a:ext uri="{FF2B5EF4-FFF2-40B4-BE49-F238E27FC236}">
                    <a16:creationId xmlns:a16="http://schemas.microsoft.com/office/drawing/2014/main" id="{C4B6BFB3-944D-43B9-A15F-DFC426931462}"/>
                  </a:ext>
                </a:extLst>
              </p:cNvPr>
              <p:cNvSpPr/>
              <p:nvPr/>
            </p:nvSpPr>
            <p:spPr>
              <a:xfrm>
                <a:off x="1871386" y="2782223"/>
                <a:ext cx="93868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=( 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   ,   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مستطيل 2">
                <a:extLst>
                  <a:ext uri="{FF2B5EF4-FFF2-40B4-BE49-F238E27FC236}">
                    <a16:creationId xmlns:a16="http://schemas.microsoft.com/office/drawing/2014/main" id="{C4B6BFB3-944D-43B9-A15F-DFC426931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86" y="2782223"/>
                <a:ext cx="93868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مستطيل 5">
                <a:extLst>
                  <a:ext uri="{FF2B5EF4-FFF2-40B4-BE49-F238E27FC236}">
                    <a16:creationId xmlns:a16="http://schemas.microsoft.com/office/drawing/2014/main" id="{69F9913B-004F-4114-9538-3BD22AD250AC}"/>
                  </a:ext>
                </a:extLst>
              </p:cNvPr>
              <p:cNvSpPr/>
              <p:nvPr/>
            </p:nvSpPr>
            <p:spPr>
              <a:xfrm>
                <a:off x="5315534" y="3779882"/>
                <a:ext cx="2498568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مستطيل 5">
                <a:extLst>
                  <a:ext uri="{FF2B5EF4-FFF2-40B4-BE49-F238E27FC236}">
                    <a16:creationId xmlns:a16="http://schemas.microsoft.com/office/drawing/2014/main" id="{69F9913B-004F-4114-9538-3BD22AD25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34" y="3779882"/>
                <a:ext cx="2498568" cy="575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52E84306-D318-4E5E-9A50-E4B53F5E25AF}"/>
                  </a:ext>
                </a:extLst>
              </p:cNvPr>
              <p:cNvSpPr/>
              <p:nvPr/>
            </p:nvSpPr>
            <p:spPr>
              <a:xfrm>
                <a:off x="4911673" y="5062182"/>
                <a:ext cx="3306290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sub>
                          </m:sSub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 ×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مستطيل 6">
                <a:extLst>
                  <a:ext uri="{FF2B5EF4-FFF2-40B4-BE49-F238E27FC236}">
                    <a16:creationId xmlns:a16="http://schemas.microsoft.com/office/drawing/2014/main" id="{52E84306-D318-4E5E-9A50-E4B53F5E2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73" y="5062182"/>
                <a:ext cx="3306290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2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BACDA75F-FC6F-4859-A31C-E92F283EC90D}"/>
              </a:ext>
            </a:extLst>
          </p:cNvPr>
          <p:cNvSpPr txBox="1"/>
          <p:nvPr/>
        </p:nvSpPr>
        <p:spPr>
          <a:xfrm>
            <a:off x="2491409" y="1431235"/>
            <a:ext cx="767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4000" b="1" dirty="0"/>
              <a:t>الدراسة الفيزيائية الحركية للجزيئات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1712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F29CC50-6528-4EED-81E0-8C2D27169FF9}"/>
              </a:ext>
            </a:extLst>
          </p:cNvPr>
          <p:cNvSpPr/>
          <p:nvPr/>
        </p:nvSpPr>
        <p:spPr>
          <a:xfrm>
            <a:off x="2697480" y="226814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القوى المتبادلة بين الصلب والسائل</a:t>
            </a:r>
            <a:endParaRPr lang="en-US" sz="44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5871D0BA-785D-4AF9-8E00-32D48677C527}"/>
              </a:ext>
            </a:extLst>
          </p:cNvPr>
          <p:cNvSpPr/>
          <p:nvPr/>
        </p:nvSpPr>
        <p:spPr>
          <a:xfrm>
            <a:off x="9038804" y="996255"/>
            <a:ext cx="2420856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</a:t>
            </a: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الضغط 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03">
            <a:extLst>
              <a:ext uri="{FF2B5EF4-FFF2-40B4-BE49-F238E27FC236}">
                <a16:creationId xmlns:a16="http://schemas.microsoft.com/office/drawing/2014/main" id="{DF28DED0-861F-44D0-8D46-4306FCFB4CDF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24238"/>
            <a:ext cx="7448081" cy="1790461"/>
          </a:xfrm>
          <a:prstGeom prst="rect">
            <a:avLst/>
          </a:prstGeo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D405BF0D-7E57-448D-A238-3FB210D8A8A5}"/>
              </a:ext>
            </a:extLst>
          </p:cNvPr>
          <p:cNvSpPr/>
          <p:nvPr/>
        </p:nvSpPr>
        <p:spPr>
          <a:xfrm>
            <a:off x="9054834" y="2906807"/>
            <a:ext cx="2404826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</a:t>
            </a: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اللزوجة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05">
            <a:extLst>
              <a:ext uri="{FF2B5EF4-FFF2-40B4-BE49-F238E27FC236}">
                <a16:creationId xmlns:a16="http://schemas.microsoft.com/office/drawing/2014/main" id="{0CDD60FB-34D4-4FBC-976F-1087DE601A57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85" y="3476886"/>
            <a:ext cx="8499015" cy="1479435"/>
          </a:xfrm>
          <a:prstGeom prst="rect">
            <a:avLst/>
          </a:prstGeom>
        </p:spPr>
      </p:pic>
      <p:sp>
        <p:nvSpPr>
          <p:cNvPr id="9" name="مستطيل 8">
            <a:extLst>
              <a:ext uri="{FF2B5EF4-FFF2-40B4-BE49-F238E27FC236}">
                <a16:creationId xmlns:a16="http://schemas.microsoft.com/office/drawing/2014/main" id="{3EF154BC-80C7-4F51-8DCF-47653C742B14}"/>
              </a:ext>
            </a:extLst>
          </p:cNvPr>
          <p:cNvSpPr/>
          <p:nvPr/>
        </p:nvSpPr>
        <p:spPr>
          <a:xfrm>
            <a:off x="8719807" y="4770910"/>
            <a:ext cx="2739853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دافعة ارخميدس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05">
            <a:extLst>
              <a:ext uri="{FF2B5EF4-FFF2-40B4-BE49-F238E27FC236}">
                <a16:creationId xmlns:a16="http://schemas.microsoft.com/office/drawing/2014/main" id="{3990AC9F-DEBB-48A3-BC52-B9EC1FCBF4B4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85" y="5118508"/>
            <a:ext cx="8499015" cy="15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413E360C-E943-4EB5-B5AC-4697D48C46E9}"/>
              </a:ext>
            </a:extLst>
          </p:cNvPr>
          <p:cNvSpPr/>
          <p:nvPr/>
        </p:nvSpPr>
        <p:spPr>
          <a:xfrm>
            <a:off x="2674620" y="226814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النفط</a:t>
            </a:r>
            <a:endParaRPr lang="en-US" sz="4400" b="1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8417E15-63E2-4D2F-8E9C-E2F63E4E24B5}"/>
              </a:ext>
            </a:extLst>
          </p:cNvPr>
          <p:cNvSpPr/>
          <p:nvPr/>
        </p:nvSpPr>
        <p:spPr>
          <a:xfrm>
            <a:off x="7563736" y="1177252"/>
            <a:ext cx="4020652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التبخر (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Evaporation</a:t>
            </a: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4F9B1F6D-13C2-4E0F-90A1-488401C09EB6}"/>
              </a:ext>
            </a:extLst>
          </p:cNvPr>
          <p:cNvSpPr/>
          <p:nvPr/>
        </p:nvSpPr>
        <p:spPr>
          <a:xfrm>
            <a:off x="5006340" y="2171700"/>
            <a:ext cx="6636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3200" dirty="0">
                <a:ea typeface="Calibri" panose="020F0502020204030204" pitchFamily="34" charset="0"/>
                <a:cs typeface="Times New Roman" panose="02020603050405020304" pitchFamily="18" charset="0"/>
              </a:rPr>
              <a:t>وتعطى معادلة نسبة  تبخر النفط بالشكل التالي :</a:t>
            </a:r>
            <a:endParaRPr lang="en-US" sz="3200" dirty="0"/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52CEC58C-DB9A-43BB-BD0B-A15A9DA4183B}"/>
              </a:ext>
            </a:extLst>
          </p:cNvPr>
          <p:cNvSpPr/>
          <p:nvPr/>
        </p:nvSpPr>
        <p:spPr>
          <a:xfrm>
            <a:off x="8846821" y="3157619"/>
            <a:ext cx="2557396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الشكل اللوغاريتمي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D633CB2D-2163-47A1-BCE5-B3E5CD26C8C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2926589"/>
            <a:ext cx="7726681" cy="1005331"/>
          </a:xfrm>
          <a:prstGeom prst="rect">
            <a:avLst/>
          </a:prstGeom>
        </p:spPr>
      </p:pic>
      <p:sp>
        <p:nvSpPr>
          <p:cNvPr id="16" name="مستطيل 15">
            <a:extLst>
              <a:ext uri="{FF2B5EF4-FFF2-40B4-BE49-F238E27FC236}">
                <a16:creationId xmlns:a16="http://schemas.microsoft.com/office/drawing/2014/main" id="{5E6F7059-0C2B-451B-8EC8-66E9FDC5305E}"/>
              </a:ext>
            </a:extLst>
          </p:cNvPr>
          <p:cNvSpPr/>
          <p:nvPr/>
        </p:nvSpPr>
        <p:spPr>
          <a:xfrm>
            <a:off x="9304020" y="4720552"/>
            <a:ext cx="2100197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الشكل الجذري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F6A4B758-59E0-4AF4-A2E0-EE40CD0A3A6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4298703"/>
            <a:ext cx="7726681" cy="11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4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05669CC5-598B-4AC4-8291-47F6424F0BCE}"/>
              </a:ext>
            </a:extLst>
          </p:cNvPr>
          <p:cNvSpPr/>
          <p:nvPr/>
        </p:nvSpPr>
        <p:spPr>
          <a:xfrm>
            <a:off x="6469380" y="1257300"/>
            <a:ext cx="518922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وهذا جدول يظهر </a:t>
            </a:r>
            <a:r>
              <a:rPr lang="ar-SY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نسب التبخر</a:t>
            </a: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لبعض أنواع النفط :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84F82059-6D23-4442-9D6E-0ED28C820801}"/>
              </a:ext>
            </a:extLst>
          </p:cNvPr>
          <p:cNvSpPr/>
          <p:nvPr/>
        </p:nvSpPr>
        <p:spPr>
          <a:xfrm>
            <a:off x="7429500" y="396419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النفط</a:t>
            </a:r>
            <a:endParaRPr lang="en-US" sz="4400" b="1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F789323A-AB89-4301-9B72-0B41CF58F21E}"/>
              </a:ext>
            </a:extLst>
          </p:cNvPr>
          <p:cNvPicPr/>
          <p:nvPr/>
        </p:nvPicPr>
        <p:blipFill>
          <a:blip r:embed="rId2">
            <a:clrChange>
              <a:clrFrom>
                <a:srgbClr val="CCFBFF"/>
              </a:clrFrom>
              <a:clrTo>
                <a:srgbClr val="CCFB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97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3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6EA8E204-78DE-4986-8D16-B20A8AC2FAD0}"/>
              </a:ext>
            </a:extLst>
          </p:cNvPr>
          <p:cNvSpPr/>
          <p:nvPr/>
        </p:nvSpPr>
        <p:spPr>
          <a:xfrm>
            <a:off x="1310640" y="1391335"/>
            <a:ext cx="11612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dirty="0">
                <a:ea typeface="Calibri" panose="020F0502020204030204" pitchFamily="34" charset="0"/>
                <a:cs typeface="Times New Roman" panose="02020603050405020304" pitchFamily="18" charset="0"/>
              </a:rPr>
              <a:t>ونتيجة التبخر يحدث تغير في الكثافة واللزوجة  ويتم حساب تأثير التبخر عليهم بالمعادلات التالية:</a:t>
            </a:r>
            <a:endParaRPr lang="en-US" sz="28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66747397-C768-417D-ABD2-037FF864E724}"/>
              </a:ext>
            </a:extLst>
          </p:cNvPr>
          <p:cNvSpPr/>
          <p:nvPr/>
        </p:nvSpPr>
        <p:spPr>
          <a:xfrm>
            <a:off x="2244558" y="282119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النفط</a:t>
            </a:r>
            <a:endParaRPr lang="en-US" sz="4400" b="1" dirty="0"/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D72C20FD-A1AD-4A0E-A3B5-00CA1EEC6766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27" y="2254330"/>
            <a:ext cx="5677853" cy="1316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جدول 6">
                <a:extLst>
                  <a:ext uri="{FF2B5EF4-FFF2-40B4-BE49-F238E27FC236}">
                    <a16:creationId xmlns:a16="http://schemas.microsoft.com/office/drawing/2014/main" id="{51D08FDE-7701-4113-BCAC-DD2B763AC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76197"/>
                  </p:ext>
                </p:extLst>
              </p:nvPr>
            </p:nvGraphicFramePr>
            <p:xfrm>
              <a:off x="1424940" y="3957580"/>
              <a:ext cx="10005060" cy="1502835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312156">
                      <a:extLst>
                        <a:ext uri="{9D8B030D-6E8A-4147-A177-3AD203B41FA5}">
                          <a16:colId xmlns:a16="http://schemas.microsoft.com/office/drawing/2014/main" val="2014728484"/>
                        </a:ext>
                      </a:extLst>
                    </a:gridCol>
                    <a:gridCol w="8692904">
                      <a:extLst>
                        <a:ext uri="{9D8B030D-6E8A-4147-A177-3AD203B41FA5}">
                          <a16:colId xmlns:a16="http://schemas.microsoft.com/office/drawing/2014/main" val="1487618480"/>
                        </a:ext>
                      </a:extLst>
                    </a:gridCol>
                  </a:tblGrid>
                  <a:tr h="387327">
                    <a:tc>
                      <a:txBody>
                        <a:bodyPr/>
                        <a:lstStyle/>
                        <a:p>
                          <a:pPr marL="0" marR="0" algn="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2000">
                              <a:effectLst/>
                            </a:rPr>
                            <a:t>الرمز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2000" dirty="0">
                              <a:effectLst/>
                            </a:rPr>
                            <a:t>الشرح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90369738"/>
                      </a:ext>
                    </a:extLst>
                  </a:tr>
                  <a:tr h="557754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400">
                              <a:effectLst/>
                            </a:rPr>
                            <a:t>ثابت لزوجة (النسبة القصوى للماء التي يمكن ان يحتويها النفط)</a:t>
                          </a:r>
                          <a:endParaRPr lang="en-US" sz="1100">
                            <a:effectLst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 </a:t>
                          </a:r>
                          <a:r>
                            <a:rPr lang="ar-SY" sz="1400">
                              <a:effectLst/>
                            </a:rPr>
                            <a:t>  للنفط الثقيل و 0.25 للنفط الخفيف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72969858"/>
                      </a:ext>
                    </a:extLst>
                  </a:tr>
                  <a:tr h="557754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74065" algn="l"/>
                              <a:tab pos="2617470" algn="ctr"/>
                            </a:tabLst>
                          </a:pPr>
                          <a:r>
                            <a:rPr lang="ar-SY" sz="1400" dirty="0">
                              <a:effectLst/>
                            </a:rPr>
                            <a:t>ثابت للنفط وتتراوح قيمته بين </a:t>
                          </a:r>
                          <a:r>
                            <a:rPr lang="en-US" sz="1400" dirty="0">
                              <a:effectLst/>
                            </a:rPr>
                            <a:t>[1,10]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74065" algn="l"/>
                              <a:tab pos="2617470" algn="ctr"/>
                            </a:tabLst>
                          </a:pPr>
                          <a:r>
                            <a:rPr lang="ar-SY" sz="1400" dirty="0">
                              <a:effectLst/>
                            </a:rPr>
                            <a:t>1 للغازولين و 10 للنفط الثقيل الخام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453032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جدول 6">
                <a:extLst>
                  <a:ext uri="{FF2B5EF4-FFF2-40B4-BE49-F238E27FC236}">
                    <a16:creationId xmlns:a16="http://schemas.microsoft.com/office/drawing/2014/main" id="{51D08FDE-7701-4113-BCAC-DD2B763AC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76197"/>
                  </p:ext>
                </p:extLst>
              </p:nvPr>
            </p:nvGraphicFramePr>
            <p:xfrm>
              <a:off x="1424940" y="3957580"/>
              <a:ext cx="10005060" cy="1502835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312156">
                      <a:extLst>
                        <a:ext uri="{9D8B030D-6E8A-4147-A177-3AD203B41FA5}">
                          <a16:colId xmlns:a16="http://schemas.microsoft.com/office/drawing/2014/main" val="2014728484"/>
                        </a:ext>
                      </a:extLst>
                    </a:gridCol>
                    <a:gridCol w="8692904">
                      <a:extLst>
                        <a:ext uri="{9D8B030D-6E8A-4147-A177-3AD203B41FA5}">
                          <a16:colId xmlns:a16="http://schemas.microsoft.com/office/drawing/2014/main" val="1487618480"/>
                        </a:ext>
                      </a:extLst>
                    </a:gridCol>
                  </a:tblGrid>
                  <a:tr h="387327">
                    <a:tc>
                      <a:txBody>
                        <a:bodyPr/>
                        <a:lstStyle/>
                        <a:p>
                          <a:pPr marL="0" marR="0" algn="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2000">
                              <a:effectLst/>
                            </a:rPr>
                            <a:t>الرمز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2000" dirty="0">
                              <a:effectLst/>
                            </a:rPr>
                            <a:t>الشرح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90369738"/>
                      </a:ext>
                    </a:extLst>
                  </a:tr>
                  <a:tr h="5577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5" t="-85714" r="-666047" b="-1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400">
                              <a:effectLst/>
                            </a:rPr>
                            <a:t>ثابت لزوجة (النسبة القصوى للماء التي يمكن ان يحتويها النفط)</a:t>
                          </a:r>
                          <a:endParaRPr lang="en-US" sz="1100">
                            <a:effectLst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 </a:t>
                          </a:r>
                          <a:r>
                            <a:rPr lang="ar-SY" sz="1400">
                              <a:effectLst/>
                            </a:rPr>
                            <a:t>  للنفط الثقيل و 0.25 للنفط الخفيف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72969858"/>
                      </a:ext>
                    </a:extLst>
                  </a:tr>
                  <a:tr h="5577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5" t="-183696" r="-666047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74065" algn="l"/>
                              <a:tab pos="2617470" algn="ctr"/>
                            </a:tabLst>
                          </a:pPr>
                          <a:r>
                            <a:rPr lang="ar-SY" sz="1400" dirty="0">
                              <a:effectLst/>
                            </a:rPr>
                            <a:t>ثابت للنفط وتتراوح قيمته بين </a:t>
                          </a:r>
                          <a:r>
                            <a:rPr lang="en-US" sz="1400" dirty="0">
                              <a:effectLst/>
                            </a:rPr>
                            <a:t>[1,10]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774065" algn="l"/>
                              <a:tab pos="2617470" algn="ctr"/>
                            </a:tabLst>
                          </a:pPr>
                          <a:r>
                            <a:rPr lang="ar-SY" sz="1400" dirty="0">
                              <a:effectLst/>
                            </a:rPr>
                            <a:t>1 للغازولين و 10 للنفط الثقيل الخام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453032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081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0B1C7D76-7611-4D3A-808B-397E3DD192F5}"/>
              </a:ext>
            </a:extLst>
          </p:cNvPr>
          <p:cNvSpPr/>
          <p:nvPr/>
        </p:nvSpPr>
        <p:spPr>
          <a:xfrm>
            <a:off x="6812965" y="1382992"/>
            <a:ext cx="4799229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S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الاستحلاب (</a:t>
            </a: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Emulsification</a:t>
            </a:r>
            <a:r>
              <a:rPr lang="ar-SA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EAF5CAFA-C3D8-4924-B59A-BA10A22F7F6A}"/>
              </a:ext>
            </a:extLst>
          </p:cNvPr>
          <p:cNvSpPr/>
          <p:nvPr/>
        </p:nvSpPr>
        <p:spPr>
          <a:xfrm>
            <a:off x="2587458" y="236399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النفط</a:t>
            </a:r>
            <a:endParaRPr lang="en-US" sz="4400" b="1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65248AB9-EBF7-40F3-84C5-4424CF40E61D}"/>
              </a:ext>
            </a:extLst>
          </p:cNvPr>
          <p:cNvSpPr/>
          <p:nvPr/>
        </p:nvSpPr>
        <p:spPr>
          <a:xfrm>
            <a:off x="4000815" y="2353448"/>
            <a:ext cx="7611379" cy="655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ويعطى دمج الماء بالنفط عبر الزمن بالمعادلة التالية: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2">
            <a:extLst>
              <a:ext uri="{FF2B5EF4-FFF2-40B4-BE49-F238E27FC236}">
                <a16:creationId xmlns:a16="http://schemas.microsoft.com/office/drawing/2014/main" id="{3B4DD73B-DF04-46C1-A7D8-F58B5D6AD21F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78" y="3514326"/>
            <a:ext cx="7653822" cy="19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9EDE875-11FB-483B-89D1-9196B6506B29}"/>
              </a:ext>
            </a:extLst>
          </p:cNvPr>
          <p:cNvSpPr/>
          <p:nvPr/>
        </p:nvSpPr>
        <p:spPr>
          <a:xfrm>
            <a:off x="2587458" y="236399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النفط</a:t>
            </a:r>
            <a:endParaRPr lang="en-US" sz="4400" b="1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50F57D16-89A5-4A89-8711-4B95C4F5667A}"/>
              </a:ext>
            </a:extLst>
          </p:cNvPr>
          <p:cNvSpPr/>
          <p:nvPr/>
        </p:nvSpPr>
        <p:spPr>
          <a:xfrm>
            <a:off x="2263140" y="1234440"/>
            <a:ext cx="957834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ويتم تمثيل التغير في الكثافة واللزوجة  باستخدام معادلة </a:t>
            </a:r>
            <a:r>
              <a:rPr 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Mooney</a:t>
            </a:r>
            <a:r>
              <a:rPr lang="ar-S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بالشكل التالي: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0">
            <a:extLst>
              <a:ext uri="{FF2B5EF4-FFF2-40B4-BE49-F238E27FC236}">
                <a16:creationId xmlns:a16="http://schemas.microsoft.com/office/drawing/2014/main" id="{D3823957-17EF-4ED7-AC4E-422A2A191E2A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40" y="2953657"/>
            <a:ext cx="7310922" cy="19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1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E62522B-3112-4D63-95C0-EA4178455F72}"/>
              </a:ext>
            </a:extLst>
          </p:cNvPr>
          <p:cNvSpPr/>
          <p:nvPr/>
        </p:nvSpPr>
        <p:spPr>
          <a:xfrm>
            <a:off x="1851660" y="1325881"/>
            <a:ext cx="97155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SY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وبتعويض المعادلة المعبرة عن تغير الكثافة الناتج عن قوة التبخر في معادلة تغير الكثافة الناتج عن الاستحلاب ينتج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B378C0ED-A5D7-4757-8AD2-B3750DD6721B}"/>
              </a:ext>
            </a:extLst>
          </p:cNvPr>
          <p:cNvSpPr/>
          <p:nvPr/>
        </p:nvSpPr>
        <p:spPr>
          <a:xfrm>
            <a:off x="2587458" y="236399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النفط</a:t>
            </a:r>
            <a:endParaRPr lang="en-US" sz="4400" b="1" dirty="0"/>
          </a:p>
        </p:txBody>
      </p:sp>
      <p:pic>
        <p:nvPicPr>
          <p:cNvPr id="6" name="Picture 63">
            <a:extLst>
              <a:ext uri="{FF2B5EF4-FFF2-40B4-BE49-F238E27FC236}">
                <a16:creationId xmlns:a16="http://schemas.microsoft.com/office/drawing/2014/main" id="{601D0406-1AD9-483C-9CE9-F52B5D5CCF8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485994"/>
            <a:ext cx="5852160" cy="1080166"/>
          </a:xfrm>
          <a:prstGeom prst="rect">
            <a:avLst/>
          </a:prstGeom>
        </p:spPr>
      </p:pic>
      <p:pic>
        <p:nvPicPr>
          <p:cNvPr id="7" name="Picture 87">
            <a:extLst>
              <a:ext uri="{FF2B5EF4-FFF2-40B4-BE49-F238E27FC236}">
                <a16:creationId xmlns:a16="http://schemas.microsoft.com/office/drawing/2014/main" id="{C63C2A4F-257D-4B10-9BF0-2DD6571F21E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711893"/>
            <a:ext cx="5852160" cy="880428"/>
          </a:xfrm>
          <a:prstGeom prst="rect">
            <a:avLst/>
          </a:prstGeom>
        </p:spPr>
      </p:pic>
      <p:pic>
        <p:nvPicPr>
          <p:cNvPr id="8" name="Picture 60">
            <a:extLst>
              <a:ext uri="{FF2B5EF4-FFF2-40B4-BE49-F238E27FC236}">
                <a16:creationId xmlns:a16="http://schemas.microsoft.com/office/drawing/2014/main" id="{56C028F1-BCC5-4C6E-97DD-C63D71A87FC5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10" y="4800600"/>
            <a:ext cx="790194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4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E62522B-3112-4D63-95C0-EA4178455F72}"/>
              </a:ext>
            </a:extLst>
          </p:cNvPr>
          <p:cNvSpPr/>
          <p:nvPr/>
        </p:nvSpPr>
        <p:spPr>
          <a:xfrm>
            <a:off x="1165860" y="1325881"/>
            <a:ext cx="10401300" cy="99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SY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وبتعويض المعادلة المعبرة عن تغير اللزوجة الناتج عن قوة التبخر في معادلة تغير اللزوجة الناتج عن الاستحلاب ينتج: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B378C0ED-A5D7-4757-8AD2-B3750DD6721B}"/>
              </a:ext>
            </a:extLst>
          </p:cNvPr>
          <p:cNvSpPr/>
          <p:nvPr/>
        </p:nvSpPr>
        <p:spPr>
          <a:xfrm>
            <a:off x="2587458" y="236399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cs typeface="Times New Roman" panose="02020603050405020304" pitchFamily="18" charset="0"/>
              </a:rPr>
              <a:t>النفط</a:t>
            </a:r>
            <a:endParaRPr lang="en-US" sz="4400" b="1" dirty="0"/>
          </a:p>
        </p:txBody>
      </p:sp>
      <p:pic>
        <p:nvPicPr>
          <p:cNvPr id="9" name="Picture 79">
            <a:extLst>
              <a:ext uri="{FF2B5EF4-FFF2-40B4-BE49-F238E27FC236}">
                <a16:creationId xmlns:a16="http://schemas.microsoft.com/office/drawing/2014/main" id="{E96D5925-503F-4F4F-9523-FCC71EE31077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2674620"/>
            <a:ext cx="7132320" cy="822960"/>
          </a:xfrm>
          <a:prstGeom prst="rect">
            <a:avLst/>
          </a:prstGeom>
        </p:spPr>
      </p:pic>
      <p:pic>
        <p:nvPicPr>
          <p:cNvPr id="10" name="Picture 88">
            <a:extLst>
              <a:ext uri="{FF2B5EF4-FFF2-40B4-BE49-F238E27FC236}">
                <a16:creationId xmlns:a16="http://schemas.microsoft.com/office/drawing/2014/main" id="{40D5D63E-91A1-4862-BEEA-4004AA9053E6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3659822"/>
            <a:ext cx="7132320" cy="1002980"/>
          </a:xfrm>
          <a:prstGeom prst="rect">
            <a:avLst/>
          </a:prstGeom>
        </p:spPr>
      </p:pic>
      <p:pic>
        <p:nvPicPr>
          <p:cNvPr id="11" name="Picture 89">
            <a:extLst>
              <a:ext uri="{FF2B5EF4-FFF2-40B4-BE49-F238E27FC236}">
                <a16:creationId xmlns:a16="http://schemas.microsoft.com/office/drawing/2014/main" id="{E2F73A29-F736-4A47-9935-0567D3826028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4662802"/>
            <a:ext cx="7635240" cy="17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2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E90D5B2C-E67E-44F1-BE10-096408AC6852}"/>
              </a:ext>
            </a:extLst>
          </p:cNvPr>
          <p:cNvSpPr/>
          <p:nvPr/>
        </p:nvSpPr>
        <p:spPr>
          <a:xfrm>
            <a:off x="2587458" y="236399"/>
            <a:ext cx="6899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cs typeface="Times New Roman" panose="02020603050405020304" pitchFamily="18" charset="0"/>
              </a:rPr>
              <a:t>boom</a:t>
            </a:r>
            <a:r>
              <a:rPr lang="ar-SY" sz="4400" b="1" dirty="0">
                <a:cs typeface="Times New Roman" panose="02020603050405020304" pitchFamily="18" charset="0"/>
              </a:rPr>
              <a:t>محاكاة ال</a:t>
            </a:r>
            <a:endParaRPr lang="en-US" sz="4400" b="1" dirty="0"/>
          </a:p>
        </p:txBody>
      </p:sp>
      <p:pic>
        <p:nvPicPr>
          <p:cNvPr id="6" name="Picture 108">
            <a:extLst>
              <a:ext uri="{FF2B5EF4-FFF2-40B4-BE49-F238E27FC236}">
                <a16:creationId xmlns:a16="http://schemas.microsoft.com/office/drawing/2014/main" id="{7D815E88-E71F-452B-8212-82CDC44DEC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653568"/>
            <a:ext cx="4827588" cy="3889376"/>
          </a:xfrm>
          <a:prstGeom prst="rect">
            <a:avLst/>
          </a:prstGeo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213DE363-43AA-4595-9970-35A3877A4B45}"/>
              </a:ext>
            </a:extLst>
          </p:cNvPr>
          <p:cNvSpPr/>
          <p:nvPr/>
        </p:nvSpPr>
        <p:spPr>
          <a:xfrm>
            <a:off x="5539740" y="1209499"/>
            <a:ext cx="6096000" cy="25737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القوى الم</a:t>
            </a:r>
            <a:r>
              <a:rPr lang="ar-SY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ؤ</a:t>
            </a: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ثرة على الـ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boom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 الضغط 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قوى اللزوجة 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Y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دافعة ارخميدس 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85C69152-24D0-4BB3-8122-255FB3A470AD}"/>
              </a:ext>
            </a:extLst>
          </p:cNvPr>
          <p:cNvSpPr/>
          <p:nvPr/>
        </p:nvSpPr>
        <p:spPr>
          <a:xfrm>
            <a:off x="6519228" y="3986876"/>
            <a:ext cx="5116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Y" sz="3200" dirty="0">
                <a:cs typeface="Times New Roman" panose="02020603050405020304" pitchFamily="18" charset="0"/>
              </a:rPr>
              <a:t>وكمية النفط التي تجمعها تتأثر بعاملين رئيسيين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Y" sz="3200" dirty="0">
                <a:cs typeface="Times New Roman" panose="02020603050405020304" pitchFamily="18" charset="0"/>
              </a:rPr>
              <a:t>الزاوية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Y" sz="3200" dirty="0">
                <a:cs typeface="Times New Roman" panose="02020603050405020304" pitchFamily="18" charset="0"/>
              </a:rPr>
              <a:t>السرعة .</a:t>
            </a:r>
          </a:p>
          <a:p>
            <a:pPr algn="ctr"/>
            <a:r>
              <a:rPr lang="ar-SY" sz="3200" dirty="0"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094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>
            <a:extLst>
              <a:ext uri="{FF2B5EF4-FFF2-40B4-BE49-F238E27FC236}">
                <a16:creationId xmlns:a16="http://schemas.microsoft.com/office/drawing/2014/main" id="{A7F41953-99A7-4773-95A3-CF2B70DA18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0" y="0"/>
            <a:ext cx="791718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مستطيل 4">
                <a:extLst>
                  <a:ext uri="{FF2B5EF4-FFF2-40B4-BE49-F238E27FC236}">
                    <a16:creationId xmlns:a16="http://schemas.microsoft.com/office/drawing/2014/main" id="{BF4B7B6B-7E35-4BAD-B753-8CDD21093BB8}"/>
                  </a:ext>
                </a:extLst>
              </p:cNvPr>
              <p:cNvSpPr/>
              <p:nvPr/>
            </p:nvSpPr>
            <p:spPr>
              <a:xfrm>
                <a:off x="1577340" y="3075057"/>
                <a:ext cx="22402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SY" sz="4000"/>
                        <m:t>θ</m:t>
                      </m:r>
                      <m:r>
                        <a:rPr lang="en-US" sz="4000"/>
                        <m:t>=</m:t>
                      </m:r>
                      <m:r>
                        <a:rPr lang="en-US" sz="4000"/>
                        <m:t>10</m:t>
                      </m:r>
                      <m:r>
                        <a:rPr lang="en-US" sz="4000"/>
                        <m:t>°</m:t>
                      </m:r>
                    </m:oMath>
                  </m:oMathPara>
                </a14:m>
                <a:endParaRPr lang="en-US" sz="8000" b="1" dirty="0"/>
              </a:p>
            </p:txBody>
          </p:sp>
        </mc:Choice>
        <mc:Fallback>
          <p:sp>
            <p:nvSpPr>
              <p:cNvPr id="5" name="مستطيل 4">
                <a:extLst>
                  <a:ext uri="{FF2B5EF4-FFF2-40B4-BE49-F238E27FC236}">
                    <a16:creationId xmlns:a16="http://schemas.microsoft.com/office/drawing/2014/main" id="{BF4B7B6B-7E35-4BAD-B753-8CDD21093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40" y="3075057"/>
                <a:ext cx="224028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28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338A730A-4D66-4189-A2F8-28D73FD78A68}"/>
              </a:ext>
            </a:extLst>
          </p:cNvPr>
          <p:cNvSpPr txBox="1"/>
          <p:nvPr/>
        </p:nvSpPr>
        <p:spPr>
          <a:xfrm>
            <a:off x="3829878" y="304801"/>
            <a:ext cx="455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400" b="1" dirty="0"/>
              <a:t>قانون نيوتن الثاني</a:t>
            </a:r>
            <a:endParaRPr lang="en-US" sz="2400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709A12A-B07E-4DE4-B967-AD841098AD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9878" y="1223730"/>
            <a:ext cx="2268853" cy="671331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2AA7E4BD-F088-4D42-AA5C-9A062CBD46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29878" y="2251315"/>
            <a:ext cx="7207507" cy="3433868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1AA9DE51-AFF0-48A4-A774-C956E2FA7571}"/>
              </a:ext>
            </a:extLst>
          </p:cNvPr>
          <p:cNvSpPr txBox="1"/>
          <p:nvPr/>
        </p:nvSpPr>
        <p:spPr>
          <a:xfrm>
            <a:off x="10522226" y="3856687"/>
            <a:ext cx="38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507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>
            <a:extLst>
              <a:ext uri="{FF2B5EF4-FFF2-40B4-BE49-F238E27FC236}">
                <a16:creationId xmlns:a16="http://schemas.microsoft.com/office/drawing/2014/main" id="{B4B6C5BD-5FB8-47A0-9E45-262508F352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" y="0"/>
            <a:ext cx="821436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مستطيل 9">
                <a:extLst>
                  <a:ext uri="{FF2B5EF4-FFF2-40B4-BE49-F238E27FC236}">
                    <a16:creationId xmlns:a16="http://schemas.microsoft.com/office/drawing/2014/main" id="{CA846D6A-D5EB-4677-98AC-26890C7FAB97}"/>
                  </a:ext>
                </a:extLst>
              </p:cNvPr>
              <p:cNvSpPr/>
              <p:nvPr/>
            </p:nvSpPr>
            <p:spPr>
              <a:xfrm>
                <a:off x="1577340" y="3075057"/>
                <a:ext cx="22402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SY" sz="4000" smtClean="0"/>
                        <m:t>θ</m:t>
                      </m:r>
                      <m:r>
                        <a:rPr lang="en-US" sz="4000"/>
                        <m:t>=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sz="4000"/>
                        <m:t>°</m:t>
                      </m:r>
                    </m:oMath>
                  </m:oMathPara>
                </a14:m>
                <a:endParaRPr lang="en-US" sz="8000" b="1" dirty="0"/>
              </a:p>
            </p:txBody>
          </p:sp>
        </mc:Choice>
        <mc:Fallback>
          <p:sp>
            <p:nvSpPr>
              <p:cNvPr id="10" name="مستطيل 9">
                <a:extLst>
                  <a:ext uri="{FF2B5EF4-FFF2-40B4-BE49-F238E27FC236}">
                    <a16:creationId xmlns:a16="http://schemas.microsoft.com/office/drawing/2014/main" id="{CA846D6A-D5EB-4677-98AC-26890C7FA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40" y="3075057"/>
                <a:ext cx="224028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75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>
            <a:extLst>
              <a:ext uri="{FF2B5EF4-FFF2-40B4-BE49-F238E27FC236}">
                <a16:creationId xmlns:a16="http://schemas.microsoft.com/office/drawing/2014/main" id="{988F5D87-7AC8-4BB5-B611-CF524D7920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80" y="0"/>
            <a:ext cx="755142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مستطيل 4">
                <a:extLst>
                  <a:ext uri="{FF2B5EF4-FFF2-40B4-BE49-F238E27FC236}">
                    <a16:creationId xmlns:a16="http://schemas.microsoft.com/office/drawing/2014/main" id="{AF0F82AB-7A37-4795-8C07-1E6E2DC2EA1D}"/>
                  </a:ext>
                </a:extLst>
              </p:cNvPr>
              <p:cNvSpPr/>
              <p:nvPr/>
            </p:nvSpPr>
            <p:spPr>
              <a:xfrm>
                <a:off x="1348740" y="3075057"/>
                <a:ext cx="24688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SY" sz="4000" smtClean="0"/>
                        <m:t>θ</m:t>
                      </m:r>
                      <m:r>
                        <a:rPr lang="en-US" sz="4000"/>
                        <m:t>=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4000"/>
                        <m:t>°</m:t>
                      </m:r>
                    </m:oMath>
                  </m:oMathPara>
                </a14:m>
                <a:endParaRPr lang="en-US" sz="8000" b="1" dirty="0"/>
              </a:p>
            </p:txBody>
          </p:sp>
        </mc:Choice>
        <mc:Fallback>
          <p:sp>
            <p:nvSpPr>
              <p:cNvPr id="5" name="مستطيل 4">
                <a:extLst>
                  <a:ext uri="{FF2B5EF4-FFF2-40B4-BE49-F238E27FC236}">
                    <a16:creationId xmlns:a16="http://schemas.microsoft.com/office/drawing/2014/main" id="{AF0F82AB-7A37-4795-8C07-1E6E2DC2E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3075057"/>
                <a:ext cx="246888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99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95A1D60E-E850-4B4F-AA6A-253376BA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1383" y="1099446"/>
            <a:ext cx="5306860" cy="2252406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C7562FFD-188F-4262-AFBF-5E9EA233E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1383" y="3722913"/>
            <a:ext cx="4030105" cy="888843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692AB4A-FCF2-4490-972E-6188BF37CD7F}"/>
              </a:ext>
            </a:extLst>
          </p:cNvPr>
          <p:cNvSpPr txBox="1"/>
          <p:nvPr/>
        </p:nvSpPr>
        <p:spPr>
          <a:xfrm>
            <a:off x="3850941" y="266842"/>
            <a:ext cx="455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400" b="1" dirty="0"/>
              <a:t>قانون نيوتن الثاني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377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9DD57ADA-C60F-413F-83F1-220BA9C5D8F0}"/>
              </a:ext>
            </a:extLst>
          </p:cNvPr>
          <p:cNvSpPr txBox="1"/>
          <p:nvPr/>
        </p:nvSpPr>
        <p:spPr>
          <a:xfrm>
            <a:off x="3850941" y="266842"/>
            <a:ext cx="455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400" b="1" dirty="0"/>
              <a:t>القوى المؤثرة</a:t>
            </a:r>
            <a:endParaRPr lang="en-US" sz="2400" b="1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C3D067B-D545-4A9D-825A-DAA5BBB73D83}"/>
              </a:ext>
            </a:extLst>
          </p:cNvPr>
          <p:cNvSpPr txBox="1"/>
          <p:nvPr/>
        </p:nvSpPr>
        <p:spPr>
          <a:xfrm>
            <a:off x="7636061" y="1242202"/>
            <a:ext cx="455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400" b="1" dirty="0"/>
              <a:t>القوى الخارجية :</a:t>
            </a:r>
            <a:endParaRPr lang="en-US" sz="2400" b="1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C6DD67E-643A-45D2-A2F7-B87495359265}"/>
              </a:ext>
            </a:extLst>
          </p:cNvPr>
          <p:cNvSpPr txBox="1"/>
          <p:nvPr/>
        </p:nvSpPr>
        <p:spPr>
          <a:xfrm>
            <a:off x="4999541" y="1986729"/>
            <a:ext cx="455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قوة الجاذبية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قوة التوتر السطحي 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114826EC-31D5-4A72-819D-3682C6ED4DED}"/>
              </a:ext>
            </a:extLst>
          </p:cNvPr>
          <p:cNvSpPr txBox="1"/>
          <p:nvPr/>
        </p:nvSpPr>
        <p:spPr>
          <a:xfrm>
            <a:off x="7636061" y="3614283"/>
            <a:ext cx="455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2400" b="1" dirty="0"/>
              <a:t>القوى الداخلية :</a:t>
            </a:r>
            <a:endParaRPr lang="en-US" sz="2400" b="1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69C68CA8-BE2C-49B6-B04D-83B3832C796A}"/>
              </a:ext>
            </a:extLst>
          </p:cNvPr>
          <p:cNvSpPr txBox="1"/>
          <p:nvPr/>
        </p:nvSpPr>
        <p:spPr>
          <a:xfrm>
            <a:off x="4999541" y="4358810"/>
            <a:ext cx="455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قوى الضغط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قوى اللزوجة</a:t>
            </a:r>
          </a:p>
        </p:txBody>
      </p:sp>
    </p:spTree>
    <p:extLst>
      <p:ext uri="{BB962C8B-B14F-4D97-AF65-F5344CB8AC3E}">
        <p14:creationId xmlns:p14="http://schemas.microsoft.com/office/powerpoint/2010/main" val="410595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AEBDECD6-4680-42A3-9F91-1FEFEA38B290}"/>
              </a:ext>
            </a:extLst>
          </p:cNvPr>
          <p:cNvSpPr txBox="1"/>
          <p:nvPr/>
        </p:nvSpPr>
        <p:spPr>
          <a:xfrm>
            <a:off x="3977641" y="312562"/>
            <a:ext cx="481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3200" b="1" dirty="0"/>
              <a:t>معادلات </a:t>
            </a:r>
            <a:r>
              <a:rPr lang="ar-SY" sz="3200" b="1" dirty="0" err="1"/>
              <a:t>نافييه_ستوك</a:t>
            </a:r>
            <a:endParaRPr lang="en-US" sz="3200" b="1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15680FE-DA55-4D63-A38C-A91387B738E3}"/>
              </a:ext>
            </a:extLst>
          </p:cNvPr>
          <p:cNvSpPr txBox="1"/>
          <p:nvPr/>
        </p:nvSpPr>
        <p:spPr>
          <a:xfrm>
            <a:off x="1874521" y="1592722"/>
            <a:ext cx="1031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2400" dirty="0"/>
              <a:t>هي المعادلات الناتجة عن تطبيق قانون نيوتن الثاني على حركة الموائع ومعادلة الاستمرارية وهي المعادلات الحاكمة جزيئات المائع :</a:t>
            </a:r>
            <a:endParaRPr lang="en-US" sz="24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CFA87F1-6C2D-490A-B372-D0F5CA11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521" y="2766061"/>
            <a:ext cx="9007819" cy="1374520"/>
          </a:xfrm>
          <a:prstGeom prst="rect">
            <a:avLst/>
          </a:prstGeom>
        </p:spPr>
      </p:pic>
      <p:pic>
        <p:nvPicPr>
          <p:cNvPr id="8" name="Picture 81">
            <a:extLst>
              <a:ext uri="{FF2B5EF4-FFF2-40B4-BE49-F238E27FC236}">
                <a16:creationId xmlns:a16="http://schemas.microsoft.com/office/drawing/2014/main" id="{87863061-5E28-44EE-91A7-0549057108F5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81" y="5717921"/>
            <a:ext cx="2011680" cy="1140079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CC992DCE-8EB2-4BF0-B3FC-81DD9FDE231D}"/>
              </a:ext>
            </a:extLst>
          </p:cNvPr>
          <p:cNvSpPr txBox="1"/>
          <p:nvPr/>
        </p:nvSpPr>
        <p:spPr>
          <a:xfrm>
            <a:off x="2183062" y="4886924"/>
            <a:ext cx="1000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2400" dirty="0"/>
              <a:t>وفي الموائع الغير قابلة للانضغاط ينعدم تغير الحجم وذلك اعتماداً على معادلة الاستمرارية :</a:t>
            </a:r>
            <a:endParaRPr lang="en-US" sz="2400" dirty="0"/>
          </a:p>
        </p:txBody>
      </p:sp>
      <p:sp>
        <p:nvSpPr>
          <p:cNvPr id="10" name="قوس كبير أيمن 9">
            <a:extLst>
              <a:ext uri="{FF2B5EF4-FFF2-40B4-BE49-F238E27FC236}">
                <a16:creationId xmlns:a16="http://schemas.microsoft.com/office/drawing/2014/main" id="{896CA84F-8E90-4F30-967C-332D16921F2D}"/>
              </a:ext>
            </a:extLst>
          </p:cNvPr>
          <p:cNvSpPr/>
          <p:nvPr/>
        </p:nvSpPr>
        <p:spPr>
          <a:xfrm rot="5400000">
            <a:off x="9992425" y="3639197"/>
            <a:ext cx="456220" cy="55100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D519896-659E-4DE6-94D5-7C5B8084E303}"/>
              </a:ext>
            </a:extLst>
          </p:cNvPr>
          <p:cNvSpPr txBox="1"/>
          <p:nvPr/>
        </p:nvSpPr>
        <p:spPr>
          <a:xfrm>
            <a:off x="9348044" y="4232698"/>
            <a:ext cx="174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2400" dirty="0"/>
              <a:t>قوى خارجية</a:t>
            </a:r>
            <a:endParaRPr lang="en-US" sz="2400" dirty="0"/>
          </a:p>
        </p:txBody>
      </p:sp>
      <p:sp>
        <p:nvSpPr>
          <p:cNvPr id="12" name="قوس كبير أيمن 11">
            <a:extLst>
              <a:ext uri="{FF2B5EF4-FFF2-40B4-BE49-F238E27FC236}">
                <a16:creationId xmlns:a16="http://schemas.microsoft.com/office/drawing/2014/main" id="{97A6254E-33B4-48B9-A23F-5A593D896780}"/>
              </a:ext>
            </a:extLst>
          </p:cNvPr>
          <p:cNvSpPr/>
          <p:nvPr/>
        </p:nvSpPr>
        <p:spPr>
          <a:xfrm rot="5400000">
            <a:off x="8298669" y="2888225"/>
            <a:ext cx="456218" cy="2057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قوس كبير أيمن 12">
            <a:extLst>
              <a:ext uri="{FF2B5EF4-FFF2-40B4-BE49-F238E27FC236}">
                <a16:creationId xmlns:a16="http://schemas.microsoft.com/office/drawing/2014/main" id="{B053A0FE-83EA-4E9B-82BB-4BE485A7788B}"/>
              </a:ext>
            </a:extLst>
          </p:cNvPr>
          <p:cNvSpPr/>
          <p:nvPr/>
        </p:nvSpPr>
        <p:spPr>
          <a:xfrm rot="5400000">
            <a:off x="6258861" y="3406385"/>
            <a:ext cx="482000" cy="1021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411B33A6-58D4-4240-96F2-F025FA84675F}"/>
              </a:ext>
            </a:extLst>
          </p:cNvPr>
          <p:cNvSpPr txBox="1"/>
          <p:nvPr/>
        </p:nvSpPr>
        <p:spPr>
          <a:xfrm>
            <a:off x="7626163" y="4285506"/>
            <a:ext cx="141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2400" dirty="0"/>
              <a:t>اللزوجة</a:t>
            </a:r>
            <a:endParaRPr lang="en-US" sz="2400" dirty="0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C16C866-D940-416E-A932-D30BD753860D}"/>
              </a:ext>
            </a:extLst>
          </p:cNvPr>
          <p:cNvSpPr txBox="1"/>
          <p:nvPr/>
        </p:nvSpPr>
        <p:spPr>
          <a:xfrm>
            <a:off x="5708265" y="4232698"/>
            <a:ext cx="124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2400" dirty="0"/>
              <a:t>الضغط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650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B4047AC8-9D50-4D16-8029-98722BACEF23}"/>
              </a:ext>
            </a:extLst>
          </p:cNvPr>
          <p:cNvSpPr/>
          <p:nvPr/>
        </p:nvSpPr>
        <p:spPr>
          <a:xfrm>
            <a:off x="1990031" y="377152"/>
            <a:ext cx="8492005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2200"/>
            </a:pPr>
            <a:r>
              <a:rPr lang="ar-SY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طريقة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SPH (Smoothed Particle Hydrodynamics)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07DE99ED-72C3-4B73-9C0B-1D4BCCE2AE3C}"/>
              </a:ext>
            </a:extLst>
          </p:cNvPr>
          <p:cNvSpPr/>
          <p:nvPr/>
        </p:nvSpPr>
        <p:spPr>
          <a:xfrm>
            <a:off x="2331720" y="1554481"/>
            <a:ext cx="9860280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طريقة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SPH </a:t>
            </a:r>
            <a:r>
              <a:rPr lang="ar-S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بالأساس عبارة عن طريقة استيفاء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ar-S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تعتمد نظرية الاستيفاء عن طريق التكامل، باستخدام نواة تقريبية لتابع دلتا. تستوفي قيمة أي تابع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A(r)</a:t>
            </a:r>
            <a:r>
              <a:rPr lang="ar-S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على كامل الفضاء بالشكل التالي 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2541C2AD-2553-43C3-BF41-02D59C4C942E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31" y="3512581"/>
            <a:ext cx="5717599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A2291AE3-4451-4B89-A3E6-DF9C2DCC41FD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30" y="2770158"/>
            <a:ext cx="5717600" cy="74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57FB2F06-8304-4925-BF26-C0B51D7DDB70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30" y="4217430"/>
            <a:ext cx="5717600" cy="7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مستطيل 7">
            <a:extLst>
              <a:ext uri="{FF2B5EF4-FFF2-40B4-BE49-F238E27FC236}">
                <a16:creationId xmlns:a16="http://schemas.microsoft.com/office/drawing/2014/main" id="{41C0976E-2D89-49AC-B9C4-00749DF58855}"/>
              </a:ext>
            </a:extLst>
          </p:cNvPr>
          <p:cNvSpPr/>
          <p:nvPr/>
        </p:nvSpPr>
        <p:spPr>
          <a:xfrm>
            <a:off x="9029703" y="4265476"/>
            <a:ext cx="1863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gradient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670D4E41-836B-4FD3-A01A-306DB0E43092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30" y="4959854"/>
            <a:ext cx="5717600" cy="874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مستطيل 12">
            <a:extLst>
              <a:ext uri="{FF2B5EF4-FFF2-40B4-BE49-F238E27FC236}">
                <a16:creationId xmlns:a16="http://schemas.microsoft.com/office/drawing/2014/main" id="{738C81F2-F25C-4DAD-A16B-508097B94AB9}"/>
              </a:ext>
            </a:extLst>
          </p:cNvPr>
          <p:cNvSpPr/>
          <p:nvPr/>
        </p:nvSpPr>
        <p:spPr>
          <a:xfrm>
            <a:off x="9011671" y="5073743"/>
            <a:ext cx="1899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2D2D2D"/>
                </a:solidFill>
                <a:latin typeface="Hacen Liner Screen Bd"/>
              </a:rPr>
              <a:t>laplacian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B57B1BB6-CEF4-40E5-BA08-49DEC50F67C3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56" y="2065399"/>
            <a:ext cx="521589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0BBB8194-E0B3-442A-93D6-B7C80EDD089B}"/>
              </a:ext>
            </a:extLst>
          </p:cNvPr>
          <p:cNvSpPr/>
          <p:nvPr/>
        </p:nvSpPr>
        <p:spPr>
          <a:xfrm>
            <a:off x="2986421" y="331432"/>
            <a:ext cx="5264583" cy="781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تابع نواة الصقل (</a:t>
            </a: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kernel</a:t>
            </a:r>
            <a:r>
              <a:rPr lang="ar-SA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B9AF9A28-1A4E-424E-B4B6-41A0C25A991B}"/>
              </a:ext>
            </a:extLst>
          </p:cNvPr>
          <p:cNvSpPr/>
          <p:nvPr/>
        </p:nvSpPr>
        <p:spPr>
          <a:xfrm>
            <a:off x="2678456" y="1406564"/>
            <a:ext cx="194316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( r , h 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FD18ACF9-2862-4D02-A3EF-394B8A5BA634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58" y="2065399"/>
            <a:ext cx="4566198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4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DFA444F5-A3BE-4982-9133-B49E6321464E}"/>
              </a:ext>
            </a:extLst>
          </p:cNvPr>
          <p:cNvSpPr/>
          <p:nvPr/>
        </p:nvSpPr>
        <p:spPr>
          <a:xfrm>
            <a:off x="3771900" y="388620"/>
            <a:ext cx="5394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Y" sz="4400" b="1" dirty="0">
                <a:ea typeface="Calibri" panose="020F0502020204030204" pitchFamily="34" charset="0"/>
                <a:cs typeface="Times New Roman" panose="02020603050405020304" pitchFamily="18" charset="0"/>
              </a:rPr>
              <a:t>حساب الكثافة عددياً</a:t>
            </a:r>
            <a:endParaRPr lang="en-US" sz="44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6AF8904-E7B0-4409-8804-46D6532C551F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0" y="2023110"/>
            <a:ext cx="5189220" cy="147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303388ED-6A8F-4B09-8D86-FCEF115C70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3180" y="3497580"/>
            <a:ext cx="50101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خداعي">
  <a:themeElements>
    <a:clrScheme name="خداعي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خداعي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خداع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TM03457496[[fn=خداعي]]</Template>
  <TotalTime>169</TotalTime>
  <Words>471</Words>
  <Application>Microsoft Office PowerPoint</Application>
  <PresentationFormat>شاشة عريضة</PresentationFormat>
  <Paragraphs>103</Paragraphs>
  <Slides>31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Corbel</vt:lpstr>
      <vt:lpstr>Hacen Liner Screen Bd</vt:lpstr>
      <vt:lpstr>Tahoma</vt:lpstr>
      <vt:lpstr>Times New Roman</vt:lpstr>
      <vt:lpstr>Wingdings</vt:lpstr>
      <vt:lpstr>خداعي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Moaz</dc:creator>
  <cp:lastModifiedBy>Moaz</cp:lastModifiedBy>
  <cp:revision>33</cp:revision>
  <dcterms:created xsi:type="dcterms:W3CDTF">2018-02-18T10:44:31Z</dcterms:created>
  <dcterms:modified xsi:type="dcterms:W3CDTF">2018-02-18T13:33:37Z</dcterms:modified>
</cp:coreProperties>
</file>