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88" r:id="rId16"/>
    <p:sldId id="278" r:id="rId17"/>
    <p:sldId id="268" r:id="rId18"/>
    <p:sldId id="292" r:id="rId19"/>
    <p:sldId id="272" r:id="rId20"/>
    <p:sldId id="289" r:id="rId21"/>
    <p:sldId id="291" r:id="rId22"/>
    <p:sldId id="286" r:id="rId23"/>
    <p:sldId id="285" r:id="rId24"/>
    <p:sldId id="290" r:id="rId25"/>
    <p:sldId id="279" r:id="rId26"/>
    <p:sldId id="277" r:id="rId27"/>
    <p:sldId id="280" r:id="rId28"/>
    <p:sldId id="276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statistics/simple-linear-regress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support/knowledgecen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hyperlink" Target="https://www.pnas.org/doi/full/10.1073/pnas.212048111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wdata.be/visualization/types-of-machine-learning-algorithms-2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EE-UY4563/ EL-GY6143: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8EE-A910-4BE2-98F2-597F82A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4811-D26B-4F9D-8E04-13961A54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1F8-2348-4EF3-891C-88BF42B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28811"/>
            <a:ext cx="8407831" cy="3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</a:p>
              <a:p>
                <a:pPr lvl="1"/>
                <a:r>
                  <a:rPr lang="en-US" dirty="0"/>
                  <a:t>Learn mapping from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Target is discrete.  One of a finite number of values</a:t>
                </a:r>
              </a:p>
              <a:p>
                <a:pPr lvl="1"/>
                <a:r>
                  <a:rPr lang="en-US" b="0" dirty="0"/>
                  <a:t>Ex: 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 Credit assessment</a:t>
                </a:r>
              </a:p>
              <a:p>
                <a:pPr lvl="1"/>
                <a:r>
                  <a:rPr lang="en-US" dirty="0"/>
                  <a:t>Target:  customer is high-risk or low-risk</a:t>
                </a:r>
              </a:p>
              <a:p>
                <a:pPr lvl="1"/>
                <a:r>
                  <a:rPr lang="en-US" dirty="0"/>
                  <a:t>Features:  income &amp; saving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D7AF9-0B69-459C-A1D4-9D6A3476DEC8}"/>
              </a:ext>
            </a:extLst>
          </p:cNvPr>
          <p:cNvGrpSpPr/>
          <p:nvPr/>
        </p:nvGrpSpPr>
        <p:grpSpPr>
          <a:xfrm>
            <a:off x="7357620" y="1539277"/>
            <a:ext cx="3526838" cy="3374063"/>
            <a:chOff x="7357620" y="1539277"/>
            <a:chExt cx="3526838" cy="33740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D72D9-56B4-4B4A-B58B-6CDCA58A5380}"/>
                </a:ext>
              </a:extLst>
            </p:cNvPr>
            <p:cNvSpPr txBox="1"/>
            <p:nvPr/>
          </p:nvSpPr>
          <p:spPr>
            <a:xfrm rot="16200000">
              <a:off x="7255460" y="1792071"/>
              <a:ext cx="874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Savings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DC50AB-3938-49DE-B67D-69059B6C0EF9}"/>
                </a:ext>
              </a:extLst>
            </p:cNvPr>
            <p:cNvSpPr txBox="1"/>
            <p:nvPr/>
          </p:nvSpPr>
          <p:spPr>
            <a:xfrm>
              <a:off x="10002806" y="4442718"/>
              <a:ext cx="88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Income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/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/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E2285-20DC-4912-B2B2-BF0DB875A9F1}"/>
                </a:ext>
              </a:extLst>
            </p:cNvPr>
            <p:cNvSpPr txBox="1"/>
            <p:nvPr/>
          </p:nvSpPr>
          <p:spPr>
            <a:xfrm>
              <a:off x="8004311" y="3238521"/>
              <a:ext cx="9925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risk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2B20AD-D234-47ED-AD34-06479784C99A}"/>
                </a:ext>
              </a:extLst>
            </p:cNvPr>
            <p:cNvSpPr txBox="1"/>
            <p:nvPr/>
          </p:nvSpPr>
          <p:spPr>
            <a:xfrm>
              <a:off x="9666240" y="1708591"/>
              <a:ext cx="9484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Low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Also supervised learning</a:t>
                </a:r>
              </a:p>
              <a:p>
                <a:r>
                  <a:rPr lang="en-US" dirty="0"/>
                  <a:t>Predicting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continuous-valued </a:t>
                </a:r>
                <a:r>
                  <a:rPr lang="en-US" dirty="0"/>
                  <a:t>target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house price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size, number of bedrooms, …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D77-C308-45F9-BACA-EEB9DB7158C4}"/>
              </a:ext>
            </a:extLst>
          </p:cNvPr>
          <p:cNvSpPr txBox="1"/>
          <p:nvPr/>
        </p:nvSpPr>
        <p:spPr>
          <a:xfrm>
            <a:off x="6775542" y="14470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276D8-365B-4D9B-B6E3-B39390245A64}"/>
              </a:ext>
            </a:extLst>
          </p:cNvPr>
          <p:cNvSpPr txBox="1"/>
          <p:nvPr/>
        </p:nvSpPr>
        <p:spPr>
          <a:xfrm>
            <a:off x="10864673" y="5317832"/>
            <a:ext cx="54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BB636-D0EB-4DC9-AC1D-B20A492CC9CE}"/>
              </a:ext>
            </a:extLst>
          </p:cNvPr>
          <p:cNvCxnSpPr/>
          <p:nvPr/>
        </p:nvCxnSpPr>
        <p:spPr>
          <a:xfrm flipV="1">
            <a:off x="7122253" y="1846439"/>
            <a:ext cx="0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61884-2BBD-43E5-9A20-CE6962E093EA}"/>
              </a:ext>
            </a:extLst>
          </p:cNvPr>
          <p:cNvCxnSpPr>
            <a:cxnSpLocks/>
          </p:cNvCxnSpPr>
          <p:nvPr/>
        </p:nvCxnSpPr>
        <p:spPr>
          <a:xfrm>
            <a:off x="9929301" y="5244820"/>
            <a:ext cx="187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B26C8-0678-4B66-A825-4EA410C2B6E2}"/>
              </a:ext>
            </a:extLst>
          </p:cNvPr>
          <p:cNvSpPr txBox="1"/>
          <p:nvPr/>
        </p:nvSpPr>
        <p:spPr>
          <a:xfrm>
            <a:off x="4497355" y="5687164"/>
            <a:ext cx="585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https://www.scribbr.com/statistics/simple-linear-regression/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7C9AFF-E8C9-30A6-904D-3B85AD70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38" y="1983898"/>
            <a:ext cx="3926450" cy="309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“what normally happens”</a:t>
                </a:r>
              </a:p>
              <a:p>
                <a:r>
                  <a:rPr lang="en-US" dirty="0"/>
                  <a:t>No output</a:t>
                </a:r>
              </a:p>
              <a:p>
                <a:pPr lvl="1"/>
                <a:r>
                  <a:rPr lang="en-US" dirty="0"/>
                  <a:t>Just values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 No target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Clustering: Grouping similar instances</a:t>
                </a:r>
              </a:p>
              <a:p>
                <a:r>
                  <a:rPr lang="en-US" dirty="0"/>
                  <a:t>Example applications</a:t>
                </a:r>
              </a:p>
              <a:p>
                <a:pPr lvl="1"/>
                <a:r>
                  <a:rPr lang="en-US" dirty="0"/>
                  <a:t>Customer segmentation </a:t>
                </a:r>
              </a:p>
              <a:p>
                <a:pPr lvl="1"/>
                <a:r>
                  <a:rPr lang="en-US" dirty="0"/>
                  <a:t>Image compression: Color quantization</a:t>
                </a:r>
              </a:p>
              <a:p>
                <a:pPr lvl="1"/>
                <a:r>
                  <a:rPr lang="en-US" dirty="0"/>
                  <a:t>Bioinformatics: Learning motifs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4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data-driven learning </a:t>
            </a:r>
            <a:r>
              <a:rPr lang="en-US" dirty="0"/>
              <a:t>vs.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 knowledge</a:t>
            </a:r>
            <a:r>
              <a:rPr lang="es-419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based approaches</a:t>
            </a:r>
          </a:p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E842-93E2-8317-8624-CFF71D00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405F2-86C5-CDDE-875A-C377F494B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Type of unsupervised learning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generate</a:t>
                </a:r>
                <a:r>
                  <a:rPr lang="en-US" dirty="0"/>
                  <a:t> a similar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examples today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405F2-86C5-CDDE-875A-C377F494B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B0E93-B72B-1AAB-5ED3-8FB0B514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Fake faces created by AI look more trustworthy than real people | New  Scientist">
            <a:extLst>
              <a:ext uri="{FF2B5EF4-FFF2-40B4-BE49-F238E27FC236}">
                <a16:creationId xmlns:a16="http://schemas.microsoft.com/office/drawing/2014/main" id="{E572E2DC-F412-5EAC-7D42-03A5B283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7" y="3075657"/>
            <a:ext cx="3197505" cy="23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C2D628-A6A8-9A9E-2A99-4C274C77CF90}"/>
              </a:ext>
            </a:extLst>
          </p:cNvPr>
          <p:cNvSpPr txBox="1"/>
          <p:nvPr/>
        </p:nvSpPr>
        <p:spPr>
          <a:xfrm>
            <a:off x="1097280" y="5513166"/>
            <a:ext cx="351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Synthetic faces generated by a GAN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EABA52-47C3-07C4-2618-7494A9769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39" y="3075657"/>
            <a:ext cx="3822599" cy="268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Complete History Of The ChatGPT Logo - Hatchwise">
            <a:extLst>
              <a:ext uri="{FF2B5EF4-FFF2-40B4-BE49-F238E27FC236}">
                <a16:creationId xmlns:a16="http://schemas.microsoft.com/office/drawing/2014/main" id="{AA638065-9468-71B3-1980-512F931E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39" y="2702305"/>
            <a:ext cx="1064855" cy="100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09A7-04FC-3033-29AC-D2011DE0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E22E3-ADEA-9C14-209D-CD30FBE67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2300" y="1539277"/>
                <a:ext cx="4484594" cy="4329817"/>
              </a:xfrm>
            </p:spPr>
            <p:txBody>
              <a:bodyPr/>
              <a:lstStyle/>
              <a:p>
                <a:r>
                  <a:rPr lang="en-US" dirty="0"/>
                  <a:t>Generative adversarial networks (GANs)</a:t>
                </a:r>
              </a:p>
              <a:p>
                <a:r>
                  <a:rPr lang="en-US" dirty="0"/>
                  <a:t>Simple method to train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generator</a:t>
                </a:r>
              </a:p>
              <a:p>
                <a:r>
                  <a:rPr lang="en-US" dirty="0"/>
                  <a:t>Generating function:</a:t>
                </a:r>
              </a:p>
              <a:p>
                <a:pPr lvl="1"/>
                <a:r>
                  <a:rPr lang="en-US" dirty="0"/>
                  <a:t>Takes random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Output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By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generate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GANs are relatively simple</a:t>
                </a:r>
              </a:p>
              <a:p>
                <a:pPr lvl="1"/>
                <a:r>
                  <a:rPr lang="en-US" dirty="0"/>
                  <a:t>More complex models are used today</a:t>
                </a:r>
              </a:p>
              <a:p>
                <a:pPr lvl="1"/>
                <a:r>
                  <a:rPr lang="en-US" dirty="0"/>
                  <a:t>More in the deep learning class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E22E3-ADEA-9C14-209D-CD30FBE67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2300" y="1539277"/>
                <a:ext cx="4484594" cy="4329817"/>
              </a:xfrm>
              <a:blipFill>
                <a:blip r:embed="rId2"/>
                <a:stretch>
                  <a:fillRect l="-3265" t="-1549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EEA63-FB18-671E-6745-3533DC6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 descr="GAN and its Applications: Everything you need to know - Daten &amp; Wissen">
            <a:extLst>
              <a:ext uri="{FF2B5EF4-FFF2-40B4-BE49-F238E27FC236}">
                <a16:creationId xmlns:a16="http://schemas.microsoft.com/office/drawing/2014/main" id="{51EBE2E2-5527-EA8B-4B37-7D7275AE4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/>
          <a:stretch/>
        </p:blipFill>
        <p:spPr bwMode="auto">
          <a:xfrm>
            <a:off x="735106" y="1698100"/>
            <a:ext cx="5730581" cy="273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E9EE9-5E6B-92C4-2023-A65DE1D7E206}"/>
                  </a:ext>
                </a:extLst>
              </p:cNvPr>
              <p:cNvSpPr txBox="1"/>
              <p:nvPr/>
            </p:nvSpPr>
            <p:spPr>
              <a:xfrm>
                <a:off x="1400038" y="4928517"/>
                <a:ext cx="1430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E9EE9-5E6B-92C4-2023-A65DE1D7E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038" y="4928517"/>
                <a:ext cx="1430200" cy="461665"/>
              </a:xfrm>
              <a:prstGeom prst="rect">
                <a:avLst/>
              </a:prstGeom>
              <a:blipFill>
                <a:blip r:embed="rId4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5E4BD-1859-A458-6336-18E757FAE8C7}"/>
                  </a:ext>
                </a:extLst>
              </p:cNvPr>
              <p:cNvSpPr txBox="1"/>
              <p:nvPr/>
            </p:nvSpPr>
            <p:spPr>
              <a:xfrm>
                <a:off x="936534" y="3581174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5E4BD-1859-A458-6336-18E757F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4" y="3581174"/>
                <a:ext cx="40793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7F897-003F-102E-3819-2D5927280760}"/>
                  </a:ext>
                </a:extLst>
              </p:cNvPr>
              <p:cNvSpPr txBox="1"/>
              <p:nvPr/>
            </p:nvSpPr>
            <p:spPr>
              <a:xfrm>
                <a:off x="2777170" y="3581174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7F897-003F-102E-3819-2D592728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170" y="3581174"/>
                <a:ext cx="4263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7F8555-B942-58C6-9F25-5E35DAA372E3}"/>
              </a:ext>
            </a:extLst>
          </p:cNvPr>
          <p:cNvSpPr txBox="1"/>
          <p:nvPr/>
        </p:nvSpPr>
        <p:spPr>
          <a:xfrm>
            <a:off x="655431" y="395706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EE9AC-43B1-D424-A422-E03D654F8584}"/>
              </a:ext>
            </a:extLst>
          </p:cNvPr>
          <p:cNvSpPr txBox="1"/>
          <p:nvPr/>
        </p:nvSpPr>
        <p:spPr>
          <a:xfrm>
            <a:off x="2324827" y="3931680"/>
            <a:ext cx="123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Generated </a:t>
            </a:r>
            <a:br>
              <a:rPr lang="en-US" dirty="0"/>
            </a:br>
            <a:r>
              <a:rPr lang="en-US" dirty="0"/>
              <a:t>sample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E3988D7-1EC0-0E5F-F895-1E9E26CAC13F}"/>
              </a:ext>
            </a:extLst>
          </p:cNvPr>
          <p:cNvSpPr/>
          <p:nvPr/>
        </p:nvSpPr>
        <p:spPr>
          <a:xfrm rot="5400000">
            <a:off x="1884012" y="3298096"/>
            <a:ext cx="462253" cy="2760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E6296-93DC-0A0F-BF54-5892A9446107}"/>
              </a:ext>
            </a:extLst>
          </p:cNvPr>
          <p:cNvSpPr txBox="1"/>
          <p:nvPr/>
        </p:nvSpPr>
        <p:spPr>
          <a:xfrm>
            <a:off x="1425945" y="5385607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45622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4BA-10C2-4F55-BAB9-0C0B9897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F277-3CE5-4809-B8A1-78E52A21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031535"/>
            <a:ext cx="10343917" cy="183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/>
              <a:t> learns to make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/>
              <a:t> that interact with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dirty="0"/>
              <a:t> to maximize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reward</a:t>
            </a:r>
          </a:p>
          <a:p>
            <a:pPr lvl="1"/>
            <a:r>
              <a:rPr lang="en-US" dirty="0"/>
              <a:t>Agent typically acts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closed loop system</a:t>
            </a:r>
          </a:p>
          <a:p>
            <a:r>
              <a:rPr lang="en-US" dirty="0"/>
              <a:t>Key tradeoffs: 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Exploitation</a:t>
            </a:r>
            <a:r>
              <a:rPr lang="en-US" dirty="0"/>
              <a:t> (Learn from past actions) vs.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</a:t>
            </a:r>
            <a:r>
              <a:rPr lang="en-US" dirty="0"/>
              <a:t> (try new choices)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assignment</a:t>
            </a:r>
            <a:r>
              <a:rPr lang="en-US" dirty="0"/>
              <a:t>:  Which actions in the past led to the current reward?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176A-FF09-4FA2-B9E7-F45F743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3076" name="Picture 4" descr="Reinforcement Learning, Part 1: A Brief Introduction | by dan lee ...">
            <a:extLst>
              <a:ext uri="{FF2B5EF4-FFF2-40B4-BE49-F238E27FC236}">
                <a16:creationId xmlns:a16="http://schemas.microsoft.com/office/drawing/2014/main" id="{E542B8C1-D858-490C-BE50-E4C0DA1A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95" y="1567006"/>
            <a:ext cx="4299234" cy="2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2 from Giraffe: Using Deep Reinforcement Learning to Play ...">
            <a:extLst>
              <a:ext uri="{FF2B5EF4-FFF2-40B4-BE49-F238E27FC236}">
                <a16:creationId xmlns:a16="http://schemas.microsoft.com/office/drawing/2014/main" id="{438848D0-3C30-4B26-BB8E-F72B7423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32" y="2024613"/>
            <a:ext cx="1602662" cy="16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D4ABD-41D1-481A-B2CC-CB874FA7957D}"/>
              </a:ext>
            </a:extLst>
          </p:cNvPr>
          <p:cNvSpPr txBox="1"/>
          <p:nvPr/>
        </p:nvSpPr>
        <p:spPr>
          <a:xfrm>
            <a:off x="5784611" y="169159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Move:  …Bd4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8C0F3-C28E-4455-A9DF-8FC4AC7F1F8C}"/>
              </a:ext>
            </a:extLst>
          </p:cNvPr>
          <p:cNvCxnSpPr/>
          <p:nvPr/>
        </p:nvCxnSpPr>
        <p:spPr>
          <a:xfrm>
            <a:off x="5909912" y="2127452"/>
            <a:ext cx="13764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66F3-9E0D-4DD0-93ED-8B756D2E0EBE}"/>
              </a:ext>
            </a:extLst>
          </p:cNvPr>
          <p:cNvGrpSpPr/>
          <p:nvPr/>
        </p:nvGrpSpPr>
        <p:grpSpPr>
          <a:xfrm>
            <a:off x="5418821" y="3284626"/>
            <a:ext cx="2358594" cy="646331"/>
            <a:chOff x="5418821" y="3284626"/>
            <a:chExt cx="235859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AF1F-86ED-4BC7-8766-1D4D6C591A56}"/>
                </a:ext>
              </a:extLst>
            </p:cNvPr>
            <p:cNvSpPr txBox="1"/>
            <p:nvPr/>
          </p:nvSpPr>
          <p:spPr>
            <a:xfrm>
              <a:off x="5418821" y="3284626"/>
              <a:ext cx="2358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State:  Current position</a:t>
              </a:r>
            </a:p>
            <a:p>
              <a:r>
                <a:rPr lang="en-US" dirty="0"/>
                <a:t>Reward:  Win or Lose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594C27-1A32-475F-A39E-D691312B2E15}"/>
                </a:ext>
              </a:extLst>
            </p:cNvPr>
            <p:cNvCxnSpPr/>
            <p:nvPr/>
          </p:nvCxnSpPr>
          <p:spPr>
            <a:xfrm flipH="1">
              <a:off x="5909912" y="3284626"/>
              <a:ext cx="13764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2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4E-CABA-407C-900C-79D0A19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43A9-5C9D-42D3-BFDA-A2FD204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2" name="Picture 4" descr="Types of Machine Learning Algorithms | 7wData">
            <a:extLst>
              <a:ext uri="{FF2B5EF4-FFF2-40B4-BE49-F238E27FC236}">
                <a16:creationId xmlns:a16="http://schemas.microsoft.com/office/drawing/2014/main" id="{8A2BAA57-CD2B-402D-BDCC-847DFD38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6" y="1626467"/>
            <a:ext cx="5696340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26C330-1896-4A27-BF1F-C79ADD9D4127}"/>
              </a:ext>
            </a:extLst>
          </p:cNvPr>
          <p:cNvSpPr txBox="1"/>
          <p:nvPr/>
        </p:nvSpPr>
        <p:spPr>
          <a:xfrm>
            <a:off x="8124631" y="4295488"/>
            <a:ext cx="3603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https://www.7wdata.be/visualization/types-of-machine-learning-algorithms-2/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CEA6-5649-7CC6-BA6D-555B50C6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6743-4D4F-2FD5-2383-1CDF933A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problems below:</a:t>
            </a:r>
          </a:p>
          <a:p>
            <a:pPr lvl="1"/>
            <a:r>
              <a:rPr lang="en-US" dirty="0"/>
              <a:t>Determine type of ML problem (regression, classification, unsupervised, RL)</a:t>
            </a:r>
          </a:p>
          <a:p>
            <a:pPr lvl="1"/>
            <a:r>
              <a:rPr lang="en-US" dirty="0"/>
              <a:t>What data would be needed?</a:t>
            </a:r>
          </a:p>
          <a:p>
            <a:pPr lvl="1"/>
            <a:r>
              <a:rPr lang="en-US" dirty="0"/>
              <a:t>What attributes could you use?</a:t>
            </a:r>
          </a:p>
          <a:p>
            <a:r>
              <a:rPr lang="en-US" dirty="0"/>
              <a:t>Problem 1:  Estimate sales from attributes of an advertising campaign</a:t>
            </a:r>
          </a:p>
          <a:p>
            <a:r>
              <a:rPr lang="en-US" dirty="0"/>
              <a:t>Problem 2: Predict if a tissue is cancerous or not from an image</a:t>
            </a:r>
          </a:p>
          <a:p>
            <a:r>
              <a:rPr lang="en-US" dirty="0"/>
              <a:t>Problem 3: Train a computer to steer a car from camera data.  </a:t>
            </a:r>
          </a:p>
          <a:p>
            <a:pPr lvl="1"/>
            <a:r>
              <a:rPr lang="en-US" dirty="0"/>
              <a:t>3A:  For training, assume you have recorded human steering along with video of what the human saw</a:t>
            </a:r>
          </a:p>
          <a:p>
            <a:pPr lvl="1"/>
            <a:r>
              <a:rPr lang="en-US" dirty="0"/>
              <a:t>3B:  For training, assume you no labeled data.  The training must learn long-term consequence</a:t>
            </a:r>
          </a:p>
          <a:p>
            <a:r>
              <a:rPr lang="en-US" dirty="0"/>
              <a:t>Problem 4:  Write a song in the style of a given artist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E8F5-D794-1EB3-7280-2AA6B006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and map building</a:t>
            </a:r>
          </a:p>
          <a:p>
            <a:r>
              <a:rPr lang="en-US" dirty="0"/>
              <a:t>Complex scene understanding</a:t>
            </a:r>
          </a:p>
          <a:p>
            <a:r>
              <a:rPr lang="en-US" dirty="0"/>
              <a:t>Chat bots, natural language processing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Virtually every product can benefit from AI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610" y="4973490"/>
            <a:ext cx="2493534" cy="1396379"/>
          </a:xfrm>
          <a:prstGeom prst="rect">
            <a:avLst/>
          </a:prstGeom>
        </p:spPr>
      </p:pic>
      <p:pic>
        <p:nvPicPr>
          <p:cNvPr id="2050" name="Picture 2" descr="Google Maps' AI-Powered Features ...">
            <a:extLst>
              <a:ext uri="{FF2B5EF4-FFF2-40B4-BE49-F238E27FC236}">
                <a16:creationId xmlns:a16="http://schemas.microsoft.com/office/drawing/2014/main" id="{1383C9DD-2B54-412B-D370-68A1F0A0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85" y="155649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fference Between Bots and Chatbots ...">
            <a:extLst>
              <a:ext uri="{FF2B5EF4-FFF2-40B4-BE49-F238E27FC236}">
                <a16:creationId xmlns:a16="http://schemas.microsoft.com/office/drawing/2014/main" id="{5BF19586-F9A0-7FB1-2156-D39FD4DED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8"/>
          <a:stretch/>
        </p:blipFill>
        <p:spPr bwMode="auto">
          <a:xfrm>
            <a:off x="9346793" y="3353068"/>
            <a:ext cx="2292351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bject Recognition Software: The ...">
            <a:extLst>
              <a:ext uri="{FF2B5EF4-FFF2-40B4-BE49-F238E27FC236}">
                <a16:creationId xmlns:a16="http://schemas.microsoft.com/office/drawing/2014/main" id="{5859B013-A567-F50A-3D03-5F2D076B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32" y="153927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sz="2800" dirty="0"/>
              <a:t> to improve algorithms from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1.3 Terminology | Interpretable Machine Learning">
            <a:extLst>
              <a:ext uri="{FF2B5EF4-FFF2-40B4-BE49-F238E27FC236}">
                <a16:creationId xmlns:a16="http://schemas.microsoft.com/office/drawing/2014/main" id="{5055A3D1-83B0-4C74-A00A-40B1DDB4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4" t="13603"/>
          <a:stretch/>
        </p:blipFill>
        <p:spPr bwMode="auto">
          <a:xfrm>
            <a:off x="5846298" y="2060699"/>
            <a:ext cx="1809071" cy="1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4EBE6-6ADB-4A8D-A017-C06B061A11D6}"/>
              </a:ext>
            </a:extLst>
          </p:cNvPr>
          <p:cNvSpPr txBox="1"/>
          <p:nvPr/>
        </p:nvSpPr>
        <p:spPr>
          <a:xfrm>
            <a:off x="7907466" y="2360503"/>
            <a:ext cx="395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Image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Christoph Molnar, </a:t>
            </a:r>
            <a:br>
              <a:rPr lang="es-ES" sz="1400" dirty="0"/>
            </a:br>
            <a:r>
              <a:rPr lang="en-US" sz="1400" dirty="0">
                <a:hlinkClick r:id="rId3"/>
              </a:rPr>
              <a:t>https://christophm.github.io/interpretable-ml-book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9D677-F895-46A6-850E-4933C506B88B}"/>
              </a:ext>
            </a:extLst>
          </p:cNvPr>
          <p:cNvSpPr txBox="1"/>
          <p:nvPr/>
        </p:nvSpPr>
        <p:spPr>
          <a:xfrm>
            <a:off x="2421494" y="3640451"/>
            <a:ext cx="290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approach</a:t>
            </a:r>
          </a:p>
          <a:p>
            <a:r>
              <a:rPr lang="en-US" dirty="0"/>
              <a:t>Domain or expert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D554-232B-4A14-9BB1-BF6C23A87D63}"/>
              </a:ext>
            </a:extLst>
          </p:cNvPr>
          <p:cNvSpPr txBox="1"/>
          <p:nvPr/>
        </p:nvSpPr>
        <p:spPr>
          <a:xfrm>
            <a:off x="5928302" y="364045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Data-driven</a:t>
            </a:r>
          </a:p>
        </p:txBody>
      </p:sp>
      <p:pic>
        <p:nvPicPr>
          <p:cNvPr id="8" name="Picture 4" descr="1.3 Terminology | Interpretable Machine Learning">
            <a:extLst>
              <a:ext uri="{FF2B5EF4-FFF2-40B4-BE49-F238E27FC236}">
                <a16:creationId xmlns:a16="http://schemas.microsoft.com/office/drawing/2014/main" id="{21A4B277-6F7A-46EE-8088-E2030563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r="50582"/>
          <a:stretch/>
        </p:blipFill>
        <p:spPr bwMode="auto">
          <a:xfrm>
            <a:off x="2925413" y="2001562"/>
            <a:ext cx="1864613" cy="1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r>
              <a:rPr lang="en-US" dirty="0"/>
              <a:t>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6B17A-665D-4D5F-98A2-C855C4E5815B}"/>
              </a:ext>
            </a:extLst>
          </p:cNvPr>
          <p:cNvGrpSpPr/>
          <p:nvPr/>
        </p:nvGrpSpPr>
        <p:grpSpPr>
          <a:xfrm>
            <a:off x="1026941" y="1473300"/>
            <a:ext cx="10257060" cy="1900814"/>
            <a:chOff x="1026941" y="1473300"/>
            <a:chExt cx="10257060" cy="1900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89" y="1927431"/>
              <a:ext cx="2138457" cy="1446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inputs images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(ex. 5000 ex per class)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/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output labels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∈{0,1,…,9}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1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4914</TotalTime>
  <Words>1707</Words>
  <Application>Microsoft Office PowerPoint</Application>
  <PresentationFormat>Widescreen</PresentationFormat>
  <Paragraphs>298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In-Class Exercise 1</vt:lpstr>
      <vt:lpstr>Outline</vt:lpstr>
      <vt:lpstr>Classification</vt:lpstr>
      <vt:lpstr>Regression</vt:lpstr>
      <vt:lpstr>Unsupervised Learning</vt:lpstr>
      <vt:lpstr>Generative AI</vt:lpstr>
      <vt:lpstr>Simple GAN</vt:lpstr>
      <vt:lpstr>Reinforcement Learning</vt:lpstr>
      <vt:lpstr>Types of Machine Learning</vt:lpstr>
      <vt:lpstr>In-Class Exercise 2</vt:lpstr>
      <vt:lpstr>Outline</vt:lpstr>
      <vt:lpstr>What ML is Doing Today?</vt:lpstr>
      <vt:lpstr>Why Now?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325</cp:revision>
  <cp:lastPrinted>2018-09-04T19:00:14Z</cp:lastPrinted>
  <dcterms:created xsi:type="dcterms:W3CDTF">2015-03-22T11:15:32Z</dcterms:created>
  <dcterms:modified xsi:type="dcterms:W3CDTF">2024-09-03T15:12:55Z</dcterms:modified>
</cp:coreProperties>
</file>