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4" r:id="rId2"/>
    <p:sldId id="283" r:id="rId3"/>
    <p:sldId id="272" r:id="rId4"/>
    <p:sldId id="279" r:id="rId5"/>
    <p:sldId id="27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4A6514-3B88-6B44-BF10-D1FB4FF6F367}">
          <p14:sldIdLst>
            <p14:sldId id="284"/>
            <p14:sldId id="283"/>
          </p14:sldIdLst>
        </p14:section>
        <p14:section name="etc" id="{E322015C-12A8-4A4C-808C-1F78206B633A}">
          <p14:sldIdLst>
            <p14:sldId id="272"/>
            <p14:sldId id="279"/>
            <p14:sldId id="270"/>
          </p14:sldIdLst>
        </p14:section>
        <p14:section name="ETC" id="{E8959C1F-B97C-F64E-82C6-19737B7FC5B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46D43"/>
    <a:srgbClr val="D53E4F"/>
    <a:srgbClr val="3288BD"/>
    <a:srgbClr val="FEE08B"/>
    <a:srgbClr val="ABDDA4"/>
    <a:srgbClr val="FDAE61"/>
    <a:srgbClr val="9E0142"/>
    <a:srgbClr val="D03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673" autoAdjust="0"/>
  </p:normalViewPr>
  <p:slideViewPr>
    <p:cSldViewPr snapToGrid="0" snapToObjects="1">
      <p:cViewPr>
        <p:scale>
          <a:sx n="100" d="100"/>
          <a:sy n="100" d="100"/>
        </p:scale>
        <p:origin x="132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407D-B2C7-EF42-8821-B5A4CED0CD41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91D7-3B17-5745-A97D-62D2FA29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2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407D-B2C7-EF42-8821-B5A4CED0CD41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91D7-3B17-5745-A97D-62D2FA29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407D-B2C7-EF42-8821-B5A4CED0CD41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91D7-3B17-5745-A97D-62D2FA29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6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407D-B2C7-EF42-8821-B5A4CED0CD41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91D7-3B17-5745-A97D-62D2FA29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4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407D-B2C7-EF42-8821-B5A4CED0CD41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91D7-3B17-5745-A97D-62D2FA29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3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407D-B2C7-EF42-8821-B5A4CED0CD41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91D7-3B17-5745-A97D-62D2FA29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4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407D-B2C7-EF42-8821-B5A4CED0CD41}" type="datetimeFigureOut">
              <a:rPr lang="en-US" smtClean="0"/>
              <a:t>1/31/17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91D7-3B17-5745-A97D-62D2FA29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2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407D-B2C7-EF42-8821-B5A4CED0CD41}" type="datetimeFigureOut">
              <a:rPr lang="en-US" smtClean="0"/>
              <a:t>1/31/17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91D7-3B17-5745-A97D-62D2FA29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7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407D-B2C7-EF42-8821-B5A4CED0CD41}" type="datetimeFigureOut">
              <a:rPr lang="en-US" smtClean="0"/>
              <a:t>1/31/17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91D7-3B17-5745-A97D-62D2FA29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7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407D-B2C7-EF42-8821-B5A4CED0CD41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91D7-3B17-5745-A97D-62D2FA29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9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407D-B2C7-EF42-8821-B5A4CED0CD41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91D7-3B17-5745-A97D-62D2FA29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B407D-B2C7-EF42-8821-B5A4CED0CD41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491D7-3B17-5745-A97D-62D2FA29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0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emf"/><Relationship Id="rId1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jpeg"/><Relationship Id="rId9" Type="http://schemas.microsoft.com/office/2007/relationships/hdphoto" Target="../media/hdphoto1.wdp"/><Relationship Id="rId10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jpeg"/><Relationship Id="rId5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/>
          <p:cNvGrpSpPr/>
          <p:nvPr/>
        </p:nvGrpSpPr>
        <p:grpSpPr>
          <a:xfrm>
            <a:off x="855785" y="655080"/>
            <a:ext cx="7338646" cy="5282658"/>
            <a:chOff x="2379785" y="426480"/>
            <a:chExt cx="7338646" cy="5282658"/>
          </a:xfrm>
        </p:grpSpPr>
        <p:sp>
          <p:nvSpPr>
            <p:cNvPr id="219" name="Rectangle 218"/>
            <p:cNvSpPr/>
            <p:nvPr/>
          </p:nvSpPr>
          <p:spPr>
            <a:xfrm>
              <a:off x="2379785" y="426480"/>
              <a:ext cx="7338646" cy="5282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Freeform 219"/>
            <p:cNvSpPr>
              <a:spLocks noChangeAspect="1"/>
            </p:cNvSpPr>
            <p:nvPr/>
          </p:nvSpPr>
          <p:spPr>
            <a:xfrm>
              <a:off x="3355866" y="1564536"/>
              <a:ext cx="640080" cy="804612"/>
            </a:xfrm>
            <a:custGeom>
              <a:avLst/>
              <a:gdLst>
                <a:gd name="connsiteX0" fmla="*/ 2399742 w 4014611"/>
                <a:gd name="connsiteY0" fmla="*/ 292 h 5046556"/>
                <a:gd name="connsiteX1" fmla="*/ 2517437 w 4014611"/>
                <a:gd name="connsiteY1" fmla="*/ 18399 h 5046556"/>
                <a:gd name="connsiteX2" fmla="*/ 2617025 w 4014611"/>
                <a:gd name="connsiteY2" fmla="*/ 117987 h 5046556"/>
                <a:gd name="connsiteX3" fmla="*/ 2653239 w 4014611"/>
                <a:gd name="connsiteY3" fmla="*/ 181361 h 5046556"/>
                <a:gd name="connsiteX4" fmla="*/ 2752827 w 4014611"/>
                <a:gd name="connsiteY4" fmla="*/ 145147 h 5046556"/>
                <a:gd name="connsiteX5" fmla="*/ 2870523 w 4014611"/>
                <a:gd name="connsiteY5" fmla="*/ 190415 h 5046556"/>
                <a:gd name="connsiteX6" fmla="*/ 2924843 w 4014611"/>
                <a:gd name="connsiteY6" fmla="*/ 262842 h 5046556"/>
                <a:gd name="connsiteX7" fmla="*/ 3006325 w 4014611"/>
                <a:gd name="connsiteY7" fmla="*/ 326217 h 5046556"/>
                <a:gd name="connsiteX8" fmla="*/ 3069699 w 4014611"/>
                <a:gd name="connsiteY8" fmla="*/ 317163 h 5046556"/>
                <a:gd name="connsiteX9" fmla="*/ 3205501 w 4014611"/>
                <a:gd name="connsiteY9" fmla="*/ 389591 h 5046556"/>
                <a:gd name="connsiteX10" fmla="*/ 3350356 w 4014611"/>
                <a:gd name="connsiteY10" fmla="*/ 516340 h 5046556"/>
                <a:gd name="connsiteX11" fmla="*/ 3431837 w 4014611"/>
                <a:gd name="connsiteY11" fmla="*/ 624981 h 5046556"/>
                <a:gd name="connsiteX12" fmla="*/ 3431837 w 4014611"/>
                <a:gd name="connsiteY12" fmla="*/ 652142 h 5046556"/>
                <a:gd name="connsiteX13" fmla="*/ 3431837 w 4014611"/>
                <a:gd name="connsiteY13" fmla="*/ 679302 h 5046556"/>
                <a:gd name="connsiteX14" fmla="*/ 3513319 w 4014611"/>
                <a:gd name="connsiteY14" fmla="*/ 733623 h 5046556"/>
                <a:gd name="connsiteX15" fmla="*/ 3513319 w 4014611"/>
                <a:gd name="connsiteY15" fmla="*/ 815104 h 5046556"/>
                <a:gd name="connsiteX16" fmla="*/ 3603853 w 4014611"/>
                <a:gd name="connsiteY16" fmla="*/ 869425 h 5046556"/>
                <a:gd name="connsiteX17" fmla="*/ 3812083 w 4014611"/>
                <a:gd name="connsiteY17" fmla="*/ 1303991 h 5046556"/>
                <a:gd name="connsiteX18" fmla="*/ 3848297 w 4014611"/>
                <a:gd name="connsiteY18" fmla="*/ 1485060 h 5046556"/>
                <a:gd name="connsiteX19" fmla="*/ 3848297 w 4014611"/>
                <a:gd name="connsiteY19" fmla="*/ 1611809 h 5046556"/>
                <a:gd name="connsiteX20" fmla="*/ 3821136 w 4014611"/>
                <a:gd name="connsiteY20" fmla="*/ 1666130 h 5046556"/>
                <a:gd name="connsiteX21" fmla="*/ 3893564 w 4014611"/>
                <a:gd name="connsiteY21" fmla="*/ 1765718 h 5046556"/>
                <a:gd name="connsiteX22" fmla="*/ 3920725 w 4014611"/>
                <a:gd name="connsiteY22" fmla="*/ 1874359 h 5046556"/>
                <a:gd name="connsiteX23" fmla="*/ 3929778 w 4014611"/>
                <a:gd name="connsiteY23" fmla="*/ 1973947 h 5046556"/>
                <a:gd name="connsiteX24" fmla="*/ 3929778 w 4014611"/>
                <a:gd name="connsiteY24" fmla="*/ 2073536 h 5046556"/>
                <a:gd name="connsiteX25" fmla="*/ 3911671 w 4014611"/>
                <a:gd name="connsiteY25" fmla="*/ 2182177 h 5046556"/>
                <a:gd name="connsiteX26" fmla="*/ 3893564 w 4014611"/>
                <a:gd name="connsiteY26" fmla="*/ 2236498 h 5046556"/>
                <a:gd name="connsiteX27" fmla="*/ 3965992 w 4014611"/>
                <a:gd name="connsiteY27" fmla="*/ 2317979 h 5046556"/>
                <a:gd name="connsiteX28" fmla="*/ 4011259 w 4014611"/>
                <a:gd name="connsiteY28" fmla="*/ 2553369 h 5046556"/>
                <a:gd name="connsiteX29" fmla="*/ 4011259 w 4014611"/>
                <a:gd name="connsiteY29" fmla="*/ 2815920 h 5046556"/>
                <a:gd name="connsiteX30" fmla="*/ 4011259 w 4014611"/>
                <a:gd name="connsiteY30" fmla="*/ 3105631 h 5046556"/>
                <a:gd name="connsiteX31" fmla="*/ 3965992 w 4014611"/>
                <a:gd name="connsiteY31" fmla="*/ 3313860 h 5046556"/>
                <a:gd name="connsiteX32" fmla="*/ 3893564 w 4014611"/>
                <a:gd name="connsiteY32" fmla="*/ 3558304 h 5046556"/>
                <a:gd name="connsiteX33" fmla="*/ 3775869 w 4014611"/>
                <a:gd name="connsiteY33" fmla="*/ 3793694 h 5046556"/>
                <a:gd name="connsiteX34" fmla="*/ 3712495 w 4014611"/>
                <a:gd name="connsiteY34" fmla="*/ 3838961 h 5046556"/>
                <a:gd name="connsiteX35" fmla="*/ 3676281 w 4014611"/>
                <a:gd name="connsiteY35" fmla="*/ 3938549 h 5046556"/>
                <a:gd name="connsiteX36" fmla="*/ 3567639 w 4014611"/>
                <a:gd name="connsiteY36" fmla="*/ 4137726 h 5046556"/>
                <a:gd name="connsiteX37" fmla="*/ 3422784 w 4014611"/>
                <a:gd name="connsiteY37" fmla="*/ 4318795 h 5046556"/>
                <a:gd name="connsiteX38" fmla="*/ 3296035 w 4014611"/>
                <a:gd name="connsiteY38" fmla="*/ 4463650 h 5046556"/>
                <a:gd name="connsiteX39" fmla="*/ 3169287 w 4014611"/>
                <a:gd name="connsiteY39" fmla="*/ 4554185 h 5046556"/>
                <a:gd name="connsiteX40" fmla="*/ 3133073 w 4014611"/>
                <a:gd name="connsiteY40" fmla="*/ 4644720 h 5046556"/>
                <a:gd name="connsiteX41" fmla="*/ 2997271 w 4014611"/>
                <a:gd name="connsiteY41" fmla="*/ 4798629 h 5046556"/>
                <a:gd name="connsiteX42" fmla="*/ 2798095 w 4014611"/>
                <a:gd name="connsiteY42" fmla="*/ 4925377 h 5046556"/>
                <a:gd name="connsiteX43" fmla="*/ 2644186 w 4014611"/>
                <a:gd name="connsiteY43" fmla="*/ 4970644 h 5046556"/>
                <a:gd name="connsiteX44" fmla="*/ 2408796 w 4014611"/>
                <a:gd name="connsiteY44" fmla="*/ 5024965 h 5046556"/>
                <a:gd name="connsiteX45" fmla="*/ 2291101 w 4014611"/>
                <a:gd name="connsiteY45" fmla="*/ 4961591 h 5046556"/>
                <a:gd name="connsiteX46" fmla="*/ 2254887 w 4014611"/>
                <a:gd name="connsiteY46" fmla="*/ 4862003 h 5046556"/>
                <a:gd name="connsiteX47" fmla="*/ 2218673 w 4014611"/>
                <a:gd name="connsiteY47" fmla="*/ 4780522 h 5046556"/>
                <a:gd name="connsiteX48" fmla="*/ 2182459 w 4014611"/>
                <a:gd name="connsiteY48" fmla="*/ 4735254 h 5046556"/>
                <a:gd name="connsiteX49" fmla="*/ 2137192 w 4014611"/>
                <a:gd name="connsiteY49" fmla="*/ 4699041 h 5046556"/>
                <a:gd name="connsiteX50" fmla="*/ 2100978 w 4014611"/>
                <a:gd name="connsiteY50" fmla="*/ 4825789 h 5046556"/>
                <a:gd name="connsiteX51" fmla="*/ 2082871 w 4014611"/>
                <a:gd name="connsiteY51" fmla="*/ 4934431 h 5046556"/>
                <a:gd name="connsiteX52" fmla="*/ 1956123 w 4014611"/>
                <a:gd name="connsiteY52" fmla="*/ 5006858 h 5046556"/>
                <a:gd name="connsiteX53" fmla="*/ 1802214 w 4014611"/>
                <a:gd name="connsiteY53" fmla="*/ 5043072 h 5046556"/>
                <a:gd name="connsiteX54" fmla="*/ 1639251 w 4014611"/>
                <a:gd name="connsiteY54" fmla="*/ 5043072 h 5046556"/>
                <a:gd name="connsiteX55" fmla="*/ 1394808 w 4014611"/>
                <a:gd name="connsiteY55" fmla="*/ 5024965 h 5046556"/>
                <a:gd name="connsiteX56" fmla="*/ 1168471 w 4014611"/>
                <a:gd name="connsiteY56" fmla="*/ 4871056 h 5046556"/>
                <a:gd name="connsiteX57" fmla="*/ 1059829 w 4014611"/>
                <a:gd name="connsiteY57" fmla="*/ 4798629 h 5046556"/>
                <a:gd name="connsiteX58" fmla="*/ 951188 w 4014611"/>
                <a:gd name="connsiteY58" fmla="*/ 4744308 h 5046556"/>
                <a:gd name="connsiteX59" fmla="*/ 860653 w 4014611"/>
                <a:gd name="connsiteY59" fmla="*/ 4635666 h 5046556"/>
                <a:gd name="connsiteX60" fmla="*/ 860653 w 4014611"/>
                <a:gd name="connsiteY60" fmla="*/ 4572292 h 5046556"/>
                <a:gd name="connsiteX61" fmla="*/ 715798 w 4014611"/>
                <a:gd name="connsiteY61" fmla="*/ 4481757 h 5046556"/>
                <a:gd name="connsiteX62" fmla="*/ 561889 w 4014611"/>
                <a:gd name="connsiteY62" fmla="*/ 4336902 h 5046556"/>
                <a:gd name="connsiteX63" fmla="*/ 489461 w 4014611"/>
                <a:gd name="connsiteY63" fmla="*/ 4173940 h 5046556"/>
                <a:gd name="connsiteX64" fmla="*/ 380820 w 4014611"/>
                <a:gd name="connsiteY64" fmla="*/ 4038138 h 5046556"/>
                <a:gd name="connsiteX65" fmla="*/ 254071 w 4014611"/>
                <a:gd name="connsiteY65" fmla="*/ 3793694 h 5046556"/>
                <a:gd name="connsiteX66" fmla="*/ 163536 w 4014611"/>
                <a:gd name="connsiteY66" fmla="*/ 3567357 h 5046556"/>
                <a:gd name="connsiteX67" fmla="*/ 91109 w 4014611"/>
                <a:gd name="connsiteY67" fmla="*/ 3286700 h 5046556"/>
                <a:gd name="connsiteX68" fmla="*/ 9627 w 4014611"/>
                <a:gd name="connsiteY68" fmla="*/ 3159951 h 5046556"/>
                <a:gd name="connsiteX69" fmla="*/ 9627 w 4014611"/>
                <a:gd name="connsiteY69" fmla="*/ 2834027 h 5046556"/>
                <a:gd name="connsiteX70" fmla="*/ 82055 w 4014611"/>
                <a:gd name="connsiteY70" fmla="*/ 2571476 h 5046556"/>
                <a:gd name="connsiteX71" fmla="*/ 127323 w 4014611"/>
                <a:gd name="connsiteY71" fmla="*/ 2390407 h 5046556"/>
                <a:gd name="connsiteX72" fmla="*/ 127323 w 4014611"/>
                <a:gd name="connsiteY72" fmla="*/ 2055429 h 5046556"/>
                <a:gd name="connsiteX73" fmla="*/ 172590 w 4014611"/>
                <a:gd name="connsiteY73" fmla="*/ 1729504 h 5046556"/>
                <a:gd name="connsiteX74" fmla="*/ 272178 w 4014611"/>
                <a:gd name="connsiteY74" fmla="*/ 1575595 h 5046556"/>
                <a:gd name="connsiteX75" fmla="*/ 272178 w 4014611"/>
                <a:gd name="connsiteY75" fmla="*/ 1313044 h 5046556"/>
                <a:gd name="connsiteX76" fmla="*/ 407980 w 4014611"/>
                <a:gd name="connsiteY76" fmla="*/ 987120 h 5046556"/>
                <a:gd name="connsiteX77" fmla="*/ 570942 w 4014611"/>
                <a:gd name="connsiteY77" fmla="*/ 688355 h 5046556"/>
                <a:gd name="connsiteX78" fmla="*/ 742958 w 4014611"/>
                <a:gd name="connsiteY78" fmla="*/ 498233 h 5046556"/>
                <a:gd name="connsiteX79" fmla="*/ 924027 w 4014611"/>
                <a:gd name="connsiteY79" fmla="*/ 335270 h 5046556"/>
                <a:gd name="connsiteX80" fmla="*/ 1077936 w 4014611"/>
                <a:gd name="connsiteY80" fmla="*/ 371484 h 5046556"/>
                <a:gd name="connsiteX81" fmla="*/ 1096043 w 4014611"/>
                <a:gd name="connsiteY81" fmla="*/ 226629 h 5046556"/>
                <a:gd name="connsiteX82" fmla="*/ 1186578 w 4014611"/>
                <a:gd name="connsiteY82" fmla="*/ 172308 h 5046556"/>
                <a:gd name="connsiteX83" fmla="*/ 1503449 w 4014611"/>
                <a:gd name="connsiteY83" fmla="*/ 54613 h 5046556"/>
                <a:gd name="connsiteX84" fmla="*/ 1829374 w 4014611"/>
                <a:gd name="connsiteY84" fmla="*/ 18399 h 5046556"/>
                <a:gd name="connsiteX85" fmla="*/ 1974229 w 4014611"/>
                <a:gd name="connsiteY85" fmla="*/ 90827 h 5046556"/>
                <a:gd name="connsiteX86" fmla="*/ 2064764 w 4014611"/>
                <a:gd name="connsiteY86" fmla="*/ 136094 h 5046556"/>
                <a:gd name="connsiteX87" fmla="*/ 2173406 w 4014611"/>
                <a:gd name="connsiteY87" fmla="*/ 36506 h 5046556"/>
                <a:gd name="connsiteX88" fmla="*/ 2272994 w 4014611"/>
                <a:gd name="connsiteY88" fmla="*/ 9345 h 5046556"/>
                <a:gd name="connsiteX89" fmla="*/ 2399742 w 4014611"/>
                <a:gd name="connsiteY89" fmla="*/ 292 h 5046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4014611" h="5046556">
                  <a:moveTo>
                    <a:pt x="2399742" y="292"/>
                  </a:moveTo>
                  <a:cubicBezTo>
                    <a:pt x="2440482" y="1801"/>
                    <a:pt x="2481223" y="-1217"/>
                    <a:pt x="2517437" y="18399"/>
                  </a:cubicBezTo>
                  <a:cubicBezTo>
                    <a:pt x="2553651" y="38015"/>
                    <a:pt x="2594391" y="90827"/>
                    <a:pt x="2617025" y="117987"/>
                  </a:cubicBezTo>
                  <a:cubicBezTo>
                    <a:pt x="2639659" y="145147"/>
                    <a:pt x="2630605" y="176834"/>
                    <a:pt x="2653239" y="181361"/>
                  </a:cubicBezTo>
                  <a:cubicBezTo>
                    <a:pt x="2675873" y="185888"/>
                    <a:pt x="2716613" y="143638"/>
                    <a:pt x="2752827" y="145147"/>
                  </a:cubicBezTo>
                  <a:cubicBezTo>
                    <a:pt x="2789041" y="146656"/>
                    <a:pt x="2841854" y="170799"/>
                    <a:pt x="2870523" y="190415"/>
                  </a:cubicBezTo>
                  <a:cubicBezTo>
                    <a:pt x="2899192" y="210031"/>
                    <a:pt x="2902209" y="240208"/>
                    <a:pt x="2924843" y="262842"/>
                  </a:cubicBezTo>
                  <a:cubicBezTo>
                    <a:pt x="2947477" y="285476"/>
                    <a:pt x="2982182" y="317164"/>
                    <a:pt x="3006325" y="326217"/>
                  </a:cubicBezTo>
                  <a:cubicBezTo>
                    <a:pt x="3030468" y="335270"/>
                    <a:pt x="3036503" y="306601"/>
                    <a:pt x="3069699" y="317163"/>
                  </a:cubicBezTo>
                  <a:cubicBezTo>
                    <a:pt x="3102895" y="327725"/>
                    <a:pt x="3158725" y="356395"/>
                    <a:pt x="3205501" y="389591"/>
                  </a:cubicBezTo>
                  <a:cubicBezTo>
                    <a:pt x="3252277" y="422787"/>
                    <a:pt x="3312633" y="477108"/>
                    <a:pt x="3350356" y="516340"/>
                  </a:cubicBezTo>
                  <a:cubicBezTo>
                    <a:pt x="3388079" y="555572"/>
                    <a:pt x="3418257" y="602347"/>
                    <a:pt x="3431837" y="624981"/>
                  </a:cubicBezTo>
                  <a:cubicBezTo>
                    <a:pt x="3445417" y="647615"/>
                    <a:pt x="3431837" y="652142"/>
                    <a:pt x="3431837" y="652142"/>
                  </a:cubicBezTo>
                  <a:lnTo>
                    <a:pt x="3431837" y="679302"/>
                  </a:lnTo>
                  <a:cubicBezTo>
                    <a:pt x="3445417" y="692882"/>
                    <a:pt x="3499739" y="710989"/>
                    <a:pt x="3513319" y="733623"/>
                  </a:cubicBezTo>
                  <a:cubicBezTo>
                    <a:pt x="3526899" y="756257"/>
                    <a:pt x="3498230" y="792470"/>
                    <a:pt x="3513319" y="815104"/>
                  </a:cubicBezTo>
                  <a:cubicBezTo>
                    <a:pt x="3528408" y="837738"/>
                    <a:pt x="3554059" y="787944"/>
                    <a:pt x="3603853" y="869425"/>
                  </a:cubicBezTo>
                  <a:cubicBezTo>
                    <a:pt x="3653647" y="950906"/>
                    <a:pt x="3771342" y="1201385"/>
                    <a:pt x="3812083" y="1303991"/>
                  </a:cubicBezTo>
                  <a:cubicBezTo>
                    <a:pt x="3852824" y="1406597"/>
                    <a:pt x="3842261" y="1433757"/>
                    <a:pt x="3848297" y="1485060"/>
                  </a:cubicBezTo>
                  <a:cubicBezTo>
                    <a:pt x="3854333" y="1536363"/>
                    <a:pt x="3852824" y="1581631"/>
                    <a:pt x="3848297" y="1611809"/>
                  </a:cubicBezTo>
                  <a:cubicBezTo>
                    <a:pt x="3843770" y="1641987"/>
                    <a:pt x="3813592" y="1640479"/>
                    <a:pt x="3821136" y="1666130"/>
                  </a:cubicBezTo>
                  <a:cubicBezTo>
                    <a:pt x="3828680" y="1691781"/>
                    <a:pt x="3876966" y="1731013"/>
                    <a:pt x="3893564" y="1765718"/>
                  </a:cubicBezTo>
                  <a:cubicBezTo>
                    <a:pt x="3910162" y="1800423"/>
                    <a:pt x="3914689" y="1839654"/>
                    <a:pt x="3920725" y="1874359"/>
                  </a:cubicBezTo>
                  <a:cubicBezTo>
                    <a:pt x="3926761" y="1909064"/>
                    <a:pt x="3928269" y="1940751"/>
                    <a:pt x="3929778" y="1973947"/>
                  </a:cubicBezTo>
                  <a:cubicBezTo>
                    <a:pt x="3931287" y="2007143"/>
                    <a:pt x="3932796" y="2038831"/>
                    <a:pt x="3929778" y="2073536"/>
                  </a:cubicBezTo>
                  <a:cubicBezTo>
                    <a:pt x="3926760" y="2108241"/>
                    <a:pt x="3917707" y="2155017"/>
                    <a:pt x="3911671" y="2182177"/>
                  </a:cubicBezTo>
                  <a:cubicBezTo>
                    <a:pt x="3905635" y="2209337"/>
                    <a:pt x="3884511" y="2213864"/>
                    <a:pt x="3893564" y="2236498"/>
                  </a:cubicBezTo>
                  <a:cubicBezTo>
                    <a:pt x="3902617" y="2259132"/>
                    <a:pt x="3946376" y="2265167"/>
                    <a:pt x="3965992" y="2317979"/>
                  </a:cubicBezTo>
                  <a:cubicBezTo>
                    <a:pt x="3985608" y="2370791"/>
                    <a:pt x="4003715" y="2470379"/>
                    <a:pt x="4011259" y="2553369"/>
                  </a:cubicBezTo>
                  <a:cubicBezTo>
                    <a:pt x="4018803" y="2636359"/>
                    <a:pt x="4011259" y="2815920"/>
                    <a:pt x="4011259" y="2815920"/>
                  </a:cubicBezTo>
                  <a:cubicBezTo>
                    <a:pt x="4011259" y="2907964"/>
                    <a:pt x="4018803" y="3022641"/>
                    <a:pt x="4011259" y="3105631"/>
                  </a:cubicBezTo>
                  <a:cubicBezTo>
                    <a:pt x="4003715" y="3188621"/>
                    <a:pt x="3985608" y="3238415"/>
                    <a:pt x="3965992" y="3313860"/>
                  </a:cubicBezTo>
                  <a:cubicBezTo>
                    <a:pt x="3946376" y="3389306"/>
                    <a:pt x="3925251" y="3478332"/>
                    <a:pt x="3893564" y="3558304"/>
                  </a:cubicBezTo>
                  <a:cubicBezTo>
                    <a:pt x="3861877" y="3638276"/>
                    <a:pt x="3806047" y="3746918"/>
                    <a:pt x="3775869" y="3793694"/>
                  </a:cubicBezTo>
                  <a:cubicBezTo>
                    <a:pt x="3745691" y="3840470"/>
                    <a:pt x="3729093" y="3814819"/>
                    <a:pt x="3712495" y="3838961"/>
                  </a:cubicBezTo>
                  <a:cubicBezTo>
                    <a:pt x="3695897" y="3863104"/>
                    <a:pt x="3700424" y="3888755"/>
                    <a:pt x="3676281" y="3938549"/>
                  </a:cubicBezTo>
                  <a:cubicBezTo>
                    <a:pt x="3652138" y="3988343"/>
                    <a:pt x="3609888" y="4074352"/>
                    <a:pt x="3567639" y="4137726"/>
                  </a:cubicBezTo>
                  <a:cubicBezTo>
                    <a:pt x="3525390" y="4201100"/>
                    <a:pt x="3468051" y="4264474"/>
                    <a:pt x="3422784" y="4318795"/>
                  </a:cubicBezTo>
                  <a:cubicBezTo>
                    <a:pt x="3377517" y="4373116"/>
                    <a:pt x="3338284" y="4424418"/>
                    <a:pt x="3296035" y="4463650"/>
                  </a:cubicBezTo>
                  <a:cubicBezTo>
                    <a:pt x="3253786" y="4502882"/>
                    <a:pt x="3196447" y="4524007"/>
                    <a:pt x="3169287" y="4554185"/>
                  </a:cubicBezTo>
                  <a:cubicBezTo>
                    <a:pt x="3142127" y="4584363"/>
                    <a:pt x="3161742" y="4603979"/>
                    <a:pt x="3133073" y="4644720"/>
                  </a:cubicBezTo>
                  <a:cubicBezTo>
                    <a:pt x="3104404" y="4685461"/>
                    <a:pt x="3053101" y="4751853"/>
                    <a:pt x="2997271" y="4798629"/>
                  </a:cubicBezTo>
                  <a:cubicBezTo>
                    <a:pt x="2941441" y="4845405"/>
                    <a:pt x="2856942" y="4896708"/>
                    <a:pt x="2798095" y="4925377"/>
                  </a:cubicBezTo>
                  <a:cubicBezTo>
                    <a:pt x="2739248" y="4954046"/>
                    <a:pt x="2709069" y="4954046"/>
                    <a:pt x="2644186" y="4970644"/>
                  </a:cubicBezTo>
                  <a:cubicBezTo>
                    <a:pt x="2579303" y="4987242"/>
                    <a:pt x="2467643" y="5026474"/>
                    <a:pt x="2408796" y="5024965"/>
                  </a:cubicBezTo>
                  <a:cubicBezTo>
                    <a:pt x="2349949" y="5023456"/>
                    <a:pt x="2316752" y="4988751"/>
                    <a:pt x="2291101" y="4961591"/>
                  </a:cubicBezTo>
                  <a:cubicBezTo>
                    <a:pt x="2265450" y="4934431"/>
                    <a:pt x="2266958" y="4892181"/>
                    <a:pt x="2254887" y="4862003"/>
                  </a:cubicBezTo>
                  <a:cubicBezTo>
                    <a:pt x="2242816" y="4831825"/>
                    <a:pt x="2230744" y="4801647"/>
                    <a:pt x="2218673" y="4780522"/>
                  </a:cubicBezTo>
                  <a:cubicBezTo>
                    <a:pt x="2206602" y="4759397"/>
                    <a:pt x="2196039" y="4748834"/>
                    <a:pt x="2182459" y="4735254"/>
                  </a:cubicBezTo>
                  <a:cubicBezTo>
                    <a:pt x="2168879" y="4721674"/>
                    <a:pt x="2150772" y="4683952"/>
                    <a:pt x="2137192" y="4699041"/>
                  </a:cubicBezTo>
                  <a:cubicBezTo>
                    <a:pt x="2123612" y="4714130"/>
                    <a:pt x="2110031" y="4786557"/>
                    <a:pt x="2100978" y="4825789"/>
                  </a:cubicBezTo>
                  <a:cubicBezTo>
                    <a:pt x="2091924" y="4865021"/>
                    <a:pt x="2107013" y="4904253"/>
                    <a:pt x="2082871" y="4934431"/>
                  </a:cubicBezTo>
                  <a:cubicBezTo>
                    <a:pt x="2058729" y="4964609"/>
                    <a:pt x="2002899" y="4988751"/>
                    <a:pt x="1956123" y="5006858"/>
                  </a:cubicBezTo>
                  <a:cubicBezTo>
                    <a:pt x="1909347" y="5024965"/>
                    <a:pt x="1855026" y="5037036"/>
                    <a:pt x="1802214" y="5043072"/>
                  </a:cubicBezTo>
                  <a:cubicBezTo>
                    <a:pt x="1749402" y="5049108"/>
                    <a:pt x="1707152" y="5046090"/>
                    <a:pt x="1639251" y="5043072"/>
                  </a:cubicBezTo>
                  <a:cubicBezTo>
                    <a:pt x="1571350" y="5040054"/>
                    <a:pt x="1473271" y="5053634"/>
                    <a:pt x="1394808" y="5024965"/>
                  </a:cubicBezTo>
                  <a:cubicBezTo>
                    <a:pt x="1316345" y="4996296"/>
                    <a:pt x="1168471" y="4871056"/>
                    <a:pt x="1168471" y="4871056"/>
                  </a:cubicBezTo>
                  <a:cubicBezTo>
                    <a:pt x="1112641" y="4833333"/>
                    <a:pt x="1096043" y="4819754"/>
                    <a:pt x="1059829" y="4798629"/>
                  </a:cubicBezTo>
                  <a:cubicBezTo>
                    <a:pt x="1023615" y="4777504"/>
                    <a:pt x="984384" y="4771468"/>
                    <a:pt x="951188" y="4744308"/>
                  </a:cubicBezTo>
                  <a:cubicBezTo>
                    <a:pt x="917992" y="4717148"/>
                    <a:pt x="875742" y="4664335"/>
                    <a:pt x="860653" y="4635666"/>
                  </a:cubicBezTo>
                  <a:cubicBezTo>
                    <a:pt x="845564" y="4606997"/>
                    <a:pt x="884795" y="4597943"/>
                    <a:pt x="860653" y="4572292"/>
                  </a:cubicBezTo>
                  <a:cubicBezTo>
                    <a:pt x="836511" y="4546641"/>
                    <a:pt x="765592" y="4520989"/>
                    <a:pt x="715798" y="4481757"/>
                  </a:cubicBezTo>
                  <a:cubicBezTo>
                    <a:pt x="666004" y="4442525"/>
                    <a:pt x="599612" y="4388205"/>
                    <a:pt x="561889" y="4336902"/>
                  </a:cubicBezTo>
                  <a:cubicBezTo>
                    <a:pt x="524166" y="4285599"/>
                    <a:pt x="519639" y="4223734"/>
                    <a:pt x="489461" y="4173940"/>
                  </a:cubicBezTo>
                  <a:cubicBezTo>
                    <a:pt x="459283" y="4124146"/>
                    <a:pt x="420052" y="4101512"/>
                    <a:pt x="380820" y="4038138"/>
                  </a:cubicBezTo>
                  <a:cubicBezTo>
                    <a:pt x="341588" y="3974764"/>
                    <a:pt x="290285" y="3872158"/>
                    <a:pt x="254071" y="3793694"/>
                  </a:cubicBezTo>
                  <a:cubicBezTo>
                    <a:pt x="217857" y="3715231"/>
                    <a:pt x="190696" y="3651856"/>
                    <a:pt x="163536" y="3567357"/>
                  </a:cubicBezTo>
                  <a:cubicBezTo>
                    <a:pt x="136376" y="3482858"/>
                    <a:pt x="116760" y="3354601"/>
                    <a:pt x="91109" y="3286700"/>
                  </a:cubicBezTo>
                  <a:cubicBezTo>
                    <a:pt x="65458" y="3218799"/>
                    <a:pt x="23207" y="3235396"/>
                    <a:pt x="9627" y="3159951"/>
                  </a:cubicBezTo>
                  <a:cubicBezTo>
                    <a:pt x="-3953" y="3084506"/>
                    <a:pt x="-2444" y="2932106"/>
                    <a:pt x="9627" y="2834027"/>
                  </a:cubicBezTo>
                  <a:cubicBezTo>
                    <a:pt x="21698" y="2735948"/>
                    <a:pt x="62439" y="2645413"/>
                    <a:pt x="82055" y="2571476"/>
                  </a:cubicBezTo>
                  <a:cubicBezTo>
                    <a:pt x="101671" y="2497539"/>
                    <a:pt x="119778" y="2476415"/>
                    <a:pt x="127323" y="2390407"/>
                  </a:cubicBezTo>
                  <a:cubicBezTo>
                    <a:pt x="134868" y="2304399"/>
                    <a:pt x="119778" y="2165580"/>
                    <a:pt x="127323" y="2055429"/>
                  </a:cubicBezTo>
                  <a:cubicBezTo>
                    <a:pt x="134867" y="1945279"/>
                    <a:pt x="148447" y="1809476"/>
                    <a:pt x="172590" y="1729504"/>
                  </a:cubicBezTo>
                  <a:cubicBezTo>
                    <a:pt x="196732" y="1649532"/>
                    <a:pt x="255580" y="1645005"/>
                    <a:pt x="272178" y="1575595"/>
                  </a:cubicBezTo>
                  <a:cubicBezTo>
                    <a:pt x="288776" y="1506185"/>
                    <a:pt x="249544" y="1411123"/>
                    <a:pt x="272178" y="1313044"/>
                  </a:cubicBezTo>
                  <a:cubicBezTo>
                    <a:pt x="294812" y="1214965"/>
                    <a:pt x="358186" y="1091235"/>
                    <a:pt x="407980" y="987120"/>
                  </a:cubicBezTo>
                  <a:cubicBezTo>
                    <a:pt x="457774" y="883005"/>
                    <a:pt x="515112" y="769836"/>
                    <a:pt x="570942" y="688355"/>
                  </a:cubicBezTo>
                  <a:cubicBezTo>
                    <a:pt x="626772" y="606874"/>
                    <a:pt x="684111" y="557080"/>
                    <a:pt x="742958" y="498233"/>
                  </a:cubicBezTo>
                  <a:cubicBezTo>
                    <a:pt x="801805" y="439386"/>
                    <a:pt x="868197" y="356395"/>
                    <a:pt x="924027" y="335270"/>
                  </a:cubicBezTo>
                  <a:cubicBezTo>
                    <a:pt x="979857" y="314145"/>
                    <a:pt x="1049267" y="389591"/>
                    <a:pt x="1077936" y="371484"/>
                  </a:cubicBezTo>
                  <a:cubicBezTo>
                    <a:pt x="1106605" y="353377"/>
                    <a:pt x="1077936" y="259825"/>
                    <a:pt x="1096043" y="226629"/>
                  </a:cubicBezTo>
                  <a:cubicBezTo>
                    <a:pt x="1114150" y="193433"/>
                    <a:pt x="1118677" y="200977"/>
                    <a:pt x="1186578" y="172308"/>
                  </a:cubicBezTo>
                  <a:cubicBezTo>
                    <a:pt x="1254479" y="143639"/>
                    <a:pt x="1396316" y="80264"/>
                    <a:pt x="1503449" y="54613"/>
                  </a:cubicBezTo>
                  <a:cubicBezTo>
                    <a:pt x="1610582" y="28962"/>
                    <a:pt x="1750911" y="12363"/>
                    <a:pt x="1829374" y="18399"/>
                  </a:cubicBezTo>
                  <a:cubicBezTo>
                    <a:pt x="1907837" y="24435"/>
                    <a:pt x="1974229" y="90827"/>
                    <a:pt x="1974229" y="90827"/>
                  </a:cubicBezTo>
                  <a:cubicBezTo>
                    <a:pt x="2013461" y="110443"/>
                    <a:pt x="2031568" y="145148"/>
                    <a:pt x="2064764" y="136094"/>
                  </a:cubicBezTo>
                  <a:cubicBezTo>
                    <a:pt x="2097960" y="127041"/>
                    <a:pt x="2138701" y="57631"/>
                    <a:pt x="2173406" y="36506"/>
                  </a:cubicBezTo>
                  <a:cubicBezTo>
                    <a:pt x="2208111" y="15381"/>
                    <a:pt x="2241307" y="15381"/>
                    <a:pt x="2272994" y="9345"/>
                  </a:cubicBezTo>
                  <a:cubicBezTo>
                    <a:pt x="2304681" y="3309"/>
                    <a:pt x="2359002" y="-1217"/>
                    <a:pt x="2399742" y="292"/>
                  </a:cubicBezTo>
                  <a:close/>
                </a:path>
              </a:pathLst>
            </a:cu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2225">
              <a:solidFill>
                <a:srgbClr val="B70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Freeform 220"/>
            <p:cNvSpPr/>
            <p:nvPr/>
          </p:nvSpPr>
          <p:spPr>
            <a:xfrm>
              <a:off x="3594399" y="1762508"/>
              <a:ext cx="76421" cy="126890"/>
            </a:xfrm>
            <a:custGeom>
              <a:avLst/>
              <a:gdLst>
                <a:gd name="connsiteX0" fmla="*/ 1584 w 121308"/>
                <a:gd name="connsiteY0" fmla="*/ 72 h 201421"/>
                <a:gd name="connsiteX1" fmla="*/ 77784 w 121308"/>
                <a:gd name="connsiteY1" fmla="*/ 34997 h 201421"/>
                <a:gd name="connsiteX2" fmla="*/ 115884 w 121308"/>
                <a:gd name="connsiteY2" fmla="*/ 69922 h 201421"/>
                <a:gd name="connsiteX3" fmla="*/ 119059 w 121308"/>
                <a:gd name="connsiteY3" fmla="*/ 152472 h 201421"/>
                <a:gd name="connsiteX4" fmla="*/ 96834 w 121308"/>
                <a:gd name="connsiteY4" fmla="*/ 200097 h 201421"/>
                <a:gd name="connsiteX5" fmla="*/ 68259 w 121308"/>
                <a:gd name="connsiteY5" fmla="*/ 184222 h 201421"/>
                <a:gd name="connsiteX6" fmla="*/ 96834 w 121308"/>
                <a:gd name="connsiteY6" fmla="*/ 142947 h 201421"/>
                <a:gd name="connsiteX7" fmla="*/ 80959 w 121308"/>
                <a:gd name="connsiteY7" fmla="*/ 85797 h 201421"/>
                <a:gd name="connsiteX8" fmla="*/ 30159 w 121308"/>
                <a:gd name="connsiteY8" fmla="*/ 44522 h 201421"/>
                <a:gd name="connsiteX9" fmla="*/ 1584 w 121308"/>
                <a:gd name="connsiteY9" fmla="*/ 72 h 201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308" h="201421">
                  <a:moveTo>
                    <a:pt x="1584" y="72"/>
                  </a:moveTo>
                  <a:cubicBezTo>
                    <a:pt x="9522" y="-1516"/>
                    <a:pt x="58734" y="23355"/>
                    <a:pt x="77784" y="34997"/>
                  </a:cubicBezTo>
                  <a:cubicBezTo>
                    <a:pt x="96834" y="46639"/>
                    <a:pt x="109005" y="50343"/>
                    <a:pt x="115884" y="69922"/>
                  </a:cubicBezTo>
                  <a:cubicBezTo>
                    <a:pt x="122763" y="89501"/>
                    <a:pt x="122234" y="130776"/>
                    <a:pt x="119059" y="152472"/>
                  </a:cubicBezTo>
                  <a:cubicBezTo>
                    <a:pt x="115884" y="174168"/>
                    <a:pt x="105301" y="194805"/>
                    <a:pt x="96834" y="200097"/>
                  </a:cubicBezTo>
                  <a:cubicBezTo>
                    <a:pt x="88367" y="205389"/>
                    <a:pt x="68259" y="193747"/>
                    <a:pt x="68259" y="184222"/>
                  </a:cubicBezTo>
                  <a:cubicBezTo>
                    <a:pt x="68259" y="174697"/>
                    <a:pt x="94717" y="159351"/>
                    <a:pt x="96834" y="142947"/>
                  </a:cubicBezTo>
                  <a:cubicBezTo>
                    <a:pt x="98951" y="126543"/>
                    <a:pt x="92071" y="102201"/>
                    <a:pt x="80959" y="85797"/>
                  </a:cubicBezTo>
                  <a:cubicBezTo>
                    <a:pt x="69847" y="69393"/>
                    <a:pt x="42859" y="54576"/>
                    <a:pt x="30159" y="44522"/>
                  </a:cubicBezTo>
                  <a:cubicBezTo>
                    <a:pt x="17459" y="34468"/>
                    <a:pt x="-6354" y="1660"/>
                    <a:pt x="1584" y="72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Freeform 221"/>
            <p:cNvSpPr/>
            <p:nvPr/>
          </p:nvSpPr>
          <p:spPr>
            <a:xfrm>
              <a:off x="3675620" y="1766488"/>
              <a:ext cx="79931" cy="120076"/>
            </a:xfrm>
            <a:custGeom>
              <a:avLst/>
              <a:gdLst>
                <a:gd name="connsiteX0" fmla="*/ 126657 w 126880"/>
                <a:gd name="connsiteY0" fmla="*/ 104 h 190604"/>
                <a:gd name="connsiteX1" fmla="*/ 31407 w 126880"/>
                <a:gd name="connsiteY1" fmla="*/ 41379 h 190604"/>
                <a:gd name="connsiteX2" fmla="*/ 2832 w 126880"/>
                <a:gd name="connsiteY2" fmla="*/ 76304 h 190604"/>
                <a:gd name="connsiteX3" fmla="*/ 2832 w 126880"/>
                <a:gd name="connsiteY3" fmla="*/ 117579 h 190604"/>
                <a:gd name="connsiteX4" fmla="*/ 18707 w 126880"/>
                <a:gd name="connsiteY4" fmla="*/ 174729 h 190604"/>
                <a:gd name="connsiteX5" fmla="*/ 18707 w 126880"/>
                <a:gd name="connsiteY5" fmla="*/ 190604 h 190604"/>
                <a:gd name="connsiteX6" fmla="*/ 37757 w 126880"/>
                <a:gd name="connsiteY6" fmla="*/ 174729 h 190604"/>
                <a:gd name="connsiteX7" fmla="*/ 31407 w 126880"/>
                <a:gd name="connsiteY7" fmla="*/ 120754 h 190604"/>
                <a:gd name="connsiteX8" fmla="*/ 56807 w 126880"/>
                <a:gd name="connsiteY8" fmla="*/ 54079 h 190604"/>
                <a:gd name="connsiteX9" fmla="*/ 126657 w 126880"/>
                <a:gd name="connsiteY9" fmla="*/ 104 h 19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6880" h="190604">
                  <a:moveTo>
                    <a:pt x="126657" y="104"/>
                  </a:moveTo>
                  <a:cubicBezTo>
                    <a:pt x="122424" y="-2013"/>
                    <a:pt x="52044" y="28679"/>
                    <a:pt x="31407" y="41379"/>
                  </a:cubicBezTo>
                  <a:cubicBezTo>
                    <a:pt x="10770" y="54079"/>
                    <a:pt x="7595" y="63604"/>
                    <a:pt x="2832" y="76304"/>
                  </a:cubicBezTo>
                  <a:cubicBezTo>
                    <a:pt x="-1931" y="89004"/>
                    <a:pt x="186" y="101175"/>
                    <a:pt x="2832" y="117579"/>
                  </a:cubicBezTo>
                  <a:cubicBezTo>
                    <a:pt x="5478" y="133983"/>
                    <a:pt x="16061" y="162558"/>
                    <a:pt x="18707" y="174729"/>
                  </a:cubicBezTo>
                  <a:cubicBezTo>
                    <a:pt x="21353" y="186900"/>
                    <a:pt x="15532" y="190604"/>
                    <a:pt x="18707" y="190604"/>
                  </a:cubicBezTo>
                  <a:cubicBezTo>
                    <a:pt x="21882" y="190604"/>
                    <a:pt x="35640" y="186371"/>
                    <a:pt x="37757" y="174729"/>
                  </a:cubicBezTo>
                  <a:cubicBezTo>
                    <a:pt x="39874" y="163087"/>
                    <a:pt x="28232" y="140862"/>
                    <a:pt x="31407" y="120754"/>
                  </a:cubicBezTo>
                  <a:cubicBezTo>
                    <a:pt x="34582" y="100646"/>
                    <a:pt x="39874" y="71012"/>
                    <a:pt x="56807" y="54079"/>
                  </a:cubicBezTo>
                  <a:cubicBezTo>
                    <a:pt x="73740" y="37146"/>
                    <a:pt x="130890" y="2221"/>
                    <a:pt x="126657" y="104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Freeform 222"/>
            <p:cNvSpPr/>
            <p:nvPr/>
          </p:nvSpPr>
          <p:spPr>
            <a:xfrm>
              <a:off x="3623395" y="1990538"/>
              <a:ext cx="102089" cy="188128"/>
            </a:xfrm>
            <a:custGeom>
              <a:avLst/>
              <a:gdLst>
                <a:gd name="connsiteX0" fmla="*/ 76207 w 162054"/>
                <a:gd name="connsiteY0" fmla="*/ 54 h 298628"/>
                <a:gd name="connsiteX1" fmla="*/ 53982 w 162054"/>
                <a:gd name="connsiteY1" fmla="*/ 54029 h 298628"/>
                <a:gd name="connsiteX2" fmla="*/ 38107 w 162054"/>
                <a:gd name="connsiteY2" fmla="*/ 104829 h 298628"/>
                <a:gd name="connsiteX3" fmla="*/ 7 w 162054"/>
                <a:gd name="connsiteY3" fmla="*/ 123879 h 298628"/>
                <a:gd name="connsiteX4" fmla="*/ 34932 w 162054"/>
                <a:gd name="connsiteY4" fmla="*/ 142929 h 298628"/>
                <a:gd name="connsiteX5" fmla="*/ 41282 w 162054"/>
                <a:gd name="connsiteY5" fmla="*/ 193729 h 298628"/>
                <a:gd name="connsiteX6" fmla="*/ 44457 w 162054"/>
                <a:gd name="connsiteY6" fmla="*/ 228654 h 298628"/>
                <a:gd name="connsiteX7" fmla="*/ 63507 w 162054"/>
                <a:gd name="connsiteY7" fmla="*/ 263579 h 298628"/>
                <a:gd name="connsiteX8" fmla="*/ 73032 w 162054"/>
                <a:gd name="connsiteY8" fmla="*/ 298504 h 298628"/>
                <a:gd name="connsiteX9" fmla="*/ 107957 w 162054"/>
                <a:gd name="connsiteY9" fmla="*/ 250879 h 298628"/>
                <a:gd name="connsiteX10" fmla="*/ 120657 w 162054"/>
                <a:gd name="connsiteY10" fmla="*/ 200079 h 298628"/>
                <a:gd name="connsiteX11" fmla="*/ 114307 w 162054"/>
                <a:gd name="connsiteY11" fmla="*/ 146104 h 298628"/>
                <a:gd name="connsiteX12" fmla="*/ 130182 w 162054"/>
                <a:gd name="connsiteY12" fmla="*/ 123879 h 298628"/>
                <a:gd name="connsiteX13" fmla="*/ 161932 w 162054"/>
                <a:gd name="connsiteY13" fmla="*/ 108004 h 298628"/>
                <a:gd name="connsiteX14" fmla="*/ 117482 w 162054"/>
                <a:gd name="connsiteY14" fmla="*/ 88954 h 298628"/>
                <a:gd name="connsiteX15" fmla="*/ 111132 w 162054"/>
                <a:gd name="connsiteY15" fmla="*/ 44504 h 298628"/>
                <a:gd name="connsiteX16" fmla="*/ 76207 w 162054"/>
                <a:gd name="connsiteY16" fmla="*/ 54 h 29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054" h="298628">
                  <a:moveTo>
                    <a:pt x="76207" y="54"/>
                  </a:moveTo>
                  <a:cubicBezTo>
                    <a:pt x="66682" y="1642"/>
                    <a:pt x="60332" y="36567"/>
                    <a:pt x="53982" y="54029"/>
                  </a:cubicBezTo>
                  <a:cubicBezTo>
                    <a:pt x="47632" y="71491"/>
                    <a:pt x="47103" y="93187"/>
                    <a:pt x="38107" y="104829"/>
                  </a:cubicBezTo>
                  <a:cubicBezTo>
                    <a:pt x="29111" y="116471"/>
                    <a:pt x="536" y="117529"/>
                    <a:pt x="7" y="123879"/>
                  </a:cubicBezTo>
                  <a:cubicBezTo>
                    <a:pt x="-522" y="130229"/>
                    <a:pt x="28053" y="131287"/>
                    <a:pt x="34932" y="142929"/>
                  </a:cubicBezTo>
                  <a:cubicBezTo>
                    <a:pt x="41811" y="154571"/>
                    <a:pt x="39695" y="179442"/>
                    <a:pt x="41282" y="193729"/>
                  </a:cubicBezTo>
                  <a:cubicBezTo>
                    <a:pt x="42869" y="208016"/>
                    <a:pt x="40753" y="217012"/>
                    <a:pt x="44457" y="228654"/>
                  </a:cubicBezTo>
                  <a:cubicBezTo>
                    <a:pt x="48161" y="240296"/>
                    <a:pt x="58745" y="251937"/>
                    <a:pt x="63507" y="263579"/>
                  </a:cubicBezTo>
                  <a:cubicBezTo>
                    <a:pt x="68269" y="275221"/>
                    <a:pt x="65624" y="300621"/>
                    <a:pt x="73032" y="298504"/>
                  </a:cubicBezTo>
                  <a:cubicBezTo>
                    <a:pt x="80440" y="296387"/>
                    <a:pt x="100020" y="267283"/>
                    <a:pt x="107957" y="250879"/>
                  </a:cubicBezTo>
                  <a:cubicBezTo>
                    <a:pt x="115895" y="234475"/>
                    <a:pt x="119599" y="217541"/>
                    <a:pt x="120657" y="200079"/>
                  </a:cubicBezTo>
                  <a:cubicBezTo>
                    <a:pt x="121715" y="182617"/>
                    <a:pt x="112720" y="158804"/>
                    <a:pt x="114307" y="146104"/>
                  </a:cubicBezTo>
                  <a:cubicBezTo>
                    <a:pt x="115894" y="133404"/>
                    <a:pt x="122245" y="130229"/>
                    <a:pt x="130182" y="123879"/>
                  </a:cubicBezTo>
                  <a:cubicBezTo>
                    <a:pt x="138119" y="117529"/>
                    <a:pt x="164049" y="113825"/>
                    <a:pt x="161932" y="108004"/>
                  </a:cubicBezTo>
                  <a:cubicBezTo>
                    <a:pt x="159815" y="102183"/>
                    <a:pt x="125949" y="99537"/>
                    <a:pt x="117482" y="88954"/>
                  </a:cubicBezTo>
                  <a:cubicBezTo>
                    <a:pt x="109015" y="78371"/>
                    <a:pt x="114836" y="57204"/>
                    <a:pt x="111132" y="44504"/>
                  </a:cubicBezTo>
                  <a:cubicBezTo>
                    <a:pt x="107428" y="31804"/>
                    <a:pt x="85732" y="-1534"/>
                    <a:pt x="76207" y="54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Freeform 223"/>
            <p:cNvSpPr/>
            <p:nvPr/>
          </p:nvSpPr>
          <p:spPr>
            <a:xfrm>
              <a:off x="3532372" y="2079873"/>
              <a:ext cx="31151" cy="85887"/>
            </a:xfrm>
            <a:custGeom>
              <a:avLst/>
              <a:gdLst>
                <a:gd name="connsiteX0" fmla="*/ 4795 w 49449"/>
                <a:gd name="connsiteY0" fmla="*/ 4296 h 136335"/>
                <a:gd name="connsiteX1" fmla="*/ 49245 w 49449"/>
                <a:gd name="connsiteY1" fmla="*/ 36046 h 136335"/>
                <a:gd name="connsiteX2" fmla="*/ 20670 w 49449"/>
                <a:gd name="connsiteY2" fmla="*/ 83671 h 136335"/>
                <a:gd name="connsiteX3" fmla="*/ 4795 w 49449"/>
                <a:gd name="connsiteY3" fmla="*/ 134471 h 136335"/>
                <a:gd name="connsiteX4" fmla="*/ 4795 w 49449"/>
                <a:gd name="connsiteY4" fmla="*/ 4296 h 1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49" h="136335">
                  <a:moveTo>
                    <a:pt x="4795" y="4296"/>
                  </a:moveTo>
                  <a:cubicBezTo>
                    <a:pt x="12203" y="-12108"/>
                    <a:pt x="46599" y="22817"/>
                    <a:pt x="49245" y="36046"/>
                  </a:cubicBezTo>
                  <a:cubicBezTo>
                    <a:pt x="51891" y="49275"/>
                    <a:pt x="28078" y="67267"/>
                    <a:pt x="20670" y="83671"/>
                  </a:cubicBezTo>
                  <a:cubicBezTo>
                    <a:pt x="13262" y="100075"/>
                    <a:pt x="10087" y="146113"/>
                    <a:pt x="4795" y="134471"/>
                  </a:cubicBezTo>
                  <a:cubicBezTo>
                    <a:pt x="-497" y="122829"/>
                    <a:pt x="-2613" y="20700"/>
                    <a:pt x="4795" y="4296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Freeform 224"/>
            <p:cNvSpPr/>
            <p:nvPr/>
          </p:nvSpPr>
          <p:spPr>
            <a:xfrm>
              <a:off x="3779249" y="2060285"/>
              <a:ext cx="44720" cy="88300"/>
            </a:xfrm>
            <a:custGeom>
              <a:avLst/>
              <a:gdLst>
                <a:gd name="connsiteX0" fmla="*/ 259 w 70988"/>
                <a:gd name="connsiteY0" fmla="*/ 44915 h 140165"/>
                <a:gd name="connsiteX1" fmla="*/ 44709 w 70988"/>
                <a:gd name="connsiteY1" fmla="*/ 465 h 140165"/>
                <a:gd name="connsiteX2" fmla="*/ 66934 w 70988"/>
                <a:gd name="connsiteY2" fmla="*/ 70315 h 140165"/>
                <a:gd name="connsiteX3" fmla="*/ 66934 w 70988"/>
                <a:gd name="connsiteY3" fmla="*/ 140165 h 140165"/>
                <a:gd name="connsiteX4" fmla="*/ 259 w 70988"/>
                <a:gd name="connsiteY4" fmla="*/ 44915 h 140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88" h="140165">
                  <a:moveTo>
                    <a:pt x="259" y="44915"/>
                  </a:moveTo>
                  <a:cubicBezTo>
                    <a:pt x="-3445" y="21632"/>
                    <a:pt x="33597" y="-3768"/>
                    <a:pt x="44709" y="465"/>
                  </a:cubicBezTo>
                  <a:cubicBezTo>
                    <a:pt x="55822" y="4698"/>
                    <a:pt x="63230" y="47032"/>
                    <a:pt x="66934" y="70315"/>
                  </a:cubicBezTo>
                  <a:cubicBezTo>
                    <a:pt x="70638" y="93598"/>
                    <a:pt x="73813" y="140165"/>
                    <a:pt x="66934" y="140165"/>
                  </a:cubicBezTo>
                  <a:cubicBezTo>
                    <a:pt x="60055" y="140165"/>
                    <a:pt x="3963" y="68198"/>
                    <a:pt x="259" y="4491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003130" y="1702842"/>
              <a:ext cx="7889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Helvetica" charset="0"/>
                  <a:ea typeface="Helvetica" charset="0"/>
                  <a:cs typeface="Helvetica" charset="0"/>
                </a:rPr>
                <a:t>Brain-wide</a:t>
              </a:r>
            </a:p>
            <a:p>
              <a:r>
                <a:rPr lang="en-US" sz="1000" dirty="0" smtClean="0">
                  <a:latin typeface="Helvetica" charset="0"/>
                  <a:ea typeface="Helvetica" charset="0"/>
                  <a:cs typeface="Helvetica" charset="0"/>
                </a:rPr>
                <a:t>modeling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430659" y="930543"/>
              <a:ext cx="1013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" charset="0"/>
                  <a:ea typeface="Helvetica" charset="0"/>
                  <a:cs typeface="Helvetica" charset="0"/>
                </a:rPr>
                <a:t>Local mapping</a:t>
              </a:r>
            </a:p>
          </p:txBody>
        </p:sp>
        <p:sp>
          <p:nvSpPr>
            <p:cNvPr id="228" name="Freeform 227"/>
            <p:cNvSpPr>
              <a:spLocks noChangeAspect="1"/>
            </p:cNvSpPr>
            <p:nvPr/>
          </p:nvSpPr>
          <p:spPr>
            <a:xfrm>
              <a:off x="3213640" y="1105270"/>
              <a:ext cx="109763" cy="118872"/>
            </a:xfrm>
            <a:custGeom>
              <a:avLst/>
              <a:gdLst>
                <a:gd name="connsiteX0" fmla="*/ 60696 w 75643"/>
                <a:gd name="connsiteY0" fmla="*/ 2144 h 81921"/>
                <a:gd name="connsiteX1" fmla="*/ 3546 w 75643"/>
                <a:gd name="connsiteY1" fmla="*/ 24369 h 81921"/>
                <a:gd name="connsiteX2" fmla="*/ 13071 w 75643"/>
                <a:gd name="connsiteY2" fmla="*/ 75169 h 81921"/>
                <a:gd name="connsiteX3" fmla="*/ 70221 w 75643"/>
                <a:gd name="connsiteY3" fmla="*/ 75169 h 81921"/>
                <a:gd name="connsiteX4" fmla="*/ 60696 w 75643"/>
                <a:gd name="connsiteY4" fmla="*/ 2144 h 8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43" h="81921">
                  <a:moveTo>
                    <a:pt x="60696" y="2144"/>
                  </a:moveTo>
                  <a:cubicBezTo>
                    <a:pt x="49584" y="-6323"/>
                    <a:pt x="11483" y="12198"/>
                    <a:pt x="3546" y="24369"/>
                  </a:cubicBezTo>
                  <a:cubicBezTo>
                    <a:pt x="-4391" y="36540"/>
                    <a:pt x="1959" y="66702"/>
                    <a:pt x="13071" y="75169"/>
                  </a:cubicBezTo>
                  <a:cubicBezTo>
                    <a:pt x="24183" y="83636"/>
                    <a:pt x="58050" y="84694"/>
                    <a:pt x="70221" y="75169"/>
                  </a:cubicBezTo>
                  <a:cubicBezTo>
                    <a:pt x="82392" y="65644"/>
                    <a:pt x="71808" y="10611"/>
                    <a:pt x="60696" y="21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228"/>
            <p:cNvSpPr/>
            <p:nvPr/>
          </p:nvSpPr>
          <p:spPr>
            <a:xfrm>
              <a:off x="2948555" y="1142661"/>
              <a:ext cx="76421" cy="126890"/>
            </a:xfrm>
            <a:custGeom>
              <a:avLst/>
              <a:gdLst>
                <a:gd name="connsiteX0" fmla="*/ 1584 w 121308"/>
                <a:gd name="connsiteY0" fmla="*/ 72 h 201421"/>
                <a:gd name="connsiteX1" fmla="*/ 77784 w 121308"/>
                <a:gd name="connsiteY1" fmla="*/ 34997 h 201421"/>
                <a:gd name="connsiteX2" fmla="*/ 115884 w 121308"/>
                <a:gd name="connsiteY2" fmla="*/ 69922 h 201421"/>
                <a:gd name="connsiteX3" fmla="*/ 119059 w 121308"/>
                <a:gd name="connsiteY3" fmla="*/ 152472 h 201421"/>
                <a:gd name="connsiteX4" fmla="*/ 96834 w 121308"/>
                <a:gd name="connsiteY4" fmla="*/ 200097 h 201421"/>
                <a:gd name="connsiteX5" fmla="*/ 68259 w 121308"/>
                <a:gd name="connsiteY5" fmla="*/ 184222 h 201421"/>
                <a:gd name="connsiteX6" fmla="*/ 96834 w 121308"/>
                <a:gd name="connsiteY6" fmla="*/ 142947 h 201421"/>
                <a:gd name="connsiteX7" fmla="*/ 80959 w 121308"/>
                <a:gd name="connsiteY7" fmla="*/ 85797 h 201421"/>
                <a:gd name="connsiteX8" fmla="*/ 30159 w 121308"/>
                <a:gd name="connsiteY8" fmla="*/ 44522 h 201421"/>
                <a:gd name="connsiteX9" fmla="*/ 1584 w 121308"/>
                <a:gd name="connsiteY9" fmla="*/ 72 h 201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308" h="201421">
                  <a:moveTo>
                    <a:pt x="1584" y="72"/>
                  </a:moveTo>
                  <a:cubicBezTo>
                    <a:pt x="9522" y="-1516"/>
                    <a:pt x="58734" y="23355"/>
                    <a:pt x="77784" y="34997"/>
                  </a:cubicBezTo>
                  <a:cubicBezTo>
                    <a:pt x="96834" y="46639"/>
                    <a:pt x="109005" y="50343"/>
                    <a:pt x="115884" y="69922"/>
                  </a:cubicBezTo>
                  <a:cubicBezTo>
                    <a:pt x="122763" y="89501"/>
                    <a:pt x="122234" y="130776"/>
                    <a:pt x="119059" y="152472"/>
                  </a:cubicBezTo>
                  <a:cubicBezTo>
                    <a:pt x="115884" y="174168"/>
                    <a:pt x="105301" y="194805"/>
                    <a:pt x="96834" y="200097"/>
                  </a:cubicBezTo>
                  <a:cubicBezTo>
                    <a:pt x="88367" y="205389"/>
                    <a:pt x="68259" y="193747"/>
                    <a:pt x="68259" y="184222"/>
                  </a:cubicBezTo>
                  <a:cubicBezTo>
                    <a:pt x="68259" y="174697"/>
                    <a:pt x="94717" y="159351"/>
                    <a:pt x="96834" y="142947"/>
                  </a:cubicBezTo>
                  <a:cubicBezTo>
                    <a:pt x="98951" y="126543"/>
                    <a:pt x="92071" y="102201"/>
                    <a:pt x="80959" y="85797"/>
                  </a:cubicBezTo>
                  <a:cubicBezTo>
                    <a:pt x="69847" y="69393"/>
                    <a:pt x="42859" y="54576"/>
                    <a:pt x="30159" y="44522"/>
                  </a:cubicBezTo>
                  <a:cubicBezTo>
                    <a:pt x="17459" y="34468"/>
                    <a:pt x="-6354" y="1660"/>
                    <a:pt x="1584" y="72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Freeform 229"/>
            <p:cNvSpPr/>
            <p:nvPr/>
          </p:nvSpPr>
          <p:spPr>
            <a:xfrm>
              <a:off x="3029776" y="1146641"/>
              <a:ext cx="79931" cy="120076"/>
            </a:xfrm>
            <a:custGeom>
              <a:avLst/>
              <a:gdLst>
                <a:gd name="connsiteX0" fmla="*/ 126657 w 126880"/>
                <a:gd name="connsiteY0" fmla="*/ 104 h 190604"/>
                <a:gd name="connsiteX1" fmla="*/ 31407 w 126880"/>
                <a:gd name="connsiteY1" fmla="*/ 41379 h 190604"/>
                <a:gd name="connsiteX2" fmla="*/ 2832 w 126880"/>
                <a:gd name="connsiteY2" fmla="*/ 76304 h 190604"/>
                <a:gd name="connsiteX3" fmla="*/ 2832 w 126880"/>
                <a:gd name="connsiteY3" fmla="*/ 117579 h 190604"/>
                <a:gd name="connsiteX4" fmla="*/ 18707 w 126880"/>
                <a:gd name="connsiteY4" fmla="*/ 174729 h 190604"/>
                <a:gd name="connsiteX5" fmla="*/ 18707 w 126880"/>
                <a:gd name="connsiteY5" fmla="*/ 190604 h 190604"/>
                <a:gd name="connsiteX6" fmla="*/ 37757 w 126880"/>
                <a:gd name="connsiteY6" fmla="*/ 174729 h 190604"/>
                <a:gd name="connsiteX7" fmla="*/ 31407 w 126880"/>
                <a:gd name="connsiteY7" fmla="*/ 120754 h 190604"/>
                <a:gd name="connsiteX8" fmla="*/ 56807 w 126880"/>
                <a:gd name="connsiteY8" fmla="*/ 54079 h 190604"/>
                <a:gd name="connsiteX9" fmla="*/ 126657 w 126880"/>
                <a:gd name="connsiteY9" fmla="*/ 104 h 19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6880" h="190604">
                  <a:moveTo>
                    <a:pt x="126657" y="104"/>
                  </a:moveTo>
                  <a:cubicBezTo>
                    <a:pt x="122424" y="-2013"/>
                    <a:pt x="52044" y="28679"/>
                    <a:pt x="31407" y="41379"/>
                  </a:cubicBezTo>
                  <a:cubicBezTo>
                    <a:pt x="10770" y="54079"/>
                    <a:pt x="7595" y="63604"/>
                    <a:pt x="2832" y="76304"/>
                  </a:cubicBezTo>
                  <a:cubicBezTo>
                    <a:pt x="-1931" y="89004"/>
                    <a:pt x="186" y="101175"/>
                    <a:pt x="2832" y="117579"/>
                  </a:cubicBezTo>
                  <a:cubicBezTo>
                    <a:pt x="5478" y="133983"/>
                    <a:pt x="16061" y="162558"/>
                    <a:pt x="18707" y="174729"/>
                  </a:cubicBezTo>
                  <a:cubicBezTo>
                    <a:pt x="21353" y="186900"/>
                    <a:pt x="15532" y="190604"/>
                    <a:pt x="18707" y="190604"/>
                  </a:cubicBezTo>
                  <a:cubicBezTo>
                    <a:pt x="21882" y="190604"/>
                    <a:pt x="35640" y="186371"/>
                    <a:pt x="37757" y="174729"/>
                  </a:cubicBezTo>
                  <a:cubicBezTo>
                    <a:pt x="39874" y="163087"/>
                    <a:pt x="28232" y="140862"/>
                    <a:pt x="31407" y="120754"/>
                  </a:cubicBezTo>
                  <a:cubicBezTo>
                    <a:pt x="34582" y="100646"/>
                    <a:pt x="39874" y="71012"/>
                    <a:pt x="56807" y="54079"/>
                  </a:cubicBezTo>
                  <a:cubicBezTo>
                    <a:pt x="73740" y="37146"/>
                    <a:pt x="130890" y="2221"/>
                    <a:pt x="126657" y="104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Freeform 230"/>
            <p:cNvSpPr/>
            <p:nvPr/>
          </p:nvSpPr>
          <p:spPr>
            <a:xfrm>
              <a:off x="2977551" y="1370691"/>
              <a:ext cx="102089" cy="188128"/>
            </a:xfrm>
            <a:custGeom>
              <a:avLst/>
              <a:gdLst>
                <a:gd name="connsiteX0" fmla="*/ 76207 w 162054"/>
                <a:gd name="connsiteY0" fmla="*/ 54 h 298628"/>
                <a:gd name="connsiteX1" fmla="*/ 53982 w 162054"/>
                <a:gd name="connsiteY1" fmla="*/ 54029 h 298628"/>
                <a:gd name="connsiteX2" fmla="*/ 38107 w 162054"/>
                <a:gd name="connsiteY2" fmla="*/ 104829 h 298628"/>
                <a:gd name="connsiteX3" fmla="*/ 7 w 162054"/>
                <a:gd name="connsiteY3" fmla="*/ 123879 h 298628"/>
                <a:gd name="connsiteX4" fmla="*/ 34932 w 162054"/>
                <a:gd name="connsiteY4" fmla="*/ 142929 h 298628"/>
                <a:gd name="connsiteX5" fmla="*/ 41282 w 162054"/>
                <a:gd name="connsiteY5" fmla="*/ 193729 h 298628"/>
                <a:gd name="connsiteX6" fmla="*/ 44457 w 162054"/>
                <a:gd name="connsiteY6" fmla="*/ 228654 h 298628"/>
                <a:gd name="connsiteX7" fmla="*/ 63507 w 162054"/>
                <a:gd name="connsiteY7" fmla="*/ 263579 h 298628"/>
                <a:gd name="connsiteX8" fmla="*/ 73032 w 162054"/>
                <a:gd name="connsiteY8" fmla="*/ 298504 h 298628"/>
                <a:gd name="connsiteX9" fmla="*/ 107957 w 162054"/>
                <a:gd name="connsiteY9" fmla="*/ 250879 h 298628"/>
                <a:gd name="connsiteX10" fmla="*/ 120657 w 162054"/>
                <a:gd name="connsiteY10" fmla="*/ 200079 h 298628"/>
                <a:gd name="connsiteX11" fmla="*/ 114307 w 162054"/>
                <a:gd name="connsiteY11" fmla="*/ 146104 h 298628"/>
                <a:gd name="connsiteX12" fmla="*/ 130182 w 162054"/>
                <a:gd name="connsiteY12" fmla="*/ 123879 h 298628"/>
                <a:gd name="connsiteX13" fmla="*/ 161932 w 162054"/>
                <a:gd name="connsiteY13" fmla="*/ 108004 h 298628"/>
                <a:gd name="connsiteX14" fmla="*/ 117482 w 162054"/>
                <a:gd name="connsiteY14" fmla="*/ 88954 h 298628"/>
                <a:gd name="connsiteX15" fmla="*/ 111132 w 162054"/>
                <a:gd name="connsiteY15" fmla="*/ 44504 h 298628"/>
                <a:gd name="connsiteX16" fmla="*/ 76207 w 162054"/>
                <a:gd name="connsiteY16" fmla="*/ 54 h 29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054" h="298628">
                  <a:moveTo>
                    <a:pt x="76207" y="54"/>
                  </a:moveTo>
                  <a:cubicBezTo>
                    <a:pt x="66682" y="1642"/>
                    <a:pt x="60332" y="36567"/>
                    <a:pt x="53982" y="54029"/>
                  </a:cubicBezTo>
                  <a:cubicBezTo>
                    <a:pt x="47632" y="71491"/>
                    <a:pt x="47103" y="93187"/>
                    <a:pt x="38107" y="104829"/>
                  </a:cubicBezTo>
                  <a:cubicBezTo>
                    <a:pt x="29111" y="116471"/>
                    <a:pt x="536" y="117529"/>
                    <a:pt x="7" y="123879"/>
                  </a:cubicBezTo>
                  <a:cubicBezTo>
                    <a:pt x="-522" y="130229"/>
                    <a:pt x="28053" y="131287"/>
                    <a:pt x="34932" y="142929"/>
                  </a:cubicBezTo>
                  <a:cubicBezTo>
                    <a:pt x="41811" y="154571"/>
                    <a:pt x="39695" y="179442"/>
                    <a:pt x="41282" y="193729"/>
                  </a:cubicBezTo>
                  <a:cubicBezTo>
                    <a:pt x="42869" y="208016"/>
                    <a:pt x="40753" y="217012"/>
                    <a:pt x="44457" y="228654"/>
                  </a:cubicBezTo>
                  <a:cubicBezTo>
                    <a:pt x="48161" y="240296"/>
                    <a:pt x="58745" y="251937"/>
                    <a:pt x="63507" y="263579"/>
                  </a:cubicBezTo>
                  <a:cubicBezTo>
                    <a:pt x="68269" y="275221"/>
                    <a:pt x="65624" y="300621"/>
                    <a:pt x="73032" y="298504"/>
                  </a:cubicBezTo>
                  <a:cubicBezTo>
                    <a:pt x="80440" y="296387"/>
                    <a:pt x="100020" y="267283"/>
                    <a:pt x="107957" y="250879"/>
                  </a:cubicBezTo>
                  <a:cubicBezTo>
                    <a:pt x="115895" y="234475"/>
                    <a:pt x="119599" y="217541"/>
                    <a:pt x="120657" y="200079"/>
                  </a:cubicBezTo>
                  <a:cubicBezTo>
                    <a:pt x="121715" y="182617"/>
                    <a:pt x="112720" y="158804"/>
                    <a:pt x="114307" y="146104"/>
                  </a:cubicBezTo>
                  <a:cubicBezTo>
                    <a:pt x="115894" y="133404"/>
                    <a:pt x="122245" y="130229"/>
                    <a:pt x="130182" y="123879"/>
                  </a:cubicBezTo>
                  <a:cubicBezTo>
                    <a:pt x="138119" y="117529"/>
                    <a:pt x="164049" y="113825"/>
                    <a:pt x="161932" y="108004"/>
                  </a:cubicBezTo>
                  <a:cubicBezTo>
                    <a:pt x="159815" y="102183"/>
                    <a:pt x="125949" y="99537"/>
                    <a:pt x="117482" y="88954"/>
                  </a:cubicBezTo>
                  <a:cubicBezTo>
                    <a:pt x="109015" y="78371"/>
                    <a:pt x="114836" y="57204"/>
                    <a:pt x="111132" y="44504"/>
                  </a:cubicBezTo>
                  <a:cubicBezTo>
                    <a:pt x="107428" y="31804"/>
                    <a:pt x="85732" y="-1534"/>
                    <a:pt x="76207" y="54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Freeform 231"/>
            <p:cNvSpPr/>
            <p:nvPr/>
          </p:nvSpPr>
          <p:spPr>
            <a:xfrm>
              <a:off x="2886528" y="1460026"/>
              <a:ext cx="31151" cy="85887"/>
            </a:xfrm>
            <a:custGeom>
              <a:avLst/>
              <a:gdLst>
                <a:gd name="connsiteX0" fmla="*/ 4795 w 49449"/>
                <a:gd name="connsiteY0" fmla="*/ 4296 h 136335"/>
                <a:gd name="connsiteX1" fmla="*/ 49245 w 49449"/>
                <a:gd name="connsiteY1" fmla="*/ 36046 h 136335"/>
                <a:gd name="connsiteX2" fmla="*/ 20670 w 49449"/>
                <a:gd name="connsiteY2" fmla="*/ 83671 h 136335"/>
                <a:gd name="connsiteX3" fmla="*/ 4795 w 49449"/>
                <a:gd name="connsiteY3" fmla="*/ 134471 h 136335"/>
                <a:gd name="connsiteX4" fmla="*/ 4795 w 49449"/>
                <a:gd name="connsiteY4" fmla="*/ 4296 h 1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49" h="136335">
                  <a:moveTo>
                    <a:pt x="4795" y="4296"/>
                  </a:moveTo>
                  <a:cubicBezTo>
                    <a:pt x="12203" y="-12108"/>
                    <a:pt x="46599" y="22817"/>
                    <a:pt x="49245" y="36046"/>
                  </a:cubicBezTo>
                  <a:cubicBezTo>
                    <a:pt x="51891" y="49275"/>
                    <a:pt x="28078" y="67267"/>
                    <a:pt x="20670" y="83671"/>
                  </a:cubicBezTo>
                  <a:cubicBezTo>
                    <a:pt x="13262" y="100075"/>
                    <a:pt x="10087" y="146113"/>
                    <a:pt x="4795" y="134471"/>
                  </a:cubicBezTo>
                  <a:cubicBezTo>
                    <a:pt x="-497" y="122829"/>
                    <a:pt x="-2613" y="20700"/>
                    <a:pt x="4795" y="4296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Freeform 232"/>
            <p:cNvSpPr/>
            <p:nvPr/>
          </p:nvSpPr>
          <p:spPr>
            <a:xfrm>
              <a:off x="3133405" y="1440438"/>
              <a:ext cx="44720" cy="88300"/>
            </a:xfrm>
            <a:custGeom>
              <a:avLst/>
              <a:gdLst>
                <a:gd name="connsiteX0" fmla="*/ 259 w 70988"/>
                <a:gd name="connsiteY0" fmla="*/ 44915 h 140165"/>
                <a:gd name="connsiteX1" fmla="*/ 44709 w 70988"/>
                <a:gd name="connsiteY1" fmla="*/ 465 h 140165"/>
                <a:gd name="connsiteX2" fmla="*/ 66934 w 70988"/>
                <a:gd name="connsiteY2" fmla="*/ 70315 h 140165"/>
                <a:gd name="connsiteX3" fmla="*/ 66934 w 70988"/>
                <a:gd name="connsiteY3" fmla="*/ 140165 h 140165"/>
                <a:gd name="connsiteX4" fmla="*/ 259 w 70988"/>
                <a:gd name="connsiteY4" fmla="*/ 44915 h 140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88" h="140165">
                  <a:moveTo>
                    <a:pt x="259" y="44915"/>
                  </a:moveTo>
                  <a:cubicBezTo>
                    <a:pt x="-3445" y="21632"/>
                    <a:pt x="33597" y="-3768"/>
                    <a:pt x="44709" y="465"/>
                  </a:cubicBezTo>
                  <a:cubicBezTo>
                    <a:pt x="55822" y="4698"/>
                    <a:pt x="63230" y="47032"/>
                    <a:pt x="66934" y="70315"/>
                  </a:cubicBezTo>
                  <a:cubicBezTo>
                    <a:pt x="70638" y="93598"/>
                    <a:pt x="73813" y="140165"/>
                    <a:pt x="66934" y="140165"/>
                  </a:cubicBezTo>
                  <a:cubicBezTo>
                    <a:pt x="60055" y="140165"/>
                    <a:pt x="3963" y="68198"/>
                    <a:pt x="259" y="4491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Freeform 233"/>
            <p:cNvSpPr>
              <a:spLocks noChangeAspect="1"/>
            </p:cNvSpPr>
            <p:nvPr/>
          </p:nvSpPr>
          <p:spPr>
            <a:xfrm>
              <a:off x="2710022" y="944689"/>
              <a:ext cx="640080" cy="804612"/>
            </a:xfrm>
            <a:custGeom>
              <a:avLst/>
              <a:gdLst>
                <a:gd name="connsiteX0" fmla="*/ 2399742 w 4014611"/>
                <a:gd name="connsiteY0" fmla="*/ 292 h 5046556"/>
                <a:gd name="connsiteX1" fmla="*/ 2517437 w 4014611"/>
                <a:gd name="connsiteY1" fmla="*/ 18399 h 5046556"/>
                <a:gd name="connsiteX2" fmla="*/ 2617025 w 4014611"/>
                <a:gd name="connsiteY2" fmla="*/ 117987 h 5046556"/>
                <a:gd name="connsiteX3" fmla="*/ 2653239 w 4014611"/>
                <a:gd name="connsiteY3" fmla="*/ 181361 h 5046556"/>
                <a:gd name="connsiteX4" fmla="*/ 2752827 w 4014611"/>
                <a:gd name="connsiteY4" fmla="*/ 145147 h 5046556"/>
                <a:gd name="connsiteX5" fmla="*/ 2870523 w 4014611"/>
                <a:gd name="connsiteY5" fmla="*/ 190415 h 5046556"/>
                <a:gd name="connsiteX6" fmla="*/ 2924843 w 4014611"/>
                <a:gd name="connsiteY6" fmla="*/ 262842 h 5046556"/>
                <a:gd name="connsiteX7" fmla="*/ 3006325 w 4014611"/>
                <a:gd name="connsiteY7" fmla="*/ 326217 h 5046556"/>
                <a:gd name="connsiteX8" fmla="*/ 3069699 w 4014611"/>
                <a:gd name="connsiteY8" fmla="*/ 317163 h 5046556"/>
                <a:gd name="connsiteX9" fmla="*/ 3205501 w 4014611"/>
                <a:gd name="connsiteY9" fmla="*/ 389591 h 5046556"/>
                <a:gd name="connsiteX10" fmla="*/ 3350356 w 4014611"/>
                <a:gd name="connsiteY10" fmla="*/ 516340 h 5046556"/>
                <a:gd name="connsiteX11" fmla="*/ 3431837 w 4014611"/>
                <a:gd name="connsiteY11" fmla="*/ 624981 h 5046556"/>
                <a:gd name="connsiteX12" fmla="*/ 3431837 w 4014611"/>
                <a:gd name="connsiteY12" fmla="*/ 652142 h 5046556"/>
                <a:gd name="connsiteX13" fmla="*/ 3431837 w 4014611"/>
                <a:gd name="connsiteY13" fmla="*/ 679302 h 5046556"/>
                <a:gd name="connsiteX14" fmla="*/ 3513319 w 4014611"/>
                <a:gd name="connsiteY14" fmla="*/ 733623 h 5046556"/>
                <a:gd name="connsiteX15" fmla="*/ 3513319 w 4014611"/>
                <a:gd name="connsiteY15" fmla="*/ 815104 h 5046556"/>
                <a:gd name="connsiteX16" fmla="*/ 3603853 w 4014611"/>
                <a:gd name="connsiteY16" fmla="*/ 869425 h 5046556"/>
                <a:gd name="connsiteX17" fmla="*/ 3812083 w 4014611"/>
                <a:gd name="connsiteY17" fmla="*/ 1303991 h 5046556"/>
                <a:gd name="connsiteX18" fmla="*/ 3848297 w 4014611"/>
                <a:gd name="connsiteY18" fmla="*/ 1485060 h 5046556"/>
                <a:gd name="connsiteX19" fmla="*/ 3848297 w 4014611"/>
                <a:gd name="connsiteY19" fmla="*/ 1611809 h 5046556"/>
                <a:gd name="connsiteX20" fmla="*/ 3821136 w 4014611"/>
                <a:gd name="connsiteY20" fmla="*/ 1666130 h 5046556"/>
                <a:gd name="connsiteX21" fmla="*/ 3893564 w 4014611"/>
                <a:gd name="connsiteY21" fmla="*/ 1765718 h 5046556"/>
                <a:gd name="connsiteX22" fmla="*/ 3920725 w 4014611"/>
                <a:gd name="connsiteY22" fmla="*/ 1874359 h 5046556"/>
                <a:gd name="connsiteX23" fmla="*/ 3929778 w 4014611"/>
                <a:gd name="connsiteY23" fmla="*/ 1973947 h 5046556"/>
                <a:gd name="connsiteX24" fmla="*/ 3929778 w 4014611"/>
                <a:gd name="connsiteY24" fmla="*/ 2073536 h 5046556"/>
                <a:gd name="connsiteX25" fmla="*/ 3911671 w 4014611"/>
                <a:gd name="connsiteY25" fmla="*/ 2182177 h 5046556"/>
                <a:gd name="connsiteX26" fmla="*/ 3893564 w 4014611"/>
                <a:gd name="connsiteY26" fmla="*/ 2236498 h 5046556"/>
                <a:gd name="connsiteX27" fmla="*/ 3965992 w 4014611"/>
                <a:gd name="connsiteY27" fmla="*/ 2317979 h 5046556"/>
                <a:gd name="connsiteX28" fmla="*/ 4011259 w 4014611"/>
                <a:gd name="connsiteY28" fmla="*/ 2553369 h 5046556"/>
                <a:gd name="connsiteX29" fmla="*/ 4011259 w 4014611"/>
                <a:gd name="connsiteY29" fmla="*/ 2815920 h 5046556"/>
                <a:gd name="connsiteX30" fmla="*/ 4011259 w 4014611"/>
                <a:gd name="connsiteY30" fmla="*/ 3105631 h 5046556"/>
                <a:gd name="connsiteX31" fmla="*/ 3965992 w 4014611"/>
                <a:gd name="connsiteY31" fmla="*/ 3313860 h 5046556"/>
                <a:gd name="connsiteX32" fmla="*/ 3893564 w 4014611"/>
                <a:gd name="connsiteY32" fmla="*/ 3558304 h 5046556"/>
                <a:gd name="connsiteX33" fmla="*/ 3775869 w 4014611"/>
                <a:gd name="connsiteY33" fmla="*/ 3793694 h 5046556"/>
                <a:gd name="connsiteX34" fmla="*/ 3712495 w 4014611"/>
                <a:gd name="connsiteY34" fmla="*/ 3838961 h 5046556"/>
                <a:gd name="connsiteX35" fmla="*/ 3676281 w 4014611"/>
                <a:gd name="connsiteY35" fmla="*/ 3938549 h 5046556"/>
                <a:gd name="connsiteX36" fmla="*/ 3567639 w 4014611"/>
                <a:gd name="connsiteY36" fmla="*/ 4137726 h 5046556"/>
                <a:gd name="connsiteX37" fmla="*/ 3422784 w 4014611"/>
                <a:gd name="connsiteY37" fmla="*/ 4318795 h 5046556"/>
                <a:gd name="connsiteX38" fmla="*/ 3296035 w 4014611"/>
                <a:gd name="connsiteY38" fmla="*/ 4463650 h 5046556"/>
                <a:gd name="connsiteX39" fmla="*/ 3169287 w 4014611"/>
                <a:gd name="connsiteY39" fmla="*/ 4554185 h 5046556"/>
                <a:gd name="connsiteX40" fmla="*/ 3133073 w 4014611"/>
                <a:gd name="connsiteY40" fmla="*/ 4644720 h 5046556"/>
                <a:gd name="connsiteX41" fmla="*/ 2997271 w 4014611"/>
                <a:gd name="connsiteY41" fmla="*/ 4798629 h 5046556"/>
                <a:gd name="connsiteX42" fmla="*/ 2798095 w 4014611"/>
                <a:gd name="connsiteY42" fmla="*/ 4925377 h 5046556"/>
                <a:gd name="connsiteX43" fmla="*/ 2644186 w 4014611"/>
                <a:gd name="connsiteY43" fmla="*/ 4970644 h 5046556"/>
                <a:gd name="connsiteX44" fmla="*/ 2408796 w 4014611"/>
                <a:gd name="connsiteY44" fmla="*/ 5024965 h 5046556"/>
                <a:gd name="connsiteX45" fmla="*/ 2291101 w 4014611"/>
                <a:gd name="connsiteY45" fmla="*/ 4961591 h 5046556"/>
                <a:gd name="connsiteX46" fmla="*/ 2254887 w 4014611"/>
                <a:gd name="connsiteY46" fmla="*/ 4862003 h 5046556"/>
                <a:gd name="connsiteX47" fmla="*/ 2218673 w 4014611"/>
                <a:gd name="connsiteY47" fmla="*/ 4780522 h 5046556"/>
                <a:gd name="connsiteX48" fmla="*/ 2182459 w 4014611"/>
                <a:gd name="connsiteY48" fmla="*/ 4735254 h 5046556"/>
                <a:gd name="connsiteX49" fmla="*/ 2137192 w 4014611"/>
                <a:gd name="connsiteY49" fmla="*/ 4699041 h 5046556"/>
                <a:gd name="connsiteX50" fmla="*/ 2100978 w 4014611"/>
                <a:gd name="connsiteY50" fmla="*/ 4825789 h 5046556"/>
                <a:gd name="connsiteX51" fmla="*/ 2082871 w 4014611"/>
                <a:gd name="connsiteY51" fmla="*/ 4934431 h 5046556"/>
                <a:gd name="connsiteX52" fmla="*/ 1956123 w 4014611"/>
                <a:gd name="connsiteY52" fmla="*/ 5006858 h 5046556"/>
                <a:gd name="connsiteX53" fmla="*/ 1802214 w 4014611"/>
                <a:gd name="connsiteY53" fmla="*/ 5043072 h 5046556"/>
                <a:gd name="connsiteX54" fmla="*/ 1639251 w 4014611"/>
                <a:gd name="connsiteY54" fmla="*/ 5043072 h 5046556"/>
                <a:gd name="connsiteX55" fmla="*/ 1394808 w 4014611"/>
                <a:gd name="connsiteY55" fmla="*/ 5024965 h 5046556"/>
                <a:gd name="connsiteX56" fmla="*/ 1168471 w 4014611"/>
                <a:gd name="connsiteY56" fmla="*/ 4871056 h 5046556"/>
                <a:gd name="connsiteX57" fmla="*/ 1059829 w 4014611"/>
                <a:gd name="connsiteY57" fmla="*/ 4798629 h 5046556"/>
                <a:gd name="connsiteX58" fmla="*/ 951188 w 4014611"/>
                <a:gd name="connsiteY58" fmla="*/ 4744308 h 5046556"/>
                <a:gd name="connsiteX59" fmla="*/ 860653 w 4014611"/>
                <a:gd name="connsiteY59" fmla="*/ 4635666 h 5046556"/>
                <a:gd name="connsiteX60" fmla="*/ 860653 w 4014611"/>
                <a:gd name="connsiteY60" fmla="*/ 4572292 h 5046556"/>
                <a:gd name="connsiteX61" fmla="*/ 715798 w 4014611"/>
                <a:gd name="connsiteY61" fmla="*/ 4481757 h 5046556"/>
                <a:gd name="connsiteX62" fmla="*/ 561889 w 4014611"/>
                <a:gd name="connsiteY62" fmla="*/ 4336902 h 5046556"/>
                <a:gd name="connsiteX63" fmla="*/ 489461 w 4014611"/>
                <a:gd name="connsiteY63" fmla="*/ 4173940 h 5046556"/>
                <a:gd name="connsiteX64" fmla="*/ 380820 w 4014611"/>
                <a:gd name="connsiteY64" fmla="*/ 4038138 h 5046556"/>
                <a:gd name="connsiteX65" fmla="*/ 254071 w 4014611"/>
                <a:gd name="connsiteY65" fmla="*/ 3793694 h 5046556"/>
                <a:gd name="connsiteX66" fmla="*/ 163536 w 4014611"/>
                <a:gd name="connsiteY66" fmla="*/ 3567357 h 5046556"/>
                <a:gd name="connsiteX67" fmla="*/ 91109 w 4014611"/>
                <a:gd name="connsiteY67" fmla="*/ 3286700 h 5046556"/>
                <a:gd name="connsiteX68" fmla="*/ 9627 w 4014611"/>
                <a:gd name="connsiteY68" fmla="*/ 3159951 h 5046556"/>
                <a:gd name="connsiteX69" fmla="*/ 9627 w 4014611"/>
                <a:gd name="connsiteY69" fmla="*/ 2834027 h 5046556"/>
                <a:gd name="connsiteX70" fmla="*/ 82055 w 4014611"/>
                <a:gd name="connsiteY70" fmla="*/ 2571476 h 5046556"/>
                <a:gd name="connsiteX71" fmla="*/ 127323 w 4014611"/>
                <a:gd name="connsiteY71" fmla="*/ 2390407 h 5046556"/>
                <a:gd name="connsiteX72" fmla="*/ 127323 w 4014611"/>
                <a:gd name="connsiteY72" fmla="*/ 2055429 h 5046556"/>
                <a:gd name="connsiteX73" fmla="*/ 172590 w 4014611"/>
                <a:gd name="connsiteY73" fmla="*/ 1729504 h 5046556"/>
                <a:gd name="connsiteX74" fmla="*/ 272178 w 4014611"/>
                <a:gd name="connsiteY74" fmla="*/ 1575595 h 5046556"/>
                <a:gd name="connsiteX75" fmla="*/ 272178 w 4014611"/>
                <a:gd name="connsiteY75" fmla="*/ 1313044 h 5046556"/>
                <a:gd name="connsiteX76" fmla="*/ 407980 w 4014611"/>
                <a:gd name="connsiteY76" fmla="*/ 987120 h 5046556"/>
                <a:gd name="connsiteX77" fmla="*/ 570942 w 4014611"/>
                <a:gd name="connsiteY77" fmla="*/ 688355 h 5046556"/>
                <a:gd name="connsiteX78" fmla="*/ 742958 w 4014611"/>
                <a:gd name="connsiteY78" fmla="*/ 498233 h 5046556"/>
                <a:gd name="connsiteX79" fmla="*/ 924027 w 4014611"/>
                <a:gd name="connsiteY79" fmla="*/ 335270 h 5046556"/>
                <a:gd name="connsiteX80" fmla="*/ 1077936 w 4014611"/>
                <a:gd name="connsiteY80" fmla="*/ 371484 h 5046556"/>
                <a:gd name="connsiteX81" fmla="*/ 1096043 w 4014611"/>
                <a:gd name="connsiteY81" fmla="*/ 226629 h 5046556"/>
                <a:gd name="connsiteX82" fmla="*/ 1186578 w 4014611"/>
                <a:gd name="connsiteY82" fmla="*/ 172308 h 5046556"/>
                <a:gd name="connsiteX83" fmla="*/ 1503449 w 4014611"/>
                <a:gd name="connsiteY83" fmla="*/ 54613 h 5046556"/>
                <a:gd name="connsiteX84" fmla="*/ 1829374 w 4014611"/>
                <a:gd name="connsiteY84" fmla="*/ 18399 h 5046556"/>
                <a:gd name="connsiteX85" fmla="*/ 1974229 w 4014611"/>
                <a:gd name="connsiteY85" fmla="*/ 90827 h 5046556"/>
                <a:gd name="connsiteX86" fmla="*/ 2064764 w 4014611"/>
                <a:gd name="connsiteY86" fmla="*/ 136094 h 5046556"/>
                <a:gd name="connsiteX87" fmla="*/ 2173406 w 4014611"/>
                <a:gd name="connsiteY87" fmla="*/ 36506 h 5046556"/>
                <a:gd name="connsiteX88" fmla="*/ 2272994 w 4014611"/>
                <a:gd name="connsiteY88" fmla="*/ 9345 h 5046556"/>
                <a:gd name="connsiteX89" fmla="*/ 2399742 w 4014611"/>
                <a:gd name="connsiteY89" fmla="*/ 292 h 5046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4014611" h="5046556">
                  <a:moveTo>
                    <a:pt x="2399742" y="292"/>
                  </a:moveTo>
                  <a:cubicBezTo>
                    <a:pt x="2440482" y="1801"/>
                    <a:pt x="2481223" y="-1217"/>
                    <a:pt x="2517437" y="18399"/>
                  </a:cubicBezTo>
                  <a:cubicBezTo>
                    <a:pt x="2553651" y="38015"/>
                    <a:pt x="2594391" y="90827"/>
                    <a:pt x="2617025" y="117987"/>
                  </a:cubicBezTo>
                  <a:cubicBezTo>
                    <a:pt x="2639659" y="145147"/>
                    <a:pt x="2630605" y="176834"/>
                    <a:pt x="2653239" y="181361"/>
                  </a:cubicBezTo>
                  <a:cubicBezTo>
                    <a:pt x="2675873" y="185888"/>
                    <a:pt x="2716613" y="143638"/>
                    <a:pt x="2752827" y="145147"/>
                  </a:cubicBezTo>
                  <a:cubicBezTo>
                    <a:pt x="2789041" y="146656"/>
                    <a:pt x="2841854" y="170799"/>
                    <a:pt x="2870523" y="190415"/>
                  </a:cubicBezTo>
                  <a:cubicBezTo>
                    <a:pt x="2899192" y="210031"/>
                    <a:pt x="2902209" y="240208"/>
                    <a:pt x="2924843" y="262842"/>
                  </a:cubicBezTo>
                  <a:cubicBezTo>
                    <a:pt x="2947477" y="285476"/>
                    <a:pt x="2982182" y="317164"/>
                    <a:pt x="3006325" y="326217"/>
                  </a:cubicBezTo>
                  <a:cubicBezTo>
                    <a:pt x="3030468" y="335270"/>
                    <a:pt x="3036503" y="306601"/>
                    <a:pt x="3069699" y="317163"/>
                  </a:cubicBezTo>
                  <a:cubicBezTo>
                    <a:pt x="3102895" y="327725"/>
                    <a:pt x="3158725" y="356395"/>
                    <a:pt x="3205501" y="389591"/>
                  </a:cubicBezTo>
                  <a:cubicBezTo>
                    <a:pt x="3252277" y="422787"/>
                    <a:pt x="3312633" y="477108"/>
                    <a:pt x="3350356" y="516340"/>
                  </a:cubicBezTo>
                  <a:cubicBezTo>
                    <a:pt x="3388079" y="555572"/>
                    <a:pt x="3418257" y="602347"/>
                    <a:pt x="3431837" y="624981"/>
                  </a:cubicBezTo>
                  <a:cubicBezTo>
                    <a:pt x="3445417" y="647615"/>
                    <a:pt x="3431837" y="652142"/>
                    <a:pt x="3431837" y="652142"/>
                  </a:cubicBezTo>
                  <a:lnTo>
                    <a:pt x="3431837" y="679302"/>
                  </a:lnTo>
                  <a:cubicBezTo>
                    <a:pt x="3445417" y="692882"/>
                    <a:pt x="3499739" y="710989"/>
                    <a:pt x="3513319" y="733623"/>
                  </a:cubicBezTo>
                  <a:cubicBezTo>
                    <a:pt x="3526899" y="756257"/>
                    <a:pt x="3498230" y="792470"/>
                    <a:pt x="3513319" y="815104"/>
                  </a:cubicBezTo>
                  <a:cubicBezTo>
                    <a:pt x="3528408" y="837738"/>
                    <a:pt x="3554059" y="787944"/>
                    <a:pt x="3603853" y="869425"/>
                  </a:cubicBezTo>
                  <a:cubicBezTo>
                    <a:pt x="3653647" y="950906"/>
                    <a:pt x="3771342" y="1201385"/>
                    <a:pt x="3812083" y="1303991"/>
                  </a:cubicBezTo>
                  <a:cubicBezTo>
                    <a:pt x="3852824" y="1406597"/>
                    <a:pt x="3842261" y="1433757"/>
                    <a:pt x="3848297" y="1485060"/>
                  </a:cubicBezTo>
                  <a:cubicBezTo>
                    <a:pt x="3854333" y="1536363"/>
                    <a:pt x="3852824" y="1581631"/>
                    <a:pt x="3848297" y="1611809"/>
                  </a:cubicBezTo>
                  <a:cubicBezTo>
                    <a:pt x="3843770" y="1641987"/>
                    <a:pt x="3813592" y="1640479"/>
                    <a:pt x="3821136" y="1666130"/>
                  </a:cubicBezTo>
                  <a:cubicBezTo>
                    <a:pt x="3828680" y="1691781"/>
                    <a:pt x="3876966" y="1731013"/>
                    <a:pt x="3893564" y="1765718"/>
                  </a:cubicBezTo>
                  <a:cubicBezTo>
                    <a:pt x="3910162" y="1800423"/>
                    <a:pt x="3914689" y="1839654"/>
                    <a:pt x="3920725" y="1874359"/>
                  </a:cubicBezTo>
                  <a:cubicBezTo>
                    <a:pt x="3926761" y="1909064"/>
                    <a:pt x="3928269" y="1940751"/>
                    <a:pt x="3929778" y="1973947"/>
                  </a:cubicBezTo>
                  <a:cubicBezTo>
                    <a:pt x="3931287" y="2007143"/>
                    <a:pt x="3932796" y="2038831"/>
                    <a:pt x="3929778" y="2073536"/>
                  </a:cubicBezTo>
                  <a:cubicBezTo>
                    <a:pt x="3926760" y="2108241"/>
                    <a:pt x="3917707" y="2155017"/>
                    <a:pt x="3911671" y="2182177"/>
                  </a:cubicBezTo>
                  <a:cubicBezTo>
                    <a:pt x="3905635" y="2209337"/>
                    <a:pt x="3884511" y="2213864"/>
                    <a:pt x="3893564" y="2236498"/>
                  </a:cubicBezTo>
                  <a:cubicBezTo>
                    <a:pt x="3902617" y="2259132"/>
                    <a:pt x="3946376" y="2265167"/>
                    <a:pt x="3965992" y="2317979"/>
                  </a:cubicBezTo>
                  <a:cubicBezTo>
                    <a:pt x="3985608" y="2370791"/>
                    <a:pt x="4003715" y="2470379"/>
                    <a:pt x="4011259" y="2553369"/>
                  </a:cubicBezTo>
                  <a:cubicBezTo>
                    <a:pt x="4018803" y="2636359"/>
                    <a:pt x="4011259" y="2815920"/>
                    <a:pt x="4011259" y="2815920"/>
                  </a:cubicBezTo>
                  <a:cubicBezTo>
                    <a:pt x="4011259" y="2907964"/>
                    <a:pt x="4018803" y="3022641"/>
                    <a:pt x="4011259" y="3105631"/>
                  </a:cubicBezTo>
                  <a:cubicBezTo>
                    <a:pt x="4003715" y="3188621"/>
                    <a:pt x="3985608" y="3238415"/>
                    <a:pt x="3965992" y="3313860"/>
                  </a:cubicBezTo>
                  <a:cubicBezTo>
                    <a:pt x="3946376" y="3389306"/>
                    <a:pt x="3925251" y="3478332"/>
                    <a:pt x="3893564" y="3558304"/>
                  </a:cubicBezTo>
                  <a:cubicBezTo>
                    <a:pt x="3861877" y="3638276"/>
                    <a:pt x="3806047" y="3746918"/>
                    <a:pt x="3775869" y="3793694"/>
                  </a:cubicBezTo>
                  <a:cubicBezTo>
                    <a:pt x="3745691" y="3840470"/>
                    <a:pt x="3729093" y="3814819"/>
                    <a:pt x="3712495" y="3838961"/>
                  </a:cubicBezTo>
                  <a:cubicBezTo>
                    <a:pt x="3695897" y="3863104"/>
                    <a:pt x="3700424" y="3888755"/>
                    <a:pt x="3676281" y="3938549"/>
                  </a:cubicBezTo>
                  <a:cubicBezTo>
                    <a:pt x="3652138" y="3988343"/>
                    <a:pt x="3609888" y="4074352"/>
                    <a:pt x="3567639" y="4137726"/>
                  </a:cubicBezTo>
                  <a:cubicBezTo>
                    <a:pt x="3525390" y="4201100"/>
                    <a:pt x="3468051" y="4264474"/>
                    <a:pt x="3422784" y="4318795"/>
                  </a:cubicBezTo>
                  <a:cubicBezTo>
                    <a:pt x="3377517" y="4373116"/>
                    <a:pt x="3338284" y="4424418"/>
                    <a:pt x="3296035" y="4463650"/>
                  </a:cubicBezTo>
                  <a:cubicBezTo>
                    <a:pt x="3253786" y="4502882"/>
                    <a:pt x="3196447" y="4524007"/>
                    <a:pt x="3169287" y="4554185"/>
                  </a:cubicBezTo>
                  <a:cubicBezTo>
                    <a:pt x="3142127" y="4584363"/>
                    <a:pt x="3161742" y="4603979"/>
                    <a:pt x="3133073" y="4644720"/>
                  </a:cubicBezTo>
                  <a:cubicBezTo>
                    <a:pt x="3104404" y="4685461"/>
                    <a:pt x="3053101" y="4751853"/>
                    <a:pt x="2997271" y="4798629"/>
                  </a:cubicBezTo>
                  <a:cubicBezTo>
                    <a:pt x="2941441" y="4845405"/>
                    <a:pt x="2856942" y="4896708"/>
                    <a:pt x="2798095" y="4925377"/>
                  </a:cubicBezTo>
                  <a:cubicBezTo>
                    <a:pt x="2739248" y="4954046"/>
                    <a:pt x="2709069" y="4954046"/>
                    <a:pt x="2644186" y="4970644"/>
                  </a:cubicBezTo>
                  <a:cubicBezTo>
                    <a:pt x="2579303" y="4987242"/>
                    <a:pt x="2467643" y="5026474"/>
                    <a:pt x="2408796" y="5024965"/>
                  </a:cubicBezTo>
                  <a:cubicBezTo>
                    <a:pt x="2349949" y="5023456"/>
                    <a:pt x="2316752" y="4988751"/>
                    <a:pt x="2291101" y="4961591"/>
                  </a:cubicBezTo>
                  <a:cubicBezTo>
                    <a:pt x="2265450" y="4934431"/>
                    <a:pt x="2266958" y="4892181"/>
                    <a:pt x="2254887" y="4862003"/>
                  </a:cubicBezTo>
                  <a:cubicBezTo>
                    <a:pt x="2242816" y="4831825"/>
                    <a:pt x="2230744" y="4801647"/>
                    <a:pt x="2218673" y="4780522"/>
                  </a:cubicBezTo>
                  <a:cubicBezTo>
                    <a:pt x="2206602" y="4759397"/>
                    <a:pt x="2196039" y="4748834"/>
                    <a:pt x="2182459" y="4735254"/>
                  </a:cubicBezTo>
                  <a:cubicBezTo>
                    <a:pt x="2168879" y="4721674"/>
                    <a:pt x="2150772" y="4683952"/>
                    <a:pt x="2137192" y="4699041"/>
                  </a:cubicBezTo>
                  <a:cubicBezTo>
                    <a:pt x="2123612" y="4714130"/>
                    <a:pt x="2110031" y="4786557"/>
                    <a:pt x="2100978" y="4825789"/>
                  </a:cubicBezTo>
                  <a:cubicBezTo>
                    <a:pt x="2091924" y="4865021"/>
                    <a:pt x="2107013" y="4904253"/>
                    <a:pt x="2082871" y="4934431"/>
                  </a:cubicBezTo>
                  <a:cubicBezTo>
                    <a:pt x="2058729" y="4964609"/>
                    <a:pt x="2002899" y="4988751"/>
                    <a:pt x="1956123" y="5006858"/>
                  </a:cubicBezTo>
                  <a:cubicBezTo>
                    <a:pt x="1909347" y="5024965"/>
                    <a:pt x="1855026" y="5037036"/>
                    <a:pt x="1802214" y="5043072"/>
                  </a:cubicBezTo>
                  <a:cubicBezTo>
                    <a:pt x="1749402" y="5049108"/>
                    <a:pt x="1707152" y="5046090"/>
                    <a:pt x="1639251" y="5043072"/>
                  </a:cubicBezTo>
                  <a:cubicBezTo>
                    <a:pt x="1571350" y="5040054"/>
                    <a:pt x="1473271" y="5053634"/>
                    <a:pt x="1394808" y="5024965"/>
                  </a:cubicBezTo>
                  <a:cubicBezTo>
                    <a:pt x="1316345" y="4996296"/>
                    <a:pt x="1168471" y="4871056"/>
                    <a:pt x="1168471" y="4871056"/>
                  </a:cubicBezTo>
                  <a:cubicBezTo>
                    <a:pt x="1112641" y="4833333"/>
                    <a:pt x="1096043" y="4819754"/>
                    <a:pt x="1059829" y="4798629"/>
                  </a:cubicBezTo>
                  <a:cubicBezTo>
                    <a:pt x="1023615" y="4777504"/>
                    <a:pt x="984384" y="4771468"/>
                    <a:pt x="951188" y="4744308"/>
                  </a:cubicBezTo>
                  <a:cubicBezTo>
                    <a:pt x="917992" y="4717148"/>
                    <a:pt x="875742" y="4664335"/>
                    <a:pt x="860653" y="4635666"/>
                  </a:cubicBezTo>
                  <a:cubicBezTo>
                    <a:pt x="845564" y="4606997"/>
                    <a:pt x="884795" y="4597943"/>
                    <a:pt x="860653" y="4572292"/>
                  </a:cubicBezTo>
                  <a:cubicBezTo>
                    <a:pt x="836511" y="4546641"/>
                    <a:pt x="765592" y="4520989"/>
                    <a:pt x="715798" y="4481757"/>
                  </a:cubicBezTo>
                  <a:cubicBezTo>
                    <a:pt x="666004" y="4442525"/>
                    <a:pt x="599612" y="4388205"/>
                    <a:pt x="561889" y="4336902"/>
                  </a:cubicBezTo>
                  <a:cubicBezTo>
                    <a:pt x="524166" y="4285599"/>
                    <a:pt x="519639" y="4223734"/>
                    <a:pt x="489461" y="4173940"/>
                  </a:cubicBezTo>
                  <a:cubicBezTo>
                    <a:pt x="459283" y="4124146"/>
                    <a:pt x="420052" y="4101512"/>
                    <a:pt x="380820" y="4038138"/>
                  </a:cubicBezTo>
                  <a:cubicBezTo>
                    <a:pt x="341588" y="3974764"/>
                    <a:pt x="290285" y="3872158"/>
                    <a:pt x="254071" y="3793694"/>
                  </a:cubicBezTo>
                  <a:cubicBezTo>
                    <a:pt x="217857" y="3715231"/>
                    <a:pt x="190696" y="3651856"/>
                    <a:pt x="163536" y="3567357"/>
                  </a:cubicBezTo>
                  <a:cubicBezTo>
                    <a:pt x="136376" y="3482858"/>
                    <a:pt x="116760" y="3354601"/>
                    <a:pt x="91109" y="3286700"/>
                  </a:cubicBezTo>
                  <a:cubicBezTo>
                    <a:pt x="65458" y="3218799"/>
                    <a:pt x="23207" y="3235396"/>
                    <a:pt x="9627" y="3159951"/>
                  </a:cubicBezTo>
                  <a:cubicBezTo>
                    <a:pt x="-3953" y="3084506"/>
                    <a:pt x="-2444" y="2932106"/>
                    <a:pt x="9627" y="2834027"/>
                  </a:cubicBezTo>
                  <a:cubicBezTo>
                    <a:pt x="21698" y="2735948"/>
                    <a:pt x="62439" y="2645413"/>
                    <a:pt x="82055" y="2571476"/>
                  </a:cubicBezTo>
                  <a:cubicBezTo>
                    <a:pt x="101671" y="2497539"/>
                    <a:pt x="119778" y="2476415"/>
                    <a:pt x="127323" y="2390407"/>
                  </a:cubicBezTo>
                  <a:cubicBezTo>
                    <a:pt x="134868" y="2304399"/>
                    <a:pt x="119778" y="2165580"/>
                    <a:pt x="127323" y="2055429"/>
                  </a:cubicBezTo>
                  <a:cubicBezTo>
                    <a:pt x="134867" y="1945279"/>
                    <a:pt x="148447" y="1809476"/>
                    <a:pt x="172590" y="1729504"/>
                  </a:cubicBezTo>
                  <a:cubicBezTo>
                    <a:pt x="196732" y="1649532"/>
                    <a:pt x="255580" y="1645005"/>
                    <a:pt x="272178" y="1575595"/>
                  </a:cubicBezTo>
                  <a:cubicBezTo>
                    <a:pt x="288776" y="1506185"/>
                    <a:pt x="249544" y="1411123"/>
                    <a:pt x="272178" y="1313044"/>
                  </a:cubicBezTo>
                  <a:cubicBezTo>
                    <a:pt x="294812" y="1214965"/>
                    <a:pt x="358186" y="1091235"/>
                    <a:pt x="407980" y="987120"/>
                  </a:cubicBezTo>
                  <a:cubicBezTo>
                    <a:pt x="457774" y="883005"/>
                    <a:pt x="515112" y="769836"/>
                    <a:pt x="570942" y="688355"/>
                  </a:cubicBezTo>
                  <a:cubicBezTo>
                    <a:pt x="626772" y="606874"/>
                    <a:pt x="684111" y="557080"/>
                    <a:pt x="742958" y="498233"/>
                  </a:cubicBezTo>
                  <a:cubicBezTo>
                    <a:pt x="801805" y="439386"/>
                    <a:pt x="868197" y="356395"/>
                    <a:pt x="924027" y="335270"/>
                  </a:cubicBezTo>
                  <a:cubicBezTo>
                    <a:pt x="979857" y="314145"/>
                    <a:pt x="1049267" y="389591"/>
                    <a:pt x="1077936" y="371484"/>
                  </a:cubicBezTo>
                  <a:cubicBezTo>
                    <a:pt x="1106605" y="353377"/>
                    <a:pt x="1077936" y="259825"/>
                    <a:pt x="1096043" y="226629"/>
                  </a:cubicBezTo>
                  <a:cubicBezTo>
                    <a:pt x="1114150" y="193433"/>
                    <a:pt x="1118677" y="200977"/>
                    <a:pt x="1186578" y="172308"/>
                  </a:cubicBezTo>
                  <a:cubicBezTo>
                    <a:pt x="1254479" y="143639"/>
                    <a:pt x="1396316" y="80264"/>
                    <a:pt x="1503449" y="54613"/>
                  </a:cubicBezTo>
                  <a:cubicBezTo>
                    <a:pt x="1610582" y="28962"/>
                    <a:pt x="1750911" y="12363"/>
                    <a:pt x="1829374" y="18399"/>
                  </a:cubicBezTo>
                  <a:cubicBezTo>
                    <a:pt x="1907837" y="24435"/>
                    <a:pt x="1974229" y="90827"/>
                    <a:pt x="1974229" y="90827"/>
                  </a:cubicBezTo>
                  <a:cubicBezTo>
                    <a:pt x="2013461" y="110443"/>
                    <a:pt x="2031568" y="145148"/>
                    <a:pt x="2064764" y="136094"/>
                  </a:cubicBezTo>
                  <a:cubicBezTo>
                    <a:pt x="2097960" y="127041"/>
                    <a:pt x="2138701" y="57631"/>
                    <a:pt x="2173406" y="36506"/>
                  </a:cubicBezTo>
                  <a:cubicBezTo>
                    <a:pt x="2208111" y="15381"/>
                    <a:pt x="2241307" y="15381"/>
                    <a:pt x="2272994" y="9345"/>
                  </a:cubicBezTo>
                  <a:cubicBezTo>
                    <a:pt x="2304681" y="3309"/>
                    <a:pt x="2359002" y="-1217"/>
                    <a:pt x="2399742" y="292"/>
                  </a:cubicBezTo>
                  <a:close/>
                </a:path>
              </a:pathLst>
            </a:custGeom>
            <a:noFill/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5" name="Straight Arrow Connector 234"/>
            <p:cNvCxnSpPr>
              <a:cxnSpLocks/>
            </p:cNvCxnSpPr>
            <p:nvPr/>
          </p:nvCxnSpPr>
          <p:spPr>
            <a:xfrm flipV="1">
              <a:off x="3333713" y="1090278"/>
              <a:ext cx="137160" cy="5486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Box 235"/>
            <p:cNvSpPr txBox="1"/>
            <p:nvPr/>
          </p:nvSpPr>
          <p:spPr>
            <a:xfrm>
              <a:off x="2666357" y="510980"/>
              <a:ext cx="115833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PT Sans Narrow" charset="-52"/>
                  <a:ea typeface="PT Sans Narrow" charset="-52"/>
                  <a:cs typeface="PT Sans Narrow" charset="-52"/>
                </a:rPr>
                <a:t>SPATIAL SCOPE</a:t>
              </a:r>
              <a:endParaRPr lang="en-US" sz="1400" dirty="0" smtClean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944811" y="510980"/>
              <a:ext cx="206871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PT Sans Narrow" charset="-52"/>
                  <a:ea typeface="PT Sans Narrow" charset="-52"/>
                  <a:cs typeface="PT Sans Narrow" charset="-52"/>
                </a:rPr>
                <a:t>ADDITIVITY </a:t>
              </a:r>
              <a:r>
                <a:rPr lang="en-US" sz="1400" smtClean="0">
                  <a:latin typeface="PT Sans Narrow" charset="-52"/>
                  <a:ea typeface="PT Sans Narrow" charset="-52"/>
                  <a:cs typeface="PT Sans Narrow" charset="-52"/>
                </a:rPr>
                <a:t>AND LINEARITY</a:t>
              </a:r>
              <a:endParaRPr lang="en-US" sz="1400" dirty="0" smtClean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38" name="Oval 237"/>
            <p:cNvSpPr>
              <a:spLocks noChangeAspect="1"/>
            </p:cNvSpPr>
            <p:nvPr/>
          </p:nvSpPr>
          <p:spPr>
            <a:xfrm rot="8356695">
              <a:off x="6497019" y="1223851"/>
              <a:ext cx="201168" cy="201168"/>
            </a:xfrm>
            <a:prstGeom prst="ellipse">
              <a:avLst/>
            </a:prstGeom>
            <a:solidFill>
              <a:srgbClr val="3288B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/>
            <p:cNvSpPr>
              <a:spLocks noChangeAspect="1"/>
            </p:cNvSpPr>
            <p:nvPr/>
          </p:nvSpPr>
          <p:spPr>
            <a:xfrm rot="9762711">
              <a:off x="6072537" y="1223851"/>
              <a:ext cx="201168" cy="201168"/>
            </a:xfrm>
            <a:prstGeom prst="ellipse">
              <a:avLst/>
            </a:prstGeom>
            <a:solidFill>
              <a:srgbClr val="F46D4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6230366" y="1124498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+</a:t>
              </a: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6061956" y="827383"/>
              <a:ext cx="6383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" charset="0"/>
                  <a:ea typeface="Helvetica" charset="0"/>
                  <a:cs typeface="Helvetica" charset="0"/>
                </a:rPr>
                <a:t>Additive</a:t>
              </a:r>
            </a:p>
            <a:p>
              <a:pPr algn="ctr"/>
              <a:r>
                <a:rPr lang="en-US" sz="1000" dirty="0" smtClean="0">
                  <a:latin typeface="Helvetica" charset="0"/>
                  <a:ea typeface="Helvetica" charset="0"/>
                  <a:cs typeface="Helvetica" charset="0"/>
                </a:rPr>
                <a:t>(linear)</a:t>
              </a:r>
            </a:p>
          </p:txBody>
        </p:sp>
        <p:sp>
          <p:nvSpPr>
            <p:cNvPr id="242" name="Oval 241"/>
            <p:cNvSpPr>
              <a:spLocks noChangeAspect="1"/>
            </p:cNvSpPr>
            <p:nvPr/>
          </p:nvSpPr>
          <p:spPr>
            <a:xfrm rot="8356695">
              <a:off x="6501136" y="1864038"/>
              <a:ext cx="201168" cy="201168"/>
            </a:xfrm>
            <a:prstGeom prst="ellipse">
              <a:avLst/>
            </a:prstGeom>
            <a:solidFill>
              <a:srgbClr val="3288B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>
              <a:spLocks noChangeAspect="1"/>
            </p:cNvSpPr>
            <p:nvPr/>
          </p:nvSpPr>
          <p:spPr>
            <a:xfrm rot="9762711">
              <a:off x="6076654" y="1864038"/>
              <a:ext cx="201168" cy="201168"/>
            </a:xfrm>
            <a:prstGeom prst="ellipse">
              <a:avLst/>
            </a:prstGeom>
            <a:solidFill>
              <a:srgbClr val="F46D4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6234878" y="1833676"/>
              <a:ext cx="31931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mtClean="0">
                  <a:latin typeface="Helvetica" charset="0"/>
                  <a:ea typeface="Helvetica" charset="0"/>
                  <a:cs typeface="Helvetica" charset="0"/>
                </a:rPr>
                <a:t>✕</a:t>
              </a:r>
              <a:endParaRPr lang="en-US" sz="1050" dirty="0" smtClean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5947447" y="1471653"/>
              <a:ext cx="9012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" charset="0"/>
                  <a:ea typeface="Helvetica" charset="0"/>
                  <a:cs typeface="Helvetica" charset="0"/>
                </a:rPr>
                <a:t>Non-additive</a:t>
              </a:r>
            </a:p>
            <a:p>
              <a:pPr algn="ctr"/>
              <a:r>
                <a:rPr lang="en-US" sz="1000" dirty="0" smtClean="0">
                  <a:latin typeface="Helvetica" charset="0"/>
                  <a:ea typeface="Helvetica" charset="0"/>
                  <a:cs typeface="Helvetica" charset="0"/>
                </a:rPr>
                <a:t>(non-linear)</a:t>
              </a: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7417024" y="510980"/>
              <a:ext cx="10124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mtClean="0">
                  <a:latin typeface="PT Sans Narrow" charset="-52"/>
                  <a:ea typeface="PT Sans Narrow" charset="-52"/>
                  <a:cs typeface="PT Sans Narrow" charset="-52"/>
                </a:rPr>
                <a:t>COVARIANCE</a:t>
              </a:r>
              <a:endParaRPr lang="en-US" sz="1400" dirty="0" smtClean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2628990" y="2617976"/>
              <a:ext cx="176863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PT Sans Narrow" charset="-52"/>
                  <a:ea typeface="PT Sans Narrow" charset="-52"/>
                  <a:cs typeface="PT Sans Narrow" charset="-52"/>
                </a:rPr>
                <a:t>INTERMEDIATE LAYERS</a:t>
              </a:r>
              <a:endParaRPr lang="en-US" sz="1400" dirty="0" smtClean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5409266" y="2617976"/>
              <a:ext cx="202600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PT Sans Narrow" charset="-52"/>
                  <a:ea typeface="PT Sans Narrow" charset="-52"/>
                  <a:cs typeface="PT Sans Narrow" charset="-52"/>
                </a:rPr>
                <a:t>INDIVIDUAL OR POPULATION</a:t>
              </a:r>
              <a:endParaRPr lang="en-US" sz="1400" dirty="0" smtClean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49" name="Freeform 248"/>
            <p:cNvSpPr>
              <a:spLocks noChangeAspect="1"/>
            </p:cNvSpPr>
            <p:nvPr/>
          </p:nvSpPr>
          <p:spPr>
            <a:xfrm>
              <a:off x="5048548" y="991094"/>
              <a:ext cx="800162" cy="1005840"/>
            </a:xfrm>
            <a:custGeom>
              <a:avLst/>
              <a:gdLst>
                <a:gd name="connsiteX0" fmla="*/ 2399742 w 4014611"/>
                <a:gd name="connsiteY0" fmla="*/ 292 h 5046556"/>
                <a:gd name="connsiteX1" fmla="*/ 2517437 w 4014611"/>
                <a:gd name="connsiteY1" fmla="*/ 18399 h 5046556"/>
                <a:gd name="connsiteX2" fmla="*/ 2617025 w 4014611"/>
                <a:gd name="connsiteY2" fmla="*/ 117987 h 5046556"/>
                <a:gd name="connsiteX3" fmla="*/ 2653239 w 4014611"/>
                <a:gd name="connsiteY3" fmla="*/ 181361 h 5046556"/>
                <a:gd name="connsiteX4" fmla="*/ 2752827 w 4014611"/>
                <a:gd name="connsiteY4" fmla="*/ 145147 h 5046556"/>
                <a:gd name="connsiteX5" fmla="*/ 2870523 w 4014611"/>
                <a:gd name="connsiteY5" fmla="*/ 190415 h 5046556"/>
                <a:gd name="connsiteX6" fmla="*/ 2924843 w 4014611"/>
                <a:gd name="connsiteY6" fmla="*/ 262842 h 5046556"/>
                <a:gd name="connsiteX7" fmla="*/ 3006325 w 4014611"/>
                <a:gd name="connsiteY7" fmla="*/ 326217 h 5046556"/>
                <a:gd name="connsiteX8" fmla="*/ 3069699 w 4014611"/>
                <a:gd name="connsiteY8" fmla="*/ 317163 h 5046556"/>
                <a:gd name="connsiteX9" fmla="*/ 3205501 w 4014611"/>
                <a:gd name="connsiteY9" fmla="*/ 389591 h 5046556"/>
                <a:gd name="connsiteX10" fmla="*/ 3350356 w 4014611"/>
                <a:gd name="connsiteY10" fmla="*/ 516340 h 5046556"/>
                <a:gd name="connsiteX11" fmla="*/ 3431837 w 4014611"/>
                <a:gd name="connsiteY11" fmla="*/ 624981 h 5046556"/>
                <a:gd name="connsiteX12" fmla="*/ 3431837 w 4014611"/>
                <a:gd name="connsiteY12" fmla="*/ 652142 h 5046556"/>
                <a:gd name="connsiteX13" fmla="*/ 3431837 w 4014611"/>
                <a:gd name="connsiteY13" fmla="*/ 679302 h 5046556"/>
                <a:gd name="connsiteX14" fmla="*/ 3513319 w 4014611"/>
                <a:gd name="connsiteY14" fmla="*/ 733623 h 5046556"/>
                <a:gd name="connsiteX15" fmla="*/ 3513319 w 4014611"/>
                <a:gd name="connsiteY15" fmla="*/ 815104 h 5046556"/>
                <a:gd name="connsiteX16" fmla="*/ 3603853 w 4014611"/>
                <a:gd name="connsiteY16" fmla="*/ 869425 h 5046556"/>
                <a:gd name="connsiteX17" fmla="*/ 3812083 w 4014611"/>
                <a:gd name="connsiteY17" fmla="*/ 1303991 h 5046556"/>
                <a:gd name="connsiteX18" fmla="*/ 3848297 w 4014611"/>
                <a:gd name="connsiteY18" fmla="*/ 1485060 h 5046556"/>
                <a:gd name="connsiteX19" fmla="*/ 3848297 w 4014611"/>
                <a:gd name="connsiteY19" fmla="*/ 1611809 h 5046556"/>
                <a:gd name="connsiteX20" fmla="*/ 3821136 w 4014611"/>
                <a:gd name="connsiteY20" fmla="*/ 1666130 h 5046556"/>
                <a:gd name="connsiteX21" fmla="*/ 3893564 w 4014611"/>
                <a:gd name="connsiteY21" fmla="*/ 1765718 h 5046556"/>
                <a:gd name="connsiteX22" fmla="*/ 3920725 w 4014611"/>
                <a:gd name="connsiteY22" fmla="*/ 1874359 h 5046556"/>
                <a:gd name="connsiteX23" fmla="*/ 3929778 w 4014611"/>
                <a:gd name="connsiteY23" fmla="*/ 1973947 h 5046556"/>
                <a:gd name="connsiteX24" fmla="*/ 3929778 w 4014611"/>
                <a:gd name="connsiteY24" fmla="*/ 2073536 h 5046556"/>
                <a:gd name="connsiteX25" fmla="*/ 3911671 w 4014611"/>
                <a:gd name="connsiteY25" fmla="*/ 2182177 h 5046556"/>
                <a:gd name="connsiteX26" fmla="*/ 3893564 w 4014611"/>
                <a:gd name="connsiteY26" fmla="*/ 2236498 h 5046556"/>
                <a:gd name="connsiteX27" fmla="*/ 3965992 w 4014611"/>
                <a:gd name="connsiteY27" fmla="*/ 2317979 h 5046556"/>
                <a:gd name="connsiteX28" fmla="*/ 4011259 w 4014611"/>
                <a:gd name="connsiteY28" fmla="*/ 2553369 h 5046556"/>
                <a:gd name="connsiteX29" fmla="*/ 4011259 w 4014611"/>
                <a:gd name="connsiteY29" fmla="*/ 2815920 h 5046556"/>
                <a:gd name="connsiteX30" fmla="*/ 4011259 w 4014611"/>
                <a:gd name="connsiteY30" fmla="*/ 3105631 h 5046556"/>
                <a:gd name="connsiteX31" fmla="*/ 3965992 w 4014611"/>
                <a:gd name="connsiteY31" fmla="*/ 3313860 h 5046556"/>
                <a:gd name="connsiteX32" fmla="*/ 3893564 w 4014611"/>
                <a:gd name="connsiteY32" fmla="*/ 3558304 h 5046556"/>
                <a:gd name="connsiteX33" fmla="*/ 3775869 w 4014611"/>
                <a:gd name="connsiteY33" fmla="*/ 3793694 h 5046556"/>
                <a:gd name="connsiteX34" fmla="*/ 3712495 w 4014611"/>
                <a:gd name="connsiteY34" fmla="*/ 3838961 h 5046556"/>
                <a:gd name="connsiteX35" fmla="*/ 3676281 w 4014611"/>
                <a:gd name="connsiteY35" fmla="*/ 3938549 h 5046556"/>
                <a:gd name="connsiteX36" fmla="*/ 3567639 w 4014611"/>
                <a:gd name="connsiteY36" fmla="*/ 4137726 h 5046556"/>
                <a:gd name="connsiteX37" fmla="*/ 3422784 w 4014611"/>
                <a:gd name="connsiteY37" fmla="*/ 4318795 h 5046556"/>
                <a:gd name="connsiteX38" fmla="*/ 3296035 w 4014611"/>
                <a:gd name="connsiteY38" fmla="*/ 4463650 h 5046556"/>
                <a:gd name="connsiteX39" fmla="*/ 3169287 w 4014611"/>
                <a:gd name="connsiteY39" fmla="*/ 4554185 h 5046556"/>
                <a:gd name="connsiteX40" fmla="*/ 3133073 w 4014611"/>
                <a:gd name="connsiteY40" fmla="*/ 4644720 h 5046556"/>
                <a:gd name="connsiteX41" fmla="*/ 2997271 w 4014611"/>
                <a:gd name="connsiteY41" fmla="*/ 4798629 h 5046556"/>
                <a:gd name="connsiteX42" fmla="*/ 2798095 w 4014611"/>
                <a:gd name="connsiteY42" fmla="*/ 4925377 h 5046556"/>
                <a:gd name="connsiteX43" fmla="*/ 2644186 w 4014611"/>
                <a:gd name="connsiteY43" fmla="*/ 4970644 h 5046556"/>
                <a:gd name="connsiteX44" fmla="*/ 2408796 w 4014611"/>
                <a:gd name="connsiteY44" fmla="*/ 5024965 h 5046556"/>
                <a:gd name="connsiteX45" fmla="*/ 2291101 w 4014611"/>
                <a:gd name="connsiteY45" fmla="*/ 4961591 h 5046556"/>
                <a:gd name="connsiteX46" fmla="*/ 2254887 w 4014611"/>
                <a:gd name="connsiteY46" fmla="*/ 4862003 h 5046556"/>
                <a:gd name="connsiteX47" fmla="*/ 2218673 w 4014611"/>
                <a:gd name="connsiteY47" fmla="*/ 4780522 h 5046556"/>
                <a:gd name="connsiteX48" fmla="*/ 2182459 w 4014611"/>
                <a:gd name="connsiteY48" fmla="*/ 4735254 h 5046556"/>
                <a:gd name="connsiteX49" fmla="*/ 2137192 w 4014611"/>
                <a:gd name="connsiteY49" fmla="*/ 4699041 h 5046556"/>
                <a:gd name="connsiteX50" fmla="*/ 2100978 w 4014611"/>
                <a:gd name="connsiteY50" fmla="*/ 4825789 h 5046556"/>
                <a:gd name="connsiteX51" fmla="*/ 2082871 w 4014611"/>
                <a:gd name="connsiteY51" fmla="*/ 4934431 h 5046556"/>
                <a:gd name="connsiteX52" fmla="*/ 1956123 w 4014611"/>
                <a:gd name="connsiteY52" fmla="*/ 5006858 h 5046556"/>
                <a:gd name="connsiteX53" fmla="*/ 1802214 w 4014611"/>
                <a:gd name="connsiteY53" fmla="*/ 5043072 h 5046556"/>
                <a:gd name="connsiteX54" fmla="*/ 1639251 w 4014611"/>
                <a:gd name="connsiteY54" fmla="*/ 5043072 h 5046556"/>
                <a:gd name="connsiteX55" fmla="*/ 1394808 w 4014611"/>
                <a:gd name="connsiteY55" fmla="*/ 5024965 h 5046556"/>
                <a:gd name="connsiteX56" fmla="*/ 1168471 w 4014611"/>
                <a:gd name="connsiteY56" fmla="*/ 4871056 h 5046556"/>
                <a:gd name="connsiteX57" fmla="*/ 1059829 w 4014611"/>
                <a:gd name="connsiteY57" fmla="*/ 4798629 h 5046556"/>
                <a:gd name="connsiteX58" fmla="*/ 951188 w 4014611"/>
                <a:gd name="connsiteY58" fmla="*/ 4744308 h 5046556"/>
                <a:gd name="connsiteX59" fmla="*/ 860653 w 4014611"/>
                <a:gd name="connsiteY59" fmla="*/ 4635666 h 5046556"/>
                <a:gd name="connsiteX60" fmla="*/ 860653 w 4014611"/>
                <a:gd name="connsiteY60" fmla="*/ 4572292 h 5046556"/>
                <a:gd name="connsiteX61" fmla="*/ 715798 w 4014611"/>
                <a:gd name="connsiteY61" fmla="*/ 4481757 h 5046556"/>
                <a:gd name="connsiteX62" fmla="*/ 561889 w 4014611"/>
                <a:gd name="connsiteY62" fmla="*/ 4336902 h 5046556"/>
                <a:gd name="connsiteX63" fmla="*/ 489461 w 4014611"/>
                <a:gd name="connsiteY63" fmla="*/ 4173940 h 5046556"/>
                <a:gd name="connsiteX64" fmla="*/ 380820 w 4014611"/>
                <a:gd name="connsiteY64" fmla="*/ 4038138 h 5046556"/>
                <a:gd name="connsiteX65" fmla="*/ 254071 w 4014611"/>
                <a:gd name="connsiteY65" fmla="*/ 3793694 h 5046556"/>
                <a:gd name="connsiteX66" fmla="*/ 163536 w 4014611"/>
                <a:gd name="connsiteY66" fmla="*/ 3567357 h 5046556"/>
                <a:gd name="connsiteX67" fmla="*/ 91109 w 4014611"/>
                <a:gd name="connsiteY67" fmla="*/ 3286700 h 5046556"/>
                <a:gd name="connsiteX68" fmla="*/ 9627 w 4014611"/>
                <a:gd name="connsiteY68" fmla="*/ 3159951 h 5046556"/>
                <a:gd name="connsiteX69" fmla="*/ 9627 w 4014611"/>
                <a:gd name="connsiteY69" fmla="*/ 2834027 h 5046556"/>
                <a:gd name="connsiteX70" fmla="*/ 82055 w 4014611"/>
                <a:gd name="connsiteY70" fmla="*/ 2571476 h 5046556"/>
                <a:gd name="connsiteX71" fmla="*/ 127323 w 4014611"/>
                <a:gd name="connsiteY71" fmla="*/ 2390407 h 5046556"/>
                <a:gd name="connsiteX72" fmla="*/ 127323 w 4014611"/>
                <a:gd name="connsiteY72" fmla="*/ 2055429 h 5046556"/>
                <a:gd name="connsiteX73" fmla="*/ 172590 w 4014611"/>
                <a:gd name="connsiteY73" fmla="*/ 1729504 h 5046556"/>
                <a:gd name="connsiteX74" fmla="*/ 272178 w 4014611"/>
                <a:gd name="connsiteY74" fmla="*/ 1575595 h 5046556"/>
                <a:gd name="connsiteX75" fmla="*/ 272178 w 4014611"/>
                <a:gd name="connsiteY75" fmla="*/ 1313044 h 5046556"/>
                <a:gd name="connsiteX76" fmla="*/ 407980 w 4014611"/>
                <a:gd name="connsiteY76" fmla="*/ 987120 h 5046556"/>
                <a:gd name="connsiteX77" fmla="*/ 570942 w 4014611"/>
                <a:gd name="connsiteY77" fmla="*/ 688355 h 5046556"/>
                <a:gd name="connsiteX78" fmla="*/ 742958 w 4014611"/>
                <a:gd name="connsiteY78" fmla="*/ 498233 h 5046556"/>
                <a:gd name="connsiteX79" fmla="*/ 924027 w 4014611"/>
                <a:gd name="connsiteY79" fmla="*/ 335270 h 5046556"/>
                <a:gd name="connsiteX80" fmla="*/ 1077936 w 4014611"/>
                <a:gd name="connsiteY80" fmla="*/ 371484 h 5046556"/>
                <a:gd name="connsiteX81" fmla="*/ 1096043 w 4014611"/>
                <a:gd name="connsiteY81" fmla="*/ 226629 h 5046556"/>
                <a:gd name="connsiteX82" fmla="*/ 1186578 w 4014611"/>
                <a:gd name="connsiteY82" fmla="*/ 172308 h 5046556"/>
                <a:gd name="connsiteX83" fmla="*/ 1503449 w 4014611"/>
                <a:gd name="connsiteY83" fmla="*/ 54613 h 5046556"/>
                <a:gd name="connsiteX84" fmla="*/ 1829374 w 4014611"/>
                <a:gd name="connsiteY84" fmla="*/ 18399 h 5046556"/>
                <a:gd name="connsiteX85" fmla="*/ 1974229 w 4014611"/>
                <a:gd name="connsiteY85" fmla="*/ 90827 h 5046556"/>
                <a:gd name="connsiteX86" fmla="*/ 2064764 w 4014611"/>
                <a:gd name="connsiteY86" fmla="*/ 136094 h 5046556"/>
                <a:gd name="connsiteX87" fmla="*/ 2173406 w 4014611"/>
                <a:gd name="connsiteY87" fmla="*/ 36506 h 5046556"/>
                <a:gd name="connsiteX88" fmla="*/ 2272994 w 4014611"/>
                <a:gd name="connsiteY88" fmla="*/ 9345 h 5046556"/>
                <a:gd name="connsiteX89" fmla="*/ 2399742 w 4014611"/>
                <a:gd name="connsiteY89" fmla="*/ 292 h 5046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4014611" h="5046556">
                  <a:moveTo>
                    <a:pt x="2399742" y="292"/>
                  </a:moveTo>
                  <a:cubicBezTo>
                    <a:pt x="2440482" y="1801"/>
                    <a:pt x="2481223" y="-1217"/>
                    <a:pt x="2517437" y="18399"/>
                  </a:cubicBezTo>
                  <a:cubicBezTo>
                    <a:pt x="2553651" y="38015"/>
                    <a:pt x="2594391" y="90827"/>
                    <a:pt x="2617025" y="117987"/>
                  </a:cubicBezTo>
                  <a:cubicBezTo>
                    <a:pt x="2639659" y="145147"/>
                    <a:pt x="2630605" y="176834"/>
                    <a:pt x="2653239" y="181361"/>
                  </a:cubicBezTo>
                  <a:cubicBezTo>
                    <a:pt x="2675873" y="185888"/>
                    <a:pt x="2716613" y="143638"/>
                    <a:pt x="2752827" y="145147"/>
                  </a:cubicBezTo>
                  <a:cubicBezTo>
                    <a:pt x="2789041" y="146656"/>
                    <a:pt x="2841854" y="170799"/>
                    <a:pt x="2870523" y="190415"/>
                  </a:cubicBezTo>
                  <a:cubicBezTo>
                    <a:pt x="2899192" y="210031"/>
                    <a:pt x="2902209" y="240208"/>
                    <a:pt x="2924843" y="262842"/>
                  </a:cubicBezTo>
                  <a:cubicBezTo>
                    <a:pt x="2947477" y="285476"/>
                    <a:pt x="2982182" y="317164"/>
                    <a:pt x="3006325" y="326217"/>
                  </a:cubicBezTo>
                  <a:cubicBezTo>
                    <a:pt x="3030468" y="335270"/>
                    <a:pt x="3036503" y="306601"/>
                    <a:pt x="3069699" y="317163"/>
                  </a:cubicBezTo>
                  <a:cubicBezTo>
                    <a:pt x="3102895" y="327725"/>
                    <a:pt x="3158725" y="356395"/>
                    <a:pt x="3205501" y="389591"/>
                  </a:cubicBezTo>
                  <a:cubicBezTo>
                    <a:pt x="3252277" y="422787"/>
                    <a:pt x="3312633" y="477108"/>
                    <a:pt x="3350356" y="516340"/>
                  </a:cubicBezTo>
                  <a:cubicBezTo>
                    <a:pt x="3388079" y="555572"/>
                    <a:pt x="3418257" y="602347"/>
                    <a:pt x="3431837" y="624981"/>
                  </a:cubicBezTo>
                  <a:cubicBezTo>
                    <a:pt x="3445417" y="647615"/>
                    <a:pt x="3431837" y="652142"/>
                    <a:pt x="3431837" y="652142"/>
                  </a:cubicBezTo>
                  <a:lnTo>
                    <a:pt x="3431837" y="679302"/>
                  </a:lnTo>
                  <a:cubicBezTo>
                    <a:pt x="3445417" y="692882"/>
                    <a:pt x="3499739" y="710989"/>
                    <a:pt x="3513319" y="733623"/>
                  </a:cubicBezTo>
                  <a:cubicBezTo>
                    <a:pt x="3526899" y="756257"/>
                    <a:pt x="3498230" y="792470"/>
                    <a:pt x="3513319" y="815104"/>
                  </a:cubicBezTo>
                  <a:cubicBezTo>
                    <a:pt x="3528408" y="837738"/>
                    <a:pt x="3554059" y="787944"/>
                    <a:pt x="3603853" y="869425"/>
                  </a:cubicBezTo>
                  <a:cubicBezTo>
                    <a:pt x="3653647" y="950906"/>
                    <a:pt x="3771342" y="1201385"/>
                    <a:pt x="3812083" y="1303991"/>
                  </a:cubicBezTo>
                  <a:cubicBezTo>
                    <a:pt x="3852824" y="1406597"/>
                    <a:pt x="3842261" y="1433757"/>
                    <a:pt x="3848297" y="1485060"/>
                  </a:cubicBezTo>
                  <a:cubicBezTo>
                    <a:pt x="3854333" y="1536363"/>
                    <a:pt x="3852824" y="1581631"/>
                    <a:pt x="3848297" y="1611809"/>
                  </a:cubicBezTo>
                  <a:cubicBezTo>
                    <a:pt x="3843770" y="1641987"/>
                    <a:pt x="3813592" y="1640479"/>
                    <a:pt x="3821136" y="1666130"/>
                  </a:cubicBezTo>
                  <a:cubicBezTo>
                    <a:pt x="3828680" y="1691781"/>
                    <a:pt x="3876966" y="1731013"/>
                    <a:pt x="3893564" y="1765718"/>
                  </a:cubicBezTo>
                  <a:cubicBezTo>
                    <a:pt x="3910162" y="1800423"/>
                    <a:pt x="3914689" y="1839654"/>
                    <a:pt x="3920725" y="1874359"/>
                  </a:cubicBezTo>
                  <a:cubicBezTo>
                    <a:pt x="3926761" y="1909064"/>
                    <a:pt x="3928269" y="1940751"/>
                    <a:pt x="3929778" y="1973947"/>
                  </a:cubicBezTo>
                  <a:cubicBezTo>
                    <a:pt x="3931287" y="2007143"/>
                    <a:pt x="3932796" y="2038831"/>
                    <a:pt x="3929778" y="2073536"/>
                  </a:cubicBezTo>
                  <a:cubicBezTo>
                    <a:pt x="3926760" y="2108241"/>
                    <a:pt x="3917707" y="2155017"/>
                    <a:pt x="3911671" y="2182177"/>
                  </a:cubicBezTo>
                  <a:cubicBezTo>
                    <a:pt x="3905635" y="2209337"/>
                    <a:pt x="3884511" y="2213864"/>
                    <a:pt x="3893564" y="2236498"/>
                  </a:cubicBezTo>
                  <a:cubicBezTo>
                    <a:pt x="3902617" y="2259132"/>
                    <a:pt x="3946376" y="2265167"/>
                    <a:pt x="3965992" y="2317979"/>
                  </a:cubicBezTo>
                  <a:cubicBezTo>
                    <a:pt x="3985608" y="2370791"/>
                    <a:pt x="4003715" y="2470379"/>
                    <a:pt x="4011259" y="2553369"/>
                  </a:cubicBezTo>
                  <a:cubicBezTo>
                    <a:pt x="4018803" y="2636359"/>
                    <a:pt x="4011259" y="2815920"/>
                    <a:pt x="4011259" y="2815920"/>
                  </a:cubicBezTo>
                  <a:cubicBezTo>
                    <a:pt x="4011259" y="2907964"/>
                    <a:pt x="4018803" y="3022641"/>
                    <a:pt x="4011259" y="3105631"/>
                  </a:cubicBezTo>
                  <a:cubicBezTo>
                    <a:pt x="4003715" y="3188621"/>
                    <a:pt x="3985608" y="3238415"/>
                    <a:pt x="3965992" y="3313860"/>
                  </a:cubicBezTo>
                  <a:cubicBezTo>
                    <a:pt x="3946376" y="3389306"/>
                    <a:pt x="3925251" y="3478332"/>
                    <a:pt x="3893564" y="3558304"/>
                  </a:cubicBezTo>
                  <a:cubicBezTo>
                    <a:pt x="3861877" y="3638276"/>
                    <a:pt x="3806047" y="3746918"/>
                    <a:pt x="3775869" y="3793694"/>
                  </a:cubicBezTo>
                  <a:cubicBezTo>
                    <a:pt x="3745691" y="3840470"/>
                    <a:pt x="3729093" y="3814819"/>
                    <a:pt x="3712495" y="3838961"/>
                  </a:cubicBezTo>
                  <a:cubicBezTo>
                    <a:pt x="3695897" y="3863104"/>
                    <a:pt x="3700424" y="3888755"/>
                    <a:pt x="3676281" y="3938549"/>
                  </a:cubicBezTo>
                  <a:cubicBezTo>
                    <a:pt x="3652138" y="3988343"/>
                    <a:pt x="3609888" y="4074352"/>
                    <a:pt x="3567639" y="4137726"/>
                  </a:cubicBezTo>
                  <a:cubicBezTo>
                    <a:pt x="3525390" y="4201100"/>
                    <a:pt x="3468051" y="4264474"/>
                    <a:pt x="3422784" y="4318795"/>
                  </a:cubicBezTo>
                  <a:cubicBezTo>
                    <a:pt x="3377517" y="4373116"/>
                    <a:pt x="3338284" y="4424418"/>
                    <a:pt x="3296035" y="4463650"/>
                  </a:cubicBezTo>
                  <a:cubicBezTo>
                    <a:pt x="3253786" y="4502882"/>
                    <a:pt x="3196447" y="4524007"/>
                    <a:pt x="3169287" y="4554185"/>
                  </a:cubicBezTo>
                  <a:cubicBezTo>
                    <a:pt x="3142127" y="4584363"/>
                    <a:pt x="3161742" y="4603979"/>
                    <a:pt x="3133073" y="4644720"/>
                  </a:cubicBezTo>
                  <a:cubicBezTo>
                    <a:pt x="3104404" y="4685461"/>
                    <a:pt x="3053101" y="4751853"/>
                    <a:pt x="2997271" y="4798629"/>
                  </a:cubicBezTo>
                  <a:cubicBezTo>
                    <a:pt x="2941441" y="4845405"/>
                    <a:pt x="2856942" y="4896708"/>
                    <a:pt x="2798095" y="4925377"/>
                  </a:cubicBezTo>
                  <a:cubicBezTo>
                    <a:pt x="2739248" y="4954046"/>
                    <a:pt x="2709069" y="4954046"/>
                    <a:pt x="2644186" y="4970644"/>
                  </a:cubicBezTo>
                  <a:cubicBezTo>
                    <a:pt x="2579303" y="4987242"/>
                    <a:pt x="2467643" y="5026474"/>
                    <a:pt x="2408796" y="5024965"/>
                  </a:cubicBezTo>
                  <a:cubicBezTo>
                    <a:pt x="2349949" y="5023456"/>
                    <a:pt x="2316752" y="4988751"/>
                    <a:pt x="2291101" y="4961591"/>
                  </a:cubicBezTo>
                  <a:cubicBezTo>
                    <a:pt x="2265450" y="4934431"/>
                    <a:pt x="2266958" y="4892181"/>
                    <a:pt x="2254887" y="4862003"/>
                  </a:cubicBezTo>
                  <a:cubicBezTo>
                    <a:pt x="2242816" y="4831825"/>
                    <a:pt x="2230744" y="4801647"/>
                    <a:pt x="2218673" y="4780522"/>
                  </a:cubicBezTo>
                  <a:cubicBezTo>
                    <a:pt x="2206602" y="4759397"/>
                    <a:pt x="2196039" y="4748834"/>
                    <a:pt x="2182459" y="4735254"/>
                  </a:cubicBezTo>
                  <a:cubicBezTo>
                    <a:pt x="2168879" y="4721674"/>
                    <a:pt x="2150772" y="4683952"/>
                    <a:pt x="2137192" y="4699041"/>
                  </a:cubicBezTo>
                  <a:cubicBezTo>
                    <a:pt x="2123612" y="4714130"/>
                    <a:pt x="2110031" y="4786557"/>
                    <a:pt x="2100978" y="4825789"/>
                  </a:cubicBezTo>
                  <a:cubicBezTo>
                    <a:pt x="2091924" y="4865021"/>
                    <a:pt x="2107013" y="4904253"/>
                    <a:pt x="2082871" y="4934431"/>
                  </a:cubicBezTo>
                  <a:cubicBezTo>
                    <a:pt x="2058729" y="4964609"/>
                    <a:pt x="2002899" y="4988751"/>
                    <a:pt x="1956123" y="5006858"/>
                  </a:cubicBezTo>
                  <a:cubicBezTo>
                    <a:pt x="1909347" y="5024965"/>
                    <a:pt x="1855026" y="5037036"/>
                    <a:pt x="1802214" y="5043072"/>
                  </a:cubicBezTo>
                  <a:cubicBezTo>
                    <a:pt x="1749402" y="5049108"/>
                    <a:pt x="1707152" y="5046090"/>
                    <a:pt x="1639251" y="5043072"/>
                  </a:cubicBezTo>
                  <a:cubicBezTo>
                    <a:pt x="1571350" y="5040054"/>
                    <a:pt x="1473271" y="5053634"/>
                    <a:pt x="1394808" y="5024965"/>
                  </a:cubicBezTo>
                  <a:cubicBezTo>
                    <a:pt x="1316345" y="4996296"/>
                    <a:pt x="1168471" y="4871056"/>
                    <a:pt x="1168471" y="4871056"/>
                  </a:cubicBezTo>
                  <a:cubicBezTo>
                    <a:pt x="1112641" y="4833333"/>
                    <a:pt x="1096043" y="4819754"/>
                    <a:pt x="1059829" y="4798629"/>
                  </a:cubicBezTo>
                  <a:cubicBezTo>
                    <a:pt x="1023615" y="4777504"/>
                    <a:pt x="984384" y="4771468"/>
                    <a:pt x="951188" y="4744308"/>
                  </a:cubicBezTo>
                  <a:cubicBezTo>
                    <a:pt x="917992" y="4717148"/>
                    <a:pt x="875742" y="4664335"/>
                    <a:pt x="860653" y="4635666"/>
                  </a:cubicBezTo>
                  <a:cubicBezTo>
                    <a:pt x="845564" y="4606997"/>
                    <a:pt x="884795" y="4597943"/>
                    <a:pt x="860653" y="4572292"/>
                  </a:cubicBezTo>
                  <a:cubicBezTo>
                    <a:pt x="836511" y="4546641"/>
                    <a:pt x="765592" y="4520989"/>
                    <a:pt x="715798" y="4481757"/>
                  </a:cubicBezTo>
                  <a:cubicBezTo>
                    <a:pt x="666004" y="4442525"/>
                    <a:pt x="599612" y="4388205"/>
                    <a:pt x="561889" y="4336902"/>
                  </a:cubicBezTo>
                  <a:cubicBezTo>
                    <a:pt x="524166" y="4285599"/>
                    <a:pt x="519639" y="4223734"/>
                    <a:pt x="489461" y="4173940"/>
                  </a:cubicBezTo>
                  <a:cubicBezTo>
                    <a:pt x="459283" y="4124146"/>
                    <a:pt x="420052" y="4101512"/>
                    <a:pt x="380820" y="4038138"/>
                  </a:cubicBezTo>
                  <a:cubicBezTo>
                    <a:pt x="341588" y="3974764"/>
                    <a:pt x="290285" y="3872158"/>
                    <a:pt x="254071" y="3793694"/>
                  </a:cubicBezTo>
                  <a:cubicBezTo>
                    <a:pt x="217857" y="3715231"/>
                    <a:pt x="190696" y="3651856"/>
                    <a:pt x="163536" y="3567357"/>
                  </a:cubicBezTo>
                  <a:cubicBezTo>
                    <a:pt x="136376" y="3482858"/>
                    <a:pt x="116760" y="3354601"/>
                    <a:pt x="91109" y="3286700"/>
                  </a:cubicBezTo>
                  <a:cubicBezTo>
                    <a:pt x="65458" y="3218799"/>
                    <a:pt x="23207" y="3235396"/>
                    <a:pt x="9627" y="3159951"/>
                  </a:cubicBezTo>
                  <a:cubicBezTo>
                    <a:pt x="-3953" y="3084506"/>
                    <a:pt x="-2444" y="2932106"/>
                    <a:pt x="9627" y="2834027"/>
                  </a:cubicBezTo>
                  <a:cubicBezTo>
                    <a:pt x="21698" y="2735948"/>
                    <a:pt x="62439" y="2645413"/>
                    <a:pt x="82055" y="2571476"/>
                  </a:cubicBezTo>
                  <a:cubicBezTo>
                    <a:pt x="101671" y="2497539"/>
                    <a:pt x="119778" y="2476415"/>
                    <a:pt x="127323" y="2390407"/>
                  </a:cubicBezTo>
                  <a:cubicBezTo>
                    <a:pt x="134868" y="2304399"/>
                    <a:pt x="119778" y="2165580"/>
                    <a:pt x="127323" y="2055429"/>
                  </a:cubicBezTo>
                  <a:cubicBezTo>
                    <a:pt x="134867" y="1945279"/>
                    <a:pt x="148447" y="1809476"/>
                    <a:pt x="172590" y="1729504"/>
                  </a:cubicBezTo>
                  <a:cubicBezTo>
                    <a:pt x="196732" y="1649532"/>
                    <a:pt x="255580" y="1645005"/>
                    <a:pt x="272178" y="1575595"/>
                  </a:cubicBezTo>
                  <a:cubicBezTo>
                    <a:pt x="288776" y="1506185"/>
                    <a:pt x="249544" y="1411123"/>
                    <a:pt x="272178" y="1313044"/>
                  </a:cubicBezTo>
                  <a:cubicBezTo>
                    <a:pt x="294812" y="1214965"/>
                    <a:pt x="358186" y="1091235"/>
                    <a:pt x="407980" y="987120"/>
                  </a:cubicBezTo>
                  <a:cubicBezTo>
                    <a:pt x="457774" y="883005"/>
                    <a:pt x="515112" y="769836"/>
                    <a:pt x="570942" y="688355"/>
                  </a:cubicBezTo>
                  <a:cubicBezTo>
                    <a:pt x="626772" y="606874"/>
                    <a:pt x="684111" y="557080"/>
                    <a:pt x="742958" y="498233"/>
                  </a:cubicBezTo>
                  <a:cubicBezTo>
                    <a:pt x="801805" y="439386"/>
                    <a:pt x="868197" y="356395"/>
                    <a:pt x="924027" y="335270"/>
                  </a:cubicBezTo>
                  <a:cubicBezTo>
                    <a:pt x="979857" y="314145"/>
                    <a:pt x="1049267" y="389591"/>
                    <a:pt x="1077936" y="371484"/>
                  </a:cubicBezTo>
                  <a:cubicBezTo>
                    <a:pt x="1106605" y="353377"/>
                    <a:pt x="1077936" y="259825"/>
                    <a:pt x="1096043" y="226629"/>
                  </a:cubicBezTo>
                  <a:cubicBezTo>
                    <a:pt x="1114150" y="193433"/>
                    <a:pt x="1118677" y="200977"/>
                    <a:pt x="1186578" y="172308"/>
                  </a:cubicBezTo>
                  <a:cubicBezTo>
                    <a:pt x="1254479" y="143639"/>
                    <a:pt x="1396316" y="80264"/>
                    <a:pt x="1503449" y="54613"/>
                  </a:cubicBezTo>
                  <a:cubicBezTo>
                    <a:pt x="1610582" y="28962"/>
                    <a:pt x="1750911" y="12363"/>
                    <a:pt x="1829374" y="18399"/>
                  </a:cubicBezTo>
                  <a:cubicBezTo>
                    <a:pt x="1907837" y="24435"/>
                    <a:pt x="1974229" y="90827"/>
                    <a:pt x="1974229" y="90827"/>
                  </a:cubicBezTo>
                  <a:cubicBezTo>
                    <a:pt x="2013461" y="110443"/>
                    <a:pt x="2031568" y="145148"/>
                    <a:pt x="2064764" y="136094"/>
                  </a:cubicBezTo>
                  <a:cubicBezTo>
                    <a:pt x="2097960" y="127041"/>
                    <a:pt x="2138701" y="57631"/>
                    <a:pt x="2173406" y="36506"/>
                  </a:cubicBezTo>
                  <a:cubicBezTo>
                    <a:pt x="2208111" y="15381"/>
                    <a:pt x="2241307" y="15381"/>
                    <a:pt x="2272994" y="9345"/>
                  </a:cubicBezTo>
                  <a:cubicBezTo>
                    <a:pt x="2304681" y="3309"/>
                    <a:pt x="2359002" y="-1217"/>
                    <a:pt x="2399742" y="292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0" name="Straight Connector 249"/>
            <p:cNvCxnSpPr/>
            <p:nvPr/>
          </p:nvCxnSpPr>
          <p:spPr>
            <a:xfrm rot="9762711" flipV="1">
              <a:off x="5498278" y="1309834"/>
              <a:ext cx="143870" cy="9559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9762711">
              <a:off x="5495709" y="1186051"/>
              <a:ext cx="99456" cy="59748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9762711" flipV="1">
              <a:off x="5219016" y="1244355"/>
              <a:ext cx="179245" cy="71698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9762711">
              <a:off x="5253822" y="1373389"/>
              <a:ext cx="144089" cy="111346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9762711" flipH="1">
              <a:off x="5438026" y="1243879"/>
              <a:ext cx="23899" cy="170059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Oval 254"/>
            <p:cNvSpPr>
              <a:spLocks noChangeAspect="1"/>
            </p:cNvSpPr>
            <p:nvPr/>
          </p:nvSpPr>
          <p:spPr>
            <a:xfrm rot="9762711">
              <a:off x="5374370" y="1135178"/>
              <a:ext cx="107547" cy="107547"/>
            </a:xfrm>
            <a:prstGeom prst="ellipse">
              <a:avLst/>
            </a:prstGeom>
            <a:solidFill>
              <a:srgbClr val="9E014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" name="Straight Connector 255"/>
            <p:cNvCxnSpPr>
              <a:cxnSpLocks noChangeAspect="1"/>
            </p:cNvCxnSpPr>
            <p:nvPr/>
          </p:nvCxnSpPr>
          <p:spPr>
            <a:xfrm flipH="1" flipV="1">
              <a:off x="5332408" y="1740519"/>
              <a:ext cx="142615" cy="73152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cxnSpLocks/>
            </p:cNvCxnSpPr>
            <p:nvPr/>
          </p:nvCxnSpPr>
          <p:spPr>
            <a:xfrm rot="8356695" flipH="1">
              <a:off x="5186197" y="1423134"/>
              <a:ext cx="100584" cy="237912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flipH="1" flipV="1">
              <a:off x="5508417" y="1499321"/>
              <a:ext cx="150565" cy="109728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258"/>
            <p:cNvSpPr>
              <a:spLocks noChangeAspect="1"/>
            </p:cNvSpPr>
            <p:nvPr/>
          </p:nvSpPr>
          <p:spPr>
            <a:xfrm rot="9762711">
              <a:off x="5612148" y="1188360"/>
              <a:ext cx="107547" cy="107547"/>
            </a:xfrm>
            <a:prstGeom prst="ellipse">
              <a:avLst/>
            </a:prstGeom>
            <a:solidFill>
              <a:srgbClr val="F46D4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/>
            <p:cNvSpPr>
              <a:spLocks noChangeAspect="1"/>
            </p:cNvSpPr>
            <p:nvPr/>
          </p:nvSpPr>
          <p:spPr>
            <a:xfrm rot="9762711">
              <a:off x="5132146" y="1325266"/>
              <a:ext cx="107547" cy="107547"/>
            </a:xfrm>
            <a:prstGeom prst="ellipse">
              <a:avLst/>
            </a:prstGeom>
            <a:solidFill>
              <a:srgbClr val="ABDDA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1" name="Straight Connector 260"/>
            <p:cNvCxnSpPr>
              <a:cxnSpLocks noChangeAspect="1"/>
            </p:cNvCxnSpPr>
            <p:nvPr/>
          </p:nvCxnSpPr>
          <p:spPr>
            <a:xfrm flipH="1">
              <a:off x="5548267" y="1665933"/>
              <a:ext cx="115731" cy="128016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8356695" flipH="1">
              <a:off x="5271983" y="1545931"/>
              <a:ext cx="241581" cy="59748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Oval 262"/>
            <p:cNvSpPr>
              <a:spLocks noChangeAspect="1"/>
            </p:cNvSpPr>
            <p:nvPr/>
          </p:nvSpPr>
          <p:spPr>
            <a:xfrm rot="9762711">
              <a:off x="5417872" y="1418099"/>
              <a:ext cx="107547" cy="107547"/>
            </a:xfrm>
            <a:prstGeom prst="ellipse">
              <a:avLst/>
            </a:prstGeom>
            <a:solidFill>
              <a:srgbClr val="FEE06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>
              <a:spLocks noChangeAspect="1"/>
            </p:cNvSpPr>
            <p:nvPr/>
          </p:nvSpPr>
          <p:spPr>
            <a:xfrm rot="8356695">
              <a:off x="5238040" y="1663516"/>
              <a:ext cx="107547" cy="107547"/>
            </a:xfrm>
            <a:prstGeom prst="ellipse">
              <a:avLst/>
            </a:prstGeom>
            <a:solidFill>
              <a:srgbClr val="66C2A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>
              <a:spLocks noChangeAspect="1"/>
            </p:cNvSpPr>
            <p:nvPr/>
          </p:nvSpPr>
          <p:spPr>
            <a:xfrm rot="8356695">
              <a:off x="5644729" y="1581554"/>
              <a:ext cx="107547" cy="107547"/>
            </a:xfrm>
            <a:prstGeom prst="ellipse">
              <a:avLst/>
            </a:prstGeom>
            <a:solidFill>
              <a:srgbClr val="3288B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>
              <a:spLocks noChangeAspect="1"/>
            </p:cNvSpPr>
            <p:nvPr/>
          </p:nvSpPr>
          <p:spPr>
            <a:xfrm rot="8356695">
              <a:off x="5458308" y="1782629"/>
              <a:ext cx="107547" cy="107547"/>
            </a:xfrm>
            <a:prstGeom prst="ellipse">
              <a:avLst/>
            </a:prstGeom>
            <a:solidFill>
              <a:srgbClr val="5E4FA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7" name="Straight Connector 266"/>
            <p:cNvCxnSpPr>
              <a:cxnSpLocks noChangeAspect="1"/>
            </p:cNvCxnSpPr>
            <p:nvPr/>
          </p:nvCxnSpPr>
          <p:spPr>
            <a:xfrm flipH="1">
              <a:off x="9040329" y="1608991"/>
              <a:ext cx="28554" cy="146304"/>
            </a:xfrm>
            <a:prstGeom prst="line">
              <a:avLst/>
            </a:prstGeom>
            <a:ln w="12700">
              <a:solidFill>
                <a:srgbClr val="339ECA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>
              <a:cxnSpLocks noChangeAspect="1"/>
            </p:cNvCxnSpPr>
            <p:nvPr/>
          </p:nvCxnSpPr>
          <p:spPr>
            <a:xfrm flipH="1" flipV="1">
              <a:off x="9208141" y="1379674"/>
              <a:ext cx="91440" cy="43344"/>
            </a:xfrm>
            <a:prstGeom prst="line">
              <a:avLst/>
            </a:prstGeom>
            <a:ln w="12700">
              <a:solidFill>
                <a:srgbClr val="339ECA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>
              <a:cxnSpLocks noChangeAspect="1"/>
            </p:cNvCxnSpPr>
            <p:nvPr/>
          </p:nvCxnSpPr>
          <p:spPr>
            <a:xfrm flipH="1">
              <a:off x="8947228" y="1213377"/>
              <a:ext cx="118872" cy="124688"/>
            </a:xfrm>
            <a:prstGeom prst="line">
              <a:avLst/>
            </a:prstGeom>
            <a:ln w="12700">
              <a:solidFill>
                <a:srgbClr val="339ECA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>
              <a:cxnSpLocks noChangeAspect="1"/>
            </p:cNvCxnSpPr>
            <p:nvPr/>
          </p:nvCxnSpPr>
          <p:spPr>
            <a:xfrm flipH="1">
              <a:off x="8959354" y="1363029"/>
              <a:ext cx="155448" cy="11610"/>
            </a:xfrm>
            <a:prstGeom prst="line">
              <a:avLst/>
            </a:prstGeom>
            <a:ln w="12700">
              <a:solidFill>
                <a:srgbClr val="339ECA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>
              <a:cxnSpLocks noChangeAspect="1"/>
            </p:cNvCxnSpPr>
            <p:nvPr/>
          </p:nvCxnSpPr>
          <p:spPr>
            <a:xfrm flipH="1" flipV="1">
              <a:off x="9115427" y="1222023"/>
              <a:ext cx="30095" cy="91440"/>
            </a:xfrm>
            <a:prstGeom prst="line">
              <a:avLst/>
            </a:prstGeom>
            <a:ln w="12700">
              <a:solidFill>
                <a:srgbClr val="339ECA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Oval 271"/>
            <p:cNvSpPr>
              <a:spLocks noChangeAspect="1"/>
            </p:cNvSpPr>
            <p:nvPr/>
          </p:nvSpPr>
          <p:spPr>
            <a:xfrm rot="9762711">
              <a:off x="9049361" y="1126215"/>
              <a:ext cx="107547" cy="107547"/>
            </a:xfrm>
            <a:prstGeom prst="ellipse">
              <a:avLst/>
            </a:prstGeom>
            <a:solidFill>
              <a:srgbClr val="9E014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3" name="Straight Connector 272"/>
            <p:cNvCxnSpPr>
              <a:cxnSpLocks noChangeAspect="1"/>
            </p:cNvCxnSpPr>
            <p:nvPr/>
          </p:nvCxnSpPr>
          <p:spPr>
            <a:xfrm flipH="1">
              <a:off x="9133578" y="1463714"/>
              <a:ext cx="155448" cy="74644"/>
            </a:xfrm>
            <a:prstGeom prst="line">
              <a:avLst/>
            </a:prstGeom>
            <a:ln w="12700">
              <a:solidFill>
                <a:srgbClr val="339ECA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>
              <a:cxnSpLocks noChangeAspect="1"/>
            </p:cNvCxnSpPr>
            <p:nvPr/>
          </p:nvCxnSpPr>
          <p:spPr>
            <a:xfrm flipH="1">
              <a:off x="9077761" y="1738638"/>
              <a:ext cx="109728" cy="48124"/>
            </a:xfrm>
            <a:prstGeom prst="line">
              <a:avLst/>
            </a:prstGeom>
            <a:ln w="12700">
              <a:solidFill>
                <a:srgbClr val="339ECA"/>
              </a:solidFill>
              <a:prstDash val="solid"/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>
              <a:cxnSpLocks noChangeAspect="1"/>
            </p:cNvCxnSpPr>
            <p:nvPr/>
          </p:nvCxnSpPr>
          <p:spPr>
            <a:xfrm flipH="1" flipV="1">
              <a:off x="8950924" y="1422919"/>
              <a:ext cx="91440" cy="99270"/>
            </a:xfrm>
            <a:prstGeom prst="line">
              <a:avLst/>
            </a:prstGeom>
            <a:ln w="12700">
              <a:solidFill>
                <a:srgbClr val="339ECA"/>
              </a:solidFill>
              <a:prstDash val="solid"/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/>
            <p:cNvSpPr>
              <a:spLocks noChangeAspect="1"/>
            </p:cNvSpPr>
            <p:nvPr/>
          </p:nvSpPr>
          <p:spPr>
            <a:xfrm rot="9762711">
              <a:off x="8861167" y="1322843"/>
              <a:ext cx="107547" cy="107547"/>
            </a:xfrm>
            <a:prstGeom prst="ellipse">
              <a:avLst/>
            </a:prstGeom>
            <a:solidFill>
              <a:srgbClr val="F46D4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>
            <a:xfrm rot="9762711">
              <a:off x="9109967" y="1309159"/>
              <a:ext cx="107547" cy="107547"/>
            </a:xfrm>
            <a:prstGeom prst="ellipse">
              <a:avLst/>
            </a:prstGeom>
            <a:solidFill>
              <a:srgbClr val="ABDDA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8" name="Straight Connector 277"/>
            <p:cNvCxnSpPr>
              <a:cxnSpLocks noChangeAspect="1"/>
            </p:cNvCxnSpPr>
            <p:nvPr/>
          </p:nvCxnSpPr>
          <p:spPr>
            <a:xfrm flipH="1">
              <a:off x="9097071" y="1413817"/>
              <a:ext cx="39377" cy="91440"/>
            </a:xfrm>
            <a:prstGeom prst="line">
              <a:avLst/>
            </a:prstGeom>
            <a:ln w="12700">
              <a:solidFill>
                <a:srgbClr val="339ECA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cxnSpLocks noChangeAspect="1"/>
            </p:cNvCxnSpPr>
            <p:nvPr/>
          </p:nvCxnSpPr>
          <p:spPr>
            <a:xfrm>
              <a:off x="9126259" y="1594315"/>
              <a:ext cx="81897" cy="82296"/>
            </a:xfrm>
            <a:prstGeom prst="line">
              <a:avLst/>
            </a:prstGeom>
            <a:ln w="12700">
              <a:solidFill>
                <a:srgbClr val="339ECA"/>
              </a:solidFill>
              <a:prstDash val="solid"/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Oval 279"/>
            <p:cNvSpPr>
              <a:spLocks noChangeAspect="1"/>
            </p:cNvSpPr>
            <p:nvPr/>
          </p:nvSpPr>
          <p:spPr>
            <a:xfrm rot="9762711">
              <a:off x="9026947" y="1502959"/>
              <a:ext cx="107547" cy="107547"/>
            </a:xfrm>
            <a:prstGeom prst="ellipse">
              <a:avLst/>
            </a:prstGeom>
            <a:solidFill>
              <a:srgbClr val="FEE06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/>
            <p:cNvSpPr>
              <a:spLocks noChangeAspect="1"/>
            </p:cNvSpPr>
            <p:nvPr/>
          </p:nvSpPr>
          <p:spPr>
            <a:xfrm rot="8356695">
              <a:off x="9282154" y="1392519"/>
              <a:ext cx="107547" cy="107547"/>
            </a:xfrm>
            <a:prstGeom prst="ellipse">
              <a:avLst/>
            </a:prstGeom>
            <a:solidFill>
              <a:srgbClr val="66C2A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>
              <a:spLocks noChangeAspect="1"/>
            </p:cNvSpPr>
            <p:nvPr/>
          </p:nvSpPr>
          <p:spPr>
            <a:xfrm rot="8356695">
              <a:off x="9191429" y="1662754"/>
              <a:ext cx="107547" cy="107547"/>
            </a:xfrm>
            <a:prstGeom prst="ellipse">
              <a:avLst/>
            </a:prstGeom>
            <a:solidFill>
              <a:srgbClr val="3288B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>
              <a:spLocks noChangeAspect="1"/>
            </p:cNvSpPr>
            <p:nvPr/>
          </p:nvSpPr>
          <p:spPr>
            <a:xfrm rot="8356695">
              <a:off x="8973505" y="1755030"/>
              <a:ext cx="107547" cy="107547"/>
            </a:xfrm>
            <a:prstGeom prst="ellipse">
              <a:avLst/>
            </a:prstGeom>
            <a:solidFill>
              <a:srgbClr val="5E4FA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4" name="Straight Connector 283"/>
            <p:cNvCxnSpPr>
              <a:cxnSpLocks noChangeAspect="1"/>
            </p:cNvCxnSpPr>
            <p:nvPr/>
          </p:nvCxnSpPr>
          <p:spPr>
            <a:xfrm flipH="1">
              <a:off x="9263191" y="1503427"/>
              <a:ext cx="54862" cy="164592"/>
            </a:xfrm>
            <a:prstGeom prst="line">
              <a:avLst/>
            </a:prstGeom>
            <a:ln w="12700">
              <a:solidFill>
                <a:srgbClr val="339ECA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Freeform 284"/>
            <p:cNvSpPr>
              <a:spLocks noChangeAspect="1"/>
            </p:cNvSpPr>
            <p:nvPr/>
          </p:nvSpPr>
          <p:spPr>
            <a:xfrm>
              <a:off x="7451087" y="979877"/>
              <a:ext cx="800162" cy="1005840"/>
            </a:xfrm>
            <a:custGeom>
              <a:avLst/>
              <a:gdLst>
                <a:gd name="connsiteX0" fmla="*/ 2399742 w 4014611"/>
                <a:gd name="connsiteY0" fmla="*/ 292 h 5046556"/>
                <a:gd name="connsiteX1" fmla="*/ 2517437 w 4014611"/>
                <a:gd name="connsiteY1" fmla="*/ 18399 h 5046556"/>
                <a:gd name="connsiteX2" fmla="*/ 2617025 w 4014611"/>
                <a:gd name="connsiteY2" fmla="*/ 117987 h 5046556"/>
                <a:gd name="connsiteX3" fmla="*/ 2653239 w 4014611"/>
                <a:gd name="connsiteY3" fmla="*/ 181361 h 5046556"/>
                <a:gd name="connsiteX4" fmla="*/ 2752827 w 4014611"/>
                <a:gd name="connsiteY4" fmla="*/ 145147 h 5046556"/>
                <a:gd name="connsiteX5" fmla="*/ 2870523 w 4014611"/>
                <a:gd name="connsiteY5" fmla="*/ 190415 h 5046556"/>
                <a:gd name="connsiteX6" fmla="*/ 2924843 w 4014611"/>
                <a:gd name="connsiteY6" fmla="*/ 262842 h 5046556"/>
                <a:gd name="connsiteX7" fmla="*/ 3006325 w 4014611"/>
                <a:gd name="connsiteY7" fmla="*/ 326217 h 5046556"/>
                <a:gd name="connsiteX8" fmla="*/ 3069699 w 4014611"/>
                <a:gd name="connsiteY8" fmla="*/ 317163 h 5046556"/>
                <a:gd name="connsiteX9" fmla="*/ 3205501 w 4014611"/>
                <a:gd name="connsiteY9" fmla="*/ 389591 h 5046556"/>
                <a:gd name="connsiteX10" fmla="*/ 3350356 w 4014611"/>
                <a:gd name="connsiteY10" fmla="*/ 516340 h 5046556"/>
                <a:gd name="connsiteX11" fmla="*/ 3431837 w 4014611"/>
                <a:gd name="connsiteY11" fmla="*/ 624981 h 5046556"/>
                <a:gd name="connsiteX12" fmla="*/ 3431837 w 4014611"/>
                <a:gd name="connsiteY12" fmla="*/ 652142 h 5046556"/>
                <a:gd name="connsiteX13" fmla="*/ 3431837 w 4014611"/>
                <a:gd name="connsiteY13" fmla="*/ 679302 h 5046556"/>
                <a:gd name="connsiteX14" fmla="*/ 3513319 w 4014611"/>
                <a:gd name="connsiteY14" fmla="*/ 733623 h 5046556"/>
                <a:gd name="connsiteX15" fmla="*/ 3513319 w 4014611"/>
                <a:gd name="connsiteY15" fmla="*/ 815104 h 5046556"/>
                <a:gd name="connsiteX16" fmla="*/ 3603853 w 4014611"/>
                <a:gd name="connsiteY16" fmla="*/ 869425 h 5046556"/>
                <a:gd name="connsiteX17" fmla="*/ 3812083 w 4014611"/>
                <a:gd name="connsiteY17" fmla="*/ 1303991 h 5046556"/>
                <a:gd name="connsiteX18" fmla="*/ 3848297 w 4014611"/>
                <a:gd name="connsiteY18" fmla="*/ 1485060 h 5046556"/>
                <a:gd name="connsiteX19" fmla="*/ 3848297 w 4014611"/>
                <a:gd name="connsiteY19" fmla="*/ 1611809 h 5046556"/>
                <a:gd name="connsiteX20" fmla="*/ 3821136 w 4014611"/>
                <a:gd name="connsiteY20" fmla="*/ 1666130 h 5046556"/>
                <a:gd name="connsiteX21" fmla="*/ 3893564 w 4014611"/>
                <a:gd name="connsiteY21" fmla="*/ 1765718 h 5046556"/>
                <a:gd name="connsiteX22" fmla="*/ 3920725 w 4014611"/>
                <a:gd name="connsiteY22" fmla="*/ 1874359 h 5046556"/>
                <a:gd name="connsiteX23" fmla="*/ 3929778 w 4014611"/>
                <a:gd name="connsiteY23" fmla="*/ 1973947 h 5046556"/>
                <a:gd name="connsiteX24" fmla="*/ 3929778 w 4014611"/>
                <a:gd name="connsiteY24" fmla="*/ 2073536 h 5046556"/>
                <a:gd name="connsiteX25" fmla="*/ 3911671 w 4014611"/>
                <a:gd name="connsiteY25" fmla="*/ 2182177 h 5046556"/>
                <a:gd name="connsiteX26" fmla="*/ 3893564 w 4014611"/>
                <a:gd name="connsiteY26" fmla="*/ 2236498 h 5046556"/>
                <a:gd name="connsiteX27" fmla="*/ 3965992 w 4014611"/>
                <a:gd name="connsiteY27" fmla="*/ 2317979 h 5046556"/>
                <a:gd name="connsiteX28" fmla="*/ 4011259 w 4014611"/>
                <a:gd name="connsiteY28" fmla="*/ 2553369 h 5046556"/>
                <a:gd name="connsiteX29" fmla="*/ 4011259 w 4014611"/>
                <a:gd name="connsiteY29" fmla="*/ 2815920 h 5046556"/>
                <a:gd name="connsiteX30" fmla="*/ 4011259 w 4014611"/>
                <a:gd name="connsiteY30" fmla="*/ 3105631 h 5046556"/>
                <a:gd name="connsiteX31" fmla="*/ 3965992 w 4014611"/>
                <a:gd name="connsiteY31" fmla="*/ 3313860 h 5046556"/>
                <a:gd name="connsiteX32" fmla="*/ 3893564 w 4014611"/>
                <a:gd name="connsiteY32" fmla="*/ 3558304 h 5046556"/>
                <a:gd name="connsiteX33" fmla="*/ 3775869 w 4014611"/>
                <a:gd name="connsiteY33" fmla="*/ 3793694 h 5046556"/>
                <a:gd name="connsiteX34" fmla="*/ 3712495 w 4014611"/>
                <a:gd name="connsiteY34" fmla="*/ 3838961 h 5046556"/>
                <a:gd name="connsiteX35" fmla="*/ 3676281 w 4014611"/>
                <a:gd name="connsiteY35" fmla="*/ 3938549 h 5046556"/>
                <a:gd name="connsiteX36" fmla="*/ 3567639 w 4014611"/>
                <a:gd name="connsiteY36" fmla="*/ 4137726 h 5046556"/>
                <a:gd name="connsiteX37" fmla="*/ 3422784 w 4014611"/>
                <a:gd name="connsiteY37" fmla="*/ 4318795 h 5046556"/>
                <a:gd name="connsiteX38" fmla="*/ 3296035 w 4014611"/>
                <a:gd name="connsiteY38" fmla="*/ 4463650 h 5046556"/>
                <a:gd name="connsiteX39" fmla="*/ 3169287 w 4014611"/>
                <a:gd name="connsiteY39" fmla="*/ 4554185 h 5046556"/>
                <a:gd name="connsiteX40" fmla="*/ 3133073 w 4014611"/>
                <a:gd name="connsiteY40" fmla="*/ 4644720 h 5046556"/>
                <a:gd name="connsiteX41" fmla="*/ 2997271 w 4014611"/>
                <a:gd name="connsiteY41" fmla="*/ 4798629 h 5046556"/>
                <a:gd name="connsiteX42" fmla="*/ 2798095 w 4014611"/>
                <a:gd name="connsiteY42" fmla="*/ 4925377 h 5046556"/>
                <a:gd name="connsiteX43" fmla="*/ 2644186 w 4014611"/>
                <a:gd name="connsiteY43" fmla="*/ 4970644 h 5046556"/>
                <a:gd name="connsiteX44" fmla="*/ 2408796 w 4014611"/>
                <a:gd name="connsiteY44" fmla="*/ 5024965 h 5046556"/>
                <a:gd name="connsiteX45" fmla="*/ 2291101 w 4014611"/>
                <a:gd name="connsiteY45" fmla="*/ 4961591 h 5046556"/>
                <a:gd name="connsiteX46" fmla="*/ 2254887 w 4014611"/>
                <a:gd name="connsiteY46" fmla="*/ 4862003 h 5046556"/>
                <a:gd name="connsiteX47" fmla="*/ 2218673 w 4014611"/>
                <a:gd name="connsiteY47" fmla="*/ 4780522 h 5046556"/>
                <a:gd name="connsiteX48" fmla="*/ 2182459 w 4014611"/>
                <a:gd name="connsiteY48" fmla="*/ 4735254 h 5046556"/>
                <a:gd name="connsiteX49" fmla="*/ 2137192 w 4014611"/>
                <a:gd name="connsiteY49" fmla="*/ 4699041 h 5046556"/>
                <a:gd name="connsiteX50" fmla="*/ 2100978 w 4014611"/>
                <a:gd name="connsiteY50" fmla="*/ 4825789 h 5046556"/>
                <a:gd name="connsiteX51" fmla="*/ 2082871 w 4014611"/>
                <a:gd name="connsiteY51" fmla="*/ 4934431 h 5046556"/>
                <a:gd name="connsiteX52" fmla="*/ 1956123 w 4014611"/>
                <a:gd name="connsiteY52" fmla="*/ 5006858 h 5046556"/>
                <a:gd name="connsiteX53" fmla="*/ 1802214 w 4014611"/>
                <a:gd name="connsiteY53" fmla="*/ 5043072 h 5046556"/>
                <a:gd name="connsiteX54" fmla="*/ 1639251 w 4014611"/>
                <a:gd name="connsiteY54" fmla="*/ 5043072 h 5046556"/>
                <a:gd name="connsiteX55" fmla="*/ 1394808 w 4014611"/>
                <a:gd name="connsiteY55" fmla="*/ 5024965 h 5046556"/>
                <a:gd name="connsiteX56" fmla="*/ 1168471 w 4014611"/>
                <a:gd name="connsiteY56" fmla="*/ 4871056 h 5046556"/>
                <a:gd name="connsiteX57" fmla="*/ 1059829 w 4014611"/>
                <a:gd name="connsiteY57" fmla="*/ 4798629 h 5046556"/>
                <a:gd name="connsiteX58" fmla="*/ 951188 w 4014611"/>
                <a:gd name="connsiteY58" fmla="*/ 4744308 h 5046556"/>
                <a:gd name="connsiteX59" fmla="*/ 860653 w 4014611"/>
                <a:gd name="connsiteY59" fmla="*/ 4635666 h 5046556"/>
                <a:gd name="connsiteX60" fmla="*/ 860653 w 4014611"/>
                <a:gd name="connsiteY60" fmla="*/ 4572292 h 5046556"/>
                <a:gd name="connsiteX61" fmla="*/ 715798 w 4014611"/>
                <a:gd name="connsiteY61" fmla="*/ 4481757 h 5046556"/>
                <a:gd name="connsiteX62" fmla="*/ 561889 w 4014611"/>
                <a:gd name="connsiteY62" fmla="*/ 4336902 h 5046556"/>
                <a:gd name="connsiteX63" fmla="*/ 489461 w 4014611"/>
                <a:gd name="connsiteY63" fmla="*/ 4173940 h 5046556"/>
                <a:gd name="connsiteX64" fmla="*/ 380820 w 4014611"/>
                <a:gd name="connsiteY64" fmla="*/ 4038138 h 5046556"/>
                <a:gd name="connsiteX65" fmla="*/ 254071 w 4014611"/>
                <a:gd name="connsiteY65" fmla="*/ 3793694 h 5046556"/>
                <a:gd name="connsiteX66" fmla="*/ 163536 w 4014611"/>
                <a:gd name="connsiteY66" fmla="*/ 3567357 h 5046556"/>
                <a:gd name="connsiteX67" fmla="*/ 91109 w 4014611"/>
                <a:gd name="connsiteY67" fmla="*/ 3286700 h 5046556"/>
                <a:gd name="connsiteX68" fmla="*/ 9627 w 4014611"/>
                <a:gd name="connsiteY68" fmla="*/ 3159951 h 5046556"/>
                <a:gd name="connsiteX69" fmla="*/ 9627 w 4014611"/>
                <a:gd name="connsiteY69" fmla="*/ 2834027 h 5046556"/>
                <a:gd name="connsiteX70" fmla="*/ 82055 w 4014611"/>
                <a:gd name="connsiteY70" fmla="*/ 2571476 h 5046556"/>
                <a:gd name="connsiteX71" fmla="*/ 127323 w 4014611"/>
                <a:gd name="connsiteY71" fmla="*/ 2390407 h 5046556"/>
                <a:gd name="connsiteX72" fmla="*/ 127323 w 4014611"/>
                <a:gd name="connsiteY72" fmla="*/ 2055429 h 5046556"/>
                <a:gd name="connsiteX73" fmla="*/ 172590 w 4014611"/>
                <a:gd name="connsiteY73" fmla="*/ 1729504 h 5046556"/>
                <a:gd name="connsiteX74" fmla="*/ 272178 w 4014611"/>
                <a:gd name="connsiteY74" fmla="*/ 1575595 h 5046556"/>
                <a:gd name="connsiteX75" fmla="*/ 272178 w 4014611"/>
                <a:gd name="connsiteY75" fmla="*/ 1313044 h 5046556"/>
                <a:gd name="connsiteX76" fmla="*/ 407980 w 4014611"/>
                <a:gd name="connsiteY76" fmla="*/ 987120 h 5046556"/>
                <a:gd name="connsiteX77" fmla="*/ 570942 w 4014611"/>
                <a:gd name="connsiteY77" fmla="*/ 688355 h 5046556"/>
                <a:gd name="connsiteX78" fmla="*/ 742958 w 4014611"/>
                <a:gd name="connsiteY78" fmla="*/ 498233 h 5046556"/>
                <a:gd name="connsiteX79" fmla="*/ 924027 w 4014611"/>
                <a:gd name="connsiteY79" fmla="*/ 335270 h 5046556"/>
                <a:gd name="connsiteX80" fmla="*/ 1077936 w 4014611"/>
                <a:gd name="connsiteY80" fmla="*/ 371484 h 5046556"/>
                <a:gd name="connsiteX81" fmla="*/ 1096043 w 4014611"/>
                <a:gd name="connsiteY81" fmla="*/ 226629 h 5046556"/>
                <a:gd name="connsiteX82" fmla="*/ 1186578 w 4014611"/>
                <a:gd name="connsiteY82" fmla="*/ 172308 h 5046556"/>
                <a:gd name="connsiteX83" fmla="*/ 1503449 w 4014611"/>
                <a:gd name="connsiteY83" fmla="*/ 54613 h 5046556"/>
                <a:gd name="connsiteX84" fmla="*/ 1829374 w 4014611"/>
                <a:gd name="connsiteY84" fmla="*/ 18399 h 5046556"/>
                <a:gd name="connsiteX85" fmla="*/ 1974229 w 4014611"/>
                <a:gd name="connsiteY85" fmla="*/ 90827 h 5046556"/>
                <a:gd name="connsiteX86" fmla="*/ 2064764 w 4014611"/>
                <a:gd name="connsiteY86" fmla="*/ 136094 h 5046556"/>
                <a:gd name="connsiteX87" fmla="*/ 2173406 w 4014611"/>
                <a:gd name="connsiteY87" fmla="*/ 36506 h 5046556"/>
                <a:gd name="connsiteX88" fmla="*/ 2272994 w 4014611"/>
                <a:gd name="connsiteY88" fmla="*/ 9345 h 5046556"/>
                <a:gd name="connsiteX89" fmla="*/ 2399742 w 4014611"/>
                <a:gd name="connsiteY89" fmla="*/ 292 h 5046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4014611" h="5046556">
                  <a:moveTo>
                    <a:pt x="2399742" y="292"/>
                  </a:moveTo>
                  <a:cubicBezTo>
                    <a:pt x="2440482" y="1801"/>
                    <a:pt x="2481223" y="-1217"/>
                    <a:pt x="2517437" y="18399"/>
                  </a:cubicBezTo>
                  <a:cubicBezTo>
                    <a:pt x="2553651" y="38015"/>
                    <a:pt x="2594391" y="90827"/>
                    <a:pt x="2617025" y="117987"/>
                  </a:cubicBezTo>
                  <a:cubicBezTo>
                    <a:pt x="2639659" y="145147"/>
                    <a:pt x="2630605" y="176834"/>
                    <a:pt x="2653239" y="181361"/>
                  </a:cubicBezTo>
                  <a:cubicBezTo>
                    <a:pt x="2675873" y="185888"/>
                    <a:pt x="2716613" y="143638"/>
                    <a:pt x="2752827" y="145147"/>
                  </a:cubicBezTo>
                  <a:cubicBezTo>
                    <a:pt x="2789041" y="146656"/>
                    <a:pt x="2841854" y="170799"/>
                    <a:pt x="2870523" y="190415"/>
                  </a:cubicBezTo>
                  <a:cubicBezTo>
                    <a:pt x="2899192" y="210031"/>
                    <a:pt x="2902209" y="240208"/>
                    <a:pt x="2924843" y="262842"/>
                  </a:cubicBezTo>
                  <a:cubicBezTo>
                    <a:pt x="2947477" y="285476"/>
                    <a:pt x="2982182" y="317164"/>
                    <a:pt x="3006325" y="326217"/>
                  </a:cubicBezTo>
                  <a:cubicBezTo>
                    <a:pt x="3030468" y="335270"/>
                    <a:pt x="3036503" y="306601"/>
                    <a:pt x="3069699" y="317163"/>
                  </a:cubicBezTo>
                  <a:cubicBezTo>
                    <a:pt x="3102895" y="327725"/>
                    <a:pt x="3158725" y="356395"/>
                    <a:pt x="3205501" y="389591"/>
                  </a:cubicBezTo>
                  <a:cubicBezTo>
                    <a:pt x="3252277" y="422787"/>
                    <a:pt x="3312633" y="477108"/>
                    <a:pt x="3350356" y="516340"/>
                  </a:cubicBezTo>
                  <a:cubicBezTo>
                    <a:pt x="3388079" y="555572"/>
                    <a:pt x="3418257" y="602347"/>
                    <a:pt x="3431837" y="624981"/>
                  </a:cubicBezTo>
                  <a:cubicBezTo>
                    <a:pt x="3445417" y="647615"/>
                    <a:pt x="3431837" y="652142"/>
                    <a:pt x="3431837" y="652142"/>
                  </a:cubicBezTo>
                  <a:lnTo>
                    <a:pt x="3431837" y="679302"/>
                  </a:lnTo>
                  <a:cubicBezTo>
                    <a:pt x="3445417" y="692882"/>
                    <a:pt x="3499739" y="710989"/>
                    <a:pt x="3513319" y="733623"/>
                  </a:cubicBezTo>
                  <a:cubicBezTo>
                    <a:pt x="3526899" y="756257"/>
                    <a:pt x="3498230" y="792470"/>
                    <a:pt x="3513319" y="815104"/>
                  </a:cubicBezTo>
                  <a:cubicBezTo>
                    <a:pt x="3528408" y="837738"/>
                    <a:pt x="3554059" y="787944"/>
                    <a:pt x="3603853" y="869425"/>
                  </a:cubicBezTo>
                  <a:cubicBezTo>
                    <a:pt x="3653647" y="950906"/>
                    <a:pt x="3771342" y="1201385"/>
                    <a:pt x="3812083" y="1303991"/>
                  </a:cubicBezTo>
                  <a:cubicBezTo>
                    <a:pt x="3852824" y="1406597"/>
                    <a:pt x="3842261" y="1433757"/>
                    <a:pt x="3848297" y="1485060"/>
                  </a:cubicBezTo>
                  <a:cubicBezTo>
                    <a:pt x="3854333" y="1536363"/>
                    <a:pt x="3852824" y="1581631"/>
                    <a:pt x="3848297" y="1611809"/>
                  </a:cubicBezTo>
                  <a:cubicBezTo>
                    <a:pt x="3843770" y="1641987"/>
                    <a:pt x="3813592" y="1640479"/>
                    <a:pt x="3821136" y="1666130"/>
                  </a:cubicBezTo>
                  <a:cubicBezTo>
                    <a:pt x="3828680" y="1691781"/>
                    <a:pt x="3876966" y="1731013"/>
                    <a:pt x="3893564" y="1765718"/>
                  </a:cubicBezTo>
                  <a:cubicBezTo>
                    <a:pt x="3910162" y="1800423"/>
                    <a:pt x="3914689" y="1839654"/>
                    <a:pt x="3920725" y="1874359"/>
                  </a:cubicBezTo>
                  <a:cubicBezTo>
                    <a:pt x="3926761" y="1909064"/>
                    <a:pt x="3928269" y="1940751"/>
                    <a:pt x="3929778" y="1973947"/>
                  </a:cubicBezTo>
                  <a:cubicBezTo>
                    <a:pt x="3931287" y="2007143"/>
                    <a:pt x="3932796" y="2038831"/>
                    <a:pt x="3929778" y="2073536"/>
                  </a:cubicBezTo>
                  <a:cubicBezTo>
                    <a:pt x="3926760" y="2108241"/>
                    <a:pt x="3917707" y="2155017"/>
                    <a:pt x="3911671" y="2182177"/>
                  </a:cubicBezTo>
                  <a:cubicBezTo>
                    <a:pt x="3905635" y="2209337"/>
                    <a:pt x="3884511" y="2213864"/>
                    <a:pt x="3893564" y="2236498"/>
                  </a:cubicBezTo>
                  <a:cubicBezTo>
                    <a:pt x="3902617" y="2259132"/>
                    <a:pt x="3946376" y="2265167"/>
                    <a:pt x="3965992" y="2317979"/>
                  </a:cubicBezTo>
                  <a:cubicBezTo>
                    <a:pt x="3985608" y="2370791"/>
                    <a:pt x="4003715" y="2470379"/>
                    <a:pt x="4011259" y="2553369"/>
                  </a:cubicBezTo>
                  <a:cubicBezTo>
                    <a:pt x="4018803" y="2636359"/>
                    <a:pt x="4011259" y="2815920"/>
                    <a:pt x="4011259" y="2815920"/>
                  </a:cubicBezTo>
                  <a:cubicBezTo>
                    <a:pt x="4011259" y="2907964"/>
                    <a:pt x="4018803" y="3022641"/>
                    <a:pt x="4011259" y="3105631"/>
                  </a:cubicBezTo>
                  <a:cubicBezTo>
                    <a:pt x="4003715" y="3188621"/>
                    <a:pt x="3985608" y="3238415"/>
                    <a:pt x="3965992" y="3313860"/>
                  </a:cubicBezTo>
                  <a:cubicBezTo>
                    <a:pt x="3946376" y="3389306"/>
                    <a:pt x="3925251" y="3478332"/>
                    <a:pt x="3893564" y="3558304"/>
                  </a:cubicBezTo>
                  <a:cubicBezTo>
                    <a:pt x="3861877" y="3638276"/>
                    <a:pt x="3806047" y="3746918"/>
                    <a:pt x="3775869" y="3793694"/>
                  </a:cubicBezTo>
                  <a:cubicBezTo>
                    <a:pt x="3745691" y="3840470"/>
                    <a:pt x="3729093" y="3814819"/>
                    <a:pt x="3712495" y="3838961"/>
                  </a:cubicBezTo>
                  <a:cubicBezTo>
                    <a:pt x="3695897" y="3863104"/>
                    <a:pt x="3700424" y="3888755"/>
                    <a:pt x="3676281" y="3938549"/>
                  </a:cubicBezTo>
                  <a:cubicBezTo>
                    <a:pt x="3652138" y="3988343"/>
                    <a:pt x="3609888" y="4074352"/>
                    <a:pt x="3567639" y="4137726"/>
                  </a:cubicBezTo>
                  <a:cubicBezTo>
                    <a:pt x="3525390" y="4201100"/>
                    <a:pt x="3468051" y="4264474"/>
                    <a:pt x="3422784" y="4318795"/>
                  </a:cubicBezTo>
                  <a:cubicBezTo>
                    <a:pt x="3377517" y="4373116"/>
                    <a:pt x="3338284" y="4424418"/>
                    <a:pt x="3296035" y="4463650"/>
                  </a:cubicBezTo>
                  <a:cubicBezTo>
                    <a:pt x="3253786" y="4502882"/>
                    <a:pt x="3196447" y="4524007"/>
                    <a:pt x="3169287" y="4554185"/>
                  </a:cubicBezTo>
                  <a:cubicBezTo>
                    <a:pt x="3142127" y="4584363"/>
                    <a:pt x="3161742" y="4603979"/>
                    <a:pt x="3133073" y="4644720"/>
                  </a:cubicBezTo>
                  <a:cubicBezTo>
                    <a:pt x="3104404" y="4685461"/>
                    <a:pt x="3053101" y="4751853"/>
                    <a:pt x="2997271" y="4798629"/>
                  </a:cubicBezTo>
                  <a:cubicBezTo>
                    <a:pt x="2941441" y="4845405"/>
                    <a:pt x="2856942" y="4896708"/>
                    <a:pt x="2798095" y="4925377"/>
                  </a:cubicBezTo>
                  <a:cubicBezTo>
                    <a:pt x="2739248" y="4954046"/>
                    <a:pt x="2709069" y="4954046"/>
                    <a:pt x="2644186" y="4970644"/>
                  </a:cubicBezTo>
                  <a:cubicBezTo>
                    <a:pt x="2579303" y="4987242"/>
                    <a:pt x="2467643" y="5026474"/>
                    <a:pt x="2408796" y="5024965"/>
                  </a:cubicBezTo>
                  <a:cubicBezTo>
                    <a:pt x="2349949" y="5023456"/>
                    <a:pt x="2316752" y="4988751"/>
                    <a:pt x="2291101" y="4961591"/>
                  </a:cubicBezTo>
                  <a:cubicBezTo>
                    <a:pt x="2265450" y="4934431"/>
                    <a:pt x="2266958" y="4892181"/>
                    <a:pt x="2254887" y="4862003"/>
                  </a:cubicBezTo>
                  <a:cubicBezTo>
                    <a:pt x="2242816" y="4831825"/>
                    <a:pt x="2230744" y="4801647"/>
                    <a:pt x="2218673" y="4780522"/>
                  </a:cubicBezTo>
                  <a:cubicBezTo>
                    <a:pt x="2206602" y="4759397"/>
                    <a:pt x="2196039" y="4748834"/>
                    <a:pt x="2182459" y="4735254"/>
                  </a:cubicBezTo>
                  <a:cubicBezTo>
                    <a:pt x="2168879" y="4721674"/>
                    <a:pt x="2150772" y="4683952"/>
                    <a:pt x="2137192" y="4699041"/>
                  </a:cubicBezTo>
                  <a:cubicBezTo>
                    <a:pt x="2123612" y="4714130"/>
                    <a:pt x="2110031" y="4786557"/>
                    <a:pt x="2100978" y="4825789"/>
                  </a:cubicBezTo>
                  <a:cubicBezTo>
                    <a:pt x="2091924" y="4865021"/>
                    <a:pt x="2107013" y="4904253"/>
                    <a:pt x="2082871" y="4934431"/>
                  </a:cubicBezTo>
                  <a:cubicBezTo>
                    <a:pt x="2058729" y="4964609"/>
                    <a:pt x="2002899" y="4988751"/>
                    <a:pt x="1956123" y="5006858"/>
                  </a:cubicBezTo>
                  <a:cubicBezTo>
                    <a:pt x="1909347" y="5024965"/>
                    <a:pt x="1855026" y="5037036"/>
                    <a:pt x="1802214" y="5043072"/>
                  </a:cubicBezTo>
                  <a:cubicBezTo>
                    <a:pt x="1749402" y="5049108"/>
                    <a:pt x="1707152" y="5046090"/>
                    <a:pt x="1639251" y="5043072"/>
                  </a:cubicBezTo>
                  <a:cubicBezTo>
                    <a:pt x="1571350" y="5040054"/>
                    <a:pt x="1473271" y="5053634"/>
                    <a:pt x="1394808" y="5024965"/>
                  </a:cubicBezTo>
                  <a:cubicBezTo>
                    <a:pt x="1316345" y="4996296"/>
                    <a:pt x="1168471" y="4871056"/>
                    <a:pt x="1168471" y="4871056"/>
                  </a:cubicBezTo>
                  <a:cubicBezTo>
                    <a:pt x="1112641" y="4833333"/>
                    <a:pt x="1096043" y="4819754"/>
                    <a:pt x="1059829" y="4798629"/>
                  </a:cubicBezTo>
                  <a:cubicBezTo>
                    <a:pt x="1023615" y="4777504"/>
                    <a:pt x="984384" y="4771468"/>
                    <a:pt x="951188" y="4744308"/>
                  </a:cubicBezTo>
                  <a:cubicBezTo>
                    <a:pt x="917992" y="4717148"/>
                    <a:pt x="875742" y="4664335"/>
                    <a:pt x="860653" y="4635666"/>
                  </a:cubicBezTo>
                  <a:cubicBezTo>
                    <a:pt x="845564" y="4606997"/>
                    <a:pt x="884795" y="4597943"/>
                    <a:pt x="860653" y="4572292"/>
                  </a:cubicBezTo>
                  <a:cubicBezTo>
                    <a:pt x="836511" y="4546641"/>
                    <a:pt x="765592" y="4520989"/>
                    <a:pt x="715798" y="4481757"/>
                  </a:cubicBezTo>
                  <a:cubicBezTo>
                    <a:pt x="666004" y="4442525"/>
                    <a:pt x="599612" y="4388205"/>
                    <a:pt x="561889" y="4336902"/>
                  </a:cubicBezTo>
                  <a:cubicBezTo>
                    <a:pt x="524166" y="4285599"/>
                    <a:pt x="519639" y="4223734"/>
                    <a:pt x="489461" y="4173940"/>
                  </a:cubicBezTo>
                  <a:cubicBezTo>
                    <a:pt x="459283" y="4124146"/>
                    <a:pt x="420052" y="4101512"/>
                    <a:pt x="380820" y="4038138"/>
                  </a:cubicBezTo>
                  <a:cubicBezTo>
                    <a:pt x="341588" y="3974764"/>
                    <a:pt x="290285" y="3872158"/>
                    <a:pt x="254071" y="3793694"/>
                  </a:cubicBezTo>
                  <a:cubicBezTo>
                    <a:pt x="217857" y="3715231"/>
                    <a:pt x="190696" y="3651856"/>
                    <a:pt x="163536" y="3567357"/>
                  </a:cubicBezTo>
                  <a:cubicBezTo>
                    <a:pt x="136376" y="3482858"/>
                    <a:pt x="116760" y="3354601"/>
                    <a:pt x="91109" y="3286700"/>
                  </a:cubicBezTo>
                  <a:cubicBezTo>
                    <a:pt x="65458" y="3218799"/>
                    <a:pt x="23207" y="3235396"/>
                    <a:pt x="9627" y="3159951"/>
                  </a:cubicBezTo>
                  <a:cubicBezTo>
                    <a:pt x="-3953" y="3084506"/>
                    <a:pt x="-2444" y="2932106"/>
                    <a:pt x="9627" y="2834027"/>
                  </a:cubicBezTo>
                  <a:cubicBezTo>
                    <a:pt x="21698" y="2735948"/>
                    <a:pt x="62439" y="2645413"/>
                    <a:pt x="82055" y="2571476"/>
                  </a:cubicBezTo>
                  <a:cubicBezTo>
                    <a:pt x="101671" y="2497539"/>
                    <a:pt x="119778" y="2476415"/>
                    <a:pt x="127323" y="2390407"/>
                  </a:cubicBezTo>
                  <a:cubicBezTo>
                    <a:pt x="134868" y="2304399"/>
                    <a:pt x="119778" y="2165580"/>
                    <a:pt x="127323" y="2055429"/>
                  </a:cubicBezTo>
                  <a:cubicBezTo>
                    <a:pt x="134867" y="1945279"/>
                    <a:pt x="148447" y="1809476"/>
                    <a:pt x="172590" y="1729504"/>
                  </a:cubicBezTo>
                  <a:cubicBezTo>
                    <a:pt x="196732" y="1649532"/>
                    <a:pt x="255580" y="1645005"/>
                    <a:pt x="272178" y="1575595"/>
                  </a:cubicBezTo>
                  <a:cubicBezTo>
                    <a:pt x="288776" y="1506185"/>
                    <a:pt x="249544" y="1411123"/>
                    <a:pt x="272178" y="1313044"/>
                  </a:cubicBezTo>
                  <a:cubicBezTo>
                    <a:pt x="294812" y="1214965"/>
                    <a:pt x="358186" y="1091235"/>
                    <a:pt x="407980" y="987120"/>
                  </a:cubicBezTo>
                  <a:cubicBezTo>
                    <a:pt x="457774" y="883005"/>
                    <a:pt x="515112" y="769836"/>
                    <a:pt x="570942" y="688355"/>
                  </a:cubicBezTo>
                  <a:cubicBezTo>
                    <a:pt x="626772" y="606874"/>
                    <a:pt x="684111" y="557080"/>
                    <a:pt x="742958" y="498233"/>
                  </a:cubicBezTo>
                  <a:cubicBezTo>
                    <a:pt x="801805" y="439386"/>
                    <a:pt x="868197" y="356395"/>
                    <a:pt x="924027" y="335270"/>
                  </a:cubicBezTo>
                  <a:cubicBezTo>
                    <a:pt x="979857" y="314145"/>
                    <a:pt x="1049267" y="389591"/>
                    <a:pt x="1077936" y="371484"/>
                  </a:cubicBezTo>
                  <a:cubicBezTo>
                    <a:pt x="1106605" y="353377"/>
                    <a:pt x="1077936" y="259825"/>
                    <a:pt x="1096043" y="226629"/>
                  </a:cubicBezTo>
                  <a:cubicBezTo>
                    <a:pt x="1114150" y="193433"/>
                    <a:pt x="1118677" y="200977"/>
                    <a:pt x="1186578" y="172308"/>
                  </a:cubicBezTo>
                  <a:cubicBezTo>
                    <a:pt x="1254479" y="143639"/>
                    <a:pt x="1396316" y="80264"/>
                    <a:pt x="1503449" y="54613"/>
                  </a:cubicBezTo>
                  <a:cubicBezTo>
                    <a:pt x="1610582" y="28962"/>
                    <a:pt x="1750911" y="12363"/>
                    <a:pt x="1829374" y="18399"/>
                  </a:cubicBezTo>
                  <a:cubicBezTo>
                    <a:pt x="1907837" y="24435"/>
                    <a:pt x="1974229" y="90827"/>
                    <a:pt x="1974229" y="90827"/>
                  </a:cubicBezTo>
                  <a:cubicBezTo>
                    <a:pt x="2013461" y="110443"/>
                    <a:pt x="2031568" y="145148"/>
                    <a:pt x="2064764" y="136094"/>
                  </a:cubicBezTo>
                  <a:cubicBezTo>
                    <a:pt x="2097960" y="127041"/>
                    <a:pt x="2138701" y="57631"/>
                    <a:pt x="2173406" y="36506"/>
                  </a:cubicBezTo>
                  <a:cubicBezTo>
                    <a:pt x="2208111" y="15381"/>
                    <a:pt x="2241307" y="15381"/>
                    <a:pt x="2272994" y="9345"/>
                  </a:cubicBezTo>
                  <a:cubicBezTo>
                    <a:pt x="2304681" y="3309"/>
                    <a:pt x="2359002" y="-1217"/>
                    <a:pt x="2399742" y="292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6" name="Straight Connector 285"/>
            <p:cNvCxnSpPr/>
            <p:nvPr/>
          </p:nvCxnSpPr>
          <p:spPr>
            <a:xfrm rot="9762711" flipV="1">
              <a:off x="7900817" y="1298617"/>
              <a:ext cx="143870" cy="95597"/>
            </a:xfrm>
            <a:prstGeom prst="line">
              <a:avLst/>
            </a:prstGeom>
            <a:ln w="12700">
              <a:solidFill>
                <a:srgbClr val="E0566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rot="9762711">
              <a:off x="7898248" y="1174834"/>
              <a:ext cx="99456" cy="59748"/>
            </a:xfrm>
            <a:prstGeom prst="line">
              <a:avLst/>
            </a:prstGeom>
            <a:ln w="12700">
              <a:solidFill>
                <a:srgbClr val="E0566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rot="9762711" flipV="1">
              <a:off x="7621555" y="1233138"/>
              <a:ext cx="179245" cy="71698"/>
            </a:xfrm>
            <a:prstGeom prst="line">
              <a:avLst/>
            </a:prstGeom>
            <a:ln w="12700">
              <a:solidFill>
                <a:srgbClr val="E0566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9762711">
              <a:off x="7656361" y="1362172"/>
              <a:ext cx="144089" cy="111346"/>
            </a:xfrm>
            <a:prstGeom prst="line">
              <a:avLst/>
            </a:prstGeom>
            <a:ln w="12700">
              <a:solidFill>
                <a:srgbClr val="E0566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rot="9762711" flipH="1">
              <a:off x="7840565" y="1232662"/>
              <a:ext cx="23899" cy="170059"/>
            </a:xfrm>
            <a:prstGeom prst="line">
              <a:avLst/>
            </a:prstGeom>
            <a:ln w="12700">
              <a:solidFill>
                <a:srgbClr val="E0566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Oval 290"/>
            <p:cNvSpPr>
              <a:spLocks noChangeAspect="1"/>
            </p:cNvSpPr>
            <p:nvPr/>
          </p:nvSpPr>
          <p:spPr>
            <a:xfrm rot="9762711">
              <a:off x="7776909" y="1123961"/>
              <a:ext cx="107547" cy="107547"/>
            </a:xfrm>
            <a:prstGeom prst="ellipse">
              <a:avLst/>
            </a:prstGeom>
            <a:solidFill>
              <a:srgbClr val="9E014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2" name="Straight Connector 291"/>
            <p:cNvCxnSpPr>
              <a:cxnSpLocks noChangeAspect="1"/>
            </p:cNvCxnSpPr>
            <p:nvPr/>
          </p:nvCxnSpPr>
          <p:spPr>
            <a:xfrm flipH="1" flipV="1">
              <a:off x="7734947" y="1729302"/>
              <a:ext cx="142615" cy="73152"/>
            </a:xfrm>
            <a:prstGeom prst="line">
              <a:avLst/>
            </a:prstGeom>
            <a:ln w="12700">
              <a:solidFill>
                <a:srgbClr val="E0566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>
              <a:cxnSpLocks/>
            </p:cNvCxnSpPr>
            <p:nvPr/>
          </p:nvCxnSpPr>
          <p:spPr>
            <a:xfrm rot="8356695" flipH="1">
              <a:off x="7588736" y="1411917"/>
              <a:ext cx="100584" cy="237912"/>
            </a:xfrm>
            <a:prstGeom prst="line">
              <a:avLst/>
            </a:prstGeom>
            <a:ln w="12700">
              <a:solidFill>
                <a:srgbClr val="E05661"/>
              </a:solidFill>
              <a:prstDash val="solid"/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flipH="1" flipV="1">
              <a:off x="7910956" y="1488104"/>
              <a:ext cx="150565" cy="109728"/>
            </a:xfrm>
            <a:prstGeom prst="line">
              <a:avLst/>
            </a:prstGeom>
            <a:ln w="12700">
              <a:solidFill>
                <a:srgbClr val="E05661"/>
              </a:solidFill>
              <a:prstDash val="solid"/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Oval 294"/>
            <p:cNvSpPr>
              <a:spLocks noChangeAspect="1"/>
            </p:cNvSpPr>
            <p:nvPr/>
          </p:nvSpPr>
          <p:spPr>
            <a:xfrm rot="9762711">
              <a:off x="8014687" y="1177143"/>
              <a:ext cx="107547" cy="107547"/>
            </a:xfrm>
            <a:prstGeom prst="ellipse">
              <a:avLst/>
            </a:prstGeom>
            <a:solidFill>
              <a:srgbClr val="F46D4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/>
            <p:cNvSpPr>
              <a:spLocks noChangeAspect="1"/>
            </p:cNvSpPr>
            <p:nvPr/>
          </p:nvSpPr>
          <p:spPr>
            <a:xfrm rot="9762711">
              <a:off x="7534685" y="1314049"/>
              <a:ext cx="107547" cy="107547"/>
            </a:xfrm>
            <a:prstGeom prst="ellipse">
              <a:avLst/>
            </a:prstGeom>
            <a:solidFill>
              <a:srgbClr val="ABDDA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7" name="Straight Connector 296"/>
            <p:cNvCxnSpPr>
              <a:cxnSpLocks noChangeAspect="1"/>
            </p:cNvCxnSpPr>
            <p:nvPr/>
          </p:nvCxnSpPr>
          <p:spPr>
            <a:xfrm flipH="1">
              <a:off x="7950806" y="1654716"/>
              <a:ext cx="115731" cy="128016"/>
            </a:xfrm>
            <a:prstGeom prst="line">
              <a:avLst/>
            </a:prstGeom>
            <a:ln w="12700">
              <a:solidFill>
                <a:srgbClr val="E0566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>
              <a:cxnSpLocks noChangeAspect="1"/>
            </p:cNvCxnSpPr>
            <p:nvPr/>
          </p:nvCxnSpPr>
          <p:spPr>
            <a:xfrm rot="8356695" flipH="1">
              <a:off x="7689662" y="1564020"/>
              <a:ext cx="182880" cy="45230"/>
            </a:xfrm>
            <a:prstGeom prst="line">
              <a:avLst/>
            </a:prstGeom>
            <a:ln w="12700">
              <a:solidFill>
                <a:srgbClr val="E05661"/>
              </a:solidFill>
              <a:prstDash val="solid"/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Oval 298"/>
            <p:cNvSpPr>
              <a:spLocks noChangeAspect="1"/>
            </p:cNvSpPr>
            <p:nvPr/>
          </p:nvSpPr>
          <p:spPr>
            <a:xfrm rot="9762711">
              <a:off x="7820411" y="1406882"/>
              <a:ext cx="107547" cy="107547"/>
            </a:xfrm>
            <a:prstGeom prst="ellipse">
              <a:avLst/>
            </a:prstGeom>
            <a:solidFill>
              <a:srgbClr val="FEE06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/>
            <p:cNvSpPr>
              <a:spLocks noChangeAspect="1"/>
            </p:cNvSpPr>
            <p:nvPr/>
          </p:nvSpPr>
          <p:spPr>
            <a:xfrm rot="8356695">
              <a:off x="7640579" y="1652299"/>
              <a:ext cx="107547" cy="107547"/>
            </a:xfrm>
            <a:prstGeom prst="ellipse">
              <a:avLst/>
            </a:prstGeom>
            <a:solidFill>
              <a:srgbClr val="66C2A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/>
            <p:cNvSpPr>
              <a:spLocks noChangeAspect="1"/>
            </p:cNvSpPr>
            <p:nvPr/>
          </p:nvSpPr>
          <p:spPr>
            <a:xfrm rot="8356695">
              <a:off x="8047268" y="1570337"/>
              <a:ext cx="107547" cy="107547"/>
            </a:xfrm>
            <a:prstGeom prst="ellipse">
              <a:avLst/>
            </a:prstGeom>
            <a:solidFill>
              <a:srgbClr val="3288B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/>
            <p:cNvSpPr>
              <a:spLocks noChangeAspect="1"/>
            </p:cNvSpPr>
            <p:nvPr/>
          </p:nvSpPr>
          <p:spPr>
            <a:xfrm rot="8356695">
              <a:off x="7860847" y="1771412"/>
              <a:ext cx="107547" cy="107547"/>
            </a:xfrm>
            <a:prstGeom prst="ellipse">
              <a:avLst/>
            </a:prstGeom>
            <a:solidFill>
              <a:srgbClr val="5E4FA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8650382" y="741653"/>
              <a:ext cx="9652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" charset="0"/>
                  <a:ea typeface="Helvetica" charset="0"/>
                  <a:cs typeface="Helvetica" charset="0"/>
                </a:rPr>
                <a:t>Outcomes </a:t>
              </a: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7787791" y="2245341"/>
              <a:ext cx="1737360" cy="60350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7878075" y="2094543"/>
              <a:ext cx="1521265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Helvetica" charset="0"/>
                  <a:ea typeface="Helvetica" charset="0"/>
                  <a:cs typeface="Helvetica" charset="0"/>
                </a:rPr>
                <a:t>Modeling covariance:</a:t>
              </a:r>
            </a:p>
          </p:txBody>
        </p:sp>
        <p:cxnSp>
          <p:nvCxnSpPr>
            <p:cNvPr id="306" name="Straight Connector 305"/>
            <p:cNvCxnSpPr/>
            <p:nvPr/>
          </p:nvCxnSpPr>
          <p:spPr>
            <a:xfrm flipH="1">
              <a:off x="7896036" y="2483844"/>
              <a:ext cx="182880" cy="2435"/>
            </a:xfrm>
            <a:prstGeom prst="line">
              <a:avLst/>
            </a:prstGeom>
            <a:ln w="12700">
              <a:solidFill>
                <a:srgbClr val="E0566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flipH="1">
              <a:off x="7889670" y="2672741"/>
              <a:ext cx="182880" cy="2435"/>
            </a:xfrm>
            <a:prstGeom prst="line">
              <a:avLst/>
            </a:prstGeom>
            <a:ln w="12700">
              <a:solidFill>
                <a:srgbClr val="339ECA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TextBox 307"/>
            <p:cNvSpPr txBox="1"/>
            <p:nvPr/>
          </p:nvSpPr>
          <p:spPr>
            <a:xfrm>
              <a:off x="8072599" y="2334934"/>
              <a:ext cx="15436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smtClean="0">
                  <a:latin typeface="Helvetica" charset="0"/>
                  <a:ea typeface="Helvetica" charset="0"/>
                  <a:cs typeface="Helvetica" charset="0"/>
                </a:rPr>
                <a:t>across brain </a:t>
              </a:r>
              <a:r>
                <a:rPr lang="en-US" sz="1100" dirty="0" smtClean="0">
                  <a:latin typeface="Helvetica" charset="0"/>
                  <a:ea typeface="Helvetica" charset="0"/>
                  <a:cs typeface="Helvetica" charset="0"/>
                </a:rPr>
                <a:t>regions</a:t>
              </a: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8072550" y="2531684"/>
              <a:ext cx="16052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100" dirty="0" smtClean="0">
                  <a:latin typeface="Helvetica" charset="0"/>
                  <a:ea typeface="Helvetica" charset="0"/>
                  <a:cs typeface="Helvetica" charset="0"/>
                </a:rPr>
                <a:t>cross outcomes</a:t>
              </a:r>
            </a:p>
          </p:txBody>
        </p:sp>
        <p:sp>
          <p:nvSpPr>
            <p:cNvPr id="310" name="Freeform 309"/>
            <p:cNvSpPr>
              <a:spLocks noChangeAspect="1"/>
            </p:cNvSpPr>
            <p:nvPr/>
          </p:nvSpPr>
          <p:spPr>
            <a:xfrm>
              <a:off x="2733468" y="3254169"/>
              <a:ext cx="654678" cy="822960"/>
            </a:xfrm>
            <a:custGeom>
              <a:avLst/>
              <a:gdLst>
                <a:gd name="connsiteX0" fmla="*/ 2399742 w 4014611"/>
                <a:gd name="connsiteY0" fmla="*/ 292 h 5046556"/>
                <a:gd name="connsiteX1" fmla="*/ 2517437 w 4014611"/>
                <a:gd name="connsiteY1" fmla="*/ 18399 h 5046556"/>
                <a:gd name="connsiteX2" fmla="*/ 2617025 w 4014611"/>
                <a:gd name="connsiteY2" fmla="*/ 117987 h 5046556"/>
                <a:gd name="connsiteX3" fmla="*/ 2653239 w 4014611"/>
                <a:gd name="connsiteY3" fmla="*/ 181361 h 5046556"/>
                <a:gd name="connsiteX4" fmla="*/ 2752827 w 4014611"/>
                <a:gd name="connsiteY4" fmla="*/ 145147 h 5046556"/>
                <a:gd name="connsiteX5" fmla="*/ 2870523 w 4014611"/>
                <a:gd name="connsiteY5" fmla="*/ 190415 h 5046556"/>
                <a:gd name="connsiteX6" fmla="*/ 2924843 w 4014611"/>
                <a:gd name="connsiteY6" fmla="*/ 262842 h 5046556"/>
                <a:gd name="connsiteX7" fmla="*/ 3006325 w 4014611"/>
                <a:gd name="connsiteY7" fmla="*/ 326217 h 5046556"/>
                <a:gd name="connsiteX8" fmla="*/ 3069699 w 4014611"/>
                <a:gd name="connsiteY8" fmla="*/ 317163 h 5046556"/>
                <a:gd name="connsiteX9" fmla="*/ 3205501 w 4014611"/>
                <a:gd name="connsiteY9" fmla="*/ 389591 h 5046556"/>
                <a:gd name="connsiteX10" fmla="*/ 3350356 w 4014611"/>
                <a:gd name="connsiteY10" fmla="*/ 516340 h 5046556"/>
                <a:gd name="connsiteX11" fmla="*/ 3431837 w 4014611"/>
                <a:gd name="connsiteY11" fmla="*/ 624981 h 5046556"/>
                <a:gd name="connsiteX12" fmla="*/ 3431837 w 4014611"/>
                <a:gd name="connsiteY12" fmla="*/ 652142 h 5046556"/>
                <a:gd name="connsiteX13" fmla="*/ 3431837 w 4014611"/>
                <a:gd name="connsiteY13" fmla="*/ 679302 h 5046556"/>
                <a:gd name="connsiteX14" fmla="*/ 3513319 w 4014611"/>
                <a:gd name="connsiteY14" fmla="*/ 733623 h 5046556"/>
                <a:gd name="connsiteX15" fmla="*/ 3513319 w 4014611"/>
                <a:gd name="connsiteY15" fmla="*/ 815104 h 5046556"/>
                <a:gd name="connsiteX16" fmla="*/ 3603853 w 4014611"/>
                <a:gd name="connsiteY16" fmla="*/ 869425 h 5046556"/>
                <a:gd name="connsiteX17" fmla="*/ 3812083 w 4014611"/>
                <a:gd name="connsiteY17" fmla="*/ 1303991 h 5046556"/>
                <a:gd name="connsiteX18" fmla="*/ 3848297 w 4014611"/>
                <a:gd name="connsiteY18" fmla="*/ 1485060 h 5046556"/>
                <a:gd name="connsiteX19" fmla="*/ 3848297 w 4014611"/>
                <a:gd name="connsiteY19" fmla="*/ 1611809 h 5046556"/>
                <a:gd name="connsiteX20" fmla="*/ 3821136 w 4014611"/>
                <a:gd name="connsiteY20" fmla="*/ 1666130 h 5046556"/>
                <a:gd name="connsiteX21" fmla="*/ 3893564 w 4014611"/>
                <a:gd name="connsiteY21" fmla="*/ 1765718 h 5046556"/>
                <a:gd name="connsiteX22" fmla="*/ 3920725 w 4014611"/>
                <a:gd name="connsiteY22" fmla="*/ 1874359 h 5046556"/>
                <a:gd name="connsiteX23" fmla="*/ 3929778 w 4014611"/>
                <a:gd name="connsiteY23" fmla="*/ 1973947 h 5046556"/>
                <a:gd name="connsiteX24" fmla="*/ 3929778 w 4014611"/>
                <a:gd name="connsiteY24" fmla="*/ 2073536 h 5046556"/>
                <a:gd name="connsiteX25" fmla="*/ 3911671 w 4014611"/>
                <a:gd name="connsiteY25" fmla="*/ 2182177 h 5046556"/>
                <a:gd name="connsiteX26" fmla="*/ 3893564 w 4014611"/>
                <a:gd name="connsiteY26" fmla="*/ 2236498 h 5046556"/>
                <a:gd name="connsiteX27" fmla="*/ 3965992 w 4014611"/>
                <a:gd name="connsiteY27" fmla="*/ 2317979 h 5046556"/>
                <a:gd name="connsiteX28" fmla="*/ 4011259 w 4014611"/>
                <a:gd name="connsiteY28" fmla="*/ 2553369 h 5046556"/>
                <a:gd name="connsiteX29" fmla="*/ 4011259 w 4014611"/>
                <a:gd name="connsiteY29" fmla="*/ 2815920 h 5046556"/>
                <a:gd name="connsiteX30" fmla="*/ 4011259 w 4014611"/>
                <a:gd name="connsiteY30" fmla="*/ 3105631 h 5046556"/>
                <a:gd name="connsiteX31" fmla="*/ 3965992 w 4014611"/>
                <a:gd name="connsiteY31" fmla="*/ 3313860 h 5046556"/>
                <a:gd name="connsiteX32" fmla="*/ 3893564 w 4014611"/>
                <a:gd name="connsiteY32" fmla="*/ 3558304 h 5046556"/>
                <a:gd name="connsiteX33" fmla="*/ 3775869 w 4014611"/>
                <a:gd name="connsiteY33" fmla="*/ 3793694 h 5046556"/>
                <a:gd name="connsiteX34" fmla="*/ 3712495 w 4014611"/>
                <a:gd name="connsiteY34" fmla="*/ 3838961 h 5046556"/>
                <a:gd name="connsiteX35" fmla="*/ 3676281 w 4014611"/>
                <a:gd name="connsiteY35" fmla="*/ 3938549 h 5046556"/>
                <a:gd name="connsiteX36" fmla="*/ 3567639 w 4014611"/>
                <a:gd name="connsiteY36" fmla="*/ 4137726 h 5046556"/>
                <a:gd name="connsiteX37" fmla="*/ 3422784 w 4014611"/>
                <a:gd name="connsiteY37" fmla="*/ 4318795 h 5046556"/>
                <a:gd name="connsiteX38" fmla="*/ 3296035 w 4014611"/>
                <a:gd name="connsiteY38" fmla="*/ 4463650 h 5046556"/>
                <a:gd name="connsiteX39" fmla="*/ 3169287 w 4014611"/>
                <a:gd name="connsiteY39" fmla="*/ 4554185 h 5046556"/>
                <a:gd name="connsiteX40" fmla="*/ 3133073 w 4014611"/>
                <a:gd name="connsiteY40" fmla="*/ 4644720 h 5046556"/>
                <a:gd name="connsiteX41" fmla="*/ 2997271 w 4014611"/>
                <a:gd name="connsiteY41" fmla="*/ 4798629 h 5046556"/>
                <a:gd name="connsiteX42" fmla="*/ 2798095 w 4014611"/>
                <a:gd name="connsiteY42" fmla="*/ 4925377 h 5046556"/>
                <a:gd name="connsiteX43" fmla="*/ 2644186 w 4014611"/>
                <a:gd name="connsiteY43" fmla="*/ 4970644 h 5046556"/>
                <a:gd name="connsiteX44" fmla="*/ 2408796 w 4014611"/>
                <a:gd name="connsiteY44" fmla="*/ 5024965 h 5046556"/>
                <a:gd name="connsiteX45" fmla="*/ 2291101 w 4014611"/>
                <a:gd name="connsiteY45" fmla="*/ 4961591 h 5046556"/>
                <a:gd name="connsiteX46" fmla="*/ 2254887 w 4014611"/>
                <a:gd name="connsiteY46" fmla="*/ 4862003 h 5046556"/>
                <a:gd name="connsiteX47" fmla="*/ 2218673 w 4014611"/>
                <a:gd name="connsiteY47" fmla="*/ 4780522 h 5046556"/>
                <a:gd name="connsiteX48" fmla="*/ 2182459 w 4014611"/>
                <a:gd name="connsiteY48" fmla="*/ 4735254 h 5046556"/>
                <a:gd name="connsiteX49" fmla="*/ 2137192 w 4014611"/>
                <a:gd name="connsiteY49" fmla="*/ 4699041 h 5046556"/>
                <a:gd name="connsiteX50" fmla="*/ 2100978 w 4014611"/>
                <a:gd name="connsiteY50" fmla="*/ 4825789 h 5046556"/>
                <a:gd name="connsiteX51" fmla="*/ 2082871 w 4014611"/>
                <a:gd name="connsiteY51" fmla="*/ 4934431 h 5046556"/>
                <a:gd name="connsiteX52" fmla="*/ 1956123 w 4014611"/>
                <a:gd name="connsiteY52" fmla="*/ 5006858 h 5046556"/>
                <a:gd name="connsiteX53" fmla="*/ 1802214 w 4014611"/>
                <a:gd name="connsiteY53" fmla="*/ 5043072 h 5046556"/>
                <a:gd name="connsiteX54" fmla="*/ 1639251 w 4014611"/>
                <a:gd name="connsiteY54" fmla="*/ 5043072 h 5046556"/>
                <a:gd name="connsiteX55" fmla="*/ 1394808 w 4014611"/>
                <a:gd name="connsiteY55" fmla="*/ 5024965 h 5046556"/>
                <a:gd name="connsiteX56" fmla="*/ 1168471 w 4014611"/>
                <a:gd name="connsiteY56" fmla="*/ 4871056 h 5046556"/>
                <a:gd name="connsiteX57" fmla="*/ 1059829 w 4014611"/>
                <a:gd name="connsiteY57" fmla="*/ 4798629 h 5046556"/>
                <a:gd name="connsiteX58" fmla="*/ 951188 w 4014611"/>
                <a:gd name="connsiteY58" fmla="*/ 4744308 h 5046556"/>
                <a:gd name="connsiteX59" fmla="*/ 860653 w 4014611"/>
                <a:gd name="connsiteY59" fmla="*/ 4635666 h 5046556"/>
                <a:gd name="connsiteX60" fmla="*/ 860653 w 4014611"/>
                <a:gd name="connsiteY60" fmla="*/ 4572292 h 5046556"/>
                <a:gd name="connsiteX61" fmla="*/ 715798 w 4014611"/>
                <a:gd name="connsiteY61" fmla="*/ 4481757 h 5046556"/>
                <a:gd name="connsiteX62" fmla="*/ 561889 w 4014611"/>
                <a:gd name="connsiteY62" fmla="*/ 4336902 h 5046556"/>
                <a:gd name="connsiteX63" fmla="*/ 489461 w 4014611"/>
                <a:gd name="connsiteY63" fmla="*/ 4173940 h 5046556"/>
                <a:gd name="connsiteX64" fmla="*/ 380820 w 4014611"/>
                <a:gd name="connsiteY64" fmla="*/ 4038138 h 5046556"/>
                <a:gd name="connsiteX65" fmla="*/ 254071 w 4014611"/>
                <a:gd name="connsiteY65" fmla="*/ 3793694 h 5046556"/>
                <a:gd name="connsiteX66" fmla="*/ 163536 w 4014611"/>
                <a:gd name="connsiteY66" fmla="*/ 3567357 h 5046556"/>
                <a:gd name="connsiteX67" fmla="*/ 91109 w 4014611"/>
                <a:gd name="connsiteY67" fmla="*/ 3286700 h 5046556"/>
                <a:gd name="connsiteX68" fmla="*/ 9627 w 4014611"/>
                <a:gd name="connsiteY68" fmla="*/ 3159951 h 5046556"/>
                <a:gd name="connsiteX69" fmla="*/ 9627 w 4014611"/>
                <a:gd name="connsiteY69" fmla="*/ 2834027 h 5046556"/>
                <a:gd name="connsiteX70" fmla="*/ 82055 w 4014611"/>
                <a:gd name="connsiteY70" fmla="*/ 2571476 h 5046556"/>
                <a:gd name="connsiteX71" fmla="*/ 127323 w 4014611"/>
                <a:gd name="connsiteY71" fmla="*/ 2390407 h 5046556"/>
                <a:gd name="connsiteX72" fmla="*/ 127323 w 4014611"/>
                <a:gd name="connsiteY72" fmla="*/ 2055429 h 5046556"/>
                <a:gd name="connsiteX73" fmla="*/ 172590 w 4014611"/>
                <a:gd name="connsiteY73" fmla="*/ 1729504 h 5046556"/>
                <a:gd name="connsiteX74" fmla="*/ 272178 w 4014611"/>
                <a:gd name="connsiteY74" fmla="*/ 1575595 h 5046556"/>
                <a:gd name="connsiteX75" fmla="*/ 272178 w 4014611"/>
                <a:gd name="connsiteY75" fmla="*/ 1313044 h 5046556"/>
                <a:gd name="connsiteX76" fmla="*/ 407980 w 4014611"/>
                <a:gd name="connsiteY76" fmla="*/ 987120 h 5046556"/>
                <a:gd name="connsiteX77" fmla="*/ 570942 w 4014611"/>
                <a:gd name="connsiteY77" fmla="*/ 688355 h 5046556"/>
                <a:gd name="connsiteX78" fmla="*/ 742958 w 4014611"/>
                <a:gd name="connsiteY78" fmla="*/ 498233 h 5046556"/>
                <a:gd name="connsiteX79" fmla="*/ 924027 w 4014611"/>
                <a:gd name="connsiteY79" fmla="*/ 335270 h 5046556"/>
                <a:gd name="connsiteX80" fmla="*/ 1077936 w 4014611"/>
                <a:gd name="connsiteY80" fmla="*/ 371484 h 5046556"/>
                <a:gd name="connsiteX81" fmla="*/ 1096043 w 4014611"/>
                <a:gd name="connsiteY81" fmla="*/ 226629 h 5046556"/>
                <a:gd name="connsiteX82" fmla="*/ 1186578 w 4014611"/>
                <a:gd name="connsiteY82" fmla="*/ 172308 h 5046556"/>
                <a:gd name="connsiteX83" fmla="*/ 1503449 w 4014611"/>
                <a:gd name="connsiteY83" fmla="*/ 54613 h 5046556"/>
                <a:gd name="connsiteX84" fmla="*/ 1829374 w 4014611"/>
                <a:gd name="connsiteY84" fmla="*/ 18399 h 5046556"/>
                <a:gd name="connsiteX85" fmla="*/ 1974229 w 4014611"/>
                <a:gd name="connsiteY85" fmla="*/ 90827 h 5046556"/>
                <a:gd name="connsiteX86" fmla="*/ 2064764 w 4014611"/>
                <a:gd name="connsiteY86" fmla="*/ 136094 h 5046556"/>
                <a:gd name="connsiteX87" fmla="*/ 2173406 w 4014611"/>
                <a:gd name="connsiteY87" fmla="*/ 36506 h 5046556"/>
                <a:gd name="connsiteX88" fmla="*/ 2272994 w 4014611"/>
                <a:gd name="connsiteY88" fmla="*/ 9345 h 5046556"/>
                <a:gd name="connsiteX89" fmla="*/ 2399742 w 4014611"/>
                <a:gd name="connsiteY89" fmla="*/ 292 h 5046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4014611" h="5046556">
                  <a:moveTo>
                    <a:pt x="2399742" y="292"/>
                  </a:moveTo>
                  <a:cubicBezTo>
                    <a:pt x="2440482" y="1801"/>
                    <a:pt x="2481223" y="-1217"/>
                    <a:pt x="2517437" y="18399"/>
                  </a:cubicBezTo>
                  <a:cubicBezTo>
                    <a:pt x="2553651" y="38015"/>
                    <a:pt x="2594391" y="90827"/>
                    <a:pt x="2617025" y="117987"/>
                  </a:cubicBezTo>
                  <a:cubicBezTo>
                    <a:pt x="2639659" y="145147"/>
                    <a:pt x="2630605" y="176834"/>
                    <a:pt x="2653239" y="181361"/>
                  </a:cubicBezTo>
                  <a:cubicBezTo>
                    <a:pt x="2675873" y="185888"/>
                    <a:pt x="2716613" y="143638"/>
                    <a:pt x="2752827" y="145147"/>
                  </a:cubicBezTo>
                  <a:cubicBezTo>
                    <a:pt x="2789041" y="146656"/>
                    <a:pt x="2841854" y="170799"/>
                    <a:pt x="2870523" y="190415"/>
                  </a:cubicBezTo>
                  <a:cubicBezTo>
                    <a:pt x="2899192" y="210031"/>
                    <a:pt x="2902209" y="240208"/>
                    <a:pt x="2924843" y="262842"/>
                  </a:cubicBezTo>
                  <a:cubicBezTo>
                    <a:pt x="2947477" y="285476"/>
                    <a:pt x="2982182" y="317164"/>
                    <a:pt x="3006325" y="326217"/>
                  </a:cubicBezTo>
                  <a:cubicBezTo>
                    <a:pt x="3030468" y="335270"/>
                    <a:pt x="3036503" y="306601"/>
                    <a:pt x="3069699" y="317163"/>
                  </a:cubicBezTo>
                  <a:cubicBezTo>
                    <a:pt x="3102895" y="327725"/>
                    <a:pt x="3158725" y="356395"/>
                    <a:pt x="3205501" y="389591"/>
                  </a:cubicBezTo>
                  <a:cubicBezTo>
                    <a:pt x="3252277" y="422787"/>
                    <a:pt x="3312633" y="477108"/>
                    <a:pt x="3350356" y="516340"/>
                  </a:cubicBezTo>
                  <a:cubicBezTo>
                    <a:pt x="3388079" y="555572"/>
                    <a:pt x="3418257" y="602347"/>
                    <a:pt x="3431837" y="624981"/>
                  </a:cubicBezTo>
                  <a:cubicBezTo>
                    <a:pt x="3445417" y="647615"/>
                    <a:pt x="3431837" y="652142"/>
                    <a:pt x="3431837" y="652142"/>
                  </a:cubicBezTo>
                  <a:lnTo>
                    <a:pt x="3431837" y="679302"/>
                  </a:lnTo>
                  <a:cubicBezTo>
                    <a:pt x="3445417" y="692882"/>
                    <a:pt x="3499739" y="710989"/>
                    <a:pt x="3513319" y="733623"/>
                  </a:cubicBezTo>
                  <a:cubicBezTo>
                    <a:pt x="3526899" y="756257"/>
                    <a:pt x="3498230" y="792470"/>
                    <a:pt x="3513319" y="815104"/>
                  </a:cubicBezTo>
                  <a:cubicBezTo>
                    <a:pt x="3528408" y="837738"/>
                    <a:pt x="3554059" y="787944"/>
                    <a:pt x="3603853" y="869425"/>
                  </a:cubicBezTo>
                  <a:cubicBezTo>
                    <a:pt x="3653647" y="950906"/>
                    <a:pt x="3771342" y="1201385"/>
                    <a:pt x="3812083" y="1303991"/>
                  </a:cubicBezTo>
                  <a:cubicBezTo>
                    <a:pt x="3852824" y="1406597"/>
                    <a:pt x="3842261" y="1433757"/>
                    <a:pt x="3848297" y="1485060"/>
                  </a:cubicBezTo>
                  <a:cubicBezTo>
                    <a:pt x="3854333" y="1536363"/>
                    <a:pt x="3852824" y="1581631"/>
                    <a:pt x="3848297" y="1611809"/>
                  </a:cubicBezTo>
                  <a:cubicBezTo>
                    <a:pt x="3843770" y="1641987"/>
                    <a:pt x="3813592" y="1640479"/>
                    <a:pt x="3821136" y="1666130"/>
                  </a:cubicBezTo>
                  <a:cubicBezTo>
                    <a:pt x="3828680" y="1691781"/>
                    <a:pt x="3876966" y="1731013"/>
                    <a:pt x="3893564" y="1765718"/>
                  </a:cubicBezTo>
                  <a:cubicBezTo>
                    <a:pt x="3910162" y="1800423"/>
                    <a:pt x="3914689" y="1839654"/>
                    <a:pt x="3920725" y="1874359"/>
                  </a:cubicBezTo>
                  <a:cubicBezTo>
                    <a:pt x="3926761" y="1909064"/>
                    <a:pt x="3928269" y="1940751"/>
                    <a:pt x="3929778" y="1973947"/>
                  </a:cubicBezTo>
                  <a:cubicBezTo>
                    <a:pt x="3931287" y="2007143"/>
                    <a:pt x="3932796" y="2038831"/>
                    <a:pt x="3929778" y="2073536"/>
                  </a:cubicBezTo>
                  <a:cubicBezTo>
                    <a:pt x="3926760" y="2108241"/>
                    <a:pt x="3917707" y="2155017"/>
                    <a:pt x="3911671" y="2182177"/>
                  </a:cubicBezTo>
                  <a:cubicBezTo>
                    <a:pt x="3905635" y="2209337"/>
                    <a:pt x="3884511" y="2213864"/>
                    <a:pt x="3893564" y="2236498"/>
                  </a:cubicBezTo>
                  <a:cubicBezTo>
                    <a:pt x="3902617" y="2259132"/>
                    <a:pt x="3946376" y="2265167"/>
                    <a:pt x="3965992" y="2317979"/>
                  </a:cubicBezTo>
                  <a:cubicBezTo>
                    <a:pt x="3985608" y="2370791"/>
                    <a:pt x="4003715" y="2470379"/>
                    <a:pt x="4011259" y="2553369"/>
                  </a:cubicBezTo>
                  <a:cubicBezTo>
                    <a:pt x="4018803" y="2636359"/>
                    <a:pt x="4011259" y="2815920"/>
                    <a:pt x="4011259" y="2815920"/>
                  </a:cubicBezTo>
                  <a:cubicBezTo>
                    <a:pt x="4011259" y="2907964"/>
                    <a:pt x="4018803" y="3022641"/>
                    <a:pt x="4011259" y="3105631"/>
                  </a:cubicBezTo>
                  <a:cubicBezTo>
                    <a:pt x="4003715" y="3188621"/>
                    <a:pt x="3985608" y="3238415"/>
                    <a:pt x="3965992" y="3313860"/>
                  </a:cubicBezTo>
                  <a:cubicBezTo>
                    <a:pt x="3946376" y="3389306"/>
                    <a:pt x="3925251" y="3478332"/>
                    <a:pt x="3893564" y="3558304"/>
                  </a:cubicBezTo>
                  <a:cubicBezTo>
                    <a:pt x="3861877" y="3638276"/>
                    <a:pt x="3806047" y="3746918"/>
                    <a:pt x="3775869" y="3793694"/>
                  </a:cubicBezTo>
                  <a:cubicBezTo>
                    <a:pt x="3745691" y="3840470"/>
                    <a:pt x="3729093" y="3814819"/>
                    <a:pt x="3712495" y="3838961"/>
                  </a:cubicBezTo>
                  <a:cubicBezTo>
                    <a:pt x="3695897" y="3863104"/>
                    <a:pt x="3700424" y="3888755"/>
                    <a:pt x="3676281" y="3938549"/>
                  </a:cubicBezTo>
                  <a:cubicBezTo>
                    <a:pt x="3652138" y="3988343"/>
                    <a:pt x="3609888" y="4074352"/>
                    <a:pt x="3567639" y="4137726"/>
                  </a:cubicBezTo>
                  <a:cubicBezTo>
                    <a:pt x="3525390" y="4201100"/>
                    <a:pt x="3468051" y="4264474"/>
                    <a:pt x="3422784" y="4318795"/>
                  </a:cubicBezTo>
                  <a:cubicBezTo>
                    <a:pt x="3377517" y="4373116"/>
                    <a:pt x="3338284" y="4424418"/>
                    <a:pt x="3296035" y="4463650"/>
                  </a:cubicBezTo>
                  <a:cubicBezTo>
                    <a:pt x="3253786" y="4502882"/>
                    <a:pt x="3196447" y="4524007"/>
                    <a:pt x="3169287" y="4554185"/>
                  </a:cubicBezTo>
                  <a:cubicBezTo>
                    <a:pt x="3142127" y="4584363"/>
                    <a:pt x="3161742" y="4603979"/>
                    <a:pt x="3133073" y="4644720"/>
                  </a:cubicBezTo>
                  <a:cubicBezTo>
                    <a:pt x="3104404" y="4685461"/>
                    <a:pt x="3053101" y="4751853"/>
                    <a:pt x="2997271" y="4798629"/>
                  </a:cubicBezTo>
                  <a:cubicBezTo>
                    <a:pt x="2941441" y="4845405"/>
                    <a:pt x="2856942" y="4896708"/>
                    <a:pt x="2798095" y="4925377"/>
                  </a:cubicBezTo>
                  <a:cubicBezTo>
                    <a:pt x="2739248" y="4954046"/>
                    <a:pt x="2709069" y="4954046"/>
                    <a:pt x="2644186" y="4970644"/>
                  </a:cubicBezTo>
                  <a:cubicBezTo>
                    <a:pt x="2579303" y="4987242"/>
                    <a:pt x="2467643" y="5026474"/>
                    <a:pt x="2408796" y="5024965"/>
                  </a:cubicBezTo>
                  <a:cubicBezTo>
                    <a:pt x="2349949" y="5023456"/>
                    <a:pt x="2316752" y="4988751"/>
                    <a:pt x="2291101" y="4961591"/>
                  </a:cubicBezTo>
                  <a:cubicBezTo>
                    <a:pt x="2265450" y="4934431"/>
                    <a:pt x="2266958" y="4892181"/>
                    <a:pt x="2254887" y="4862003"/>
                  </a:cubicBezTo>
                  <a:cubicBezTo>
                    <a:pt x="2242816" y="4831825"/>
                    <a:pt x="2230744" y="4801647"/>
                    <a:pt x="2218673" y="4780522"/>
                  </a:cubicBezTo>
                  <a:cubicBezTo>
                    <a:pt x="2206602" y="4759397"/>
                    <a:pt x="2196039" y="4748834"/>
                    <a:pt x="2182459" y="4735254"/>
                  </a:cubicBezTo>
                  <a:cubicBezTo>
                    <a:pt x="2168879" y="4721674"/>
                    <a:pt x="2150772" y="4683952"/>
                    <a:pt x="2137192" y="4699041"/>
                  </a:cubicBezTo>
                  <a:cubicBezTo>
                    <a:pt x="2123612" y="4714130"/>
                    <a:pt x="2110031" y="4786557"/>
                    <a:pt x="2100978" y="4825789"/>
                  </a:cubicBezTo>
                  <a:cubicBezTo>
                    <a:pt x="2091924" y="4865021"/>
                    <a:pt x="2107013" y="4904253"/>
                    <a:pt x="2082871" y="4934431"/>
                  </a:cubicBezTo>
                  <a:cubicBezTo>
                    <a:pt x="2058729" y="4964609"/>
                    <a:pt x="2002899" y="4988751"/>
                    <a:pt x="1956123" y="5006858"/>
                  </a:cubicBezTo>
                  <a:cubicBezTo>
                    <a:pt x="1909347" y="5024965"/>
                    <a:pt x="1855026" y="5037036"/>
                    <a:pt x="1802214" y="5043072"/>
                  </a:cubicBezTo>
                  <a:cubicBezTo>
                    <a:pt x="1749402" y="5049108"/>
                    <a:pt x="1707152" y="5046090"/>
                    <a:pt x="1639251" y="5043072"/>
                  </a:cubicBezTo>
                  <a:cubicBezTo>
                    <a:pt x="1571350" y="5040054"/>
                    <a:pt x="1473271" y="5053634"/>
                    <a:pt x="1394808" y="5024965"/>
                  </a:cubicBezTo>
                  <a:cubicBezTo>
                    <a:pt x="1316345" y="4996296"/>
                    <a:pt x="1168471" y="4871056"/>
                    <a:pt x="1168471" y="4871056"/>
                  </a:cubicBezTo>
                  <a:cubicBezTo>
                    <a:pt x="1112641" y="4833333"/>
                    <a:pt x="1096043" y="4819754"/>
                    <a:pt x="1059829" y="4798629"/>
                  </a:cubicBezTo>
                  <a:cubicBezTo>
                    <a:pt x="1023615" y="4777504"/>
                    <a:pt x="984384" y="4771468"/>
                    <a:pt x="951188" y="4744308"/>
                  </a:cubicBezTo>
                  <a:cubicBezTo>
                    <a:pt x="917992" y="4717148"/>
                    <a:pt x="875742" y="4664335"/>
                    <a:pt x="860653" y="4635666"/>
                  </a:cubicBezTo>
                  <a:cubicBezTo>
                    <a:pt x="845564" y="4606997"/>
                    <a:pt x="884795" y="4597943"/>
                    <a:pt x="860653" y="4572292"/>
                  </a:cubicBezTo>
                  <a:cubicBezTo>
                    <a:pt x="836511" y="4546641"/>
                    <a:pt x="765592" y="4520989"/>
                    <a:pt x="715798" y="4481757"/>
                  </a:cubicBezTo>
                  <a:cubicBezTo>
                    <a:pt x="666004" y="4442525"/>
                    <a:pt x="599612" y="4388205"/>
                    <a:pt x="561889" y="4336902"/>
                  </a:cubicBezTo>
                  <a:cubicBezTo>
                    <a:pt x="524166" y="4285599"/>
                    <a:pt x="519639" y="4223734"/>
                    <a:pt x="489461" y="4173940"/>
                  </a:cubicBezTo>
                  <a:cubicBezTo>
                    <a:pt x="459283" y="4124146"/>
                    <a:pt x="420052" y="4101512"/>
                    <a:pt x="380820" y="4038138"/>
                  </a:cubicBezTo>
                  <a:cubicBezTo>
                    <a:pt x="341588" y="3974764"/>
                    <a:pt x="290285" y="3872158"/>
                    <a:pt x="254071" y="3793694"/>
                  </a:cubicBezTo>
                  <a:cubicBezTo>
                    <a:pt x="217857" y="3715231"/>
                    <a:pt x="190696" y="3651856"/>
                    <a:pt x="163536" y="3567357"/>
                  </a:cubicBezTo>
                  <a:cubicBezTo>
                    <a:pt x="136376" y="3482858"/>
                    <a:pt x="116760" y="3354601"/>
                    <a:pt x="91109" y="3286700"/>
                  </a:cubicBezTo>
                  <a:cubicBezTo>
                    <a:pt x="65458" y="3218799"/>
                    <a:pt x="23207" y="3235396"/>
                    <a:pt x="9627" y="3159951"/>
                  </a:cubicBezTo>
                  <a:cubicBezTo>
                    <a:pt x="-3953" y="3084506"/>
                    <a:pt x="-2444" y="2932106"/>
                    <a:pt x="9627" y="2834027"/>
                  </a:cubicBezTo>
                  <a:cubicBezTo>
                    <a:pt x="21698" y="2735948"/>
                    <a:pt x="62439" y="2645413"/>
                    <a:pt x="82055" y="2571476"/>
                  </a:cubicBezTo>
                  <a:cubicBezTo>
                    <a:pt x="101671" y="2497539"/>
                    <a:pt x="119778" y="2476415"/>
                    <a:pt x="127323" y="2390407"/>
                  </a:cubicBezTo>
                  <a:cubicBezTo>
                    <a:pt x="134868" y="2304399"/>
                    <a:pt x="119778" y="2165580"/>
                    <a:pt x="127323" y="2055429"/>
                  </a:cubicBezTo>
                  <a:cubicBezTo>
                    <a:pt x="134867" y="1945279"/>
                    <a:pt x="148447" y="1809476"/>
                    <a:pt x="172590" y="1729504"/>
                  </a:cubicBezTo>
                  <a:cubicBezTo>
                    <a:pt x="196732" y="1649532"/>
                    <a:pt x="255580" y="1645005"/>
                    <a:pt x="272178" y="1575595"/>
                  </a:cubicBezTo>
                  <a:cubicBezTo>
                    <a:pt x="288776" y="1506185"/>
                    <a:pt x="249544" y="1411123"/>
                    <a:pt x="272178" y="1313044"/>
                  </a:cubicBezTo>
                  <a:cubicBezTo>
                    <a:pt x="294812" y="1214965"/>
                    <a:pt x="358186" y="1091235"/>
                    <a:pt x="407980" y="987120"/>
                  </a:cubicBezTo>
                  <a:cubicBezTo>
                    <a:pt x="457774" y="883005"/>
                    <a:pt x="515112" y="769836"/>
                    <a:pt x="570942" y="688355"/>
                  </a:cubicBezTo>
                  <a:cubicBezTo>
                    <a:pt x="626772" y="606874"/>
                    <a:pt x="684111" y="557080"/>
                    <a:pt x="742958" y="498233"/>
                  </a:cubicBezTo>
                  <a:cubicBezTo>
                    <a:pt x="801805" y="439386"/>
                    <a:pt x="868197" y="356395"/>
                    <a:pt x="924027" y="335270"/>
                  </a:cubicBezTo>
                  <a:cubicBezTo>
                    <a:pt x="979857" y="314145"/>
                    <a:pt x="1049267" y="389591"/>
                    <a:pt x="1077936" y="371484"/>
                  </a:cubicBezTo>
                  <a:cubicBezTo>
                    <a:pt x="1106605" y="353377"/>
                    <a:pt x="1077936" y="259825"/>
                    <a:pt x="1096043" y="226629"/>
                  </a:cubicBezTo>
                  <a:cubicBezTo>
                    <a:pt x="1114150" y="193433"/>
                    <a:pt x="1118677" y="200977"/>
                    <a:pt x="1186578" y="172308"/>
                  </a:cubicBezTo>
                  <a:cubicBezTo>
                    <a:pt x="1254479" y="143639"/>
                    <a:pt x="1396316" y="80264"/>
                    <a:pt x="1503449" y="54613"/>
                  </a:cubicBezTo>
                  <a:cubicBezTo>
                    <a:pt x="1610582" y="28962"/>
                    <a:pt x="1750911" y="12363"/>
                    <a:pt x="1829374" y="18399"/>
                  </a:cubicBezTo>
                  <a:cubicBezTo>
                    <a:pt x="1907837" y="24435"/>
                    <a:pt x="1974229" y="90827"/>
                    <a:pt x="1974229" y="90827"/>
                  </a:cubicBezTo>
                  <a:cubicBezTo>
                    <a:pt x="2013461" y="110443"/>
                    <a:pt x="2031568" y="145148"/>
                    <a:pt x="2064764" y="136094"/>
                  </a:cubicBezTo>
                  <a:cubicBezTo>
                    <a:pt x="2097960" y="127041"/>
                    <a:pt x="2138701" y="57631"/>
                    <a:pt x="2173406" y="36506"/>
                  </a:cubicBezTo>
                  <a:cubicBezTo>
                    <a:pt x="2208111" y="15381"/>
                    <a:pt x="2241307" y="15381"/>
                    <a:pt x="2272994" y="9345"/>
                  </a:cubicBezTo>
                  <a:cubicBezTo>
                    <a:pt x="2304681" y="3309"/>
                    <a:pt x="2359002" y="-1217"/>
                    <a:pt x="2399742" y="292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1" name="Straight Connector 310"/>
            <p:cNvCxnSpPr/>
            <p:nvPr/>
          </p:nvCxnSpPr>
          <p:spPr>
            <a:xfrm rot="9762711" flipV="1">
              <a:off x="3101428" y="3514956"/>
              <a:ext cx="117712" cy="78216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rot="9762711">
              <a:off x="3099327" y="3413679"/>
              <a:ext cx="81373" cy="4888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rot="9762711" flipV="1">
              <a:off x="2872941" y="3461383"/>
              <a:ext cx="146655" cy="58662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rot="9762711">
              <a:off x="2901419" y="3566956"/>
              <a:ext cx="117891" cy="91101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rot="9762711" flipH="1">
              <a:off x="3052131" y="3460993"/>
              <a:ext cx="19554" cy="139139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Oval 315"/>
            <p:cNvSpPr>
              <a:spLocks noChangeAspect="1"/>
            </p:cNvSpPr>
            <p:nvPr/>
          </p:nvSpPr>
          <p:spPr>
            <a:xfrm rot="9762711">
              <a:off x="3000049" y="3372056"/>
              <a:ext cx="87993" cy="87993"/>
            </a:xfrm>
            <a:prstGeom prst="ellipse">
              <a:avLst/>
            </a:prstGeom>
            <a:solidFill>
              <a:srgbClr val="9E014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7" name="Straight Connector 316"/>
            <p:cNvCxnSpPr>
              <a:cxnSpLocks noChangeAspect="1"/>
            </p:cNvCxnSpPr>
            <p:nvPr/>
          </p:nvCxnSpPr>
          <p:spPr>
            <a:xfrm flipH="1" flipV="1">
              <a:off x="2965717" y="3867335"/>
              <a:ext cx="116685" cy="59852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>
              <a:cxnSpLocks/>
            </p:cNvCxnSpPr>
            <p:nvPr/>
          </p:nvCxnSpPr>
          <p:spPr>
            <a:xfrm rot="8356695" flipH="1">
              <a:off x="2846090" y="3607657"/>
              <a:ext cx="82296" cy="19465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 flipH="1" flipV="1">
              <a:off x="3109724" y="3669991"/>
              <a:ext cx="123190" cy="89778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Oval 319"/>
            <p:cNvSpPr>
              <a:spLocks noChangeAspect="1"/>
            </p:cNvSpPr>
            <p:nvPr/>
          </p:nvSpPr>
          <p:spPr>
            <a:xfrm rot="9762711">
              <a:off x="3194595" y="3415569"/>
              <a:ext cx="87993" cy="87993"/>
            </a:xfrm>
            <a:prstGeom prst="ellipse">
              <a:avLst/>
            </a:prstGeom>
            <a:solidFill>
              <a:srgbClr val="F46D4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/>
            <p:cNvSpPr>
              <a:spLocks noChangeAspect="1"/>
            </p:cNvSpPr>
            <p:nvPr/>
          </p:nvSpPr>
          <p:spPr>
            <a:xfrm rot="9762711">
              <a:off x="2801866" y="3527583"/>
              <a:ext cx="87993" cy="87993"/>
            </a:xfrm>
            <a:prstGeom prst="ellipse">
              <a:avLst/>
            </a:prstGeom>
            <a:solidFill>
              <a:srgbClr val="ABDDA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2" name="Straight Connector 321"/>
            <p:cNvCxnSpPr>
              <a:cxnSpLocks noChangeAspect="1"/>
            </p:cNvCxnSpPr>
            <p:nvPr/>
          </p:nvCxnSpPr>
          <p:spPr>
            <a:xfrm flipH="1">
              <a:off x="3142329" y="3806310"/>
              <a:ext cx="94689" cy="10474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 rot="8356695" flipH="1">
              <a:off x="2916278" y="3708127"/>
              <a:ext cx="197657" cy="4888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Oval 323"/>
            <p:cNvSpPr>
              <a:spLocks noChangeAspect="1"/>
            </p:cNvSpPr>
            <p:nvPr/>
          </p:nvSpPr>
          <p:spPr>
            <a:xfrm rot="9762711">
              <a:off x="3035642" y="3603537"/>
              <a:ext cx="87993" cy="87993"/>
            </a:xfrm>
            <a:prstGeom prst="ellipse">
              <a:avLst/>
            </a:prstGeom>
            <a:solidFill>
              <a:srgbClr val="FEE06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/>
            <p:cNvSpPr>
              <a:spLocks noChangeAspect="1"/>
            </p:cNvSpPr>
            <p:nvPr/>
          </p:nvSpPr>
          <p:spPr>
            <a:xfrm rot="8356695">
              <a:off x="2888507" y="3804333"/>
              <a:ext cx="87993" cy="87993"/>
            </a:xfrm>
            <a:prstGeom prst="ellipse">
              <a:avLst/>
            </a:prstGeom>
            <a:solidFill>
              <a:srgbClr val="66C2A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/>
            <p:cNvSpPr>
              <a:spLocks noChangeAspect="1"/>
            </p:cNvSpPr>
            <p:nvPr/>
          </p:nvSpPr>
          <p:spPr>
            <a:xfrm rot="8356695">
              <a:off x="3221252" y="3737273"/>
              <a:ext cx="87993" cy="87993"/>
            </a:xfrm>
            <a:prstGeom prst="ellipse">
              <a:avLst/>
            </a:prstGeom>
            <a:solidFill>
              <a:srgbClr val="3288B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/>
            <p:cNvSpPr>
              <a:spLocks noChangeAspect="1"/>
            </p:cNvSpPr>
            <p:nvPr/>
          </p:nvSpPr>
          <p:spPr>
            <a:xfrm rot="8356695">
              <a:off x="3068726" y="3901789"/>
              <a:ext cx="87993" cy="87993"/>
            </a:xfrm>
            <a:prstGeom prst="ellipse">
              <a:avLst/>
            </a:prstGeom>
            <a:solidFill>
              <a:srgbClr val="5E4FA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8" name="Straight Connector 327"/>
            <p:cNvCxnSpPr>
              <a:cxnSpLocks noChangeAspect="1"/>
            </p:cNvCxnSpPr>
            <p:nvPr/>
          </p:nvCxnSpPr>
          <p:spPr>
            <a:xfrm flipH="1">
              <a:off x="4781680" y="3769602"/>
              <a:ext cx="24821" cy="127174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>
              <a:cxnSpLocks noChangeAspect="1"/>
            </p:cNvCxnSpPr>
            <p:nvPr/>
          </p:nvCxnSpPr>
          <p:spPr>
            <a:xfrm flipH="1" flipV="1">
              <a:off x="4927550" y="3570269"/>
              <a:ext cx="79484" cy="3767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>
              <a:cxnSpLocks noChangeAspect="1"/>
            </p:cNvCxnSpPr>
            <p:nvPr/>
          </p:nvCxnSpPr>
          <p:spPr>
            <a:xfrm flipH="1">
              <a:off x="4700752" y="3425716"/>
              <a:ext cx="103329" cy="10838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>
              <a:cxnSpLocks noChangeAspect="1"/>
            </p:cNvCxnSpPr>
            <p:nvPr/>
          </p:nvCxnSpPr>
          <p:spPr>
            <a:xfrm flipH="1">
              <a:off x="4711293" y="3555801"/>
              <a:ext cx="135123" cy="10092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>
              <a:cxnSpLocks noChangeAspect="1"/>
            </p:cNvCxnSpPr>
            <p:nvPr/>
          </p:nvCxnSpPr>
          <p:spPr>
            <a:xfrm flipH="1" flipV="1">
              <a:off x="4846959" y="3433232"/>
              <a:ext cx="26160" cy="79484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Oval 332"/>
            <p:cNvSpPr>
              <a:spLocks noChangeAspect="1"/>
            </p:cNvSpPr>
            <p:nvPr/>
          </p:nvSpPr>
          <p:spPr>
            <a:xfrm rot="9762711">
              <a:off x="4789531" y="3349951"/>
              <a:ext cx="93485" cy="93485"/>
            </a:xfrm>
            <a:prstGeom prst="ellipse">
              <a:avLst/>
            </a:prstGeom>
            <a:solidFill>
              <a:srgbClr val="9E014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4" name="Straight Connector 333"/>
            <p:cNvCxnSpPr>
              <a:cxnSpLocks noChangeAspect="1"/>
            </p:cNvCxnSpPr>
            <p:nvPr/>
          </p:nvCxnSpPr>
          <p:spPr>
            <a:xfrm flipH="1">
              <a:off x="4862737" y="3643321"/>
              <a:ext cx="135123" cy="64884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>
              <a:cxnSpLocks noChangeAspect="1"/>
            </p:cNvCxnSpPr>
            <p:nvPr/>
          </p:nvCxnSpPr>
          <p:spPr>
            <a:xfrm flipH="1">
              <a:off x="4814218" y="3882297"/>
              <a:ext cx="95381" cy="41832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>
              <a:cxnSpLocks noChangeAspect="1"/>
            </p:cNvCxnSpPr>
            <p:nvPr/>
          </p:nvCxnSpPr>
          <p:spPr>
            <a:xfrm flipH="1" flipV="1">
              <a:off x="4703965" y="3607860"/>
              <a:ext cx="79484" cy="8629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Oval 336"/>
            <p:cNvSpPr>
              <a:spLocks noChangeAspect="1"/>
            </p:cNvSpPr>
            <p:nvPr/>
          </p:nvSpPr>
          <p:spPr>
            <a:xfrm rot="9762711">
              <a:off x="4625944" y="3520869"/>
              <a:ext cx="93485" cy="93485"/>
            </a:xfrm>
            <a:prstGeom prst="ellipse">
              <a:avLst/>
            </a:prstGeom>
            <a:solidFill>
              <a:srgbClr val="F46D4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/>
            <p:cNvSpPr>
              <a:spLocks noChangeAspect="1"/>
            </p:cNvSpPr>
            <p:nvPr/>
          </p:nvSpPr>
          <p:spPr>
            <a:xfrm rot="9762711">
              <a:off x="4842213" y="3508974"/>
              <a:ext cx="93485" cy="93485"/>
            </a:xfrm>
            <a:prstGeom prst="ellipse">
              <a:avLst/>
            </a:prstGeom>
            <a:solidFill>
              <a:srgbClr val="ABDDA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9" name="Straight Connector 338"/>
            <p:cNvCxnSpPr>
              <a:cxnSpLocks noChangeAspect="1"/>
            </p:cNvCxnSpPr>
            <p:nvPr/>
          </p:nvCxnSpPr>
          <p:spPr>
            <a:xfrm flipH="1">
              <a:off x="4831003" y="3599948"/>
              <a:ext cx="34228" cy="79484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>
              <a:cxnSpLocks noChangeAspect="1"/>
            </p:cNvCxnSpPr>
            <p:nvPr/>
          </p:nvCxnSpPr>
          <p:spPr>
            <a:xfrm>
              <a:off x="4856375" y="3756845"/>
              <a:ext cx="71189" cy="7153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1" name="Oval 340"/>
            <p:cNvSpPr>
              <a:spLocks noChangeAspect="1"/>
            </p:cNvSpPr>
            <p:nvPr/>
          </p:nvSpPr>
          <p:spPr>
            <a:xfrm rot="9762711">
              <a:off x="4770048" y="3677434"/>
              <a:ext cx="93485" cy="93485"/>
            </a:xfrm>
            <a:prstGeom prst="ellipse">
              <a:avLst/>
            </a:prstGeom>
            <a:solidFill>
              <a:srgbClr val="FEE06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Oval 341"/>
            <p:cNvSpPr>
              <a:spLocks noChangeAspect="1"/>
            </p:cNvSpPr>
            <p:nvPr/>
          </p:nvSpPr>
          <p:spPr>
            <a:xfrm rot="8356695">
              <a:off x="4991886" y="3581435"/>
              <a:ext cx="93485" cy="93485"/>
            </a:xfrm>
            <a:prstGeom prst="ellipse">
              <a:avLst/>
            </a:prstGeom>
            <a:solidFill>
              <a:srgbClr val="66C2A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Oval 342"/>
            <p:cNvSpPr>
              <a:spLocks noChangeAspect="1"/>
            </p:cNvSpPr>
            <p:nvPr/>
          </p:nvSpPr>
          <p:spPr>
            <a:xfrm rot="8356695">
              <a:off x="4913024" y="3816336"/>
              <a:ext cx="93485" cy="93485"/>
            </a:xfrm>
            <a:prstGeom prst="ellipse">
              <a:avLst/>
            </a:prstGeom>
            <a:solidFill>
              <a:srgbClr val="3288B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/>
            <p:cNvSpPr>
              <a:spLocks noChangeAspect="1"/>
            </p:cNvSpPr>
            <p:nvPr/>
          </p:nvSpPr>
          <p:spPr>
            <a:xfrm rot="8356695">
              <a:off x="4723594" y="3896546"/>
              <a:ext cx="93485" cy="93485"/>
            </a:xfrm>
            <a:prstGeom prst="ellipse">
              <a:avLst/>
            </a:prstGeom>
            <a:solidFill>
              <a:srgbClr val="5E4FA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5" name="Straight Connector 344"/>
            <p:cNvCxnSpPr>
              <a:cxnSpLocks noChangeAspect="1"/>
            </p:cNvCxnSpPr>
            <p:nvPr/>
          </p:nvCxnSpPr>
          <p:spPr>
            <a:xfrm flipH="1">
              <a:off x="4975402" y="3677841"/>
              <a:ext cx="47689" cy="143071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Trapezoid 345"/>
            <p:cNvSpPr/>
            <p:nvPr/>
          </p:nvSpPr>
          <p:spPr>
            <a:xfrm rot="16200000">
              <a:off x="4380593" y="3382101"/>
              <a:ext cx="956262" cy="538548"/>
            </a:xfrm>
            <a:prstGeom prst="trapezoid">
              <a:avLst>
                <a:gd name="adj" fmla="val 11939"/>
              </a:avLst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7" name="Straight Arrow Connector 346"/>
            <p:cNvCxnSpPr/>
            <p:nvPr/>
          </p:nvCxnSpPr>
          <p:spPr>
            <a:xfrm flipV="1">
              <a:off x="3470873" y="3665654"/>
              <a:ext cx="10058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 rot="9762711" flipV="1">
              <a:off x="4036476" y="4819815"/>
              <a:ext cx="113899" cy="7568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 rot="9762711">
              <a:off x="4037956" y="4718304"/>
              <a:ext cx="78737" cy="4730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 rot="9762711" flipV="1">
              <a:off x="3815389" y="4767976"/>
              <a:ext cx="141905" cy="5676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rot="9762711">
              <a:off x="3842945" y="4870130"/>
              <a:ext cx="114073" cy="8815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 rot="9762711" flipH="1">
              <a:off x="3985261" y="4767599"/>
              <a:ext cx="18920" cy="13463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Oval 352"/>
            <p:cNvSpPr>
              <a:spLocks noChangeAspect="1"/>
            </p:cNvSpPr>
            <p:nvPr/>
          </p:nvSpPr>
          <p:spPr>
            <a:xfrm rot="9762711">
              <a:off x="3938380" y="4681543"/>
              <a:ext cx="85143" cy="8514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4" name="Straight Connector 353"/>
            <p:cNvCxnSpPr/>
            <p:nvPr/>
          </p:nvCxnSpPr>
          <p:spPr>
            <a:xfrm rot="8356695" flipV="1">
              <a:off x="3966090" y="5178293"/>
              <a:ext cx="94569" cy="316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 rot="8356695" flipH="1">
              <a:off x="3908523" y="5174355"/>
              <a:ext cx="9461" cy="7568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rot="8356695" flipH="1">
              <a:off x="3769984" y="4891251"/>
              <a:ext cx="128883" cy="2794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rot="8356695" flipH="1">
              <a:off x="3963417" y="4813933"/>
              <a:ext cx="324545" cy="19352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 rot="8356695" flipH="1">
              <a:off x="3989970" y="4912189"/>
              <a:ext cx="80095" cy="17667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/>
            <p:cNvSpPr>
              <a:spLocks noChangeAspect="1"/>
            </p:cNvSpPr>
            <p:nvPr/>
          </p:nvSpPr>
          <p:spPr>
            <a:xfrm rot="9762711">
              <a:off x="4126625" y="4723646"/>
              <a:ext cx="85143" cy="8514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/>
            <p:cNvSpPr>
              <a:spLocks noChangeAspect="1"/>
            </p:cNvSpPr>
            <p:nvPr/>
          </p:nvSpPr>
          <p:spPr>
            <a:xfrm rot="9762711">
              <a:off x="3746616" y="4832032"/>
              <a:ext cx="85143" cy="8514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/>
            <p:cNvSpPr>
              <a:spLocks noChangeAspect="1"/>
            </p:cNvSpPr>
            <p:nvPr/>
          </p:nvSpPr>
          <p:spPr>
            <a:xfrm rot="8356695">
              <a:off x="4021525" y="5070535"/>
              <a:ext cx="85143" cy="8514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/>
            <p:cNvSpPr>
              <a:spLocks noChangeAspect="1"/>
            </p:cNvSpPr>
            <p:nvPr/>
          </p:nvSpPr>
          <p:spPr>
            <a:xfrm rot="8356695">
              <a:off x="3916275" y="5236480"/>
              <a:ext cx="85143" cy="8514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3" name="Straight Connector 362"/>
            <p:cNvCxnSpPr/>
            <p:nvPr/>
          </p:nvCxnSpPr>
          <p:spPr>
            <a:xfrm rot="8356695">
              <a:off x="3917656" y="5096478"/>
              <a:ext cx="96832" cy="5676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 rot="8356695" flipH="1">
              <a:off x="3857322" y="5006728"/>
              <a:ext cx="191255" cy="4730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Oval 364"/>
            <p:cNvSpPr>
              <a:spLocks noChangeAspect="1"/>
            </p:cNvSpPr>
            <p:nvPr/>
          </p:nvSpPr>
          <p:spPr>
            <a:xfrm rot="9762711">
              <a:off x="3972820" y="4905526"/>
              <a:ext cx="85143" cy="8514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/>
            <p:cNvSpPr>
              <a:spLocks noChangeAspect="1"/>
            </p:cNvSpPr>
            <p:nvPr/>
          </p:nvSpPr>
          <p:spPr>
            <a:xfrm rot="8356695">
              <a:off x="3830450" y="5099818"/>
              <a:ext cx="85143" cy="8514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Freeform 366"/>
            <p:cNvSpPr>
              <a:spLocks noChangeAspect="1"/>
            </p:cNvSpPr>
            <p:nvPr/>
          </p:nvSpPr>
          <p:spPr>
            <a:xfrm>
              <a:off x="2733468" y="4531184"/>
              <a:ext cx="654678" cy="822960"/>
            </a:xfrm>
            <a:custGeom>
              <a:avLst/>
              <a:gdLst>
                <a:gd name="connsiteX0" fmla="*/ 2399742 w 4014611"/>
                <a:gd name="connsiteY0" fmla="*/ 292 h 5046556"/>
                <a:gd name="connsiteX1" fmla="*/ 2517437 w 4014611"/>
                <a:gd name="connsiteY1" fmla="*/ 18399 h 5046556"/>
                <a:gd name="connsiteX2" fmla="*/ 2617025 w 4014611"/>
                <a:gd name="connsiteY2" fmla="*/ 117987 h 5046556"/>
                <a:gd name="connsiteX3" fmla="*/ 2653239 w 4014611"/>
                <a:gd name="connsiteY3" fmla="*/ 181361 h 5046556"/>
                <a:gd name="connsiteX4" fmla="*/ 2752827 w 4014611"/>
                <a:gd name="connsiteY4" fmla="*/ 145147 h 5046556"/>
                <a:gd name="connsiteX5" fmla="*/ 2870523 w 4014611"/>
                <a:gd name="connsiteY5" fmla="*/ 190415 h 5046556"/>
                <a:gd name="connsiteX6" fmla="*/ 2924843 w 4014611"/>
                <a:gd name="connsiteY6" fmla="*/ 262842 h 5046556"/>
                <a:gd name="connsiteX7" fmla="*/ 3006325 w 4014611"/>
                <a:gd name="connsiteY7" fmla="*/ 326217 h 5046556"/>
                <a:gd name="connsiteX8" fmla="*/ 3069699 w 4014611"/>
                <a:gd name="connsiteY8" fmla="*/ 317163 h 5046556"/>
                <a:gd name="connsiteX9" fmla="*/ 3205501 w 4014611"/>
                <a:gd name="connsiteY9" fmla="*/ 389591 h 5046556"/>
                <a:gd name="connsiteX10" fmla="*/ 3350356 w 4014611"/>
                <a:gd name="connsiteY10" fmla="*/ 516340 h 5046556"/>
                <a:gd name="connsiteX11" fmla="*/ 3431837 w 4014611"/>
                <a:gd name="connsiteY11" fmla="*/ 624981 h 5046556"/>
                <a:gd name="connsiteX12" fmla="*/ 3431837 w 4014611"/>
                <a:gd name="connsiteY12" fmla="*/ 652142 h 5046556"/>
                <a:gd name="connsiteX13" fmla="*/ 3431837 w 4014611"/>
                <a:gd name="connsiteY13" fmla="*/ 679302 h 5046556"/>
                <a:gd name="connsiteX14" fmla="*/ 3513319 w 4014611"/>
                <a:gd name="connsiteY14" fmla="*/ 733623 h 5046556"/>
                <a:gd name="connsiteX15" fmla="*/ 3513319 w 4014611"/>
                <a:gd name="connsiteY15" fmla="*/ 815104 h 5046556"/>
                <a:gd name="connsiteX16" fmla="*/ 3603853 w 4014611"/>
                <a:gd name="connsiteY16" fmla="*/ 869425 h 5046556"/>
                <a:gd name="connsiteX17" fmla="*/ 3812083 w 4014611"/>
                <a:gd name="connsiteY17" fmla="*/ 1303991 h 5046556"/>
                <a:gd name="connsiteX18" fmla="*/ 3848297 w 4014611"/>
                <a:gd name="connsiteY18" fmla="*/ 1485060 h 5046556"/>
                <a:gd name="connsiteX19" fmla="*/ 3848297 w 4014611"/>
                <a:gd name="connsiteY19" fmla="*/ 1611809 h 5046556"/>
                <a:gd name="connsiteX20" fmla="*/ 3821136 w 4014611"/>
                <a:gd name="connsiteY20" fmla="*/ 1666130 h 5046556"/>
                <a:gd name="connsiteX21" fmla="*/ 3893564 w 4014611"/>
                <a:gd name="connsiteY21" fmla="*/ 1765718 h 5046556"/>
                <a:gd name="connsiteX22" fmla="*/ 3920725 w 4014611"/>
                <a:gd name="connsiteY22" fmla="*/ 1874359 h 5046556"/>
                <a:gd name="connsiteX23" fmla="*/ 3929778 w 4014611"/>
                <a:gd name="connsiteY23" fmla="*/ 1973947 h 5046556"/>
                <a:gd name="connsiteX24" fmla="*/ 3929778 w 4014611"/>
                <a:gd name="connsiteY24" fmla="*/ 2073536 h 5046556"/>
                <a:gd name="connsiteX25" fmla="*/ 3911671 w 4014611"/>
                <a:gd name="connsiteY25" fmla="*/ 2182177 h 5046556"/>
                <a:gd name="connsiteX26" fmla="*/ 3893564 w 4014611"/>
                <a:gd name="connsiteY26" fmla="*/ 2236498 h 5046556"/>
                <a:gd name="connsiteX27" fmla="*/ 3965992 w 4014611"/>
                <a:gd name="connsiteY27" fmla="*/ 2317979 h 5046556"/>
                <a:gd name="connsiteX28" fmla="*/ 4011259 w 4014611"/>
                <a:gd name="connsiteY28" fmla="*/ 2553369 h 5046556"/>
                <a:gd name="connsiteX29" fmla="*/ 4011259 w 4014611"/>
                <a:gd name="connsiteY29" fmla="*/ 2815920 h 5046556"/>
                <a:gd name="connsiteX30" fmla="*/ 4011259 w 4014611"/>
                <a:gd name="connsiteY30" fmla="*/ 3105631 h 5046556"/>
                <a:gd name="connsiteX31" fmla="*/ 3965992 w 4014611"/>
                <a:gd name="connsiteY31" fmla="*/ 3313860 h 5046556"/>
                <a:gd name="connsiteX32" fmla="*/ 3893564 w 4014611"/>
                <a:gd name="connsiteY32" fmla="*/ 3558304 h 5046556"/>
                <a:gd name="connsiteX33" fmla="*/ 3775869 w 4014611"/>
                <a:gd name="connsiteY33" fmla="*/ 3793694 h 5046556"/>
                <a:gd name="connsiteX34" fmla="*/ 3712495 w 4014611"/>
                <a:gd name="connsiteY34" fmla="*/ 3838961 h 5046556"/>
                <a:gd name="connsiteX35" fmla="*/ 3676281 w 4014611"/>
                <a:gd name="connsiteY35" fmla="*/ 3938549 h 5046556"/>
                <a:gd name="connsiteX36" fmla="*/ 3567639 w 4014611"/>
                <a:gd name="connsiteY36" fmla="*/ 4137726 h 5046556"/>
                <a:gd name="connsiteX37" fmla="*/ 3422784 w 4014611"/>
                <a:gd name="connsiteY37" fmla="*/ 4318795 h 5046556"/>
                <a:gd name="connsiteX38" fmla="*/ 3296035 w 4014611"/>
                <a:gd name="connsiteY38" fmla="*/ 4463650 h 5046556"/>
                <a:gd name="connsiteX39" fmla="*/ 3169287 w 4014611"/>
                <a:gd name="connsiteY39" fmla="*/ 4554185 h 5046556"/>
                <a:gd name="connsiteX40" fmla="*/ 3133073 w 4014611"/>
                <a:gd name="connsiteY40" fmla="*/ 4644720 h 5046556"/>
                <a:gd name="connsiteX41" fmla="*/ 2997271 w 4014611"/>
                <a:gd name="connsiteY41" fmla="*/ 4798629 h 5046556"/>
                <a:gd name="connsiteX42" fmla="*/ 2798095 w 4014611"/>
                <a:gd name="connsiteY42" fmla="*/ 4925377 h 5046556"/>
                <a:gd name="connsiteX43" fmla="*/ 2644186 w 4014611"/>
                <a:gd name="connsiteY43" fmla="*/ 4970644 h 5046556"/>
                <a:gd name="connsiteX44" fmla="*/ 2408796 w 4014611"/>
                <a:gd name="connsiteY44" fmla="*/ 5024965 h 5046556"/>
                <a:gd name="connsiteX45" fmla="*/ 2291101 w 4014611"/>
                <a:gd name="connsiteY45" fmla="*/ 4961591 h 5046556"/>
                <a:gd name="connsiteX46" fmla="*/ 2254887 w 4014611"/>
                <a:gd name="connsiteY46" fmla="*/ 4862003 h 5046556"/>
                <a:gd name="connsiteX47" fmla="*/ 2218673 w 4014611"/>
                <a:gd name="connsiteY47" fmla="*/ 4780522 h 5046556"/>
                <a:gd name="connsiteX48" fmla="*/ 2182459 w 4014611"/>
                <a:gd name="connsiteY48" fmla="*/ 4735254 h 5046556"/>
                <a:gd name="connsiteX49" fmla="*/ 2137192 w 4014611"/>
                <a:gd name="connsiteY49" fmla="*/ 4699041 h 5046556"/>
                <a:gd name="connsiteX50" fmla="*/ 2100978 w 4014611"/>
                <a:gd name="connsiteY50" fmla="*/ 4825789 h 5046556"/>
                <a:gd name="connsiteX51" fmla="*/ 2082871 w 4014611"/>
                <a:gd name="connsiteY51" fmla="*/ 4934431 h 5046556"/>
                <a:gd name="connsiteX52" fmla="*/ 1956123 w 4014611"/>
                <a:gd name="connsiteY52" fmla="*/ 5006858 h 5046556"/>
                <a:gd name="connsiteX53" fmla="*/ 1802214 w 4014611"/>
                <a:gd name="connsiteY53" fmla="*/ 5043072 h 5046556"/>
                <a:gd name="connsiteX54" fmla="*/ 1639251 w 4014611"/>
                <a:gd name="connsiteY54" fmla="*/ 5043072 h 5046556"/>
                <a:gd name="connsiteX55" fmla="*/ 1394808 w 4014611"/>
                <a:gd name="connsiteY55" fmla="*/ 5024965 h 5046556"/>
                <a:gd name="connsiteX56" fmla="*/ 1168471 w 4014611"/>
                <a:gd name="connsiteY56" fmla="*/ 4871056 h 5046556"/>
                <a:gd name="connsiteX57" fmla="*/ 1059829 w 4014611"/>
                <a:gd name="connsiteY57" fmla="*/ 4798629 h 5046556"/>
                <a:gd name="connsiteX58" fmla="*/ 951188 w 4014611"/>
                <a:gd name="connsiteY58" fmla="*/ 4744308 h 5046556"/>
                <a:gd name="connsiteX59" fmla="*/ 860653 w 4014611"/>
                <a:gd name="connsiteY59" fmla="*/ 4635666 h 5046556"/>
                <a:gd name="connsiteX60" fmla="*/ 860653 w 4014611"/>
                <a:gd name="connsiteY60" fmla="*/ 4572292 h 5046556"/>
                <a:gd name="connsiteX61" fmla="*/ 715798 w 4014611"/>
                <a:gd name="connsiteY61" fmla="*/ 4481757 h 5046556"/>
                <a:gd name="connsiteX62" fmla="*/ 561889 w 4014611"/>
                <a:gd name="connsiteY62" fmla="*/ 4336902 h 5046556"/>
                <a:gd name="connsiteX63" fmla="*/ 489461 w 4014611"/>
                <a:gd name="connsiteY63" fmla="*/ 4173940 h 5046556"/>
                <a:gd name="connsiteX64" fmla="*/ 380820 w 4014611"/>
                <a:gd name="connsiteY64" fmla="*/ 4038138 h 5046556"/>
                <a:gd name="connsiteX65" fmla="*/ 254071 w 4014611"/>
                <a:gd name="connsiteY65" fmla="*/ 3793694 h 5046556"/>
                <a:gd name="connsiteX66" fmla="*/ 163536 w 4014611"/>
                <a:gd name="connsiteY66" fmla="*/ 3567357 h 5046556"/>
                <a:gd name="connsiteX67" fmla="*/ 91109 w 4014611"/>
                <a:gd name="connsiteY67" fmla="*/ 3286700 h 5046556"/>
                <a:gd name="connsiteX68" fmla="*/ 9627 w 4014611"/>
                <a:gd name="connsiteY68" fmla="*/ 3159951 h 5046556"/>
                <a:gd name="connsiteX69" fmla="*/ 9627 w 4014611"/>
                <a:gd name="connsiteY69" fmla="*/ 2834027 h 5046556"/>
                <a:gd name="connsiteX70" fmla="*/ 82055 w 4014611"/>
                <a:gd name="connsiteY70" fmla="*/ 2571476 h 5046556"/>
                <a:gd name="connsiteX71" fmla="*/ 127323 w 4014611"/>
                <a:gd name="connsiteY71" fmla="*/ 2390407 h 5046556"/>
                <a:gd name="connsiteX72" fmla="*/ 127323 w 4014611"/>
                <a:gd name="connsiteY72" fmla="*/ 2055429 h 5046556"/>
                <a:gd name="connsiteX73" fmla="*/ 172590 w 4014611"/>
                <a:gd name="connsiteY73" fmla="*/ 1729504 h 5046556"/>
                <a:gd name="connsiteX74" fmla="*/ 272178 w 4014611"/>
                <a:gd name="connsiteY74" fmla="*/ 1575595 h 5046556"/>
                <a:gd name="connsiteX75" fmla="*/ 272178 w 4014611"/>
                <a:gd name="connsiteY75" fmla="*/ 1313044 h 5046556"/>
                <a:gd name="connsiteX76" fmla="*/ 407980 w 4014611"/>
                <a:gd name="connsiteY76" fmla="*/ 987120 h 5046556"/>
                <a:gd name="connsiteX77" fmla="*/ 570942 w 4014611"/>
                <a:gd name="connsiteY77" fmla="*/ 688355 h 5046556"/>
                <a:gd name="connsiteX78" fmla="*/ 742958 w 4014611"/>
                <a:gd name="connsiteY78" fmla="*/ 498233 h 5046556"/>
                <a:gd name="connsiteX79" fmla="*/ 924027 w 4014611"/>
                <a:gd name="connsiteY79" fmla="*/ 335270 h 5046556"/>
                <a:gd name="connsiteX80" fmla="*/ 1077936 w 4014611"/>
                <a:gd name="connsiteY80" fmla="*/ 371484 h 5046556"/>
                <a:gd name="connsiteX81" fmla="*/ 1096043 w 4014611"/>
                <a:gd name="connsiteY81" fmla="*/ 226629 h 5046556"/>
                <a:gd name="connsiteX82" fmla="*/ 1186578 w 4014611"/>
                <a:gd name="connsiteY82" fmla="*/ 172308 h 5046556"/>
                <a:gd name="connsiteX83" fmla="*/ 1503449 w 4014611"/>
                <a:gd name="connsiteY83" fmla="*/ 54613 h 5046556"/>
                <a:gd name="connsiteX84" fmla="*/ 1829374 w 4014611"/>
                <a:gd name="connsiteY84" fmla="*/ 18399 h 5046556"/>
                <a:gd name="connsiteX85" fmla="*/ 1974229 w 4014611"/>
                <a:gd name="connsiteY85" fmla="*/ 90827 h 5046556"/>
                <a:gd name="connsiteX86" fmla="*/ 2064764 w 4014611"/>
                <a:gd name="connsiteY86" fmla="*/ 136094 h 5046556"/>
                <a:gd name="connsiteX87" fmla="*/ 2173406 w 4014611"/>
                <a:gd name="connsiteY87" fmla="*/ 36506 h 5046556"/>
                <a:gd name="connsiteX88" fmla="*/ 2272994 w 4014611"/>
                <a:gd name="connsiteY88" fmla="*/ 9345 h 5046556"/>
                <a:gd name="connsiteX89" fmla="*/ 2399742 w 4014611"/>
                <a:gd name="connsiteY89" fmla="*/ 292 h 5046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4014611" h="5046556">
                  <a:moveTo>
                    <a:pt x="2399742" y="292"/>
                  </a:moveTo>
                  <a:cubicBezTo>
                    <a:pt x="2440482" y="1801"/>
                    <a:pt x="2481223" y="-1217"/>
                    <a:pt x="2517437" y="18399"/>
                  </a:cubicBezTo>
                  <a:cubicBezTo>
                    <a:pt x="2553651" y="38015"/>
                    <a:pt x="2594391" y="90827"/>
                    <a:pt x="2617025" y="117987"/>
                  </a:cubicBezTo>
                  <a:cubicBezTo>
                    <a:pt x="2639659" y="145147"/>
                    <a:pt x="2630605" y="176834"/>
                    <a:pt x="2653239" y="181361"/>
                  </a:cubicBezTo>
                  <a:cubicBezTo>
                    <a:pt x="2675873" y="185888"/>
                    <a:pt x="2716613" y="143638"/>
                    <a:pt x="2752827" y="145147"/>
                  </a:cubicBezTo>
                  <a:cubicBezTo>
                    <a:pt x="2789041" y="146656"/>
                    <a:pt x="2841854" y="170799"/>
                    <a:pt x="2870523" y="190415"/>
                  </a:cubicBezTo>
                  <a:cubicBezTo>
                    <a:pt x="2899192" y="210031"/>
                    <a:pt x="2902209" y="240208"/>
                    <a:pt x="2924843" y="262842"/>
                  </a:cubicBezTo>
                  <a:cubicBezTo>
                    <a:pt x="2947477" y="285476"/>
                    <a:pt x="2982182" y="317164"/>
                    <a:pt x="3006325" y="326217"/>
                  </a:cubicBezTo>
                  <a:cubicBezTo>
                    <a:pt x="3030468" y="335270"/>
                    <a:pt x="3036503" y="306601"/>
                    <a:pt x="3069699" y="317163"/>
                  </a:cubicBezTo>
                  <a:cubicBezTo>
                    <a:pt x="3102895" y="327725"/>
                    <a:pt x="3158725" y="356395"/>
                    <a:pt x="3205501" y="389591"/>
                  </a:cubicBezTo>
                  <a:cubicBezTo>
                    <a:pt x="3252277" y="422787"/>
                    <a:pt x="3312633" y="477108"/>
                    <a:pt x="3350356" y="516340"/>
                  </a:cubicBezTo>
                  <a:cubicBezTo>
                    <a:pt x="3388079" y="555572"/>
                    <a:pt x="3418257" y="602347"/>
                    <a:pt x="3431837" y="624981"/>
                  </a:cubicBezTo>
                  <a:cubicBezTo>
                    <a:pt x="3445417" y="647615"/>
                    <a:pt x="3431837" y="652142"/>
                    <a:pt x="3431837" y="652142"/>
                  </a:cubicBezTo>
                  <a:lnTo>
                    <a:pt x="3431837" y="679302"/>
                  </a:lnTo>
                  <a:cubicBezTo>
                    <a:pt x="3445417" y="692882"/>
                    <a:pt x="3499739" y="710989"/>
                    <a:pt x="3513319" y="733623"/>
                  </a:cubicBezTo>
                  <a:cubicBezTo>
                    <a:pt x="3526899" y="756257"/>
                    <a:pt x="3498230" y="792470"/>
                    <a:pt x="3513319" y="815104"/>
                  </a:cubicBezTo>
                  <a:cubicBezTo>
                    <a:pt x="3528408" y="837738"/>
                    <a:pt x="3554059" y="787944"/>
                    <a:pt x="3603853" y="869425"/>
                  </a:cubicBezTo>
                  <a:cubicBezTo>
                    <a:pt x="3653647" y="950906"/>
                    <a:pt x="3771342" y="1201385"/>
                    <a:pt x="3812083" y="1303991"/>
                  </a:cubicBezTo>
                  <a:cubicBezTo>
                    <a:pt x="3852824" y="1406597"/>
                    <a:pt x="3842261" y="1433757"/>
                    <a:pt x="3848297" y="1485060"/>
                  </a:cubicBezTo>
                  <a:cubicBezTo>
                    <a:pt x="3854333" y="1536363"/>
                    <a:pt x="3852824" y="1581631"/>
                    <a:pt x="3848297" y="1611809"/>
                  </a:cubicBezTo>
                  <a:cubicBezTo>
                    <a:pt x="3843770" y="1641987"/>
                    <a:pt x="3813592" y="1640479"/>
                    <a:pt x="3821136" y="1666130"/>
                  </a:cubicBezTo>
                  <a:cubicBezTo>
                    <a:pt x="3828680" y="1691781"/>
                    <a:pt x="3876966" y="1731013"/>
                    <a:pt x="3893564" y="1765718"/>
                  </a:cubicBezTo>
                  <a:cubicBezTo>
                    <a:pt x="3910162" y="1800423"/>
                    <a:pt x="3914689" y="1839654"/>
                    <a:pt x="3920725" y="1874359"/>
                  </a:cubicBezTo>
                  <a:cubicBezTo>
                    <a:pt x="3926761" y="1909064"/>
                    <a:pt x="3928269" y="1940751"/>
                    <a:pt x="3929778" y="1973947"/>
                  </a:cubicBezTo>
                  <a:cubicBezTo>
                    <a:pt x="3931287" y="2007143"/>
                    <a:pt x="3932796" y="2038831"/>
                    <a:pt x="3929778" y="2073536"/>
                  </a:cubicBezTo>
                  <a:cubicBezTo>
                    <a:pt x="3926760" y="2108241"/>
                    <a:pt x="3917707" y="2155017"/>
                    <a:pt x="3911671" y="2182177"/>
                  </a:cubicBezTo>
                  <a:cubicBezTo>
                    <a:pt x="3905635" y="2209337"/>
                    <a:pt x="3884511" y="2213864"/>
                    <a:pt x="3893564" y="2236498"/>
                  </a:cubicBezTo>
                  <a:cubicBezTo>
                    <a:pt x="3902617" y="2259132"/>
                    <a:pt x="3946376" y="2265167"/>
                    <a:pt x="3965992" y="2317979"/>
                  </a:cubicBezTo>
                  <a:cubicBezTo>
                    <a:pt x="3985608" y="2370791"/>
                    <a:pt x="4003715" y="2470379"/>
                    <a:pt x="4011259" y="2553369"/>
                  </a:cubicBezTo>
                  <a:cubicBezTo>
                    <a:pt x="4018803" y="2636359"/>
                    <a:pt x="4011259" y="2815920"/>
                    <a:pt x="4011259" y="2815920"/>
                  </a:cubicBezTo>
                  <a:cubicBezTo>
                    <a:pt x="4011259" y="2907964"/>
                    <a:pt x="4018803" y="3022641"/>
                    <a:pt x="4011259" y="3105631"/>
                  </a:cubicBezTo>
                  <a:cubicBezTo>
                    <a:pt x="4003715" y="3188621"/>
                    <a:pt x="3985608" y="3238415"/>
                    <a:pt x="3965992" y="3313860"/>
                  </a:cubicBezTo>
                  <a:cubicBezTo>
                    <a:pt x="3946376" y="3389306"/>
                    <a:pt x="3925251" y="3478332"/>
                    <a:pt x="3893564" y="3558304"/>
                  </a:cubicBezTo>
                  <a:cubicBezTo>
                    <a:pt x="3861877" y="3638276"/>
                    <a:pt x="3806047" y="3746918"/>
                    <a:pt x="3775869" y="3793694"/>
                  </a:cubicBezTo>
                  <a:cubicBezTo>
                    <a:pt x="3745691" y="3840470"/>
                    <a:pt x="3729093" y="3814819"/>
                    <a:pt x="3712495" y="3838961"/>
                  </a:cubicBezTo>
                  <a:cubicBezTo>
                    <a:pt x="3695897" y="3863104"/>
                    <a:pt x="3700424" y="3888755"/>
                    <a:pt x="3676281" y="3938549"/>
                  </a:cubicBezTo>
                  <a:cubicBezTo>
                    <a:pt x="3652138" y="3988343"/>
                    <a:pt x="3609888" y="4074352"/>
                    <a:pt x="3567639" y="4137726"/>
                  </a:cubicBezTo>
                  <a:cubicBezTo>
                    <a:pt x="3525390" y="4201100"/>
                    <a:pt x="3468051" y="4264474"/>
                    <a:pt x="3422784" y="4318795"/>
                  </a:cubicBezTo>
                  <a:cubicBezTo>
                    <a:pt x="3377517" y="4373116"/>
                    <a:pt x="3338284" y="4424418"/>
                    <a:pt x="3296035" y="4463650"/>
                  </a:cubicBezTo>
                  <a:cubicBezTo>
                    <a:pt x="3253786" y="4502882"/>
                    <a:pt x="3196447" y="4524007"/>
                    <a:pt x="3169287" y="4554185"/>
                  </a:cubicBezTo>
                  <a:cubicBezTo>
                    <a:pt x="3142127" y="4584363"/>
                    <a:pt x="3161742" y="4603979"/>
                    <a:pt x="3133073" y="4644720"/>
                  </a:cubicBezTo>
                  <a:cubicBezTo>
                    <a:pt x="3104404" y="4685461"/>
                    <a:pt x="3053101" y="4751853"/>
                    <a:pt x="2997271" y="4798629"/>
                  </a:cubicBezTo>
                  <a:cubicBezTo>
                    <a:pt x="2941441" y="4845405"/>
                    <a:pt x="2856942" y="4896708"/>
                    <a:pt x="2798095" y="4925377"/>
                  </a:cubicBezTo>
                  <a:cubicBezTo>
                    <a:pt x="2739248" y="4954046"/>
                    <a:pt x="2709069" y="4954046"/>
                    <a:pt x="2644186" y="4970644"/>
                  </a:cubicBezTo>
                  <a:cubicBezTo>
                    <a:pt x="2579303" y="4987242"/>
                    <a:pt x="2467643" y="5026474"/>
                    <a:pt x="2408796" y="5024965"/>
                  </a:cubicBezTo>
                  <a:cubicBezTo>
                    <a:pt x="2349949" y="5023456"/>
                    <a:pt x="2316752" y="4988751"/>
                    <a:pt x="2291101" y="4961591"/>
                  </a:cubicBezTo>
                  <a:cubicBezTo>
                    <a:pt x="2265450" y="4934431"/>
                    <a:pt x="2266958" y="4892181"/>
                    <a:pt x="2254887" y="4862003"/>
                  </a:cubicBezTo>
                  <a:cubicBezTo>
                    <a:pt x="2242816" y="4831825"/>
                    <a:pt x="2230744" y="4801647"/>
                    <a:pt x="2218673" y="4780522"/>
                  </a:cubicBezTo>
                  <a:cubicBezTo>
                    <a:pt x="2206602" y="4759397"/>
                    <a:pt x="2196039" y="4748834"/>
                    <a:pt x="2182459" y="4735254"/>
                  </a:cubicBezTo>
                  <a:cubicBezTo>
                    <a:pt x="2168879" y="4721674"/>
                    <a:pt x="2150772" y="4683952"/>
                    <a:pt x="2137192" y="4699041"/>
                  </a:cubicBezTo>
                  <a:cubicBezTo>
                    <a:pt x="2123612" y="4714130"/>
                    <a:pt x="2110031" y="4786557"/>
                    <a:pt x="2100978" y="4825789"/>
                  </a:cubicBezTo>
                  <a:cubicBezTo>
                    <a:pt x="2091924" y="4865021"/>
                    <a:pt x="2107013" y="4904253"/>
                    <a:pt x="2082871" y="4934431"/>
                  </a:cubicBezTo>
                  <a:cubicBezTo>
                    <a:pt x="2058729" y="4964609"/>
                    <a:pt x="2002899" y="4988751"/>
                    <a:pt x="1956123" y="5006858"/>
                  </a:cubicBezTo>
                  <a:cubicBezTo>
                    <a:pt x="1909347" y="5024965"/>
                    <a:pt x="1855026" y="5037036"/>
                    <a:pt x="1802214" y="5043072"/>
                  </a:cubicBezTo>
                  <a:cubicBezTo>
                    <a:pt x="1749402" y="5049108"/>
                    <a:pt x="1707152" y="5046090"/>
                    <a:pt x="1639251" y="5043072"/>
                  </a:cubicBezTo>
                  <a:cubicBezTo>
                    <a:pt x="1571350" y="5040054"/>
                    <a:pt x="1473271" y="5053634"/>
                    <a:pt x="1394808" y="5024965"/>
                  </a:cubicBezTo>
                  <a:cubicBezTo>
                    <a:pt x="1316345" y="4996296"/>
                    <a:pt x="1168471" y="4871056"/>
                    <a:pt x="1168471" y="4871056"/>
                  </a:cubicBezTo>
                  <a:cubicBezTo>
                    <a:pt x="1112641" y="4833333"/>
                    <a:pt x="1096043" y="4819754"/>
                    <a:pt x="1059829" y="4798629"/>
                  </a:cubicBezTo>
                  <a:cubicBezTo>
                    <a:pt x="1023615" y="4777504"/>
                    <a:pt x="984384" y="4771468"/>
                    <a:pt x="951188" y="4744308"/>
                  </a:cubicBezTo>
                  <a:cubicBezTo>
                    <a:pt x="917992" y="4717148"/>
                    <a:pt x="875742" y="4664335"/>
                    <a:pt x="860653" y="4635666"/>
                  </a:cubicBezTo>
                  <a:cubicBezTo>
                    <a:pt x="845564" y="4606997"/>
                    <a:pt x="884795" y="4597943"/>
                    <a:pt x="860653" y="4572292"/>
                  </a:cubicBezTo>
                  <a:cubicBezTo>
                    <a:pt x="836511" y="4546641"/>
                    <a:pt x="765592" y="4520989"/>
                    <a:pt x="715798" y="4481757"/>
                  </a:cubicBezTo>
                  <a:cubicBezTo>
                    <a:pt x="666004" y="4442525"/>
                    <a:pt x="599612" y="4388205"/>
                    <a:pt x="561889" y="4336902"/>
                  </a:cubicBezTo>
                  <a:cubicBezTo>
                    <a:pt x="524166" y="4285599"/>
                    <a:pt x="519639" y="4223734"/>
                    <a:pt x="489461" y="4173940"/>
                  </a:cubicBezTo>
                  <a:cubicBezTo>
                    <a:pt x="459283" y="4124146"/>
                    <a:pt x="420052" y="4101512"/>
                    <a:pt x="380820" y="4038138"/>
                  </a:cubicBezTo>
                  <a:cubicBezTo>
                    <a:pt x="341588" y="3974764"/>
                    <a:pt x="290285" y="3872158"/>
                    <a:pt x="254071" y="3793694"/>
                  </a:cubicBezTo>
                  <a:cubicBezTo>
                    <a:pt x="217857" y="3715231"/>
                    <a:pt x="190696" y="3651856"/>
                    <a:pt x="163536" y="3567357"/>
                  </a:cubicBezTo>
                  <a:cubicBezTo>
                    <a:pt x="136376" y="3482858"/>
                    <a:pt x="116760" y="3354601"/>
                    <a:pt x="91109" y="3286700"/>
                  </a:cubicBezTo>
                  <a:cubicBezTo>
                    <a:pt x="65458" y="3218799"/>
                    <a:pt x="23207" y="3235396"/>
                    <a:pt x="9627" y="3159951"/>
                  </a:cubicBezTo>
                  <a:cubicBezTo>
                    <a:pt x="-3953" y="3084506"/>
                    <a:pt x="-2444" y="2932106"/>
                    <a:pt x="9627" y="2834027"/>
                  </a:cubicBezTo>
                  <a:cubicBezTo>
                    <a:pt x="21698" y="2735948"/>
                    <a:pt x="62439" y="2645413"/>
                    <a:pt x="82055" y="2571476"/>
                  </a:cubicBezTo>
                  <a:cubicBezTo>
                    <a:pt x="101671" y="2497539"/>
                    <a:pt x="119778" y="2476415"/>
                    <a:pt x="127323" y="2390407"/>
                  </a:cubicBezTo>
                  <a:cubicBezTo>
                    <a:pt x="134868" y="2304399"/>
                    <a:pt x="119778" y="2165580"/>
                    <a:pt x="127323" y="2055429"/>
                  </a:cubicBezTo>
                  <a:cubicBezTo>
                    <a:pt x="134867" y="1945279"/>
                    <a:pt x="148447" y="1809476"/>
                    <a:pt x="172590" y="1729504"/>
                  </a:cubicBezTo>
                  <a:cubicBezTo>
                    <a:pt x="196732" y="1649532"/>
                    <a:pt x="255580" y="1645005"/>
                    <a:pt x="272178" y="1575595"/>
                  </a:cubicBezTo>
                  <a:cubicBezTo>
                    <a:pt x="288776" y="1506185"/>
                    <a:pt x="249544" y="1411123"/>
                    <a:pt x="272178" y="1313044"/>
                  </a:cubicBezTo>
                  <a:cubicBezTo>
                    <a:pt x="294812" y="1214965"/>
                    <a:pt x="358186" y="1091235"/>
                    <a:pt x="407980" y="987120"/>
                  </a:cubicBezTo>
                  <a:cubicBezTo>
                    <a:pt x="457774" y="883005"/>
                    <a:pt x="515112" y="769836"/>
                    <a:pt x="570942" y="688355"/>
                  </a:cubicBezTo>
                  <a:cubicBezTo>
                    <a:pt x="626772" y="606874"/>
                    <a:pt x="684111" y="557080"/>
                    <a:pt x="742958" y="498233"/>
                  </a:cubicBezTo>
                  <a:cubicBezTo>
                    <a:pt x="801805" y="439386"/>
                    <a:pt x="868197" y="356395"/>
                    <a:pt x="924027" y="335270"/>
                  </a:cubicBezTo>
                  <a:cubicBezTo>
                    <a:pt x="979857" y="314145"/>
                    <a:pt x="1049267" y="389591"/>
                    <a:pt x="1077936" y="371484"/>
                  </a:cubicBezTo>
                  <a:cubicBezTo>
                    <a:pt x="1106605" y="353377"/>
                    <a:pt x="1077936" y="259825"/>
                    <a:pt x="1096043" y="226629"/>
                  </a:cubicBezTo>
                  <a:cubicBezTo>
                    <a:pt x="1114150" y="193433"/>
                    <a:pt x="1118677" y="200977"/>
                    <a:pt x="1186578" y="172308"/>
                  </a:cubicBezTo>
                  <a:cubicBezTo>
                    <a:pt x="1254479" y="143639"/>
                    <a:pt x="1396316" y="80264"/>
                    <a:pt x="1503449" y="54613"/>
                  </a:cubicBezTo>
                  <a:cubicBezTo>
                    <a:pt x="1610582" y="28962"/>
                    <a:pt x="1750911" y="12363"/>
                    <a:pt x="1829374" y="18399"/>
                  </a:cubicBezTo>
                  <a:cubicBezTo>
                    <a:pt x="1907837" y="24435"/>
                    <a:pt x="1974229" y="90827"/>
                    <a:pt x="1974229" y="90827"/>
                  </a:cubicBezTo>
                  <a:cubicBezTo>
                    <a:pt x="2013461" y="110443"/>
                    <a:pt x="2031568" y="145148"/>
                    <a:pt x="2064764" y="136094"/>
                  </a:cubicBezTo>
                  <a:cubicBezTo>
                    <a:pt x="2097960" y="127041"/>
                    <a:pt x="2138701" y="57631"/>
                    <a:pt x="2173406" y="36506"/>
                  </a:cubicBezTo>
                  <a:cubicBezTo>
                    <a:pt x="2208111" y="15381"/>
                    <a:pt x="2241307" y="15381"/>
                    <a:pt x="2272994" y="9345"/>
                  </a:cubicBezTo>
                  <a:cubicBezTo>
                    <a:pt x="2304681" y="3309"/>
                    <a:pt x="2359002" y="-1217"/>
                    <a:pt x="2399742" y="292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8" name="Straight Connector 367"/>
            <p:cNvCxnSpPr/>
            <p:nvPr/>
          </p:nvCxnSpPr>
          <p:spPr>
            <a:xfrm rot="9762711" flipV="1">
              <a:off x="3101428" y="4791971"/>
              <a:ext cx="117712" cy="78216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 rot="9762711">
              <a:off x="3099327" y="4690694"/>
              <a:ext cx="81373" cy="4888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 rot="9762711" flipV="1">
              <a:off x="2872941" y="4738398"/>
              <a:ext cx="146655" cy="58662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 rot="9762711">
              <a:off x="2901419" y="4843971"/>
              <a:ext cx="117891" cy="91101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rot="9762711" flipH="1">
              <a:off x="3052131" y="4738008"/>
              <a:ext cx="19554" cy="139139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Oval 372"/>
            <p:cNvSpPr>
              <a:spLocks noChangeAspect="1"/>
            </p:cNvSpPr>
            <p:nvPr/>
          </p:nvSpPr>
          <p:spPr>
            <a:xfrm rot="9762711">
              <a:off x="3000049" y="4649071"/>
              <a:ext cx="87993" cy="87993"/>
            </a:xfrm>
            <a:prstGeom prst="ellipse">
              <a:avLst/>
            </a:prstGeom>
            <a:solidFill>
              <a:srgbClr val="9E014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4" name="Straight Connector 373"/>
            <p:cNvCxnSpPr>
              <a:cxnSpLocks noChangeAspect="1"/>
            </p:cNvCxnSpPr>
            <p:nvPr/>
          </p:nvCxnSpPr>
          <p:spPr>
            <a:xfrm flipH="1" flipV="1">
              <a:off x="2965717" y="5144350"/>
              <a:ext cx="116685" cy="59852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>
              <a:cxnSpLocks/>
            </p:cNvCxnSpPr>
            <p:nvPr/>
          </p:nvCxnSpPr>
          <p:spPr>
            <a:xfrm rot="8356695" flipH="1">
              <a:off x="2846090" y="4884672"/>
              <a:ext cx="82296" cy="19465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 flipH="1" flipV="1">
              <a:off x="3109724" y="4947006"/>
              <a:ext cx="123190" cy="89778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7" name="Oval 376"/>
            <p:cNvSpPr>
              <a:spLocks noChangeAspect="1"/>
            </p:cNvSpPr>
            <p:nvPr/>
          </p:nvSpPr>
          <p:spPr>
            <a:xfrm rot="9762711">
              <a:off x="3194595" y="4692584"/>
              <a:ext cx="87993" cy="87993"/>
            </a:xfrm>
            <a:prstGeom prst="ellipse">
              <a:avLst/>
            </a:prstGeom>
            <a:solidFill>
              <a:srgbClr val="F46D4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/>
            <p:cNvSpPr>
              <a:spLocks noChangeAspect="1"/>
            </p:cNvSpPr>
            <p:nvPr/>
          </p:nvSpPr>
          <p:spPr>
            <a:xfrm rot="9762711">
              <a:off x="2801866" y="4804598"/>
              <a:ext cx="87993" cy="87993"/>
            </a:xfrm>
            <a:prstGeom prst="ellipse">
              <a:avLst/>
            </a:prstGeom>
            <a:solidFill>
              <a:srgbClr val="ABDDA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9" name="Straight Connector 378"/>
            <p:cNvCxnSpPr>
              <a:cxnSpLocks noChangeAspect="1"/>
            </p:cNvCxnSpPr>
            <p:nvPr/>
          </p:nvCxnSpPr>
          <p:spPr>
            <a:xfrm flipH="1">
              <a:off x="3142329" y="5083325"/>
              <a:ext cx="94689" cy="10474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 rot="8356695" flipH="1">
              <a:off x="2916278" y="4985142"/>
              <a:ext cx="197657" cy="4888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Oval 380"/>
            <p:cNvSpPr>
              <a:spLocks noChangeAspect="1"/>
            </p:cNvSpPr>
            <p:nvPr/>
          </p:nvSpPr>
          <p:spPr>
            <a:xfrm rot="9762711">
              <a:off x="3035642" y="4880552"/>
              <a:ext cx="87993" cy="87993"/>
            </a:xfrm>
            <a:prstGeom prst="ellipse">
              <a:avLst/>
            </a:prstGeom>
            <a:solidFill>
              <a:srgbClr val="FEE06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/>
            <p:cNvSpPr>
              <a:spLocks noChangeAspect="1"/>
            </p:cNvSpPr>
            <p:nvPr/>
          </p:nvSpPr>
          <p:spPr>
            <a:xfrm rot="8356695">
              <a:off x="2888507" y="5081348"/>
              <a:ext cx="87993" cy="87993"/>
            </a:xfrm>
            <a:prstGeom prst="ellipse">
              <a:avLst/>
            </a:prstGeom>
            <a:solidFill>
              <a:srgbClr val="66C2A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/>
            <p:cNvSpPr>
              <a:spLocks noChangeAspect="1"/>
            </p:cNvSpPr>
            <p:nvPr/>
          </p:nvSpPr>
          <p:spPr>
            <a:xfrm rot="8356695">
              <a:off x="3221252" y="5014288"/>
              <a:ext cx="87993" cy="87993"/>
            </a:xfrm>
            <a:prstGeom prst="ellipse">
              <a:avLst/>
            </a:prstGeom>
            <a:solidFill>
              <a:srgbClr val="3288B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/>
            <p:cNvSpPr>
              <a:spLocks noChangeAspect="1"/>
            </p:cNvSpPr>
            <p:nvPr/>
          </p:nvSpPr>
          <p:spPr>
            <a:xfrm rot="8356695">
              <a:off x="3068726" y="5178804"/>
              <a:ext cx="87993" cy="87993"/>
            </a:xfrm>
            <a:prstGeom prst="ellipse">
              <a:avLst/>
            </a:prstGeom>
            <a:solidFill>
              <a:srgbClr val="5E4FA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Trapezoid 384"/>
            <p:cNvSpPr/>
            <p:nvPr/>
          </p:nvSpPr>
          <p:spPr>
            <a:xfrm rot="16200000">
              <a:off x="3510570" y="4698806"/>
              <a:ext cx="956262" cy="538548"/>
            </a:xfrm>
            <a:prstGeom prst="trapezoid">
              <a:avLst>
                <a:gd name="adj" fmla="val 11939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6" name="Straight Connector 385"/>
            <p:cNvCxnSpPr>
              <a:cxnSpLocks noChangeAspect="1"/>
            </p:cNvCxnSpPr>
            <p:nvPr/>
          </p:nvCxnSpPr>
          <p:spPr>
            <a:xfrm flipH="1">
              <a:off x="4781680" y="5094475"/>
              <a:ext cx="24821" cy="127174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>
              <a:cxnSpLocks noChangeAspect="1"/>
            </p:cNvCxnSpPr>
            <p:nvPr/>
          </p:nvCxnSpPr>
          <p:spPr>
            <a:xfrm flipH="1" flipV="1">
              <a:off x="4927550" y="4895142"/>
              <a:ext cx="79484" cy="3767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>
              <a:cxnSpLocks noChangeAspect="1"/>
            </p:cNvCxnSpPr>
            <p:nvPr/>
          </p:nvCxnSpPr>
          <p:spPr>
            <a:xfrm flipH="1">
              <a:off x="4700752" y="4750589"/>
              <a:ext cx="103329" cy="10838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>
              <a:cxnSpLocks noChangeAspect="1"/>
            </p:cNvCxnSpPr>
            <p:nvPr/>
          </p:nvCxnSpPr>
          <p:spPr>
            <a:xfrm flipH="1">
              <a:off x="4711293" y="4880674"/>
              <a:ext cx="135123" cy="10092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>
              <a:cxnSpLocks noChangeAspect="1"/>
            </p:cNvCxnSpPr>
            <p:nvPr/>
          </p:nvCxnSpPr>
          <p:spPr>
            <a:xfrm flipH="1" flipV="1">
              <a:off x="4846959" y="4758105"/>
              <a:ext cx="26160" cy="79484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Oval 390"/>
            <p:cNvSpPr>
              <a:spLocks noChangeAspect="1"/>
            </p:cNvSpPr>
            <p:nvPr/>
          </p:nvSpPr>
          <p:spPr>
            <a:xfrm rot="9762711">
              <a:off x="4789531" y="4674824"/>
              <a:ext cx="93485" cy="93485"/>
            </a:xfrm>
            <a:prstGeom prst="ellipse">
              <a:avLst/>
            </a:prstGeom>
            <a:solidFill>
              <a:srgbClr val="9E014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2" name="Straight Connector 391"/>
            <p:cNvCxnSpPr>
              <a:cxnSpLocks noChangeAspect="1"/>
            </p:cNvCxnSpPr>
            <p:nvPr/>
          </p:nvCxnSpPr>
          <p:spPr>
            <a:xfrm flipH="1">
              <a:off x="4862737" y="4968194"/>
              <a:ext cx="135123" cy="64884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>
              <a:cxnSpLocks noChangeAspect="1"/>
            </p:cNvCxnSpPr>
            <p:nvPr/>
          </p:nvCxnSpPr>
          <p:spPr>
            <a:xfrm flipH="1">
              <a:off x="4814218" y="5207170"/>
              <a:ext cx="95381" cy="41832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>
              <a:cxnSpLocks noChangeAspect="1"/>
            </p:cNvCxnSpPr>
            <p:nvPr/>
          </p:nvCxnSpPr>
          <p:spPr>
            <a:xfrm flipH="1" flipV="1">
              <a:off x="4703965" y="4932733"/>
              <a:ext cx="79484" cy="8629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Oval 394"/>
            <p:cNvSpPr>
              <a:spLocks noChangeAspect="1"/>
            </p:cNvSpPr>
            <p:nvPr/>
          </p:nvSpPr>
          <p:spPr>
            <a:xfrm rot="9762711">
              <a:off x="4625944" y="4845742"/>
              <a:ext cx="93485" cy="93485"/>
            </a:xfrm>
            <a:prstGeom prst="ellipse">
              <a:avLst/>
            </a:prstGeom>
            <a:solidFill>
              <a:srgbClr val="F46D4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/>
            <p:cNvSpPr>
              <a:spLocks noChangeAspect="1"/>
            </p:cNvSpPr>
            <p:nvPr/>
          </p:nvSpPr>
          <p:spPr>
            <a:xfrm rot="9762711">
              <a:off x="4842213" y="4833847"/>
              <a:ext cx="93485" cy="93485"/>
            </a:xfrm>
            <a:prstGeom prst="ellipse">
              <a:avLst/>
            </a:prstGeom>
            <a:solidFill>
              <a:srgbClr val="ABDDA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7" name="Straight Connector 396"/>
            <p:cNvCxnSpPr>
              <a:cxnSpLocks noChangeAspect="1"/>
            </p:cNvCxnSpPr>
            <p:nvPr/>
          </p:nvCxnSpPr>
          <p:spPr>
            <a:xfrm flipH="1">
              <a:off x="4831003" y="4924821"/>
              <a:ext cx="34228" cy="79484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>
              <a:cxnSpLocks noChangeAspect="1"/>
            </p:cNvCxnSpPr>
            <p:nvPr/>
          </p:nvCxnSpPr>
          <p:spPr>
            <a:xfrm>
              <a:off x="4856375" y="5081718"/>
              <a:ext cx="71189" cy="7153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Oval 398"/>
            <p:cNvSpPr>
              <a:spLocks noChangeAspect="1"/>
            </p:cNvSpPr>
            <p:nvPr/>
          </p:nvSpPr>
          <p:spPr>
            <a:xfrm rot="9762711">
              <a:off x="4770048" y="5002307"/>
              <a:ext cx="93485" cy="93485"/>
            </a:xfrm>
            <a:prstGeom prst="ellipse">
              <a:avLst/>
            </a:prstGeom>
            <a:solidFill>
              <a:srgbClr val="FEE06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/>
            <p:cNvSpPr>
              <a:spLocks noChangeAspect="1"/>
            </p:cNvSpPr>
            <p:nvPr/>
          </p:nvSpPr>
          <p:spPr>
            <a:xfrm rot="8356695">
              <a:off x="4991886" y="4906308"/>
              <a:ext cx="93485" cy="93485"/>
            </a:xfrm>
            <a:prstGeom prst="ellipse">
              <a:avLst/>
            </a:prstGeom>
            <a:solidFill>
              <a:srgbClr val="66C2A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/>
            <p:cNvSpPr>
              <a:spLocks noChangeAspect="1"/>
            </p:cNvSpPr>
            <p:nvPr/>
          </p:nvSpPr>
          <p:spPr>
            <a:xfrm rot="8356695">
              <a:off x="4913024" y="5141209"/>
              <a:ext cx="93485" cy="93485"/>
            </a:xfrm>
            <a:prstGeom prst="ellipse">
              <a:avLst/>
            </a:prstGeom>
            <a:solidFill>
              <a:srgbClr val="3288B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/>
            <p:cNvSpPr>
              <a:spLocks noChangeAspect="1"/>
            </p:cNvSpPr>
            <p:nvPr/>
          </p:nvSpPr>
          <p:spPr>
            <a:xfrm rot="8356695">
              <a:off x="4723594" y="5221419"/>
              <a:ext cx="93485" cy="93485"/>
            </a:xfrm>
            <a:prstGeom prst="ellipse">
              <a:avLst/>
            </a:prstGeom>
            <a:solidFill>
              <a:srgbClr val="5E4FA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3" name="Straight Connector 402"/>
            <p:cNvCxnSpPr>
              <a:cxnSpLocks noChangeAspect="1"/>
            </p:cNvCxnSpPr>
            <p:nvPr/>
          </p:nvCxnSpPr>
          <p:spPr>
            <a:xfrm flipH="1">
              <a:off x="4975402" y="5002714"/>
              <a:ext cx="47689" cy="143071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Trapezoid 403"/>
            <p:cNvSpPr/>
            <p:nvPr/>
          </p:nvSpPr>
          <p:spPr>
            <a:xfrm rot="16200000">
              <a:off x="4380593" y="4706974"/>
              <a:ext cx="956262" cy="538548"/>
            </a:xfrm>
            <a:prstGeom prst="trapezoid">
              <a:avLst>
                <a:gd name="adj" fmla="val 11939"/>
              </a:avLst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5" name="Straight Arrow Connector 404"/>
            <p:cNvCxnSpPr>
              <a:cxnSpLocks noChangeAspect="1"/>
            </p:cNvCxnSpPr>
            <p:nvPr/>
          </p:nvCxnSpPr>
          <p:spPr>
            <a:xfrm flipV="1">
              <a:off x="3413048" y="4943338"/>
              <a:ext cx="274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Arrow Connector 405"/>
            <p:cNvCxnSpPr>
              <a:cxnSpLocks noChangeAspect="1"/>
            </p:cNvCxnSpPr>
            <p:nvPr/>
          </p:nvCxnSpPr>
          <p:spPr>
            <a:xfrm flipV="1">
              <a:off x="4296649" y="4943338"/>
              <a:ext cx="274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TextBox 406"/>
            <p:cNvSpPr txBox="1"/>
            <p:nvPr/>
          </p:nvSpPr>
          <p:spPr>
            <a:xfrm>
              <a:off x="2881623" y="2936998"/>
              <a:ext cx="14453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Helvetica" charset="0"/>
                  <a:ea typeface="Helvetica" charset="0"/>
                  <a:cs typeface="Helvetica" charset="0"/>
                </a:rPr>
                <a:t>Two-layer model</a:t>
              </a:r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2895552" y="4205550"/>
              <a:ext cx="14453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smtClean="0">
                  <a:latin typeface="Helvetica" charset="0"/>
                  <a:ea typeface="Helvetica" charset="0"/>
                  <a:cs typeface="Helvetica" charset="0"/>
                </a:rPr>
                <a:t>Multi-layer </a:t>
              </a:r>
              <a:r>
                <a:rPr lang="en-US" sz="1000" dirty="0" smtClean="0">
                  <a:latin typeface="Helvetica" charset="0"/>
                  <a:ea typeface="Helvetica" charset="0"/>
                  <a:cs typeface="Helvetica" charset="0"/>
                </a:rPr>
                <a:t>model</a:t>
              </a: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5647058" y="2949444"/>
              <a:ext cx="14453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Helvetica" charset="0"/>
                  <a:ea typeface="Helvetica" charset="0"/>
                  <a:cs typeface="Helvetica" charset="0"/>
                </a:rPr>
                <a:t>Idiographic model</a:t>
              </a:r>
            </a:p>
          </p:txBody>
        </p:sp>
        <p:sp>
          <p:nvSpPr>
            <p:cNvPr id="410" name="Chord 409"/>
            <p:cNvSpPr/>
            <p:nvPr/>
          </p:nvSpPr>
          <p:spPr>
            <a:xfrm rot="5781065">
              <a:off x="5994952" y="4031240"/>
              <a:ext cx="370897" cy="326519"/>
            </a:xfrm>
            <a:prstGeom prst="chord">
              <a:avLst>
                <a:gd name="adj1" fmla="val 4934732"/>
                <a:gd name="adj2" fmla="val 15954831"/>
              </a:avLst>
            </a:prstGeom>
            <a:solidFill>
              <a:srgbClr val="328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Freeform 410"/>
            <p:cNvSpPr>
              <a:spLocks noChangeAspect="1"/>
            </p:cNvSpPr>
            <p:nvPr/>
          </p:nvSpPr>
          <p:spPr>
            <a:xfrm>
              <a:off x="6288139" y="3273135"/>
              <a:ext cx="412640" cy="518708"/>
            </a:xfrm>
            <a:custGeom>
              <a:avLst/>
              <a:gdLst>
                <a:gd name="connsiteX0" fmla="*/ 2399742 w 4014611"/>
                <a:gd name="connsiteY0" fmla="*/ 292 h 5046556"/>
                <a:gd name="connsiteX1" fmla="*/ 2517437 w 4014611"/>
                <a:gd name="connsiteY1" fmla="*/ 18399 h 5046556"/>
                <a:gd name="connsiteX2" fmla="*/ 2617025 w 4014611"/>
                <a:gd name="connsiteY2" fmla="*/ 117987 h 5046556"/>
                <a:gd name="connsiteX3" fmla="*/ 2653239 w 4014611"/>
                <a:gd name="connsiteY3" fmla="*/ 181361 h 5046556"/>
                <a:gd name="connsiteX4" fmla="*/ 2752827 w 4014611"/>
                <a:gd name="connsiteY4" fmla="*/ 145147 h 5046556"/>
                <a:gd name="connsiteX5" fmla="*/ 2870523 w 4014611"/>
                <a:gd name="connsiteY5" fmla="*/ 190415 h 5046556"/>
                <a:gd name="connsiteX6" fmla="*/ 2924843 w 4014611"/>
                <a:gd name="connsiteY6" fmla="*/ 262842 h 5046556"/>
                <a:gd name="connsiteX7" fmla="*/ 3006325 w 4014611"/>
                <a:gd name="connsiteY7" fmla="*/ 326217 h 5046556"/>
                <a:gd name="connsiteX8" fmla="*/ 3069699 w 4014611"/>
                <a:gd name="connsiteY8" fmla="*/ 317163 h 5046556"/>
                <a:gd name="connsiteX9" fmla="*/ 3205501 w 4014611"/>
                <a:gd name="connsiteY9" fmla="*/ 389591 h 5046556"/>
                <a:gd name="connsiteX10" fmla="*/ 3350356 w 4014611"/>
                <a:gd name="connsiteY10" fmla="*/ 516340 h 5046556"/>
                <a:gd name="connsiteX11" fmla="*/ 3431837 w 4014611"/>
                <a:gd name="connsiteY11" fmla="*/ 624981 h 5046556"/>
                <a:gd name="connsiteX12" fmla="*/ 3431837 w 4014611"/>
                <a:gd name="connsiteY12" fmla="*/ 652142 h 5046556"/>
                <a:gd name="connsiteX13" fmla="*/ 3431837 w 4014611"/>
                <a:gd name="connsiteY13" fmla="*/ 679302 h 5046556"/>
                <a:gd name="connsiteX14" fmla="*/ 3513319 w 4014611"/>
                <a:gd name="connsiteY14" fmla="*/ 733623 h 5046556"/>
                <a:gd name="connsiteX15" fmla="*/ 3513319 w 4014611"/>
                <a:gd name="connsiteY15" fmla="*/ 815104 h 5046556"/>
                <a:gd name="connsiteX16" fmla="*/ 3603853 w 4014611"/>
                <a:gd name="connsiteY16" fmla="*/ 869425 h 5046556"/>
                <a:gd name="connsiteX17" fmla="*/ 3812083 w 4014611"/>
                <a:gd name="connsiteY17" fmla="*/ 1303991 h 5046556"/>
                <a:gd name="connsiteX18" fmla="*/ 3848297 w 4014611"/>
                <a:gd name="connsiteY18" fmla="*/ 1485060 h 5046556"/>
                <a:gd name="connsiteX19" fmla="*/ 3848297 w 4014611"/>
                <a:gd name="connsiteY19" fmla="*/ 1611809 h 5046556"/>
                <a:gd name="connsiteX20" fmla="*/ 3821136 w 4014611"/>
                <a:gd name="connsiteY20" fmla="*/ 1666130 h 5046556"/>
                <a:gd name="connsiteX21" fmla="*/ 3893564 w 4014611"/>
                <a:gd name="connsiteY21" fmla="*/ 1765718 h 5046556"/>
                <a:gd name="connsiteX22" fmla="*/ 3920725 w 4014611"/>
                <a:gd name="connsiteY22" fmla="*/ 1874359 h 5046556"/>
                <a:gd name="connsiteX23" fmla="*/ 3929778 w 4014611"/>
                <a:gd name="connsiteY23" fmla="*/ 1973947 h 5046556"/>
                <a:gd name="connsiteX24" fmla="*/ 3929778 w 4014611"/>
                <a:gd name="connsiteY24" fmla="*/ 2073536 h 5046556"/>
                <a:gd name="connsiteX25" fmla="*/ 3911671 w 4014611"/>
                <a:gd name="connsiteY25" fmla="*/ 2182177 h 5046556"/>
                <a:gd name="connsiteX26" fmla="*/ 3893564 w 4014611"/>
                <a:gd name="connsiteY26" fmla="*/ 2236498 h 5046556"/>
                <a:gd name="connsiteX27" fmla="*/ 3965992 w 4014611"/>
                <a:gd name="connsiteY27" fmla="*/ 2317979 h 5046556"/>
                <a:gd name="connsiteX28" fmla="*/ 4011259 w 4014611"/>
                <a:gd name="connsiteY28" fmla="*/ 2553369 h 5046556"/>
                <a:gd name="connsiteX29" fmla="*/ 4011259 w 4014611"/>
                <a:gd name="connsiteY29" fmla="*/ 2815920 h 5046556"/>
                <a:gd name="connsiteX30" fmla="*/ 4011259 w 4014611"/>
                <a:gd name="connsiteY30" fmla="*/ 3105631 h 5046556"/>
                <a:gd name="connsiteX31" fmla="*/ 3965992 w 4014611"/>
                <a:gd name="connsiteY31" fmla="*/ 3313860 h 5046556"/>
                <a:gd name="connsiteX32" fmla="*/ 3893564 w 4014611"/>
                <a:gd name="connsiteY32" fmla="*/ 3558304 h 5046556"/>
                <a:gd name="connsiteX33" fmla="*/ 3775869 w 4014611"/>
                <a:gd name="connsiteY33" fmla="*/ 3793694 h 5046556"/>
                <a:gd name="connsiteX34" fmla="*/ 3712495 w 4014611"/>
                <a:gd name="connsiteY34" fmla="*/ 3838961 h 5046556"/>
                <a:gd name="connsiteX35" fmla="*/ 3676281 w 4014611"/>
                <a:gd name="connsiteY35" fmla="*/ 3938549 h 5046556"/>
                <a:gd name="connsiteX36" fmla="*/ 3567639 w 4014611"/>
                <a:gd name="connsiteY36" fmla="*/ 4137726 h 5046556"/>
                <a:gd name="connsiteX37" fmla="*/ 3422784 w 4014611"/>
                <a:gd name="connsiteY37" fmla="*/ 4318795 h 5046556"/>
                <a:gd name="connsiteX38" fmla="*/ 3296035 w 4014611"/>
                <a:gd name="connsiteY38" fmla="*/ 4463650 h 5046556"/>
                <a:gd name="connsiteX39" fmla="*/ 3169287 w 4014611"/>
                <a:gd name="connsiteY39" fmla="*/ 4554185 h 5046556"/>
                <a:gd name="connsiteX40" fmla="*/ 3133073 w 4014611"/>
                <a:gd name="connsiteY40" fmla="*/ 4644720 h 5046556"/>
                <a:gd name="connsiteX41" fmla="*/ 2997271 w 4014611"/>
                <a:gd name="connsiteY41" fmla="*/ 4798629 h 5046556"/>
                <a:gd name="connsiteX42" fmla="*/ 2798095 w 4014611"/>
                <a:gd name="connsiteY42" fmla="*/ 4925377 h 5046556"/>
                <a:gd name="connsiteX43" fmla="*/ 2644186 w 4014611"/>
                <a:gd name="connsiteY43" fmla="*/ 4970644 h 5046556"/>
                <a:gd name="connsiteX44" fmla="*/ 2408796 w 4014611"/>
                <a:gd name="connsiteY44" fmla="*/ 5024965 h 5046556"/>
                <a:gd name="connsiteX45" fmla="*/ 2291101 w 4014611"/>
                <a:gd name="connsiteY45" fmla="*/ 4961591 h 5046556"/>
                <a:gd name="connsiteX46" fmla="*/ 2254887 w 4014611"/>
                <a:gd name="connsiteY46" fmla="*/ 4862003 h 5046556"/>
                <a:gd name="connsiteX47" fmla="*/ 2218673 w 4014611"/>
                <a:gd name="connsiteY47" fmla="*/ 4780522 h 5046556"/>
                <a:gd name="connsiteX48" fmla="*/ 2182459 w 4014611"/>
                <a:gd name="connsiteY48" fmla="*/ 4735254 h 5046556"/>
                <a:gd name="connsiteX49" fmla="*/ 2137192 w 4014611"/>
                <a:gd name="connsiteY49" fmla="*/ 4699041 h 5046556"/>
                <a:gd name="connsiteX50" fmla="*/ 2100978 w 4014611"/>
                <a:gd name="connsiteY50" fmla="*/ 4825789 h 5046556"/>
                <a:gd name="connsiteX51" fmla="*/ 2082871 w 4014611"/>
                <a:gd name="connsiteY51" fmla="*/ 4934431 h 5046556"/>
                <a:gd name="connsiteX52" fmla="*/ 1956123 w 4014611"/>
                <a:gd name="connsiteY52" fmla="*/ 5006858 h 5046556"/>
                <a:gd name="connsiteX53" fmla="*/ 1802214 w 4014611"/>
                <a:gd name="connsiteY53" fmla="*/ 5043072 h 5046556"/>
                <a:gd name="connsiteX54" fmla="*/ 1639251 w 4014611"/>
                <a:gd name="connsiteY54" fmla="*/ 5043072 h 5046556"/>
                <a:gd name="connsiteX55" fmla="*/ 1394808 w 4014611"/>
                <a:gd name="connsiteY55" fmla="*/ 5024965 h 5046556"/>
                <a:gd name="connsiteX56" fmla="*/ 1168471 w 4014611"/>
                <a:gd name="connsiteY56" fmla="*/ 4871056 h 5046556"/>
                <a:gd name="connsiteX57" fmla="*/ 1059829 w 4014611"/>
                <a:gd name="connsiteY57" fmla="*/ 4798629 h 5046556"/>
                <a:gd name="connsiteX58" fmla="*/ 951188 w 4014611"/>
                <a:gd name="connsiteY58" fmla="*/ 4744308 h 5046556"/>
                <a:gd name="connsiteX59" fmla="*/ 860653 w 4014611"/>
                <a:gd name="connsiteY59" fmla="*/ 4635666 h 5046556"/>
                <a:gd name="connsiteX60" fmla="*/ 860653 w 4014611"/>
                <a:gd name="connsiteY60" fmla="*/ 4572292 h 5046556"/>
                <a:gd name="connsiteX61" fmla="*/ 715798 w 4014611"/>
                <a:gd name="connsiteY61" fmla="*/ 4481757 h 5046556"/>
                <a:gd name="connsiteX62" fmla="*/ 561889 w 4014611"/>
                <a:gd name="connsiteY62" fmla="*/ 4336902 h 5046556"/>
                <a:gd name="connsiteX63" fmla="*/ 489461 w 4014611"/>
                <a:gd name="connsiteY63" fmla="*/ 4173940 h 5046556"/>
                <a:gd name="connsiteX64" fmla="*/ 380820 w 4014611"/>
                <a:gd name="connsiteY64" fmla="*/ 4038138 h 5046556"/>
                <a:gd name="connsiteX65" fmla="*/ 254071 w 4014611"/>
                <a:gd name="connsiteY65" fmla="*/ 3793694 h 5046556"/>
                <a:gd name="connsiteX66" fmla="*/ 163536 w 4014611"/>
                <a:gd name="connsiteY66" fmla="*/ 3567357 h 5046556"/>
                <a:gd name="connsiteX67" fmla="*/ 91109 w 4014611"/>
                <a:gd name="connsiteY67" fmla="*/ 3286700 h 5046556"/>
                <a:gd name="connsiteX68" fmla="*/ 9627 w 4014611"/>
                <a:gd name="connsiteY68" fmla="*/ 3159951 h 5046556"/>
                <a:gd name="connsiteX69" fmla="*/ 9627 w 4014611"/>
                <a:gd name="connsiteY69" fmla="*/ 2834027 h 5046556"/>
                <a:gd name="connsiteX70" fmla="*/ 82055 w 4014611"/>
                <a:gd name="connsiteY70" fmla="*/ 2571476 h 5046556"/>
                <a:gd name="connsiteX71" fmla="*/ 127323 w 4014611"/>
                <a:gd name="connsiteY71" fmla="*/ 2390407 h 5046556"/>
                <a:gd name="connsiteX72" fmla="*/ 127323 w 4014611"/>
                <a:gd name="connsiteY72" fmla="*/ 2055429 h 5046556"/>
                <a:gd name="connsiteX73" fmla="*/ 172590 w 4014611"/>
                <a:gd name="connsiteY73" fmla="*/ 1729504 h 5046556"/>
                <a:gd name="connsiteX74" fmla="*/ 272178 w 4014611"/>
                <a:gd name="connsiteY74" fmla="*/ 1575595 h 5046556"/>
                <a:gd name="connsiteX75" fmla="*/ 272178 w 4014611"/>
                <a:gd name="connsiteY75" fmla="*/ 1313044 h 5046556"/>
                <a:gd name="connsiteX76" fmla="*/ 407980 w 4014611"/>
                <a:gd name="connsiteY76" fmla="*/ 987120 h 5046556"/>
                <a:gd name="connsiteX77" fmla="*/ 570942 w 4014611"/>
                <a:gd name="connsiteY77" fmla="*/ 688355 h 5046556"/>
                <a:gd name="connsiteX78" fmla="*/ 742958 w 4014611"/>
                <a:gd name="connsiteY78" fmla="*/ 498233 h 5046556"/>
                <a:gd name="connsiteX79" fmla="*/ 924027 w 4014611"/>
                <a:gd name="connsiteY79" fmla="*/ 335270 h 5046556"/>
                <a:gd name="connsiteX80" fmla="*/ 1077936 w 4014611"/>
                <a:gd name="connsiteY80" fmla="*/ 371484 h 5046556"/>
                <a:gd name="connsiteX81" fmla="*/ 1096043 w 4014611"/>
                <a:gd name="connsiteY81" fmla="*/ 226629 h 5046556"/>
                <a:gd name="connsiteX82" fmla="*/ 1186578 w 4014611"/>
                <a:gd name="connsiteY82" fmla="*/ 172308 h 5046556"/>
                <a:gd name="connsiteX83" fmla="*/ 1503449 w 4014611"/>
                <a:gd name="connsiteY83" fmla="*/ 54613 h 5046556"/>
                <a:gd name="connsiteX84" fmla="*/ 1829374 w 4014611"/>
                <a:gd name="connsiteY84" fmla="*/ 18399 h 5046556"/>
                <a:gd name="connsiteX85" fmla="*/ 1974229 w 4014611"/>
                <a:gd name="connsiteY85" fmla="*/ 90827 h 5046556"/>
                <a:gd name="connsiteX86" fmla="*/ 2064764 w 4014611"/>
                <a:gd name="connsiteY86" fmla="*/ 136094 h 5046556"/>
                <a:gd name="connsiteX87" fmla="*/ 2173406 w 4014611"/>
                <a:gd name="connsiteY87" fmla="*/ 36506 h 5046556"/>
                <a:gd name="connsiteX88" fmla="*/ 2272994 w 4014611"/>
                <a:gd name="connsiteY88" fmla="*/ 9345 h 5046556"/>
                <a:gd name="connsiteX89" fmla="*/ 2399742 w 4014611"/>
                <a:gd name="connsiteY89" fmla="*/ 292 h 5046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4014611" h="5046556">
                  <a:moveTo>
                    <a:pt x="2399742" y="292"/>
                  </a:moveTo>
                  <a:cubicBezTo>
                    <a:pt x="2440482" y="1801"/>
                    <a:pt x="2481223" y="-1217"/>
                    <a:pt x="2517437" y="18399"/>
                  </a:cubicBezTo>
                  <a:cubicBezTo>
                    <a:pt x="2553651" y="38015"/>
                    <a:pt x="2594391" y="90827"/>
                    <a:pt x="2617025" y="117987"/>
                  </a:cubicBezTo>
                  <a:cubicBezTo>
                    <a:pt x="2639659" y="145147"/>
                    <a:pt x="2630605" y="176834"/>
                    <a:pt x="2653239" y="181361"/>
                  </a:cubicBezTo>
                  <a:cubicBezTo>
                    <a:pt x="2675873" y="185888"/>
                    <a:pt x="2716613" y="143638"/>
                    <a:pt x="2752827" y="145147"/>
                  </a:cubicBezTo>
                  <a:cubicBezTo>
                    <a:pt x="2789041" y="146656"/>
                    <a:pt x="2841854" y="170799"/>
                    <a:pt x="2870523" y="190415"/>
                  </a:cubicBezTo>
                  <a:cubicBezTo>
                    <a:pt x="2899192" y="210031"/>
                    <a:pt x="2902209" y="240208"/>
                    <a:pt x="2924843" y="262842"/>
                  </a:cubicBezTo>
                  <a:cubicBezTo>
                    <a:pt x="2947477" y="285476"/>
                    <a:pt x="2982182" y="317164"/>
                    <a:pt x="3006325" y="326217"/>
                  </a:cubicBezTo>
                  <a:cubicBezTo>
                    <a:pt x="3030468" y="335270"/>
                    <a:pt x="3036503" y="306601"/>
                    <a:pt x="3069699" y="317163"/>
                  </a:cubicBezTo>
                  <a:cubicBezTo>
                    <a:pt x="3102895" y="327725"/>
                    <a:pt x="3158725" y="356395"/>
                    <a:pt x="3205501" y="389591"/>
                  </a:cubicBezTo>
                  <a:cubicBezTo>
                    <a:pt x="3252277" y="422787"/>
                    <a:pt x="3312633" y="477108"/>
                    <a:pt x="3350356" y="516340"/>
                  </a:cubicBezTo>
                  <a:cubicBezTo>
                    <a:pt x="3388079" y="555572"/>
                    <a:pt x="3418257" y="602347"/>
                    <a:pt x="3431837" y="624981"/>
                  </a:cubicBezTo>
                  <a:cubicBezTo>
                    <a:pt x="3445417" y="647615"/>
                    <a:pt x="3431837" y="652142"/>
                    <a:pt x="3431837" y="652142"/>
                  </a:cubicBezTo>
                  <a:lnTo>
                    <a:pt x="3431837" y="679302"/>
                  </a:lnTo>
                  <a:cubicBezTo>
                    <a:pt x="3445417" y="692882"/>
                    <a:pt x="3499739" y="710989"/>
                    <a:pt x="3513319" y="733623"/>
                  </a:cubicBezTo>
                  <a:cubicBezTo>
                    <a:pt x="3526899" y="756257"/>
                    <a:pt x="3498230" y="792470"/>
                    <a:pt x="3513319" y="815104"/>
                  </a:cubicBezTo>
                  <a:cubicBezTo>
                    <a:pt x="3528408" y="837738"/>
                    <a:pt x="3554059" y="787944"/>
                    <a:pt x="3603853" y="869425"/>
                  </a:cubicBezTo>
                  <a:cubicBezTo>
                    <a:pt x="3653647" y="950906"/>
                    <a:pt x="3771342" y="1201385"/>
                    <a:pt x="3812083" y="1303991"/>
                  </a:cubicBezTo>
                  <a:cubicBezTo>
                    <a:pt x="3852824" y="1406597"/>
                    <a:pt x="3842261" y="1433757"/>
                    <a:pt x="3848297" y="1485060"/>
                  </a:cubicBezTo>
                  <a:cubicBezTo>
                    <a:pt x="3854333" y="1536363"/>
                    <a:pt x="3852824" y="1581631"/>
                    <a:pt x="3848297" y="1611809"/>
                  </a:cubicBezTo>
                  <a:cubicBezTo>
                    <a:pt x="3843770" y="1641987"/>
                    <a:pt x="3813592" y="1640479"/>
                    <a:pt x="3821136" y="1666130"/>
                  </a:cubicBezTo>
                  <a:cubicBezTo>
                    <a:pt x="3828680" y="1691781"/>
                    <a:pt x="3876966" y="1731013"/>
                    <a:pt x="3893564" y="1765718"/>
                  </a:cubicBezTo>
                  <a:cubicBezTo>
                    <a:pt x="3910162" y="1800423"/>
                    <a:pt x="3914689" y="1839654"/>
                    <a:pt x="3920725" y="1874359"/>
                  </a:cubicBezTo>
                  <a:cubicBezTo>
                    <a:pt x="3926761" y="1909064"/>
                    <a:pt x="3928269" y="1940751"/>
                    <a:pt x="3929778" y="1973947"/>
                  </a:cubicBezTo>
                  <a:cubicBezTo>
                    <a:pt x="3931287" y="2007143"/>
                    <a:pt x="3932796" y="2038831"/>
                    <a:pt x="3929778" y="2073536"/>
                  </a:cubicBezTo>
                  <a:cubicBezTo>
                    <a:pt x="3926760" y="2108241"/>
                    <a:pt x="3917707" y="2155017"/>
                    <a:pt x="3911671" y="2182177"/>
                  </a:cubicBezTo>
                  <a:cubicBezTo>
                    <a:pt x="3905635" y="2209337"/>
                    <a:pt x="3884511" y="2213864"/>
                    <a:pt x="3893564" y="2236498"/>
                  </a:cubicBezTo>
                  <a:cubicBezTo>
                    <a:pt x="3902617" y="2259132"/>
                    <a:pt x="3946376" y="2265167"/>
                    <a:pt x="3965992" y="2317979"/>
                  </a:cubicBezTo>
                  <a:cubicBezTo>
                    <a:pt x="3985608" y="2370791"/>
                    <a:pt x="4003715" y="2470379"/>
                    <a:pt x="4011259" y="2553369"/>
                  </a:cubicBezTo>
                  <a:cubicBezTo>
                    <a:pt x="4018803" y="2636359"/>
                    <a:pt x="4011259" y="2815920"/>
                    <a:pt x="4011259" y="2815920"/>
                  </a:cubicBezTo>
                  <a:cubicBezTo>
                    <a:pt x="4011259" y="2907964"/>
                    <a:pt x="4018803" y="3022641"/>
                    <a:pt x="4011259" y="3105631"/>
                  </a:cubicBezTo>
                  <a:cubicBezTo>
                    <a:pt x="4003715" y="3188621"/>
                    <a:pt x="3985608" y="3238415"/>
                    <a:pt x="3965992" y="3313860"/>
                  </a:cubicBezTo>
                  <a:cubicBezTo>
                    <a:pt x="3946376" y="3389306"/>
                    <a:pt x="3925251" y="3478332"/>
                    <a:pt x="3893564" y="3558304"/>
                  </a:cubicBezTo>
                  <a:cubicBezTo>
                    <a:pt x="3861877" y="3638276"/>
                    <a:pt x="3806047" y="3746918"/>
                    <a:pt x="3775869" y="3793694"/>
                  </a:cubicBezTo>
                  <a:cubicBezTo>
                    <a:pt x="3745691" y="3840470"/>
                    <a:pt x="3729093" y="3814819"/>
                    <a:pt x="3712495" y="3838961"/>
                  </a:cubicBezTo>
                  <a:cubicBezTo>
                    <a:pt x="3695897" y="3863104"/>
                    <a:pt x="3700424" y="3888755"/>
                    <a:pt x="3676281" y="3938549"/>
                  </a:cubicBezTo>
                  <a:cubicBezTo>
                    <a:pt x="3652138" y="3988343"/>
                    <a:pt x="3609888" y="4074352"/>
                    <a:pt x="3567639" y="4137726"/>
                  </a:cubicBezTo>
                  <a:cubicBezTo>
                    <a:pt x="3525390" y="4201100"/>
                    <a:pt x="3468051" y="4264474"/>
                    <a:pt x="3422784" y="4318795"/>
                  </a:cubicBezTo>
                  <a:cubicBezTo>
                    <a:pt x="3377517" y="4373116"/>
                    <a:pt x="3338284" y="4424418"/>
                    <a:pt x="3296035" y="4463650"/>
                  </a:cubicBezTo>
                  <a:cubicBezTo>
                    <a:pt x="3253786" y="4502882"/>
                    <a:pt x="3196447" y="4524007"/>
                    <a:pt x="3169287" y="4554185"/>
                  </a:cubicBezTo>
                  <a:cubicBezTo>
                    <a:pt x="3142127" y="4584363"/>
                    <a:pt x="3161742" y="4603979"/>
                    <a:pt x="3133073" y="4644720"/>
                  </a:cubicBezTo>
                  <a:cubicBezTo>
                    <a:pt x="3104404" y="4685461"/>
                    <a:pt x="3053101" y="4751853"/>
                    <a:pt x="2997271" y="4798629"/>
                  </a:cubicBezTo>
                  <a:cubicBezTo>
                    <a:pt x="2941441" y="4845405"/>
                    <a:pt x="2856942" y="4896708"/>
                    <a:pt x="2798095" y="4925377"/>
                  </a:cubicBezTo>
                  <a:cubicBezTo>
                    <a:pt x="2739248" y="4954046"/>
                    <a:pt x="2709069" y="4954046"/>
                    <a:pt x="2644186" y="4970644"/>
                  </a:cubicBezTo>
                  <a:cubicBezTo>
                    <a:pt x="2579303" y="4987242"/>
                    <a:pt x="2467643" y="5026474"/>
                    <a:pt x="2408796" y="5024965"/>
                  </a:cubicBezTo>
                  <a:cubicBezTo>
                    <a:pt x="2349949" y="5023456"/>
                    <a:pt x="2316752" y="4988751"/>
                    <a:pt x="2291101" y="4961591"/>
                  </a:cubicBezTo>
                  <a:cubicBezTo>
                    <a:pt x="2265450" y="4934431"/>
                    <a:pt x="2266958" y="4892181"/>
                    <a:pt x="2254887" y="4862003"/>
                  </a:cubicBezTo>
                  <a:cubicBezTo>
                    <a:pt x="2242816" y="4831825"/>
                    <a:pt x="2230744" y="4801647"/>
                    <a:pt x="2218673" y="4780522"/>
                  </a:cubicBezTo>
                  <a:cubicBezTo>
                    <a:pt x="2206602" y="4759397"/>
                    <a:pt x="2196039" y="4748834"/>
                    <a:pt x="2182459" y="4735254"/>
                  </a:cubicBezTo>
                  <a:cubicBezTo>
                    <a:pt x="2168879" y="4721674"/>
                    <a:pt x="2150772" y="4683952"/>
                    <a:pt x="2137192" y="4699041"/>
                  </a:cubicBezTo>
                  <a:cubicBezTo>
                    <a:pt x="2123612" y="4714130"/>
                    <a:pt x="2110031" y="4786557"/>
                    <a:pt x="2100978" y="4825789"/>
                  </a:cubicBezTo>
                  <a:cubicBezTo>
                    <a:pt x="2091924" y="4865021"/>
                    <a:pt x="2107013" y="4904253"/>
                    <a:pt x="2082871" y="4934431"/>
                  </a:cubicBezTo>
                  <a:cubicBezTo>
                    <a:pt x="2058729" y="4964609"/>
                    <a:pt x="2002899" y="4988751"/>
                    <a:pt x="1956123" y="5006858"/>
                  </a:cubicBezTo>
                  <a:cubicBezTo>
                    <a:pt x="1909347" y="5024965"/>
                    <a:pt x="1855026" y="5037036"/>
                    <a:pt x="1802214" y="5043072"/>
                  </a:cubicBezTo>
                  <a:cubicBezTo>
                    <a:pt x="1749402" y="5049108"/>
                    <a:pt x="1707152" y="5046090"/>
                    <a:pt x="1639251" y="5043072"/>
                  </a:cubicBezTo>
                  <a:cubicBezTo>
                    <a:pt x="1571350" y="5040054"/>
                    <a:pt x="1473271" y="5053634"/>
                    <a:pt x="1394808" y="5024965"/>
                  </a:cubicBezTo>
                  <a:cubicBezTo>
                    <a:pt x="1316345" y="4996296"/>
                    <a:pt x="1168471" y="4871056"/>
                    <a:pt x="1168471" y="4871056"/>
                  </a:cubicBezTo>
                  <a:cubicBezTo>
                    <a:pt x="1112641" y="4833333"/>
                    <a:pt x="1096043" y="4819754"/>
                    <a:pt x="1059829" y="4798629"/>
                  </a:cubicBezTo>
                  <a:cubicBezTo>
                    <a:pt x="1023615" y="4777504"/>
                    <a:pt x="984384" y="4771468"/>
                    <a:pt x="951188" y="4744308"/>
                  </a:cubicBezTo>
                  <a:cubicBezTo>
                    <a:pt x="917992" y="4717148"/>
                    <a:pt x="875742" y="4664335"/>
                    <a:pt x="860653" y="4635666"/>
                  </a:cubicBezTo>
                  <a:cubicBezTo>
                    <a:pt x="845564" y="4606997"/>
                    <a:pt x="884795" y="4597943"/>
                    <a:pt x="860653" y="4572292"/>
                  </a:cubicBezTo>
                  <a:cubicBezTo>
                    <a:pt x="836511" y="4546641"/>
                    <a:pt x="765592" y="4520989"/>
                    <a:pt x="715798" y="4481757"/>
                  </a:cubicBezTo>
                  <a:cubicBezTo>
                    <a:pt x="666004" y="4442525"/>
                    <a:pt x="599612" y="4388205"/>
                    <a:pt x="561889" y="4336902"/>
                  </a:cubicBezTo>
                  <a:cubicBezTo>
                    <a:pt x="524166" y="4285599"/>
                    <a:pt x="519639" y="4223734"/>
                    <a:pt x="489461" y="4173940"/>
                  </a:cubicBezTo>
                  <a:cubicBezTo>
                    <a:pt x="459283" y="4124146"/>
                    <a:pt x="420052" y="4101512"/>
                    <a:pt x="380820" y="4038138"/>
                  </a:cubicBezTo>
                  <a:cubicBezTo>
                    <a:pt x="341588" y="3974764"/>
                    <a:pt x="290285" y="3872158"/>
                    <a:pt x="254071" y="3793694"/>
                  </a:cubicBezTo>
                  <a:cubicBezTo>
                    <a:pt x="217857" y="3715231"/>
                    <a:pt x="190696" y="3651856"/>
                    <a:pt x="163536" y="3567357"/>
                  </a:cubicBezTo>
                  <a:cubicBezTo>
                    <a:pt x="136376" y="3482858"/>
                    <a:pt x="116760" y="3354601"/>
                    <a:pt x="91109" y="3286700"/>
                  </a:cubicBezTo>
                  <a:cubicBezTo>
                    <a:pt x="65458" y="3218799"/>
                    <a:pt x="23207" y="3235396"/>
                    <a:pt x="9627" y="3159951"/>
                  </a:cubicBezTo>
                  <a:cubicBezTo>
                    <a:pt x="-3953" y="3084506"/>
                    <a:pt x="-2444" y="2932106"/>
                    <a:pt x="9627" y="2834027"/>
                  </a:cubicBezTo>
                  <a:cubicBezTo>
                    <a:pt x="21698" y="2735948"/>
                    <a:pt x="62439" y="2645413"/>
                    <a:pt x="82055" y="2571476"/>
                  </a:cubicBezTo>
                  <a:cubicBezTo>
                    <a:pt x="101671" y="2497539"/>
                    <a:pt x="119778" y="2476415"/>
                    <a:pt x="127323" y="2390407"/>
                  </a:cubicBezTo>
                  <a:cubicBezTo>
                    <a:pt x="134868" y="2304399"/>
                    <a:pt x="119778" y="2165580"/>
                    <a:pt x="127323" y="2055429"/>
                  </a:cubicBezTo>
                  <a:cubicBezTo>
                    <a:pt x="134867" y="1945279"/>
                    <a:pt x="148447" y="1809476"/>
                    <a:pt x="172590" y="1729504"/>
                  </a:cubicBezTo>
                  <a:cubicBezTo>
                    <a:pt x="196732" y="1649532"/>
                    <a:pt x="255580" y="1645005"/>
                    <a:pt x="272178" y="1575595"/>
                  </a:cubicBezTo>
                  <a:cubicBezTo>
                    <a:pt x="288776" y="1506185"/>
                    <a:pt x="249544" y="1411123"/>
                    <a:pt x="272178" y="1313044"/>
                  </a:cubicBezTo>
                  <a:cubicBezTo>
                    <a:pt x="294812" y="1214965"/>
                    <a:pt x="358186" y="1091235"/>
                    <a:pt x="407980" y="987120"/>
                  </a:cubicBezTo>
                  <a:cubicBezTo>
                    <a:pt x="457774" y="883005"/>
                    <a:pt x="515112" y="769836"/>
                    <a:pt x="570942" y="688355"/>
                  </a:cubicBezTo>
                  <a:cubicBezTo>
                    <a:pt x="626772" y="606874"/>
                    <a:pt x="684111" y="557080"/>
                    <a:pt x="742958" y="498233"/>
                  </a:cubicBezTo>
                  <a:cubicBezTo>
                    <a:pt x="801805" y="439386"/>
                    <a:pt x="868197" y="356395"/>
                    <a:pt x="924027" y="335270"/>
                  </a:cubicBezTo>
                  <a:cubicBezTo>
                    <a:pt x="979857" y="314145"/>
                    <a:pt x="1049267" y="389591"/>
                    <a:pt x="1077936" y="371484"/>
                  </a:cubicBezTo>
                  <a:cubicBezTo>
                    <a:pt x="1106605" y="353377"/>
                    <a:pt x="1077936" y="259825"/>
                    <a:pt x="1096043" y="226629"/>
                  </a:cubicBezTo>
                  <a:cubicBezTo>
                    <a:pt x="1114150" y="193433"/>
                    <a:pt x="1118677" y="200977"/>
                    <a:pt x="1186578" y="172308"/>
                  </a:cubicBezTo>
                  <a:cubicBezTo>
                    <a:pt x="1254479" y="143639"/>
                    <a:pt x="1396316" y="80264"/>
                    <a:pt x="1503449" y="54613"/>
                  </a:cubicBezTo>
                  <a:cubicBezTo>
                    <a:pt x="1610582" y="28962"/>
                    <a:pt x="1750911" y="12363"/>
                    <a:pt x="1829374" y="18399"/>
                  </a:cubicBezTo>
                  <a:cubicBezTo>
                    <a:pt x="1907837" y="24435"/>
                    <a:pt x="1974229" y="90827"/>
                    <a:pt x="1974229" y="90827"/>
                  </a:cubicBezTo>
                  <a:cubicBezTo>
                    <a:pt x="2013461" y="110443"/>
                    <a:pt x="2031568" y="145148"/>
                    <a:pt x="2064764" y="136094"/>
                  </a:cubicBezTo>
                  <a:cubicBezTo>
                    <a:pt x="2097960" y="127041"/>
                    <a:pt x="2138701" y="57631"/>
                    <a:pt x="2173406" y="36506"/>
                  </a:cubicBezTo>
                  <a:cubicBezTo>
                    <a:pt x="2208111" y="15381"/>
                    <a:pt x="2241307" y="15381"/>
                    <a:pt x="2272994" y="9345"/>
                  </a:cubicBezTo>
                  <a:cubicBezTo>
                    <a:pt x="2304681" y="3309"/>
                    <a:pt x="2359002" y="-1217"/>
                    <a:pt x="2399742" y="292"/>
                  </a:cubicBezTo>
                  <a:close/>
                </a:path>
              </a:pathLst>
            </a:cu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>
              <a:solidFill>
                <a:srgbClr val="F46D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Chord 411"/>
            <p:cNvSpPr/>
            <p:nvPr/>
          </p:nvSpPr>
          <p:spPr>
            <a:xfrm rot="5781065">
              <a:off x="5711731" y="3528020"/>
              <a:ext cx="370897" cy="326519"/>
            </a:xfrm>
            <a:prstGeom prst="chord">
              <a:avLst>
                <a:gd name="adj1" fmla="val 4934732"/>
                <a:gd name="adj2" fmla="val 15954831"/>
              </a:avLst>
            </a:prstGeom>
            <a:solidFill>
              <a:srgbClr val="F46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/>
            <p:cNvSpPr/>
            <p:nvPr/>
          </p:nvSpPr>
          <p:spPr>
            <a:xfrm rot="16200000">
              <a:off x="5807213" y="3310861"/>
              <a:ext cx="184363" cy="184362"/>
            </a:xfrm>
            <a:prstGeom prst="ellipse">
              <a:avLst/>
            </a:prstGeom>
            <a:solidFill>
              <a:srgbClr val="F46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ight Arrow 413"/>
            <p:cNvSpPr>
              <a:spLocks noChangeAspect="1"/>
            </p:cNvSpPr>
            <p:nvPr/>
          </p:nvSpPr>
          <p:spPr>
            <a:xfrm>
              <a:off x="6085467" y="3458580"/>
              <a:ext cx="130053" cy="9144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Freeform 414"/>
            <p:cNvSpPr>
              <a:spLocks noChangeAspect="1"/>
            </p:cNvSpPr>
            <p:nvPr/>
          </p:nvSpPr>
          <p:spPr>
            <a:xfrm>
              <a:off x="6559637" y="3782217"/>
              <a:ext cx="412640" cy="518708"/>
            </a:xfrm>
            <a:custGeom>
              <a:avLst/>
              <a:gdLst>
                <a:gd name="connsiteX0" fmla="*/ 2399742 w 4014611"/>
                <a:gd name="connsiteY0" fmla="*/ 292 h 5046556"/>
                <a:gd name="connsiteX1" fmla="*/ 2517437 w 4014611"/>
                <a:gd name="connsiteY1" fmla="*/ 18399 h 5046556"/>
                <a:gd name="connsiteX2" fmla="*/ 2617025 w 4014611"/>
                <a:gd name="connsiteY2" fmla="*/ 117987 h 5046556"/>
                <a:gd name="connsiteX3" fmla="*/ 2653239 w 4014611"/>
                <a:gd name="connsiteY3" fmla="*/ 181361 h 5046556"/>
                <a:gd name="connsiteX4" fmla="*/ 2752827 w 4014611"/>
                <a:gd name="connsiteY4" fmla="*/ 145147 h 5046556"/>
                <a:gd name="connsiteX5" fmla="*/ 2870523 w 4014611"/>
                <a:gd name="connsiteY5" fmla="*/ 190415 h 5046556"/>
                <a:gd name="connsiteX6" fmla="*/ 2924843 w 4014611"/>
                <a:gd name="connsiteY6" fmla="*/ 262842 h 5046556"/>
                <a:gd name="connsiteX7" fmla="*/ 3006325 w 4014611"/>
                <a:gd name="connsiteY7" fmla="*/ 326217 h 5046556"/>
                <a:gd name="connsiteX8" fmla="*/ 3069699 w 4014611"/>
                <a:gd name="connsiteY8" fmla="*/ 317163 h 5046556"/>
                <a:gd name="connsiteX9" fmla="*/ 3205501 w 4014611"/>
                <a:gd name="connsiteY9" fmla="*/ 389591 h 5046556"/>
                <a:gd name="connsiteX10" fmla="*/ 3350356 w 4014611"/>
                <a:gd name="connsiteY10" fmla="*/ 516340 h 5046556"/>
                <a:gd name="connsiteX11" fmla="*/ 3431837 w 4014611"/>
                <a:gd name="connsiteY11" fmla="*/ 624981 h 5046556"/>
                <a:gd name="connsiteX12" fmla="*/ 3431837 w 4014611"/>
                <a:gd name="connsiteY12" fmla="*/ 652142 h 5046556"/>
                <a:gd name="connsiteX13" fmla="*/ 3431837 w 4014611"/>
                <a:gd name="connsiteY13" fmla="*/ 679302 h 5046556"/>
                <a:gd name="connsiteX14" fmla="*/ 3513319 w 4014611"/>
                <a:gd name="connsiteY14" fmla="*/ 733623 h 5046556"/>
                <a:gd name="connsiteX15" fmla="*/ 3513319 w 4014611"/>
                <a:gd name="connsiteY15" fmla="*/ 815104 h 5046556"/>
                <a:gd name="connsiteX16" fmla="*/ 3603853 w 4014611"/>
                <a:gd name="connsiteY16" fmla="*/ 869425 h 5046556"/>
                <a:gd name="connsiteX17" fmla="*/ 3812083 w 4014611"/>
                <a:gd name="connsiteY17" fmla="*/ 1303991 h 5046556"/>
                <a:gd name="connsiteX18" fmla="*/ 3848297 w 4014611"/>
                <a:gd name="connsiteY18" fmla="*/ 1485060 h 5046556"/>
                <a:gd name="connsiteX19" fmla="*/ 3848297 w 4014611"/>
                <a:gd name="connsiteY19" fmla="*/ 1611809 h 5046556"/>
                <a:gd name="connsiteX20" fmla="*/ 3821136 w 4014611"/>
                <a:gd name="connsiteY20" fmla="*/ 1666130 h 5046556"/>
                <a:gd name="connsiteX21" fmla="*/ 3893564 w 4014611"/>
                <a:gd name="connsiteY21" fmla="*/ 1765718 h 5046556"/>
                <a:gd name="connsiteX22" fmla="*/ 3920725 w 4014611"/>
                <a:gd name="connsiteY22" fmla="*/ 1874359 h 5046556"/>
                <a:gd name="connsiteX23" fmla="*/ 3929778 w 4014611"/>
                <a:gd name="connsiteY23" fmla="*/ 1973947 h 5046556"/>
                <a:gd name="connsiteX24" fmla="*/ 3929778 w 4014611"/>
                <a:gd name="connsiteY24" fmla="*/ 2073536 h 5046556"/>
                <a:gd name="connsiteX25" fmla="*/ 3911671 w 4014611"/>
                <a:gd name="connsiteY25" fmla="*/ 2182177 h 5046556"/>
                <a:gd name="connsiteX26" fmla="*/ 3893564 w 4014611"/>
                <a:gd name="connsiteY26" fmla="*/ 2236498 h 5046556"/>
                <a:gd name="connsiteX27" fmla="*/ 3965992 w 4014611"/>
                <a:gd name="connsiteY27" fmla="*/ 2317979 h 5046556"/>
                <a:gd name="connsiteX28" fmla="*/ 4011259 w 4014611"/>
                <a:gd name="connsiteY28" fmla="*/ 2553369 h 5046556"/>
                <a:gd name="connsiteX29" fmla="*/ 4011259 w 4014611"/>
                <a:gd name="connsiteY29" fmla="*/ 2815920 h 5046556"/>
                <a:gd name="connsiteX30" fmla="*/ 4011259 w 4014611"/>
                <a:gd name="connsiteY30" fmla="*/ 3105631 h 5046556"/>
                <a:gd name="connsiteX31" fmla="*/ 3965992 w 4014611"/>
                <a:gd name="connsiteY31" fmla="*/ 3313860 h 5046556"/>
                <a:gd name="connsiteX32" fmla="*/ 3893564 w 4014611"/>
                <a:gd name="connsiteY32" fmla="*/ 3558304 h 5046556"/>
                <a:gd name="connsiteX33" fmla="*/ 3775869 w 4014611"/>
                <a:gd name="connsiteY33" fmla="*/ 3793694 h 5046556"/>
                <a:gd name="connsiteX34" fmla="*/ 3712495 w 4014611"/>
                <a:gd name="connsiteY34" fmla="*/ 3838961 h 5046556"/>
                <a:gd name="connsiteX35" fmla="*/ 3676281 w 4014611"/>
                <a:gd name="connsiteY35" fmla="*/ 3938549 h 5046556"/>
                <a:gd name="connsiteX36" fmla="*/ 3567639 w 4014611"/>
                <a:gd name="connsiteY36" fmla="*/ 4137726 h 5046556"/>
                <a:gd name="connsiteX37" fmla="*/ 3422784 w 4014611"/>
                <a:gd name="connsiteY37" fmla="*/ 4318795 h 5046556"/>
                <a:gd name="connsiteX38" fmla="*/ 3296035 w 4014611"/>
                <a:gd name="connsiteY38" fmla="*/ 4463650 h 5046556"/>
                <a:gd name="connsiteX39" fmla="*/ 3169287 w 4014611"/>
                <a:gd name="connsiteY39" fmla="*/ 4554185 h 5046556"/>
                <a:gd name="connsiteX40" fmla="*/ 3133073 w 4014611"/>
                <a:gd name="connsiteY40" fmla="*/ 4644720 h 5046556"/>
                <a:gd name="connsiteX41" fmla="*/ 2997271 w 4014611"/>
                <a:gd name="connsiteY41" fmla="*/ 4798629 h 5046556"/>
                <a:gd name="connsiteX42" fmla="*/ 2798095 w 4014611"/>
                <a:gd name="connsiteY42" fmla="*/ 4925377 h 5046556"/>
                <a:gd name="connsiteX43" fmla="*/ 2644186 w 4014611"/>
                <a:gd name="connsiteY43" fmla="*/ 4970644 h 5046556"/>
                <a:gd name="connsiteX44" fmla="*/ 2408796 w 4014611"/>
                <a:gd name="connsiteY44" fmla="*/ 5024965 h 5046556"/>
                <a:gd name="connsiteX45" fmla="*/ 2291101 w 4014611"/>
                <a:gd name="connsiteY45" fmla="*/ 4961591 h 5046556"/>
                <a:gd name="connsiteX46" fmla="*/ 2254887 w 4014611"/>
                <a:gd name="connsiteY46" fmla="*/ 4862003 h 5046556"/>
                <a:gd name="connsiteX47" fmla="*/ 2218673 w 4014611"/>
                <a:gd name="connsiteY47" fmla="*/ 4780522 h 5046556"/>
                <a:gd name="connsiteX48" fmla="*/ 2182459 w 4014611"/>
                <a:gd name="connsiteY48" fmla="*/ 4735254 h 5046556"/>
                <a:gd name="connsiteX49" fmla="*/ 2137192 w 4014611"/>
                <a:gd name="connsiteY49" fmla="*/ 4699041 h 5046556"/>
                <a:gd name="connsiteX50" fmla="*/ 2100978 w 4014611"/>
                <a:gd name="connsiteY50" fmla="*/ 4825789 h 5046556"/>
                <a:gd name="connsiteX51" fmla="*/ 2082871 w 4014611"/>
                <a:gd name="connsiteY51" fmla="*/ 4934431 h 5046556"/>
                <a:gd name="connsiteX52" fmla="*/ 1956123 w 4014611"/>
                <a:gd name="connsiteY52" fmla="*/ 5006858 h 5046556"/>
                <a:gd name="connsiteX53" fmla="*/ 1802214 w 4014611"/>
                <a:gd name="connsiteY53" fmla="*/ 5043072 h 5046556"/>
                <a:gd name="connsiteX54" fmla="*/ 1639251 w 4014611"/>
                <a:gd name="connsiteY54" fmla="*/ 5043072 h 5046556"/>
                <a:gd name="connsiteX55" fmla="*/ 1394808 w 4014611"/>
                <a:gd name="connsiteY55" fmla="*/ 5024965 h 5046556"/>
                <a:gd name="connsiteX56" fmla="*/ 1168471 w 4014611"/>
                <a:gd name="connsiteY56" fmla="*/ 4871056 h 5046556"/>
                <a:gd name="connsiteX57" fmla="*/ 1059829 w 4014611"/>
                <a:gd name="connsiteY57" fmla="*/ 4798629 h 5046556"/>
                <a:gd name="connsiteX58" fmla="*/ 951188 w 4014611"/>
                <a:gd name="connsiteY58" fmla="*/ 4744308 h 5046556"/>
                <a:gd name="connsiteX59" fmla="*/ 860653 w 4014611"/>
                <a:gd name="connsiteY59" fmla="*/ 4635666 h 5046556"/>
                <a:gd name="connsiteX60" fmla="*/ 860653 w 4014611"/>
                <a:gd name="connsiteY60" fmla="*/ 4572292 h 5046556"/>
                <a:gd name="connsiteX61" fmla="*/ 715798 w 4014611"/>
                <a:gd name="connsiteY61" fmla="*/ 4481757 h 5046556"/>
                <a:gd name="connsiteX62" fmla="*/ 561889 w 4014611"/>
                <a:gd name="connsiteY62" fmla="*/ 4336902 h 5046556"/>
                <a:gd name="connsiteX63" fmla="*/ 489461 w 4014611"/>
                <a:gd name="connsiteY63" fmla="*/ 4173940 h 5046556"/>
                <a:gd name="connsiteX64" fmla="*/ 380820 w 4014611"/>
                <a:gd name="connsiteY64" fmla="*/ 4038138 h 5046556"/>
                <a:gd name="connsiteX65" fmla="*/ 254071 w 4014611"/>
                <a:gd name="connsiteY65" fmla="*/ 3793694 h 5046556"/>
                <a:gd name="connsiteX66" fmla="*/ 163536 w 4014611"/>
                <a:gd name="connsiteY66" fmla="*/ 3567357 h 5046556"/>
                <a:gd name="connsiteX67" fmla="*/ 91109 w 4014611"/>
                <a:gd name="connsiteY67" fmla="*/ 3286700 h 5046556"/>
                <a:gd name="connsiteX68" fmla="*/ 9627 w 4014611"/>
                <a:gd name="connsiteY68" fmla="*/ 3159951 h 5046556"/>
                <a:gd name="connsiteX69" fmla="*/ 9627 w 4014611"/>
                <a:gd name="connsiteY69" fmla="*/ 2834027 h 5046556"/>
                <a:gd name="connsiteX70" fmla="*/ 82055 w 4014611"/>
                <a:gd name="connsiteY70" fmla="*/ 2571476 h 5046556"/>
                <a:gd name="connsiteX71" fmla="*/ 127323 w 4014611"/>
                <a:gd name="connsiteY71" fmla="*/ 2390407 h 5046556"/>
                <a:gd name="connsiteX72" fmla="*/ 127323 w 4014611"/>
                <a:gd name="connsiteY72" fmla="*/ 2055429 h 5046556"/>
                <a:gd name="connsiteX73" fmla="*/ 172590 w 4014611"/>
                <a:gd name="connsiteY73" fmla="*/ 1729504 h 5046556"/>
                <a:gd name="connsiteX74" fmla="*/ 272178 w 4014611"/>
                <a:gd name="connsiteY74" fmla="*/ 1575595 h 5046556"/>
                <a:gd name="connsiteX75" fmla="*/ 272178 w 4014611"/>
                <a:gd name="connsiteY75" fmla="*/ 1313044 h 5046556"/>
                <a:gd name="connsiteX76" fmla="*/ 407980 w 4014611"/>
                <a:gd name="connsiteY76" fmla="*/ 987120 h 5046556"/>
                <a:gd name="connsiteX77" fmla="*/ 570942 w 4014611"/>
                <a:gd name="connsiteY77" fmla="*/ 688355 h 5046556"/>
                <a:gd name="connsiteX78" fmla="*/ 742958 w 4014611"/>
                <a:gd name="connsiteY78" fmla="*/ 498233 h 5046556"/>
                <a:gd name="connsiteX79" fmla="*/ 924027 w 4014611"/>
                <a:gd name="connsiteY79" fmla="*/ 335270 h 5046556"/>
                <a:gd name="connsiteX80" fmla="*/ 1077936 w 4014611"/>
                <a:gd name="connsiteY80" fmla="*/ 371484 h 5046556"/>
                <a:gd name="connsiteX81" fmla="*/ 1096043 w 4014611"/>
                <a:gd name="connsiteY81" fmla="*/ 226629 h 5046556"/>
                <a:gd name="connsiteX82" fmla="*/ 1186578 w 4014611"/>
                <a:gd name="connsiteY82" fmla="*/ 172308 h 5046556"/>
                <a:gd name="connsiteX83" fmla="*/ 1503449 w 4014611"/>
                <a:gd name="connsiteY83" fmla="*/ 54613 h 5046556"/>
                <a:gd name="connsiteX84" fmla="*/ 1829374 w 4014611"/>
                <a:gd name="connsiteY84" fmla="*/ 18399 h 5046556"/>
                <a:gd name="connsiteX85" fmla="*/ 1974229 w 4014611"/>
                <a:gd name="connsiteY85" fmla="*/ 90827 h 5046556"/>
                <a:gd name="connsiteX86" fmla="*/ 2064764 w 4014611"/>
                <a:gd name="connsiteY86" fmla="*/ 136094 h 5046556"/>
                <a:gd name="connsiteX87" fmla="*/ 2173406 w 4014611"/>
                <a:gd name="connsiteY87" fmla="*/ 36506 h 5046556"/>
                <a:gd name="connsiteX88" fmla="*/ 2272994 w 4014611"/>
                <a:gd name="connsiteY88" fmla="*/ 9345 h 5046556"/>
                <a:gd name="connsiteX89" fmla="*/ 2399742 w 4014611"/>
                <a:gd name="connsiteY89" fmla="*/ 292 h 5046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4014611" h="5046556">
                  <a:moveTo>
                    <a:pt x="2399742" y="292"/>
                  </a:moveTo>
                  <a:cubicBezTo>
                    <a:pt x="2440482" y="1801"/>
                    <a:pt x="2481223" y="-1217"/>
                    <a:pt x="2517437" y="18399"/>
                  </a:cubicBezTo>
                  <a:cubicBezTo>
                    <a:pt x="2553651" y="38015"/>
                    <a:pt x="2594391" y="90827"/>
                    <a:pt x="2617025" y="117987"/>
                  </a:cubicBezTo>
                  <a:cubicBezTo>
                    <a:pt x="2639659" y="145147"/>
                    <a:pt x="2630605" y="176834"/>
                    <a:pt x="2653239" y="181361"/>
                  </a:cubicBezTo>
                  <a:cubicBezTo>
                    <a:pt x="2675873" y="185888"/>
                    <a:pt x="2716613" y="143638"/>
                    <a:pt x="2752827" y="145147"/>
                  </a:cubicBezTo>
                  <a:cubicBezTo>
                    <a:pt x="2789041" y="146656"/>
                    <a:pt x="2841854" y="170799"/>
                    <a:pt x="2870523" y="190415"/>
                  </a:cubicBezTo>
                  <a:cubicBezTo>
                    <a:pt x="2899192" y="210031"/>
                    <a:pt x="2902209" y="240208"/>
                    <a:pt x="2924843" y="262842"/>
                  </a:cubicBezTo>
                  <a:cubicBezTo>
                    <a:pt x="2947477" y="285476"/>
                    <a:pt x="2982182" y="317164"/>
                    <a:pt x="3006325" y="326217"/>
                  </a:cubicBezTo>
                  <a:cubicBezTo>
                    <a:pt x="3030468" y="335270"/>
                    <a:pt x="3036503" y="306601"/>
                    <a:pt x="3069699" y="317163"/>
                  </a:cubicBezTo>
                  <a:cubicBezTo>
                    <a:pt x="3102895" y="327725"/>
                    <a:pt x="3158725" y="356395"/>
                    <a:pt x="3205501" y="389591"/>
                  </a:cubicBezTo>
                  <a:cubicBezTo>
                    <a:pt x="3252277" y="422787"/>
                    <a:pt x="3312633" y="477108"/>
                    <a:pt x="3350356" y="516340"/>
                  </a:cubicBezTo>
                  <a:cubicBezTo>
                    <a:pt x="3388079" y="555572"/>
                    <a:pt x="3418257" y="602347"/>
                    <a:pt x="3431837" y="624981"/>
                  </a:cubicBezTo>
                  <a:cubicBezTo>
                    <a:pt x="3445417" y="647615"/>
                    <a:pt x="3431837" y="652142"/>
                    <a:pt x="3431837" y="652142"/>
                  </a:cubicBezTo>
                  <a:lnTo>
                    <a:pt x="3431837" y="679302"/>
                  </a:lnTo>
                  <a:cubicBezTo>
                    <a:pt x="3445417" y="692882"/>
                    <a:pt x="3499739" y="710989"/>
                    <a:pt x="3513319" y="733623"/>
                  </a:cubicBezTo>
                  <a:cubicBezTo>
                    <a:pt x="3526899" y="756257"/>
                    <a:pt x="3498230" y="792470"/>
                    <a:pt x="3513319" y="815104"/>
                  </a:cubicBezTo>
                  <a:cubicBezTo>
                    <a:pt x="3528408" y="837738"/>
                    <a:pt x="3554059" y="787944"/>
                    <a:pt x="3603853" y="869425"/>
                  </a:cubicBezTo>
                  <a:cubicBezTo>
                    <a:pt x="3653647" y="950906"/>
                    <a:pt x="3771342" y="1201385"/>
                    <a:pt x="3812083" y="1303991"/>
                  </a:cubicBezTo>
                  <a:cubicBezTo>
                    <a:pt x="3852824" y="1406597"/>
                    <a:pt x="3842261" y="1433757"/>
                    <a:pt x="3848297" y="1485060"/>
                  </a:cubicBezTo>
                  <a:cubicBezTo>
                    <a:pt x="3854333" y="1536363"/>
                    <a:pt x="3852824" y="1581631"/>
                    <a:pt x="3848297" y="1611809"/>
                  </a:cubicBezTo>
                  <a:cubicBezTo>
                    <a:pt x="3843770" y="1641987"/>
                    <a:pt x="3813592" y="1640479"/>
                    <a:pt x="3821136" y="1666130"/>
                  </a:cubicBezTo>
                  <a:cubicBezTo>
                    <a:pt x="3828680" y="1691781"/>
                    <a:pt x="3876966" y="1731013"/>
                    <a:pt x="3893564" y="1765718"/>
                  </a:cubicBezTo>
                  <a:cubicBezTo>
                    <a:pt x="3910162" y="1800423"/>
                    <a:pt x="3914689" y="1839654"/>
                    <a:pt x="3920725" y="1874359"/>
                  </a:cubicBezTo>
                  <a:cubicBezTo>
                    <a:pt x="3926761" y="1909064"/>
                    <a:pt x="3928269" y="1940751"/>
                    <a:pt x="3929778" y="1973947"/>
                  </a:cubicBezTo>
                  <a:cubicBezTo>
                    <a:pt x="3931287" y="2007143"/>
                    <a:pt x="3932796" y="2038831"/>
                    <a:pt x="3929778" y="2073536"/>
                  </a:cubicBezTo>
                  <a:cubicBezTo>
                    <a:pt x="3926760" y="2108241"/>
                    <a:pt x="3917707" y="2155017"/>
                    <a:pt x="3911671" y="2182177"/>
                  </a:cubicBezTo>
                  <a:cubicBezTo>
                    <a:pt x="3905635" y="2209337"/>
                    <a:pt x="3884511" y="2213864"/>
                    <a:pt x="3893564" y="2236498"/>
                  </a:cubicBezTo>
                  <a:cubicBezTo>
                    <a:pt x="3902617" y="2259132"/>
                    <a:pt x="3946376" y="2265167"/>
                    <a:pt x="3965992" y="2317979"/>
                  </a:cubicBezTo>
                  <a:cubicBezTo>
                    <a:pt x="3985608" y="2370791"/>
                    <a:pt x="4003715" y="2470379"/>
                    <a:pt x="4011259" y="2553369"/>
                  </a:cubicBezTo>
                  <a:cubicBezTo>
                    <a:pt x="4018803" y="2636359"/>
                    <a:pt x="4011259" y="2815920"/>
                    <a:pt x="4011259" y="2815920"/>
                  </a:cubicBezTo>
                  <a:cubicBezTo>
                    <a:pt x="4011259" y="2907964"/>
                    <a:pt x="4018803" y="3022641"/>
                    <a:pt x="4011259" y="3105631"/>
                  </a:cubicBezTo>
                  <a:cubicBezTo>
                    <a:pt x="4003715" y="3188621"/>
                    <a:pt x="3985608" y="3238415"/>
                    <a:pt x="3965992" y="3313860"/>
                  </a:cubicBezTo>
                  <a:cubicBezTo>
                    <a:pt x="3946376" y="3389306"/>
                    <a:pt x="3925251" y="3478332"/>
                    <a:pt x="3893564" y="3558304"/>
                  </a:cubicBezTo>
                  <a:cubicBezTo>
                    <a:pt x="3861877" y="3638276"/>
                    <a:pt x="3806047" y="3746918"/>
                    <a:pt x="3775869" y="3793694"/>
                  </a:cubicBezTo>
                  <a:cubicBezTo>
                    <a:pt x="3745691" y="3840470"/>
                    <a:pt x="3729093" y="3814819"/>
                    <a:pt x="3712495" y="3838961"/>
                  </a:cubicBezTo>
                  <a:cubicBezTo>
                    <a:pt x="3695897" y="3863104"/>
                    <a:pt x="3700424" y="3888755"/>
                    <a:pt x="3676281" y="3938549"/>
                  </a:cubicBezTo>
                  <a:cubicBezTo>
                    <a:pt x="3652138" y="3988343"/>
                    <a:pt x="3609888" y="4074352"/>
                    <a:pt x="3567639" y="4137726"/>
                  </a:cubicBezTo>
                  <a:cubicBezTo>
                    <a:pt x="3525390" y="4201100"/>
                    <a:pt x="3468051" y="4264474"/>
                    <a:pt x="3422784" y="4318795"/>
                  </a:cubicBezTo>
                  <a:cubicBezTo>
                    <a:pt x="3377517" y="4373116"/>
                    <a:pt x="3338284" y="4424418"/>
                    <a:pt x="3296035" y="4463650"/>
                  </a:cubicBezTo>
                  <a:cubicBezTo>
                    <a:pt x="3253786" y="4502882"/>
                    <a:pt x="3196447" y="4524007"/>
                    <a:pt x="3169287" y="4554185"/>
                  </a:cubicBezTo>
                  <a:cubicBezTo>
                    <a:pt x="3142127" y="4584363"/>
                    <a:pt x="3161742" y="4603979"/>
                    <a:pt x="3133073" y="4644720"/>
                  </a:cubicBezTo>
                  <a:cubicBezTo>
                    <a:pt x="3104404" y="4685461"/>
                    <a:pt x="3053101" y="4751853"/>
                    <a:pt x="2997271" y="4798629"/>
                  </a:cubicBezTo>
                  <a:cubicBezTo>
                    <a:pt x="2941441" y="4845405"/>
                    <a:pt x="2856942" y="4896708"/>
                    <a:pt x="2798095" y="4925377"/>
                  </a:cubicBezTo>
                  <a:cubicBezTo>
                    <a:pt x="2739248" y="4954046"/>
                    <a:pt x="2709069" y="4954046"/>
                    <a:pt x="2644186" y="4970644"/>
                  </a:cubicBezTo>
                  <a:cubicBezTo>
                    <a:pt x="2579303" y="4987242"/>
                    <a:pt x="2467643" y="5026474"/>
                    <a:pt x="2408796" y="5024965"/>
                  </a:cubicBezTo>
                  <a:cubicBezTo>
                    <a:pt x="2349949" y="5023456"/>
                    <a:pt x="2316752" y="4988751"/>
                    <a:pt x="2291101" y="4961591"/>
                  </a:cubicBezTo>
                  <a:cubicBezTo>
                    <a:pt x="2265450" y="4934431"/>
                    <a:pt x="2266958" y="4892181"/>
                    <a:pt x="2254887" y="4862003"/>
                  </a:cubicBezTo>
                  <a:cubicBezTo>
                    <a:pt x="2242816" y="4831825"/>
                    <a:pt x="2230744" y="4801647"/>
                    <a:pt x="2218673" y="4780522"/>
                  </a:cubicBezTo>
                  <a:cubicBezTo>
                    <a:pt x="2206602" y="4759397"/>
                    <a:pt x="2196039" y="4748834"/>
                    <a:pt x="2182459" y="4735254"/>
                  </a:cubicBezTo>
                  <a:cubicBezTo>
                    <a:pt x="2168879" y="4721674"/>
                    <a:pt x="2150772" y="4683952"/>
                    <a:pt x="2137192" y="4699041"/>
                  </a:cubicBezTo>
                  <a:cubicBezTo>
                    <a:pt x="2123612" y="4714130"/>
                    <a:pt x="2110031" y="4786557"/>
                    <a:pt x="2100978" y="4825789"/>
                  </a:cubicBezTo>
                  <a:cubicBezTo>
                    <a:pt x="2091924" y="4865021"/>
                    <a:pt x="2107013" y="4904253"/>
                    <a:pt x="2082871" y="4934431"/>
                  </a:cubicBezTo>
                  <a:cubicBezTo>
                    <a:pt x="2058729" y="4964609"/>
                    <a:pt x="2002899" y="4988751"/>
                    <a:pt x="1956123" y="5006858"/>
                  </a:cubicBezTo>
                  <a:cubicBezTo>
                    <a:pt x="1909347" y="5024965"/>
                    <a:pt x="1855026" y="5037036"/>
                    <a:pt x="1802214" y="5043072"/>
                  </a:cubicBezTo>
                  <a:cubicBezTo>
                    <a:pt x="1749402" y="5049108"/>
                    <a:pt x="1707152" y="5046090"/>
                    <a:pt x="1639251" y="5043072"/>
                  </a:cubicBezTo>
                  <a:cubicBezTo>
                    <a:pt x="1571350" y="5040054"/>
                    <a:pt x="1473271" y="5053634"/>
                    <a:pt x="1394808" y="5024965"/>
                  </a:cubicBezTo>
                  <a:cubicBezTo>
                    <a:pt x="1316345" y="4996296"/>
                    <a:pt x="1168471" y="4871056"/>
                    <a:pt x="1168471" y="4871056"/>
                  </a:cubicBezTo>
                  <a:cubicBezTo>
                    <a:pt x="1112641" y="4833333"/>
                    <a:pt x="1096043" y="4819754"/>
                    <a:pt x="1059829" y="4798629"/>
                  </a:cubicBezTo>
                  <a:cubicBezTo>
                    <a:pt x="1023615" y="4777504"/>
                    <a:pt x="984384" y="4771468"/>
                    <a:pt x="951188" y="4744308"/>
                  </a:cubicBezTo>
                  <a:cubicBezTo>
                    <a:pt x="917992" y="4717148"/>
                    <a:pt x="875742" y="4664335"/>
                    <a:pt x="860653" y="4635666"/>
                  </a:cubicBezTo>
                  <a:cubicBezTo>
                    <a:pt x="845564" y="4606997"/>
                    <a:pt x="884795" y="4597943"/>
                    <a:pt x="860653" y="4572292"/>
                  </a:cubicBezTo>
                  <a:cubicBezTo>
                    <a:pt x="836511" y="4546641"/>
                    <a:pt x="765592" y="4520989"/>
                    <a:pt x="715798" y="4481757"/>
                  </a:cubicBezTo>
                  <a:cubicBezTo>
                    <a:pt x="666004" y="4442525"/>
                    <a:pt x="599612" y="4388205"/>
                    <a:pt x="561889" y="4336902"/>
                  </a:cubicBezTo>
                  <a:cubicBezTo>
                    <a:pt x="524166" y="4285599"/>
                    <a:pt x="519639" y="4223734"/>
                    <a:pt x="489461" y="4173940"/>
                  </a:cubicBezTo>
                  <a:cubicBezTo>
                    <a:pt x="459283" y="4124146"/>
                    <a:pt x="420052" y="4101512"/>
                    <a:pt x="380820" y="4038138"/>
                  </a:cubicBezTo>
                  <a:cubicBezTo>
                    <a:pt x="341588" y="3974764"/>
                    <a:pt x="290285" y="3872158"/>
                    <a:pt x="254071" y="3793694"/>
                  </a:cubicBezTo>
                  <a:cubicBezTo>
                    <a:pt x="217857" y="3715231"/>
                    <a:pt x="190696" y="3651856"/>
                    <a:pt x="163536" y="3567357"/>
                  </a:cubicBezTo>
                  <a:cubicBezTo>
                    <a:pt x="136376" y="3482858"/>
                    <a:pt x="116760" y="3354601"/>
                    <a:pt x="91109" y="3286700"/>
                  </a:cubicBezTo>
                  <a:cubicBezTo>
                    <a:pt x="65458" y="3218799"/>
                    <a:pt x="23207" y="3235396"/>
                    <a:pt x="9627" y="3159951"/>
                  </a:cubicBezTo>
                  <a:cubicBezTo>
                    <a:pt x="-3953" y="3084506"/>
                    <a:pt x="-2444" y="2932106"/>
                    <a:pt x="9627" y="2834027"/>
                  </a:cubicBezTo>
                  <a:cubicBezTo>
                    <a:pt x="21698" y="2735948"/>
                    <a:pt x="62439" y="2645413"/>
                    <a:pt x="82055" y="2571476"/>
                  </a:cubicBezTo>
                  <a:cubicBezTo>
                    <a:pt x="101671" y="2497539"/>
                    <a:pt x="119778" y="2476415"/>
                    <a:pt x="127323" y="2390407"/>
                  </a:cubicBezTo>
                  <a:cubicBezTo>
                    <a:pt x="134868" y="2304399"/>
                    <a:pt x="119778" y="2165580"/>
                    <a:pt x="127323" y="2055429"/>
                  </a:cubicBezTo>
                  <a:cubicBezTo>
                    <a:pt x="134867" y="1945279"/>
                    <a:pt x="148447" y="1809476"/>
                    <a:pt x="172590" y="1729504"/>
                  </a:cubicBezTo>
                  <a:cubicBezTo>
                    <a:pt x="196732" y="1649532"/>
                    <a:pt x="255580" y="1645005"/>
                    <a:pt x="272178" y="1575595"/>
                  </a:cubicBezTo>
                  <a:cubicBezTo>
                    <a:pt x="288776" y="1506185"/>
                    <a:pt x="249544" y="1411123"/>
                    <a:pt x="272178" y="1313044"/>
                  </a:cubicBezTo>
                  <a:cubicBezTo>
                    <a:pt x="294812" y="1214965"/>
                    <a:pt x="358186" y="1091235"/>
                    <a:pt x="407980" y="987120"/>
                  </a:cubicBezTo>
                  <a:cubicBezTo>
                    <a:pt x="457774" y="883005"/>
                    <a:pt x="515112" y="769836"/>
                    <a:pt x="570942" y="688355"/>
                  </a:cubicBezTo>
                  <a:cubicBezTo>
                    <a:pt x="626772" y="606874"/>
                    <a:pt x="684111" y="557080"/>
                    <a:pt x="742958" y="498233"/>
                  </a:cubicBezTo>
                  <a:cubicBezTo>
                    <a:pt x="801805" y="439386"/>
                    <a:pt x="868197" y="356395"/>
                    <a:pt x="924027" y="335270"/>
                  </a:cubicBezTo>
                  <a:cubicBezTo>
                    <a:pt x="979857" y="314145"/>
                    <a:pt x="1049267" y="389591"/>
                    <a:pt x="1077936" y="371484"/>
                  </a:cubicBezTo>
                  <a:cubicBezTo>
                    <a:pt x="1106605" y="353377"/>
                    <a:pt x="1077936" y="259825"/>
                    <a:pt x="1096043" y="226629"/>
                  </a:cubicBezTo>
                  <a:cubicBezTo>
                    <a:pt x="1114150" y="193433"/>
                    <a:pt x="1118677" y="200977"/>
                    <a:pt x="1186578" y="172308"/>
                  </a:cubicBezTo>
                  <a:cubicBezTo>
                    <a:pt x="1254479" y="143639"/>
                    <a:pt x="1396316" y="80264"/>
                    <a:pt x="1503449" y="54613"/>
                  </a:cubicBezTo>
                  <a:cubicBezTo>
                    <a:pt x="1610582" y="28962"/>
                    <a:pt x="1750911" y="12363"/>
                    <a:pt x="1829374" y="18399"/>
                  </a:cubicBezTo>
                  <a:cubicBezTo>
                    <a:pt x="1907837" y="24435"/>
                    <a:pt x="1974229" y="90827"/>
                    <a:pt x="1974229" y="90827"/>
                  </a:cubicBezTo>
                  <a:cubicBezTo>
                    <a:pt x="2013461" y="110443"/>
                    <a:pt x="2031568" y="145148"/>
                    <a:pt x="2064764" y="136094"/>
                  </a:cubicBezTo>
                  <a:cubicBezTo>
                    <a:pt x="2097960" y="127041"/>
                    <a:pt x="2138701" y="57631"/>
                    <a:pt x="2173406" y="36506"/>
                  </a:cubicBezTo>
                  <a:cubicBezTo>
                    <a:pt x="2208111" y="15381"/>
                    <a:pt x="2241307" y="15381"/>
                    <a:pt x="2272994" y="9345"/>
                  </a:cubicBezTo>
                  <a:cubicBezTo>
                    <a:pt x="2304681" y="3309"/>
                    <a:pt x="2359002" y="-1217"/>
                    <a:pt x="2399742" y="292"/>
                  </a:cubicBezTo>
                  <a:close/>
                </a:path>
              </a:pathLst>
            </a:cu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>
              <a:solidFill>
                <a:srgbClr val="3288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/>
            <p:cNvSpPr/>
            <p:nvPr/>
          </p:nvSpPr>
          <p:spPr>
            <a:xfrm rot="16200000">
              <a:off x="6090434" y="3837527"/>
              <a:ext cx="184363" cy="184362"/>
            </a:xfrm>
            <a:prstGeom prst="ellipse">
              <a:avLst/>
            </a:prstGeom>
            <a:solidFill>
              <a:srgbClr val="328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ight Arrow 416"/>
            <p:cNvSpPr>
              <a:spLocks noChangeAspect="1"/>
            </p:cNvSpPr>
            <p:nvPr/>
          </p:nvSpPr>
          <p:spPr>
            <a:xfrm>
              <a:off x="6369311" y="3981982"/>
              <a:ext cx="130053" cy="9144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TextBox 417"/>
            <p:cNvSpPr txBox="1"/>
            <p:nvPr/>
          </p:nvSpPr>
          <p:spPr>
            <a:xfrm>
              <a:off x="5658982" y="4388696"/>
              <a:ext cx="14453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Helvetica" charset="0"/>
                  <a:ea typeface="Helvetica" charset="0"/>
                  <a:cs typeface="Helvetica" charset="0"/>
                </a:rPr>
                <a:t>Population model</a:t>
              </a:r>
            </a:p>
          </p:txBody>
        </p:sp>
        <p:sp>
          <p:nvSpPr>
            <p:cNvPr id="419" name="Chord 418"/>
            <p:cNvSpPr/>
            <p:nvPr/>
          </p:nvSpPr>
          <p:spPr>
            <a:xfrm rot="5781065">
              <a:off x="5726135" y="4925660"/>
              <a:ext cx="370897" cy="326519"/>
            </a:xfrm>
            <a:prstGeom prst="chord">
              <a:avLst>
                <a:gd name="adj1" fmla="val 4934732"/>
                <a:gd name="adj2" fmla="val 15954831"/>
              </a:avLst>
            </a:prstGeom>
            <a:solidFill>
              <a:srgbClr val="F46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/>
            <p:cNvSpPr/>
            <p:nvPr/>
          </p:nvSpPr>
          <p:spPr>
            <a:xfrm rot="16200000">
              <a:off x="5821617" y="4708501"/>
              <a:ext cx="184363" cy="184362"/>
            </a:xfrm>
            <a:prstGeom prst="ellipse">
              <a:avLst/>
            </a:prstGeom>
            <a:solidFill>
              <a:srgbClr val="F46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Chord 420"/>
            <p:cNvSpPr/>
            <p:nvPr/>
          </p:nvSpPr>
          <p:spPr>
            <a:xfrm rot="5781065">
              <a:off x="5904986" y="5047541"/>
              <a:ext cx="370897" cy="326519"/>
            </a:xfrm>
            <a:prstGeom prst="chord">
              <a:avLst>
                <a:gd name="adj1" fmla="val 4934732"/>
                <a:gd name="adj2" fmla="val 15954831"/>
              </a:avLst>
            </a:prstGeom>
            <a:solidFill>
              <a:srgbClr val="328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/>
            <p:cNvSpPr/>
            <p:nvPr/>
          </p:nvSpPr>
          <p:spPr>
            <a:xfrm rot="16200000">
              <a:off x="6000468" y="4830382"/>
              <a:ext cx="184363" cy="184362"/>
            </a:xfrm>
            <a:prstGeom prst="ellipse">
              <a:avLst/>
            </a:prstGeom>
            <a:solidFill>
              <a:srgbClr val="328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ight Arrow 422"/>
            <p:cNvSpPr>
              <a:spLocks noChangeAspect="1"/>
            </p:cNvSpPr>
            <p:nvPr/>
          </p:nvSpPr>
          <p:spPr>
            <a:xfrm>
              <a:off x="6317730" y="4905970"/>
              <a:ext cx="130053" cy="9144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Freeform 423"/>
            <p:cNvSpPr>
              <a:spLocks noChangeAspect="1"/>
            </p:cNvSpPr>
            <p:nvPr/>
          </p:nvSpPr>
          <p:spPr>
            <a:xfrm>
              <a:off x="6574743" y="4729714"/>
              <a:ext cx="412640" cy="518708"/>
            </a:xfrm>
            <a:custGeom>
              <a:avLst/>
              <a:gdLst>
                <a:gd name="connsiteX0" fmla="*/ 2399742 w 4014611"/>
                <a:gd name="connsiteY0" fmla="*/ 292 h 5046556"/>
                <a:gd name="connsiteX1" fmla="*/ 2517437 w 4014611"/>
                <a:gd name="connsiteY1" fmla="*/ 18399 h 5046556"/>
                <a:gd name="connsiteX2" fmla="*/ 2617025 w 4014611"/>
                <a:gd name="connsiteY2" fmla="*/ 117987 h 5046556"/>
                <a:gd name="connsiteX3" fmla="*/ 2653239 w 4014611"/>
                <a:gd name="connsiteY3" fmla="*/ 181361 h 5046556"/>
                <a:gd name="connsiteX4" fmla="*/ 2752827 w 4014611"/>
                <a:gd name="connsiteY4" fmla="*/ 145147 h 5046556"/>
                <a:gd name="connsiteX5" fmla="*/ 2870523 w 4014611"/>
                <a:gd name="connsiteY5" fmla="*/ 190415 h 5046556"/>
                <a:gd name="connsiteX6" fmla="*/ 2924843 w 4014611"/>
                <a:gd name="connsiteY6" fmla="*/ 262842 h 5046556"/>
                <a:gd name="connsiteX7" fmla="*/ 3006325 w 4014611"/>
                <a:gd name="connsiteY7" fmla="*/ 326217 h 5046556"/>
                <a:gd name="connsiteX8" fmla="*/ 3069699 w 4014611"/>
                <a:gd name="connsiteY8" fmla="*/ 317163 h 5046556"/>
                <a:gd name="connsiteX9" fmla="*/ 3205501 w 4014611"/>
                <a:gd name="connsiteY9" fmla="*/ 389591 h 5046556"/>
                <a:gd name="connsiteX10" fmla="*/ 3350356 w 4014611"/>
                <a:gd name="connsiteY10" fmla="*/ 516340 h 5046556"/>
                <a:gd name="connsiteX11" fmla="*/ 3431837 w 4014611"/>
                <a:gd name="connsiteY11" fmla="*/ 624981 h 5046556"/>
                <a:gd name="connsiteX12" fmla="*/ 3431837 w 4014611"/>
                <a:gd name="connsiteY12" fmla="*/ 652142 h 5046556"/>
                <a:gd name="connsiteX13" fmla="*/ 3431837 w 4014611"/>
                <a:gd name="connsiteY13" fmla="*/ 679302 h 5046556"/>
                <a:gd name="connsiteX14" fmla="*/ 3513319 w 4014611"/>
                <a:gd name="connsiteY14" fmla="*/ 733623 h 5046556"/>
                <a:gd name="connsiteX15" fmla="*/ 3513319 w 4014611"/>
                <a:gd name="connsiteY15" fmla="*/ 815104 h 5046556"/>
                <a:gd name="connsiteX16" fmla="*/ 3603853 w 4014611"/>
                <a:gd name="connsiteY16" fmla="*/ 869425 h 5046556"/>
                <a:gd name="connsiteX17" fmla="*/ 3812083 w 4014611"/>
                <a:gd name="connsiteY17" fmla="*/ 1303991 h 5046556"/>
                <a:gd name="connsiteX18" fmla="*/ 3848297 w 4014611"/>
                <a:gd name="connsiteY18" fmla="*/ 1485060 h 5046556"/>
                <a:gd name="connsiteX19" fmla="*/ 3848297 w 4014611"/>
                <a:gd name="connsiteY19" fmla="*/ 1611809 h 5046556"/>
                <a:gd name="connsiteX20" fmla="*/ 3821136 w 4014611"/>
                <a:gd name="connsiteY20" fmla="*/ 1666130 h 5046556"/>
                <a:gd name="connsiteX21" fmla="*/ 3893564 w 4014611"/>
                <a:gd name="connsiteY21" fmla="*/ 1765718 h 5046556"/>
                <a:gd name="connsiteX22" fmla="*/ 3920725 w 4014611"/>
                <a:gd name="connsiteY22" fmla="*/ 1874359 h 5046556"/>
                <a:gd name="connsiteX23" fmla="*/ 3929778 w 4014611"/>
                <a:gd name="connsiteY23" fmla="*/ 1973947 h 5046556"/>
                <a:gd name="connsiteX24" fmla="*/ 3929778 w 4014611"/>
                <a:gd name="connsiteY24" fmla="*/ 2073536 h 5046556"/>
                <a:gd name="connsiteX25" fmla="*/ 3911671 w 4014611"/>
                <a:gd name="connsiteY25" fmla="*/ 2182177 h 5046556"/>
                <a:gd name="connsiteX26" fmla="*/ 3893564 w 4014611"/>
                <a:gd name="connsiteY26" fmla="*/ 2236498 h 5046556"/>
                <a:gd name="connsiteX27" fmla="*/ 3965992 w 4014611"/>
                <a:gd name="connsiteY27" fmla="*/ 2317979 h 5046556"/>
                <a:gd name="connsiteX28" fmla="*/ 4011259 w 4014611"/>
                <a:gd name="connsiteY28" fmla="*/ 2553369 h 5046556"/>
                <a:gd name="connsiteX29" fmla="*/ 4011259 w 4014611"/>
                <a:gd name="connsiteY29" fmla="*/ 2815920 h 5046556"/>
                <a:gd name="connsiteX30" fmla="*/ 4011259 w 4014611"/>
                <a:gd name="connsiteY30" fmla="*/ 3105631 h 5046556"/>
                <a:gd name="connsiteX31" fmla="*/ 3965992 w 4014611"/>
                <a:gd name="connsiteY31" fmla="*/ 3313860 h 5046556"/>
                <a:gd name="connsiteX32" fmla="*/ 3893564 w 4014611"/>
                <a:gd name="connsiteY32" fmla="*/ 3558304 h 5046556"/>
                <a:gd name="connsiteX33" fmla="*/ 3775869 w 4014611"/>
                <a:gd name="connsiteY33" fmla="*/ 3793694 h 5046556"/>
                <a:gd name="connsiteX34" fmla="*/ 3712495 w 4014611"/>
                <a:gd name="connsiteY34" fmla="*/ 3838961 h 5046556"/>
                <a:gd name="connsiteX35" fmla="*/ 3676281 w 4014611"/>
                <a:gd name="connsiteY35" fmla="*/ 3938549 h 5046556"/>
                <a:gd name="connsiteX36" fmla="*/ 3567639 w 4014611"/>
                <a:gd name="connsiteY36" fmla="*/ 4137726 h 5046556"/>
                <a:gd name="connsiteX37" fmla="*/ 3422784 w 4014611"/>
                <a:gd name="connsiteY37" fmla="*/ 4318795 h 5046556"/>
                <a:gd name="connsiteX38" fmla="*/ 3296035 w 4014611"/>
                <a:gd name="connsiteY38" fmla="*/ 4463650 h 5046556"/>
                <a:gd name="connsiteX39" fmla="*/ 3169287 w 4014611"/>
                <a:gd name="connsiteY39" fmla="*/ 4554185 h 5046556"/>
                <a:gd name="connsiteX40" fmla="*/ 3133073 w 4014611"/>
                <a:gd name="connsiteY40" fmla="*/ 4644720 h 5046556"/>
                <a:gd name="connsiteX41" fmla="*/ 2997271 w 4014611"/>
                <a:gd name="connsiteY41" fmla="*/ 4798629 h 5046556"/>
                <a:gd name="connsiteX42" fmla="*/ 2798095 w 4014611"/>
                <a:gd name="connsiteY42" fmla="*/ 4925377 h 5046556"/>
                <a:gd name="connsiteX43" fmla="*/ 2644186 w 4014611"/>
                <a:gd name="connsiteY43" fmla="*/ 4970644 h 5046556"/>
                <a:gd name="connsiteX44" fmla="*/ 2408796 w 4014611"/>
                <a:gd name="connsiteY44" fmla="*/ 5024965 h 5046556"/>
                <a:gd name="connsiteX45" fmla="*/ 2291101 w 4014611"/>
                <a:gd name="connsiteY45" fmla="*/ 4961591 h 5046556"/>
                <a:gd name="connsiteX46" fmla="*/ 2254887 w 4014611"/>
                <a:gd name="connsiteY46" fmla="*/ 4862003 h 5046556"/>
                <a:gd name="connsiteX47" fmla="*/ 2218673 w 4014611"/>
                <a:gd name="connsiteY47" fmla="*/ 4780522 h 5046556"/>
                <a:gd name="connsiteX48" fmla="*/ 2182459 w 4014611"/>
                <a:gd name="connsiteY48" fmla="*/ 4735254 h 5046556"/>
                <a:gd name="connsiteX49" fmla="*/ 2137192 w 4014611"/>
                <a:gd name="connsiteY49" fmla="*/ 4699041 h 5046556"/>
                <a:gd name="connsiteX50" fmla="*/ 2100978 w 4014611"/>
                <a:gd name="connsiteY50" fmla="*/ 4825789 h 5046556"/>
                <a:gd name="connsiteX51" fmla="*/ 2082871 w 4014611"/>
                <a:gd name="connsiteY51" fmla="*/ 4934431 h 5046556"/>
                <a:gd name="connsiteX52" fmla="*/ 1956123 w 4014611"/>
                <a:gd name="connsiteY52" fmla="*/ 5006858 h 5046556"/>
                <a:gd name="connsiteX53" fmla="*/ 1802214 w 4014611"/>
                <a:gd name="connsiteY53" fmla="*/ 5043072 h 5046556"/>
                <a:gd name="connsiteX54" fmla="*/ 1639251 w 4014611"/>
                <a:gd name="connsiteY54" fmla="*/ 5043072 h 5046556"/>
                <a:gd name="connsiteX55" fmla="*/ 1394808 w 4014611"/>
                <a:gd name="connsiteY55" fmla="*/ 5024965 h 5046556"/>
                <a:gd name="connsiteX56" fmla="*/ 1168471 w 4014611"/>
                <a:gd name="connsiteY56" fmla="*/ 4871056 h 5046556"/>
                <a:gd name="connsiteX57" fmla="*/ 1059829 w 4014611"/>
                <a:gd name="connsiteY57" fmla="*/ 4798629 h 5046556"/>
                <a:gd name="connsiteX58" fmla="*/ 951188 w 4014611"/>
                <a:gd name="connsiteY58" fmla="*/ 4744308 h 5046556"/>
                <a:gd name="connsiteX59" fmla="*/ 860653 w 4014611"/>
                <a:gd name="connsiteY59" fmla="*/ 4635666 h 5046556"/>
                <a:gd name="connsiteX60" fmla="*/ 860653 w 4014611"/>
                <a:gd name="connsiteY60" fmla="*/ 4572292 h 5046556"/>
                <a:gd name="connsiteX61" fmla="*/ 715798 w 4014611"/>
                <a:gd name="connsiteY61" fmla="*/ 4481757 h 5046556"/>
                <a:gd name="connsiteX62" fmla="*/ 561889 w 4014611"/>
                <a:gd name="connsiteY62" fmla="*/ 4336902 h 5046556"/>
                <a:gd name="connsiteX63" fmla="*/ 489461 w 4014611"/>
                <a:gd name="connsiteY63" fmla="*/ 4173940 h 5046556"/>
                <a:gd name="connsiteX64" fmla="*/ 380820 w 4014611"/>
                <a:gd name="connsiteY64" fmla="*/ 4038138 h 5046556"/>
                <a:gd name="connsiteX65" fmla="*/ 254071 w 4014611"/>
                <a:gd name="connsiteY65" fmla="*/ 3793694 h 5046556"/>
                <a:gd name="connsiteX66" fmla="*/ 163536 w 4014611"/>
                <a:gd name="connsiteY66" fmla="*/ 3567357 h 5046556"/>
                <a:gd name="connsiteX67" fmla="*/ 91109 w 4014611"/>
                <a:gd name="connsiteY67" fmla="*/ 3286700 h 5046556"/>
                <a:gd name="connsiteX68" fmla="*/ 9627 w 4014611"/>
                <a:gd name="connsiteY68" fmla="*/ 3159951 h 5046556"/>
                <a:gd name="connsiteX69" fmla="*/ 9627 w 4014611"/>
                <a:gd name="connsiteY69" fmla="*/ 2834027 h 5046556"/>
                <a:gd name="connsiteX70" fmla="*/ 82055 w 4014611"/>
                <a:gd name="connsiteY70" fmla="*/ 2571476 h 5046556"/>
                <a:gd name="connsiteX71" fmla="*/ 127323 w 4014611"/>
                <a:gd name="connsiteY71" fmla="*/ 2390407 h 5046556"/>
                <a:gd name="connsiteX72" fmla="*/ 127323 w 4014611"/>
                <a:gd name="connsiteY72" fmla="*/ 2055429 h 5046556"/>
                <a:gd name="connsiteX73" fmla="*/ 172590 w 4014611"/>
                <a:gd name="connsiteY73" fmla="*/ 1729504 h 5046556"/>
                <a:gd name="connsiteX74" fmla="*/ 272178 w 4014611"/>
                <a:gd name="connsiteY74" fmla="*/ 1575595 h 5046556"/>
                <a:gd name="connsiteX75" fmla="*/ 272178 w 4014611"/>
                <a:gd name="connsiteY75" fmla="*/ 1313044 h 5046556"/>
                <a:gd name="connsiteX76" fmla="*/ 407980 w 4014611"/>
                <a:gd name="connsiteY76" fmla="*/ 987120 h 5046556"/>
                <a:gd name="connsiteX77" fmla="*/ 570942 w 4014611"/>
                <a:gd name="connsiteY77" fmla="*/ 688355 h 5046556"/>
                <a:gd name="connsiteX78" fmla="*/ 742958 w 4014611"/>
                <a:gd name="connsiteY78" fmla="*/ 498233 h 5046556"/>
                <a:gd name="connsiteX79" fmla="*/ 924027 w 4014611"/>
                <a:gd name="connsiteY79" fmla="*/ 335270 h 5046556"/>
                <a:gd name="connsiteX80" fmla="*/ 1077936 w 4014611"/>
                <a:gd name="connsiteY80" fmla="*/ 371484 h 5046556"/>
                <a:gd name="connsiteX81" fmla="*/ 1096043 w 4014611"/>
                <a:gd name="connsiteY81" fmla="*/ 226629 h 5046556"/>
                <a:gd name="connsiteX82" fmla="*/ 1186578 w 4014611"/>
                <a:gd name="connsiteY82" fmla="*/ 172308 h 5046556"/>
                <a:gd name="connsiteX83" fmla="*/ 1503449 w 4014611"/>
                <a:gd name="connsiteY83" fmla="*/ 54613 h 5046556"/>
                <a:gd name="connsiteX84" fmla="*/ 1829374 w 4014611"/>
                <a:gd name="connsiteY84" fmla="*/ 18399 h 5046556"/>
                <a:gd name="connsiteX85" fmla="*/ 1974229 w 4014611"/>
                <a:gd name="connsiteY85" fmla="*/ 90827 h 5046556"/>
                <a:gd name="connsiteX86" fmla="*/ 2064764 w 4014611"/>
                <a:gd name="connsiteY86" fmla="*/ 136094 h 5046556"/>
                <a:gd name="connsiteX87" fmla="*/ 2173406 w 4014611"/>
                <a:gd name="connsiteY87" fmla="*/ 36506 h 5046556"/>
                <a:gd name="connsiteX88" fmla="*/ 2272994 w 4014611"/>
                <a:gd name="connsiteY88" fmla="*/ 9345 h 5046556"/>
                <a:gd name="connsiteX89" fmla="*/ 2399742 w 4014611"/>
                <a:gd name="connsiteY89" fmla="*/ 292 h 5046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4014611" h="5046556">
                  <a:moveTo>
                    <a:pt x="2399742" y="292"/>
                  </a:moveTo>
                  <a:cubicBezTo>
                    <a:pt x="2440482" y="1801"/>
                    <a:pt x="2481223" y="-1217"/>
                    <a:pt x="2517437" y="18399"/>
                  </a:cubicBezTo>
                  <a:cubicBezTo>
                    <a:pt x="2553651" y="38015"/>
                    <a:pt x="2594391" y="90827"/>
                    <a:pt x="2617025" y="117987"/>
                  </a:cubicBezTo>
                  <a:cubicBezTo>
                    <a:pt x="2639659" y="145147"/>
                    <a:pt x="2630605" y="176834"/>
                    <a:pt x="2653239" y="181361"/>
                  </a:cubicBezTo>
                  <a:cubicBezTo>
                    <a:pt x="2675873" y="185888"/>
                    <a:pt x="2716613" y="143638"/>
                    <a:pt x="2752827" y="145147"/>
                  </a:cubicBezTo>
                  <a:cubicBezTo>
                    <a:pt x="2789041" y="146656"/>
                    <a:pt x="2841854" y="170799"/>
                    <a:pt x="2870523" y="190415"/>
                  </a:cubicBezTo>
                  <a:cubicBezTo>
                    <a:pt x="2899192" y="210031"/>
                    <a:pt x="2902209" y="240208"/>
                    <a:pt x="2924843" y="262842"/>
                  </a:cubicBezTo>
                  <a:cubicBezTo>
                    <a:pt x="2947477" y="285476"/>
                    <a:pt x="2982182" y="317164"/>
                    <a:pt x="3006325" y="326217"/>
                  </a:cubicBezTo>
                  <a:cubicBezTo>
                    <a:pt x="3030468" y="335270"/>
                    <a:pt x="3036503" y="306601"/>
                    <a:pt x="3069699" y="317163"/>
                  </a:cubicBezTo>
                  <a:cubicBezTo>
                    <a:pt x="3102895" y="327725"/>
                    <a:pt x="3158725" y="356395"/>
                    <a:pt x="3205501" y="389591"/>
                  </a:cubicBezTo>
                  <a:cubicBezTo>
                    <a:pt x="3252277" y="422787"/>
                    <a:pt x="3312633" y="477108"/>
                    <a:pt x="3350356" y="516340"/>
                  </a:cubicBezTo>
                  <a:cubicBezTo>
                    <a:pt x="3388079" y="555572"/>
                    <a:pt x="3418257" y="602347"/>
                    <a:pt x="3431837" y="624981"/>
                  </a:cubicBezTo>
                  <a:cubicBezTo>
                    <a:pt x="3445417" y="647615"/>
                    <a:pt x="3431837" y="652142"/>
                    <a:pt x="3431837" y="652142"/>
                  </a:cubicBezTo>
                  <a:lnTo>
                    <a:pt x="3431837" y="679302"/>
                  </a:lnTo>
                  <a:cubicBezTo>
                    <a:pt x="3445417" y="692882"/>
                    <a:pt x="3499739" y="710989"/>
                    <a:pt x="3513319" y="733623"/>
                  </a:cubicBezTo>
                  <a:cubicBezTo>
                    <a:pt x="3526899" y="756257"/>
                    <a:pt x="3498230" y="792470"/>
                    <a:pt x="3513319" y="815104"/>
                  </a:cubicBezTo>
                  <a:cubicBezTo>
                    <a:pt x="3528408" y="837738"/>
                    <a:pt x="3554059" y="787944"/>
                    <a:pt x="3603853" y="869425"/>
                  </a:cubicBezTo>
                  <a:cubicBezTo>
                    <a:pt x="3653647" y="950906"/>
                    <a:pt x="3771342" y="1201385"/>
                    <a:pt x="3812083" y="1303991"/>
                  </a:cubicBezTo>
                  <a:cubicBezTo>
                    <a:pt x="3852824" y="1406597"/>
                    <a:pt x="3842261" y="1433757"/>
                    <a:pt x="3848297" y="1485060"/>
                  </a:cubicBezTo>
                  <a:cubicBezTo>
                    <a:pt x="3854333" y="1536363"/>
                    <a:pt x="3852824" y="1581631"/>
                    <a:pt x="3848297" y="1611809"/>
                  </a:cubicBezTo>
                  <a:cubicBezTo>
                    <a:pt x="3843770" y="1641987"/>
                    <a:pt x="3813592" y="1640479"/>
                    <a:pt x="3821136" y="1666130"/>
                  </a:cubicBezTo>
                  <a:cubicBezTo>
                    <a:pt x="3828680" y="1691781"/>
                    <a:pt x="3876966" y="1731013"/>
                    <a:pt x="3893564" y="1765718"/>
                  </a:cubicBezTo>
                  <a:cubicBezTo>
                    <a:pt x="3910162" y="1800423"/>
                    <a:pt x="3914689" y="1839654"/>
                    <a:pt x="3920725" y="1874359"/>
                  </a:cubicBezTo>
                  <a:cubicBezTo>
                    <a:pt x="3926761" y="1909064"/>
                    <a:pt x="3928269" y="1940751"/>
                    <a:pt x="3929778" y="1973947"/>
                  </a:cubicBezTo>
                  <a:cubicBezTo>
                    <a:pt x="3931287" y="2007143"/>
                    <a:pt x="3932796" y="2038831"/>
                    <a:pt x="3929778" y="2073536"/>
                  </a:cubicBezTo>
                  <a:cubicBezTo>
                    <a:pt x="3926760" y="2108241"/>
                    <a:pt x="3917707" y="2155017"/>
                    <a:pt x="3911671" y="2182177"/>
                  </a:cubicBezTo>
                  <a:cubicBezTo>
                    <a:pt x="3905635" y="2209337"/>
                    <a:pt x="3884511" y="2213864"/>
                    <a:pt x="3893564" y="2236498"/>
                  </a:cubicBezTo>
                  <a:cubicBezTo>
                    <a:pt x="3902617" y="2259132"/>
                    <a:pt x="3946376" y="2265167"/>
                    <a:pt x="3965992" y="2317979"/>
                  </a:cubicBezTo>
                  <a:cubicBezTo>
                    <a:pt x="3985608" y="2370791"/>
                    <a:pt x="4003715" y="2470379"/>
                    <a:pt x="4011259" y="2553369"/>
                  </a:cubicBezTo>
                  <a:cubicBezTo>
                    <a:pt x="4018803" y="2636359"/>
                    <a:pt x="4011259" y="2815920"/>
                    <a:pt x="4011259" y="2815920"/>
                  </a:cubicBezTo>
                  <a:cubicBezTo>
                    <a:pt x="4011259" y="2907964"/>
                    <a:pt x="4018803" y="3022641"/>
                    <a:pt x="4011259" y="3105631"/>
                  </a:cubicBezTo>
                  <a:cubicBezTo>
                    <a:pt x="4003715" y="3188621"/>
                    <a:pt x="3985608" y="3238415"/>
                    <a:pt x="3965992" y="3313860"/>
                  </a:cubicBezTo>
                  <a:cubicBezTo>
                    <a:pt x="3946376" y="3389306"/>
                    <a:pt x="3925251" y="3478332"/>
                    <a:pt x="3893564" y="3558304"/>
                  </a:cubicBezTo>
                  <a:cubicBezTo>
                    <a:pt x="3861877" y="3638276"/>
                    <a:pt x="3806047" y="3746918"/>
                    <a:pt x="3775869" y="3793694"/>
                  </a:cubicBezTo>
                  <a:cubicBezTo>
                    <a:pt x="3745691" y="3840470"/>
                    <a:pt x="3729093" y="3814819"/>
                    <a:pt x="3712495" y="3838961"/>
                  </a:cubicBezTo>
                  <a:cubicBezTo>
                    <a:pt x="3695897" y="3863104"/>
                    <a:pt x="3700424" y="3888755"/>
                    <a:pt x="3676281" y="3938549"/>
                  </a:cubicBezTo>
                  <a:cubicBezTo>
                    <a:pt x="3652138" y="3988343"/>
                    <a:pt x="3609888" y="4074352"/>
                    <a:pt x="3567639" y="4137726"/>
                  </a:cubicBezTo>
                  <a:cubicBezTo>
                    <a:pt x="3525390" y="4201100"/>
                    <a:pt x="3468051" y="4264474"/>
                    <a:pt x="3422784" y="4318795"/>
                  </a:cubicBezTo>
                  <a:cubicBezTo>
                    <a:pt x="3377517" y="4373116"/>
                    <a:pt x="3338284" y="4424418"/>
                    <a:pt x="3296035" y="4463650"/>
                  </a:cubicBezTo>
                  <a:cubicBezTo>
                    <a:pt x="3253786" y="4502882"/>
                    <a:pt x="3196447" y="4524007"/>
                    <a:pt x="3169287" y="4554185"/>
                  </a:cubicBezTo>
                  <a:cubicBezTo>
                    <a:pt x="3142127" y="4584363"/>
                    <a:pt x="3161742" y="4603979"/>
                    <a:pt x="3133073" y="4644720"/>
                  </a:cubicBezTo>
                  <a:cubicBezTo>
                    <a:pt x="3104404" y="4685461"/>
                    <a:pt x="3053101" y="4751853"/>
                    <a:pt x="2997271" y="4798629"/>
                  </a:cubicBezTo>
                  <a:cubicBezTo>
                    <a:pt x="2941441" y="4845405"/>
                    <a:pt x="2856942" y="4896708"/>
                    <a:pt x="2798095" y="4925377"/>
                  </a:cubicBezTo>
                  <a:cubicBezTo>
                    <a:pt x="2739248" y="4954046"/>
                    <a:pt x="2709069" y="4954046"/>
                    <a:pt x="2644186" y="4970644"/>
                  </a:cubicBezTo>
                  <a:cubicBezTo>
                    <a:pt x="2579303" y="4987242"/>
                    <a:pt x="2467643" y="5026474"/>
                    <a:pt x="2408796" y="5024965"/>
                  </a:cubicBezTo>
                  <a:cubicBezTo>
                    <a:pt x="2349949" y="5023456"/>
                    <a:pt x="2316752" y="4988751"/>
                    <a:pt x="2291101" y="4961591"/>
                  </a:cubicBezTo>
                  <a:cubicBezTo>
                    <a:pt x="2265450" y="4934431"/>
                    <a:pt x="2266958" y="4892181"/>
                    <a:pt x="2254887" y="4862003"/>
                  </a:cubicBezTo>
                  <a:cubicBezTo>
                    <a:pt x="2242816" y="4831825"/>
                    <a:pt x="2230744" y="4801647"/>
                    <a:pt x="2218673" y="4780522"/>
                  </a:cubicBezTo>
                  <a:cubicBezTo>
                    <a:pt x="2206602" y="4759397"/>
                    <a:pt x="2196039" y="4748834"/>
                    <a:pt x="2182459" y="4735254"/>
                  </a:cubicBezTo>
                  <a:cubicBezTo>
                    <a:pt x="2168879" y="4721674"/>
                    <a:pt x="2150772" y="4683952"/>
                    <a:pt x="2137192" y="4699041"/>
                  </a:cubicBezTo>
                  <a:cubicBezTo>
                    <a:pt x="2123612" y="4714130"/>
                    <a:pt x="2110031" y="4786557"/>
                    <a:pt x="2100978" y="4825789"/>
                  </a:cubicBezTo>
                  <a:cubicBezTo>
                    <a:pt x="2091924" y="4865021"/>
                    <a:pt x="2107013" y="4904253"/>
                    <a:pt x="2082871" y="4934431"/>
                  </a:cubicBezTo>
                  <a:cubicBezTo>
                    <a:pt x="2058729" y="4964609"/>
                    <a:pt x="2002899" y="4988751"/>
                    <a:pt x="1956123" y="5006858"/>
                  </a:cubicBezTo>
                  <a:cubicBezTo>
                    <a:pt x="1909347" y="5024965"/>
                    <a:pt x="1855026" y="5037036"/>
                    <a:pt x="1802214" y="5043072"/>
                  </a:cubicBezTo>
                  <a:cubicBezTo>
                    <a:pt x="1749402" y="5049108"/>
                    <a:pt x="1707152" y="5046090"/>
                    <a:pt x="1639251" y="5043072"/>
                  </a:cubicBezTo>
                  <a:cubicBezTo>
                    <a:pt x="1571350" y="5040054"/>
                    <a:pt x="1473271" y="5053634"/>
                    <a:pt x="1394808" y="5024965"/>
                  </a:cubicBezTo>
                  <a:cubicBezTo>
                    <a:pt x="1316345" y="4996296"/>
                    <a:pt x="1168471" y="4871056"/>
                    <a:pt x="1168471" y="4871056"/>
                  </a:cubicBezTo>
                  <a:cubicBezTo>
                    <a:pt x="1112641" y="4833333"/>
                    <a:pt x="1096043" y="4819754"/>
                    <a:pt x="1059829" y="4798629"/>
                  </a:cubicBezTo>
                  <a:cubicBezTo>
                    <a:pt x="1023615" y="4777504"/>
                    <a:pt x="984384" y="4771468"/>
                    <a:pt x="951188" y="4744308"/>
                  </a:cubicBezTo>
                  <a:cubicBezTo>
                    <a:pt x="917992" y="4717148"/>
                    <a:pt x="875742" y="4664335"/>
                    <a:pt x="860653" y="4635666"/>
                  </a:cubicBezTo>
                  <a:cubicBezTo>
                    <a:pt x="845564" y="4606997"/>
                    <a:pt x="884795" y="4597943"/>
                    <a:pt x="860653" y="4572292"/>
                  </a:cubicBezTo>
                  <a:cubicBezTo>
                    <a:pt x="836511" y="4546641"/>
                    <a:pt x="765592" y="4520989"/>
                    <a:pt x="715798" y="4481757"/>
                  </a:cubicBezTo>
                  <a:cubicBezTo>
                    <a:pt x="666004" y="4442525"/>
                    <a:pt x="599612" y="4388205"/>
                    <a:pt x="561889" y="4336902"/>
                  </a:cubicBezTo>
                  <a:cubicBezTo>
                    <a:pt x="524166" y="4285599"/>
                    <a:pt x="519639" y="4223734"/>
                    <a:pt x="489461" y="4173940"/>
                  </a:cubicBezTo>
                  <a:cubicBezTo>
                    <a:pt x="459283" y="4124146"/>
                    <a:pt x="420052" y="4101512"/>
                    <a:pt x="380820" y="4038138"/>
                  </a:cubicBezTo>
                  <a:cubicBezTo>
                    <a:pt x="341588" y="3974764"/>
                    <a:pt x="290285" y="3872158"/>
                    <a:pt x="254071" y="3793694"/>
                  </a:cubicBezTo>
                  <a:cubicBezTo>
                    <a:pt x="217857" y="3715231"/>
                    <a:pt x="190696" y="3651856"/>
                    <a:pt x="163536" y="3567357"/>
                  </a:cubicBezTo>
                  <a:cubicBezTo>
                    <a:pt x="136376" y="3482858"/>
                    <a:pt x="116760" y="3354601"/>
                    <a:pt x="91109" y="3286700"/>
                  </a:cubicBezTo>
                  <a:cubicBezTo>
                    <a:pt x="65458" y="3218799"/>
                    <a:pt x="23207" y="3235396"/>
                    <a:pt x="9627" y="3159951"/>
                  </a:cubicBezTo>
                  <a:cubicBezTo>
                    <a:pt x="-3953" y="3084506"/>
                    <a:pt x="-2444" y="2932106"/>
                    <a:pt x="9627" y="2834027"/>
                  </a:cubicBezTo>
                  <a:cubicBezTo>
                    <a:pt x="21698" y="2735948"/>
                    <a:pt x="62439" y="2645413"/>
                    <a:pt x="82055" y="2571476"/>
                  </a:cubicBezTo>
                  <a:cubicBezTo>
                    <a:pt x="101671" y="2497539"/>
                    <a:pt x="119778" y="2476415"/>
                    <a:pt x="127323" y="2390407"/>
                  </a:cubicBezTo>
                  <a:cubicBezTo>
                    <a:pt x="134868" y="2304399"/>
                    <a:pt x="119778" y="2165580"/>
                    <a:pt x="127323" y="2055429"/>
                  </a:cubicBezTo>
                  <a:cubicBezTo>
                    <a:pt x="134867" y="1945279"/>
                    <a:pt x="148447" y="1809476"/>
                    <a:pt x="172590" y="1729504"/>
                  </a:cubicBezTo>
                  <a:cubicBezTo>
                    <a:pt x="196732" y="1649532"/>
                    <a:pt x="255580" y="1645005"/>
                    <a:pt x="272178" y="1575595"/>
                  </a:cubicBezTo>
                  <a:cubicBezTo>
                    <a:pt x="288776" y="1506185"/>
                    <a:pt x="249544" y="1411123"/>
                    <a:pt x="272178" y="1313044"/>
                  </a:cubicBezTo>
                  <a:cubicBezTo>
                    <a:pt x="294812" y="1214965"/>
                    <a:pt x="358186" y="1091235"/>
                    <a:pt x="407980" y="987120"/>
                  </a:cubicBezTo>
                  <a:cubicBezTo>
                    <a:pt x="457774" y="883005"/>
                    <a:pt x="515112" y="769836"/>
                    <a:pt x="570942" y="688355"/>
                  </a:cubicBezTo>
                  <a:cubicBezTo>
                    <a:pt x="626772" y="606874"/>
                    <a:pt x="684111" y="557080"/>
                    <a:pt x="742958" y="498233"/>
                  </a:cubicBezTo>
                  <a:cubicBezTo>
                    <a:pt x="801805" y="439386"/>
                    <a:pt x="868197" y="356395"/>
                    <a:pt x="924027" y="335270"/>
                  </a:cubicBezTo>
                  <a:cubicBezTo>
                    <a:pt x="979857" y="314145"/>
                    <a:pt x="1049267" y="389591"/>
                    <a:pt x="1077936" y="371484"/>
                  </a:cubicBezTo>
                  <a:cubicBezTo>
                    <a:pt x="1106605" y="353377"/>
                    <a:pt x="1077936" y="259825"/>
                    <a:pt x="1096043" y="226629"/>
                  </a:cubicBezTo>
                  <a:cubicBezTo>
                    <a:pt x="1114150" y="193433"/>
                    <a:pt x="1118677" y="200977"/>
                    <a:pt x="1186578" y="172308"/>
                  </a:cubicBezTo>
                  <a:cubicBezTo>
                    <a:pt x="1254479" y="143639"/>
                    <a:pt x="1396316" y="80264"/>
                    <a:pt x="1503449" y="54613"/>
                  </a:cubicBezTo>
                  <a:cubicBezTo>
                    <a:pt x="1610582" y="28962"/>
                    <a:pt x="1750911" y="12363"/>
                    <a:pt x="1829374" y="18399"/>
                  </a:cubicBezTo>
                  <a:cubicBezTo>
                    <a:pt x="1907837" y="24435"/>
                    <a:pt x="1974229" y="90827"/>
                    <a:pt x="1974229" y="90827"/>
                  </a:cubicBezTo>
                  <a:cubicBezTo>
                    <a:pt x="2013461" y="110443"/>
                    <a:pt x="2031568" y="145148"/>
                    <a:pt x="2064764" y="136094"/>
                  </a:cubicBezTo>
                  <a:cubicBezTo>
                    <a:pt x="2097960" y="127041"/>
                    <a:pt x="2138701" y="57631"/>
                    <a:pt x="2173406" y="36506"/>
                  </a:cubicBezTo>
                  <a:cubicBezTo>
                    <a:pt x="2208111" y="15381"/>
                    <a:pt x="2241307" y="15381"/>
                    <a:pt x="2272994" y="9345"/>
                  </a:cubicBezTo>
                  <a:cubicBezTo>
                    <a:pt x="2304681" y="3309"/>
                    <a:pt x="2359002" y="-1217"/>
                    <a:pt x="2399742" y="292"/>
                  </a:cubicBezTo>
                  <a:close/>
                </a:path>
              </a:pathLst>
            </a:cu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Trapezoid 424"/>
            <p:cNvSpPr>
              <a:spLocks/>
            </p:cNvSpPr>
            <p:nvPr/>
          </p:nvSpPr>
          <p:spPr>
            <a:xfrm rot="16200000">
              <a:off x="8636994" y="1139216"/>
              <a:ext cx="1002918" cy="685427"/>
            </a:xfrm>
            <a:prstGeom prst="trapezoid">
              <a:avLst>
                <a:gd name="adj" fmla="val 11939"/>
              </a:avLst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6" name="Straight Arrow Connector 425"/>
            <p:cNvCxnSpPr>
              <a:cxnSpLocks noChangeAspect="1"/>
            </p:cNvCxnSpPr>
            <p:nvPr/>
          </p:nvCxnSpPr>
          <p:spPr>
            <a:xfrm flipV="1">
              <a:off x="8339209" y="1477399"/>
              <a:ext cx="3657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679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ight Triangle 43"/>
          <p:cNvSpPr/>
          <p:nvPr/>
        </p:nvSpPr>
        <p:spPr>
          <a:xfrm flipH="1">
            <a:off x="-4515332" y="1074406"/>
            <a:ext cx="3213100" cy="2258300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Triangle 46"/>
          <p:cNvSpPr>
            <a:spLocks noChangeAspect="1"/>
          </p:cNvSpPr>
          <p:nvPr/>
        </p:nvSpPr>
        <p:spPr>
          <a:xfrm flipH="1">
            <a:off x="-4897566" y="3639136"/>
            <a:ext cx="2436659" cy="1712584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336534" y="-928564"/>
            <a:ext cx="7701301" cy="71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0000"/>
                </a:solidFill>
                <a:latin typeface="Candara"/>
                <a:cs typeface="Candara"/>
              </a:rPr>
              <a:t>Neuroimaging-based biomarker validation system</a:t>
            </a:r>
          </a:p>
          <a:p>
            <a:pPr marL="177800" indent="-177800">
              <a:lnSpc>
                <a:spcPct val="120000"/>
              </a:lnSpc>
              <a:buFont typeface="Arial"/>
              <a:buChar char="•"/>
            </a:pPr>
            <a:r>
              <a:rPr lang="en-US" sz="1600" dirty="0">
                <a:solidFill>
                  <a:srgbClr val="595959"/>
                </a:solidFill>
                <a:latin typeface="Candara"/>
                <a:cs typeface="Candara"/>
              </a:rPr>
              <a:t>Multi-study validation </a:t>
            </a:r>
            <a:r>
              <a:rPr lang="en-US" sz="1600" dirty="0" smtClean="0">
                <a:solidFill>
                  <a:srgbClr val="595959"/>
                </a:solidFill>
                <a:latin typeface="Candara"/>
                <a:cs typeface="Candara"/>
              </a:rPr>
              <a:t>process of neuroimaging-based biomarkers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1100662" y="1002961"/>
            <a:ext cx="5321250" cy="3402448"/>
            <a:chOff x="614432" y="1744841"/>
            <a:chExt cx="5321250" cy="340244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15488" r="51585" b="20229"/>
            <a:stretch/>
          </p:blipFill>
          <p:spPr>
            <a:xfrm>
              <a:off x="911888" y="2720236"/>
              <a:ext cx="1278926" cy="171441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35674" t="55488" r="3749"/>
            <a:stretch/>
          </p:blipFill>
          <p:spPr>
            <a:xfrm>
              <a:off x="2003486" y="3947649"/>
              <a:ext cx="1600200" cy="118713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48500" b="69036"/>
            <a:stretch/>
          </p:blipFill>
          <p:spPr>
            <a:xfrm>
              <a:off x="2421052" y="2269460"/>
              <a:ext cx="1360434" cy="825812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1284217" y="1744841"/>
              <a:ext cx="1514738" cy="1515531"/>
              <a:chOff x="1850302" y="2811614"/>
              <a:chExt cx="1514738" cy="1515531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850302" y="2811614"/>
                <a:ext cx="1514738" cy="151553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Helvetica"/>
                  <a:cs typeface="Helvetica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50302" y="3084541"/>
                <a:ext cx="151473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Helvetica"/>
                    <a:cs typeface="Helvetica"/>
                  </a:rPr>
                  <a:t>Optimize:</a:t>
                </a:r>
              </a:p>
              <a:p>
                <a:pPr algn="ctr"/>
                <a:endParaRPr lang="en-US" sz="500" dirty="0" smtClean="0">
                  <a:solidFill>
                    <a:srgbClr val="595959"/>
                  </a:solidFill>
                  <a:latin typeface="Helvetica"/>
                  <a:cs typeface="Helvetica"/>
                </a:endParaRPr>
              </a:p>
              <a:p>
                <a:pPr algn="ctr"/>
                <a:r>
                  <a:rPr lang="en-US" sz="1200" dirty="0" smtClean="0">
                    <a:solidFill>
                      <a:srgbClr val="595959"/>
                    </a:solidFill>
                    <a:latin typeface="Helvetica"/>
                    <a:cs typeface="Helvetica"/>
                  </a:rPr>
                  <a:t>Identify neuroimaging marker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780844" y="3158772"/>
              <a:ext cx="1540806" cy="1515531"/>
              <a:chOff x="1850302" y="2811614"/>
              <a:chExt cx="1540806" cy="1515531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850302" y="2811614"/>
                <a:ext cx="1514738" cy="151553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Helvetica"/>
                  <a:cs typeface="Helvetica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76370" y="3086545"/>
                <a:ext cx="1514738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Helvetica"/>
                    <a:cs typeface="Helvetica"/>
                  </a:rPr>
                  <a:t>Generalize:</a:t>
                </a:r>
              </a:p>
              <a:p>
                <a:pPr algn="ctr"/>
                <a:endParaRPr lang="en-US" sz="500" b="1" dirty="0" smtClean="0">
                  <a:latin typeface="Helvetica"/>
                  <a:cs typeface="Helvetica"/>
                </a:endParaRPr>
              </a:p>
              <a:p>
                <a:pPr algn="ctr"/>
                <a:r>
                  <a:rPr lang="en-US" sz="1200" dirty="0" smtClean="0">
                    <a:solidFill>
                      <a:srgbClr val="595959"/>
                    </a:solidFill>
                    <a:latin typeface="Helvetica"/>
                    <a:cs typeface="Helvetica"/>
                  </a:rPr>
                  <a:t>across individuals, labs, scanners,  populations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14432" y="3631758"/>
              <a:ext cx="1527438" cy="1515531"/>
              <a:chOff x="1837602" y="2811614"/>
              <a:chExt cx="1527438" cy="1515531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850302" y="2811614"/>
                <a:ext cx="1514738" cy="151553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Helvetica"/>
                  <a:cs typeface="Helvetica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7602" y="3059141"/>
                <a:ext cx="1514738" cy="1123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Helvetica"/>
                    <a:cs typeface="Helvetica"/>
                  </a:rPr>
                  <a:t>Characterize:</a:t>
                </a:r>
              </a:p>
              <a:p>
                <a:pPr algn="ctr"/>
                <a:endParaRPr lang="en-US" sz="500" b="1" dirty="0" smtClean="0">
                  <a:latin typeface="Helvetica"/>
                  <a:cs typeface="Helvetica"/>
                </a:endParaRPr>
              </a:p>
              <a:p>
                <a:pPr algn="ctr"/>
                <a:r>
                  <a:rPr lang="en-US" sz="1200" dirty="0">
                    <a:solidFill>
                      <a:srgbClr val="595959"/>
                    </a:solidFill>
                    <a:latin typeface="Helvetica"/>
                    <a:cs typeface="Helvetica"/>
                  </a:rPr>
                  <a:t>properties </a:t>
                </a:r>
                <a:r>
                  <a:rPr lang="en-US" sz="1200" dirty="0" smtClean="0">
                    <a:solidFill>
                      <a:srgbClr val="595959"/>
                    </a:solidFill>
                    <a:latin typeface="Helvetica"/>
                    <a:cs typeface="Helvetica"/>
                  </a:rPr>
                  <a:t>across </a:t>
                </a:r>
                <a:r>
                  <a:rPr lang="en-US" sz="1200" dirty="0">
                    <a:solidFill>
                      <a:srgbClr val="595959"/>
                    </a:solidFill>
                    <a:latin typeface="Helvetica"/>
                    <a:cs typeface="Helvetica"/>
                  </a:rPr>
                  <a:t>test </a:t>
                </a:r>
                <a:r>
                  <a:rPr lang="en-US" sz="1200" dirty="0" smtClean="0">
                    <a:solidFill>
                      <a:srgbClr val="595959"/>
                    </a:solidFill>
                    <a:latin typeface="Helvetica"/>
                    <a:cs typeface="Helvetica"/>
                  </a:rPr>
                  <a:t>conditions, boundary conditions</a:t>
                </a:r>
                <a:endParaRPr lang="en-US" sz="1200" dirty="0">
                  <a:solidFill>
                    <a:srgbClr val="595959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432300" y="3694683"/>
              <a:ext cx="1503382" cy="343684"/>
              <a:chOff x="4696658" y="3798287"/>
              <a:chExt cx="1503382" cy="343684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037918" y="3798287"/>
                <a:ext cx="1162122" cy="34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400" b="1" dirty="0" smtClean="0">
                    <a:latin typeface="Helvetica"/>
                    <a:cs typeface="Helvetica"/>
                  </a:rPr>
                  <a:t>Application</a:t>
                </a:r>
              </a:p>
            </p:txBody>
          </p:sp>
          <p:sp>
            <p:nvSpPr>
              <p:cNvPr id="20" name="Right Arrow 19"/>
              <p:cNvSpPr/>
              <p:nvPr/>
            </p:nvSpPr>
            <p:spPr>
              <a:xfrm>
                <a:off x="4696658" y="3891379"/>
                <a:ext cx="332083" cy="230398"/>
              </a:xfrm>
              <a:prstGeom prst="rightArrow">
                <a:avLst>
                  <a:gd name="adj1" fmla="val 29817"/>
                  <a:gd name="adj2" fmla="val 50666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166496" y="2340465"/>
              <a:ext cx="13101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latin typeface="Helvetica"/>
                  <a:cs typeface="Helvetica"/>
                </a:rPr>
                <a:t>Prospective </a:t>
              </a:r>
            </a:p>
            <a:p>
              <a:r>
                <a:rPr lang="en-US" sz="1400" b="1" i="1" dirty="0" smtClean="0">
                  <a:latin typeface="Helvetica"/>
                  <a:cs typeface="Helvetica"/>
                </a:rPr>
                <a:t>    validation</a:t>
              </a:r>
              <a:endParaRPr lang="en-US" sz="1200" i="1" dirty="0">
                <a:solidFill>
                  <a:srgbClr val="595959"/>
                </a:solidFill>
                <a:latin typeface="Helvetica"/>
                <a:ea typeface="ＭＳ Ｐゴシック" pitchFamily="-111" charset="-128"/>
                <a:cs typeface="Helvetica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9263" y="25400"/>
            <a:ext cx="843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Figure 5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46" name="Right Triangle 45"/>
          <p:cNvSpPr>
            <a:spLocks noChangeAspect="1"/>
          </p:cNvSpPr>
          <p:nvPr/>
        </p:nvSpPr>
        <p:spPr>
          <a:xfrm flipH="1">
            <a:off x="-2315442" y="3728990"/>
            <a:ext cx="1662770" cy="1168664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70332" y="5429142"/>
            <a:ext cx="83432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Figure </a:t>
            </a:r>
            <a:r>
              <a:rPr lang="en-US" sz="1400" b="1" dirty="0"/>
              <a:t>5. </a:t>
            </a:r>
            <a:r>
              <a:rPr lang="en-US" sz="1400" dirty="0"/>
              <a:t>To be a useful neuroimaging marker, it needs to demonstrate increasing levels of supporting evidence and generalizability through multiple stages. Therefore, establishing neuroimaging markers requires a long development and validation process supported by multi-study and multi-site efforts (Reproduced from [35])</a:t>
            </a:r>
            <a:r>
              <a:rPr lang="en-US" sz="1400"/>
              <a:t>. </a:t>
            </a:r>
            <a:endParaRPr lang="en-US" sz="1400" dirty="0"/>
          </a:p>
        </p:txBody>
      </p:sp>
      <p:grpSp>
        <p:nvGrpSpPr>
          <p:cNvPr id="3" name="Group 2"/>
          <p:cNvGrpSpPr/>
          <p:nvPr/>
        </p:nvGrpSpPr>
        <p:grpSpPr>
          <a:xfrm>
            <a:off x="215900" y="857709"/>
            <a:ext cx="9747927" cy="4494011"/>
            <a:chOff x="215900" y="857709"/>
            <a:chExt cx="9747927" cy="4494011"/>
          </a:xfrm>
        </p:grpSpPr>
        <p:sp>
          <p:nvSpPr>
            <p:cNvPr id="56" name="Rectangle 55"/>
            <p:cNvSpPr/>
            <p:nvPr/>
          </p:nvSpPr>
          <p:spPr>
            <a:xfrm>
              <a:off x="215900" y="889418"/>
              <a:ext cx="9747927" cy="44623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215900" y="857709"/>
              <a:ext cx="4288592" cy="4494011"/>
              <a:chOff x="2286000" y="735619"/>
              <a:chExt cx="4288592" cy="4494011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2286000" y="767330"/>
                <a:ext cx="4288592" cy="4462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2537926" y="2365513"/>
                <a:ext cx="3734789" cy="2783708"/>
                <a:chOff x="5113385" y="1101287"/>
                <a:chExt cx="3734789" cy="2783708"/>
              </a:xfrm>
            </p:grpSpPr>
            <p:pic>
              <p:nvPicPr>
                <p:cNvPr id="51" name="Picture 50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74292"/>
                <a:stretch/>
              </p:blipFill>
              <p:spPr>
                <a:xfrm>
                  <a:off x="7531674" y="1114517"/>
                  <a:ext cx="835826" cy="2286000"/>
                </a:xfrm>
                <a:prstGeom prst="rect">
                  <a:avLst/>
                </a:prstGeom>
              </p:spPr>
            </p:pic>
            <p:pic>
              <p:nvPicPr>
                <p:cNvPr id="50" name="Picture 49"/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67268"/>
                <a:stretch/>
              </p:blipFill>
              <p:spPr>
                <a:xfrm>
                  <a:off x="6784491" y="1659848"/>
                  <a:ext cx="806450" cy="1739900"/>
                </a:xfrm>
                <a:prstGeom prst="rect">
                  <a:avLst/>
                </a:prstGeom>
              </p:spPr>
            </p:pic>
            <p:pic>
              <p:nvPicPr>
                <p:cNvPr id="49" name="Picture 48"/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54135"/>
                <a:stretch/>
              </p:blipFill>
              <p:spPr>
                <a:xfrm>
                  <a:off x="6041541" y="2205948"/>
                  <a:ext cx="774700" cy="1193800"/>
                </a:xfrm>
                <a:prstGeom prst="rect">
                  <a:avLst/>
                </a:prstGeom>
              </p:spPr>
            </p:pic>
            <p:sp>
              <p:nvSpPr>
                <p:cNvPr id="45" name="Right Triangle 44"/>
                <p:cNvSpPr>
                  <a:spLocks noChangeAspect="1"/>
                </p:cNvSpPr>
                <p:nvPr/>
              </p:nvSpPr>
              <p:spPr>
                <a:xfrm flipH="1">
                  <a:off x="5139841" y="2752992"/>
                  <a:ext cx="901700" cy="633752"/>
                </a:xfrm>
                <a:prstGeom prst="rtTriangl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9050" cmpd="sng">
                  <a:solidFill>
                    <a:schemeClr val="accent3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8530672" y="1101287"/>
                  <a:ext cx="0" cy="2286000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/>
                <p:cNvSpPr txBox="1"/>
                <p:nvPr/>
              </p:nvSpPr>
              <p:spPr>
                <a:xfrm rot="16200000">
                  <a:off x="8316297" y="2120020"/>
                  <a:ext cx="771365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smtClean="0">
                      <a:latin typeface="PT Sans Narrow" charset="-52"/>
                      <a:ea typeface="PT Sans Narrow" charset="-52"/>
                      <a:cs typeface="PT Sans Narrow" charset="-52"/>
                    </a:rPr>
                    <a:t>EVIDENCE</a:t>
                  </a:r>
                  <a:endParaRPr lang="en-US" sz="1300" dirty="0"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</p:txBody>
            </p: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5113385" y="3579377"/>
                  <a:ext cx="3254115" cy="0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headEnd type="non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6566192" y="3592607"/>
                  <a:ext cx="63991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smtClean="0">
                      <a:latin typeface="PT Sans Narrow" charset="-52"/>
                      <a:ea typeface="PT Sans Narrow" charset="-52"/>
                      <a:cs typeface="PT Sans Narrow" charset="-52"/>
                    </a:rPr>
                    <a:t>UTILITY</a:t>
                  </a:r>
                  <a:endParaRPr lang="en-US" sz="1300" dirty="0"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 rot="16200000">
                  <a:off x="5122785" y="2701014"/>
                  <a:ext cx="100918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smtClean="0">
                      <a:effectLst>
                        <a:glow rad="101600">
                          <a:schemeClr val="bg1">
                            <a:alpha val="75000"/>
                          </a:schemeClr>
                        </a:glow>
                      </a:effectLst>
                      <a:latin typeface="PT Sans Narrow" charset="-52"/>
                      <a:ea typeface="PT Sans Narrow" charset="-52"/>
                      <a:cs typeface="PT Sans Narrow" charset="-52"/>
                    </a:rPr>
                    <a:t>EXPLORATION</a:t>
                  </a:r>
                  <a:endParaRPr lang="en-US" sz="1300" dirty="0">
                    <a:effectLst>
                      <a:glow rad="101600">
                        <a:schemeClr val="bg1">
                          <a:alpha val="75000"/>
                        </a:schemeClr>
                      </a:glow>
                    </a:effectLst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 rot="16200000">
                  <a:off x="5793091" y="2594778"/>
                  <a:ext cx="1220655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smtClean="0">
                      <a:effectLst>
                        <a:glow rad="101600">
                          <a:schemeClr val="bg1">
                            <a:alpha val="75000"/>
                          </a:schemeClr>
                        </a:glow>
                      </a:effectLst>
                      <a:latin typeface="PT Sans Narrow" charset="-52"/>
                      <a:ea typeface="PT Sans Narrow" charset="-52"/>
                      <a:cs typeface="PT Sans Narrow" charset="-52"/>
                    </a:rPr>
                    <a:t>DEMONSTRATION</a:t>
                  </a:r>
                  <a:endParaRPr lang="en-US" sz="1300" dirty="0">
                    <a:effectLst>
                      <a:glow rad="101600">
                        <a:schemeClr val="bg1">
                          <a:alpha val="75000"/>
                        </a:schemeClr>
                      </a:glow>
                    </a:effectLst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 rot="16200000">
                  <a:off x="7484690" y="2734858"/>
                  <a:ext cx="907621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dirty="0" smtClean="0">
                      <a:effectLst>
                        <a:glow rad="101600">
                          <a:schemeClr val="bg1">
                            <a:alpha val="75000"/>
                          </a:schemeClr>
                        </a:glow>
                      </a:effectLst>
                      <a:latin typeface="PT Sans Narrow" charset="-52"/>
                      <a:ea typeface="PT Sans Narrow" charset="-52"/>
                      <a:cs typeface="PT Sans Narrow" charset="-52"/>
                    </a:rPr>
                    <a:t>SURROGACY</a:t>
                  </a:r>
                  <a:endParaRPr lang="en-US" sz="1300" dirty="0">
                    <a:effectLst>
                      <a:glow rad="101600">
                        <a:schemeClr val="bg1">
                          <a:alpha val="75000"/>
                        </a:schemeClr>
                      </a:glow>
                    </a:effectLst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 rot="16200000">
                  <a:off x="6503366" y="2525342"/>
                  <a:ext cx="1366528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smtClean="0">
                      <a:effectLst>
                        <a:glow rad="101600">
                          <a:schemeClr val="bg1">
                            <a:alpha val="75000"/>
                          </a:schemeClr>
                        </a:glow>
                      </a:effectLst>
                      <a:latin typeface="PT Sans Narrow" charset="-52"/>
                      <a:ea typeface="PT Sans Narrow" charset="-52"/>
                      <a:cs typeface="PT Sans Narrow" charset="-52"/>
                    </a:rPr>
                    <a:t>CHARACTERIZATION</a:t>
                  </a:r>
                  <a:endParaRPr lang="en-US" sz="1300" dirty="0">
                    <a:effectLst>
                      <a:glow rad="101600">
                        <a:schemeClr val="bg1">
                          <a:alpha val="75000"/>
                        </a:schemeClr>
                      </a:glow>
                    </a:effectLst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</p:txBody>
            </p:sp>
            <p:pic>
              <p:nvPicPr>
                <p:cNvPr id="64" name="Picture 63"/>
                <p:cNvPicPr>
                  <a:picLocks noChangeAspect="1"/>
                </p:cNvPicPr>
                <p:nvPr/>
              </p:nvPicPr>
              <p:blipFill>
                <a:blip r:embed="rId6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rot="20305959" flipH="1">
                  <a:off x="5842139" y="2415613"/>
                  <a:ext cx="287626" cy="427830"/>
                </a:xfrm>
                <a:prstGeom prst="rect">
                  <a:avLst/>
                </a:prstGeom>
              </p:spPr>
            </p:pic>
          </p:grpSp>
          <p:sp>
            <p:nvSpPr>
              <p:cNvPr id="68" name="TextBox 67"/>
              <p:cNvSpPr txBox="1"/>
              <p:nvPr/>
            </p:nvSpPr>
            <p:spPr>
              <a:xfrm rot="18242481">
                <a:off x="2644494" y="1705101"/>
                <a:ext cx="15953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/>
                    <a:cs typeface="Helvetica"/>
                  </a:rPr>
                  <a:t>Biomarker discovery</a:t>
                </a:r>
                <a:endParaRPr lang="en-US" sz="1200" dirty="0">
                  <a:latin typeface="Helvetica"/>
                  <a:cs typeface="Helvetica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rot="18242481">
                <a:off x="3446593" y="1715510"/>
                <a:ext cx="15275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/>
                    <a:cs typeface="Helvetica"/>
                  </a:rPr>
                  <a:t>Probable biomarker</a:t>
                </a:r>
                <a:endParaRPr lang="en-US" sz="1200" dirty="0">
                  <a:latin typeface="Helvetica"/>
                  <a:cs typeface="Helvetica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rot="18242481">
                <a:off x="4240369" y="1762166"/>
                <a:ext cx="13821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/>
                    <a:cs typeface="Helvetica"/>
                  </a:rPr>
                  <a:t>Known biomarker</a:t>
                </a:r>
                <a:endParaRPr lang="en-US" sz="1200" dirty="0">
                  <a:latin typeface="Helvetica"/>
                  <a:cs typeface="Helvetica"/>
                </a:endParaRPr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>
                <a:off x="3071829" y="2517264"/>
                <a:ext cx="0" cy="1086587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3846529" y="2517264"/>
                <a:ext cx="0" cy="857986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4623868" y="2517264"/>
                <a:ext cx="0" cy="748258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5383304" y="2517264"/>
                <a:ext cx="0" cy="1161288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 rot="18242481">
                <a:off x="4918524" y="1443880"/>
                <a:ext cx="1878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/>
                    <a:cs typeface="Helvetica"/>
                  </a:rPr>
                  <a:t>Biomarker can substitute </a:t>
                </a:r>
              </a:p>
              <a:p>
                <a:r>
                  <a:rPr lang="en-US" sz="1200" dirty="0">
                    <a:latin typeface="Helvetica"/>
                    <a:cs typeface="Helvetica"/>
                  </a:rPr>
                  <a:t>the target measure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4642577" y="1548584"/>
              <a:ext cx="5186072" cy="3402448"/>
              <a:chOff x="614432" y="1744841"/>
              <a:chExt cx="5186072" cy="3402448"/>
            </a:xfrm>
          </p:grpSpPr>
          <p:pic>
            <p:nvPicPr>
              <p:cNvPr id="63" name="Picture 62"/>
              <p:cNvPicPr>
                <a:picLocks noChangeAspect="1"/>
              </p:cNvPicPr>
              <p:nvPr/>
            </p:nvPicPr>
            <p:blipFill rotWithShape="1">
              <a:blip r:embed="rId2"/>
              <a:srcRect t="15488" r="51585" b="20229"/>
              <a:stretch/>
            </p:blipFill>
            <p:spPr>
              <a:xfrm>
                <a:off x="911888" y="2720236"/>
                <a:ext cx="1278926" cy="1714415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 rotWithShape="1">
              <a:blip r:embed="rId2"/>
              <a:srcRect l="35674" t="55488" r="3749"/>
              <a:stretch/>
            </p:blipFill>
            <p:spPr>
              <a:xfrm>
                <a:off x="2003486" y="3947649"/>
                <a:ext cx="1600200" cy="1187138"/>
              </a:xfrm>
              <a:prstGeom prst="rect">
                <a:avLst/>
              </a:prstGeom>
            </p:spPr>
          </p:pic>
          <p:pic>
            <p:nvPicPr>
              <p:cNvPr id="71" name="Picture 70"/>
              <p:cNvPicPr>
                <a:picLocks noChangeAspect="1"/>
              </p:cNvPicPr>
              <p:nvPr/>
            </p:nvPicPr>
            <p:blipFill rotWithShape="1">
              <a:blip r:embed="rId2"/>
              <a:srcRect l="48500" b="69036"/>
              <a:stretch/>
            </p:blipFill>
            <p:spPr>
              <a:xfrm>
                <a:off x="2421052" y="2269460"/>
                <a:ext cx="1360434" cy="825812"/>
              </a:xfrm>
              <a:prstGeom prst="rect">
                <a:avLst/>
              </a:prstGeom>
            </p:spPr>
          </p:pic>
          <p:grpSp>
            <p:nvGrpSpPr>
              <p:cNvPr id="73" name="Group 72"/>
              <p:cNvGrpSpPr/>
              <p:nvPr/>
            </p:nvGrpSpPr>
            <p:grpSpPr>
              <a:xfrm>
                <a:off x="1284217" y="1744841"/>
                <a:ext cx="1514738" cy="1515531"/>
                <a:chOff x="1850302" y="2811614"/>
                <a:chExt cx="1514738" cy="1515531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1850302" y="2811614"/>
                  <a:ext cx="1514738" cy="1515531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1850302" y="3084541"/>
                  <a:ext cx="1514738" cy="9694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PT Sans Narrow" charset="-52"/>
                      <a:ea typeface="PT Sans Narrow" charset="-52"/>
                      <a:cs typeface="PT Sans Narrow" charset="-52"/>
                    </a:rPr>
                    <a:t>OPTIMIZE</a:t>
                  </a:r>
                  <a:endParaRPr lang="en-US" sz="1400" dirty="0" smtClean="0"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  <a:p>
                  <a:pPr algn="ctr"/>
                  <a:endParaRPr lang="en-US" sz="500" dirty="0" smtClean="0">
                    <a:solidFill>
                      <a:srgbClr val="595959"/>
                    </a:solidFill>
                    <a:latin typeface="Helvetica"/>
                    <a:cs typeface="Helvetica"/>
                  </a:endParaRPr>
                </a:p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  <a:latin typeface="Helvetica"/>
                      <a:cs typeface="Helvetica"/>
                    </a:rPr>
                    <a:t>Identify neuroimaging marker</a:t>
                  </a:r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2780844" y="3158772"/>
                <a:ext cx="1540806" cy="1515531"/>
                <a:chOff x="1850302" y="2811614"/>
                <a:chExt cx="1540806" cy="1515531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850302" y="2811614"/>
                  <a:ext cx="1514738" cy="1515531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1876370" y="3086545"/>
                  <a:ext cx="1514738" cy="938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PT Sans Narrow" charset="-52"/>
                      <a:ea typeface="PT Sans Narrow" charset="-52"/>
                      <a:cs typeface="PT Sans Narrow" charset="-52"/>
                    </a:rPr>
                    <a:t>GENERALIZE</a:t>
                  </a:r>
                  <a:endParaRPr lang="en-US" sz="1400" dirty="0" smtClean="0"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  <a:p>
                  <a:pPr algn="ctr"/>
                  <a:endParaRPr lang="en-US" sz="500" b="1" dirty="0" smtClean="0">
                    <a:latin typeface="Helvetica"/>
                    <a:cs typeface="Helvetica"/>
                  </a:endParaRPr>
                </a:p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  <a:latin typeface="Helvetica"/>
                      <a:cs typeface="Helvetica"/>
                    </a:rPr>
                    <a:t>across individuals, labs, scanners,  populations</a:t>
                  </a:r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614432" y="3631758"/>
                <a:ext cx="1527438" cy="1515531"/>
                <a:chOff x="1837602" y="2811614"/>
                <a:chExt cx="1527438" cy="1515531"/>
              </a:xfrm>
            </p:grpSpPr>
            <p:sp>
              <p:nvSpPr>
                <p:cNvPr id="86" name="Oval 85"/>
                <p:cNvSpPr/>
                <p:nvPr/>
              </p:nvSpPr>
              <p:spPr>
                <a:xfrm>
                  <a:off x="1850302" y="2811614"/>
                  <a:ext cx="1514738" cy="1515531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1837602" y="3059141"/>
                  <a:ext cx="1514738" cy="1123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PT Sans Narrow" charset="-52"/>
                      <a:ea typeface="PT Sans Narrow" charset="-52"/>
                      <a:cs typeface="PT Sans Narrow" charset="-52"/>
                    </a:rPr>
                    <a:t>CHARACTERIZE</a:t>
                  </a:r>
                  <a:endParaRPr lang="en-US" sz="1400" dirty="0" smtClean="0"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  <a:p>
                  <a:pPr algn="ctr"/>
                  <a:endParaRPr lang="en-US" sz="500" b="1" dirty="0" smtClean="0">
                    <a:latin typeface="Helvetica"/>
                    <a:cs typeface="Helvetica"/>
                  </a:endParaRPr>
                </a:p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Helvetica"/>
                      <a:cs typeface="Helvetica"/>
                    </a:rPr>
                    <a:t>properties </a:t>
                  </a:r>
                  <a:r>
                    <a:rPr lang="en-US" sz="1200" dirty="0" smtClean="0">
                      <a:solidFill>
                        <a:schemeClr val="bg1"/>
                      </a:solidFill>
                      <a:latin typeface="Helvetica"/>
                      <a:cs typeface="Helvetica"/>
                    </a:rPr>
                    <a:t>across 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Helvetica"/>
                      <a:cs typeface="Helvetica"/>
                    </a:rPr>
                    <a:t>test </a:t>
                  </a:r>
                  <a:r>
                    <a:rPr lang="en-US" sz="1200" dirty="0" smtClean="0">
                      <a:solidFill>
                        <a:schemeClr val="bg1"/>
                      </a:solidFill>
                      <a:latin typeface="Helvetica"/>
                      <a:cs typeface="Helvetica"/>
                    </a:rPr>
                    <a:t>conditions, boundary conditions</a:t>
                  </a:r>
                  <a:endParaRPr lang="en-US" sz="1200" dirty="0">
                    <a:solidFill>
                      <a:schemeClr val="bg1"/>
                    </a:solidFill>
                    <a:latin typeface="Helvetica"/>
                    <a:cs typeface="Helvetica"/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4432300" y="3707383"/>
                <a:ext cx="1368204" cy="350865"/>
                <a:chOff x="4696658" y="3810987"/>
                <a:chExt cx="1368204" cy="350865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5025218" y="3810987"/>
                  <a:ext cx="1039644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sz="1400" b="1" smtClean="0">
                      <a:latin typeface="PT Sans Narrow" charset="-52"/>
                      <a:ea typeface="PT Sans Narrow" charset="-52"/>
                      <a:cs typeface="PT Sans Narrow" charset="-52"/>
                    </a:rPr>
                    <a:t>APPLICATION</a:t>
                  </a:r>
                  <a:endParaRPr lang="en-US" sz="1400" b="1" dirty="0" smtClean="0"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</p:txBody>
            </p:sp>
            <p:sp>
              <p:nvSpPr>
                <p:cNvPr id="85" name="Right Arrow 84"/>
                <p:cNvSpPr/>
                <p:nvPr/>
              </p:nvSpPr>
              <p:spPr>
                <a:xfrm>
                  <a:off x="4696658" y="3891379"/>
                  <a:ext cx="332083" cy="230398"/>
                </a:xfrm>
                <a:prstGeom prst="rightArrow">
                  <a:avLst>
                    <a:gd name="adj1" fmla="val 29817"/>
                    <a:gd name="adj2" fmla="val 50666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>
              <a:xfrm>
                <a:off x="3257480" y="2226644"/>
                <a:ext cx="10759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PROSPECTIVE</a:t>
                </a:r>
              </a:p>
              <a:p>
                <a:r>
                  <a:rPr lang="en-US" sz="14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VALIDATION</a:t>
                </a:r>
                <a:endParaRPr lang="en-US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372851" y="1306296"/>
              <a:ext cx="3337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latin typeface="PT Sans Narrow" charset="-52"/>
                  <a:ea typeface="PT Sans Narrow" charset="-52"/>
                  <a:cs typeface="PT Sans Narrow" charset="-52"/>
                </a:rPr>
                <a:t>a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664199" y="1306296"/>
              <a:ext cx="3433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smtClean="0">
                  <a:latin typeface="PT Sans Narrow" charset="-52"/>
                  <a:ea typeface="PT Sans Narrow" charset="-52"/>
                  <a:cs typeface="PT Sans Narrow" charset="-52"/>
                </a:rPr>
                <a:t>b</a:t>
              </a:r>
              <a:endParaRPr lang="en-US" sz="28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33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68299" y="3628000"/>
            <a:ext cx="834328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ambria"/>
                <a:cs typeface="Cambria"/>
              </a:rPr>
              <a:t>Figure 7. The Neurologic Pain Signature (NPS).</a:t>
            </a:r>
            <a:r>
              <a:rPr lang="en-US" sz="1400" dirty="0" smtClean="0">
                <a:latin typeface="Cambria"/>
                <a:cs typeface="Cambria"/>
              </a:rPr>
              <a:t> The NPS is defined by brain-wide, </a:t>
            </a:r>
            <a:r>
              <a:rPr lang="en-US" sz="1400" dirty="0" err="1" smtClean="0">
                <a:latin typeface="Cambria"/>
                <a:cs typeface="Cambria"/>
              </a:rPr>
              <a:t>meso</a:t>
            </a:r>
            <a:r>
              <a:rPr lang="en-US" sz="1400" dirty="0" smtClean="0">
                <a:latin typeface="Cambria"/>
                <a:cs typeface="Cambria"/>
              </a:rPr>
              <a:t>-scale patterns of fMRI activity across multiple pain-related regions, and can be prospectively tested on new individuals and datasets. The brain map shown here is the thresholded pattern map (</a:t>
            </a:r>
            <a:r>
              <a:rPr lang="en-US" sz="1400" i="1" dirty="0" smtClean="0">
                <a:latin typeface="Cambria"/>
                <a:cs typeface="Cambria"/>
              </a:rPr>
              <a:t>q</a:t>
            </a:r>
            <a:r>
              <a:rPr lang="en-US" sz="1400" dirty="0" smtClean="0">
                <a:latin typeface="Cambria"/>
                <a:cs typeface="Cambria"/>
              </a:rPr>
              <a:t> &lt; 0.05, false discovery rate [FDR]) for display only. All voxels within NPS should be used to predict pain in new individuals. Some examples of </a:t>
            </a:r>
            <a:r>
              <a:rPr lang="en-US" sz="1400" dirty="0" err="1" smtClean="0">
                <a:latin typeface="Cambria"/>
                <a:cs typeface="Cambria"/>
              </a:rPr>
              <a:t>unthresholded</a:t>
            </a:r>
            <a:r>
              <a:rPr lang="en-US" sz="1400" dirty="0" smtClean="0">
                <a:latin typeface="Cambria"/>
                <a:cs typeface="Cambria"/>
              </a:rPr>
              <a:t> patterns are presented in the insets; each 3-d bar represents one voxel. dACC, dorsal anterior cingulate cortex; INS, insula; dpINS, dorsal posterior insula; S2, secondary somatosensory cortex</a:t>
            </a:r>
            <a:r>
              <a:rPr lang="en-US" sz="1400" dirty="0">
                <a:latin typeface="Cambria"/>
                <a:cs typeface="Cambria"/>
              </a:rPr>
              <a:t>. Reproduced with permission from [20]</a:t>
            </a:r>
            <a:r>
              <a:rPr lang="en-US" sz="1400" dirty="0" smtClean="0">
                <a:latin typeface="Cambria"/>
                <a:cs typeface="Cambria"/>
              </a:rPr>
              <a:t>.</a:t>
            </a:r>
            <a:endParaRPr lang="en-US" sz="1400" dirty="0">
              <a:latin typeface="Cambria"/>
              <a:cs typeface="Cambri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9263" y="2540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Figure 7</a:t>
            </a:r>
            <a:endParaRPr lang="en-US" sz="1400" dirty="0">
              <a:latin typeface="Helvetica"/>
              <a:cs typeface="Helvetica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168400" y="774700"/>
            <a:ext cx="6413500" cy="2704919"/>
            <a:chOff x="1168400" y="774700"/>
            <a:chExt cx="6413500" cy="2704919"/>
          </a:xfrm>
        </p:grpSpPr>
        <p:sp>
          <p:nvSpPr>
            <p:cNvPr id="107" name="Rectangle 106"/>
            <p:cNvSpPr/>
            <p:nvPr/>
          </p:nvSpPr>
          <p:spPr>
            <a:xfrm>
              <a:off x="1168400" y="774700"/>
              <a:ext cx="6413500" cy="27049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282850" y="821058"/>
              <a:ext cx="6018461" cy="26077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281094" y="923141"/>
              <a:ext cx="4098606" cy="2426684"/>
              <a:chOff x="1281094" y="923141"/>
              <a:chExt cx="4098606" cy="2426684"/>
            </a:xfrm>
          </p:grpSpPr>
          <p:sp>
            <p:nvSpPr>
              <p:cNvPr id="90" name="TextBox 89"/>
              <p:cNvSpPr txBox="1"/>
              <p:nvPr/>
            </p:nvSpPr>
            <p:spPr>
              <a:xfrm rot="19881196">
                <a:off x="1334296" y="2401276"/>
                <a:ext cx="41981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Helvetica"/>
                    <a:cs typeface="Helvetica"/>
                  </a:rPr>
                  <a:t>INS</a:t>
                </a:r>
                <a:endParaRPr lang="en-US" sz="1100" dirty="0">
                  <a:latin typeface="Helvetica"/>
                  <a:cs typeface="Helvetica"/>
                </a:endParaRPr>
              </a:p>
            </p:txBody>
          </p:sp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1094" y="2224973"/>
                <a:ext cx="1200060" cy="1109894"/>
              </a:xfrm>
              <a:prstGeom prst="rect">
                <a:avLst/>
              </a:prstGeom>
            </p:spPr>
          </p:pic>
          <p:pic>
            <p:nvPicPr>
              <p:cNvPr id="95" name="Picture 9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8926" y="923141"/>
                <a:ext cx="1146601" cy="1050551"/>
              </a:xfrm>
              <a:prstGeom prst="rect">
                <a:avLst/>
              </a:prstGeom>
            </p:spPr>
          </p:pic>
          <p:pic>
            <p:nvPicPr>
              <p:cNvPr id="94" name="Picture 9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2271" y="1110569"/>
                <a:ext cx="910927" cy="900168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5"/>
              <a:srcRect t="49604"/>
              <a:stretch/>
            </p:blipFill>
            <p:spPr>
              <a:xfrm>
                <a:off x="3522288" y="2614608"/>
                <a:ext cx="1857412" cy="626874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6"/>
              <a:srcRect t="49748"/>
              <a:stretch/>
            </p:blipFill>
            <p:spPr>
              <a:xfrm>
                <a:off x="2355456" y="1944895"/>
                <a:ext cx="1257606" cy="677217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6"/>
              <a:srcRect b="50159"/>
              <a:stretch/>
            </p:blipFill>
            <p:spPr>
              <a:xfrm>
                <a:off x="2441661" y="2665620"/>
                <a:ext cx="1107856" cy="591701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5"/>
              <a:srcRect r="23866" b="51213"/>
              <a:stretch/>
            </p:blipFill>
            <p:spPr>
              <a:xfrm>
                <a:off x="3728912" y="2005643"/>
                <a:ext cx="1436491" cy="616469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2475840" y="2469533"/>
                <a:ext cx="44457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effectLst>
                      <a:glow rad="101600">
                        <a:schemeClr val="bg1"/>
                      </a:glow>
                    </a:effectLst>
                    <a:latin typeface="Helvetica"/>
                    <a:cs typeface="Helvetica"/>
                  </a:rPr>
                  <a:t>x = 0</a:t>
                </a:r>
                <a:endParaRPr lang="en-US" sz="900" dirty="0">
                  <a:effectLst>
                    <a:glow rad="101600">
                      <a:schemeClr val="bg1"/>
                    </a:glow>
                  </a:effectLst>
                  <a:latin typeface="Helvetica"/>
                  <a:cs typeface="Helvetica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075774" y="2463029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effectLst>
                      <a:glow rad="101600">
                        <a:schemeClr val="bg1"/>
                      </a:glow>
                    </a:effectLst>
                    <a:latin typeface="Helvetica"/>
                    <a:cs typeface="Helvetica"/>
                  </a:rPr>
                  <a:t>4</a:t>
                </a:r>
                <a:endParaRPr lang="en-US" sz="900" dirty="0">
                  <a:effectLst>
                    <a:glow rad="101600">
                      <a:schemeClr val="bg1"/>
                    </a:glow>
                  </a:effectLst>
                  <a:latin typeface="Helvetica"/>
                  <a:cs typeface="Helvetica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642828" y="2476968"/>
                <a:ext cx="50526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effectLst>
                      <a:glow rad="101600">
                        <a:schemeClr val="bg1"/>
                      </a:glow>
                    </a:effectLst>
                    <a:latin typeface="Helvetica"/>
                    <a:cs typeface="Helvetica"/>
                  </a:rPr>
                  <a:t>z = 16</a:t>
                </a:r>
                <a:endParaRPr lang="en-US" sz="900" dirty="0">
                  <a:effectLst>
                    <a:glow rad="101600">
                      <a:schemeClr val="bg1"/>
                    </a:glow>
                  </a:effectLst>
                  <a:latin typeface="Helvetica"/>
                  <a:cs typeface="Helvetica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278565" y="2476968"/>
                <a:ext cx="31304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effectLst>
                      <a:glow rad="101600">
                        <a:schemeClr val="bg1"/>
                      </a:glow>
                    </a:effectLst>
                    <a:latin typeface="Helvetica"/>
                    <a:cs typeface="Helvetica"/>
                  </a:rPr>
                  <a:t>26</a:t>
                </a:r>
                <a:endParaRPr lang="en-US" sz="900" dirty="0">
                  <a:effectLst>
                    <a:glow rad="101600">
                      <a:schemeClr val="bg1"/>
                    </a:glow>
                  </a:effectLst>
                  <a:latin typeface="Helvetica"/>
                  <a:cs typeface="Helvetica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39285" y="2476968"/>
                <a:ext cx="31304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effectLst>
                      <a:glow rad="101600">
                        <a:schemeClr val="bg1"/>
                      </a:glow>
                    </a:effectLst>
                    <a:latin typeface="Helvetica"/>
                    <a:cs typeface="Helvetica"/>
                  </a:rPr>
                  <a:t>37</a:t>
                </a:r>
                <a:endParaRPr lang="en-US" sz="900" dirty="0">
                  <a:effectLst>
                    <a:glow rad="101600">
                      <a:schemeClr val="bg1"/>
                    </a:glow>
                  </a:effectLst>
                  <a:latin typeface="Helvetica"/>
                  <a:cs typeface="Helvetica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589831" y="3118993"/>
                <a:ext cx="35147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effectLst>
                      <a:glow rad="101600">
                        <a:schemeClr val="bg1"/>
                      </a:glow>
                    </a:effectLst>
                    <a:latin typeface="Helvetica"/>
                    <a:cs typeface="Helvetica"/>
                  </a:rPr>
                  <a:t>-25</a:t>
                </a:r>
                <a:endParaRPr lang="en-US" sz="900" dirty="0">
                  <a:effectLst>
                    <a:glow rad="101600">
                      <a:schemeClr val="bg1"/>
                    </a:glow>
                  </a:effectLst>
                  <a:latin typeface="Helvetica"/>
                  <a:cs typeface="Helvetica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045575" y="3118993"/>
                <a:ext cx="35147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effectLst>
                      <a:glow rad="101600">
                        <a:schemeClr val="bg1"/>
                      </a:glow>
                    </a:effectLst>
                    <a:latin typeface="Helvetica"/>
                    <a:cs typeface="Helvetica"/>
                  </a:rPr>
                  <a:t>-15</a:t>
                </a:r>
                <a:endParaRPr lang="en-US" sz="900" dirty="0">
                  <a:effectLst>
                    <a:glow rad="101600">
                      <a:schemeClr val="bg1"/>
                    </a:glow>
                  </a:effectLst>
                  <a:latin typeface="Helvetica"/>
                  <a:cs typeface="Helvetica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528564" y="3118993"/>
                <a:ext cx="28728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effectLst>
                      <a:glow rad="101600">
                        <a:schemeClr val="bg1"/>
                      </a:glow>
                    </a:effectLst>
                    <a:latin typeface="Helvetica"/>
                    <a:cs typeface="Helvetica"/>
                  </a:rPr>
                  <a:t>-4</a:t>
                </a:r>
                <a:endParaRPr lang="en-US" sz="900" dirty="0">
                  <a:effectLst>
                    <a:glow rad="101600">
                      <a:schemeClr val="bg1"/>
                    </a:glow>
                  </a:effectLst>
                  <a:latin typeface="Helvetica"/>
                  <a:cs typeface="Helvetica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999638" y="3118993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effectLst>
                      <a:glow rad="101600">
                        <a:schemeClr val="bg1"/>
                      </a:glow>
                    </a:effectLst>
                    <a:latin typeface="Helvetica"/>
                    <a:cs typeface="Helvetica"/>
                  </a:rPr>
                  <a:t>6</a:t>
                </a:r>
                <a:endParaRPr lang="en-US" sz="900" dirty="0">
                  <a:effectLst>
                    <a:glow rad="101600">
                      <a:schemeClr val="bg1"/>
                    </a:glow>
                  </a:effectLst>
                  <a:latin typeface="Helvetica"/>
                  <a:cs typeface="Helvetica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040096" y="3101595"/>
                <a:ext cx="31304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effectLst>
                      <a:glow rad="101600">
                        <a:schemeClr val="bg1"/>
                      </a:glow>
                    </a:effectLst>
                    <a:latin typeface="Helvetica"/>
                    <a:cs typeface="Helvetica"/>
                  </a:rPr>
                  <a:t>41</a:t>
                </a:r>
                <a:endParaRPr lang="en-US" sz="900" dirty="0">
                  <a:effectLst>
                    <a:glow rad="101600">
                      <a:schemeClr val="bg1"/>
                    </a:glow>
                  </a:effectLst>
                  <a:latin typeface="Helvetica"/>
                  <a:cs typeface="Helvetica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983964" y="2080586"/>
                <a:ext cx="217534" cy="184314"/>
              </a:xfrm>
              <a:prstGeom prst="rect">
                <a:avLst/>
              </a:prstGeom>
              <a:noFill/>
              <a:ln w="127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440797" y="3101595"/>
                <a:ext cx="54072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effectLst>
                      <a:glow rad="101600">
                        <a:schemeClr val="bg1"/>
                      </a:glow>
                    </a:effectLst>
                    <a:latin typeface="Helvetica"/>
                    <a:cs typeface="Helvetica"/>
                  </a:rPr>
                  <a:t>x = -38</a:t>
                </a:r>
                <a:endParaRPr lang="en-US" sz="900" dirty="0">
                  <a:effectLst>
                    <a:glow rad="101600">
                      <a:schemeClr val="bg1"/>
                    </a:glow>
                  </a:effectLst>
                  <a:latin typeface="Helvetica"/>
                  <a:cs typeface="Helvetica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043271" y="2887036"/>
                <a:ext cx="176523" cy="175170"/>
              </a:xfrm>
              <a:prstGeom prst="rect">
                <a:avLst/>
              </a:prstGeom>
              <a:noFill/>
              <a:ln w="127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2281947" y="2532080"/>
                <a:ext cx="758149" cy="354956"/>
              </a:xfrm>
              <a:prstGeom prst="line">
                <a:avLst/>
              </a:prstGeom>
              <a:ln w="12700" cmpd="sng">
                <a:solidFill>
                  <a:srgbClr val="7F7F7F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1957666" y="3066697"/>
                <a:ext cx="1079255" cy="113083"/>
              </a:xfrm>
              <a:prstGeom prst="line">
                <a:avLst/>
              </a:prstGeom>
              <a:ln w="12700" cmpd="sng">
                <a:solidFill>
                  <a:srgbClr val="7F7F7F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 flipV="1">
                <a:off x="2711794" y="2728317"/>
                <a:ext cx="337827" cy="162275"/>
              </a:xfrm>
              <a:prstGeom prst="line">
                <a:avLst/>
              </a:prstGeom>
              <a:ln w="1270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2625943" y="3066697"/>
                <a:ext cx="417328" cy="42639"/>
              </a:xfrm>
              <a:prstGeom prst="line">
                <a:avLst/>
              </a:prstGeom>
              <a:ln w="1270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165819" y="1737969"/>
                <a:ext cx="35679" cy="336267"/>
              </a:xfrm>
              <a:prstGeom prst="line">
                <a:avLst/>
              </a:prstGeom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303741" y="1949816"/>
                <a:ext cx="670698" cy="307971"/>
              </a:xfrm>
              <a:prstGeom prst="line">
                <a:avLst/>
              </a:prstGeom>
              <a:ln w="12700" cmpd="sng">
                <a:solidFill>
                  <a:srgbClr val="7F7F7F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 flipV="1">
                <a:off x="2546694" y="2061536"/>
                <a:ext cx="438912" cy="200969"/>
              </a:xfrm>
              <a:prstGeom prst="line">
                <a:avLst/>
              </a:prstGeom>
              <a:ln w="1270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3192134" y="1988511"/>
                <a:ext cx="6571" cy="88904"/>
              </a:xfrm>
              <a:prstGeom prst="line">
                <a:avLst/>
              </a:prstGeom>
              <a:ln w="1270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670049" y="1776430"/>
                <a:ext cx="385346" cy="474034"/>
              </a:xfrm>
              <a:prstGeom prst="line">
                <a:avLst/>
              </a:prstGeom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 flipV="1">
                <a:off x="3898649" y="2061536"/>
                <a:ext cx="163434" cy="194222"/>
              </a:xfrm>
              <a:prstGeom prst="line">
                <a:avLst/>
              </a:prstGeom>
              <a:ln w="1270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>
                <a:off x="4201478" y="1988511"/>
                <a:ext cx="77087" cy="260895"/>
              </a:xfrm>
              <a:prstGeom prst="line">
                <a:avLst/>
              </a:prstGeom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4062082" y="2249406"/>
                <a:ext cx="139396" cy="138172"/>
              </a:xfrm>
              <a:prstGeom prst="rect">
                <a:avLst/>
              </a:prstGeom>
              <a:noFill/>
              <a:ln w="127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rot="20780742">
                <a:off x="1999705" y="984781"/>
                <a:ext cx="5609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Helvetica"/>
                    <a:cs typeface="Helvetica"/>
                  </a:rPr>
                  <a:t>dACC</a:t>
                </a:r>
                <a:endParaRPr lang="en-US" sz="1100" dirty="0">
                  <a:latin typeface="Helvetica"/>
                  <a:cs typeface="Helvetica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 rot="1178778">
                <a:off x="3827183" y="989279"/>
                <a:ext cx="7884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Helvetica"/>
                    <a:cs typeface="Helvetica"/>
                  </a:rPr>
                  <a:t>dpINS/S2</a:t>
                </a:r>
                <a:endParaRPr lang="en-US" sz="1100" dirty="0">
                  <a:latin typeface="Helvetica"/>
                  <a:cs typeface="Helvetica"/>
                </a:endParaRPr>
              </a:p>
            </p:txBody>
          </p: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59728" y="1566285"/>
                <a:ext cx="86561" cy="336061"/>
              </a:xfrm>
              <a:prstGeom prst="rect">
                <a:avLst/>
              </a:prstGeom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4480567" y="1410470"/>
                <a:ext cx="2487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>
                    <a:latin typeface="Helvetica"/>
                    <a:cs typeface="Helvetica"/>
                  </a:rPr>
                  <a:t>+</a:t>
                </a:r>
                <a:endParaRPr lang="en-US" sz="800" dirty="0">
                  <a:latin typeface="Helvetica"/>
                  <a:cs typeface="Helvetica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483796" y="1815533"/>
                <a:ext cx="2487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>
                    <a:latin typeface="Helvetica"/>
                    <a:cs typeface="Helvetica"/>
                  </a:rPr>
                  <a:t>−</a:t>
                </a:r>
                <a:endParaRPr lang="en-US" sz="800" dirty="0">
                  <a:latin typeface="Helvetica"/>
                  <a:cs typeface="Helvetica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4578909" y="1559935"/>
                <a:ext cx="6237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>
                    <a:latin typeface="Helvetica"/>
                    <a:cs typeface="Helvetica"/>
                  </a:rPr>
                  <a:t>predictive </a:t>
                </a:r>
              </a:p>
              <a:p>
                <a:r>
                  <a:rPr lang="en-US" sz="800" dirty="0" smtClean="0">
                    <a:latin typeface="Helvetica"/>
                    <a:cs typeface="Helvetica"/>
                  </a:rPr>
                  <a:t>weights</a:t>
                </a:r>
                <a:endParaRPr lang="en-US" sz="800" dirty="0">
                  <a:latin typeface="Helvetica"/>
                  <a:cs typeface="Helvetica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307109" y="935969"/>
                <a:ext cx="3044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/>
                    <a:cs typeface="Helvetica"/>
                  </a:rPr>
                  <a:t>A</a:t>
                </a:r>
                <a:endParaRPr lang="en-US" sz="14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130163" y="925930"/>
              <a:ext cx="2260569" cy="2060965"/>
              <a:chOff x="5130163" y="925930"/>
              <a:chExt cx="2260569" cy="2060965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6677806" y="2613383"/>
                <a:ext cx="700480" cy="3272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/>
                  <a:cs typeface="Helvetica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880709" y="2444955"/>
                <a:ext cx="284660" cy="276999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rgbClr val="FF0000"/>
                    </a:solidFill>
                    <a:latin typeface="Helvetica"/>
                    <a:cs typeface="Helvetica"/>
                  </a:rPr>
                  <a:t>Y</a:t>
                </a:r>
                <a:endParaRPr lang="en-US" sz="1200" dirty="0" smtClean="0">
                  <a:solidFill>
                    <a:srgbClr val="FF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662677" y="2649635"/>
                <a:ext cx="72805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Helvetica"/>
                    <a:cs typeface="Helvetica"/>
                  </a:rPr>
                  <a:t>Pain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 rot="659537">
                <a:off x="5890115" y="2668222"/>
                <a:ext cx="6237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effectLst/>
                    <a:latin typeface="Helvetica"/>
                    <a:cs typeface="Helvetica"/>
                  </a:rPr>
                  <a:t>Predict</a:t>
                </a: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460378" y="925930"/>
                <a:ext cx="1392115" cy="1142579"/>
                <a:chOff x="5078943" y="414925"/>
                <a:chExt cx="1392115" cy="1142579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5091630" y="426631"/>
                  <a:ext cx="1341328" cy="1130873"/>
                </a:xfrm>
                <a:prstGeom prst="rect">
                  <a:avLst/>
                </a:prstGeom>
                <a:noFill/>
                <a:ln w="127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0" name="Picture 69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artisticCutout numberOfShades="6"/>
                          </a14:imgEffect>
                          <a14:imgEffect>
                            <a14:sharpenSoften amount="30000"/>
                          </a14:imgEffect>
                          <a14:imgEffect>
                            <a14:brightnessContrast contrast="1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03420" y="838240"/>
                  <a:ext cx="526256" cy="647128"/>
                </a:xfrm>
                <a:prstGeom prst="rect">
                  <a:avLst/>
                </a:prstGeom>
              </p:spPr>
            </p:pic>
            <p:sp>
              <p:nvSpPr>
                <p:cNvPr id="101" name="TextBox 100"/>
                <p:cNvSpPr txBox="1"/>
                <p:nvPr/>
              </p:nvSpPr>
              <p:spPr>
                <a:xfrm>
                  <a:off x="5078943" y="414925"/>
                  <a:ext cx="139211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latin typeface="Helvetica"/>
                      <a:cs typeface="Helvetica"/>
                    </a:rPr>
                    <a:t>Activation map</a:t>
                  </a:r>
                </a:p>
                <a:p>
                  <a:pPr algn="ctr"/>
                  <a:r>
                    <a:rPr lang="en-US" sz="1100" dirty="0" smtClean="0">
                      <a:latin typeface="Helvetica"/>
                      <a:cs typeface="Helvetica"/>
                    </a:rPr>
                    <a:t>from new individual</a:t>
                  </a:r>
                  <a:endParaRPr lang="en-US" sz="1100" dirty="0">
                    <a:latin typeface="Helvetica"/>
                    <a:cs typeface="Helvetica"/>
                  </a:endParaRPr>
                </a:p>
              </p:txBody>
            </p:sp>
          </p:grpSp>
          <p:cxnSp>
            <p:nvCxnSpPr>
              <p:cNvPr id="55" name="Straight Arrow Connector 54"/>
              <p:cNvCxnSpPr>
                <a:cxnSpLocks noChangeAspect="1"/>
              </p:cNvCxnSpPr>
              <p:nvPr/>
            </p:nvCxnSpPr>
            <p:spPr>
              <a:xfrm flipH="1" flipV="1">
                <a:off x="5901105" y="2623727"/>
                <a:ext cx="693502" cy="134856"/>
              </a:xfrm>
              <a:prstGeom prst="straightConnector1">
                <a:avLst/>
              </a:prstGeom>
              <a:ln w="12700" cmpd="sng">
                <a:solidFill>
                  <a:srgbClr val="000000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 rot="618730">
                <a:off x="5555283" y="2672000"/>
                <a:ext cx="121410" cy="121410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rot="626565">
                <a:off x="5701757" y="2249835"/>
                <a:ext cx="108712" cy="184810"/>
              </a:xfrm>
              <a:prstGeom prst="rect">
                <a:avLst/>
              </a:prstGeom>
            </p:spPr>
          </p:pic>
          <p:pic>
            <p:nvPicPr>
              <p:cNvPr id="106" name="Picture 105"/>
              <p:cNvPicPr>
                <a:picLocks noChangeAspect="1"/>
              </p:cNvPicPr>
              <p:nvPr/>
            </p:nvPicPr>
            <p:blipFill rotWithShape="1">
              <a:blip r:embed="rId12"/>
              <a:srcRect l="81231" t="5402"/>
              <a:stretch/>
            </p:blipFill>
            <p:spPr>
              <a:xfrm rot="630594">
                <a:off x="6081890" y="2471820"/>
                <a:ext cx="319762" cy="170176"/>
              </a:xfrm>
              <a:prstGeom prst="rect">
                <a:avLst/>
              </a:prstGeom>
            </p:spPr>
          </p:pic>
          <p:cxnSp>
            <p:nvCxnSpPr>
              <p:cNvPr id="6" name="Straight Connector 5"/>
              <p:cNvCxnSpPr/>
              <p:nvPr/>
            </p:nvCxnSpPr>
            <p:spPr>
              <a:xfrm>
                <a:off x="5826318" y="2094380"/>
                <a:ext cx="77587" cy="541564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V="1">
                <a:off x="5434578" y="2633681"/>
                <a:ext cx="466533" cy="353214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 rot="705429">
                <a:off x="6001074" y="2097550"/>
                <a:ext cx="7336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Helvetica"/>
                    <a:cs typeface="Helvetica"/>
                  </a:rPr>
                  <a:t>Signature </a:t>
                </a:r>
              </a:p>
              <a:p>
                <a:pPr algn="ctr"/>
                <a:r>
                  <a:rPr lang="en-US" sz="1000" dirty="0" smtClean="0">
                    <a:latin typeface="Helvetica"/>
                    <a:cs typeface="Helvetica"/>
                  </a:rPr>
                  <a:t>response</a:t>
                </a:r>
                <a:endParaRPr lang="en-US" sz="1000" dirty="0">
                  <a:latin typeface="Helvetica"/>
                  <a:cs typeface="Helvetica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130163" y="934480"/>
                <a:ext cx="3044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/>
                    <a:cs typeface="Helvetica"/>
                  </a:rPr>
                  <a:t>B</a:t>
                </a:r>
                <a:endParaRPr lang="en-US" sz="1400" dirty="0">
                  <a:latin typeface="Helvetica"/>
                  <a:cs typeface="Helvetic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74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7324246" y="3818143"/>
            <a:ext cx="1960880" cy="1727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527866" y="165100"/>
            <a:ext cx="5397600" cy="5562600"/>
            <a:chOff x="1527866" y="165100"/>
            <a:chExt cx="5397600" cy="5562600"/>
          </a:xfrm>
        </p:grpSpPr>
        <p:sp>
          <p:nvSpPr>
            <p:cNvPr id="28" name="Rectangle 27"/>
            <p:cNvSpPr/>
            <p:nvPr/>
          </p:nvSpPr>
          <p:spPr>
            <a:xfrm>
              <a:off x="1527866" y="165100"/>
              <a:ext cx="5397600" cy="5562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alphaModFix amt="42000"/>
            </a:blip>
            <a:srcRect r="158"/>
            <a:stretch/>
          </p:blipFill>
          <p:spPr>
            <a:xfrm>
              <a:off x="1527866" y="628650"/>
              <a:ext cx="5397600" cy="250190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/>
            <a:srcRect l="5875" t="13859" r="53342" b="57734"/>
            <a:stretch/>
          </p:blipFill>
          <p:spPr>
            <a:xfrm>
              <a:off x="1845466" y="975359"/>
              <a:ext cx="2204720" cy="71072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7396" y="1134879"/>
              <a:ext cx="168335" cy="272279"/>
            </a:xfrm>
            <a:prstGeom prst="rect">
              <a:avLst/>
            </a:prstGeom>
            <a:effectLst/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7770" y="1065204"/>
              <a:ext cx="168335" cy="27227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1172" y="1066397"/>
              <a:ext cx="168335" cy="272279"/>
            </a:xfrm>
            <a:prstGeom prst="rect">
              <a:avLst/>
            </a:prstGeom>
            <a:effectLst/>
          </p:spPr>
        </p:pic>
        <p:sp>
          <p:nvSpPr>
            <p:cNvPr id="34" name="Rectangle 33"/>
            <p:cNvSpPr/>
            <p:nvPr/>
          </p:nvSpPr>
          <p:spPr>
            <a:xfrm>
              <a:off x="1845466" y="975359"/>
              <a:ext cx="2204720" cy="710724"/>
            </a:xfrm>
            <a:prstGeom prst="rect">
              <a:avLst/>
            </a:prstGeom>
            <a:noFill/>
            <a:ln>
              <a:solidFill>
                <a:srgbClr val="40404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 rot="461757">
              <a:off x="2255941" y="475530"/>
              <a:ext cx="2041819" cy="797239"/>
            </a:xfrm>
            <a:custGeom>
              <a:avLst/>
              <a:gdLst>
                <a:gd name="connsiteX0" fmla="*/ 0 w 2021840"/>
                <a:gd name="connsiteY0" fmla="*/ 782651 h 782651"/>
                <a:gd name="connsiteX1" fmla="*/ 284480 w 2021840"/>
                <a:gd name="connsiteY1" fmla="*/ 427051 h 782651"/>
                <a:gd name="connsiteX2" fmla="*/ 619760 w 2021840"/>
                <a:gd name="connsiteY2" fmla="*/ 183211 h 782651"/>
                <a:gd name="connsiteX3" fmla="*/ 1107440 w 2021840"/>
                <a:gd name="connsiteY3" fmla="*/ 40971 h 782651"/>
                <a:gd name="connsiteX4" fmla="*/ 1645920 w 2021840"/>
                <a:gd name="connsiteY4" fmla="*/ 331 h 782651"/>
                <a:gd name="connsiteX5" fmla="*/ 2021840 w 2021840"/>
                <a:gd name="connsiteY5" fmla="*/ 20651 h 782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21840" h="782651">
                  <a:moveTo>
                    <a:pt x="0" y="782651"/>
                  </a:moveTo>
                  <a:cubicBezTo>
                    <a:pt x="90593" y="654804"/>
                    <a:pt x="181187" y="526958"/>
                    <a:pt x="284480" y="427051"/>
                  </a:cubicBezTo>
                  <a:cubicBezTo>
                    <a:pt x="387773" y="327144"/>
                    <a:pt x="482600" y="247558"/>
                    <a:pt x="619760" y="183211"/>
                  </a:cubicBezTo>
                  <a:cubicBezTo>
                    <a:pt x="756920" y="118864"/>
                    <a:pt x="936413" y="71451"/>
                    <a:pt x="1107440" y="40971"/>
                  </a:cubicBezTo>
                  <a:cubicBezTo>
                    <a:pt x="1278467" y="10491"/>
                    <a:pt x="1493520" y="3718"/>
                    <a:pt x="1645920" y="331"/>
                  </a:cubicBezTo>
                  <a:cubicBezTo>
                    <a:pt x="1798320" y="-3056"/>
                    <a:pt x="2021840" y="20651"/>
                    <a:pt x="2021840" y="20651"/>
                  </a:cubicBezTo>
                </a:path>
              </a:pathLst>
            </a:custGeom>
            <a:ln w="12700" cmpd="sng">
              <a:solidFill>
                <a:schemeClr val="tx1">
                  <a:lumMod val="75000"/>
                  <a:lumOff val="25000"/>
                </a:schemeClr>
              </a:solidFill>
              <a:headEnd type="triangl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 rot="461757">
              <a:off x="2804117" y="564761"/>
              <a:ext cx="1536421" cy="633061"/>
            </a:xfrm>
            <a:custGeom>
              <a:avLst/>
              <a:gdLst>
                <a:gd name="connsiteX0" fmla="*/ 0 w 2021840"/>
                <a:gd name="connsiteY0" fmla="*/ 782651 h 782651"/>
                <a:gd name="connsiteX1" fmla="*/ 284480 w 2021840"/>
                <a:gd name="connsiteY1" fmla="*/ 427051 h 782651"/>
                <a:gd name="connsiteX2" fmla="*/ 619760 w 2021840"/>
                <a:gd name="connsiteY2" fmla="*/ 183211 h 782651"/>
                <a:gd name="connsiteX3" fmla="*/ 1107440 w 2021840"/>
                <a:gd name="connsiteY3" fmla="*/ 40971 h 782651"/>
                <a:gd name="connsiteX4" fmla="*/ 1645920 w 2021840"/>
                <a:gd name="connsiteY4" fmla="*/ 331 h 782651"/>
                <a:gd name="connsiteX5" fmla="*/ 2021840 w 2021840"/>
                <a:gd name="connsiteY5" fmla="*/ 20651 h 782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21840" h="782651">
                  <a:moveTo>
                    <a:pt x="0" y="782651"/>
                  </a:moveTo>
                  <a:cubicBezTo>
                    <a:pt x="90593" y="654804"/>
                    <a:pt x="181187" y="526958"/>
                    <a:pt x="284480" y="427051"/>
                  </a:cubicBezTo>
                  <a:cubicBezTo>
                    <a:pt x="387773" y="327144"/>
                    <a:pt x="482600" y="247558"/>
                    <a:pt x="619760" y="183211"/>
                  </a:cubicBezTo>
                  <a:cubicBezTo>
                    <a:pt x="756920" y="118864"/>
                    <a:pt x="936413" y="71451"/>
                    <a:pt x="1107440" y="40971"/>
                  </a:cubicBezTo>
                  <a:cubicBezTo>
                    <a:pt x="1278467" y="10491"/>
                    <a:pt x="1493520" y="3718"/>
                    <a:pt x="1645920" y="331"/>
                  </a:cubicBezTo>
                  <a:cubicBezTo>
                    <a:pt x="1798320" y="-3056"/>
                    <a:pt x="2021840" y="20651"/>
                    <a:pt x="2021840" y="20651"/>
                  </a:cubicBezTo>
                </a:path>
              </a:pathLst>
            </a:custGeom>
            <a:ln w="12700" cmpd="sng">
              <a:solidFill>
                <a:schemeClr val="tx1">
                  <a:lumMod val="75000"/>
                  <a:lumOff val="25000"/>
                </a:schemeClr>
              </a:solidFill>
              <a:headEnd type="triangl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 rot="461757">
              <a:off x="3903142" y="606025"/>
              <a:ext cx="855919" cy="525763"/>
            </a:xfrm>
            <a:custGeom>
              <a:avLst/>
              <a:gdLst>
                <a:gd name="connsiteX0" fmla="*/ 0 w 2021840"/>
                <a:gd name="connsiteY0" fmla="*/ 782651 h 782651"/>
                <a:gd name="connsiteX1" fmla="*/ 284480 w 2021840"/>
                <a:gd name="connsiteY1" fmla="*/ 427051 h 782651"/>
                <a:gd name="connsiteX2" fmla="*/ 619760 w 2021840"/>
                <a:gd name="connsiteY2" fmla="*/ 183211 h 782651"/>
                <a:gd name="connsiteX3" fmla="*/ 1107440 w 2021840"/>
                <a:gd name="connsiteY3" fmla="*/ 40971 h 782651"/>
                <a:gd name="connsiteX4" fmla="*/ 1645920 w 2021840"/>
                <a:gd name="connsiteY4" fmla="*/ 331 h 782651"/>
                <a:gd name="connsiteX5" fmla="*/ 2021840 w 2021840"/>
                <a:gd name="connsiteY5" fmla="*/ 20651 h 782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21840" h="782651">
                  <a:moveTo>
                    <a:pt x="0" y="782651"/>
                  </a:moveTo>
                  <a:cubicBezTo>
                    <a:pt x="90593" y="654804"/>
                    <a:pt x="181187" y="526958"/>
                    <a:pt x="284480" y="427051"/>
                  </a:cubicBezTo>
                  <a:cubicBezTo>
                    <a:pt x="387773" y="327144"/>
                    <a:pt x="482600" y="247558"/>
                    <a:pt x="619760" y="183211"/>
                  </a:cubicBezTo>
                  <a:cubicBezTo>
                    <a:pt x="756920" y="118864"/>
                    <a:pt x="936413" y="71451"/>
                    <a:pt x="1107440" y="40971"/>
                  </a:cubicBezTo>
                  <a:cubicBezTo>
                    <a:pt x="1278467" y="10491"/>
                    <a:pt x="1493520" y="3718"/>
                    <a:pt x="1645920" y="331"/>
                  </a:cubicBezTo>
                  <a:cubicBezTo>
                    <a:pt x="1798320" y="-3056"/>
                    <a:pt x="2021840" y="20651"/>
                    <a:pt x="2021840" y="20651"/>
                  </a:cubicBezTo>
                </a:path>
              </a:pathLst>
            </a:custGeom>
            <a:ln w="12700" cmpd="sng">
              <a:solidFill>
                <a:schemeClr val="tx1">
                  <a:lumMod val="75000"/>
                  <a:lumOff val="25000"/>
                </a:schemeClr>
              </a:solidFill>
              <a:headEnd type="triangl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30000"/>
                      </a14:imgEffect>
                      <a14:imgEffect>
                        <a14:brightnessContrast bright="25000" contrast="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30513" y="344801"/>
              <a:ext cx="731273" cy="688653"/>
            </a:xfrm>
            <a:prstGeom prst="rect">
              <a:avLst/>
            </a:prstGeom>
            <a:effectLst>
              <a:glow rad="63500">
                <a:schemeClr val="tx1">
                  <a:lumMod val="50000"/>
                  <a:lumOff val="50000"/>
                  <a:alpha val="40000"/>
                </a:schemeClr>
              </a:glow>
            </a:effectLst>
          </p:spPr>
        </p:pic>
        <p:sp>
          <p:nvSpPr>
            <p:cNvPr id="47" name="TextBox 46"/>
            <p:cNvSpPr txBox="1"/>
            <p:nvPr/>
          </p:nvSpPr>
          <p:spPr>
            <a:xfrm>
              <a:off x="2648000" y="573494"/>
              <a:ext cx="148482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200" dirty="0" smtClean="0">
                  <a:effectLst>
                    <a:glow rad="139700">
                      <a:schemeClr val="bg1"/>
                    </a:glow>
                  </a:effectLst>
                  <a:latin typeface="Helvetica"/>
                  <a:cs typeface="Helvetica"/>
                </a:rPr>
                <a:t>Prospective testing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41211" y="477338"/>
              <a:ext cx="1929810" cy="495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200" dirty="0" smtClean="0">
                  <a:effectLst>
                    <a:glow rad="127000">
                      <a:schemeClr val="bg1"/>
                    </a:glow>
                  </a:effectLst>
                  <a:latin typeface="Helvetica"/>
                  <a:cs typeface="Helvetica"/>
                </a:rPr>
                <a:t>Neurologic pain signature </a:t>
              </a:r>
            </a:p>
            <a:p>
              <a:pPr>
                <a:lnSpc>
                  <a:spcPct val="110000"/>
                </a:lnSpc>
              </a:pPr>
              <a:r>
                <a:rPr lang="en-US" sz="1200" dirty="0" smtClean="0">
                  <a:effectLst>
                    <a:glow rad="127000">
                      <a:schemeClr val="bg1"/>
                    </a:glow>
                  </a:effectLst>
                  <a:latin typeface="Helvetica"/>
                  <a:cs typeface="Helvetica"/>
                </a:rPr>
                <a:t>(NPS; Wager et al., 2013)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053696" y="2504728"/>
              <a:ext cx="4077936" cy="3093940"/>
              <a:chOff x="2053696" y="2479328"/>
              <a:chExt cx="4077936" cy="309394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2108621" y="4648199"/>
                <a:ext cx="3805907" cy="8684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108621" y="3799093"/>
                <a:ext cx="3805907" cy="7221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108486" y="2541099"/>
                <a:ext cx="3805907" cy="112818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108621" y="2541099"/>
                <a:ext cx="4023011" cy="2962349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300"/>
                  </a:spcBef>
                </a:pPr>
                <a:r>
                  <a:rPr lang="en-US" sz="1200" b="1" dirty="0">
                    <a:latin typeface="Helvetica"/>
                    <a:cs typeface="Helvetica"/>
                  </a:rPr>
                  <a:t>Validation questions:</a:t>
                </a:r>
              </a:p>
              <a:p>
                <a:pPr marL="111125" indent="-111125">
                  <a:spcBef>
                    <a:spcPts val="300"/>
                  </a:spcBef>
                  <a:buFont typeface="Arial"/>
                  <a:buChar char="•"/>
                </a:pPr>
                <a:r>
                  <a:rPr lang="en-US" sz="1200" dirty="0">
                    <a:latin typeface="Helvetica"/>
                    <a:cs typeface="Helvetica"/>
                  </a:rPr>
                  <a:t>Does the NPS respond to vicarious pain, negative emotions? </a:t>
                </a:r>
                <a:r>
                  <a:rPr lang="en-US" sz="1050" dirty="0">
                    <a:latin typeface="Helvetica"/>
                    <a:cs typeface="Helvetica"/>
                  </a:rPr>
                  <a:t>(Krishnan et al., in revision; Chang et al., 2015)</a:t>
                </a:r>
                <a:endParaRPr lang="en-US" sz="1200" dirty="0">
                  <a:latin typeface="Helvetica"/>
                  <a:cs typeface="Helvetica"/>
                </a:endParaRPr>
              </a:p>
              <a:p>
                <a:pPr marL="111125" indent="-111125">
                  <a:spcBef>
                    <a:spcPts val="300"/>
                  </a:spcBef>
                  <a:buFont typeface="Arial"/>
                  <a:buChar char="•"/>
                </a:pPr>
                <a:r>
                  <a:rPr lang="en-US" sz="1200" dirty="0">
                    <a:latin typeface="Helvetica"/>
                    <a:cs typeface="Helvetica"/>
                  </a:rPr>
                  <a:t>Does the NPS respond to different types of acute, experimental pain </a:t>
                </a:r>
                <a:r>
                  <a:rPr lang="en-US" sz="1050" dirty="0">
                    <a:latin typeface="Helvetica"/>
                    <a:cs typeface="Helvetica"/>
                  </a:rPr>
                  <a:t>(Krishnan et al., in revision)</a:t>
                </a:r>
                <a:r>
                  <a:rPr lang="en-US" sz="1200" dirty="0">
                    <a:latin typeface="Helvetica"/>
                    <a:cs typeface="Helvetica"/>
                  </a:rPr>
                  <a:t>? </a:t>
                </a:r>
              </a:p>
              <a:p>
                <a:pPr>
                  <a:spcBef>
                    <a:spcPts val="300"/>
                  </a:spcBef>
                </a:pPr>
                <a:endParaRPr lang="en-US" sz="1200" b="1" dirty="0" smtClean="0">
                  <a:latin typeface="Helvetica"/>
                  <a:cs typeface="Helvetica"/>
                </a:endParaRPr>
              </a:p>
              <a:p>
                <a:pPr>
                  <a:spcBef>
                    <a:spcPts val="300"/>
                  </a:spcBef>
                </a:pPr>
                <a:r>
                  <a:rPr lang="en-US" sz="1200" b="1" dirty="0" smtClean="0">
                    <a:latin typeface="Helvetica"/>
                    <a:cs typeface="Helvetica"/>
                  </a:rPr>
                  <a:t>Basic research questions:</a:t>
                </a:r>
              </a:p>
              <a:p>
                <a:pPr marL="111125" indent="-111125">
                  <a:spcBef>
                    <a:spcPts val="300"/>
                  </a:spcBef>
                  <a:buFont typeface="Arial"/>
                  <a:buChar char="•"/>
                </a:pPr>
                <a:r>
                  <a:rPr lang="en-US" sz="1200" dirty="0" smtClean="0">
                    <a:latin typeface="Helvetica"/>
                    <a:cs typeface="Helvetica"/>
                  </a:rPr>
                  <a:t>Does cognitive reappraisal regulate pain through the nociceptive pain system? </a:t>
                </a:r>
                <a:r>
                  <a:rPr lang="en-US" sz="1050" dirty="0" smtClean="0">
                    <a:latin typeface="Helvetica"/>
                    <a:cs typeface="Helvetica"/>
                  </a:rPr>
                  <a:t>(Woo et al., 2015)</a:t>
                </a:r>
              </a:p>
              <a:p>
                <a:pPr>
                  <a:spcBef>
                    <a:spcPts val="300"/>
                  </a:spcBef>
                </a:pPr>
                <a:endParaRPr lang="en-US" sz="1200" dirty="0">
                  <a:latin typeface="Helvetica"/>
                  <a:cs typeface="Helvetica"/>
                </a:endParaRPr>
              </a:p>
              <a:p>
                <a:pPr>
                  <a:spcBef>
                    <a:spcPts val="300"/>
                  </a:spcBef>
                </a:pPr>
                <a:r>
                  <a:rPr lang="en-US" sz="1200" b="1" dirty="0">
                    <a:latin typeface="Helvetica"/>
                    <a:cs typeface="Helvetica"/>
                  </a:rPr>
                  <a:t>Clinical research questions:</a:t>
                </a:r>
              </a:p>
              <a:p>
                <a:pPr marL="111125" indent="-111125">
                  <a:spcBef>
                    <a:spcPts val="300"/>
                  </a:spcBef>
                  <a:buFont typeface="Arial"/>
                  <a:buChar char="•"/>
                </a:pPr>
                <a:r>
                  <a:rPr lang="en-US" sz="1200" dirty="0">
                    <a:latin typeface="Helvetica"/>
                    <a:cs typeface="Helvetica"/>
                  </a:rPr>
                  <a:t>Does the NPS respond to </a:t>
                </a:r>
                <a:r>
                  <a:rPr lang="en-US" sz="1200" dirty="0" err="1">
                    <a:latin typeface="Helvetica"/>
                    <a:cs typeface="Helvetica"/>
                  </a:rPr>
                  <a:t>allodynia</a:t>
                </a:r>
                <a:r>
                  <a:rPr lang="en-US" sz="1200" dirty="0">
                    <a:latin typeface="Helvetica"/>
                    <a:cs typeface="Helvetica"/>
                  </a:rPr>
                  <a:t>, </a:t>
                </a:r>
                <a:r>
                  <a:rPr lang="en-US" sz="1200" dirty="0" err="1">
                    <a:latin typeface="Helvetica"/>
                    <a:cs typeface="Helvetica"/>
                  </a:rPr>
                  <a:t>hyperalgesia</a:t>
                </a:r>
                <a:r>
                  <a:rPr lang="en-US" sz="1200" dirty="0">
                    <a:latin typeface="Helvetica"/>
                    <a:cs typeface="Helvetica"/>
                  </a:rPr>
                  <a:t>, spontaneous pain in clinical pain conditions? </a:t>
                </a:r>
                <a:r>
                  <a:rPr lang="en-US" sz="1050" dirty="0">
                    <a:latin typeface="Helvetica"/>
                    <a:cs typeface="Helvetica"/>
                  </a:rPr>
                  <a:t>(Lopez-sola, under review</a:t>
                </a:r>
                <a:r>
                  <a:rPr lang="en-US" sz="1050" dirty="0" smtClean="0">
                    <a:latin typeface="Helvetica"/>
                    <a:cs typeface="Helvetica"/>
                  </a:rPr>
                  <a:t>)</a:t>
                </a:r>
                <a:endParaRPr lang="en-US" sz="1200" dirty="0">
                  <a:latin typeface="Helvetica"/>
                  <a:cs typeface="Helvetica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053696" y="2479328"/>
                <a:ext cx="3911566" cy="3093940"/>
              </a:xfrm>
              <a:prstGeom prst="rect">
                <a:avLst/>
              </a:prstGeom>
              <a:noFill/>
              <a:ln w="1905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Freeform 55"/>
            <p:cNvSpPr/>
            <p:nvPr/>
          </p:nvSpPr>
          <p:spPr>
            <a:xfrm rot="17503812">
              <a:off x="3207108" y="1672326"/>
              <a:ext cx="1042572" cy="431094"/>
            </a:xfrm>
            <a:custGeom>
              <a:avLst/>
              <a:gdLst>
                <a:gd name="connsiteX0" fmla="*/ 0 w 2021840"/>
                <a:gd name="connsiteY0" fmla="*/ 782651 h 782651"/>
                <a:gd name="connsiteX1" fmla="*/ 284480 w 2021840"/>
                <a:gd name="connsiteY1" fmla="*/ 427051 h 782651"/>
                <a:gd name="connsiteX2" fmla="*/ 619760 w 2021840"/>
                <a:gd name="connsiteY2" fmla="*/ 183211 h 782651"/>
                <a:gd name="connsiteX3" fmla="*/ 1107440 w 2021840"/>
                <a:gd name="connsiteY3" fmla="*/ 40971 h 782651"/>
                <a:gd name="connsiteX4" fmla="*/ 1645920 w 2021840"/>
                <a:gd name="connsiteY4" fmla="*/ 331 h 782651"/>
                <a:gd name="connsiteX5" fmla="*/ 2021840 w 2021840"/>
                <a:gd name="connsiteY5" fmla="*/ 20651 h 782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21840" h="782651">
                  <a:moveTo>
                    <a:pt x="0" y="782651"/>
                  </a:moveTo>
                  <a:cubicBezTo>
                    <a:pt x="90593" y="654804"/>
                    <a:pt x="181187" y="526958"/>
                    <a:pt x="284480" y="427051"/>
                  </a:cubicBezTo>
                  <a:cubicBezTo>
                    <a:pt x="387773" y="327144"/>
                    <a:pt x="482600" y="247558"/>
                    <a:pt x="619760" y="183211"/>
                  </a:cubicBezTo>
                  <a:cubicBezTo>
                    <a:pt x="756920" y="118864"/>
                    <a:pt x="936413" y="71451"/>
                    <a:pt x="1107440" y="40971"/>
                  </a:cubicBezTo>
                  <a:cubicBezTo>
                    <a:pt x="1278467" y="10491"/>
                    <a:pt x="1493520" y="3718"/>
                    <a:pt x="1645920" y="331"/>
                  </a:cubicBezTo>
                  <a:cubicBezTo>
                    <a:pt x="1798320" y="-3056"/>
                    <a:pt x="2021840" y="20651"/>
                    <a:pt x="2021840" y="20651"/>
                  </a:cubicBezTo>
                </a:path>
              </a:pathLst>
            </a:custGeom>
            <a:ln w="12700" cmpd="sng">
              <a:solidFill>
                <a:schemeClr val="tx1">
                  <a:lumMod val="75000"/>
                  <a:lumOff val="25000"/>
                </a:schemeClr>
              </a:solidFill>
              <a:headEnd type="triangl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6729287">
              <a:off x="2255828" y="1688214"/>
              <a:ext cx="1042572" cy="431094"/>
            </a:xfrm>
            <a:custGeom>
              <a:avLst/>
              <a:gdLst>
                <a:gd name="connsiteX0" fmla="*/ 0 w 2021840"/>
                <a:gd name="connsiteY0" fmla="*/ 782651 h 782651"/>
                <a:gd name="connsiteX1" fmla="*/ 284480 w 2021840"/>
                <a:gd name="connsiteY1" fmla="*/ 427051 h 782651"/>
                <a:gd name="connsiteX2" fmla="*/ 619760 w 2021840"/>
                <a:gd name="connsiteY2" fmla="*/ 183211 h 782651"/>
                <a:gd name="connsiteX3" fmla="*/ 1107440 w 2021840"/>
                <a:gd name="connsiteY3" fmla="*/ 40971 h 782651"/>
                <a:gd name="connsiteX4" fmla="*/ 1645920 w 2021840"/>
                <a:gd name="connsiteY4" fmla="*/ 331 h 782651"/>
                <a:gd name="connsiteX5" fmla="*/ 2021840 w 2021840"/>
                <a:gd name="connsiteY5" fmla="*/ 20651 h 782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21840" h="782651">
                  <a:moveTo>
                    <a:pt x="0" y="782651"/>
                  </a:moveTo>
                  <a:cubicBezTo>
                    <a:pt x="90593" y="654804"/>
                    <a:pt x="181187" y="526958"/>
                    <a:pt x="284480" y="427051"/>
                  </a:cubicBezTo>
                  <a:cubicBezTo>
                    <a:pt x="387773" y="327144"/>
                    <a:pt x="482600" y="247558"/>
                    <a:pt x="619760" y="183211"/>
                  </a:cubicBezTo>
                  <a:cubicBezTo>
                    <a:pt x="756920" y="118864"/>
                    <a:pt x="936413" y="71451"/>
                    <a:pt x="1107440" y="40971"/>
                  </a:cubicBezTo>
                  <a:cubicBezTo>
                    <a:pt x="1278467" y="10491"/>
                    <a:pt x="1493520" y="3718"/>
                    <a:pt x="1645920" y="331"/>
                  </a:cubicBezTo>
                  <a:cubicBezTo>
                    <a:pt x="1798320" y="-3056"/>
                    <a:pt x="2021840" y="20651"/>
                    <a:pt x="2021840" y="20651"/>
                  </a:cubicBezTo>
                </a:path>
              </a:pathLst>
            </a:custGeom>
            <a:ln w="12700" cmpd="sng">
              <a:solidFill>
                <a:schemeClr val="tx1">
                  <a:lumMod val="75000"/>
                  <a:lumOff val="25000"/>
                </a:schemeClr>
              </a:solidFill>
              <a:headEnd type="triangl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6474829">
              <a:off x="1780596" y="1729175"/>
              <a:ext cx="984617" cy="431094"/>
            </a:xfrm>
            <a:custGeom>
              <a:avLst/>
              <a:gdLst>
                <a:gd name="connsiteX0" fmla="*/ 0 w 2021840"/>
                <a:gd name="connsiteY0" fmla="*/ 782651 h 782651"/>
                <a:gd name="connsiteX1" fmla="*/ 284480 w 2021840"/>
                <a:gd name="connsiteY1" fmla="*/ 427051 h 782651"/>
                <a:gd name="connsiteX2" fmla="*/ 619760 w 2021840"/>
                <a:gd name="connsiteY2" fmla="*/ 183211 h 782651"/>
                <a:gd name="connsiteX3" fmla="*/ 1107440 w 2021840"/>
                <a:gd name="connsiteY3" fmla="*/ 40971 h 782651"/>
                <a:gd name="connsiteX4" fmla="*/ 1645920 w 2021840"/>
                <a:gd name="connsiteY4" fmla="*/ 331 h 782651"/>
                <a:gd name="connsiteX5" fmla="*/ 2021840 w 2021840"/>
                <a:gd name="connsiteY5" fmla="*/ 20651 h 782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21840" h="782651">
                  <a:moveTo>
                    <a:pt x="0" y="782651"/>
                  </a:moveTo>
                  <a:cubicBezTo>
                    <a:pt x="90593" y="654804"/>
                    <a:pt x="181187" y="526958"/>
                    <a:pt x="284480" y="427051"/>
                  </a:cubicBezTo>
                  <a:cubicBezTo>
                    <a:pt x="387773" y="327144"/>
                    <a:pt x="482600" y="247558"/>
                    <a:pt x="619760" y="183211"/>
                  </a:cubicBezTo>
                  <a:cubicBezTo>
                    <a:pt x="756920" y="118864"/>
                    <a:pt x="936413" y="71451"/>
                    <a:pt x="1107440" y="40971"/>
                  </a:cubicBezTo>
                  <a:cubicBezTo>
                    <a:pt x="1278467" y="10491"/>
                    <a:pt x="1493520" y="3718"/>
                    <a:pt x="1645920" y="331"/>
                  </a:cubicBezTo>
                  <a:cubicBezTo>
                    <a:pt x="1798320" y="-3056"/>
                    <a:pt x="2021840" y="20651"/>
                    <a:pt x="2021840" y="20651"/>
                  </a:cubicBezTo>
                </a:path>
              </a:pathLst>
            </a:custGeom>
            <a:ln w="12700" cmpd="sng">
              <a:solidFill>
                <a:schemeClr val="tx1">
                  <a:lumMod val="75000"/>
                  <a:lumOff val="25000"/>
                </a:schemeClr>
              </a:solidFill>
              <a:headEnd type="triangl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858600" y="1681330"/>
              <a:ext cx="1904037" cy="495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200" dirty="0" smtClean="0">
                  <a:effectLst>
                    <a:glow rad="127000">
                      <a:schemeClr val="bg1"/>
                    </a:glow>
                  </a:effectLst>
                  <a:latin typeface="Helvetica"/>
                  <a:cs typeface="Helvetica"/>
                </a:rPr>
                <a:t>Krishnan, in revision</a:t>
              </a:r>
            </a:p>
            <a:p>
              <a:pPr>
                <a:lnSpc>
                  <a:spcPct val="110000"/>
                </a:lnSpc>
              </a:pPr>
              <a:r>
                <a:rPr lang="en-US" sz="1200" dirty="0" smtClean="0">
                  <a:effectLst>
                    <a:glow rad="127000">
                      <a:schemeClr val="bg1"/>
                    </a:glow>
                  </a:effectLst>
                  <a:latin typeface="Helvetica"/>
                  <a:cs typeface="Helvetica"/>
                </a:rPr>
                <a:t>Lopez-sola, under review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9263" y="2540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Figure 8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8299" y="5850500"/>
            <a:ext cx="83432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ambria"/>
                <a:cs typeface="Cambria"/>
              </a:rPr>
              <a:t>Figure </a:t>
            </a:r>
            <a:r>
              <a:rPr lang="en-US" sz="1400" b="1" dirty="0">
                <a:latin typeface="Cambria"/>
                <a:cs typeface="Cambria"/>
              </a:rPr>
              <a:t>8</a:t>
            </a:r>
            <a:r>
              <a:rPr lang="en-US" sz="1400" b="1" dirty="0" smtClean="0">
                <a:latin typeface="Cambria"/>
                <a:cs typeface="Cambria"/>
              </a:rPr>
              <a:t>. </a:t>
            </a:r>
            <a:r>
              <a:rPr lang="en-US" sz="1400" b="1" dirty="0" err="1" smtClean="0">
                <a:latin typeface="Cambria"/>
                <a:cs typeface="Cambria"/>
              </a:rPr>
              <a:t>Deployability</a:t>
            </a:r>
            <a:r>
              <a:rPr lang="en-US" sz="1400" b="1" dirty="0" smtClean="0">
                <a:latin typeface="Cambria"/>
                <a:cs typeface="Cambria"/>
              </a:rPr>
              <a:t> of the NPS.</a:t>
            </a:r>
            <a:r>
              <a:rPr lang="en-US" sz="1400" dirty="0" smtClean="0">
                <a:latin typeface="Cambria"/>
                <a:cs typeface="Cambria"/>
              </a:rPr>
              <a:t> The NPS has been applied and tested on datasets from different laboratories around the world to answer different types of research questions.</a:t>
            </a:r>
            <a:endParaRPr lang="en-US" sz="14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18727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480" y="1139428"/>
            <a:ext cx="74406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ambria"/>
                <a:cs typeface="Cambria"/>
              </a:rPr>
              <a:t>Table.</a:t>
            </a:r>
            <a:r>
              <a:rPr lang="en-US" sz="1600" dirty="0">
                <a:latin typeface="Cambria"/>
                <a:cs typeface="Cambria"/>
              </a:rPr>
              <a:t> Desirable characteristics of neuroimaging biomarkers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1676400"/>
            <a:ext cx="849376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1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17557</TotalTime>
  <Words>473</Words>
  <Application>Microsoft Macintosh PowerPoint</Application>
  <PresentationFormat>On-screen Show (4:3)</PresentationFormat>
  <Paragraphs>109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Calibri</vt:lpstr>
      <vt:lpstr>Cambria</vt:lpstr>
      <vt:lpstr>Candara</vt:lpstr>
      <vt:lpstr>Helvetica</vt:lpstr>
      <vt:lpstr>ＭＳ Ｐゴシック</vt:lpstr>
      <vt:lpstr>PT Sans Narrow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Colorado Boulder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ChoongWan Woo</dc:creator>
  <cp:lastModifiedBy>Choong-wan Woo</cp:lastModifiedBy>
  <cp:revision>270</cp:revision>
  <cp:lastPrinted>2015-07-09T21:41:39Z</cp:lastPrinted>
  <dcterms:created xsi:type="dcterms:W3CDTF">2015-06-08T06:07:55Z</dcterms:created>
  <dcterms:modified xsi:type="dcterms:W3CDTF">2017-01-31T15:09:27Z</dcterms:modified>
</cp:coreProperties>
</file>