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3F0"/>
    <a:srgbClr val="CAA3FF"/>
    <a:srgbClr val="FDF5FF"/>
    <a:srgbClr val="ACF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-744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1050;&#1085;&#1080;&#1075;&#1072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/>
              <a:t>График решения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cat>
            <c:numRef>
              <c:f>Лист1!$A$1:$A$16</c:f>
              <c:numCache>
                <c:formatCode>General</c:formatCode>
                <c:ptCount val="16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</c:numCache>
            </c:numRef>
          </c:cat>
          <c:val>
            <c:numRef>
              <c:f>Лист1!$B$1:$B$16</c:f>
              <c:numCache>
                <c:formatCode>General</c:formatCode>
                <c:ptCount val="16"/>
                <c:pt idx="0">
                  <c:v>-24</c:v>
                </c:pt>
                <c:pt idx="1">
                  <c:v>-13.125</c:v>
                </c:pt>
                <c:pt idx="2">
                  <c:v>-6</c:v>
                </c:pt>
                <c:pt idx="3">
                  <c:v>-1.875</c:v>
                </c:pt>
                <c:pt idx="4">
                  <c:v>0</c:v>
                </c:pt>
                <c:pt idx="5">
                  <c:v>0.375</c:v>
                </c:pt>
                <c:pt idx="6">
                  <c:v>0</c:v>
                </c:pt>
                <c:pt idx="7">
                  <c:v>-0.375</c:v>
                </c:pt>
                <c:pt idx="8">
                  <c:v>0</c:v>
                </c:pt>
                <c:pt idx="9">
                  <c:v>1.875</c:v>
                </c:pt>
                <c:pt idx="10">
                  <c:v>6</c:v>
                </c:pt>
                <c:pt idx="11">
                  <c:v>13.125</c:v>
                </c:pt>
                <c:pt idx="12">
                  <c:v>24</c:v>
                </c:pt>
                <c:pt idx="13">
                  <c:v>39.375</c:v>
                </c:pt>
                <c:pt idx="14">
                  <c:v>60</c:v>
                </c:pt>
                <c:pt idx="15">
                  <c:v>86.625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6223872"/>
        <c:axId val="109916160"/>
      </c:lineChart>
      <c:catAx>
        <c:axId val="106223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9916160"/>
        <c:crosses val="autoZero"/>
        <c:auto val="1"/>
        <c:lblAlgn val="ctr"/>
        <c:lblOffset val="100"/>
        <c:noMultiLvlLbl val="0"/>
      </c:catAx>
      <c:valAx>
        <c:axId val="109916160"/>
        <c:scaling>
          <c:orientation val="minMax"/>
          <c:max val="20"/>
          <c:min val="-2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6223872"/>
        <c:crosses val="autoZero"/>
        <c:crossBetween val="between"/>
        <c:majorUnit val="4"/>
        <c:minorUnit val="4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198795" y="-21511"/>
            <a:ext cx="46736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1154" y="2708476"/>
            <a:ext cx="4417807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1154" y="4421081"/>
            <a:ext cx="4413071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18325" y="1516829"/>
            <a:ext cx="28448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3F68829D-D018-49E9-931F-071E85B34413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50" name="Rectangle 49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71360" y="5719967"/>
            <a:ext cx="3775456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5719967"/>
            <a:ext cx="858221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74C6E21-C7F3-45BC-804A-4919476D5C0D}" type="slidenum">
              <a:rPr lang="ru-RU" smtClean="0"/>
              <a:t>‹#›</a:t>
            </a:fld>
            <a:endParaRPr lang="ru-RU"/>
          </a:p>
        </p:txBody>
      </p:sp>
      <p:sp>
        <p:nvSpPr>
          <p:cNvPr id="89" name="Rectangle 88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829D-D018-49E9-931F-071E85B34413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6E21-C7F3-45BC-804A-4919476D5C0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1030147"/>
            <a:ext cx="1979271" cy="4780344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395" y="1030147"/>
            <a:ext cx="7231605" cy="47803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829D-D018-49E9-931F-071E85B34413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6E21-C7F3-45BC-804A-4919476D5C0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829D-D018-49E9-931F-071E85B34413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6E21-C7F3-45BC-804A-4919476D5C0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194" y="2900830"/>
            <a:ext cx="8849957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194" y="4267201"/>
            <a:ext cx="8849956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829D-D018-49E9-931F-071E85B34413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6E21-C7F3-45BC-804A-4919476D5C0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829D-D018-49E9-931F-071E85B34413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6E21-C7F3-45BC-804A-4919476D5C0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89888" y="2313432"/>
            <a:ext cx="4559808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313431"/>
            <a:ext cx="4559808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2815" y="2316009"/>
            <a:ext cx="407619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961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2450" y="2316010"/>
            <a:ext cx="407428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829D-D018-49E9-931F-071E85B34413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6E21-C7F3-45BC-804A-4919476D5C0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829D-D018-49E9-931F-071E85B34413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6E21-C7F3-45BC-804A-4919476D5C0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829D-D018-49E9-931F-071E85B34413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6E21-C7F3-45BC-804A-4919476D5C0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829D-D018-49E9-931F-071E85B34413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6E21-C7F3-45BC-804A-4919476D5C0D}" type="slidenum">
              <a:rPr lang="ru-RU" smtClean="0"/>
              <a:t>‹#›</a:t>
            </a:fld>
            <a:endParaRPr lang="ru-RU"/>
          </a:p>
        </p:txBody>
      </p:sp>
      <p:sp>
        <p:nvSpPr>
          <p:cNvPr id="58" name="Rectangle 57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59" y="856527"/>
            <a:ext cx="4120587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7" y="2657435"/>
            <a:ext cx="4406096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5456" y="4136994"/>
            <a:ext cx="4398379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65" y="2660904"/>
            <a:ext cx="4401312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278" y="693795"/>
            <a:ext cx="4479497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2841" y="4133089"/>
            <a:ext cx="4400764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829D-D018-49E9-931F-071E85B34413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6E21-C7F3-45BC-804A-4919476D5C0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406400" y="0"/>
            <a:ext cx="13243109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609600" y="333487"/>
            <a:ext cx="109728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081656" y="-21511"/>
            <a:ext cx="4905488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1323" y="2323652"/>
            <a:ext cx="9036423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3F68829D-D018-49E9-931F-071E85B34413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74C6E21-C7F3-45BC-804A-4919476D5C0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8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000">
              <a:schemeClr val="accent1">
                <a:lumMod val="45000"/>
                <a:lumOff val="55000"/>
              </a:schemeClr>
            </a:gs>
            <a:gs pos="60000">
              <a:schemeClr val="accent1">
                <a:lumMod val="45000"/>
                <a:lumOff val="55000"/>
              </a:schemeClr>
            </a:gs>
            <a:gs pos="92000">
              <a:schemeClr val="accent1">
                <a:alpha val="30000"/>
                <a:lumMod val="44000"/>
                <a:lumOff val="56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45913" y="1893001"/>
            <a:ext cx="5950616" cy="2965602"/>
          </a:xfrm>
        </p:spPr>
        <p:txBody>
          <a:bodyPr>
            <a:noAutofit/>
          </a:bodyPr>
          <a:lstStyle/>
          <a:p>
            <a:r>
              <a:rPr lang="ru-RU" sz="6000" b="1" dirty="0" smtClean="0"/>
              <a:t>РЕШЕНИЕ УРАВНЕНИЙ ТРЕТЬЕЙ СТЕПЕНИ</a:t>
            </a:r>
            <a:endParaRPr lang="ru-RU" sz="6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882183" y="3125338"/>
            <a:ext cx="5335723" cy="2288402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>
                <a:solidFill>
                  <a:schemeClr val="tx1"/>
                </a:solidFill>
              </a:rPr>
              <a:t>Аль-</a:t>
            </a:r>
            <a:r>
              <a:rPr lang="ru-RU" sz="4000" b="1" dirty="0" err="1" smtClean="0">
                <a:solidFill>
                  <a:schemeClr val="tx1"/>
                </a:solidFill>
              </a:rPr>
              <a:t>Тахан</a:t>
            </a:r>
            <a:r>
              <a:rPr lang="ru-RU" sz="4000" b="1" dirty="0" smtClean="0">
                <a:solidFill>
                  <a:schemeClr val="tx1"/>
                </a:solidFill>
              </a:rPr>
              <a:t> Катя</a:t>
            </a:r>
          </a:p>
          <a:p>
            <a:pPr algn="ctr"/>
            <a:r>
              <a:rPr lang="ru-RU" sz="4000" b="1" dirty="0" smtClean="0">
                <a:solidFill>
                  <a:schemeClr val="tx1"/>
                </a:solidFill>
              </a:rPr>
              <a:t>1 курс</a:t>
            </a:r>
            <a:endParaRPr lang="ru-RU" sz="4000" b="1" dirty="0">
              <a:solidFill>
                <a:schemeClr val="tx1"/>
              </a:solidFill>
            </a:endParaRPr>
          </a:p>
          <a:p>
            <a:pPr algn="ctr"/>
            <a:r>
              <a:rPr lang="ru-RU" sz="4000" b="1" dirty="0" smtClean="0">
                <a:solidFill>
                  <a:schemeClr val="tx1"/>
                </a:solidFill>
              </a:rPr>
              <a:t> 7 группа</a:t>
            </a:r>
            <a:endParaRPr lang="ru-RU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52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0">
              <a:schemeClr val="tx2">
                <a:lumMod val="20000"/>
                <a:lumOff val="80000"/>
              </a:schemeClr>
            </a:gs>
            <a:gs pos="60000">
              <a:schemeClr val="accent1">
                <a:lumMod val="45000"/>
                <a:lumOff val="55000"/>
              </a:schemeClr>
            </a:gs>
            <a:gs pos="90000">
              <a:schemeClr val="accent1">
                <a:alpha val="30000"/>
                <a:lumMod val="44000"/>
                <a:lumOff val="56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366" y="996287"/>
            <a:ext cx="10870096" cy="1596787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endParaRPr lang="ru-RU" sz="4800" dirty="0" smtClean="0"/>
          </a:p>
          <a:p>
            <a:pPr marL="0" indent="0" algn="ctr">
              <a:buNone/>
            </a:pPr>
            <a:r>
              <a:rPr lang="ru-RU" sz="7300" b="1" dirty="0" smtClean="0"/>
              <a:t>Рассмотрим </a:t>
            </a:r>
            <a:r>
              <a:rPr lang="ru-RU" sz="7300" b="1" dirty="0"/>
              <a:t>кубическое уравнение вида </a:t>
            </a:r>
            <a:endParaRPr lang="ru-RU" sz="7300" b="1" dirty="0" smtClean="0"/>
          </a:p>
          <a:p>
            <a:pPr marL="0" indent="0">
              <a:buNone/>
            </a:pPr>
            <a:endParaRPr lang="ru-RU" sz="3600" dirty="0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8545782"/>
              </p:ext>
            </p:extLst>
          </p:nvPr>
        </p:nvGraphicFramePr>
        <p:xfrm>
          <a:off x="1077913" y="2909888"/>
          <a:ext cx="10031412" cy="175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Формула" r:id="rId3" imgW="1422360" imgH="203040" progId="Equation.3">
                  <p:embed/>
                </p:oleObj>
              </mc:Choice>
              <mc:Fallback>
                <p:oleObj name="Формула" r:id="rId3" imgW="1422360" imgH="203040" progId="Equation.3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913" y="2909888"/>
                        <a:ext cx="10031412" cy="175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15338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">
              <a:schemeClr val="accent4">
                <a:lumMod val="20000"/>
                <a:lumOff val="80000"/>
              </a:schemeClr>
            </a:gs>
            <a:gs pos="60000">
              <a:schemeClr val="accent1">
                <a:lumMod val="45000"/>
                <a:lumOff val="55000"/>
              </a:schemeClr>
            </a:gs>
            <a:gs pos="85000">
              <a:schemeClr val="accent1">
                <a:alpha val="30000"/>
                <a:lumMod val="44000"/>
                <a:lumOff val="56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8662" y="675860"/>
            <a:ext cx="10883348" cy="220648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4400" b="1" dirty="0" smtClean="0"/>
              <a:t>Рассмотрим следующее приведенное кубическое уравнение</a:t>
            </a:r>
            <a:endParaRPr lang="ru-RU" sz="4400" b="1" dirty="0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927189"/>
              </p:ext>
            </p:extLst>
          </p:nvPr>
        </p:nvGraphicFramePr>
        <p:xfrm>
          <a:off x="6038850" y="3211513"/>
          <a:ext cx="114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" name="Формула" r:id="rId3" imgW="114120" imgH="431640" progId="Equation.3">
                  <p:embed/>
                </p:oleObj>
              </mc:Choice>
              <mc:Fallback>
                <p:oleObj name="Формула" r:id="rId3" imgW="1141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38850" y="3211513"/>
                        <a:ext cx="1143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3617509"/>
              </p:ext>
            </p:extLst>
          </p:nvPr>
        </p:nvGraphicFramePr>
        <p:xfrm>
          <a:off x="5994400" y="3294063"/>
          <a:ext cx="2032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" name="Формула" r:id="rId5" imgW="203040" imgH="266400" progId="Equation.3">
                  <p:embed/>
                </p:oleObj>
              </mc:Choice>
              <mc:Fallback>
                <p:oleObj name="Формула" r:id="rId5" imgW="203040" imgH="26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94400" y="3294063"/>
                        <a:ext cx="2032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5179032"/>
              </p:ext>
            </p:extLst>
          </p:nvPr>
        </p:nvGraphicFramePr>
        <p:xfrm>
          <a:off x="6013450" y="3319463"/>
          <a:ext cx="1651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" name="Формула" r:id="rId7" imgW="164880" imgH="215640" progId="Equation.3">
                  <p:embed/>
                </p:oleObj>
              </mc:Choice>
              <mc:Fallback>
                <p:oleObj name="Формула" r:id="rId7" imgW="1648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13450" y="3319463"/>
                        <a:ext cx="1651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9987904"/>
              </p:ext>
            </p:extLst>
          </p:nvPr>
        </p:nvGraphicFramePr>
        <p:xfrm>
          <a:off x="6057900" y="3338513"/>
          <a:ext cx="762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5" name="Формула" r:id="rId9" imgW="75960" imgH="177480" progId="Equation.3">
                  <p:embed/>
                </p:oleObj>
              </mc:Choice>
              <mc:Fallback>
                <p:oleObj name="Формула" r:id="rId9" imgW="7596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57900" y="3338513"/>
                        <a:ext cx="762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0219514"/>
              </p:ext>
            </p:extLst>
          </p:nvPr>
        </p:nvGraphicFramePr>
        <p:xfrm>
          <a:off x="1781666" y="3319463"/>
          <a:ext cx="4771534" cy="1846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6" name="Формула" r:id="rId11" imgW="914400" imgH="215640" progId="Equation.3">
                  <p:embed/>
                </p:oleObj>
              </mc:Choice>
              <mc:Fallback>
                <p:oleObj name="Формула" r:id="rId11" imgW="914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81666" y="3319463"/>
                        <a:ext cx="4771534" cy="18464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269340"/>
              </p:ext>
            </p:extLst>
          </p:nvPr>
        </p:nvGraphicFramePr>
        <p:xfrm>
          <a:off x="2036190" y="2882348"/>
          <a:ext cx="7381187" cy="2142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" name="Формула" r:id="rId13" imgW="596880" imgH="215640" progId="Equation.3">
                  <p:embed/>
                </p:oleObj>
              </mc:Choice>
              <mc:Fallback>
                <p:oleObj name="Формула" r:id="rId13" imgW="5968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36190" y="2882348"/>
                        <a:ext cx="7381187" cy="21421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54616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4000">
              <a:schemeClr val="accent1">
                <a:lumMod val="45000"/>
                <a:lumOff val="55000"/>
              </a:schemeClr>
            </a:gs>
            <a:gs pos="100000">
              <a:srgbClr val="ACF6D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2135" y="495402"/>
            <a:ext cx="9366325" cy="1143000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 smtClean="0"/>
              <a:t>Проверка дискриминанта</a:t>
            </a:r>
            <a:endParaRPr lang="ru-RU" sz="4400" b="1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228302" y="4888552"/>
            <a:ext cx="9634371" cy="13081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 smtClean="0"/>
              <a:t>В нашем случае </a:t>
            </a:r>
            <a:r>
              <a:rPr lang="en-US" dirty="0" smtClean="0"/>
              <a:t>p</a:t>
            </a:r>
            <a:r>
              <a:rPr lang="ru-RU" dirty="0" smtClean="0"/>
              <a:t>=-1, </a:t>
            </a:r>
            <a:r>
              <a:rPr lang="en-US" dirty="0" smtClean="0"/>
              <a:t>q</a:t>
            </a:r>
            <a:r>
              <a:rPr lang="ru-RU" dirty="0" smtClean="0"/>
              <a:t>=0, </a:t>
            </a:r>
            <a:r>
              <a:rPr lang="en-US" dirty="0" smtClean="0"/>
              <a:t>D&lt;0</a:t>
            </a:r>
            <a:r>
              <a:rPr lang="ru-RU" dirty="0" smtClean="0"/>
              <a:t>. </a:t>
            </a:r>
          </a:p>
          <a:p>
            <a:pPr marL="0" indent="0" algn="ctr">
              <a:buNone/>
            </a:pPr>
            <a:r>
              <a:rPr lang="ru-RU" dirty="0" smtClean="0"/>
              <a:t>Таким образом, уравнение имеет три действительных корня.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0951676"/>
              </p:ext>
            </p:extLst>
          </p:nvPr>
        </p:nvGraphicFramePr>
        <p:xfrm>
          <a:off x="2478016" y="1955989"/>
          <a:ext cx="6794500" cy="2666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Формула" r:id="rId3" imgW="1041120" imgH="444240" progId="Equation.3">
                  <p:embed/>
                </p:oleObj>
              </mc:Choice>
              <mc:Fallback>
                <p:oleObj name="Формула" r:id="rId3" imgW="104112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78016" y="1955989"/>
                        <a:ext cx="6794500" cy="26669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98494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rgbClr val="FDF5FF"/>
            </a:gs>
            <a:gs pos="60000">
              <a:schemeClr val="accent1">
                <a:lumMod val="45000"/>
                <a:lumOff val="55000"/>
              </a:schemeClr>
            </a:gs>
            <a:gs pos="100000">
              <a:srgbClr val="CAA3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9775" y="489589"/>
            <a:ext cx="10972800" cy="868184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 smtClean="0"/>
              <a:t>Построим график решения</a:t>
            </a:r>
            <a:endParaRPr lang="ru-RU" sz="4400" b="1" dirty="0"/>
          </a:p>
        </p:txBody>
      </p:sp>
      <p:graphicFrame>
        <p:nvGraphicFramePr>
          <p:cNvPr id="6" name="Диаграмма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6882224"/>
              </p:ext>
            </p:extLst>
          </p:nvPr>
        </p:nvGraphicFramePr>
        <p:xfrm>
          <a:off x="2330658" y="1514902"/>
          <a:ext cx="7315200" cy="4703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620411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rgbClr val="FDF5FF"/>
            </a:gs>
            <a:gs pos="63000">
              <a:schemeClr val="accent1">
                <a:lumMod val="45000"/>
                <a:lumOff val="55000"/>
              </a:schemeClr>
            </a:gs>
            <a:gs pos="100000">
              <a:srgbClr val="FFA3F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b="1" dirty="0" smtClean="0"/>
              <a:t>Результат нахождения корней уравнения</a:t>
            </a:r>
            <a:endParaRPr lang="ru-RU" b="1" dirty="0"/>
          </a:p>
        </p:txBody>
      </p:sp>
      <p:graphicFrame>
        <p:nvGraphicFramePr>
          <p:cNvPr id="4" name="Объект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1320091"/>
              </p:ext>
            </p:extLst>
          </p:nvPr>
        </p:nvGraphicFramePr>
        <p:xfrm>
          <a:off x="7983501" y="3158768"/>
          <a:ext cx="3288817" cy="1849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Формула" r:id="rId3" imgW="406080" imgH="228600" progId="Equation.3">
                  <p:embed/>
                </p:oleObj>
              </mc:Choice>
              <mc:Fallback>
                <p:oleObj name="Формула" r:id="rId3" imgW="4060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83501" y="3158768"/>
                        <a:ext cx="3288817" cy="18499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545662"/>
              </p:ext>
            </p:extLst>
          </p:nvPr>
        </p:nvGraphicFramePr>
        <p:xfrm>
          <a:off x="983966" y="3164242"/>
          <a:ext cx="2878351" cy="1928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name="Формула" r:id="rId5" imgW="393480" imgH="215640" progId="Equation.3">
                  <p:embed/>
                </p:oleObj>
              </mc:Choice>
              <mc:Fallback>
                <p:oleObj name="Формула" r:id="rId5" imgW="3934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83966" y="3164242"/>
                        <a:ext cx="2878351" cy="19281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6137655"/>
              </p:ext>
            </p:extLst>
          </p:nvPr>
        </p:nvGraphicFramePr>
        <p:xfrm>
          <a:off x="4231697" y="3160687"/>
          <a:ext cx="3457575" cy="183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Формула" r:id="rId7" imgW="406080" imgH="215640" progId="Equation.3">
                  <p:embed/>
                </p:oleObj>
              </mc:Choice>
              <mc:Fallback>
                <p:oleObj name="Формула" r:id="rId7" imgW="4060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31697" y="3160687"/>
                        <a:ext cx="3457575" cy="1836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2321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тин">
  <a:themeElements>
    <a:clrScheme name="Остин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стин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3317</TotalTime>
  <Words>52</Words>
  <Application>Microsoft Office PowerPoint</Application>
  <PresentationFormat>Произвольный</PresentationFormat>
  <Paragraphs>13</Paragraphs>
  <Slides>6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8" baseType="lpstr">
      <vt:lpstr>Остин</vt:lpstr>
      <vt:lpstr>Формула</vt:lpstr>
      <vt:lpstr>РЕШЕНИЕ УРАВНЕНИЙ ТРЕТЬЕЙ СТЕПЕНИ</vt:lpstr>
      <vt:lpstr>Презентация PowerPoint</vt:lpstr>
      <vt:lpstr>Презентация PowerPoint</vt:lpstr>
      <vt:lpstr>Проверка дискриминанта</vt:lpstr>
      <vt:lpstr>Построим график решения</vt:lpstr>
      <vt:lpstr>Результат нахождения корней уравнения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Решение уравнений третьей степени</dc:title>
  <dc:creator>Lenovo</dc:creator>
  <cp:lastModifiedBy>ANE</cp:lastModifiedBy>
  <cp:revision>38</cp:revision>
  <dcterms:created xsi:type="dcterms:W3CDTF">2020-11-09T18:28:47Z</dcterms:created>
  <dcterms:modified xsi:type="dcterms:W3CDTF">2020-12-11T22:16:55Z</dcterms:modified>
</cp:coreProperties>
</file>