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7" r:id="rId4"/>
    <p:sldId id="259" r:id="rId5"/>
    <p:sldId id="260"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3" autoAdjust="0"/>
    <p:restoredTop sz="81719" autoAdjust="0"/>
  </p:normalViewPr>
  <p:slideViewPr>
    <p:cSldViewPr>
      <p:cViewPr>
        <p:scale>
          <a:sx n="141" d="100"/>
          <a:sy n="141" d="100"/>
        </p:scale>
        <p:origin x="-77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3B6B2-163D-44D2-9A23-C8CF23DB5ED0}" type="datetimeFigureOut">
              <a:rPr lang="en-US" smtClean="0"/>
              <a:pPr/>
              <a:t>11/13/2017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B2A0BD-DCB3-4BA7-90F3-D3429FDDD115}" type="slidenum">
              <a:rPr lang="en-GB" smtClean="0"/>
              <a:pPr/>
              <a:t>‹#›</a:t>
            </a:fld>
            <a:endParaRPr lang="en-GB"/>
          </a:p>
        </p:txBody>
      </p:sp>
    </p:spTree>
    <p:extLst>
      <p:ext uri="{BB962C8B-B14F-4D97-AF65-F5344CB8AC3E}">
        <p14:creationId xmlns:p14="http://schemas.microsoft.com/office/powerpoint/2010/main" val="535792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Free orientation, Eight 2 hours classes, 1 day retreat, 30-45min daily practice and the attitude underlying the course could all be buttons which only show the</a:t>
            </a:r>
            <a:r>
              <a:rPr lang="en-GB" baseline="0" dirty="0" smtClean="0"/>
              <a:t> text when you hover above them. This would allow </a:t>
            </a:r>
            <a:r>
              <a:rPr lang="en-GB" baseline="0" dirty="0" err="1" smtClean="0"/>
              <a:t>declutered</a:t>
            </a:r>
            <a:r>
              <a:rPr lang="en-GB" baseline="0" dirty="0" smtClean="0"/>
              <a:t> the page so the details for next course will be more obvious. Or we could have 2 sub sections under Course Detail: What does it involve and Next courses</a:t>
            </a:r>
            <a:endParaRPr lang="en-GB" dirty="0"/>
          </a:p>
        </p:txBody>
      </p:sp>
      <p:sp>
        <p:nvSpPr>
          <p:cNvPr id="4" name="Slide Number Placeholder 3"/>
          <p:cNvSpPr>
            <a:spLocks noGrp="1"/>
          </p:cNvSpPr>
          <p:nvPr>
            <p:ph type="sldNum" sz="quarter" idx="10"/>
          </p:nvPr>
        </p:nvSpPr>
        <p:spPr/>
        <p:txBody>
          <a:bodyPr/>
          <a:lstStyle/>
          <a:p>
            <a:fld id="{72B2A0BD-DCB3-4BA7-90F3-D3429FDDD115}" type="slidenum">
              <a:rPr lang="en-GB" smtClean="0"/>
              <a:pPr/>
              <a:t>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2B2A0BD-DCB3-4BA7-90F3-D3429FDDD115}" type="slidenum">
              <a:rPr lang="en-GB" smtClean="0"/>
              <a:pPr/>
              <a:t>5</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2B2A0BD-DCB3-4BA7-90F3-D3429FDDD115}" type="slidenum">
              <a:rPr lang="en-GB" smtClean="0"/>
              <a:pPr/>
              <a:t>6</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2B2A0BD-DCB3-4BA7-90F3-D3429FDDD115}" type="slidenum">
              <a:rPr lang="en-GB" smtClean="0"/>
              <a:pPr/>
              <a:t>7</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DBAC0B7-B5A9-435C-877D-5C580EF7B985}" type="datetimeFigureOut">
              <a:rPr lang="en-US" smtClean="0"/>
              <a:pPr/>
              <a:t>11/13/2017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E0BB19-F571-4E20-8588-6400616FE5A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BAC0B7-B5A9-435C-877D-5C580EF7B985}" type="datetimeFigureOut">
              <a:rPr lang="en-US" smtClean="0"/>
              <a:pPr/>
              <a:t>11/13/2017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E0BB19-F571-4E20-8588-6400616FE5A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BAC0B7-B5A9-435C-877D-5C580EF7B985}" type="datetimeFigureOut">
              <a:rPr lang="en-US" smtClean="0"/>
              <a:pPr/>
              <a:t>11/13/2017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E0BB19-F571-4E20-8588-6400616FE5A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BAC0B7-B5A9-435C-877D-5C580EF7B985}" type="datetimeFigureOut">
              <a:rPr lang="en-US" smtClean="0"/>
              <a:pPr/>
              <a:t>11/13/2017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E0BB19-F571-4E20-8588-6400616FE5A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BAC0B7-B5A9-435C-877D-5C580EF7B985}" type="datetimeFigureOut">
              <a:rPr lang="en-US" smtClean="0"/>
              <a:pPr/>
              <a:t>11/13/2017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E0BB19-F571-4E20-8588-6400616FE5A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DBAC0B7-B5A9-435C-877D-5C580EF7B985}" type="datetimeFigureOut">
              <a:rPr lang="en-US" smtClean="0"/>
              <a:pPr/>
              <a:t>11/13/2017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E0BB19-F571-4E20-8588-6400616FE5A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DBAC0B7-B5A9-435C-877D-5C580EF7B985}" type="datetimeFigureOut">
              <a:rPr lang="en-US" smtClean="0"/>
              <a:pPr/>
              <a:t>11/13/2017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9E0BB19-F571-4E20-8588-6400616FE5A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DBAC0B7-B5A9-435C-877D-5C580EF7B985}" type="datetimeFigureOut">
              <a:rPr lang="en-US" smtClean="0"/>
              <a:pPr/>
              <a:t>11/13/2017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9E0BB19-F571-4E20-8588-6400616FE5A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AC0B7-B5A9-435C-877D-5C580EF7B985}" type="datetimeFigureOut">
              <a:rPr lang="en-US" smtClean="0"/>
              <a:pPr/>
              <a:t>11/13/2017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9E0BB19-F571-4E20-8588-6400616FE5A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BAC0B7-B5A9-435C-877D-5C580EF7B985}" type="datetimeFigureOut">
              <a:rPr lang="en-US" smtClean="0"/>
              <a:pPr/>
              <a:t>11/13/2017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E0BB19-F571-4E20-8588-6400616FE5A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BAC0B7-B5A9-435C-877D-5C580EF7B985}" type="datetimeFigureOut">
              <a:rPr lang="en-US" smtClean="0"/>
              <a:pPr/>
              <a:t>11/13/2017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E0BB19-F571-4E20-8588-6400616FE5A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AC0B7-B5A9-435C-877D-5C580EF7B985}" type="datetimeFigureOut">
              <a:rPr lang="en-US" smtClean="0"/>
              <a:pPr/>
              <a:t>11/13/2017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0BB19-F571-4E20-8588-6400616FE5A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headspace.com/science/meditation-benefit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1000108"/>
            <a:ext cx="9144000" cy="1928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1071538" y="1571612"/>
            <a:ext cx="6858048" cy="707886"/>
          </a:xfrm>
          <a:prstGeom prst="rect">
            <a:avLst/>
          </a:prstGeom>
          <a:noFill/>
        </p:spPr>
        <p:txBody>
          <a:bodyPr wrap="square" rtlCol="0">
            <a:spAutoFit/>
          </a:bodyPr>
          <a:lstStyle/>
          <a:p>
            <a:pPr algn="ctr"/>
            <a:r>
              <a:rPr lang="en-GB" sz="4000" dirty="0" smtClean="0"/>
              <a:t>Mindfulness courses in Bristol</a:t>
            </a:r>
            <a:endParaRPr lang="en-GB" sz="4000" dirty="0"/>
          </a:p>
        </p:txBody>
      </p:sp>
      <p:sp>
        <p:nvSpPr>
          <p:cNvPr id="10" name="TextBox 9"/>
          <p:cNvSpPr txBox="1"/>
          <p:nvPr/>
        </p:nvSpPr>
        <p:spPr>
          <a:xfrm>
            <a:off x="3428992" y="3429000"/>
            <a:ext cx="2571768" cy="1938992"/>
          </a:xfrm>
          <a:prstGeom prst="rect">
            <a:avLst/>
          </a:prstGeom>
          <a:solidFill>
            <a:schemeClr val="accent2"/>
          </a:solidFill>
        </p:spPr>
        <p:txBody>
          <a:bodyPr wrap="square" rtlCol="0">
            <a:spAutoFit/>
          </a:bodyPr>
          <a:lstStyle/>
          <a:p>
            <a:pPr algn="ctr"/>
            <a:endParaRPr lang="en-GB" sz="2400" dirty="0" smtClean="0"/>
          </a:p>
          <a:p>
            <a:pPr algn="ctr"/>
            <a:r>
              <a:rPr lang="en-GB" sz="2400" dirty="0" smtClean="0"/>
              <a:t>Click for next courses availabilities</a:t>
            </a:r>
          </a:p>
          <a:p>
            <a:pPr algn="ctr"/>
            <a:endParaRPr lang="en-GB" sz="2400" dirty="0"/>
          </a:p>
        </p:txBody>
      </p:sp>
      <p:sp>
        <p:nvSpPr>
          <p:cNvPr id="11" name="TextBox 10"/>
          <p:cNvSpPr txBox="1"/>
          <p:nvPr/>
        </p:nvSpPr>
        <p:spPr>
          <a:xfrm>
            <a:off x="785786" y="5715016"/>
            <a:ext cx="6858048" cy="707886"/>
          </a:xfrm>
          <a:prstGeom prst="rect">
            <a:avLst/>
          </a:prstGeom>
          <a:noFill/>
        </p:spPr>
        <p:txBody>
          <a:bodyPr wrap="square" rtlCol="0">
            <a:spAutoFit/>
          </a:bodyPr>
          <a:lstStyle/>
          <a:p>
            <a:pPr algn="ctr"/>
            <a:r>
              <a:rPr lang="en-GB" sz="2000" dirty="0" smtClean="0"/>
              <a:t>“Wisdom tells me 'I am nothing’, Love tells me ‘I’m everything’,  and in between, my life flows.”</a:t>
            </a:r>
            <a:endParaRPr lang="en-GB" sz="2000" dirty="0"/>
          </a:p>
        </p:txBody>
      </p:sp>
      <p:sp>
        <p:nvSpPr>
          <p:cNvPr id="13" name="TextBox 12"/>
          <p:cNvSpPr txBox="1"/>
          <p:nvPr/>
        </p:nvSpPr>
        <p:spPr>
          <a:xfrm>
            <a:off x="357158" y="357166"/>
            <a:ext cx="857256" cy="369332"/>
          </a:xfrm>
          <a:prstGeom prst="rect">
            <a:avLst/>
          </a:prstGeom>
          <a:noFill/>
        </p:spPr>
        <p:txBody>
          <a:bodyPr wrap="square" rtlCol="0">
            <a:spAutoFit/>
          </a:bodyPr>
          <a:lstStyle/>
          <a:p>
            <a:r>
              <a:rPr lang="en-GB" b="1" dirty="0" smtClean="0"/>
              <a:t>Home</a:t>
            </a:r>
            <a:endParaRPr lang="en-GB" b="1" dirty="0"/>
          </a:p>
        </p:txBody>
      </p:sp>
      <p:sp>
        <p:nvSpPr>
          <p:cNvPr id="14" name="TextBox 13"/>
          <p:cNvSpPr txBox="1"/>
          <p:nvPr/>
        </p:nvSpPr>
        <p:spPr>
          <a:xfrm>
            <a:off x="3286116" y="357166"/>
            <a:ext cx="1571636" cy="369332"/>
          </a:xfrm>
          <a:prstGeom prst="rect">
            <a:avLst/>
          </a:prstGeom>
          <a:noFill/>
        </p:spPr>
        <p:txBody>
          <a:bodyPr wrap="square" rtlCol="0">
            <a:spAutoFit/>
          </a:bodyPr>
          <a:lstStyle/>
          <a:p>
            <a:r>
              <a:rPr lang="en-GB" dirty="0" smtClean="0"/>
              <a:t>Course Details</a:t>
            </a:r>
            <a:endParaRPr lang="en-GB" dirty="0"/>
          </a:p>
        </p:txBody>
      </p:sp>
      <p:sp>
        <p:nvSpPr>
          <p:cNvPr id="15" name="TextBox 14"/>
          <p:cNvSpPr txBox="1"/>
          <p:nvPr/>
        </p:nvSpPr>
        <p:spPr>
          <a:xfrm>
            <a:off x="4857752" y="357166"/>
            <a:ext cx="1143008" cy="369332"/>
          </a:xfrm>
          <a:prstGeom prst="rect">
            <a:avLst/>
          </a:prstGeom>
          <a:noFill/>
        </p:spPr>
        <p:txBody>
          <a:bodyPr wrap="square" rtlCol="0">
            <a:spAutoFit/>
          </a:bodyPr>
          <a:lstStyle/>
          <a:p>
            <a:r>
              <a:rPr lang="en-GB" dirty="0" smtClean="0"/>
              <a:t>Resources</a:t>
            </a:r>
            <a:endParaRPr lang="en-GB" dirty="0"/>
          </a:p>
        </p:txBody>
      </p:sp>
      <p:sp>
        <p:nvSpPr>
          <p:cNvPr id="16" name="TextBox 15"/>
          <p:cNvSpPr txBox="1"/>
          <p:nvPr/>
        </p:nvSpPr>
        <p:spPr>
          <a:xfrm>
            <a:off x="6143636" y="357166"/>
            <a:ext cx="857256" cy="369332"/>
          </a:xfrm>
          <a:prstGeom prst="rect">
            <a:avLst/>
          </a:prstGeom>
          <a:noFill/>
        </p:spPr>
        <p:txBody>
          <a:bodyPr wrap="square" rtlCol="0">
            <a:spAutoFit/>
          </a:bodyPr>
          <a:lstStyle/>
          <a:p>
            <a:r>
              <a:rPr lang="en-GB" dirty="0" smtClean="0"/>
              <a:t>About</a:t>
            </a:r>
            <a:endParaRPr lang="en-GB" dirty="0"/>
          </a:p>
        </p:txBody>
      </p:sp>
      <p:sp>
        <p:nvSpPr>
          <p:cNvPr id="17" name="TextBox 16"/>
          <p:cNvSpPr txBox="1"/>
          <p:nvPr/>
        </p:nvSpPr>
        <p:spPr>
          <a:xfrm>
            <a:off x="7072330" y="357166"/>
            <a:ext cx="1000132" cy="369332"/>
          </a:xfrm>
          <a:prstGeom prst="rect">
            <a:avLst/>
          </a:prstGeom>
          <a:noFill/>
        </p:spPr>
        <p:txBody>
          <a:bodyPr wrap="square" rtlCol="0">
            <a:spAutoFit/>
          </a:bodyPr>
          <a:lstStyle/>
          <a:p>
            <a:r>
              <a:rPr lang="en-GB" dirty="0" smtClean="0"/>
              <a:t>Contact</a:t>
            </a:r>
            <a:endParaRPr lang="en-GB" dirty="0"/>
          </a:p>
        </p:txBody>
      </p:sp>
      <p:sp>
        <p:nvSpPr>
          <p:cNvPr id="18" name="TextBox 17"/>
          <p:cNvSpPr txBox="1"/>
          <p:nvPr/>
        </p:nvSpPr>
        <p:spPr>
          <a:xfrm>
            <a:off x="1214414" y="357166"/>
            <a:ext cx="2000264" cy="369332"/>
          </a:xfrm>
          <a:prstGeom prst="rect">
            <a:avLst/>
          </a:prstGeom>
          <a:noFill/>
        </p:spPr>
        <p:txBody>
          <a:bodyPr wrap="square" rtlCol="0">
            <a:spAutoFit/>
          </a:bodyPr>
          <a:lstStyle/>
          <a:p>
            <a:r>
              <a:rPr lang="en-GB" dirty="0" smtClean="0"/>
              <a:t>About Mindfulness</a:t>
            </a:r>
            <a:endParaRPr lang="en-GB" dirty="0"/>
          </a:p>
        </p:txBody>
      </p:sp>
      <p:sp>
        <p:nvSpPr>
          <p:cNvPr id="19" name="TextBox 18"/>
          <p:cNvSpPr txBox="1"/>
          <p:nvPr/>
        </p:nvSpPr>
        <p:spPr>
          <a:xfrm>
            <a:off x="500034" y="3429000"/>
            <a:ext cx="2571768" cy="1938992"/>
          </a:xfrm>
          <a:prstGeom prst="rect">
            <a:avLst/>
          </a:prstGeom>
          <a:solidFill>
            <a:schemeClr val="accent3">
              <a:lumMod val="60000"/>
              <a:lumOff val="40000"/>
            </a:schemeClr>
          </a:solidFill>
        </p:spPr>
        <p:txBody>
          <a:bodyPr wrap="square" rtlCol="0">
            <a:spAutoFit/>
          </a:bodyPr>
          <a:lstStyle/>
          <a:p>
            <a:pPr algn="ctr"/>
            <a:endParaRPr lang="en-GB" sz="2400" dirty="0" smtClean="0"/>
          </a:p>
          <a:p>
            <a:pPr algn="ctr"/>
            <a:r>
              <a:rPr lang="en-GB" sz="2400" dirty="0" smtClean="0"/>
              <a:t>What’s mindfulness, how will it help me?</a:t>
            </a:r>
          </a:p>
          <a:p>
            <a:pPr algn="ctr"/>
            <a:endParaRPr lang="en-GB" sz="2400" dirty="0"/>
          </a:p>
        </p:txBody>
      </p:sp>
      <p:sp>
        <p:nvSpPr>
          <p:cNvPr id="20" name="TextBox 19"/>
          <p:cNvSpPr txBox="1"/>
          <p:nvPr/>
        </p:nvSpPr>
        <p:spPr>
          <a:xfrm>
            <a:off x="6286512" y="3429000"/>
            <a:ext cx="2571768" cy="1938992"/>
          </a:xfrm>
          <a:prstGeom prst="rect">
            <a:avLst/>
          </a:prstGeom>
          <a:solidFill>
            <a:schemeClr val="accent5">
              <a:lumMod val="60000"/>
              <a:lumOff val="40000"/>
            </a:schemeClr>
          </a:solidFill>
        </p:spPr>
        <p:txBody>
          <a:bodyPr wrap="square" rtlCol="0">
            <a:spAutoFit/>
          </a:bodyPr>
          <a:lstStyle/>
          <a:p>
            <a:pPr algn="ctr"/>
            <a:endParaRPr lang="en-GB" sz="2400" dirty="0" smtClean="0"/>
          </a:p>
          <a:p>
            <a:pPr algn="ctr"/>
            <a:endParaRPr lang="en-GB" sz="2400" dirty="0" smtClean="0"/>
          </a:p>
          <a:p>
            <a:pPr algn="ctr"/>
            <a:r>
              <a:rPr lang="en-GB" sz="2400" dirty="0" smtClean="0"/>
              <a:t>Try it now</a:t>
            </a:r>
          </a:p>
          <a:p>
            <a:pPr algn="ctr"/>
            <a:endParaRPr lang="en-GB" sz="2400" dirty="0" smtClean="0"/>
          </a:p>
          <a:p>
            <a:pPr algn="ctr"/>
            <a:endParaRPr lang="en-GB" sz="2400" dirty="0"/>
          </a:p>
        </p:txBody>
      </p:sp>
      <p:cxnSp>
        <p:nvCxnSpPr>
          <p:cNvPr id="22" name="Straight Arrow Connector 21"/>
          <p:cNvCxnSpPr/>
          <p:nvPr/>
        </p:nvCxnSpPr>
        <p:spPr>
          <a:xfrm rot="5400000" flipH="1" flipV="1">
            <a:off x="571472" y="1857364"/>
            <a:ext cx="2928958"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4" idx="2"/>
          </p:cNvCxnSpPr>
          <p:nvPr/>
        </p:nvCxnSpPr>
        <p:spPr>
          <a:xfrm rot="16200000" flipV="1">
            <a:off x="2970716" y="1827716"/>
            <a:ext cx="2773940"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5" idx="2"/>
          </p:cNvCxnSpPr>
          <p:nvPr/>
        </p:nvCxnSpPr>
        <p:spPr>
          <a:xfrm rot="16200000" flipV="1">
            <a:off x="5048489" y="1107265"/>
            <a:ext cx="2761798" cy="2000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1000108"/>
            <a:ext cx="9144000" cy="192882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357158" y="357166"/>
            <a:ext cx="857256" cy="369332"/>
          </a:xfrm>
          <a:prstGeom prst="rect">
            <a:avLst/>
          </a:prstGeom>
          <a:noFill/>
        </p:spPr>
        <p:txBody>
          <a:bodyPr wrap="square" rtlCol="0">
            <a:spAutoFit/>
          </a:bodyPr>
          <a:lstStyle/>
          <a:p>
            <a:r>
              <a:rPr lang="en-GB" dirty="0" smtClean="0"/>
              <a:t>Home</a:t>
            </a:r>
            <a:endParaRPr lang="en-GB" dirty="0"/>
          </a:p>
        </p:txBody>
      </p:sp>
      <p:sp>
        <p:nvSpPr>
          <p:cNvPr id="14" name="TextBox 13"/>
          <p:cNvSpPr txBox="1"/>
          <p:nvPr/>
        </p:nvSpPr>
        <p:spPr>
          <a:xfrm>
            <a:off x="3286116" y="357166"/>
            <a:ext cx="1571636" cy="369332"/>
          </a:xfrm>
          <a:prstGeom prst="rect">
            <a:avLst/>
          </a:prstGeom>
          <a:noFill/>
        </p:spPr>
        <p:txBody>
          <a:bodyPr wrap="square" rtlCol="0">
            <a:spAutoFit/>
          </a:bodyPr>
          <a:lstStyle/>
          <a:p>
            <a:r>
              <a:rPr lang="en-GB" dirty="0" smtClean="0"/>
              <a:t>Course Details</a:t>
            </a:r>
            <a:endParaRPr lang="en-GB" dirty="0"/>
          </a:p>
        </p:txBody>
      </p:sp>
      <p:sp>
        <p:nvSpPr>
          <p:cNvPr id="15" name="TextBox 14"/>
          <p:cNvSpPr txBox="1"/>
          <p:nvPr/>
        </p:nvSpPr>
        <p:spPr>
          <a:xfrm>
            <a:off x="4857752" y="357166"/>
            <a:ext cx="1143008" cy="369332"/>
          </a:xfrm>
          <a:prstGeom prst="rect">
            <a:avLst/>
          </a:prstGeom>
          <a:noFill/>
        </p:spPr>
        <p:txBody>
          <a:bodyPr wrap="square" rtlCol="0">
            <a:spAutoFit/>
          </a:bodyPr>
          <a:lstStyle/>
          <a:p>
            <a:r>
              <a:rPr lang="en-GB" dirty="0" smtClean="0"/>
              <a:t>Resources</a:t>
            </a:r>
            <a:endParaRPr lang="en-GB" dirty="0"/>
          </a:p>
        </p:txBody>
      </p:sp>
      <p:sp>
        <p:nvSpPr>
          <p:cNvPr id="16" name="TextBox 15"/>
          <p:cNvSpPr txBox="1"/>
          <p:nvPr/>
        </p:nvSpPr>
        <p:spPr>
          <a:xfrm>
            <a:off x="6143636" y="357166"/>
            <a:ext cx="857256" cy="369332"/>
          </a:xfrm>
          <a:prstGeom prst="rect">
            <a:avLst/>
          </a:prstGeom>
          <a:noFill/>
        </p:spPr>
        <p:txBody>
          <a:bodyPr wrap="square" rtlCol="0">
            <a:spAutoFit/>
          </a:bodyPr>
          <a:lstStyle/>
          <a:p>
            <a:r>
              <a:rPr lang="en-GB" dirty="0" smtClean="0"/>
              <a:t>About</a:t>
            </a:r>
            <a:endParaRPr lang="en-GB" dirty="0"/>
          </a:p>
        </p:txBody>
      </p:sp>
      <p:sp>
        <p:nvSpPr>
          <p:cNvPr id="17" name="TextBox 16"/>
          <p:cNvSpPr txBox="1"/>
          <p:nvPr/>
        </p:nvSpPr>
        <p:spPr>
          <a:xfrm>
            <a:off x="7072330" y="357166"/>
            <a:ext cx="1000132" cy="369332"/>
          </a:xfrm>
          <a:prstGeom prst="rect">
            <a:avLst/>
          </a:prstGeom>
          <a:noFill/>
        </p:spPr>
        <p:txBody>
          <a:bodyPr wrap="square" rtlCol="0">
            <a:spAutoFit/>
          </a:bodyPr>
          <a:lstStyle/>
          <a:p>
            <a:r>
              <a:rPr lang="en-GB" dirty="0" smtClean="0"/>
              <a:t>Contact</a:t>
            </a:r>
            <a:endParaRPr lang="en-GB" dirty="0"/>
          </a:p>
        </p:txBody>
      </p:sp>
      <p:sp>
        <p:nvSpPr>
          <p:cNvPr id="18" name="TextBox 17"/>
          <p:cNvSpPr txBox="1"/>
          <p:nvPr/>
        </p:nvSpPr>
        <p:spPr>
          <a:xfrm>
            <a:off x="1214414" y="357166"/>
            <a:ext cx="2000264" cy="369332"/>
          </a:xfrm>
          <a:prstGeom prst="rect">
            <a:avLst/>
          </a:prstGeom>
          <a:noFill/>
        </p:spPr>
        <p:txBody>
          <a:bodyPr wrap="square" rtlCol="0">
            <a:spAutoFit/>
          </a:bodyPr>
          <a:lstStyle/>
          <a:p>
            <a:r>
              <a:rPr lang="en-GB" b="1" dirty="0" smtClean="0"/>
              <a:t>About Mindfulness</a:t>
            </a:r>
            <a:endParaRPr lang="en-GB" b="1" dirty="0"/>
          </a:p>
        </p:txBody>
      </p:sp>
      <p:sp>
        <p:nvSpPr>
          <p:cNvPr id="19" name="TextBox 18"/>
          <p:cNvSpPr txBox="1"/>
          <p:nvPr/>
        </p:nvSpPr>
        <p:spPr>
          <a:xfrm>
            <a:off x="571472" y="3094113"/>
            <a:ext cx="7572428" cy="14742497"/>
          </a:xfrm>
          <a:prstGeom prst="rect">
            <a:avLst/>
          </a:prstGeom>
          <a:noFill/>
        </p:spPr>
        <p:txBody>
          <a:bodyPr wrap="square" rtlCol="0">
            <a:spAutoFit/>
          </a:bodyPr>
          <a:lstStyle/>
          <a:p>
            <a:r>
              <a:rPr lang="en-GB" sz="2000" dirty="0" smtClean="0"/>
              <a:t>What’s Mindfulness</a:t>
            </a:r>
          </a:p>
          <a:p>
            <a:endParaRPr lang="en-GB" sz="800" dirty="0" smtClean="0"/>
          </a:p>
          <a:p>
            <a:r>
              <a:rPr lang="en-GB" sz="1400" dirty="0" smtClean="0"/>
              <a:t>It is becoming increasingly obvious that happiness is not to be found in the external world, but within our body-mind perceiving this everlasting unfolding present moment. However, we as a society are still reaching out in hope to put an end to our suffering. We are doing so by putting huge amounts of time and effort to  fix, improve and accumulate in the realm of our external material world. So why not turning inward and see what there to be found.</a:t>
            </a:r>
          </a:p>
          <a:p>
            <a:endParaRPr lang="en-GB" sz="1400" dirty="0" smtClean="0"/>
          </a:p>
          <a:p>
            <a:r>
              <a:rPr lang="en-GB" sz="1400" dirty="0" smtClean="0"/>
              <a:t>Mindfulness is a way of living and seeing the world as it is unfolding right now, moment after moment. When we put our attention to the present moment, we stop worrying about the future and regretting the past. Regardless if the present moment is pleasant or unpleasant, we observe it as it is, and learn to creatively respond to life events rather than reacting in unhelpful habitual ways.</a:t>
            </a:r>
          </a:p>
          <a:p>
            <a:endParaRPr lang="en-GB" sz="1400" dirty="0" smtClean="0"/>
          </a:p>
          <a:p>
            <a:r>
              <a:rPr lang="en-GB" sz="1400" dirty="0" smtClean="0"/>
              <a:t>This mindful way of being is to be cultivated and practiced through what we call formal mindfulness practices, meditation techniques which involves awareness of breathing and body sensation and gentle yoga.</a:t>
            </a:r>
          </a:p>
          <a:p>
            <a:endParaRPr lang="en-GB" sz="1400" dirty="0" smtClean="0"/>
          </a:p>
          <a:p>
            <a:r>
              <a:rPr lang="en-GB" sz="1400" dirty="0" smtClean="0"/>
              <a:t>Since the apparition of neurosciences, the mental and physical health benefits of mindfulness are now widely accepted and scientifically proven. However mindfulness is far from being a new thing, indeed it has been around for 2500 years or more. It is only since the scientific Jon </a:t>
            </a:r>
            <a:r>
              <a:rPr lang="en-GB" sz="1400" dirty="0" err="1" smtClean="0"/>
              <a:t>Kabat</a:t>
            </a:r>
            <a:r>
              <a:rPr lang="en-GB" sz="1400" dirty="0" smtClean="0"/>
              <a:t> </a:t>
            </a:r>
            <a:r>
              <a:rPr lang="en-GB" sz="1400" dirty="0" err="1" smtClean="0"/>
              <a:t>Zinn</a:t>
            </a:r>
            <a:r>
              <a:rPr lang="en-GB" sz="1400" dirty="0" smtClean="0"/>
              <a:t> decided to share the benefits of his personal Buddhist meditation with the scientific and health western world in the 1970s. A few years later the 8-week MBSR (Mindfulness Based Stress Reduction) course was born and is now widely spread as a secular practice and taught throughout the world to the general public but also to most public and private sector (Education , Health, private company and larger corporate... </a:t>
            </a:r>
          </a:p>
          <a:p>
            <a:endParaRPr lang="en-GB" sz="1400" dirty="0" smtClean="0"/>
          </a:p>
          <a:p>
            <a:r>
              <a:rPr lang="en-GB" sz="2000" dirty="0" smtClean="0"/>
              <a:t>The benefits</a:t>
            </a:r>
          </a:p>
          <a:p>
            <a:endParaRPr lang="en-GB" sz="800" dirty="0" smtClean="0"/>
          </a:p>
          <a:p>
            <a:pPr lvl="4"/>
            <a:r>
              <a:rPr lang="en-GB" sz="1400" b="1" dirty="0" smtClean="0"/>
              <a:t>Less stress</a:t>
            </a:r>
          </a:p>
          <a:p>
            <a:pPr lvl="4"/>
            <a:r>
              <a:rPr lang="en-GB" sz="1400" dirty="0" smtClean="0"/>
              <a:t>Research suggests that in-person Mindfulness-Based Stress Reduction (MBSR) programs may help manage stress. In fact, a systematic review of 17 MBSR studies found the program to be effective in reducing psychological and physiological symptoms of stress.</a:t>
            </a:r>
            <a:r>
              <a:rPr lang="en-GB" sz="1400" baseline="30000" dirty="0" smtClean="0">
                <a:hlinkClick r:id="rId2"/>
              </a:rPr>
              <a:t>1</a:t>
            </a:r>
            <a:endParaRPr lang="en-GB" sz="1400" baseline="30000" dirty="0" smtClean="0"/>
          </a:p>
          <a:p>
            <a:endParaRPr lang="en-GB" sz="1400" baseline="30000" dirty="0" smtClean="0"/>
          </a:p>
          <a:p>
            <a:pPr lvl="4"/>
            <a:r>
              <a:rPr lang="en-GB" sz="1400" b="1" dirty="0" smtClean="0"/>
              <a:t>Sleep better</a:t>
            </a:r>
          </a:p>
          <a:p>
            <a:pPr lvl="4"/>
            <a:r>
              <a:rPr lang="en-GB" sz="1400" dirty="0" smtClean="0"/>
              <a:t>A meta-analysis of randomised controlled trials for insomnia found that eight weeks of in-person meditation training significantly improved total waking time and sleep quality in patients with insomnia.</a:t>
            </a:r>
            <a:r>
              <a:rPr lang="en-GB" sz="1400" baseline="30000" dirty="0" smtClean="0">
                <a:hlinkClick r:id="rId2"/>
              </a:rPr>
              <a:t>2</a:t>
            </a:r>
            <a:endParaRPr lang="en-GB" sz="1400" baseline="30000" dirty="0" smtClean="0"/>
          </a:p>
          <a:p>
            <a:pPr lvl="4"/>
            <a:endParaRPr lang="en-GB" sz="1400" baseline="30000" dirty="0" smtClean="0"/>
          </a:p>
          <a:p>
            <a:endParaRPr lang="en-GB" sz="1400" baseline="30000" dirty="0" smtClean="0"/>
          </a:p>
          <a:p>
            <a:pPr lvl="4"/>
            <a:r>
              <a:rPr lang="en-GB" sz="1400" b="1" dirty="0" smtClean="0"/>
              <a:t>Happier, healthier relationships</a:t>
            </a:r>
          </a:p>
          <a:p>
            <a:pPr lvl="4"/>
            <a:r>
              <a:rPr lang="en-GB" sz="1400" dirty="0" smtClean="0"/>
              <a:t>A study evaluating the benefits of an in-person mindfulness-based relationship enhancement program suggests that mindfulness enhances couples’ levels of relationship satisfaction, autonomy, closeness and acceptance of each other, while reducing relationship distress.</a:t>
            </a:r>
            <a:r>
              <a:rPr lang="en-GB" sz="1400" baseline="30000" dirty="0" smtClean="0">
                <a:hlinkClick r:id="rId2"/>
              </a:rPr>
              <a:t>3</a:t>
            </a:r>
            <a:r>
              <a:rPr lang="en-GB" sz="1400" dirty="0" smtClean="0"/>
              <a:t> In fact, three months after participating in the study, couples were still experiencing these improvements.</a:t>
            </a:r>
          </a:p>
          <a:p>
            <a:pPr lvl="4"/>
            <a:endParaRPr lang="en-GB" sz="1400" dirty="0" smtClean="0"/>
          </a:p>
          <a:p>
            <a:pPr lvl="4"/>
            <a:r>
              <a:rPr lang="en-GB" sz="1400" b="1" dirty="0" smtClean="0"/>
              <a:t>Manage anxiety</a:t>
            </a:r>
          </a:p>
          <a:p>
            <a:pPr lvl="4"/>
            <a:r>
              <a:rPr lang="en-GB" sz="1400" dirty="0" smtClean="0"/>
              <a:t>Anxiety currently affects about one in fourteen people worldwide. That’s 7.3% of the total world population.</a:t>
            </a:r>
            <a:r>
              <a:rPr lang="en-GB" sz="1400" baseline="30000" dirty="0" smtClean="0">
                <a:hlinkClick r:id="rId2"/>
              </a:rPr>
              <a:t>4</a:t>
            </a:r>
            <a:r>
              <a:rPr lang="en-GB" sz="1400" dirty="0" smtClean="0"/>
              <a:t> A systematic review of in-person meditation training found that 69% of the studies analyzed showed meditation practice alleviated symptoms of anxiety</a:t>
            </a:r>
          </a:p>
          <a:p>
            <a:pPr lvl="4"/>
            <a:endParaRPr lang="en-GB" sz="1400" dirty="0" smtClean="0"/>
          </a:p>
          <a:p>
            <a:pPr lvl="4"/>
            <a:r>
              <a:rPr lang="en-GB" sz="1400" b="1" dirty="0" smtClean="0"/>
              <a:t>Sharpen concentration</a:t>
            </a:r>
          </a:p>
          <a:p>
            <a:pPr lvl="4"/>
            <a:r>
              <a:rPr lang="en-GB" sz="1400" dirty="0" smtClean="0"/>
              <a:t>Findings suggest that meditating for just four days is enough to improve novice </a:t>
            </a:r>
            <a:r>
              <a:rPr lang="en-GB" sz="1400" dirty="0" err="1" smtClean="0"/>
              <a:t>meditators</a:t>
            </a:r>
            <a:r>
              <a:rPr lang="en-GB" sz="1400" dirty="0" smtClean="0"/>
              <a:t>’ working memory, executive functions and their ability to process visual information.</a:t>
            </a:r>
            <a:r>
              <a:rPr lang="en-GB" sz="1400" baseline="30000" dirty="0" smtClean="0">
                <a:hlinkClick r:id="rId2"/>
              </a:rPr>
              <a:t>6</a:t>
            </a:r>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p:txBody>
      </p:sp>
      <p:sp>
        <p:nvSpPr>
          <p:cNvPr id="21" name="TextBox 20"/>
          <p:cNvSpPr txBox="1"/>
          <p:nvPr/>
        </p:nvSpPr>
        <p:spPr>
          <a:xfrm>
            <a:off x="428596" y="1722111"/>
            <a:ext cx="8572560" cy="492443"/>
          </a:xfrm>
          <a:prstGeom prst="rect">
            <a:avLst/>
          </a:prstGeom>
          <a:noFill/>
        </p:spPr>
        <p:txBody>
          <a:bodyPr wrap="square" rtlCol="0">
            <a:spAutoFit/>
          </a:bodyPr>
          <a:lstStyle/>
          <a:p>
            <a:r>
              <a:rPr lang="en-GB" sz="2600" b="1" dirty="0" smtClean="0"/>
              <a:t>What’s mindfulness and how will I benefit from it?</a:t>
            </a:r>
            <a:endParaRPr lang="en-GB" sz="2600" b="1" dirty="0"/>
          </a:p>
        </p:txBody>
      </p:sp>
      <p:sp>
        <p:nvSpPr>
          <p:cNvPr id="11" name="Rectangle 10"/>
          <p:cNvSpPr/>
          <p:nvPr/>
        </p:nvSpPr>
        <p:spPr>
          <a:xfrm>
            <a:off x="785786" y="8929726"/>
            <a:ext cx="135732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Miguel’s Logo</a:t>
            </a:r>
            <a:endParaRPr lang="en-GB" dirty="0">
              <a:solidFill>
                <a:schemeClr val="tx1"/>
              </a:solidFill>
            </a:endParaRPr>
          </a:p>
        </p:txBody>
      </p:sp>
      <p:sp>
        <p:nvSpPr>
          <p:cNvPr id="25" name="Rectangle 24"/>
          <p:cNvSpPr/>
          <p:nvPr/>
        </p:nvSpPr>
        <p:spPr>
          <a:xfrm>
            <a:off x="785786" y="10144172"/>
            <a:ext cx="135732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Miguel’s Logo</a:t>
            </a:r>
            <a:endParaRPr lang="en-GB" dirty="0">
              <a:solidFill>
                <a:schemeClr val="tx1"/>
              </a:solidFill>
            </a:endParaRPr>
          </a:p>
        </p:txBody>
      </p:sp>
      <p:sp>
        <p:nvSpPr>
          <p:cNvPr id="26" name="Rectangle 25"/>
          <p:cNvSpPr/>
          <p:nvPr/>
        </p:nvSpPr>
        <p:spPr>
          <a:xfrm>
            <a:off x="785786" y="11358618"/>
            <a:ext cx="135732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Miguel’s Logo</a:t>
            </a:r>
            <a:endParaRPr lang="en-GB" dirty="0">
              <a:solidFill>
                <a:schemeClr val="tx1"/>
              </a:solidFill>
            </a:endParaRPr>
          </a:p>
        </p:txBody>
      </p:sp>
      <p:sp>
        <p:nvSpPr>
          <p:cNvPr id="27" name="Rectangle 26"/>
          <p:cNvSpPr/>
          <p:nvPr/>
        </p:nvSpPr>
        <p:spPr>
          <a:xfrm>
            <a:off x="857224" y="13001692"/>
            <a:ext cx="135732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Miguel’s Logo</a:t>
            </a:r>
            <a:endParaRPr lang="en-GB" dirty="0">
              <a:solidFill>
                <a:schemeClr val="tx1"/>
              </a:solidFill>
            </a:endParaRPr>
          </a:p>
        </p:txBody>
      </p:sp>
      <p:sp>
        <p:nvSpPr>
          <p:cNvPr id="28" name="Rectangle 27"/>
          <p:cNvSpPr/>
          <p:nvPr/>
        </p:nvSpPr>
        <p:spPr>
          <a:xfrm>
            <a:off x="857224" y="14216138"/>
            <a:ext cx="135732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Miguel’s Logo</a:t>
            </a:r>
            <a:endParaRPr lang="en-GB"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00108"/>
            <a:ext cx="9144000" cy="192882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357158" y="357166"/>
            <a:ext cx="857256" cy="369332"/>
          </a:xfrm>
          <a:prstGeom prst="rect">
            <a:avLst/>
          </a:prstGeom>
          <a:noFill/>
        </p:spPr>
        <p:txBody>
          <a:bodyPr wrap="square" rtlCol="0">
            <a:spAutoFit/>
          </a:bodyPr>
          <a:lstStyle/>
          <a:p>
            <a:r>
              <a:rPr lang="en-GB" dirty="0" smtClean="0"/>
              <a:t>Home</a:t>
            </a:r>
            <a:endParaRPr lang="en-GB" dirty="0"/>
          </a:p>
        </p:txBody>
      </p:sp>
      <p:sp>
        <p:nvSpPr>
          <p:cNvPr id="5" name="TextBox 4"/>
          <p:cNvSpPr txBox="1"/>
          <p:nvPr/>
        </p:nvSpPr>
        <p:spPr>
          <a:xfrm>
            <a:off x="3286116" y="357166"/>
            <a:ext cx="1571636" cy="369332"/>
          </a:xfrm>
          <a:prstGeom prst="rect">
            <a:avLst/>
          </a:prstGeom>
          <a:noFill/>
        </p:spPr>
        <p:txBody>
          <a:bodyPr wrap="square" rtlCol="0">
            <a:spAutoFit/>
          </a:bodyPr>
          <a:lstStyle/>
          <a:p>
            <a:r>
              <a:rPr lang="en-GB" b="1" dirty="0" smtClean="0"/>
              <a:t>Course Details</a:t>
            </a:r>
            <a:endParaRPr lang="en-GB" b="1" dirty="0"/>
          </a:p>
        </p:txBody>
      </p:sp>
      <p:sp>
        <p:nvSpPr>
          <p:cNvPr id="6" name="TextBox 5"/>
          <p:cNvSpPr txBox="1"/>
          <p:nvPr/>
        </p:nvSpPr>
        <p:spPr>
          <a:xfrm>
            <a:off x="4857752" y="357166"/>
            <a:ext cx="1143008" cy="369332"/>
          </a:xfrm>
          <a:prstGeom prst="rect">
            <a:avLst/>
          </a:prstGeom>
          <a:noFill/>
        </p:spPr>
        <p:txBody>
          <a:bodyPr wrap="square" rtlCol="0">
            <a:spAutoFit/>
          </a:bodyPr>
          <a:lstStyle/>
          <a:p>
            <a:r>
              <a:rPr lang="en-GB" dirty="0" smtClean="0"/>
              <a:t>Resources</a:t>
            </a:r>
            <a:endParaRPr lang="en-GB" dirty="0"/>
          </a:p>
        </p:txBody>
      </p:sp>
      <p:sp>
        <p:nvSpPr>
          <p:cNvPr id="7" name="TextBox 6"/>
          <p:cNvSpPr txBox="1"/>
          <p:nvPr/>
        </p:nvSpPr>
        <p:spPr>
          <a:xfrm>
            <a:off x="6143636" y="357166"/>
            <a:ext cx="857256" cy="369332"/>
          </a:xfrm>
          <a:prstGeom prst="rect">
            <a:avLst/>
          </a:prstGeom>
          <a:noFill/>
        </p:spPr>
        <p:txBody>
          <a:bodyPr wrap="square" rtlCol="0">
            <a:spAutoFit/>
          </a:bodyPr>
          <a:lstStyle/>
          <a:p>
            <a:r>
              <a:rPr lang="en-GB" dirty="0" smtClean="0"/>
              <a:t>About</a:t>
            </a:r>
            <a:endParaRPr lang="en-GB" dirty="0"/>
          </a:p>
        </p:txBody>
      </p:sp>
      <p:sp>
        <p:nvSpPr>
          <p:cNvPr id="8" name="TextBox 7"/>
          <p:cNvSpPr txBox="1"/>
          <p:nvPr/>
        </p:nvSpPr>
        <p:spPr>
          <a:xfrm>
            <a:off x="7072330" y="357166"/>
            <a:ext cx="1000132" cy="369332"/>
          </a:xfrm>
          <a:prstGeom prst="rect">
            <a:avLst/>
          </a:prstGeom>
          <a:noFill/>
        </p:spPr>
        <p:txBody>
          <a:bodyPr wrap="square" rtlCol="0">
            <a:spAutoFit/>
          </a:bodyPr>
          <a:lstStyle/>
          <a:p>
            <a:r>
              <a:rPr lang="en-GB" dirty="0" smtClean="0"/>
              <a:t>Contact</a:t>
            </a:r>
            <a:endParaRPr lang="en-GB" dirty="0"/>
          </a:p>
        </p:txBody>
      </p:sp>
      <p:sp>
        <p:nvSpPr>
          <p:cNvPr id="10" name="TextBox 9"/>
          <p:cNvSpPr txBox="1"/>
          <p:nvPr/>
        </p:nvSpPr>
        <p:spPr>
          <a:xfrm>
            <a:off x="428596" y="1722111"/>
            <a:ext cx="8572560" cy="492443"/>
          </a:xfrm>
          <a:prstGeom prst="rect">
            <a:avLst/>
          </a:prstGeom>
          <a:noFill/>
        </p:spPr>
        <p:txBody>
          <a:bodyPr wrap="square" rtlCol="0">
            <a:spAutoFit/>
          </a:bodyPr>
          <a:lstStyle/>
          <a:p>
            <a:r>
              <a:rPr lang="en-GB" sz="2600" b="1" dirty="0" smtClean="0"/>
              <a:t>8-week Mindfulness Based Stress Reduction Course (MBSR)</a:t>
            </a:r>
            <a:endParaRPr lang="en-GB" sz="2600" b="1" dirty="0"/>
          </a:p>
        </p:txBody>
      </p:sp>
      <p:sp>
        <p:nvSpPr>
          <p:cNvPr id="22" name="TextBox 21"/>
          <p:cNvSpPr txBox="1"/>
          <p:nvPr/>
        </p:nvSpPr>
        <p:spPr>
          <a:xfrm>
            <a:off x="1214414" y="357166"/>
            <a:ext cx="2000264" cy="369332"/>
          </a:xfrm>
          <a:prstGeom prst="rect">
            <a:avLst/>
          </a:prstGeom>
          <a:noFill/>
        </p:spPr>
        <p:txBody>
          <a:bodyPr wrap="square" rtlCol="0">
            <a:spAutoFit/>
          </a:bodyPr>
          <a:lstStyle/>
          <a:p>
            <a:r>
              <a:rPr lang="en-GB" dirty="0" smtClean="0"/>
              <a:t>About Mindfulness</a:t>
            </a:r>
            <a:endParaRPr lang="en-GB" dirty="0"/>
          </a:p>
        </p:txBody>
      </p:sp>
      <p:sp>
        <p:nvSpPr>
          <p:cNvPr id="15" name="TextBox 14"/>
          <p:cNvSpPr txBox="1"/>
          <p:nvPr/>
        </p:nvSpPr>
        <p:spPr>
          <a:xfrm>
            <a:off x="357158" y="3143248"/>
            <a:ext cx="7715304" cy="523220"/>
          </a:xfrm>
          <a:prstGeom prst="rect">
            <a:avLst/>
          </a:prstGeom>
          <a:noFill/>
        </p:spPr>
        <p:txBody>
          <a:bodyPr wrap="square" rtlCol="0">
            <a:spAutoFit/>
          </a:bodyPr>
          <a:lstStyle/>
          <a:p>
            <a:r>
              <a:rPr lang="en-GB" sz="2800" b="1" dirty="0" smtClean="0"/>
              <a:t>Next course</a:t>
            </a:r>
          </a:p>
        </p:txBody>
      </p:sp>
      <p:sp>
        <p:nvSpPr>
          <p:cNvPr id="17" name="TextBox 16"/>
          <p:cNvSpPr txBox="1"/>
          <p:nvPr/>
        </p:nvSpPr>
        <p:spPr>
          <a:xfrm>
            <a:off x="357158" y="4415861"/>
            <a:ext cx="3286148" cy="584775"/>
          </a:xfrm>
          <a:prstGeom prst="rect">
            <a:avLst/>
          </a:prstGeom>
          <a:noFill/>
        </p:spPr>
        <p:txBody>
          <a:bodyPr wrap="square" rtlCol="0">
            <a:spAutoFit/>
          </a:bodyPr>
          <a:lstStyle/>
          <a:p>
            <a:r>
              <a:rPr lang="en-GB" sz="1600" dirty="0" smtClean="0"/>
              <a:t>Every </a:t>
            </a:r>
            <a:r>
              <a:rPr lang="en-GB" sz="1600" b="1" dirty="0" smtClean="0"/>
              <a:t>Wednesdays</a:t>
            </a:r>
            <a:r>
              <a:rPr lang="en-GB" sz="1600" dirty="0" smtClean="0"/>
              <a:t> from </a:t>
            </a:r>
            <a:r>
              <a:rPr lang="en-GB" sz="1600" b="1" dirty="0" smtClean="0"/>
              <a:t>7pm to 9pm</a:t>
            </a:r>
          </a:p>
          <a:p>
            <a:r>
              <a:rPr lang="en-GB" sz="1600" dirty="0" smtClean="0"/>
              <a:t>Starting 19/02/2018</a:t>
            </a:r>
          </a:p>
        </p:txBody>
      </p:sp>
      <p:sp>
        <p:nvSpPr>
          <p:cNvPr id="18" name="TextBox 17"/>
          <p:cNvSpPr txBox="1"/>
          <p:nvPr/>
        </p:nvSpPr>
        <p:spPr>
          <a:xfrm>
            <a:off x="357158" y="3786190"/>
            <a:ext cx="1214446" cy="461665"/>
          </a:xfrm>
          <a:prstGeom prst="rect">
            <a:avLst/>
          </a:prstGeom>
          <a:noFill/>
        </p:spPr>
        <p:txBody>
          <a:bodyPr wrap="square" rtlCol="0">
            <a:spAutoFit/>
          </a:bodyPr>
          <a:lstStyle/>
          <a:p>
            <a:r>
              <a:rPr lang="en-GB" sz="2400" b="1" dirty="0" smtClean="0"/>
              <a:t>When</a:t>
            </a:r>
          </a:p>
        </p:txBody>
      </p:sp>
      <p:sp>
        <p:nvSpPr>
          <p:cNvPr id="19" name="TextBox 18"/>
          <p:cNvSpPr txBox="1"/>
          <p:nvPr/>
        </p:nvSpPr>
        <p:spPr>
          <a:xfrm>
            <a:off x="3857620" y="4423484"/>
            <a:ext cx="3286148" cy="1077218"/>
          </a:xfrm>
          <a:prstGeom prst="rect">
            <a:avLst/>
          </a:prstGeom>
          <a:noFill/>
        </p:spPr>
        <p:txBody>
          <a:bodyPr wrap="square" rtlCol="0">
            <a:spAutoFit/>
          </a:bodyPr>
          <a:lstStyle/>
          <a:p>
            <a:r>
              <a:rPr lang="en-GB" sz="1600" b="1" dirty="0" smtClean="0"/>
              <a:t>Easton Community Centre</a:t>
            </a:r>
          </a:p>
          <a:p>
            <a:r>
              <a:rPr lang="en-GB" sz="1600" dirty="0" smtClean="0"/>
              <a:t>118 Bellevue</a:t>
            </a:r>
          </a:p>
          <a:p>
            <a:r>
              <a:rPr lang="en-GB" sz="1600" dirty="0" smtClean="0"/>
              <a:t>Easton</a:t>
            </a:r>
          </a:p>
          <a:p>
            <a:r>
              <a:rPr lang="en-GB" sz="1600" dirty="0" smtClean="0"/>
              <a:t>Bristol</a:t>
            </a:r>
            <a:r>
              <a:rPr lang="en-GB" sz="1600" dirty="0"/>
              <a:t> </a:t>
            </a:r>
            <a:r>
              <a:rPr lang="en-GB" sz="1600" dirty="0" smtClean="0"/>
              <a:t>   BS5 6BX</a:t>
            </a:r>
          </a:p>
        </p:txBody>
      </p:sp>
      <p:sp>
        <p:nvSpPr>
          <p:cNvPr id="21" name="TextBox 20"/>
          <p:cNvSpPr txBox="1"/>
          <p:nvPr/>
        </p:nvSpPr>
        <p:spPr>
          <a:xfrm>
            <a:off x="3857620" y="3786190"/>
            <a:ext cx="1214446" cy="461665"/>
          </a:xfrm>
          <a:prstGeom prst="rect">
            <a:avLst/>
          </a:prstGeom>
          <a:noFill/>
        </p:spPr>
        <p:txBody>
          <a:bodyPr wrap="square" rtlCol="0">
            <a:spAutoFit/>
          </a:bodyPr>
          <a:lstStyle/>
          <a:p>
            <a:r>
              <a:rPr lang="en-GB" sz="2400" b="1" dirty="0" smtClean="0"/>
              <a:t>Where</a:t>
            </a:r>
          </a:p>
        </p:txBody>
      </p:sp>
      <p:pic>
        <p:nvPicPr>
          <p:cNvPr id="27" name="Picture 2"/>
          <p:cNvPicPr>
            <a:picLocks noChangeAspect="1" noChangeArrowheads="1"/>
          </p:cNvPicPr>
          <p:nvPr/>
        </p:nvPicPr>
        <p:blipFill>
          <a:blip r:embed="rId3" cstate="print"/>
          <a:srcRect l="22266" t="17708" r="16796" b="15625"/>
          <a:stretch>
            <a:fillRect/>
          </a:stretch>
        </p:blipFill>
        <p:spPr bwMode="auto">
          <a:xfrm>
            <a:off x="6357950" y="3786190"/>
            <a:ext cx="2437822" cy="1500198"/>
          </a:xfrm>
          <a:prstGeom prst="rect">
            <a:avLst/>
          </a:prstGeom>
          <a:noFill/>
          <a:ln w="9525">
            <a:noFill/>
            <a:miter lim="800000"/>
            <a:headEnd/>
            <a:tailEnd/>
          </a:ln>
          <a:effectLst/>
        </p:spPr>
      </p:pic>
      <p:sp>
        <p:nvSpPr>
          <p:cNvPr id="29" name="TextBox 28"/>
          <p:cNvSpPr txBox="1"/>
          <p:nvPr/>
        </p:nvSpPr>
        <p:spPr>
          <a:xfrm>
            <a:off x="428596" y="5572140"/>
            <a:ext cx="1714512" cy="400110"/>
          </a:xfrm>
          <a:prstGeom prst="rect">
            <a:avLst/>
          </a:prstGeom>
          <a:noFill/>
        </p:spPr>
        <p:txBody>
          <a:bodyPr wrap="square" rtlCol="0">
            <a:spAutoFit/>
          </a:bodyPr>
          <a:lstStyle/>
          <a:p>
            <a:r>
              <a:rPr lang="en-GB" sz="2000" b="1" dirty="0" smtClean="0"/>
              <a:t>Price - £80</a:t>
            </a:r>
            <a:endParaRPr lang="en-GB" sz="2000" dirty="0"/>
          </a:p>
        </p:txBody>
      </p:sp>
      <p:sp>
        <p:nvSpPr>
          <p:cNvPr id="30" name="Rectangle 29"/>
          <p:cNvSpPr/>
          <p:nvPr/>
        </p:nvSpPr>
        <p:spPr>
          <a:xfrm>
            <a:off x="1285852" y="3714752"/>
            <a:ext cx="85725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Miguel’s Logo</a:t>
            </a:r>
            <a:endParaRPr lang="en-GB" sz="1400" dirty="0">
              <a:solidFill>
                <a:schemeClr val="tx1"/>
              </a:solidFill>
            </a:endParaRPr>
          </a:p>
        </p:txBody>
      </p:sp>
      <p:sp>
        <p:nvSpPr>
          <p:cNvPr id="31" name="Rectangle 30"/>
          <p:cNvSpPr/>
          <p:nvPr/>
        </p:nvSpPr>
        <p:spPr>
          <a:xfrm>
            <a:off x="4929190" y="3714752"/>
            <a:ext cx="85725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Miguel’s Logo</a:t>
            </a:r>
            <a:endParaRPr lang="en-GB" sz="1400" dirty="0">
              <a:solidFill>
                <a:schemeClr val="tx1"/>
              </a:solidFill>
            </a:endParaRPr>
          </a:p>
        </p:txBody>
      </p:sp>
      <p:sp>
        <p:nvSpPr>
          <p:cNvPr id="32" name="Rectangle 31"/>
          <p:cNvSpPr/>
          <p:nvPr/>
        </p:nvSpPr>
        <p:spPr>
          <a:xfrm>
            <a:off x="1785918" y="5463768"/>
            <a:ext cx="85725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Miguel’s Logo</a:t>
            </a:r>
            <a:endParaRPr lang="en-GB" sz="1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2" y="0"/>
            <a:ext cx="6562772" cy="307777"/>
          </a:xfrm>
          <a:prstGeom prst="rect">
            <a:avLst/>
          </a:prstGeom>
          <a:noFill/>
        </p:spPr>
        <p:txBody>
          <a:bodyPr wrap="square" rtlCol="0">
            <a:spAutoFit/>
          </a:bodyPr>
          <a:lstStyle/>
          <a:p>
            <a:r>
              <a:rPr lang="en-GB" sz="1400" dirty="0" smtClean="0"/>
              <a:t>Same page as above</a:t>
            </a:r>
            <a:endParaRPr lang="en-GB" sz="1400" dirty="0"/>
          </a:p>
        </p:txBody>
      </p:sp>
      <p:sp>
        <p:nvSpPr>
          <p:cNvPr id="24" name="TextBox 23"/>
          <p:cNvSpPr txBox="1"/>
          <p:nvPr/>
        </p:nvSpPr>
        <p:spPr>
          <a:xfrm>
            <a:off x="357158" y="4724483"/>
            <a:ext cx="8286808" cy="1846659"/>
          </a:xfrm>
          <a:prstGeom prst="rect">
            <a:avLst/>
          </a:prstGeom>
          <a:noFill/>
        </p:spPr>
        <p:txBody>
          <a:bodyPr wrap="square" rtlCol="0">
            <a:spAutoFit/>
          </a:bodyPr>
          <a:lstStyle/>
          <a:p>
            <a:r>
              <a:rPr lang="en-GB" sz="1600" dirty="0" smtClean="0"/>
              <a:t>The attitudes underlying the course</a:t>
            </a:r>
          </a:p>
          <a:p>
            <a:r>
              <a:rPr lang="en-GB" sz="1400" dirty="0" smtClean="0"/>
              <a:t>You may have gathered that this course is about giving an opportunity to the participants to put in place and nurture a regular mindfulness practice in order to develop a more meaningful and happier life.</a:t>
            </a:r>
          </a:p>
          <a:p>
            <a:endParaRPr lang="en-GB" sz="1400" dirty="0" smtClean="0"/>
          </a:p>
          <a:p>
            <a:r>
              <a:rPr lang="en-GB" sz="1400" dirty="0" smtClean="0"/>
              <a:t>However this course could not be successful without healthy foundations. These, are referred to as the 7 attitudinal foundations: Non-judgmental, Patience, Non-striving, Beginners mind, Trust, Acceptance and Letting go. Theses attitudinal foundations are the fertile soil to grow more mindful and happier but will also continuously grow as our practice develop.</a:t>
            </a:r>
          </a:p>
        </p:txBody>
      </p:sp>
      <p:sp>
        <p:nvSpPr>
          <p:cNvPr id="25" name="TextBox 24"/>
          <p:cNvSpPr txBox="1"/>
          <p:nvPr/>
        </p:nvSpPr>
        <p:spPr>
          <a:xfrm>
            <a:off x="500034" y="811794"/>
            <a:ext cx="2357454" cy="1846659"/>
          </a:xfrm>
          <a:prstGeom prst="rect">
            <a:avLst/>
          </a:prstGeom>
          <a:noFill/>
        </p:spPr>
        <p:txBody>
          <a:bodyPr wrap="square" rtlCol="0">
            <a:spAutoFit/>
          </a:bodyPr>
          <a:lstStyle/>
          <a:p>
            <a:r>
              <a:rPr lang="en-GB" sz="1600" dirty="0" smtClean="0"/>
              <a:t>1 Free Orientation Session</a:t>
            </a:r>
          </a:p>
          <a:p>
            <a:r>
              <a:rPr lang="en-GB" sz="1400" dirty="0" smtClean="0"/>
              <a:t>This is a one to one session to discuss over the phone, Skype or face to face the suitability of the course for yourself and to answer any questions about the course you may have.</a:t>
            </a:r>
          </a:p>
        </p:txBody>
      </p:sp>
      <p:sp>
        <p:nvSpPr>
          <p:cNvPr id="26" name="TextBox 25"/>
          <p:cNvSpPr txBox="1"/>
          <p:nvPr/>
        </p:nvSpPr>
        <p:spPr>
          <a:xfrm>
            <a:off x="500034" y="480863"/>
            <a:ext cx="2500330" cy="400110"/>
          </a:xfrm>
          <a:prstGeom prst="rect">
            <a:avLst/>
          </a:prstGeom>
          <a:noFill/>
        </p:spPr>
        <p:txBody>
          <a:bodyPr wrap="square" rtlCol="0">
            <a:spAutoFit/>
          </a:bodyPr>
          <a:lstStyle/>
          <a:p>
            <a:r>
              <a:rPr lang="en-GB" sz="2000" b="1" dirty="0" smtClean="0"/>
              <a:t>What does it involve?</a:t>
            </a:r>
          </a:p>
        </p:txBody>
      </p:sp>
      <p:sp>
        <p:nvSpPr>
          <p:cNvPr id="27" name="Rectangle 26"/>
          <p:cNvSpPr/>
          <p:nvPr/>
        </p:nvSpPr>
        <p:spPr>
          <a:xfrm>
            <a:off x="2928958" y="829300"/>
            <a:ext cx="1928794" cy="4001095"/>
          </a:xfrm>
          <a:prstGeom prst="rect">
            <a:avLst/>
          </a:prstGeom>
        </p:spPr>
        <p:txBody>
          <a:bodyPr wrap="square">
            <a:spAutoFit/>
          </a:bodyPr>
          <a:lstStyle/>
          <a:p>
            <a:r>
              <a:rPr lang="en-GB" sz="1600" dirty="0" smtClean="0"/>
              <a:t>Eight 2 hours classes</a:t>
            </a:r>
          </a:p>
          <a:p>
            <a:r>
              <a:rPr lang="en-GB" sz="1400" dirty="0" smtClean="0"/>
              <a:t>During the period of the 8 weeks, we will meet in group each week for 2-hour sessions. These sessions will encompass the different mindfulness practice awareness of breathing, awareness of body sensation, gentle yoga/mindful movement... But also dictatorial teaching, teacher to student inquiry and group sharing.</a:t>
            </a:r>
          </a:p>
        </p:txBody>
      </p:sp>
      <p:sp>
        <p:nvSpPr>
          <p:cNvPr id="28" name="Rectangle 27"/>
          <p:cNvSpPr/>
          <p:nvPr/>
        </p:nvSpPr>
        <p:spPr>
          <a:xfrm>
            <a:off x="4857752" y="820546"/>
            <a:ext cx="1714512" cy="3139321"/>
          </a:xfrm>
          <a:prstGeom prst="rect">
            <a:avLst/>
          </a:prstGeom>
        </p:spPr>
        <p:txBody>
          <a:bodyPr wrap="square">
            <a:spAutoFit/>
          </a:bodyPr>
          <a:lstStyle/>
          <a:p>
            <a:r>
              <a:rPr lang="en-GB" sz="1600" dirty="0" smtClean="0"/>
              <a:t>1 day retreat</a:t>
            </a:r>
          </a:p>
          <a:p>
            <a:r>
              <a:rPr lang="en-GB" sz="1400" dirty="0" smtClean="0"/>
              <a:t>The day retreat will happen on the weekend after the 6</a:t>
            </a:r>
            <a:r>
              <a:rPr lang="en-GB" sz="1400" baseline="30000" dirty="0" smtClean="0"/>
              <a:t>th</a:t>
            </a:r>
            <a:r>
              <a:rPr lang="en-GB" sz="1400" dirty="0" smtClean="0"/>
              <a:t> week of the course. It will look like a typical 2-hour session but will last longer from 10am to 4pm. This is a great opportunity to the practice for a longer stretch of time and go a little bit deeper.</a:t>
            </a:r>
            <a:endParaRPr lang="en-GB" sz="1600" dirty="0" smtClean="0"/>
          </a:p>
        </p:txBody>
      </p:sp>
      <p:sp>
        <p:nvSpPr>
          <p:cNvPr id="29" name="Rectangle 28"/>
          <p:cNvSpPr/>
          <p:nvPr/>
        </p:nvSpPr>
        <p:spPr>
          <a:xfrm>
            <a:off x="6572264" y="823936"/>
            <a:ext cx="2214578" cy="2492990"/>
          </a:xfrm>
          <a:prstGeom prst="rect">
            <a:avLst/>
          </a:prstGeom>
        </p:spPr>
        <p:txBody>
          <a:bodyPr wrap="square">
            <a:spAutoFit/>
          </a:bodyPr>
          <a:lstStyle/>
          <a:p>
            <a:r>
              <a:rPr lang="en-GB" sz="1600" dirty="0" smtClean="0"/>
              <a:t>30-45min daily practice</a:t>
            </a:r>
          </a:p>
          <a:p>
            <a:r>
              <a:rPr lang="en-GB" sz="1400" dirty="0" smtClean="0"/>
              <a:t>You don’t learn how to play tennis by simply watching a tennis game. The same applies for mindfulness, you might get a feel for what it is, by reading and listening about it, but only a regular and committed practice will bring you its benefits.</a:t>
            </a:r>
            <a:endParaRPr lang="en-GB"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00108"/>
            <a:ext cx="9144000" cy="19288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357158" y="357166"/>
            <a:ext cx="857256" cy="369332"/>
          </a:xfrm>
          <a:prstGeom prst="rect">
            <a:avLst/>
          </a:prstGeom>
          <a:noFill/>
        </p:spPr>
        <p:txBody>
          <a:bodyPr wrap="square" rtlCol="0">
            <a:spAutoFit/>
          </a:bodyPr>
          <a:lstStyle/>
          <a:p>
            <a:r>
              <a:rPr lang="en-GB" dirty="0" smtClean="0"/>
              <a:t>Home</a:t>
            </a:r>
            <a:endParaRPr lang="en-GB" dirty="0"/>
          </a:p>
        </p:txBody>
      </p:sp>
      <p:sp>
        <p:nvSpPr>
          <p:cNvPr id="5" name="TextBox 4"/>
          <p:cNvSpPr txBox="1"/>
          <p:nvPr/>
        </p:nvSpPr>
        <p:spPr>
          <a:xfrm>
            <a:off x="3286116" y="357166"/>
            <a:ext cx="1571636" cy="369332"/>
          </a:xfrm>
          <a:prstGeom prst="rect">
            <a:avLst/>
          </a:prstGeom>
          <a:noFill/>
        </p:spPr>
        <p:txBody>
          <a:bodyPr wrap="square" rtlCol="0">
            <a:spAutoFit/>
          </a:bodyPr>
          <a:lstStyle/>
          <a:p>
            <a:r>
              <a:rPr lang="en-GB" dirty="0" smtClean="0"/>
              <a:t>Course Details</a:t>
            </a:r>
            <a:endParaRPr lang="en-GB" dirty="0"/>
          </a:p>
        </p:txBody>
      </p:sp>
      <p:sp>
        <p:nvSpPr>
          <p:cNvPr id="6" name="TextBox 5"/>
          <p:cNvSpPr txBox="1"/>
          <p:nvPr/>
        </p:nvSpPr>
        <p:spPr>
          <a:xfrm>
            <a:off x="4857752" y="357166"/>
            <a:ext cx="1143008" cy="369332"/>
          </a:xfrm>
          <a:prstGeom prst="rect">
            <a:avLst/>
          </a:prstGeom>
          <a:noFill/>
        </p:spPr>
        <p:txBody>
          <a:bodyPr wrap="square" rtlCol="0">
            <a:spAutoFit/>
          </a:bodyPr>
          <a:lstStyle/>
          <a:p>
            <a:r>
              <a:rPr lang="en-GB" b="1" dirty="0" smtClean="0"/>
              <a:t>Resources</a:t>
            </a:r>
            <a:endParaRPr lang="en-GB" b="1" dirty="0"/>
          </a:p>
        </p:txBody>
      </p:sp>
      <p:sp>
        <p:nvSpPr>
          <p:cNvPr id="7" name="TextBox 6"/>
          <p:cNvSpPr txBox="1"/>
          <p:nvPr/>
        </p:nvSpPr>
        <p:spPr>
          <a:xfrm>
            <a:off x="6143636" y="357166"/>
            <a:ext cx="857256" cy="369332"/>
          </a:xfrm>
          <a:prstGeom prst="rect">
            <a:avLst/>
          </a:prstGeom>
          <a:noFill/>
        </p:spPr>
        <p:txBody>
          <a:bodyPr wrap="square" rtlCol="0">
            <a:spAutoFit/>
          </a:bodyPr>
          <a:lstStyle/>
          <a:p>
            <a:r>
              <a:rPr lang="en-GB" dirty="0" smtClean="0"/>
              <a:t>About</a:t>
            </a:r>
            <a:endParaRPr lang="en-GB" dirty="0"/>
          </a:p>
        </p:txBody>
      </p:sp>
      <p:sp>
        <p:nvSpPr>
          <p:cNvPr id="8" name="TextBox 7"/>
          <p:cNvSpPr txBox="1"/>
          <p:nvPr/>
        </p:nvSpPr>
        <p:spPr>
          <a:xfrm>
            <a:off x="7072330" y="357166"/>
            <a:ext cx="1000132" cy="369332"/>
          </a:xfrm>
          <a:prstGeom prst="rect">
            <a:avLst/>
          </a:prstGeom>
          <a:noFill/>
        </p:spPr>
        <p:txBody>
          <a:bodyPr wrap="square" rtlCol="0">
            <a:spAutoFit/>
          </a:bodyPr>
          <a:lstStyle/>
          <a:p>
            <a:r>
              <a:rPr lang="en-GB" dirty="0" smtClean="0"/>
              <a:t>Contact</a:t>
            </a:r>
            <a:endParaRPr lang="en-GB" dirty="0"/>
          </a:p>
        </p:txBody>
      </p:sp>
      <p:sp>
        <p:nvSpPr>
          <p:cNvPr id="10" name="TextBox 9"/>
          <p:cNvSpPr txBox="1"/>
          <p:nvPr/>
        </p:nvSpPr>
        <p:spPr>
          <a:xfrm>
            <a:off x="285720" y="1722111"/>
            <a:ext cx="8572560" cy="492443"/>
          </a:xfrm>
          <a:prstGeom prst="rect">
            <a:avLst/>
          </a:prstGeom>
          <a:noFill/>
        </p:spPr>
        <p:txBody>
          <a:bodyPr wrap="square" rtlCol="0">
            <a:spAutoFit/>
          </a:bodyPr>
          <a:lstStyle/>
          <a:p>
            <a:pPr algn="ctr"/>
            <a:r>
              <a:rPr lang="en-GB" sz="2600" b="1" dirty="0" smtClean="0"/>
              <a:t>Resources</a:t>
            </a:r>
            <a:endParaRPr lang="en-GB" sz="2600" b="1" dirty="0"/>
          </a:p>
        </p:txBody>
      </p:sp>
      <p:sp>
        <p:nvSpPr>
          <p:cNvPr id="22" name="TextBox 21"/>
          <p:cNvSpPr txBox="1"/>
          <p:nvPr/>
        </p:nvSpPr>
        <p:spPr>
          <a:xfrm>
            <a:off x="1214414" y="357166"/>
            <a:ext cx="2000264" cy="369332"/>
          </a:xfrm>
          <a:prstGeom prst="rect">
            <a:avLst/>
          </a:prstGeom>
          <a:noFill/>
        </p:spPr>
        <p:txBody>
          <a:bodyPr wrap="square" rtlCol="0">
            <a:spAutoFit/>
          </a:bodyPr>
          <a:lstStyle/>
          <a:p>
            <a:r>
              <a:rPr lang="en-GB" dirty="0" smtClean="0"/>
              <a:t>About Mindfulness</a:t>
            </a:r>
            <a:endParaRPr lang="en-GB" dirty="0"/>
          </a:p>
        </p:txBody>
      </p:sp>
      <p:sp>
        <p:nvSpPr>
          <p:cNvPr id="15" name="TextBox 14"/>
          <p:cNvSpPr txBox="1"/>
          <p:nvPr/>
        </p:nvSpPr>
        <p:spPr>
          <a:xfrm>
            <a:off x="2928926" y="3429000"/>
            <a:ext cx="3286148" cy="1200329"/>
          </a:xfrm>
          <a:prstGeom prst="rect">
            <a:avLst/>
          </a:prstGeom>
          <a:solidFill>
            <a:schemeClr val="accent5">
              <a:lumMod val="60000"/>
              <a:lumOff val="40000"/>
            </a:schemeClr>
          </a:solidFill>
        </p:spPr>
        <p:txBody>
          <a:bodyPr wrap="square" rtlCol="0">
            <a:spAutoFit/>
          </a:bodyPr>
          <a:lstStyle/>
          <a:p>
            <a:pPr algn="ctr"/>
            <a:r>
              <a:rPr lang="en-GB" sz="2400" dirty="0" smtClean="0"/>
              <a:t>This mindful box will take you through a 5 min mindful taster practice</a:t>
            </a:r>
            <a:endParaRPr lang="en-GB"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1000108"/>
            <a:ext cx="9144000" cy="1928826"/>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357158" y="357166"/>
            <a:ext cx="857256" cy="369332"/>
          </a:xfrm>
          <a:prstGeom prst="rect">
            <a:avLst/>
          </a:prstGeom>
          <a:noFill/>
        </p:spPr>
        <p:txBody>
          <a:bodyPr wrap="square" rtlCol="0">
            <a:spAutoFit/>
          </a:bodyPr>
          <a:lstStyle/>
          <a:p>
            <a:r>
              <a:rPr lang="en-GB" dirty="0" smtClean="0"/>
              <a:t>Home</a:t>
            </a:r>
            <a:endParaRPr lang="en-GB" dirty="0"/>
          </a:p>
        </p:txBody>
      </p:sp>
      <p:sp>
        <p:nvSpPr>
          <p:cNvPr id="5" name="TextBox 4"/>
          <p:cNvSpPr txBox="1"/>
          <p:nvPr/>
        </p:nvSpPr>
        <p:spPr>
          <a:xfrm>
            <a:off x="3286116" y="357166"/>
            <a:ext cx="1571636" cy="369332"/>
          </a:xfrm>
          <a:prstGeom prst="rect">
            <a:avLst/>
          </a:prstGeom>
          <a:noFill/>
        </p:spPr>
        <p:txBody>
          <a:bodyPr wrap="square" rtlCol="0">
            <a:spAutoFit/>
          </a:bodyPr>
          <a:lstStyle/>
          <a:p>
            <a:r>
              <a:rPr lang="en-GB" dirty="0" smtClean="0"/>
              <a:t>Course Details</a:t>
            </a:r>
            <a:endParaRPr lang="en-GB" dirty="0"/>
          </a:p>
        </p:txBody>
      </p:sp>
      <p:sp>
        <p:nvSpPr>
          <p:cNvPr id="6" name="TextBox 5"/>
          <p:cNvSpPr txBox="1"/>
          <p:nvPr/>
        </p:nvSpPr>
        <p:spPr>
          <a:xfrm>
            <a:off x="4857752" y="357166"/>
            <a:ext cx="1143008" cy="369332"/>
          </a:xfrm>
          <a:prstGeom prst="rect">
            <a:avLst/>
          </a:prstGeom>
          <a:noFill/>
        </p:spPr>
        <p:txBody>
          <a:bodyPr wrap="square" rtlCol="0">
            <a:spAutoFit/>
          </a:bodyPr>
          <a:lstStyle/>
          <a:p>
            <a:r>
              <a:rPr lang="en-GB" dirty="0" smtClean="0"/>
              <a:t>Resources</a:t>
            </a:r>
            <a:endParaRPr lang="en-GB" dirty="0"/>
          </a:p>
        </p:txBody>
      </p:sp>
      <p:sp>
        <p:nvSpPr>
          <p:cNvPr id="7" name="TextBox 6"/>
          <p:cNvSpPr txBox="1"/>
          <p:nvPr/>
        </p:nvSpPr>
        <p:spPr>
          <a:xfrm>
            <a:off x="6143636" y="357166"/>
            <a:ext cx="857256" cy="369332"/>
          </a:xfrm>
          <a:prstGeom prst="rect">
            <a:avLst/>
          </a:prstGeom>
          <a:noFill/>
        </p:spPr>
        <p:txBody>
          <a:bodyPr wrap="square" rtlCol="0">
            <a:spAutoFit/>
          </a:bodyPr>
          <a:lstStyle/>
          <a:p>
            <a:r>
              <a:rPr lang="en-GB" b="1" dirty="0" smtClean="0"/>
              <a:t>About</a:t>
            </a:r>
            <a:endParaRPr lang="en-GB" b="1" dirty="0"/>
          </a:p>
        </p:txBody>
      </p:sp>
      <p:sp>
        <p:nvSpPr>
          <p:cNvPr id="8" name="TextBox 7"/>
          <p:cNvSpPr txBox="1"/>
          <p:nvPr/>
        </p:nvSpPr>
        <p:spPr>
          <a:xfrm>
            <a:off x="7072330" y="357166"/>
            <a:ext cx="1000132" cy="369332"/>
          </a:xfrm>
          <a:prstGeom prst="rect">
            <a:avLst/>
          </a:prstGeom>
          <a:noFill/>
        </p:spPr>
        <p:txBody>
          <a:bodyPr wrap="square" rtlCol="0">
            <a:spAutoFit/>
          </a:bodyPr>
          <a:lstStyle/>
          <a:p>
            <a:r>
              <a:rPr lang="en-GB" dirty="0" smtClean="0"/>
              <a:t>Contact</a:t>
            </a:r>
            <a:endParaRPr lang="en-GB" dirty="0"/>
          </a:p>
        </p:txBody>
      </p:sp>
      <p:sp>
        <p:nvSpPr>
          <p:cNvPr id="10" name="TextBox 9"/>
          <p:cNvSpPr txBox="1"/>
          <p:nvPr/>
        </p:nvSpPr>
        <p:spPr>
          <a:xfrm>
            <a:off x="285720" y="1722111"/>
            <a:ext cx="8572560" cy="492443"/>
          </a:xfrm>
          <a:prstGeom prst="rect">
            <a:avLst/>
          </a:prstGeom>
          <a:noFill/>
        </p:spPr>
        <p:txBody>
          <a:bodyPr wrap="square" rtlCol="0">
            <a:spAutoFit/>
          </a:bodyPr>
          <a:lstStyle/>
          <a:p>
            <a:pPr algn="ctr"/>
            <a:r>
              <a:rPr lang="en-GB" sz="2600" b="1" dirty="0" smtClean="0"/>
              <a:t>About me</a:t>
            </a:r>
            <a:endParaRPr lang="en-GB" sz="2600" b="1" dirty="0"/>
          </a:p>
        </p:txBody>
      </p:sp>
      <p:sp>
        <p:nvSpPr>
          <p:cNvPr id="22" name="TextBox 21"/>
          <p:cNvSpPr txBox="1"/>
          <p:nvPr/>
        </p:nvSpPr>
        <p:spPr>
          <a:xfrm>
            <a:off x="1214414" y="357166"/>
            <a:ext cx="2000264" cy="369332"/>
          </a:xfrm>
          <a:prstGeom prst="rect">
            <a:avLst/>
          </a:prstGeom>
          <a:noFill/>
        </p:spPr>
        <p:txBody>
          <a:bodyPr wrap="square" rtlCol="0">
            <a:spAutoFit/>
          </a:bodyPr>
          <a:lstStyle/>
          <a:p>
            <a:r>
              <a:rPr lang="en-GB" dirty="0" smtClean="0"/>
              <a:t>About Mindfulness</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357166"/>
            <a:ext cx="857256" cy="369332"/>
          </a:xfrm>
          <a:prstGeom prst="rect">
            <a:avLst/>
          </a:prstGeom>
          <a:noFill/>
        </p:spPr>
        <p:txBody>
          <a:bodyPr wrap="square" rtlCol="0">
            <a:spAutoFit/>
          </a:bodyPr>
          <a:lstStyle/>
          <a:p>
            <a:r>
              <a:rPr lang="en-GB" dirty="0" smtClean="0"/>
              <a:t>Home</a:t>
            </a:r>
            <a:endParaRPr lang="en-GB" dirty="0"/>
          </a:p>
        </p:txBody>
      </p:sp>
      <p:sp>
        <p:nvSpPr>
          <p:cNvPr id="5" name="TextBox 4"/>
          <p:cNvSpPr txBox="1"/>
          <p:nvPr/>
        </p:nvSpPr>
        <p:spPr>
          <a:xfrm>
            <a:off x="3286116" y="357166"/>
            <a:ext cx="1571636" cy="369332"/>
          </a:xfrm>
          <a:prstGeom prst="rect">
            <a:avLst/>
          </a:prstGeom>
          <a:noFill/>
        </p:spPr>
        <p:txBody>
          <a:bodyPr wrap="square" rtlCol="0">
            <a:spAutoFit/>
          </a:bodyPr>
          <a:lstStyle/>
          <a:p>
            <a:r>
              <a:rPr lang="en-GB" dirty="0" smtClean="0"/>
              <a:t>Course Details</a:t>
            </a:r>
            <a:endParaRPr lang="en-GB" dirty="0"/>
          </a:p>
        </p:txBody>
      </p:sp>
      <p:sp>
        <p:nvSpPr>
          <p:cNvPr id="6" name="TextBox 5"/>
          <p:cNvSpPr txBox="1"/>
          <p:nvPr/>
        </p:nvSpPr>
        <p:spPr>
          <a:xfrm>
            <a:off x="4857752" y="357166"/>
            <a:ext cx="1143008" cy="369332"/>
          </a:xfrm>
          <a:prstGeom prst="rect">
            <a:avLst/>
          </a:prstGeom>
          <a:noFill/>
        </p:spPr>
        <p:txBody>
          <a:bodyPr wrap="square" rtlCol="0">
            <a:spAutoFit/>
          </a:bodyPr>
          <a:lstStyle/>
          <a:p>
            <a:r>
              <a:rPr lang="en-GB" b="1" dirty="0" smtClean="0"/>
              <a:t>Resources</a:t>
            </a:r>
            <a:endParaRPr lang="en-GB" b="1" dirty="0"/>
          </a:p>
        </p:txBody>
      </p:sp>
      <p:sp>
        <p:nvSpPr>
          <p:cNvPr id="7" name="TextBox 6"/>
          <p:cNvSpPr txBox="1"/>
          <p:nvPr/>
        </p:nvSpPr>
        <p:spPr>
          <a:xfrm>
            <a:off x="6143636" y="357166"/>
            <a:ext cx="857256" cy="369332"/>
          </a:xfrm>
          <a:prstGeom prst="rect">
            <a:avLst/>
          </a:prstGeom>
          <a:noFill/>
        </p:spPr>
        <p:txBody>
          <a:bodyPr wrap="square" rtlCol="0">
            <a:spAutoFit/>
          </a:bodyPr>
          <a:lstStyle/>
          <a:p>
            <a:r>
              <a:rPr lang="en-GB" dirty="0" smtClean="0"/>
              <a:t>About</a:t>
            </a:r>
            <a:endParaRPr lang="en-GB" dirty="0"/>
          </a:p>
        </p:txBody>
      </p:sp>
      <p:sp>
        <p:nvSpPr>
          <p:cNvPr id="8" name="TextBox 7"/>
          <p:cNvSpPr txBox="1"/>
          <p:nvPr/>
        </p:nvSpPr>
        <p:spPr>
          <a:xfrm>
            <a:off x="7000892" y="357166"/>
            <a:ext cx="1000132" cy="369332"/>
          </a:xfrm>
          <a:prstGeom prst="rect">
            <a:avLst/>
          </a:prstGeom>
          <a:noFill/>
        </p:spPr>
        <p:txBody>
          <a:bodyPr wrap="square" rtlCol="0">
            <a:spAutoFit/>
          </a:bodyPr>
          <a:lstStyle/>
          <a:p>
            <a:r>
              <a:rPr lang="en-GB" dirty="0" smtClean="0"/>
              <a:t>Contact</a:t>
            </a:r>
            <a:endParaRPr lang="en-GB" dirty="0"/>
          </a:p>
        </p:txBody>
      </p:sp>
      <p:sp>
        <p:nvSpPr>
          <p:cNvPr id="22" name="TextBox 21"/>
          <p:cNvSpPr txBox="1"/>
          <p:nvPr/>
        </p:nvSpPr>
        <p:spPr>
          <a:xfrm>
            <a:off x="1214414" y="357166"/>
            <a:ext cx="2000264" cy="369332"/>
          </a:xfrm>
          <a:prstGeom prst="rect">
            <a:avLst/>
          </a:prstGeom>
          <a:noFill/>
        </p:spPr>
        <p:txBody>
          <a:bodyPr wrap="square" rtlCol="0">
            <a:spAutoFit/>
          </a:bodyPr>
          <a:lstStyle/>
          <a:p>
            <a:r>
              <a:rPr lang="en-GB" dirty="0" smtClean="0"/>
              <a:t>About Mindfulness</a:t>
            </a:r>
            <a:endParaRPr lang="en-GB" dirty="0"/>
          </a:p>
        </p:txBody>
      </p:sp>
      <p:sp>
        <p:nvSpPr>
          <p:cNvPr id="11" name="TextBox 10"/>
          <p:cNvSpPr txBox="1"/>
          <p:nvPr/>
        </p:nvSpPr>
        <p:spPr>
          <a:xfrm>
            <a:off x="8001024" y="357166"/>
            <a:ext cx="1143008" cy="369332"/>
          </a:xfrm>
          <a:prstGeom prst="rect">
            <a:avLst/>
          </a:prstGeom>
          <a:noFill/>
        </p:spPr>
        <p:txBody>
          <a:bodyPr wrap="square" rtlCol="0">
            <a:spAutoFit/>
          </a:bodyPr>
          <a:lstStyle/>
          <a:p>
            <a:r>
              <a:rPr lang="en-GB" b="1" dirty="0" err="1" smtClean="0"/>
              <a:t>MBox</a:t>
            </a:r>
            <a:endParaRPr lang="en-GB" b="1" dirty="0"/>
          </a:p>
        </p:txBody>
      </p:sp>
      <p:sp>
        <p:nvSpPr>
          <p:cNvPr id="12" name="TextBox 11"/>
          <p:cNvSpPr txBox="1"/>
          <p:nvPr/>
        </p:nvSpPr>
        <p:spPr>
          <a:xfrm>
            <a:off x="428596" y="1357298"/>
            <a:ext cx="1928826" cy="1200329"/>
          </a:xfrm>
          <a:prstGeom prst="rect">
            <a:avLst/>
          </a:prstGeom>
          <a:solidFill>
            <a:schemeClr val="accent5">
              <a:lumMod val="60000"/>
              <a:lumOff val="40000"/>
            </a:schemeClr>
          </a:solidFill>
        </p:spPr>
        <p:txBody>
          <a:bodyPr wrap="square" rtlCol="0">
            <a:spAutoFit/>
          </a:bodyPr>
          <a:lstStyle/>
          <a:p>
            <a:pPr algn="ctr"/>
            <a:r>
              <a:rPr lang="en-GB" sz="2400" dirty="0" smtClean="0"/>
              <a:t>Arriving at your desk</a:t>
            </a:r>
          </a:p>
          <a:p>
            <a:pPr algn="ctr"/>
            <a:r>
              <a:rPr lang="en-GB" sz="2400" dirty="0" err="1" smtClean="0"/>
              <a:t>MBox</a:t>
            </a:r>
            <a:endParaRPr lang="en-GB" sz="2400" dirty="0"/>
          </a:p>
        </p:txBody>
      </p:sp>
      <p:sp>
        <p:nvSpPr>
          <p:cNvPr id="13" name="TextBox 12"/>
          <p:cNvSpPr txBox="1"/>
          <p:nvPr/>
        </p:nvSpPr>
        <p:spPr>
          <a:xfrm>
            <a:off x="2571736" y="1357298"/>
            <a:ext cx="1928826" cy="2816156"/>
          </a:xfrm>
          <a:prstGeom prst="rect">
            <a:avLst/>
          </a:prstGeom>
          <a:solidFill>
            <a:schemeClr val="accent5">
              <a:lumMod val="60000"/>
              <a:lumOff val="40000"/>
            </a:schemeClr>
          </a:solidFill>
        </p:spPr>
        <p:txBody>
          <a:bodyPr wrap="square" rtlCol="0">
            <a:spAutoFit/>
          </a:bodyPr>
          <a:lstStyle/>
          <a:p>
            <a:pPr algn="ctr"/>
            <a:r>
              <a:rPr lang="en-GB" sz="2400" dirty="0" smtClean="0"/>
              <a:t>Leaving the office</a:t>
            </a:r>
          </a:p>
          <a:p>
            <a:pPr algn="ctr"/>
            <a:r>
              <a:rPr lang="en-GB" sz="2400" dirty="0" err="1" smtClean="0"/>
              <a:t>Mbox</a:t>
            </a:r>
            <a:endParaRPr lang="en-GB" sz="2400" dirty="0" smtClean="0"/>
          </a:p>
          <a:p>
            <a:pPr algn="ctr"/>
            <a:r>
              <a:rPr lang="en-GB" sz="1050" dirty="0" smtClean="0"/>
              <a:t>Don’t rush home</a:t>
            </a:r>
          </a:p>
          <a:p>
            <a:pPr algn="ctr"/>
            <a:r>
              <a:rPr lang="en-GB" sz="1050" dirty="0" smtClean="0"/>
              <a:t>There you are now here Look around, listen to the sounds of packing, switching off pc, putting clothe on, see if it’s ok to silently wish your work mate a good evening, there are all going back to their </a:t>
            </a:r>
            <a:r>
              <a:rPr lang="en-GB" sz="1050" dirty="0" err="1" smtClean="0"/>
              <a:t>familly</a:t>
            </a:r>
            <a:r>
              <a:rPr lang="en-GB" sz="1050" dirty="0" smtClean="0"/>
              <a:t> and share this same deep wish for being happy “  </a:t>
            </a:r>
            <a:r>
              <a:rPr lang="en-GB" sz="1050" dirty="0" err="1" smtClean="0"/>
              <a:t>Dalailama</a:t>
            </a:r>
            <a:endParaRPr lang="en-GB" sz="1050" dirty="0"/>
          </a:p>
        </p:txBody>
      </p:sp>
      <p:sp>
        <p:nvSpPr>
          <p:cNvPr id="14" name="TextBox 13"/>
          <p:cNvSpPr txBox="1"/>
          <p:nvPr/>
        </p:nvSpPr>
        <p:spPr>
          <a:xfrm>
            <a:off x="4714876" y="1357298"/>
            <a:ext cx="1928826" cy="1631216"/>
          </a:xfrm>
          <a:prstGeom prst="rect">
            <a:avLst/>
          </a:prstGeom>
          <a:solidFill>
            <a:schemeClr val="accent5">
              <a:lumMod val="60000"/>
              <a:lumOff val="40000"/>
            </a:schemeClr>
          </a:solidFill>
        </p:spPr>
        <p:txBody>
          <a:bodyPr wrap="square" rtlCol="0">
            <a:spAutoFit/>
          </a:bodyPr>
          <a:lstStyle/>
          <a:p>
            <a:pPr algn="ctr"/>
            <a:r>
              <a:rPr lang="en-GB" sz="2400" dirty="0" smtClean="0"/>
              <a:t>Going to a meeting</a:t>
            </a:r>
          </a:p>
          <a:p>
            <a:pPr algn="ctr"/>
            <a:r>
              <a:rPr lang="en-GB" sz="2400" dirty="0" err="1" smtClean="0"/>
              <a:t>Mbox</a:t>
            </a:r>
            <a:endParaRPr lang="en-GB" sz="2400" dirty="0" smtClean="0"/>
          </a:p>
          <a:p>
            <a:pPr algn="ctr"/>
            <a:r>
              <a:rPr lang="en-GB" sz="1400" dirty="0" smtClean="0"/>
              <a:t>Mindful listening</a:t>
            </a:r>
          </a:p>
          <a:p>
            <a:pPr algn="ctr"/>
            <a:r>
              <a:rPr lang="en-GB" sz="1400" dirty="0" smtClean="0"/>
              <a:t>Compassion</a:t>
            </a:r>
            <a:endParaRPr lang="en-GB" sz="1400" dirty="0"/>
          </a:p>
        </p:txBody>
      </p:sp>
      <p:sp>
        <p:nvSpPr>
          <p:cNvPr id="16" name="TextBox 15"/>
          <p:cNvSpPr txBox="1"/>
          <p:nvPr/>
        </p:nvSpPr>
        <p:spPr>
          <a:xfrm>
            <a:off x="428596" y="4357694"/>
            <a:ext cx="8286808" cy="2123658"/>
          </a:xfrm>
          <a:prstGeom prst="rect">
            <a:avLst/>
          </a:prstGeom>
          <a:solidFill>
            <a:schemeClr val="accent5">
              <a:lumMod val="60000"/>
              <a:lumOff val="40000"/>
            </a:schemeClr>
          </a:solidFill>
        </p:spPr>
        <p:txBody>
          <a:bodyPr wrap="square" rtlCol="0">
            <a:spAutoFit/>
          </a:bodyPr>
          <a:lstStyle/>
          <a:p>
            <a:r>
              <a:rPr lang="en-GB" sz="1100" dirty="0" smtClean="0"/>
              <a:t>Talk to: </a:t>
            </a:r>
            <a:r>
              <a:rPr lang="en-GB" sz="1100" dirty="0" err="1" smtClean="0"/>
              <a:t>Ze</a:t>
            </a:r>
            <a:r>
              <a:rPr lang="en-GB" sz="1100" dirty="0" smtClean="0"/>
              <a:t>, Simon, Rosie’s friend, Tim </a:t>
            </a:r>
            <a:r>
              <a:rPr lang="en-GB" sz="1100" dirty="0" err="1" smtClean="0"/>
              <a:t>Pukka</a:t>
            </a:r>
            <a:r>
              <a:rPr lang="en-GB" sz="1100" dirty="0" smtClean="0"/>
              <a:t>, Lou</a:t>
            </a:r>
          </a:p>
          <a:p>
            <a:r>
              <a:rPr lang="en-GB" sz="1100" dirty="0" smtClean="0"/>
              <a:t>Get </a:t>
            </a:r>
            <a:r>
              <a:rPr lang="en-GB" sz="1100" dirty="0" err="1" smtClean="0"/>
              <a:t>HeadSpace</a:t>
            </a:r>
            <a:endParaRPr lang="en-GB" sz="1100" dirty="0" smtClean="0"/>
          </a:p>
          <a:p>
            <a:r>
              <a:rPr lang="en-GB" sz="1100" dirty="0" smtClean="0"/>
              <a:t>Make a mind map</a:t>
            </a:r>
            <a:r>
              <a:rPr lang="en-GB" sz="1100" dirty="0"/>
              <a:t> </a:t>
            </a:r>
            <a:r>
              <a:rPr lang="en-GB" sz="1100" dirty="0" smtClean="0"/>
              <a:t>– Get a </a:t>
            </a:r>
            <a:r>
              <a:rPr lang="en-GB" sz="1100" dirty="0" err="1" smtClean="0"/>
              <a:t>Tablette</a:t>
            </a:r>
            <a:r>
              <a:rPr lang="en-GB" sz="1100" dirty="0" smtClean="0"/>
              <a:t>?</a:t>
            </a:r>
          </a:p>
          <a:p>
            <a:r>
              <a:rPr lang="en-GB" sz="1100" dirty="0" smtClean="0"/>
              <a:t>Do a Ted Talk in 2025</a:t>
            </a:r>
          </a:p>
          <a:p>
            <a:r>
              <a:rPr lang="en-GB" sz="1100" dirty="0" err="1" smtClean="0"/>
              <a:t>MindfulBox</a:t>
            </a:r>
            <a:r>
              <a:rPr lang="en-GB" sz="1100" dirty="0" smtClean="0"/>
              <a:t> – </a:t>
            </a:r>
            <a:r>
              <a:rPr lang="en-GB" sz="1100" dirty="0" err="1" smtClean="0"/>
              <a:t>MindBox</a:t>
            </a:r>
            <a:r>
              <a:rPr lang="en-GB" sz="1100" dirty="0" smtClean="0"/>
              <a:t> – </a:t>
            </a:r>
            <a:r>
              <a:rPr lang="en-GB" sz="1100" dirty="0" err="1" smtClean="0"/>
              <a:t>Mbox</a:t>
            </a:r>
            <a:r>
              <a:rPr lang="en-GB" sz="1100" dirty="0" smtClean="0"/>
              <a:t> - </a:t>
            </a:r>
            <a:r>
              <a:rPr lang="en-GB" sz="1100" dirty="0" err="1" smtClean="0"/>
              <a:t>MMindBox</a:t>
            </a:r>
            <a:endParaRPr lang="en-GB" sz="1100" dirty="0" smtClean="0"/>
          </a:p>
          <a:p>
            <a:r>
              <a:rPr lang="en-GB" sz="1100" dirty="0" err="1" smtClean="0"/>
              <a:t>Look@domain</a:t>
            </a:r>
            <a:endParaRPr lang="en-GB" sz="1100" dirty="0" smtClean="0"/>
          </a:p>
          <a:p>
            <a:r>
              <a:rPr lang="en-GB" sz="1100" dirty="0" smtClean="0"/>
              <a:t>Get in Touch with </a:t>
            </a:r>
            <a:r>
              <a:rPr lang="en-GB" sz="1100" dirty="0" err="1" smtClean="0"/>
              <a:t>kate’s</a:t>
            </a:r>
            <a:r>
              <a:rPr lang="en-GB" sz="1100" dirty="0" smtClean="0"/>
              <a:t> friend for Logo</a:t>
            </a:r>
          </a:p>
          <a:p>
            <a:r>
              <a:rPr lang="en-GB" sz="1100" dirty="0" smtClean="0"/>
              <a:t>Look Business name copyright</a:t>
            </a:r>
          </a:p>
          <a:p>
            <a:r>
              <a:rPr lang="en-GB" sz="1100" dirty="0" smtClean="0"/>
              <a:t>Includes citations</a:t>
            </a:r>
          </a:p>
          <a:p>
            <a:r>
              <a:rPr lang="en-GB" sz="1100" dirty="0" smtClean="0"/>
              <a:t>It’s a sort of ongoing mindful companion</a:t>
            </a:r>
          </a:p>
          <a:p>
            <a:r>
              <a:rPr lang="en-GB" sz="1100" dirty="0" smtClean="0"/>
              <a:t>By the way this website highly recommends you to turn off your as soon as you’ve spent your necessary time on your computer??? </a:t>
            </a:r>
          </a:p>
          <a:p>
            <a:r>
              <a:rPr lang="en-GB" sz="1100" dirty="0" smtClean="0"/>
              <a:t>Choice between Audio or Text version</a:t>
            </a:r>
          </a:p>
        </p:txBody>
      </p:sp>
      <p:sp>
        <p:nvSpPr>
          <p:cNvPr id="17" name="TextBox 16"/>
          <p:cNvSpPr txBox="1"/>
          <p:nvPr/>
        </p:nvSpPr>
        <p:spPr>
          <a:xfrm>
            <a:off x="6858016" y="1357298"/>
            <a:ext cx="1928826" cy="1631216"/>
          </a:xfrm>
          <a:prstGeom prst="rect">
            <a:avLst/>
          </a:prstGeom>
          <a:solidFill>
            <a:schemeClr val="accent5">
              <a:lumMod val="60000"/>
              <a:lumOff val="40000"/>
            </a:schemeClr>
          </a:solidFill>
        </p:spPr>
        <p:txBody>
          <a:bodyPr wrap="square" rtlCol="0">
            <a:spAutoFit/>
          </a:bodyPr>
          <a:lstStyle/>
          <a:p>
            <a:pPr algn="ctr"/>
            <a:r>
              <a:rPr lang="en-GB" sz="2000" dirty="0" smtClean="0"/>
              <a:t>Before a stressful/ difficult communication </a:t>
            </a:r>
          </a:p>
          <a:p>
            <a:pPr algn="ctr"/>
            <a:r>
              <a:rPr lang="en-GB" sz="2000" dirty="0" err="1" smtClean="0"/>
              <a:t>MBox</a:t>
            </a:r>
            <a:endParaRPr lang="en-GB" sz="2000" dirty="0"/>
          </a:p>
        </p:txBody>
      </p:sp>
      <p:sp>
        <p:nvSpPr>
          <p:cNvPr id="18" name="TextBox 17"/>
          <p:cNvSpPr txBox="1"/>
          <p:nvPr/>
        </p:nvSpPr>
        <p:spPr>
          <a:xfrm>
            <a:off x="8858280" y="357166"/>
            <a:ext cx="1143008" cy="369332"/>
          </a:xfrm>
          <a:prstGeom prst="rect">
            <a:avLst/>
          </a:prstGeom>
          <a:noFill/>
        </p:spPr>
        <p:txBody>
          <a:bodyPr wrap="square" rtlCol="0">
            <a:spAutoFit/>
          </a:bodyPr>
          <a:lstStyle/>
          <a:p>
            <a:r>
              <a:rPr lang="en-GB" dirty="0" smtClean="0"/>
              <a:t>Forum</a:t>
            </a:r>
            <a:endParaRPr lang="en-GB" dirty="0"/>
          </a:p>
        </p:txBody>
      </p:sp>
      <p:sp>
        <p:nvSpPr>
          <p:cNvPr id="15" name="TextBox 14"/>
          <p:cNvSpPr txBox="1"/>
          <p:nvPr/>
        </p:nvSpPr>
        <p:spPr>
          <a:xfrm>
            <a:off x="1857356" y="3286124"/>
            <a:ext cx="4929222" cy="923330"/>
          </a:xfrm>
          <a:prstGeom prst="rect">
            <a:avLst/>
          </a:prstGeom>
          <a:noFill/>
        </p:spPr>
        <p:txBody>
          <a:bodyPr wrap="square" rtlCol="0">
            <a:spAutoFit/>
          </a:bodyPr>
          <a:lstStyle/>
          <a:p>
            <a:r>
              <a:rPr lang="en-GB" sz="5400" dirty="0" smtClean="0"/>
              <a:t>Ignore this page</a:t>
            </a:r>
            <a:endParaRPr lang="en-GB" sz="5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830</TotalTime>
  <Words>1267</Words>
  <Application>Microsoft Office PowerPoint</Application>
  <PresentationFormat>On-screen Show (4:3)</PresentationFormat>
  <Paragraphs>151</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jeremie dufaud</dc:creator>
  <cp:lastModifiedBy>Alex Jefferis</cp:lastModifiedBy>
  <cp:revision>54</cp:revision>
  <dcterms:created xsi:type="dcterms:W3CDTF">2017-11-10T16:03:44Z</dcterms:created>
  <dcterms:modified xsi:type="dcterms:W3CDTF">2017-11-13T21:30:43Z</dcterms:modified>
</cp:coreProperties>
</file>