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-1"/>
            <a:ext cx="9182759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600" b="1" dirty="0">
                <a:solidFill>
                  <a:schemeClr val="bg1"/>
                </a:solidFill>
                <a:latin typeface="Lora"/>
                <a:ea typeface="Open Sans"/>
                <a:cs typeface="Open Sans"/>
                <a:sym typeface="Open Sans Light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200" b="1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Data</a:t>
            </a:r>
            <a:r>
              <a:rPr dirty="0"/>
              <a:t> </a:t>
            </a:r>
            <a:r>
              <a:rPr sz="2200" b="1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analytics</a:t>
            </a:r>
            <a:r>
              <a:rPr dirty="0"/>
              <a:t> </a:t>
            </a:r>
            <a:r>
              <a:rPr sz="2200" b="1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2633002" cy="31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4025263"/>
            <a:ext cx="6249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200" b="1" dirty="0" err="1">
                <a:solidFill>
                  <a:schemeClr val="bg1"/>
                </a:solidFill>
                <a:latin typeface="Lora"/>
                <a:ea typeface="Open Sans"/>
                <a:cs typeface="Open Sans"/>
                <a:sym typeface="Arial"/>
              </a:rPr>
              <a:t>Albader</a:t>
            </a:r>
            <a:r>
              <a:rPr lang="en-US" b="1" dirty="0"/>
              <a:t> </a:t>
            </a:r>
            <a:r>
              <a:rPr lang="en-US" sz="2200" b="1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Qutub</a:t>
            </a:r>
            <a:endParaRPr sz="2200" b="1" dirty="0">
              <a:solidFill>
                <a:schemeClr val="bg1"/>
              </a:solidFill>
              <a:latin typeface="Lora"/>
              <a:ea typeface="Open Sans"/>
              <a:cs typeface="Open San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73375" y="1819404"/>
            <a:ext cx="3718565" cy="24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b="1" dirty="0">
                <a:latin typeface="Lora"/>
                <a:sym typeface="Open Sans"/>
              </a:rPr>
              <a:t>Data Exploration</a:t>
            </a:r>
            <a:endParaRPr lang="en-US" sz="2200" b="1" dirty="0">
              <a:latin typeface="Lora"/>
              <a:sym typeface="Open Sans"/>
            </a:endParaRPr>
          </a:p>
          <a:p>
            <a:pPr marL="457200" indent="-355600">
              <a:lnSpc>
                <a:spcPct val="115000"/>
              </a:lnSpc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2200" b="1" dirty="0">
              <a:latin typeface="Lora"/>
              <a:sym typeface="Open Sans"/>
            </a:endParaRPr>
          </a:p>
          <a:p>
            <a:pPr marL="457200" indent="-355600">
              <a:lnSpc>
                <a:spcPct val="115000"/>
              </a:lnSpc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b="1" dirty="0">
                <a:latin typeface="Lora"/>
                <a:sym typeface="Open Sans"/>
              </a:rPr>
              <a:t>Model Development</a:t>
            </a:r>
            <a:endParaRPr lang="en-US" sz="2200" b="1" dirty="0">
              <a:latin typeface="Lora"/>
              <a:sym typeface="Open Sans"/>
            </a:endParaRPr>
          </a:p>
          <a:p>
            <a:pPr marL="457200" indent="-355600">
              <a:lnSpc>
                <a:spcPct val="115000"/>
              </a:lnSpc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sz="2200" b="1" dirty="0">
              <a:latin typeface="Lora"/>
              <a:sym typeface="Open Sans"/>
            </a:endParaRPr>
          </a:p>
          <a:p>
            <a:pPr marL="457200" indent="-355600">
              <a:lnSpc>
                <a:spcPct val="115000"/>
              </a:lnSpc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b="1" dirty="0">
                <a:latin typeface="Lora"/>
                <a:sym typeface="Open Sans"/>
              </a:rPr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D3C2E-AB01-0CAC-81FE-51D4EF6D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60" y="1596694"/>
            <a:ext cx="2731465" cy="27314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36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ora"/>
                <a:sym typeface="Lora"/>
              </a:rPr>
              <a:t>Approach for New Customer Data analysis 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ora"/>
                <a:sym typeface="Lora"/>
              </a:rPr>
              <a:t>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2200" dirty="0">
                <a:latin typeface="Lora"/>
              </a:rPr>
              <a:t>Age distribution 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Lor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2200" dirty="0">
                <a:latin typeface="Lora"/>
              </a:rPr>
              <a:t>Bike purchase 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Lor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2200" dirty="0">
                <a:latin typeface="Lora"/>
              </a:rPr>
              <a:t>Job industry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Lor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2200" dirty="0">
                <a:latin typeface="Lora"/>
              </a:rPr>
              <a:t>States &amp; car ownership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Data Exploration</a:t>
            </a:r>
            <a:r>
              <a:rPr lang="en-US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 : </a:t>
            </a:r>
            <a:r>
              <a:rPr lang="en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Age &amp; Bike Purchases</a:t>
            </a:r>
            <a:r>
              <a:rPr lang="en-US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 </a:t>
            </a:r>
            <a:endParaRPr sz="2200" dirty="0">
              <a:solidFill>
                <a:schemeClr val="bg1"/>
              </a:solidFill>
              <a:latin typeface="Lora"/>
              <a:ea typeface="Open Sans"/>
              <a:cs typeface="Open Sans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-5255" y="1590529"/>
            <a:ext cx="2698195" cy="27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br>
              <a:rPr lang="en-US" sz="1200" b="1" dirty="0">
                <a:latin typeface="Lora"/>
              </a:rPr>
            </a:br>
            <a:r>
              <a:rPr lang="en-US" sz="1200" b="1" dirty="0">
                <a:latin typeface="Lora"/>
                <a:sym typeface="Arial"/>
              </a:rPr>
              <a:t>The data indicates that the age group between Senior Adults has the highest number of bike purchases in the last three years, with a slightly higher proportion of female buyers.</a:t>
            </a:r>
          </a:p>
          <a:p>
            <a:pPr algn="just"/>
            <a:br>
              <a:rPr lang="en-US" sz="1400" dirty="0"/>
            </a:br>
            <a:r>
              <a:rPr lang="en-US" sz="1200" b="1" dirty="0">
                <a:latin typeface="Lora"/>
              </a:rPr>
              <a:t>Our marketing and advertising efforts should be more focused on females than males as the primary target audience</a:t>
            </a:r>
            <a:r>
              <a:rPr lang="en-US" sz="1400" b="0" i="0" dirty="0">
                <a:solidFill>
                  <a:srgbClr val="CBC8C3"/>
                </a:solidFill>
                <a:effectLst/>
                <a:latin typeface="Söhne"/>
              </a:rPr>
              <a:t>.</a:t>
            </a:r>
            <a:endParaRPr sz="1200" b="1" dirty="0">
              <a:latin typeface="Lora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9621-DEE5-0D6B-6F71-012BC244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40" y="1103974"/>
            <a:ext cx="6451060" cy="37621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Data Exploration</a:t>
            </a:r>
            <a:r>
              <a:rPr lang="en-US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 : </a:t>
            </a:r>
            <a:r>
              <a:rPr lang="en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Job Industry &amp; Bike Purchases</a:t>
            </a:r>
            <a:r>
              <a:rPr lang="en-US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 </a:t>
            </a:r>
            <a:endParaRPr sz="2200" dirty="0">
              <a:solidFill>
                <a:schemeClr val="bg1"/>
              </a:solidFill>
              <a:latin typeface="Lora"/>
              <a:ea typeface="Open Sans"/>
              <a:cs typeface="Open Sans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-47401" y="1937586"/>
            <a:ext cx="2981102" cy="126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br>
              <a:rPr lang="en-US" sz="1400" dirty="0"/>
            </a:br>
            <a:r>
              <a:rPr lang="en-US" sz="1200" b="1" dirty="0">
                <a:latin typeface="Lora"/>
              </a:rPr>
              <a:t>The top three industries generating significant profits are Manufacturing, Financial Services, and Health, with Retail and Property following behind.</a:t>
            </a:r>
            <a:endParaRPr lang="en-US" sz="1200" b="1" dirty="0">
              <a:latin typeface="Lora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BEFA3-D812-6686-BD59-B5F597D9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7" y="920009"/>
            <a:ext cx="6099013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8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Data Exploration : Bike Purchases by </a:t>
            </a:r>
            <a:r>
              <a:rPr lang="en-US" sz="2200" dirty="0">
                <a:latin typeface="Lora"/>
              </a:rPr>
              <a:t>States &amp; car ownership</a:t>
            </a:r>
          </a:p>
          <a:p>
            <a:endParaRPr lang="en-US" sz="2200" dirty="0">
              <a:solidFill>
                <a:schemeClr val="bg1"/>
              </a:solidFill>
              <a:latin typeface="Lora"/>
              <a:ea typeface="Open Sans"/>
              <a:cs typeface="Open Sans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98566" y="1048264"/>
            <a:ext cx="2209800" cy="229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>
                <a:latin typeface="Lora"/>
              </a:rPr>
              <a:t>The data indicates that car ownership has a minimal impact on the number of purchases and among the three states, New South Wales presents potential market opportunities for the company.</a:t>
            </a:r>
          </a:p>
          <a:p>
            <a:endParaRPr lang="en-US" sz="1200" b="1" dirty="0">
              <a:latin typeface="Lora"/>
              <a:sym typeface="Arial"/>
            </a:endParaRPr>
          </a:p>
          <a:p>
            <a:endParaRPr lang="en-US" sz="1200" b="1" dirty="0">
              <a:latin typeface="Lora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CBEEA-EFAC-8B8F-7833-146015A8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66" y="1048264"/>
            <a:ext cx="6835634" cy="38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696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Model</a:t>
            </a:r>
            <a:r>
              <a:rPr dirty="0"/>
              <a:t> </a:t>
            </a:r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Lora"/>
                <a:sym typeface="Lora"/>
              </a:rPr>
              <a:t>CUSTOMER CLASSIFICATION – Targeting High Value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Lora"/>
              </a:rPr>
              <a:t>Here are the high-value clients to focus on from the new list</a:t>
            </a:r>
            <a:r>
              <a:rPr lang="en-US" sz="1800" dirty="0">
                <a:solidFill>
                  <a:schemeClr val="tx1"/>
                </a:solidFill>
                <a:latin typeface="Lora"/>
                <a:sym typeface="Lora"/>
              </a:rPr>
              <a:t> :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009335" cy="235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600" b="1" dirty="0">
                <a:latin typeface="Lora"/>
              </a:rPr>
              <a:t>Senior Adults age group</a:t>
            </a:r>
            <a:r>
              <a:rPr lang="en-US" sz="1600" b="1" dirty="0">
                <a:latin typeface="Lora"/>
                <a:sym typeface="Open Sans"/>
              </a:rPr>
              <a:t>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Lora"/>
              <a:ea typeface="+mn-ea"/>
              <a:cs typeface="+mn-c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600" b="1" dirty="0">
                <a:latin typeface="Lora"/>
                <a:sym typeface="Open Sans"/>
              </a:rPr>
              <a:t>Most of the high value customers are female compared to male</a:t>
            </a:r>
          </a:p>
          <a:p>
            <a:pPr marL="965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Lora"/>
              <a:ea typeface="+mn-ea"/>
              <a:cs typeface="+mn-c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600" b="1" dirty="0">
                <a:latin typeface="Lora"/>
                <a:sym typeface="Open Sans"/>
              </a:rPr>
              <a:t>Working in Financial Service, Manufacturing and Health.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Lora"/>
              <a:ea typeface="+mn-ea"/>
              <a:cs typeface="+mn-c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600" b="1" dirty="0">
                <a:latin typeface="Lora"/>
                <a:sym typeface="Open Sans"/>
              </a:rPr>
              <a:t>Who are currently living in New South Wales and Victoria.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00" dirty="0">
                <a:solidFill>
                  <a:schemeClr val="bg1"/>
                </a:solidFill>
                <a:latin typeface="Lora"/>
                <a:ea typeface="Open Sans"/>
                <a:cs typeface="Open Sans"/>
              </a:rP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022716"/>
            <a:ext cx="8565599" cy="384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 </a:t>
            </a:r>
            <a:r>
              <a:rPr lang="en-US" sz="1600" b="1" dirty="0">
                <a:latin typeface="Lora"/>
                <a:ea typeface="+mn-ea"/>
                <a:cs typeface="+mn-cs"/>
                <a:sym typeface="Arial"/>
              </a:rPr>
              <a:t>High-Value Client Demographic: </a:t>
            </a: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Our target demographic for high-value clients primarily falls within the Senior Adults age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Lora"/>
              <a:ea typeface="+mn-ea"/>
              <a:cs typeface="+mn-cs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 </a:t>
            </a:r>
            <a:r>
              <a:rPr lang="en-US" sz="1600" b="1" dirty="0">
                <a:latin typeface="Lora"/>
                <a:ea typeface="+mn-ea"/>
                <a:cs typeface="+mn-cs"/>
                <a:sym typeface="Arial"/>
              </a:rPr>
              <a:t>Gender Distribution: </a:t>
            </a: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It's noteworthy that the majority of these high-value clients are female, indicating a potential gender-related trend or preference within this age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Lora"/>
              <a:ea typeface="+mn-ea"/>
              <a:cs typeface="+mn-cs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Lora"/>
                <a:ea typeface="+mn-ea"/>
                <a:cs typeface="+mn-cs"/>
                <a:sym typeface="Arial"/>
              </a:rPr>
              <a:t> Key Industries: </a:t>
            </a: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Our analysis identifies that a significant portion of these high-value clients are employed in the Financial Service, Manufacturing, and Health sectors, highlighting these industries as prime areas for business focus and service offerings.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Lora"/>
              <a:ea typeface="+mn-ea"/>
              <a:cs typeface="+mn-cs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 </a:t>
            </a:r>
            <a:r>
              <a:rPr lang="en-US" sz="1600" b="1" dirty="0">
                <a:latin typeface="Lora"/>
                <a:ea typeface="+mn-ea"/>
                <a:cs typeface="+mn-cs"/>
                <a:sym typeface="Arial"/>
              </a:rPr>
              <a:t>Geographic Focus: </a:t>
            </a:r>
            <a:r>
              <a:rPr lang="en-US" sz="1600" dirty="0">
                <a:latin typeface="Lora"/>
                <a:ea typeface="+mn-ea"/>
                <a:cs typeface="+mn-cs"/>
                <a:sym typeface="Arial"/>
              </a:rPr>
              <a:t>Geographically, a substantial number of these high-value clients reside in New South Wales and Victoria. This geographic concentration suggests that our marketing and outreach efforts should prioritize these regions for maximum impact.</a:t>
            </a:r>
            <a:endParaRPr lang="en-US" sz="1800" dirty="0">
              <a:latin typeface="Lora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146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ora"/>
                <a:ea typeface="Open Sans"/>
                <a:cs typeface="Open Sans"/>
                <a:sym typeface="Open Sans ExtraBold"/>
              </a:rPr>
              <a:t>THANK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Lora"/>
                <a:ea typeface="Open Sans"/>
                <a:cs typeface="Open Sans"/>
                <a:sym typeface="Open Sans ExtraBold"/>
              </a:rPr>
              <a:t>YOU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356</Words>
  <Application>Microsoft Office PowerPoint</Application>
  <PresentationFormat>On-screen Show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Lora</vt:lpstr>
      <vt:lpstr>Open Sans</vt:lpstr>
      <vt:lpstr>Open Sans ExtraBold</vt:lpstr>
      <vt:lpstr>Open Sans ExtraBold</vt:lpstr>
      <vt:lpstr>Open Sans Light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Bader Qutub</cp:lastModifiedBy>
  <cp:revision>3</cp:revision>
  <dcterms:modified xsi:type="dcterms:W3CDTF">2023-09-05T11:30:51Z</dcterms:modified>
</cp:coreProperties>
</file>