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60" r:id="rId13"/>
    <p:sldId id="265" r:id="rId14"/>
    <p:sldId id="266" r:id="rId15"/>
    <p:sldId id="267" r:id="rId16"/>
    <p:sldId id="26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03608F-2EC6-434F-A25B-D00FBFDF1009}">
          <p14:sldIdLst>
            <p14:sldId id="271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0"/>
            <p14:sldId id="265"/>
            <p14:sldId id="266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06EC0-E196-46DC-A0B1-128900DDDB72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3755D-042F-4276-84B8-60B4384BB6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75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4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5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53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6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1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8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6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59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2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16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249D-CB47-4714-AC01-FB75D24AD690}" type="datetimeFigureOut">
              <a:rPr lang="fr-FR" smtClean="0"/>
              <a:t>22/03/2015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B1F0-8BB5-4EAE-8A92-5B638F8C114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9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Generalized-ICP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1133"/>
            <a:ext cx="9144000" cy="1655762"/>
          </a:xfrm>
        </p:spPr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 err="1" smtClean="0"/>
              <a:t>orale</a:t>
            </a:r>
            <a:endParaRPr lang="en-US" dirty="0" smtClean="0"/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</a:t>
            </a:r>
            <a:r>
              <a:rPr lang="en-US" dirty="0" err="1" smtClean="0"/>
              <a:t>Alexandre</a:t>
            </a:r>
            <a:endParaRPr lang="en-US" dirty="0" smtClean="0"/>
          </a:p>
          <a:p>
            <a:r>
              <a:rPr lang="en-US" dirty="0" err="1" smtClean="0"/>
              <a:t>Nuage</a:t>
            </a:r>
            <a:r>
              <a:rPr lang="en-US" dirty="0" smtClean="0"/>
              <a:t> de points et </a:t>
            </a:r>
            <a:r>
              <a:rPr lang="en-US" dirty="0" err="1" smtClean="0"/>
              <a:t>modélisation</a:t>
            </a:r>
            <a:r>
              <a:rPr lang="en-US" dirty="0" smtClean="0"/>
              <a:t> 3D</a:t>
            </a:r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127560"/>
            <a:ext cx="2036064" cy="11014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53893" y="3414216"/>
            <a:ext cx="488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</a:t>
            </a:r>
            <a:r>
              <a:rPr lang="en-US" i="1" dirty="0" err="1" smtClean="0"/>
              <a:t>Aleksandr</a:t>
            </a:r>
            <a:r>
              <a:rPr lang="en-US" i="1" dirty="0" smtClean="0"/>
              <a:t> V. Segal, Dirk </a:t>
            </a:r>
            <a:r>
              <a:rPr lang="en-US" i="1" dirty="0" err="1" smtClean="0"/>
              <a:t>Haehnel</a:t>
            </a:r>
            <a:r>
              <a:rPr lang="en-US" i="1" dirty="0" smtClean="0"/>
              <a:t> and Sebastian </a:t>
            </a:r>
            <a:r>
              <a:rPr lang="en-US" i="1" dirty="0" err="1" smtClean="0"/>
              <a:t>Thrun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8FB-76C5-4FE2-B164-46F30A0CCE46}" type="datetime1">
              <a:rPr lang="fr-FR" smtClean="0"/>
              <a:t>22/03/2015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: ICP – solution analytique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Algorithme présenté en cours. L’étape de minimisation de l’algorithme est résolue analytiquement :</a:t>
                </a:r>
              </a:p>
              <a:p>
                <a:pPr lvl="1"/>
                <a:r>
                  <a:rPr lang="fr-FR" dirty="0" smtClean="0"/>
                  <a:t>On détermine les barycentres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On calcule la matrice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On décompose en valeur singulière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: GICP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Version Point-to-point </a:t>
                </a:r>
              </a:p>
              <a:p>
                <a:r>
                  <a:rPr lang="fr-FR" dirty="0" smtClean="0"/>
                  <a:t>Version Plane-to-plane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de la forme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fr-FR" dirty="0" smtClean="0"/>
                  <a:t> pour le vecteur dans la direction de la normale</a:t>
                </a:r>
              </a:p>
              <a:p>
                <a:pPr lvl="1"/>
                <a:r>
                  <a:rPr lang="fr-FR" dirty="0" smtClean="0"/>
                  <a:t>Calcul des normales ? Présenté en cours :</a:t>
                </a:r>
              </a:p>
              <a:p>
                <a:pPr lvl="2"/>
                <a:r>
                  <a:rPr lang="fr-FR" dirty="0" smtClean="0"/>
                  <a:t>Matrice de covariance des voisins</a:t>
                </a:r>
              </a:p>
              <a:p>
                <a:pPr lvl="2"/>
                <a:r>
                  <a:rPr lang="fr-FR" dirty="0" smtClean="0"/>
                  <a:t>Décomposition en valeur propre/vecteurs propres</a:t>
                </a:r>
              </a:p>
              <a:p>
                <a:pPr lvl="2"/>
                <a:r>
                  <a:rPr lang="fr-FR" dirty="0" smtClean="0"/>
                  <a:t>Normale : vecteur propre associé à la plus petite valeur propre</a:t>
                </a:r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9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</a:t>
            </a:r>
            <a:r>
              <a:rPr lang="fr-FR" dirty="0" smtClean="0"/>
              <a:t>l’algorithme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Influence de la distance maximale d’appariement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76" y="2451810"/>
            <a:ext cx="4252724" cy="19651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709" y="4416968"/>
            <a:ext cx="4290292" cy="21009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44" y="2451810"/>
            <a:ext cx="2077322" cy="17967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48" y="4416968"/>
            <a:ext cx="3092868" cy="197784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35" y="4531654"/>
            <a:ext cx="4266247" cy="18631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35" y="2566496"/>
            <a:ext cx="4167945" cy="16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</a:t>
            </a:r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Comparaison « Point-to-point » et « Plane-to-plane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67" y="3210050"/>
            <a:ext cx="4787293" cy="23148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74" y="2692192"/>
            <a:ext cx="3209082" cy="31921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8" y="2692192"/>
            <a:ext cx="3168675" cy="315753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87841" y="5850671"/>
            <a:ext cx="1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Avant </a:t>
            </a:r>
            <a:r>
              <a:rPr lang="en-US" dirty="0" err="1" smtClean="0"/>
              <a:t>recalage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061451" y="5860730"/>
            <a:ext cx="1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Après </a:t>
            </a:r>
            <a:r>
              <a:rPr lang="en-US" dirty="0" err="1" smtClean="0"/>
              <a:t>recalage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3903893" y="5860730"/>
            <a:ext cx="438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Evolution de </a:t>
            </a:r>
            <a:r>
              <a:rPr lang="en-US" dirty="0" err="1" smtClean="0"/>
              <a:t>l’erreur</a:t>
            </a:r>
            <a:r>
              <a:rPr lang="en-US" dirty="0" smtClean="0"/>
              <a:t> de position </a:t>
            </a:r>
            <a:r>
              <a:rPr lang="en-US" dirty="0" err="1" smtClean="0"/>
              <a:t>moyenne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</a:t>
            </a:r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Robustesse face à l’offset par rapport à la transformation optimale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9229"/>
            <a:ext cx="4443663" cy="22488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58" y="2849229"/>
            <a:ext cx="4380630" cy="22488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59931" y="239428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ICP standard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393972" y="2394285"/>
            <a:ext cx="176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Generalized ICP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 </a:t>
            </a:r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Comparaison avec ICP par solution analytique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4" y="2948823"/>
            <a:ext cx="4308867" cy="2313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9" y="2948823"/>
            <a:ext cx="4311316" cy="2313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410702" y="2444554"/>
                <a:ext cx="4039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Erreur de position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fonction</a:t>
                </a:r>
                <a:r>
                  <a:rPr lang="en-US" dirty="0" smtClean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02" y="2444554"/>
                <a:ext cx="4039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6568798" y="2461319"/>
                <a:ext cx="4039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Temps </a:t>
                </a:r>
                <a:r>
                  <a:rPr lang="en-US" dirty="0" err="1" smtClean="0"/>
                  <a:t>d’execution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fonction</a:t>
                </a:r>
                <a:r>
                  <a:rPr lang="en-US" dirty="0" smtClean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98" y="2461319"/>
                <a:ext cx="403960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et perspectives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Framework des algorithmes d’ICP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Avantages</a:t>
            </a:r>
            <a:endParaRPr lang="fr-FR" sz="2000" dirty="0" smtClean="0"/>
          </a:p>
          <a:p>
            <a:r>
              <a:rPr lang="fr-FR" sz="2000" dirty="0" smtClean="0"/>
              <a:t>Meilleure robustesse de « Plane-to-plane » par rapport aux </a:t>
            </a:r>
            <a:r>
              <a:rPr lang="fr-FR" sz="2000" dirty="0" err="1" smtClean="0"/>
              <a:t>outliers</a:t>
            </a:r>
            <a:endParaRPr lang="fr-FR" sz="2000" dirty="0" smtClean="0"/>
          </a:p>
          <a:p>
            <a:r>
              <a:rPr lang="fr-FR" sz="2000" dirty="0" smtClean="0"/>
              <a:t>Rapidité de convergence</a:t>
            </a:r>
          </a:p>
          <a:p>
            <a:r>
              <a:rPr lang="fr-FR" sz="2000" dirty="0" smtClean="0"/>
              <a:t>Simplicité de l’ICP</a:t>
            </a:r>
          </a:p>
          <a:p>
            <a:pPr marL="0" indent="0">
              <a:buNone/>
            </a:pPr>
            <a:r>
              <a:rPr lang="fr-FR" dirty="0" smtClean="0"/>
              <a:t>Inconvénients</a:t>
            </a:r>
            <a:endParaRPr lang="fr-FR" dirty="0"/>
          </a:p>
          <a:p>
            <a:r>
              <a:rPr lang="fr-FR" sz="2000" dirty="0"/>
              <a:t>Nécessité d’une transformation initiale proche </a:t>
            </a:r>
            <a:r>
              <a:rPr lang="fr-FR" sz="2000" dirty="0" smtClean="0"/>
              <a:t>de la solution optimale</a:t>
            </a:r>
          </a:p>
          <a:p>
            <a:r>
              <a:rPr lang="fr-FR" sz="2000" dirty="0" smtClean="0"/>
              <a:t>Temps d’exécution (de la minimisation</a:t>
            </a:r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Contexte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Proposition de </a:t>
            </a:r>
            <a:r>
              <a:rPr lang="fr-FR" dirty="0" smtClean="0"/>
              <a:t>l’article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Implémentation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Evaluation de l’</a:t>
            </a:r>
            <a:r>
              <a:rPr lang="fr-FR" dirty="0" err="1" smtClean="0"/>
              <a:t>algorithm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4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Nuages de points 3D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690688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Recalage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22" y="1690688"/>
            <a:ext cx="5591955" cy="3639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53" y="1690417"/>
            <a:ext cx="5443520" cy="36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ICP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46" y="1690688"/>
            <a:ext cx="5591955" cy="3639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4635" y="3179081"/>
            <a:ext cx="17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plane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modèle probabiliste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28967" r="5836" b="19657"/>
          <a:stretch/>
        </p:blipFill>
        <p:spPr>
          <a:xfrm>
            <a:off x="7293685" y="2293258"/>
            <a:ext cx="4060115" cy="252508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67662" y="3124011"/>
            <a:ext cx="957431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183803" y="2519170"/>
            <a:ext cx="0" cy="187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11681" y="4183641"/>
            <a:ext cx="1850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52917" y="2947992"/>
            <a:ext cx="1549102" cy="136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3201" y="2947992"/>
            <a:ext cx="84267" cy="95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2917" y="4183641"/>
            <a:ext cx="1809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83803" y="2519170"/>
            <a:ext cx="0" cy="187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52917" y="2947992"/>
            <a:ext cx="1549102" cy="136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55347" y="5420911"/>
                <a:ext cx="744242" cy="733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47" y="5420911"/>
                <a:ext cx="744242" cy="7334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61830" y="5649115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30" y="5649115"/>
                <a:ext cx="132382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47" t="-4444" r="-6452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3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2583" y="2178422"/>
                <a:ext cx="1653273" cy="277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2178422"/>
                <a:ext cx="1653273" cy="277705"/>
              </a:xfrm>
              <a:prstGeom prst="rect">
                <a:avLst/>
              </a:prstGeom>
              <a:blipFill rotWithShape="0">
                <a:blip r:embed="rId2"/>
                <a:stretch>
                  <a:fillRect t="-2174" r="-4779" b="-34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72583" y="2643201"/>
                <a:ext cx="1683345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2643201"/>
                <a:ext cx="1683345" cy="300660"/>
              </a:xfrm>
              <a:prstGeom prst="rect">
                <a:avLst/>
              </a:prstGeom>
              <a:blipFill rotWithShape="0">
                <a:blip r:embed="rId3"/>
                <a:stretch>
                  <a:fillRect t="-18367" r="-3623" b="-30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2583" y="3218235"/>
                <a:ext cx="6274859" cy="2602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On définit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, avec T transformation rigide. On a :</a:t>
                </a:r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+(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  <a:p>
                <a:r>
                  <a:rPr lang="fr-FR" dirty="0" smtClean="0"/>
                  <a:t>=&gt; 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+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𝑻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3" y="3218235"/>
                <a:ext cx="6274859" cy="2602828"/>
              </a:xfrm>
              <a:prstGeom prst="rect">
                <a:avLst/>
              </a:prstGeom>
              <a:blipFill rotWithShape="0">
                <a:blip r:embed="rId4"/>
                <a:stretch>
                  <a:fillRect l="-777" t="-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7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Utilisation du </a:t>
            </a:r>
            <a:r>
              <a:rPr lang="fr-FR" dirty="0" err="1" smtClean="0"/>
              <a:t>framework</a:t>
            </a:r>
            <a:r>
              <a:rPr lang="fr-FR" dirty="0" smtClean="0"/>
              <a:t> GICP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𝐼𝑑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 smtClean="0"/>
                  <a:t>  : version Point-to-point</a:t>
                </a:r>
              </a:p>
              <a:p>
                <a:r>
                  <a:rPr lang="fr-FR" dirty="0" smtClean="0"/>
                  <a:t>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: version Point-to-plane</a:t>
                </a:r>
              </a:p>
              <a:p>
                <a:r>
                  <a:rPr lang="fr-FR" dirty="0" smtClean="0"/>
                  <a:t>… extension Plane-to-plane ?</a:t>
                </a:r>
                <a:endParaRPr lang="fr-FR" dirty="0"/>
              </a:p>
              <a:p>
                <a:pPr lvl="1"/>
                <a:r>
                  <a:rPr lang="fr-FR" dirty="0" smtClean="0"/>
                  <a:t>Deux points proches ont de grandes chances de faire partie du même plan</a:t>
                </a:r>
              </a:p>
              <a:p>
                <a:pPr lvl="1"/>
                <a:r>
                  <a:rPr lang="fr-FR" dirty="0" smtClean="0"/>
                  <a:t>L’erreur d’</a:t>
                </a:r>
                <a:r>
                  <a:rPr lang="fr-FR" dirty="0" err="1" smtClean="0"/>
                  <a:t>aquisition</a:t>
                </a:r>
                <a:r>
                  <a:rPr lang="fr-FR" dirty="0" smtClean="0"/>
                  <a:t> est plus importante sur les tangentes du plan que sur la normale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de la forme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dirty="0" smtClean="0"/>
                  <a:t> petit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28967" r="5836" b="19657"/>
          <a:stretch/>
        </p:blipFill>
        <p:spPr>
          <a:xfrm>
            <a:off x="8433995" y="4729039"/>
            <a:ext cx="2328135" cy="14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8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l’article : Impact de la métrique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2" y="1855788"/>
            <a:ext cx="5666667" cy="34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55788"/>
            <a:ext cx="5668166" cy="3467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37312" y="5784740"/>
                <a:ext cx="3517373" cy="495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12" y="5784740"/>
                <a:ext cx="3517373" cy="495520"/>
              </a:xfrm>
              <a:prstGeom prst="rect">
                <a:avLst/>
              </a:prstGeom>
              <a:blipFill rotWithShape="0"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2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197</Words>
  <Application>Microsoft Office PowerPoint</Application>
  <PresentationFormat>Grand écran</PresentationFormat>
  <Paragraphs>80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Generalized-ICP</vt:lpstr>
      <vt:lpstr>Plan</vt:lpstr>
      <vt:lpstr>Contexte : Nuages de points 3D</vt:lpstr>
      <vt:lpstr>Contexte : Recalage</vt:lpstr>
      <vt:lpstr>Contexte : ICP </vt:lpstr>
      <vt:lpstr>Proposition de l’article : modèle probabiliste</vt:lpstr>
      <vt:lpstr>Proposition de l’article : </vt:lpstr>
      <vt:lpstr>Proposition de l’article : Utilisation du framework GICP</vt:lpstr>
      <vt:lpstr>Proposition de l’article : Impact de la métrique</vt:lpstr>
      <vt:lpstr>Implémentation : ICP – solution analytique</vt:lpstr>
      <vt:lpstr>Implémentation : GICP </vt:lpstr>
      <vt:lpstr>Evaluation de l’algorithme</vt:lpstr>
      <vt:lpstr>Evaluation de l’algorithme</vt:lpstr>
      <vt:lpstr>Evaluation de l’algorithme</vt:lpstr>
      <vt:lpstr>Evaluation de l’algorithme</vt:lpstr>
      <vt:lpstr>Conclusion et perspectives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Generalized-ICP</dc:title>
  <dc:creator>athis</dc:creator>
  <cp:lastModifiedBy>Nicolas</cp:lastModifiedBy>
  <cp:revision>12</cp:revision>
  <dcterms:created xsi:type="dcterms:W3CDTF">2015-03-20T09:28:30Z</dcterms:created>
  <dcterms:modified xsi:type="dcterms:W3CDTF">2015-03-22T21:54:16Z</dcterms:modified>
</cp:coreProperties>
</file>