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7" r:id="rId2"/>
    <p:sldId id="257" r:id="rId3"/>
    <p:sldId id="278" r:id="rId4"/>
    <p:sldId id="283" r:id="rId5"/>
    <p:sldId id="284" r:id="rId6"/>
    <p:sldId id="285" r:id="rId7"/>
    <p:sldId id="263" r:id="rId8"/>
    <p:sldId id="264" r:id="rId9"/>
    <p:sldId id="272" r:id="rId10"/>
    <p:sldId id="274" r:id="rId11"/>
    <p:sldId id="282" r:id="rId12"/>
    <p:sldId id="286" r:id="rId13"/>
    <p:sldId id="266" r:id="rId14"/>
    <p:sldId id="287" r:id="rId15"/>
    <p:sldId id="276" r:id="rId16"/>
    <p:sldId id="288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8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AC7E6-AEA0-4FFD-9661-0FF5E7F61CCB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6EE4E-73B9-4172-9487-6AF1D46B4DD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2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6B13C-AF58-4A05-A469-937002498BD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6090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EBE-548D-46A9-BACA-D7CB1C03D42D}" type="datetimeFigureOut">
              <a:rPr lang="fr-FR" smtClean="0"/>
              <a:t>16/12/2014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97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EBE-548D-46A9-BACA-D7CB1C03D42D}" type="datetimeFigureOut">
              <a:rPr lang="fr-FR" smtClean="0"/>
              <a:t>16/12/2014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2279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EBE-548D-46A9-BACA-D7CB1C03D42D}" type="datetimeFigureOut">
              <a:rPr lang="fr-FR" smtClean="0"/>
              <a:t>16/12/2014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821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EBE-548D-46A9-BACA-D7CB1C03D42D}" type="datetimeFigureOut">
              <a:rPr lang="fr-FR" smtClean="0"/>
              <a:t>16/12/2014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084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EBE-548D-46A9-BACA-D7CB1C03D42D}" type="datetimeFigureOut">
              <a:rPr lang="fr-FR" smtClean="0"/>
              <a:t>16/12/2014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0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EBE-548D-46A9-BACA-D7CB1C03D42D}" type="datetimeFigureOut">
              <a:rPr lang="fr-FR" smtClean="0"/>
              <a:t>16/12/2014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1800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EBE-548D-46A9-BACA-D7CB1C03D42D}" type="datetimeFigureOut">
              <a:rPr lang="fr-FR" smtClean="0"/>
              <a:t>16/12/2014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5127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EBE-548D-46A9-BACA-D7CB1C03D42D}" type="datetimeFigureOut">
              <a:rPr lang="fr-FR" smtClean="0"/>
              <a:t>16/12/2014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0653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EBE-548D-46A9-BACA-D7CB1C03D42D}" type="datetimeFigureOut">
              <a:rPr lang="fr-FR" smtClean="0"/>
              <a:t>16/12/2014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3148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EBE-548D-46A9-BACA-D7CB1C03D42D}" type="datetimeFigureOut">
              <a:rPr lang="fr-FR" smtClean="0"/>
              <a:t>16/12/2014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5427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EBE-548D-46A9-BACA-D7CB1C03D42D}" type="datetimeFigureOut">
              <a:rPr lang="fr-FR" smtClean="0"/>
              <a:t>16/12/2014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4340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4CEBE-548D-46A9-BACA-D7CB1C03D42D}" type="datetimeFigureOut">
              <a:rPr lang="fr-FR" smtClean="0"/>
              <a:t>16/12/2014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90BD9-1061-4611-856B-6F0E685FF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7515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jpg"/><Relationship Id="rId4" Type="http://schemas.openxmlformats.org/officeDocument/2006/relationships/image" Target="../media/image34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jpg"/><Relationship Id="rId7" Type="http://schemas.openxmlformats.org/officeDocument/2006/relationships/image" Target="../media/image43.pn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g"/><Relationship Id="rId3" Type="http://schemas.openxmlformats.org/officeDocument/2006/relationships/image" Target="../media/image30.jpg"/><Relationship Id="rId7" Type="http://schemas.openxmlformats.org/officeDocument/2006/relationships/image" Target="../media/image31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0.png"/><Relationship Id="rId4" Type="http://schemas.openxmlformats.org/officeDocument/2006/relationships/image" Target="../media/image2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Functional Maps: A Flexible Representation of Maps Between Shapes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11133"/>
            <a:ext cx="9144000" cy="1655762"/>
          </a:xfrm>
        </p:spPr>
        <p:txBody>
          <a:bodyPr/>
          <a:lstStyle/>
          <a:p>
            <a:r>
              <a:rPr lang="en-US" dirty="0" smtClean="0"/>
              <a:t>Oral presentation</a:t>
            </a:r>
          </a:p>
          <a:p>
            <a:r>
              <a:rPr lang="en-US" dirty="0" err="1" smtClean="0"/>
              <a:t>Paumier</a:t>
            </a:r>
            <a:r>
              <a:rPr lang="en-US" dirty="0" smtClean="0"/>
              <a:t> Nicolas &amp; This Alexandre</a:t>
            </a:r>
          </a:p>
          <a:p>
            <a:r>
              <a:rPr lang="en-US" dirty="0" smtClean="0"/>
              <a:t>Object recognition and computer vision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5936" y="127560"/>
            <a:ext cx="2036064" cy="1101477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038600" y="3414216"/>
            <a:ext cx="4171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By M. </a:t>
            </a:r>
            <a:r>
              <a:rPr lang="en-US" i="1" dirty="0" err="1" smtClean="0"/>
              <a:t>Ovsjanikov</a:t>
            </a:r>
            <a:r>
              <a:rPr lang="en-US" i="1" dirty="0" smtClean="0"/>
              <a:t>, M Ben-Chen, J. Solomon, A </a:t>
            </a:r>
            <a:r>
              <a:rPr lang="en-US" i="1" dirty="0" err="1" smtClean="0"/>
              <a:t>Butscher</a:t>
            </a:r>
            <a:r>
              <a:rPr lang="en-US" i="1" dirty="0" smtClean="0"/>
              <a:t> &amp; L. </a:t>
            </a:r>
            <a:r>
              <a:rPr lang="en-US" i="1" dirty="0" err="1" smtClean="0"/>
              <a:t>Guidas</a:t>
            </a:r>
            <a:endParaRPr lang="en-US" i="1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008FB-76C5-4FE2-B164-46F30A0CCE46}" type="datetime1">
              <a:rPr lang="fr-FR" smtClean="0"/>
              <a:t>16/12/2014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Paumier N. &amp; This A.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5BAC1-E05C-45F1-B952-24329F46D53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893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Segmentation of the </a:t>
            </a:r>
            <a:r>
              <a:rPr lang="fr-FR" dirty="0" err="1" smtClean="0"/>
              <a:t>shape</a:t>
            </a:r>
            <a:r>
              <a:rPr lang="fr-FR" dirty="0" smtClean="0"/>
              <a:t> : </a:t>
            </a:r>
            <a:r>
              <a:rPr lang="fr-FR" dirty="0" err="1" smtClean="0"/>
              <a:t>Skraba</a:t>
            </a:r>
            <a:r>
              <a:rPr lang="fr-FR" dirty="0" smtClean="0"/>
              <a:t> &amp; al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8441724" cy="4351338"/>
              </a:xfrm>
            </p:spPr>
            <p:txBody>
              <a:bodyPr/>
              <a:lstStyle/>
              <a:p>
                <a:r>
                  <a:rPr lang="en-US" dirty="0" smtClean="0"/>
                  <a:t>Use isometry invariant descriptors WKS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if WKS(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) is a local maximum, create a new connected component C else add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to the c.c. with the highest WKS value</a:t>
                </a:r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is adjacent to other c.c., we merge then only if there are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 smtClean="0"/>
                  <a:t>-persistent</a:t>
                </a:r>
              </a:p>
              <a:p>
                <a:r>
                  <a:rPr lang="en-US" dirty="0" smtClean="0"/>
                  <a:t>Match segments between shapes</a:t>
                </a:r>
              </a:p>
              <a:p>
                <a:pPr lvl="1"/>
                <a:r>
                  <a:rPr lang="en-US" dirty="0" smtClean="0"/>
                  <a:t>Compute segment descriptors</a:t>
                </a:r>
              </a:p>
              <a:p>
                <a:pPr lvl="1"/>
                <a:r>
                  <a:rPr lang="en-US" dirty="0" smtClean="0"/>
                  <a:t>Find best match between descriptors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8441724" cy="4351338"/>
              </a:xfrm>
              <a:blipFill rotWithShape="0">
                <a:blip r:embed="rId2"/>
                <a:stretch>
                  <a:fillRect l="-130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30" t="11488" r="20009" b="12294"/>
          <a:stretch/>
        </p:blipFill>
        <p:spPr>
          <a:xfrm>
            <a:off x="9649818" y="1690688"/>
            <a:ext cx="2142105" cy="214210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2" t="8762" r="12160" b="11764"/>
          <a:stretch/>
        </p:blipFill>
        <p:spPr>
          <a:xfrm>
            <a:off x="9541980" y="4458150"/>
            <a:ext cx="2357783" cy="1953591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5" t="9261" r="12153" b="9195"/>
          <a:stretch/>
        </p:blipFill>
        <p:spPr>
          <a:xfrm>
            <a:off x="6539288" y="4458150"/>
            <a:ext cx="2205190" cy="1953591"/>
          </a:xfrm>
          <a:prstGeom prst="rect">
            <a:avLst/>
          </a:prstGeom>
        </p:spPr>
      </p:pic>
      <p:sp>
        <p:nvSpPr>
          <p:cNvPr id="11" name="Flèche droite 10"/>
          <p:cNvSpPr/>
          <p:nvPr/>
        </p:nvSpPr>
        <p:spPr>
          <a:xfrm>
            <a:off x="9116959" y="5229385"/>
            <a:ext cx="333375" cy="2381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èche droite 11"/>
          <p:cNvSpPr/>
          <p:nvPr/>
        </p:nvSpPr>
        <p:spPr>
          <a:xfrm rot="10800000">
            <a:off x="8966875" y="5229384"/>
            <a:ext cx="333375" cy="2381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57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Contraintes </a:t>
            </a:r>
            <a:r>
              <a:rPr lang="fr-FR" dirty="0" err="1" smtClean="0"/>
              <a:t>operator</a:t>
            </a:r>
            <a:r>
              <a:rPr lang="fr-FR" dirty="0" smtClean="0"/>
              <a:t> </a:t>
            </a:r>
            <a:r>
              <a:rPr lang="fr-FR" dirty="0" err="1" smtClean="0"/>
              <a:t>commutativity</a:t>
            </a:r>
            <a:r>
              <a:rPr lang="fr-FR" dirty="0" smtClean="0"/>
              <a:t> - Alex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Given operators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dirty="0" smtClean="0"/>
                  <a:t> defined on 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defined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fr-FR" b="0" dirty="0" smtClean="0"/>
                  <a:t> </a:t>
                </a:r>
                <a:r>
                  <a:rPr lang="fr-FR" b="0" dirty="0" err="1" smtClean="0"/>
                  <a:t>that</a:t>
                </a:r>
                <a:r>
                  <a:rPr lang="fr-FR" b="0" dirty="0" smtClean="0"/>
                  <a:t> </a:t>
                </a:r>
                <a:r>
                  <a:rPr lang="fr-FR" b="0" dirty="0" err="1" smtClean="0"/>
                  <a:t>we</a:t>
                </a:r>
                <a:r>
                  <a:rPr lang="fr-FR" b="0" dirty="0" smtClean="0"/>
                  <a:t> </a:t>
                </a:r>
                <a:r>
                  <a:rPr lang="fr-FR" b="0" dirty="0" err="1" smtClean="0"/>
                  <a:t>want</a:t>
                </a:r>
                <a:r>
                  <a:rPr lang="fr-FR" b="0" dirty="0" smtClean="0"/>
                  <a:t> to </a:t>
                </a:r>
                <a:r>
                  <a:rPr lang="fr-FR" b="0" dirty="0" err="1" smtClean="0"/>
                  <a:t>be</a:t>
                </a:r>
                <a:r>
                  <a:rPr lang="fr-FR" b="0" dirty="0" smtClean="0"/>
                  <a:t> </a:t>
                </a:r>
                <a:r>
                  <a:rPr lang="fr-FR" b="0" dirty="0" err="1" smtClean="0"/>
                  <a:t>preserved</a:t>
                </a:r>
                <a:r>
                  <a:rPr lang="fr-FR" b="0" dirty="0" smtClean="0"/>
                  <a:t> 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fr-FR" b="0" dirty="0" smtClean="0"/>
                  <a:t>C = C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endParaRPr lang="fr-FR" b="0" dirty="0" smtClean="0"/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Laplace-</a:t>
                </a:r>
                <a:r>
                  <a:rPr lang="en-US" dirty="0" err="1" smtClean="0"/>
                  <a:t>beltrami</a:t>
                </a:r>
                <a:r>
                  <a:rPr lang="en-US" dirty="0" smtClean="0"/>
                  <a:t> operator is preserved under isometry</a:t>
                </a:r>
                <a:endParaRPr lang="en-US" dirty="0"/>
              </a:p>
              <a:p>
                <a:pPr lvl="1"/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𝐿𝐵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𝐿𝐵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Can be rewritten as linear constraints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76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Refinement</a:t>
            </a:r>
            <a:r>
              <a:rPr lang="fr-FR" dirty="0" smtClean="0"/>
              <a:t> and conversion to point to point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 smtClean="0"/>
                  <a:t>Refinement : </a:t>
                </a:r>
                <a:r>
                  <a:rPr lang="fr-FR" dirty="0" err="1" smtClean="0"/>
                  <a:t>Iterative</a:t>
                </a:r>
                <a:r>
                  <a:rPr lang="fr-FR" dirty="0" smtClean="0"/>
                  <a:t> closes point </a:t>
                </a:r>
                <a:r>
                  <a:rPr lang="fr-FR" dirty="0" err="1" smtClean="0"/>
                  <a:t>algorithm</a:t>
                </a:r>
                <a:r>
                  <a:rPr lang="fr-FR" dirty="0" smtClean="0"/>
                  <a:t> on the </a:t>
                </a:r>
                <a:r>
                  <a:rPr lang="fr-FR" dirty="0" err="1" smtClean="0"/>
                  <a:t>function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space</a:t>
                </a:r>
                <a:endParaRPr lang="fr-FR" dirty="0" smtClean="0"/>
              </a:p>
              <a:p>
                <a:pPr lvl="1"/>
                <a:r>
                  <a:rPr lang="fr-FR" dirty="0" err="1" smtClean="0"/>
                  <a:t>Find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correspondences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between</a:t>
                </a:r>
                <a:r>
                  <a:rPr lang="fr-FR" dirty="0" smtClean="0"/>
                  <a:t> points </a:t>
                </a:r>
                <a:r>
                  <a:rPr lang="fr-FR" dirty="0" err="1" smtClean="0"/>
                  <a:t>using</a:t>
                </a:r>
                <a:r>
                  <a:rPr lang="fr-FR" dirty="0" smtClean="0"/>
                  <a:t> a good approximation of C</a:t>
                </a:r>
              </a:p>
              <a:p>
                <a:pPr lvl="1"/>
                <a:r>
                  <a:rPr lang="fr-FR" dirty="0" err="1" smtClean="0"/>
                  <a:t>Find</a:t>
                </a:r>
                <a:r>
                  <a:rPr lang="fr-FR" dirty="0" smtClean="0"/>
                  <a:t> the best </a:t>
                </a:r>
                <a:r>
                  <a:rPr lang="fr-FR" dirty="0" err="1" smtClean="0"/>
                  <a:t>aligment</a:t>
                </a:r>
                <a:r>
                  <a:rPr lang="fr-FR" dirty="0" smtClean="0"/>
                  <a:t> for the </a:t>
                </a:r>
                <a:r>
                  <a:rPr lang="fr-FR" dirty="0" err="1" smtClean="0"/>
                  <a:t>corresponding</a:t>
                </a:r>
                <a:r>
                  <a:rPr lang="fr-FR" dirty="0" smtClean="0"/>
                  <a:t> points</a:t>
                </a:r>
              </a:p>
              <a:p>
                <a:pPr lvl="1"/>
                <a:r>
                  <a:rPr lang="fr-FR" dirty="0" smtClean="0"/>
                  <a:t>Update matrix C and </a:t>
                </a:r>
                <a:r>
                  <a:rPr lang="fr-FR" dirty="0" err="1" smtClean="0"/>
                  <a:t>iterate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until</a:t>
                </a:r>
                <a:r>
                  <a:rPr lang="fr-FR" dirty="0" smtClean="0"/>
                  <a:t> acceptable </a:t>
                </a:r>
                <a:r>
                  <a:rPr lang="fr-FR" dirty="0" err="1" smtClean="0"/>
                  <a:t>results</a:t>
                </a:r>
                <a:endParaRPr lang="fr-FR" dirty="0" smtClean="0"/>
              </a:p>
              <a:p>
                <a:r>
                  <a:rPr lang="fr-FR" dirty="0" smtClean="0"/>
                  <a:t>Conversion point to point :</a:t>
                </a:r>
              </a:p>
              <a:p>
                <a:pPr lvl="1"/>
                <a:r>
                  <a:rPr lang="fr-FR" dirty="0" err="1" smtClean="0"/>
                  <a:t>Build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indicator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function</a:t>
                </a:r>
                <a:r>
                  <a:rPr lang="fr-FR" dirty="0" smtClean="0"/>
                  <a:t> for </a:t>
                </a:r>
                <a:r>
                  <a:rPr lang="fr-FR" dirty="0" err="1" smtClean="0"/>
                  <a:t>each</a:t>
                </a:r>
                <a:r>
                  <a:rPr lang="fr-FR" dirty="0" smtClean="0"/>
                  <a:t> vertex, </a:t>
                </a:r>
                <a:r>
                  <a:rPr lang="fr-FR" dirty="0" err="1" smtClean="0"/>
                  <a:t>map</a:t>
                </a:r>
                <a:r>
                  <a:rPr lang="fr-FR" dirty="0" smtClean="0"/>
                  <a:t> the </a:t>
                </a:r>
                <a:r>
                  <a:rPr lang="fr-FR" dirty="0" err="1" smtClean="0"/>
                  <a:t>function</a:t>
                </a:r>
                <a:r>
                  <a:rPr lang="fr-FR" dirty="0" smtClean="0"/>
                  <a:t> and </a:t>
                </a:r>
                <a:r>
                  <a:rPr lang="fr-FR" dirty="0" err="1" smtClean="0"/>
                  <a:t>find</a:t>
                </a:r>
                <a:r>
                  <a:rPr lang="fr-FR" dirty="0" smtClean="0"/>
                  <a:t> the maximum </a:t>
                </a:r>
              </a:p>
              <a:p>
                <a:pPr lvl="1"/>
                <a:r>
                  <a:rPr lang="fr-FR" dirty="0" smtClean="0"/>
                  <a:t>Or use </a:t>
                </a:r>
                <a:r>
                  <a:rPr lang="fr-FR" dirty="0" err="1" smtClean="0"/>
                  <a:t>find</a:t>
                </a:r>
                <a:r>
                  <a:rPr lang="fr-FR" dirty="0" smtClean="0"/>
                  <a:t> the </a:t>
                </a:r>
                <a:r>
                  <a:rPr lang="fr-FR" dirty="0" err="1" smtClean="0"/>
                  <a:t>nearest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neighbour</a:t>
                </a:r>
                <a:r>
                  <a:rPr lang="fr-FR" dirty="0" smtClean="0"/>
                  <a:t> of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fr-FR" dirty="0" smtClean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fr-FR" dirty="0" smtClean="0"/>
                  <a:t> </a:t>
                </a:r>
                <a:r>
                  <a:rPr lang="fr-FR" dirty="0" err="1" smtClean="0"/>
                  <a:t>using</a:t>
                </a:r>
                <a:r>
                  <a:rPr lang="fr-FR" dirty="0" smtClean="0"/>
                  <a:t> an efficient </a:t>
                </a:r>
                <a:r>
                  <a:rPr lang="fr-FR" dirty="0" err="1" smtClean="0"/>
                  <a:t>search</a:t>
                </a:r>
                <a:r>
                  <a:rPr lang="fr-FR" dirty="0" smtClean="0"/>
                  <a:t> structure (</a:t>
                </a:r>
                <a:r>
                  <a:rPr lang="fr-FR" dirty="0" err="1" smtClean="0"/>
                  <a:t>kd-tree</a:t>
                </a:r>
                <a:r>
                  <a:rPr lang="fr-FR" smtClean="0"/>
                  <a:t>)</a:t>
                </a:r>
                <a:endParaRPr lang="fr-F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217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and implementation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fr-FR" dirty="0" err="1" smtClean="0"/>
                  <a:t>Compute</a:t>
                </a:r>
                <a:r>
                  <a:rPr lang="fr-FR" dirty="0" smtClean="0"/>
                  <a:t> Laplace-Beltrami </a:t>
                </a:r>
                <a:r>
                  <a:rPr lang="fr-FR" dirty="0" err="1" smtClean="0"/>
                  <a:t>operators</a:t>
                </a:r>
                <a:r>
                  <a:rPr lang="fr-FR" dirty="0" smtClean="0"/>
                  <a:t> and </a:t>
                </a:r>
                <a:r>
                  <a:rPr lang="fr-FR" dirty="0" err="1" smtClean="0"/>
                  <a:t>descriptors</a:t>
                </a:r>
                <a:r>
                  <a:rPr lang="fr-FR" dirty="0" smtClean="0"/>
                  <a:t> HKS and WKS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fr-FR" dirty="0" smtClean="0"/>
                  <a:t>Set up the </a:t>
                </a:r>
                <a:r>
                  <a:rPr lang="fr-FR" dirty="0" err="1" smtClean="0"/>
                  <a:t>linear</a:t>
                </a:r>
                <a:r>
                  <a:rPr lang="fr-FR" dirty="0" smtClean="0"/>
                  <a:t> system by </a:t>
                </a:r>
                <a:r>
                  <a:rPr lang="fr-FR" dirty="0" err="1" smtClean="0"/>
                  <a:t>adding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linear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constraints</a:t>
                </a:r>
                <a:endParaRPr lang="fr-FR" dirty="0" smtClean="0"/>
              </a:p>
              <a:p>
                <a:pPr lvl="1"/>
                <a:r>
                  <a:rPr lang="fr-FR" dirty="0" err="1" smtClean="0"/>
                  <a:t>Add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descriptor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constraints</a:t>
                </a:r>
                <a:r>
                  <a:rPr lang="fr-FR" dirty="0" smtClean="0"/>
                  <a:t> for HKS and WKS</a:t>
                </a:r>
              </a:p>
              <a:p>
                <a:pPr lvl="1"/>
                <a:r>
                  <a:rPr lang="fr-FR" dirty="0" smtClean="0"/>
                  <a:t>Segment </a:t>
                </a:r>
                <a:r>
                  <a:rPr lang="fr-FR" dirty="0" err="1" smtClean="0"/>
                  <a:t>shapes</a:t>
                </a:r>
                <a:r>
                  <a:rPr lang="fr-FR" dirty="0" smtClean="0"/>
                  <a:t> and match parts </a:t>
                </a:r>
                <a:r>
                  <a:rPr lang="fr-FR" dirty="0" err="1" smtClean="0"/>
                  <a:t>between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shapes</a:t>
                </a:r>
                <a:r>
                  <a:rPr lang="fr-FR" dirty="0" smtClean="0"/>
                  <a:t> </a:t>
                </a:r>
              </a:p>
              <a:p>
                <a:pPr lvl="1"/>
                <a:r>
                  <a:rPr lang="fr-FR" dirty="0" err="1"/>
                  <a:t>A</a:t>
                </a:r>
                <a:r>
                  <a:rPr lang="fr-FR" dirty="0" err="1" smtClean="0"/>
                  <a:t>dd</a:t>
                </a:r>
                <a:r>
                  <a:rPr lang="fr-FR" dirty="0" smtClean="0"/>
                  <a:t> segment </a:t>
                </a:r>
                <a:r>
                  <a:rPr lang="fr-FR" dirty="0" err="1" smtClean="0"/>
                  <a:t>correspondences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constraints</a:t>
                </a:r>
                <a:endParaRPr lang="fr-FR" dirty="0" smtClean="0"/>
              </a:p>
              <a:p>
                <a:pPr lvl="1"/>
                <a:r>
                  <a:rPr lang="fr-FR" dirty="0" err="1" smtClean="0"/>
                  <a:t>Add</a:t>
                </a:r>
                <a:r>
                  <a:rPr lang="fr-FR" dirty="0" smtClean="0"/>
                  <a:t> </a:t>
                </a:r>
                <a:r>
                  <a:rPr lang="fr-FR" dirty="0"/>
                  <a:t>LB </a:t>
                </a:r>
                <a:r>
                  <a:rPr lang="fr-FR" dirty="0" err="1" smtClean="0"/>
                  <a:t>operator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commutativity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constraints</a:t>
                </a:r>
                <a:endParaRPr lang="fr-FR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fr-FR" dirty="0" err="1" smtClean="0"/>
                  <a:t>Solve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linear</a:t>
                </a:r>
                <a:r>
                  <a:rPr lang="fr-FR" dirty="0" smtClean="0"/>
                  <a:t> system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fr-F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fr-FR" dirty="0" smtClean="0"/>
                  <a:t>		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fr-FR" dirty="0" smtClean="0"/>
                  <a:t>Post-</a:t>
                </a:r>
                <a:r>
                  <a:rPr lang="fr-FR" dirty="0" err="1" smtClean="0"/>
                  <a:t>Processing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Iterative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Refinement</a:t>
                </a:r>
                <a:endParaRPr lang="fr-FR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fr-FR" dirty="0" smtClean="0"/>
                  <a:t>Conversion to Point-to-Point (</a:t>
                </a:r>
                <a:r>
                  <a:rPr lang="fr-FR" dirty="0" err="1" smtClean="0"/>
                  <a:t>recovering</a:t>
                </a:r>
                <a:r>
                  <a:rPr lang="fr-FR" dirty="0" smtClean="0"/>
                  <a:t> T </a:t>
                </a:r>
                <a:r>
                  <a:rPr lang="fr-FR" dirty="0" err="1" smtClean="0"/>
                  <a:t>from</a:t>
                </a:r>
                <a:r>
                  <a:rPr lang="fr-FR" dirty="0" smtClean="0"/>
                  <a:t>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fr-FR" dirty="0" smtClean="0"/>
                  <a:t>)</a:t>
                </a:r>
                <a:endParaRPr lang="fr-F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881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Preliminary</a:t>
            </a:r>
            <a:r>
              <a:rPr lang="fr-FR" dirty="0" smtClean="0"/>
              <a:t> </a:t>
            </a:r>
            <a:r>
              <a:rPr lang="fr-FR" dirty="0" err="1" smtClean="0"/>
              <a:t>results</a:t>
            </a:r>
            <a:r>
              <a:rPr lang="fr-FR" dirty="0" smtClean="0"/>
              <a:t> – Computation of </a:t>
            </a:r>
            <a:r>
              <a:rPr lang="fr-FR" dirty="0" err="1" smtClean="0"/>
              <a:t>map</a:t>
            </a:r>
            <a:r>
              <a:rPr lang="fr-FR" dirty="0" smtClean="0"/>
              <a:t> C</a:t>
            </a:r>
            <a:endParaRPr lang="fr-F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861929" cy="21426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33309"/>
            <a:ext cx="2861929" cy="21426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00129" y="3235182"/>
            <a:ext cx="444038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Map</a:t>
            </a:r>
            <a:r>
              <a:rPr lang="fr-FR" dirty="0" smtClean="0"/>
              <a:t> </a:t>
            </a:r>
            <a:r>
              <a:rPr lang="fr-FR" dirty="0" err="1" smtClean="0"/>
              <a:t>computed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40 </a:t>
            </a:r>
            <a:r>
              <a:rPr lang="fr-FR" dirty="0" err="1" smtClean="0"/>
              <a:t>eigenfunctions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HKS </a:t>
            </a:r>
            <a:r>
              <a:rPr lang="fr-FR" dirty="0" err="1" smtClean="0"/>
              <a:t>preservation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WKS </a:t>
            </a:r>
            <a:r>
              <a:rPr lang="fr-FR" dirty="0" err="1" smtClean="0"/>
              <a:t>preservation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One segment </a:t>
            </a:r>
            <a:r>
              <a:rPr lang="fr-FR" dirty="0" err="1"/>
              <a:t>preservation</a:t>
            </a:r>
            <a:r>
              <a:rPr lang="fr-FR" dirty="0"/>
              <a:t> </a:t>
            </a:r>
            <a:r>
              <a:rPr lang="fr-FR" dirty="0" err="1" smtClean="0"/>
              <a:t>constraint</a:t>
            </a:r>
            <a:r>
              <a:rPr lang="fr-FR" dirty="0" smtClean="0"/>
              <a:t> (</a:t>
            </a:r>
            <a:r>
              <a:rPr lang="fr-FR" dirty="0" err="1" smtClean="0"/>
              <a:t>tail</a:t>
            </a:r>
            <a:r>
              <a:rPr lang="fr-F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LB </a:t>
            </a:r>
            <a:r>
              <a:rPr lang="fr-FR" dirty="0" err="1" smtClean="0"/>
              <a:t>operator</a:t>
            </a:r>
            <a:r>
              <a:rPr lang="fr-FR" dirty="0" smtClean="0"/>
              <a:t> </a:t>
            </a:r>
            <a:r>
              <a:rPr lang="fr-FR" dirty="0" err="1" smtClean="0"/>
              <a:t>commutativity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4" r="7144"/>
          <a:stretch/>
        </p:blipFill>
        <p:spPr>
          <a:xfrm>
            <a:off x="8140512" y="2036427"/>
            <a:ext cx="4038600" cy="359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26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Preliminary</a:t>
            </a:r>
            <a:r>
              <a:rPr lang="fr-FR" dirty="0" smtClean="0"/>
              <a:t> </a:t>
            </a:r>
            <a:r>
              <a:rPr lang="fr-FR" dirty="0" err="1" smtClean="0"/>
              <a:t>results</a:t>
            </a:r>
            <a:r>
              <a:rPr lang="fr-FR" dirty="0" smtClean="0"/>
              <a:t> – Segment Transfer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61" t="5879" r="19717" b="10833"/>
          <a:stretch/>
        </p:blipFill>
        <p:spPr>
          <a:xfrm>
            <a:off x="838200" y="1678330"/>
            <a:ext cx="1975386" cy="2226493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42" t="7808" r="15931" b="11722"/>
          <a:stretch/>
        </p:blipFill>
        <p:spPr>
          <a:xfrm>
            <a:off x="3331054" y="1413642"/>
            <a:ext cx="2606070" cy="2471439"/>
          </a:xfrm>
          <a:prstGeom prst="rect">
            <a:avLst/>
          </a:prstGeom>
        </p:spPr>
      </p:pic>
      <p:sp>
        <p:nvSpPr>
          <p:cNvPr id="5" name="Flèche droite 4"/>
          <p:cNvSpPr/>
          <p:nvPr/>
        </p:nvSpPr>
        <p:spPr>
          <a:xfrm>
            <a:off x="2907170" y="2666784"/>
            <a:ext cx="423884" cy="222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30" t="5804" r="12919" b="9233"/>
          <a:stretch/>
        </p:blipFill>
        <p:spPr>
          <a:xfrm>
            <a:off x="6571311" y="4011283"/>
            <a:ext cx="2530363" cy="222153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45" t="2626" r="15817" b="12030"/>
          <a:stretch/>
        </p:blipFill>
        <p:spPr>
          <a:xfrm>
            <a:off x="9539262" y="3919068"/>
            <a:ext cx="2347938" cy="237981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59" t="15790" r="13587" b="4581"/>
          <a:stretch/>
        </p:blipFill>
        <p:spPr>
          <a:xfrm>
            <a:off x="6454592" y="1690688"/>
            <a:ext cx="2557549" cy="216408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74" t="19737" r="8958" b="20446"/>
          <a:stretch/>
        </p:blipFill>
        <p:spPr>
          <a:xfrm>
            <a:off x="9318439" y="1954948"/>
            <a:ext cx="2873561" cy="161124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10" t="9148" r="11265" b="9699"/>
          <a:stretch/>
        </p:blipFill>
        <p:spPr>
          <a:xfrm>
            <a:off x="292983" y="4204461"/>
            <a:ext cx="2364316" cy="2022487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3" t="6287" r="8909" b="8142"/>
          <a:stretch/>
        </p:blipFill>
        <p:spPr>
          <a:xfrm>
            <a:off x="3436429" y="4125018"/>
            <a:ext cx="2659571" cy="2252909"/>
          </a:xfrm>
          <a:prstGeom prst="rect">
            <a:avLst/>
          </a:prstGeom>
        </p:spPr>
      </p:pic>
      <p:sp>
        <p:nvSpPr>
          <p:cNvPr id="13" name="Flèche droite 12"/>
          <p:cNvSpPr/>
          <p:nvPr/>
        </p:nvSpPr>
        <p:spPr>
          <a:xfrm>
            <a:off x="2907170" y="5069120"/>
            <a:ext cx="423884" cy="222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èche droite 13"/>
          <p:cNvSpPr/>
          <p:nvPr/>
        </p:nvSpPr>
        <p:spPr>
          <a:xfrm>
            <a:off x="8889732" y="2665737"/>
            <a:ext cx="423884" cy="222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èche droite 14"/>
          <p:cNvSpPr/>
          <p:nvPr/>
        </p:nvSpPr>
        <p:spPr>
          <a:xfrm>
            <a:off x="8889732" y="5069120"/>
            <a:ext cx="423884" cy="222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0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More applications and </a:t>
            </a:r>
            <a:r>
              <a:rPr lang="fr-FR" smtClean="0"/>
              <a:t>properties</a:t>
            </a:r>
            <a:r>
              <a:rPr lang="fr-FR" dirty="0" smtClean="0"/>
              <a:t>	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 smtClean="0"/>
                  <a:t>Composition de </a:t>
                </a:r>
                <a:r>
                  <a:rPr lang="fr-FR" dirty="0" err="1" smtClean="0"/>
                  <a:t>mapping</a:t>
                </a:r>
                <a:r>
                  <a:rPr lang="fr-FR" dirty="0" smtClean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1→3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2→3</m:t>
                        </m:r>
                      </m:sub>
                    </m:sSub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1→2</m:t>
                        </m:r>
                      </m:sub>
                    </m:sSub>
                  </m:oMath>
                </a14:m>
                <a:endParaRPr lang="fr-FR" dirty="0" smtClean="0"/>
              </a:p>
              <a:p>
                <a:r>
                  <a:rPr lang="fr-FR" dirty="0" smtClean="0"/>
                  <a:t>Inversion de </a:t>
                </a:r>
                <a:r>
                  <a:rPr lang="fr-FR" dirty="0" err="1" smtClean="0"/>
                  <a:t>mapping</a:t>
                </a:r>
                <a:r>
                  <a:rPr lang="fr-FR" dirty="0" smtClean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2→1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1→2</m:t>
                        </m:r>
                      </m:sub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fr-FR" b="0" i="1" smtClean="0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1→2</m:t>
                        </m:r>
                      </m:sub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fr-FR" dirty="0" smtClean="0"/>
              </a:p>
              <a:p>
                <a:r>
                  <a:rPr lang="fr-FR" dirty="0" smtClean="0"/>
                  <a:t>Segmentation </a:t>
                </a:r>
                <a:r>
                  <a:rPr lang="fr-FR" dirty="0" err="1" smtClean="0"/>
                  <a:t>transfer</a:t>
                </a:r>
                <a:r>
                  <a:rPr lang="fr-FR" dirty="0" smtClean="0"/>
                  <a:t> </a:t>
                </a:r>
              </a:p>
              <a:p>
                <a:r>
                  <a:rPr lang="fr-FR" dirty="0" smtClean="0"/>
                  <a:t>M </a:t>
                </a:r>
                <a:r>
                  <a:rPr lang="fr-FR" dirty="0" err="1" smtClean="0"/>
                  <a:t>being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maps</a:t>
                </a:r>
                <a:r>
                  <a:rPr lang="fr-FR" dirty="0"/>
                  <a:t> </a:t>
                </a:r>
                <a:r>
                  <a:rPr lang="fr-FR" dirty="0" err="1" smtClean="0"/>
                  <a:t>between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shapes</a:t>
                </a:r>
                <a:endParaRPr lang="fr-FR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3→1</m:t>
                        </m:r>
                      </m:sub>
                    </m:sSub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1→2</m:t>
                        </m:r>
                      </m:sub>
                    </m:sSub>
                  </m:oMath>
                </a14:m>
                <a:r>
                  <a:rPr lang="fr-FR" dirty="0" err="1" smtClean="0"/>
                  <a:t>should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be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equal</a:t>
                </a:r>
                <a:r>
                  <a:rPr lang="fr-FR" dirty="0" smtClean="0"/>
                  <a:t> to the </a:t>
                </a:r>
                <a:r>
                  <a:rPr lang="fr-FR" dirty="0" err="1" smtClean="0"/>
                  <a:t>identity</a:t>
                </a:r>
                <a:endParaRPr lang="fr-FR" dirty="0" smtClean="0"/>
              </a:p>
              <a:p>
                <a:pPr lvl="1"/>
                <a:r>
                  <a:rPr lang="fr-FR" dirty="0" smtClean="0"/>
                  <a:t>ICSM use </a:t>
                </a:r>
                <a:r>
                  <a:rPr lang="fr-FR" dirty="0" err="1" smtClean="0"/>
                  <a:t>that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property</a:t>
                </a:r>
                <a:r>
                  <a:rPr lang="fr-FR" dirty="0" smtClean="0"/>
                  <a:t> to </a:t>
                </a:r>
                <a:r>
                  <a:rPr lang="fr-FR" dirty="0" err="1" smtClean="0"/>
                  <a:t>improve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pairwise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maps</a:t>
                </a:r>
                <a:r>
                  <a:rPr lang="fr-FR" dirty="0" smtClean="0"/>
                  <a:t>.</a:t>
                </a:r>
              </a:p>
              <a:p>
                <a:pPr lvl="1"/>
                <a:r>
                  <a:rPr lang="fr-FR" dirty="0" err="1" smtClean="0"/>
                  <a:t>Functional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maps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provide</a:t>
                </a:r>
                <a:r>
                  <a:rPr lang="fr-FR" dirty="0" smtClean="0"/>
                  <a:t> an efficient </a:t>
                </a:r>
                <a:r>
                  <a:rPr lang="fr-FR" dirty="0" err="1" smtClean="0"/>
                  <a:t>way</a:t>
                </a:r>
                <a:r>
                  <a:rPr lang="fr-FR" dirty="0" smtClean="0"/>
                  <a:t> to compose </a:t>
                </a:r>
                <a:r>
                  <a:rPr lang="fr-FR" dirty="0" err="1" smtClean="0"/>
                  <a:t>between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maps</a:t>
                </a:r>
                <a:r>
                  <a:rPr lang="fr-FR" dirty="0" smtClean="0"/>
                  <a:t> (</a:t>
                </a:r>
                <a:r>
                  <a:rPr lang="fr-FR" dirty="0" err="1" smtClean="0"/>
                  <a:t>low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complexity</a:t>
                </a:r>
                <a:r>
                  <a:rPr lang="fr-FR" dirty="0" smtClean="0"/>
                  <a:t>)</a:t>
                </a:r>
                <a:endParaRPr lang="fr-F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99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Shape </a:t>
            </a:r>
            <a:r>
              <a:rPr lang="fr-FR" dirty="0" err="1" smtClean="0"/>
              <a:t>matching</a:t>
            </a:r>
            <a:endParaRPr lang="fr-FR" dirty="0"/>
          </a:p>
        </p:txBody>
      </p:sp>
      <p:pic>
        <p:nvPicPr>
          <p:cNvPr id="1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083" y="1708735"/>
            <a:ext cx="1665654" cy="3679081"/>
          </a:xfrm>
          <a:prstGeom prst="rect">
            <a:avLst/>
          </a:prstGeom>
        </p:spPr>
      </p:pic>
      <p:pic>
        <p:nvPicPr>
          <p:cNvPr id="13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955" y="2151573"/>
            <a:ext cx="1930917" cy="3218196"/>
          </a:xfrm>
          <a:prstGeom prst="rect">
            <a:avLst/>
          </a:prstGeom>
        </p:spPr>
      </p:pic>
      <p:cxnSp>
        <p:nvCxnSpPr>
          <p:cNvPr id="15" name="Connecteur droit 14"/>
          <p:cNvCxnSpPr/>
          <p:nvPr/>
        </p:nvCxnSpPr>
        <p:spPr>
          <a:xfrm>
            <a:off x="3645568" y="2550695"/>
            <a:ext cx="4812632" cy="1515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658979" y="1961147"/>
            <a:ext cx="5799221" cy="1696453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3789947" y="5200161"/>
            <a:ext cx="5378116" cy="61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V="1">
            <a:off x="2658979" y="4644189"/>
            <a:ext cx="5390147" cy="61714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H="1">
            <a:off x="3420138" y="3261982"/>
            <a:ext cx="5533518" cy="132791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V="1">
            <a:off x="3261982" y="3023231"/>
            <a:ext cx="4642765" cy="3171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V="1">
            <a:off x="3420138" y="4027647"/>
            <a:ext cx="5747925" cy="110111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Right Arrow 6"/>
          <p:cNvSpPr/>
          <p:nvPr/>
        </p:nvSpPr>
        <p:spPr>
          <a:xfrm>
            <a:off x="5364751" y="3755371"/>
            <a:ext cx="968189" cy="309283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TextBox 8"/>
          <p:cNvSpPr txBox="1"/>
          <p:nvPr/>
        </p:nvSpPr>
        <p:spPr>
          <a:xfrm>
            <a:off x="5610833" y="3263681"/>
            <a:ext cx="409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/>
              <a:t>T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70697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Background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023" y="2181493"/>
            <a:ext cx="1016660" cy="22455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979" y="4917888"/>
            <a:ext cx="1164067" cy="1940112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628448" y="1941504"/>
          <a:ext cx="3467552" cy="2976384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33444"/>
                <a:gridCol w="433444"/>
                <a:gridCol w="433444"/>
                <a:gridCol w="433444"/>
                <a:gridCol w="433444"/>
                <a:gridCol w="433444"/>
                <a:gridCol w="433444"/>
                <a:gridCol w="433444"/>
              </a:tblGrid>
              <a:tr h="372048"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1</a:t>
                      </a:r>
                      <a:endParaRPr lang="fr-FR" b="0" dirty="0"/>
                    </a:p>
                  </a:txBody>
                  <a:tcPr/>
                </a:tc>
              </a:tr>
              <a:tr h="372048"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1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</a:tr>
              <a:tr h="372048"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1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</a:tr>
              <a:tr h="372048"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1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</a:tr>
              <a:tr h="372048"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1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</a:tr>
              <a:tr h="372048"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1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</a:tr>
              <a:tr h="372048"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1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</a:tr>
              <a:tr h="372048"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1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669742" y="2565624"/>
            <a:ext cx="49807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Point to point </a:t>
            </a:r>
            <a:r>
              <a:rPr lang="en-US" dirty="0" smtClean="0"/>
              <a:t>correspondences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Optimization on all the possible permutation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=&gt; Find a set of landmark (specific points) and interpolate to find a dense set of correspondences </a:t>
            </a:r>
          </a:p>
        </p:txBody>
      </p:sp>
    </p:spTree>
    <p:extLst>
      <p:ext uri="{BB962C8B-B14F-4D97-AF65-F5344CB8AC3E}">
        <p14:creationId xmlns:p14="http://schemas.microsoft.com/office/powerpoint/2010/main" val="391338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713" y="1808418"/>
            <a:ext cx="3308297" cy="2476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985" y="1808418"/>
            <a:ext cx="3308297" cy="2476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962" y="1806941"/>
            <a:ext cx="3309798" cy="24779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940" y="1808065"/>
            <a:ext cx="3308297" cy="2476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Functional</a:t>
            </a:r>
            <a:r>
              <a:rPr lang="fr-FR" dirty="0" smtClean="0"/>
              <a:t> </a:t>
            </a:r>
            <a:r>
              <a:rPr lang="fr-FR" dirty="0" err="1" smtClean="0"/>
              <a:t>representation</a:t>
            </a:r>
            <a:endParaRPr lang="fr-FR" dirty="0"/>
          </a:p>
        </p:txBody>
      </p:sp>
      <p:sp>
        <p:nvSpPr>
          <p:cNvPr id="7" name="Right Arrow 6"/>
          <p:cNvSpPr/>
          <p:nvPr/>
        </p:nvSpPr>
        <p:spPr>
          <a:xfrm>
            <a:off x="5373893" y="2993794"/>
            <a:ext cx="968189" cy="309283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5619975" y="2502104"/>
            <a:ext cx="409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/>
              <a:t>T</a:t>
            </a:r>
            <a:endParaRPr lang="fr-FR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3038169" y="42368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</a:t>
            </a:r>
            <a:endParaRPr lang="fr-FR" dirty="0"/>
          </a:p>
        </p:txBody>
      </p:sp>
      <p:sp>
        <p:nvSpPr>
          <p:cNvPr id="12" name="TextBox 11"/>
          <p:cNvSpPr txBox="1"/>
          <p:nvPr/>
        </p:nvSpPr>
        <p:spPr>
          <a:xfrm>
            <a:off x="7852216" y="4236852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2662650" y="5437557"/>
                <a:ext cx="1132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fr-FR" b="0" dirty="0" smtClean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2650" y="5437557"/>
                <a:ext cx="1132874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6989" t="-2222" r="-4301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7470862" y="5437556"/>
                <a:ext cx="11445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fr-FR" b="0" dirty="0" smtClean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0862" y="5437556"/>
                <a:ext cx="1144544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3743" r="-320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7459238" y="5717896"/>
                <a:ext cx="21549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9238" y="5717896"/>
                <a:ext cx="2154949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266" t="-4444" r="-85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ight Arrow 17"/>
          <p:cNvSpPr/>
          <p:nvPr/>
        </p:nvSpPr>
        <p:spPr>
          <a:xfrm>
            <a:off x="5340422" y="5600006"/>
            <a:ext cx="968189" cy="309283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5446690" y="5056216"/>
                <a:ext cx="75565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fr-FR" sz="3600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690" y="5056216"/>
                <a:ext cx="755655" cy="64633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656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 animBg="1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Matrix </a:t>
            </a:r>
            <a:r>
              <a:rPr lang="en-US" dirty="0" smtClean="0"/>
              <a:t>of </a:t>
            </a:r>
            <a:r>
              <a:rPr lang="en-US" dirty="0"/>
              <a:t>change of basis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782" y="1690690"/>
            <a:ext cx="1299882" cy="9731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409" y="1690690"/>
            <a:ext cx="1299882" cy="97317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295081" y="2679567"/>
                <a:ext cx="111328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fr-FR" b="0" dirty="0" smtClean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081" y="2679567"/>
                <a:ext cx="1113284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7650" t="-4444" r="-546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8313705" y="2663864"/>
                <a:ext cx="153328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fr-FR" b="0" dirty="0" smtClean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3705" y="2663864"/>
                <a:ext cx="1533289" cy="276999"/>
              </a:xfrm>
              <a:prstGeom prst="rect">
                <a:avLst/>
              </a:prstGeom>
              <a:blipFill rotWithShape="0">
                <a:blip r:embed="rId5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446306" y="3071307"/>
                <a:ext cx="28153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fr-FR" dirty="0" smtClean="0"/>
                  <a:t> basis for fonctions on M</a:t>
                </a:r>
                <a:endParaRPr lang="fr-FR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306" y="3071307"/>
                <a:ext cx="2815386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3896" t="-28889" r="-4113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7677368" y="3071307"/>
                <a:ext cx="28059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fr-FR" dirty="0"/>
                  <a:t> basis for fonctions on </a:t>
                </a:r>
                <a:r>
                  <a:rPr lang="fr-FR" dirty="0" smtClean="0"/>
                  <a:t>N</a:t>
                </a:r>
                <a:endParaRPr lang="fr-FR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7368" y="3071307"/>
                <a:ext cx="2805961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3905" t="-28889" r="-2169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2120272" y="3664950"/>
                <a:ext cx="1462901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272" y="3664950"/>
                <a:ext cx="1462901" cy="67223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8383971" y="4456680"/>
                <a:ext cx="1392753" cy="703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3971" y="4456680"/>
                <a:ext cx="1392753" cy="70352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1540901" y="4452452"/>
                <a:ext cx="2214902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fr-FR" dirty="0" smtClean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901" y="4452452"/>
                <a:ext cx="2214902" cy="67223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3794792" y="4456680"/>
                <a:ext cx="1721369" cy="703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fr-F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𝑗𝑖</m:t>
                                      </m:r>
                                    </m:sub>
                                  </m:sSub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fr-FR" dirty="0" smtClean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792" y="4456680"/>
                <a:ext cx="1721369" cy="703526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ight Arrow 17"/>
          <p:cNvSpPr/>
          <p:nvPr/>
        </p:nvSpPr>
        <p:spPr>
          <a:xfrm>
            <a:off x="3334949" y="5767506"/>
            <a:ext cx="565374" cy="279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4188172" y="5596345"/>
                <a:ext cx="1325491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8172" y="5596345"/>
                <a:ext cx="1325491" cy="67223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5801512" y="5722689"/>
                <a:ext cx="2523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Matrix notation :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fr-FR" b="1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512" y="5722689"/>
                <a:ext cx="2523896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2174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034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Choice</a:t>
            </a:r>
            <a:r>
              <a:rPr lang="fr-FR" dirty="0" smtClean="0"/>
              <a:t> of basis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672021" cy="4351338"/>
          </a:xfrm>
        </p:spPr>
        <p:txBody>
          <a:bodyPr/>
          <a:lstStyle/>
          <a:p>
            <a:r>
              <a:rPr lang="fr-FR" dirty="0" smtClean="0"/>
              <a:t>Natural </a:t>
            </a:r>
            <a:r>
              <a:rPr lang="fr-FR" dirty="0" err="1" smtClean="0"/>
              <a:t>choice</a:t>
            </a:r>
            <a:r>
              <a:rPr lang="fr-FR" dirty="0" smtClean="0"/>
              <a:t> : set of </a:t>
            </a:r>
            <a:r>
              <a:rPr lang="fr-FR" dirty="0" err="1" smtClean="0"/>
              <a:t>indicator</a:t>
            </a:r>
            <a:r>
              <a:rPr lang="fr-FR" dirty="0" smtClean="0"/>
              <a:t> </a:t>
            </a:r>
            <a:r>
              <a:rPr lang="fr-FR" dirty="0" err="1" smtClean="0"/>
              <a:t>functions</a:t>
            </a:r>
            <a:r>
              <a:rPr lang="fr-FR" dirty="0" smtClean="0"/>
              <a:t> on </a:t>
            </a:r>
            <a:r>
              <a:rPr lang="fr-FR" dirty="0" err="1" smtClean="0"/>
              <a:t>each</a:t>
            </a:r>
            <a:r>
              <a:rPr lang="fr-FR" dirty="0" smtClean="0"/>
              <a:t> vertex </a:t>
            </a:r>
          </a:p>
          <a:p>
            <a:pPr lvl="1"/>
            <a:r>
              <a:rPr lang="fr-FR" dirty="0" err="1" smtClean="0"/>
              <a:t>Huge</a:t>
            </a:r>
            <a:r>
              <a:rPr lang="fr-FR" dirty="0" smtClean="0"/>
              <a:t> w.r.t the </a:t>
            </a:r>
            <a:r>
              <a:rPr lang="fr-FR" dirty="0" err="1" smtClean="0"/>
              <a:t>number</a:t>
            </a:r>
            <a:r>
              <a:rPr lang="fr-FR" dirty="0" smtClean="0"/>
              <a:t> of </a:t>
            </a:r>
            <a:r>
              <a:rPr lang="fr-FR" dirty="0" err="1" smtClean="0"/>
              <a:t>vertices</a:t>
            </a:r>
            <a:endParaRPr lang="fr-FR" dirty="0" smtClean="0"/>
          </a:p>
          <a:p>
            <a:pPr lvl="1"/>
            <a:endParaRPr lang="fr-FR" dirty="0"/>
          </a:p>
          <a:p>
            <a:r>
              <a:rPr lang="fr-FR" dirty="0" smtClean="0"/>
              <a:t> Laplace-Beltrami </a:t>
            </a:r>
            <a:r>
              <a:rPr lang="fr-FR" dirty="0" err="1" smtClean="0"/>
              <a:t>eigenfunctions</a:t>
            </a:r>
            <a:endParaRPr lang="fr-FR" dirty="0" smtClean="0"/>
          </a:p>
          <a:p>
            <a:pPr lvl="1"/>
            <a:r>
              <a:rPr lang="fr-FR" dirty="0" smtClean="0"/>
              <a:t>Orthogonal basis for </a:t>
            </a:r>
            <a:r>
              <a:rPr lang="fr-FR" dirty="0" err="1" smtClean="0"/>
              <a:t>functions</a:t>
            </a:r>
            <a:endParaRPr lang="fr-FR" dirty="0" smtClean="0"/>
          </a:p>
          <a:p>
            <a:pPr lvl="1"/>
            <a:r>
              <a:rPr lang="fr-FR" dirty="0" err="1" smtClean="0"/>
              <a:t>Low</a:t>
            </a:r>
            <a:r>
              <a:rPr lang="fr-FR" dirty="0" smtClean="0"/>
              <a:t> </a:t>
            </a:r>
            <a:r>
              <a:rPr lang="fr-FR" dirty="0" err="1" smtClean="0"/>
              <a:t>frequency</a:t>
            </a:r>
            <a:r>
              <a:rPr lang="fr-FR" dirty="0" smtClean="0"/>
              <a:t> to High </a:t>
            </a:r>
            <a:r>
              <a:rPr lang="fr-FR" dirty="0" err="1" smtClean="0"/>
              <a:t>frequency</a:t>
            </a:r>
            <a:r>
              <a:rPr lang="fr-FR" dirty="0" smtClean="0"/>
              <a:t> </a:t>
            </a:r>
          </a:p>
          <a:p>
            <a:pPr lvl="1"/>
            <a:r>
              <a:rPr lang="fr-FR" dirty="0" err="1" smtClean="0"/>
              <a:t>Compactness</a:t>
            </a:r>
            <a:r>
              <a:rPr lang="fr-FR" dirty="0" smtClean="0"/>
              <a:t> (Natural </a:t>
            </a:r>
            <a:r>
              <a:rPr lang="fr-FR" dirty="0" err="1" smtClean="0"/>
              <a:t>functions</a:t>
            </a:r>
            <a:r>
              <a:rPr lang="fr-FR" dirty="0" smtClean="0"/>
              <a:t> are </a:t>
            </a:r>
            <a:r>
              <a:rPr lang="fr-FR" dirty="0" err="1" smtClean="0"/>
              <a:t>approximated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a </a:t>
            </a:r>
            <a:r>
              <a:rPr lang="fr-FR" dirty="0" err="1" smtClean="0"/>
              <a:t>small</a:t>
            </a:r>
            <a:r>
              <a:rPr lang="fr-FR" dirty="0" smtClean="0"/>
              <a:t> </a:t>
            </a:r>
            <a:r>
              <a:rPr lang="fr-FR" dirty="0" err="1" smtClean="0"/>
              <a:t>number</a:t>
            </a:r>
            <a:r>
              <a:rPr lang="fr-FR" dirty="0" smtClean="0"/>
              <a:t> of basis </a:t>
            </a:r>
            <a:r>
              <a:rPr lang="fr-FR" dirty="0" err="1" smtClean="0"/>
              <a:t>elements</a:t>
            </a:r>
            <a:r>
              <a:rPr lang="fr-FR" dirty="0" smtClean="0"/>
              <a:t>)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327437" y="5420730"/>
                <a:ext cx="2689647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 </m:t>
                          </m:r>
                          <m:nary>
                            <m:naryPr>
                              <m:chr m:val="∑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7437" y="5420730"/>
                <a:ext cx="2689647" cy="75623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3279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fr-FR" dirty="0" err="1" smtClean="0"/>
                  <a:t>Recover</a:t>
                </a:r>
                <a:r>
                  <a:rPr lang="fr-FR" dirty="0" smtClean="0"/>
                  <a:t> matrix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fr-FR" dirty="0" smtClean="0"/>
                  <a:t>Functional </a:t>
                </a:r>
                <a:r>
                  <a:rPr lang="fr-FR" dirty="0" err="1" smtClean="0"/>
                  <a:t>preservation</a:t>
                </a:r>
                <a:r>
                  <a:rPr lang="fr-FR" dirty="0" smtClean="0"/>
                  <a:t> 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Given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 →</m:t>
                    </m:r>
                    <m:r>
                      <a:rPr lang="fr-F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fr-F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/>
                  <a:t>and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 →</m:t>
                    </m:r>
                    <m:r>
                      <a:rPr lang="fr-F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fr-F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/>
                  <a:t>and </a:t>
                </a:r>
                <a14:m>
                  <m:oMath xmlns:m="http://schemas.openxmlformats.org/officeDocument/2006/math">
                    <m:r>
                      <a:rPr lang="fr-FR" sz="2000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fr-FR" sz="2000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2000" dirty="0" smtClean="0"/>
                  <a:t> their representation </a:t>
                </a:r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fr-FR" dirty="0" smtClean="0"/>
              </a:p>
              <a:p>
                <a:pPr marL="0" indent="0">
                  <a:buNone/>
                </a:pPr>
                <a:endParaRPr lang="fr-FR" dirty="0" smtClean="0"/>
              </a:p>
              <a:p>
                <a:pPr marL="0" indent="0">
                  <a:buNone/>
                </a:pPr>
                <a:r>
                  <a:rPr lang="fr-FR" dirty="0" smtClean="0"/>
                  <a:t>Goal : </a:t>
                </a:r>
              </a:p>
              <a:p>
                <a:pPr marL="0" indent="0">
                  <a:buNone/>
                </a:pPr>
                <a:r>
                  <a:rPr lang="fr-FR" sz="2000" dirty="0" err="1" smtClean="0"/>
                  <a:t>Finding</a:t>
                </a:r>
                <a:r>
                  <a:rPr lang="fr-FR" sz="2000" dirty="0" smtClean="0"/>
                  <a:t> </a:t>
                </a:r>
                <a:r>
                  <a:rPr lang="fr-FR" sz="2000" dirty="0" err="1" smtClean="0"/>
                  <a:t>enough</a:t>
                </a:r>
                <a:r>
                  <a:rPr lang="fr-FR" sz="2000" dirty="0" smtClean="0"/>
                  <a:t> </a:t>
                </a:r>
                <a:r>
                  <a:rPr lang="fr-FR" sz="2000" dirty="0" err="1" smtClean="0"/>
                  <a:t>function</a:t>
                </a:r>
                <a:r>
                  <a:rPr lang="fr-FR" sz="2000" dirty="0" smtClean="0"/>
                  <a:t> </a:t>
                </a:r>
                <a:r>
                  <a:rPr lang="fr-FR" sz="2000" dirty="0" err="1" smtClean="0"/>
                  <a:t>correspondences</a:t>
                </a:r>
                <a:r>
                  <a:rPr lang="fr-FR" sz="2000" dirty="0" smtClean="0"/>
                  <a:t> </a:t>
                </a:r>
                <a:r>
                  <a:rPr lang="fr-FR" sz="2000" dirty="0" err="1" smtClean="0"/>
                  <a:t>such</a:t>
                </a:r>
                <a:r>
                  <a:rPr lang="fr-FR" sz="2000" dirty="0" smtClean="0"/>
                  <a:t> </a:t>
                </a:r>
                <a:r>
                  <a:rPr lang="fr-FR" sz="2000" dirty="0" err="1" smtClean="0"/>
                  <a:t>that</a:t>
                </a:r>
                <a:r>
                  <a:rPr lang="fr-FR" sz="2000" dirty="0" smtClean="0"/>
                  <a:t> </a:t>
                </a:r>
                <a:r>
                  <a:rPr lang="fr-FR" sz="2000" dirty="0" err="1" smtClean="0"/>
                  <a:t>we</a:t>
                </a:r>
                <a:r>
                  <a:rPr lang="fr-FR" sz="2000" dirty="0" smtClean="0"/>
                  <a:t> </a:t>
                </a:r>
                <a:r>
                  <a:rPr lang="fr-FR" sz="2000" dirty="0" err="1" smtClean="0"/>
                  <a:t>can</a:t>
                </a:r>
                <a:r>
                  <a:rPr lang="fr-FR" sz="2000" dirty="0"/>
                  <a:t> </a:t>
                </a:r>
                <a:r>
                  <a:rPr lang="fr-FR" sz="2000" dirty="0" err="1" smtClean="0"/>
                  <a:t>optimize</a:t>
                </a:r>
                <a:r>
                  <a:rPr lang="fr-FR" sz="2000" dirty="0" smtClean="0"/>
                  <a:t> :</a:t>
                </a:r>
              </a:p>
              <a:p>
                <a:pPr marL="0" indent="0">
                  <a:buNone/>
                </a:pPr>
                <a:endParaRPr lang="fr-FR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fr-FR" sz="20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lim>
                          </m:limLow>
                        </m:fName>
                        <m:e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20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  <m:r>
                            <a:rPr lang="fr-FR" sz="2000" b="1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func>
                    </m:oMath>
                  </m:oMathPara>
                </a14:m>
                <a:endParaRPr lang="fr-FR" sz="2000" b="0" dirty="0" smtClean="0"/>
              </a:p>
              <a:p>
                <a:pPr marL="0" indent="0">
                  <a:buNone/>
                </a:pPr>
                <a:r>
                  <a:rPr lang="fr-FR" sz="2000" dirty="0" err="1" smtClean="0"/>
                  <a:t>with</a:t>
                </a:r>
                <a:r>
                  <a:rPr lang="fr-FR" sz="2000" dirty="0" smtClean="0"/>
                  <a:t>  </a:t>
                </a:r>
                <a14:m>
                  <m:oMath xmlns:m="http://schemas.openxmlformats.org/officeDocument/2006/math">
                    <m:r>
                      <a:rPr lang="fr-FR" sz="20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fr-FR" sz="20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1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fr-FR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fr-FR" sz="20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fr-FR" sz="2000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fr-FR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fr-F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∈{</m:t>
                        </m:r>
                        <m:r>
                          <a:rPr lang="fr-F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fr-F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..</m:t>
                        </m:r>
                        <m:r>
                          <a:rPr lang="fr-F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fr-F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sub>
                    </m:sSub>
                  </m:oMath>
                </a14:m>
                <a:r>
                  <a:rPr lang="fr-FR" sz="2000" dirty="0" smtClean="0"/>
                  <a:t> and </a:t>
                </a:r>
                <a14:m>
                  <m:oMath xmlns:m="http://schemas.openxmlformats.org/officeDocument/2006/math">
                    <m:r>
                      <a:rPr lang="fr-FR" sz="2000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fr-FR" sz="20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1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fr-FR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fr-FR" sz="20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fr-FR" sz="2000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fr-FR" sz="20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fr-F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∈{</m:t>
                        </m:r>
                        <m:r>
                          <a:rPr lang="fr-F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fr-F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..</m:t>
                        </m:r>
                        <m:r>
                          <a:rPr lang="fr-F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fr-F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sub>
                    </m:sSub>
                  </m:oMath>
                </a14:m>
                <a:r>
                  <a:rPr lang="fr-FR" sz="2000" dirty="0" smtClean="0"/>
                  <a:t> matrix, s.t.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2000" b="1" dirty="0" smtClean="0"/>
                  <a:t> </a:t>
                </a:r>
                <a:r>
                  <a:rPr lang="fr-FR" sz="2000" dirty="0" err="1" smtClean="0"/>
                  <a:t>is</a:t>
                </a:r>
                <a:r>
                  <a:rPr lang="fr-FR" sz="2000" dirty="0" smtClean="0"/>
                  <a:t> a </a:t>
                </a:r>
                <a:r>
                  <a:rPr lang="fr-FR" sz="2000" dirty="0" err="1" smtClean="0"/>
                  <a:t>linear</a:t>
                </a:r>
                <a:r>
                  <a:rPr lang="fr-FR" sz="2000" dirty="0" smtClean="0"/>
                  <a:t> </a:t>
                </a:r>
                <a:r>
                  <a:rPr lang="fr-FR" sz="2000" dirty="0" err="1" smtClean="0"/>
                  <a:t>constraint</a:t>
                </a:r>
                <a:endParaRPr lang="fr-FR" sz="2000" b="1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lèche droite 3"/>
          <p:cNvSpPr/>
          <p:nvPr/>
        </p:nvSpPr>
        <p:spPr>
          <a:xfrm>
            <a:off x="990600" y="3028394"/>
            <a:ext cx="333375" cy="238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1323974" y="2962791"/>
                <a:ext cx="53363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New </a:t>
                </a:r>
                <a:r>
                  <a:rPr lang="en-US" sz="2000" dirty="0" smtClean="0"/>
                  <a:t>linear constraint </a:t>
                </a:r>
                <a:r>
                  <a:rPr lang="en-US" sz="2000" dirty="0"/>
                  <a:t>for the matrix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 smtClean="0"/>
                  <a:t>: 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fr-FR" sz="20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000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fr-FR" sz="2000" b="1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974" y="2962791"/>
                <a:ext cx="5336317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1142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218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Constraints</a:t>
            </a:r>
            <a:r>
              <a:rPr lang="fr-FR" dirty="0" smtClean="0"/>
              <a:t> : </a:t>
            </a:r>
            <a:r>
              <a:rPr lang="fr-FR" dirty="0" err="1" smtClean="0"/>
              <a:t>Descriptor</a:t>
            </a:r>
            <a:r>
              <a:rPr lang="fr-FR" dirty="0" smtClean="0"/>
              <a:t> </a:t>
            </a:r>
            <a:r>
              <a:rPr lang="fr-FR" dirty="0" err="1" smtClean="0"/>
              <a:t>preservation</a:t>
            </a:r>
            <a:r>
              <a:rPr lang="fr-FR" dirty="0" smtClean="0"/>
              <a:t>		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fr-FR" dirty="0" smtClean="0"/>
                  <a:t> and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fr-FR" dirty="0" smtClean="0"/>
                  <a:t> are </a:t>
                </a:r>
                <a:r>
                  <a:rPr lang="fr-FR" dirty="0" err="1" smtClean="0"/>
                  <a:t>functions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corresponding</a:t>
                </a:r>
                <a:r>
                  <a:rPr lang="fr-FR" dirty="0" smtClean="0"/>
                  <a:t> to point </a:t>
                </a:r>
                <a:r>
                  <a:rPr lang="fr-FR" dirty="0" err="1" smtClean="0"/>
                  <a:t>descriptors</a:t>
                </a:r>
                <a:r>
                  <a:rPr lang="fr-FR" dirty="0" smtClean="0"/>
                  <a:t> at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fr-FR" dirty="0" smtClean="0"/>
              </a:p>
              <a:p>
                <a:pPr lvl="1"/>
                <a:r>
                  <a:rPr lang="fr-FR" dirty="0" err="1" smtClean="0"/>
                  <a:t>Add</a:t>
                </a:r>
                <a:r>
                  <a:rPr lang="fr-FR" dirty="0" smtClean="0"/>
                  <a:t>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fr-FR" dirty="0" smtClean="0"/>
                  <a:t> functional </a:t>
                </a:r>
                <a:r>
                  <a:rPr lang="fr-FR" dirty="0" err="1" smtClean="0"/>
                  <a:t>preservation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constraint</a:t>
                </a:r>
                <a:r>
                  <a:rPr lang="fr-FR" dirty="0" smtClean="0"/>
                  <a:t> for </a:t>
                </a:r>
                <a:r>
                  <a:rPr lang="fr-FR" dirty="0" err="1" smtClean="0"/>
                  <a:t>each</a:t>
                </a:r>
                <a:r>
                  <a:rPr lang="fr-FR" dirty="0" smtClean="0"/>
                  <a:t> dimension of the </a:t>
                </a:r>
                <a:r>
                  <a:rPr lang="fr-FR" dirty="0" err="1" smtClean="0"/>
                  <a:t>descriptor</a:t>
                </a:r>
                <a:endParaRPr lang="fr-FR" dirty="0" smtClean="0"/>
              </a:p>
              <a:p>
                <a:r>
                  <a:rPr lang="fr-FR" dirty="0" smtClean="0"/>
                  <a:t>Use </a:t>
                </a:r>
                <a:r>
                  <a:rPr lang="fr-FR" dirty="0" err="1" smtClean="0"/>
                  <a:t>isometry</a:t>
                </a:r>
                <a:r>
                  <a:rPr lang="fr-FR" dirty="0" smtClean="0"/>
                  <a:t> invariant </a:t>
                </a:r>
                <a:r>
                  <a:rPr lang="fr-FR" dirty="0" err="1" smtClean="0"/>
                  <a:t>descriptors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such</a:t>
                </a:r>
                <a:r>
                  <a:rPr lang="fr-FR" dirty="0" smtClean="0"/>
                  <a:t> as :</a:t>
                </a:r>
              </a:p>
              <a:p>
                <a:endParaRPr lang="fr-FR" dirty="0" smtClean="0"/>
              </a:p>
              <a:p>
                <a:pPr lvl="1"/>
                <a:r>
                  <a:rPr lang="fr-FR" dirty="0" err="1" smtClean="0"/>
                  <a:t>Heat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Kernel</a:t>
                </a:r>
                <a:r>
                  <a:rPr lang="fr-FR" dirty="0" smtClean="0"/>
                  <a:t> Signature</a:t>
                </a:r>
              </a:p>
              <a:p>
                <a:pPr lvl="1"/>
                <a:endParaRPr lang="fr-FR" dirty="0"/>
              </a:p>
              <a:p>
                <a:pPr lvl="1"/>
                <a:endParaRPr lang="fr-FR" dirty="0" smtClean="0"/>
              </a:p>
              <a:p>
                <a:pPr lvl="1"/>
                <a:r>
                  <a:rPr lang="fr-FR" dirty="0" err="1" smtClean="0"/>
                  <a:t>Wave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Kernel</a:t>
                </a:r>
                <a:r>
                  <a:rPr lang="fr-FR" dirty="0" smtClean="0"/>
                  <a:t> Signature </a:t>
                </a:r>
                <a:endParaRPr lang="fr-F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6" t="9656" r="8910" b="11261"/>
          <a:stretch/>
        </p:blipFill>
        <p:spPr>
          <a:xfrm>
            <a:off x="5200378" y="4660793"/>
            <a:ext cx="2013663" cy="151617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4" t="9012" r="8024" b="11815"/>
          <a:stretch/>
        </p:blipFill>
        <p:spPr>
          <a:xfrm>
            <a:off x="8086575" y="4640949"/>
            <a:ext cx="2110459" cy="153601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6" t="10304" r="8910" b="13393"/>
          <a:stretch/>
        </p:blipFill>
        <p:spPr>
          <a:xfrm>
            <a:off x="5138274" y="3152809"/>
            <a:ext cx="2075766" cy="150798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98" t="8559" r="9724" b="12049"/>
          <a:stretch/>
        </p:blipFill>
        <p:spPr>
          <a:xfrm>
            <a:off x="8134554" y="3078532"/>
            <a:ext cx="2062480" cy="158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17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Constraints</a:t>
            </a:r>
            <a:r>
              <a:rPr lang="fr-FR" dirty="0" smtClean="0"/>
              <a:t> : Landmark &amp; Segmentation </a:t>
            </a:r>
            <a:r>
              <a:rPr lang="fr-FR" dirty="0" err="1" smtClean="0"/>
              <a:t>correspondences</a:t>
            </a:r>
            <a:r>
              <a:rPr lang="fr-FR" dirty="0" smtClean="0"/>
              <a:t>		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Landmark point </a:t>
            </a:r>
            <a:r>
              <a:rPr lang="fr-FR" dirty="0" err="1" smtClean="0"/>
              <a:t>correspondences</a:t>
            </a:r>
            <a:r>
              <a:rPr lang="fr-FR" dirty="0" smtClean="0"/>
              <a:t> :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Segment </a:t>
            </a:r>
            <a:r>
              <a:rPr lang="fr-FR" dirty="0" err="1" smtClean="0"/>
              <a:t>correspondences</a:t>
            </a:r>
            <a:r>
              <a:rPr lang="fr-FR" dirty="0" smtClean="0"/>
              <a:t> :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416" y="2397425"/>
            <a:ext cx="1902674" cy="142446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090" y="2397425"/>
            <a:ext cx="1784134" cy="1335715"/>
          </a:xfrm>
          <a:prstGeom prst="rect">
            <a:avLst/>
          </a:prstGeom>
        </p:spPr>
      </p:pic>
      <p:sp>
        <p:nvSpPr>
          <p:cNvPr id="6" name="Ellipse 5"/>
          <p:cNvSpPr/>
          <p:nvPr/>
        </p:nvSpPr>
        <p:spPr>
          <a:xfrm>
            <a:off x="1687592" y="2797482"/>
            <a:ext cx="74428" cy="85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/>
          <p:cNvSpPr/>
          <p:nvPr/>
        </p:nvSpPr>
        <p:spPr>
          <a:xfrm>
            <a:off x="3594364" y="3188118"/>
            <a:ext cx="71438" cy="76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/>
          <p:cNvSpPr/>
          <p:nvPr/>
        </p:nvSpPr>
        <p:spPr>
          <a:xfrm>
            <a:off x="1994773" y="3549957"/>
            <a:ext cx="74428" cy="850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lipse 8"/>
          <p:cNvSpPr/>
          <p:nvPr/>
        </p:nvSpPr>
        <p:spPr>
          <a:xfrm>
            <a:off x="3742610" y="3383269"/>
            <a:ext cx="74428" cy="850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lipse 9"/>
          <p:cNvSpPr/>
          <p:nvPr/>
        </p:nvSpPr>
        <p:spPr>
          <a:xfrm>
            <a:off x="2581246" y="3549957"/>
            <a:ext cx="74428" cy="850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lipse 10"/>
          <p:cNvSpPr/>
          <p:nvPr/>
        </p:nvSpPr>
        <p:spPr>
          <a:xfrm>
            <a:off x="4213024" y="3464897"/>
            <a:ext cx="78859" cy="850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>
                <a:off x="5225440" y="2549611"/>
                <a:ext cx="596392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Construct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Indicator functions around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and set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fr-F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Distance functions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and set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fr-F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440" y="2549611"/>
                <a:ext cx="5963927" cy="923330"/>
              </a:xfrm>
              <a:prstGeom prst="rect">
                <a:avLst/>
              </a:prstGeom>
              <a:blipFill rotWithShape="0">
                <a:blip r:embed="rId4"/>
                <a:stretch>
                  <a:fillRect l="-817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394035" y="2655346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035" y="2655346"/>
                <a:ext cx="367985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3296709" y="3016691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709" y="3016691"/>
                <a:ext cx="371384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Imag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10" y="4571256"/>
            <a:ext cx="1987020" cy="1487608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220" y="4469997"/>
            <a:ext cx="2257524" cy="1690125"/>
          </a:xfrm>
          <a:prstGeom prst="rect">
            <a:avLst/>
          </a:prstGeom>
        </p:spPr>
      </p:pic>
      <p:sp>
        <p:nvSpPr>
          <p:cNvPr id="19" name="ZoneTexte 18"/>
          <p:cNvSpPr txBox="1"/>
          <p:nvPr/>
        </p:nvSpPr>
        <p:spPr>
          <a:xfrm>
            <a:off x="5082744" y="4714894"/>
            <a:ext cx="6507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Construct linear constraints exactly like for landmark but for a part of the shapes</a:t>
            </a:r>
            <a:r>
              <a:rPr lang="en-US" dirty="0"/>
              <a:t> </a:t>
            </a:r>
            <a:r>
              <a:rPr lang="en-US" dirty="0" smtClean="0"/>
              <a:t>: add more constraints  than few landmark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Need to pre-segment shape and match corresponding segments</a:t>
            </a:r>
          </a:p>
        </p:txBody>
      </p:sp>
    </p:spTree>
    <p:extLst>
      <p:ext uri="{BB962C8B-B14F-4D97-AF65-F5344CB8AC3E}">
        <p14:creationId xmlns:p14="http://schemas.microsoft.com/office/powerpoint/2010/main" val="373665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646</Words>
  <Application>Microsoft Office PowerPoint</Application>
  <PresentationFormat>Grand écran</PresentationFormat>
  <Paragraphs>188</Paragraphs>
  <Slides>16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Functional Maps: A Flexible Representation of Maps Between Shapes</vt:lpstr>
      <vt:lpstr>Shape matching</vt:lpstr>
      <vt:lpstr>Background</vt:lpstr>
      <vt:lpstr>Functional representation</vt:lpstr>
      <vt:lpstr>Matrix of change of basis</vt:lpstr>
      <vt:lpstr>Choice of basis</vt:lpstr>
      <vt:lpstr>Recover matrix C</vt:lpstr>
      <vt:lpstr>Constraints : Descriptor preservation  </vt:lpstr>
      <vt:lpstr>Constraints : Landmark &amp; Segmentation correspondences  </vt:lpstr>
      <vt:lpstr>Segmentation of the shape : Skraba &amp; al</vt:lpstr>
      <vt:lpstr>Contraintes operator commutativity - Alex</vt:lpstr>
      <vt:lpstr>Refinement and conversion to point to point</vt:lpstr>
      <vt:lpstr>Recap and implementation </vt:lpstr>
      <vt:lpstr>Preliminary results – Computation of map C</vt:lpstr>
      <vt:lpstr>Preliminary results – Segment Transfer</vt:lpstr>
      <vt:lpstr>More applications and properties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athis</dc:creator>
  <cp:lastModifiedBy>Nicolas</cp:lastModifiedBy>
  <cp:revision>42</cp:revision>
  <dcterms:created xsi:type="dcterms:W3CDTF">2014-12-14T20:25:35Z</dcterms:created>
  <dcterms:modified xsi:type="dcterms:W3CDTF">2014-12-16T10:03:18Z</dcterms:modified>
</cp:coreProperties>
</file>