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7" r:id="rId2"/>
    <p:sldId id="257" r:id="rId3"/>
    <p:sldId id="278" r:id="rId4"/>
    <p:sldId id="283" r:id="rId5"/>
    <p:sldId id="284" r:id="rId6"/>
    <p:sldId id="285" r:id="rId7"/>
    <p:sldId id="263" r:id="rId8"/>
    <p:sldId id="264" r:id="rId9"/>
    <p:sldId id="272" r:id="rId10"/>
    <p:sldId id="274" r:id="rId11"/>
    <p:sldId id="282" r:id="rId12"/>
    <p:sldId id="286" r:id="rId13"/>
    <p:sldId id="266" r:id="rId14"/>
    <p:sldId id="287" r:id="rId15"/>
    <p:sldId id="276" r:id="rId16"/>
    <p:sldId id="288" r:id="rId17"/>
    <p:sldId id="289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AC7E6-AEA0-4FFD-9661-0FF5E7F61CCB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6EE4E-73B9-4172-9487-6AF1D46B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2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6B13C-AF58-4A05-A469-937002498BD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09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7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27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21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84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80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12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65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14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42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34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51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jpg"/><Relationship Id="rId7" Type="http://schemas.openxmlformats.org/officeDocument/2006/relationships/image" Target="../media/image43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30.jpg"/><Relationship Id="rId7" Type="http://schemas.openxmlformats.org/officeDocument/2006/relationships/image" Target="../media/image31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3.lmt.ens-cachan.fr/tacs/resources/Images/logo_ensc_ble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828" y="224419"/>
            <a:ext cx="1837803" cy="99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Maps: A Flexible Representation of Maps Between Shapes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11133"/>
            <a:ext cx="9144000" cy="1655762"/>
          </a:xfrm>
        </p:spPr>
        <p:txBody>
          <a:bodyPr/>
          <a:lstStyle/>
          <a:p>
            <a:r>
              <a:rPr lang="en-US" dirty="0" smtClean="0"/>
              <a:t>Oral presentation</a:t>
            </a:r>
          </a:p>
          <a:p>
            <a:r>
              <a:rPr lang="en-US" dirty="0" err="1" smtClean="0"/>
              <a:t>Paumier</a:t>
            </a:r>
            <a:r>
              <a:rPr lang="en-US" dirty="0" smtClean="0"/>
              <a:t> Nicolas &amp; This Alexandre</a:t>
            </a:r>
          </a:p>
          <a:p>
            <a:r>
              <a:rPr lang="en-US" dirty="0" smtClean="0"/>
              <a:t>Object recognition and computer vision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038600" y="3414216"/>
            <a:ext cx="417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By M. </a:t>
            </a:r>
            <a:r>
              <a:rPr lang="en-US" i="1" dirty="0" err="1" smtClean="0"/>
              <a:t>Ovsjanikov</a:t>
            </a:r>
            <a:r>
              <a:rPr lang="en-US" i="1" dirty="0" smtClean="0"/>
              <a:t>, M Ben-Chen, J. Solomon, A </a:t>
            </a:r>
            <a:r>
              <a:rPr lang="en-US" i="1" dirty="0" err="1" smtClean="0"/>
              <a:t>Butscher</a:t>
            </a:r>
            <a:r>
              <a:rPr lang="en-US" i="1" dirty="0" smtClean="0"/>
              <a:t> &amp; L. </a:t>
            </a:r>
            <a:r>
              <a:rPr lang="en-US" i="1" dirty="0" err="1" smtClean="0"/>
              <a:t>Guidas</a:t>
            </a:r>
            <a:endParaRPr lang="en-US" i="1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08FB-76C5-4FE2-B164-46F30A0CCE46}" type="datetime1">
              <a:rPr lang="fr-FR" smtClean="0"/>
              <a:t>16/12/2014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BAC1-E05C-45F1-B952-24329F46D53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9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 of the </a:t>
            </a:r>
            <a:r>
              <a:rPr lang="fr-FR" dirty="0" err="1" smtClean="0"/>
              <a:t>shape</a:t>
            </a:r>
            <a:r>
              <a:rPr lang="fr-FR" dirty="0" smtClean="0"/>
              <a:t> : </a:t>
            </a:r>
            <a:r>
              <a:rPr lang="fr-FR" dirty="0" err="1" smtClean="0"/>
              <a:t>Skraba</a:t>
            </a:r>
            <a:r>
              <a:rPr lang="fr-FR" dirty="0" smtClean="0"/>
              <a:t> &amp; al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8441724" cy="4351338"/>
              </a:xfrm>
            </p:spPr>
            <p:txBody>
              <a:bodyPr/>
              <a:lstStyle/>
              <a:p>
                <a:r>
                  <a:rPr lang="en-US" dirty="0" smtClean="0"/>
                  <a:t>Use isometry invariant descriptors WKS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if WKS(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) is a local maximum, create a new connected component C else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to the c.c. with the highest WKS value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adjacent to other c.c., we merge then only if there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-persistent</a:t>
                </a:r>
              </a:p>
              <a:p>
                <a:r>
                  <a:rPr lang="en-US" dirty="0" smtClean="0"/>
                  <a:t>Match segments between shapes</a:t>
                </a:r>
              </a:p>
              <a:p>
                <a:pPr lvl="1"/>
                <a:r>
                  <a:rPr lang="en-US" dirty="0" smtClean="0"/>
                  <a:t>Compute segment descriptors</a:t>
                </a:r>
              </a:p>
              <a:p>
                <a:pPr lvl="1"/>
                <a:r>
                  <a:rPr lang="en-US" dirty="0" smtClean="0"/>
                  <a:t>Find best match between descriptors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8441724" cy="4351338"/>
              </a:xfrm>
              <a:blipFill rotWithShape="0">
                <a:blip r:embed="rId2"/>
                <a:stretch>
                  <a:fillRect l="-130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0" t="11488" r="20009" b="12294"/>
          <a:stretch/>
        </p:blipFill>
        <p:spPr>
          <a:xfrm>
            <a:off x="9649818" y="1690688"/>
            <a:ext cx="2142105" cy="214210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2" t="8762" r="12160" b="11764"/>
          <a:stretch/>
        </p:blipFill>
        <p:spPr>
          <a:xfrm>
            <a:off x="9541980" y="4458150"/>
            <a:ext cx="2357783" cy="195359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5" t="9261" r="12153" b="9195"/>
          <a:stretch/>
        </p:blipFill>
        <p:spPr>
          <a:xfrm>
            <a:off x="6539288" y="4458150"/>
            <a:ext cx="2205190" cy="1953591"/>
          </a:xfrm>
          <a:prstGeom prst="rect">
            <a:avLst/>
          </a:prstGeom>
        </p:spPr>
      </p:pic>
      <p:sp>
        <p:nvSpPr>
          <p:cNvPr id="11" name="Flèche droite 10"/>
          <p:cNvSpPr/>
          <p:nvPr/>
        </p:nvSpPr>
        <p:spPr>
          <a:xfrm>
            <a:off x="9116959" y="5229385"/>
            <a:ext cx="333375" cy="238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èche droite 11"/>
          <p:cNvSpPr/>
          <p:nvPr/>
        </p:nvSpPr>
        <p:spPr>
          <a:xfrm rot="10800000">
            <a:off x="8966875" y="5229384"/>
            <a:ext cx="333375" cy="238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</a:t>
            </a:r>
            <a:r>
              <a:rPr lang="fr-FR" dirty="0" err="1" smtClean="0"/>
              <a:t>operator</a:t>
            </a:r>
            <a:r>
              <a:rPr lang="fr-FR" dirty="0" smtClean="0"/>
              <a:t> </a:t>
            </a:r>
            <a:r>
              <a:rPr lang="fr-FR" dirty="0" err="1" smtClean="0"/>
              <a:t>commutativity</a:t>
            </a:r>
            <a:r>
              <a:rPr lang="fr-FR" dirty="0" smtClean="0"/>
              <a:t> - Alex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operators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 defined on 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defined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fr-FR" b="0" dirty="0" smtClean="0"/>
                  <a:t> </a:t>
                </a:r>
                <a:r>
                  <a:rPr lang="fr-FR" b="0" dirty="0" err="1" smtClean="0"/>
                  <a:t>that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we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want</a:t>
                </a:r>
                <a:r>
                  <a:rPr lang="fr-FR" b="0" dirty="0" smtClean="0"/>
                  <a:t> to </a:t>
                </a:r>
                <a:r>
                  <a:rPr lang="fr-FR" b="0" dirty="0" err="1" smtClean="0"/>
                  <a:t>be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preserved</a:t>
                </a:r>
                <a:r>
                  <a:rPr lang="fr-FR" b="0" dirty="0" smtClean="0"/>
                  <a:t> 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fr-FR" b="0" dirty="0" smtClean="0"/>
                  <a:t>C = C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fr-FR" b="0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Laplace-</a:t>
                </a:r>
                <a:r>
                  <a:rPr lang="en-US" dirty="0" err="1" smtClean="0"/>
                  <a:t>beltrami</a:t>
                </a:r>
                <a:r>
                  <a:rPr lang="en-US" dirty="0" smtClean="0"/>
                  <a:t> operator is preserved under isometry</a:t>
                </a:r>
                <a:endParaRPr lang="en-US" dirty="0"/>
              </a:p>
              <a:p>
                <a:pPr lvl="1"/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𝐿𝐵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Can be rewritten as linear constraints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Refinement</a:t>
            </a:r>
            <a:r>
              <a:rPr lang="fr-FR" dirty="0" smtClean="0"/>
              <a:t> and conversion to point to point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Refinement : </a:t>
                </a:r>
                <a:r>
                  <a:rPr lang="fr-FR" dirty="0" err="1" smtClean="0"/>
                  <a:t>Iterative</a:t>
                </a:r>
                <a:r>
                  <a:rPr lang="fr-FR" dirty="0" smtClean="0"/>
                  <a:t> closes point </a:t>
                </a:r>
                <a:r>
                  <a:rPr lang="fr-FR" dirty="0" err="1" smtClean="0"/>
                  <a:t>algorithm</a:t>
                </a:r>
                <a:r>
                  <a:rPr lang="fr-FR" dirty="0" smtClean="0"/>
                  <a:t> on the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space</a:t>
                </a:r>
                <a:endParaRPr lang="fr-FR" dirty="0" smtClean="0"/>
              </a:p>
              <a:p>
                <a:pPr lvl="1"/>
                <a:r>
                  <a:rPr lang="fr-FR" dirty="0" err="1" smtClean="0"/>
                  <a:t>Find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correspondences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points </a:t>
                </a:r>
                <a:r>
                  <a:rPr lang="fr-FR" dirty="0" err="1" smtClean="0"/>
                  <a:t>using</a:t>
                </a:r>
                <a:r>
                  <a:rPr lang="fr-FR" dirty="0" smtClean="0"/>
                  <a:t> a good approximation of C</a:t>
                </a:r>
              </a:p>
              <a:p>
                <a:pPr lvl="1"/>
                <a:r>
                  <a:rPr lang="fr-FR" dirty="0" err="1" smtClean="0"/>
                  <a:t>Find</a:t>
                </a:r>
                <a:r>
                  <a:rPr lang="fr-FR" dirty="0" smtClean="0"/>
                  <a:t> the best </a:t>
                </a:r>
                <a:r>
                  <a:rPr lang="fr-FR" dirty="0" err="1" smtClean="0"/>
                  <a:t>aligment</a:t>
                </a:r>
                <a:r>
                  <a:rPr lang="fr-FR" dirty="0" smtClean="0"/>
                  <a:t> for the </a:t>
                </a:r>
                <a:r>
                  <a:rPr lang="fr-FR" dirty="0" err="1" smtClean="0"/>
                  <a:t>corresponding</a:t>
                </a:r>
                <a:r>
                  <a:rPr lang="fr-FR" dirty="0" smtClean="0"/>
                  <a:t> points</a:t>
                </a:r>
              </a:p>
              <a:p>
                <a:pPr lvl="1"/>
                <a:r>
                  <a:rPr lang="fr-FR" dirty="0" smtClean="0"/>
                  <a:t>Update matrix C and </a:t>
                </a:r>
                <a:r>
                  <a:rPr lang="fr-FR" dirty="0" err="1" smtClean="0"/>
                  <a:t>iterate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until</a:t>
                </a:r>
                <a:r>
                  <a:rPr lang="fr-FR" dirty="0" smtClean="0"/>
                  <a:t> acceptable </a:t>
                </a:r>
                <a:r>
                  <a:rPr lang="fr-FR" dirty="0" err="1" smtClean="0"/>
                  <a:t>results</a:t>
                </a:r>
                <a:endParaRPr lang="fr-FR" dirty="0" smtClean="0"/>
              </a:p>
              <a:p>
                <a:r>
                  <a:rPr lang="fr-FR" dirty="0" smtClean="0"/>
                  <a:t>Conversion point to point :</a:t>
                </a:r>
              </a:p>
              <a:p>
                <a:pPr lvl="1"/>
                <a:r>
                  <a:rPr lang="fr-FR" dirty="0" err="1" smtClean="0"/>
                  <a:t>Build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indicator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 for </a:t>
                </a:r>
                <a:r>
                  <a:rPr lang="fr-FR" dirty="0" err="1" smtClean="0"/>
                  <a:t>each</a:t>
                </a:r>
                <a:r>
                  <a:rPr lang="fr-FR" dirty="0" smtClean="0"/>
                  <a:t> vertex, </a:t>
                </a:r>
                <a:r>
                  <a:rPr lang="fr-FR" dirty="0" err="1" smtClean="0"/>
                  <a:t>map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 and </a:t>
                </a:r>
                <a:r>
                  <a:rPr lang="fr-FR" dirty="0" err="1" smtClean="0"/>
                  <a:t>find</a:t>
                </a:r>
                <a:r>
                  <a:rPr lang="fr-FR" dirty="0" smtClean="0"/>
                  <a:t> the maximum </a:t>
                </a:r>
              </a:p>
              <a:p>
                <a:pPr lvl="1"/>
                <a:r>
                  <a:rPr lang="fr-FR" dirty="0" smtClean="0"/>
                  <a:t>Or use </a:t>
                </a:r>
                <a:r>
                  <a:rPr lang="fr-FR" dirty="0" err="1" smtClean="0"/>
                  <a:t>find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nearest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neighbour</a:t>
                </a:r>
                <a:r>
                  <a:rPr lang="fr-FR" dirty="0" smtClean="0"/>
                  <a:t> of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fr-FR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using</a:t>
                </a:r>
                <a:r>
                  <a:rPr lang="fr-FR" dirty="0" smtClean="0"/>
                  <a:t> an efficient </a:t>
                </a:r>
                <a:r>
                  <a:rPr lang="fr-FR" dirty="0" err="1" smtClean="0"/>
                  <a:t>search</a:t>
                </a:r>
                <a:r>
                  <a:rPr lang="fr-FR" dirty="0" smtClean="0"/>
                  <a:t> structure (</a:t>
                </a:r>
                <a:r>
                  <a:rPr lang="fr-FR" dirty="0" err="1" smtClean="0"/>
                  <a:t>kd-tree</a:t>
                </a:r>
                <a:r>
                  <a:rPr lang="fr-FR" smtClean="0"/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1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and implementation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fr-FR" dirty="0" err="1" smtClean="0"/>
                  <a:t>Compute</a:t>
                </a:r>
                <a:r>
                  <a:rPr lang="fr-FR" dirty="0" smtClean="0"/>
                  <a:t> Laplace-Beltrami </a:t>
                </a:r>
                <a:r>
                  <a:rPr lang="fr-FR" dirty="0" err="1" smtClean="0"/>
                  <a:t>operators</a:t>
                </a:r>
                <a:r>
                  <a:rPr lang="fr-FR" dirty="0" smtClean="0"/>
                  <a:t> and </a:t>
                </a:r>
                <a:r>
                  <a:rPr lang="fr-FR" dirty="0" err="1" smtClean="0"/>
                  <a:t>descriptors</a:t>
                </a:r>
                <a:r>
                  <a:rPr lang="fr-FR" dirty="0" smtClean="0"/>
                  <a:t> HKS and WKS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smtClean="0"/>
                  <a:t>Set up the </a:t>
                </a:r>
                <a:r>
                  <a:rPr lang="fr-FR" dirty="0" err="1" smtClean="0"/>
                  <a:t>linear</a:t>
                </a:r>
                <a:r>
                  <a:rPr lang="fr-FR" dirty="0" smtClean="0"/>
                  <a:t> system by </a:t>
                </a:r>
                <a:r>
                  <a:rPr lang="fr-FR" dirty="0" err="1" smtClean="0"/>
                  <a:t>adding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linear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constraints</a:t>
                </a:r>
                <a:endParaRPr lang="fr-FR" dirty="0" smtClean="0"/>
              </a:p>
              <a:p>
                <a:pPr lvl="1"/>
                <a:r>
                  <a:rPr lang="fr-FR" dirty="0" err="1" smtClean="0"/>
                  <a:t>Add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descriptor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constraints</a:t>
                </a:r>
                <a:r>
                  <a:rPr lang="fr-FR" dirty="0" smtClean="0"/>
                  <a:t> for HKS and WKS</a:t>
                </a:r>
              </a:p>
              <a:p>
                <a:pPr lvl="1"/>
                <a:r>
                  <a:rPr lang="fr-FR" dirty="0" smtClean="0"/>
                  <a:t>Segment </a:t>
                </a:r>
                <a:r>
                  <a:rPr lang="fr-FR" dirty="0" err="1" smtClean="0"/>
                  <a:t>shapes</a:t>
                </a:r>
                <a:r>
                  <a:rPr lang="fr-FR" dirty="0" smtClean="0"/>
                  <a:t> and match parts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shapes</a:t>
                </a:r>
                <a:r>
                  <a:rPr lang="fr-FR" dirty="0" smtClean="0"/>
                  <a:t> </a:t>
                </a:r>
              </a:p>
              <a:p>
                <a:pPr lvl="1"/>
                <a:r>
                  <a:rPr lang="fr-FR" dirty="0" err="1"/>
                  <a:t>A</a:t>
                </a:r>
                <a:r>
                  <a:rPr lang="fr-FR" dirty="0" err="1" smtClean="0"/>
                  <a:t>dd</a:t>
                </a:r>
                <a:r>
                  <a:rPr lang="fr-FR" dirty="0" smtClean="0"/>
                  <a:t> segment </a:t>
                </a:r>
                <a:r>
                  <a:rPr lang="fr-FR" dirty="0" err="1" smtClean="0"/>
                  <a:t>correspondences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constraints</a:t>
                </a:r>
                <a:endParaRPr lang="fr-FR" dirty="0" smtClean="0"/>
              </a:p>
              <a:p>
                <a:pPr lvl="1"/>
                <a:r>
                  <a:rPr lang="fr-FR" dirty="0" err="1" smtClean="0"/>
                  <a:t>Add</a:t>
                </a:r>
                <a:r>
                  <a:rPr lang="fr-FR" dirty="0" smtClean="0"/>
                  <a:t> </a:t>
                </a:r>
                <a:r>
                  <a:rPr lang="fr-FR" dirty="0"/>
                  <a:t>LB </a:t>
                </a:r>
                <a:r>
                  <a:rPr lang="fr-FR" dirty="0" err="1" smtClean="0"/>
                  <a:t>operator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commutativity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constraints</a:t>
                </a:r>
                <a:endParaRPr lang="fr-FR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err="1" smtClean="0"/>
                  <a:t>Solve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linear</a:t>
                </a:r>
                <a:r>
                  <a:rPr lang="fr-FR" dirty="0" smtClean="0"/>
                  <a:t> system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fr-FR" dirty="0" smtClean="0"/>
                  <a:t>		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smtClean="0"/>
                  <a:t>Post-</a:t>
                </a:r>
                <a:r>
                  <a:rPr lang="fr-FR" dirty="0" err="1" smtClean="0"/>
                  <a:t>Processing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Iterative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Refinement</a:t>
                </a:r>
                <a:endParaRPr lang="fr-FR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smtClean="0"/>
                  <a:t>Conversion to Point-to-Point (</a:t>
                </a:r>
                <a:r>
                  <a:rPr lang="fr-FR" dirty="0" err="1" smtClean="0"/>
                  <a:t>recovering</a:t>
                </a:r>
                <a:r>
                  <a:rPr lang="fr-FR" dirty="0" smtClean="0"/>
                  <a:t> T </a:t>
                </a:r>
                <a:r>
                  <a:rPr lang="fr-FR" dirty="0" err="1" smtClean="0"/>
                  <a:t>from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dirty="0" smtClean="0"/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8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Preliminary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– Computation of </a:t>
            </a:r>
            <a:r>
              <a:rPr lang="fr-FR" dirty="0" err="1" smtClean="0"/>
              <a:t>map</a:t>
            </a:r>
            <a:r>
              <a:rPr lang="fr-FR" dirty="0" smtClean="0"/>
              <a:t> C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861929" cy="21426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33309"/>
            <a:ext cx="2861929" cy="21426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00129" y="3235182"/>
            <a:ext cx="44403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computed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40 </a:t>
            </a:r>
            <a:r>
              <a:rPr lang="fr-FR" dirty="0" err="1" smtClean="0"/>
              <a:t>eigenfunctions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HKS </a:t>
            </a:r>
            <a:r>
              <a:rPr lang="fr-FR" dirty="0" err="1" smtClean="0"/>
              <a:t>preservation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WKS </a:t>
            </a:r>
            <a:r>
              <a:rPr lang="fr-FR" dirty="0" err="1" smtClean="0"/>
              <a:t>preservation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One segment </a:t>
            </a:r>
            <a:r>
              <a:rPr lang="fr-FR" dirty="0" err="1"/>
              <a:t>preservation</a:t>
            </a:r>
            <a:r>
              <a:rPr lang="fr-FR" dirty="0"/>
              <a:t> </a:t>
            </a:r>
            <a:r>
              <a:rPr lang="fr-FR" dirty="0" err="1" smtClean="0"/>
              <a:t>constraint</a:t>
            </a:r>
            <a:r>
              <a:rPr lang="fr-FR" dirty="0" smtClean="0"/>
              <a:t> (</a:t>
            </a:r>
            <a:r>
              <a:rPr lang="fr-FR" dirty="0" err="1" smtClean="0"/>
              <a:t>tail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LB </a:t>
            </a:r>
            <a:r>
              <a:rPr lang="fr-FR" dirty="0" err="1" smtClean="0"/>
              <a:t>operator</a:t>
            </a:r>
            <a:r>
              <a:rPr lang="fr-FR" dirty="0" smtClean="0"/>
              <a:t> </a:t>
            </a:r>
            <a:r>
              <a:rPr lang="fr-FR" dirty="0" err="1" smtClean="0"/>
              <a:t>commutativity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4" r="7144"/>
          <a:stretch/>
        </p:blipFill>
        <p:spPr>
          <a:xfrm>
            <a:off x="8140512" y="2036427"/>
            <a:ext cx="4038600" cy="359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Preliminary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– Segment Transfer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1" t="5879" r="19717" b="10833"/>
          <a:stretch/>
        </p:blipFill>
        <p:spPr>
          <a:xfrm>
            <a:off x="838200" y="1678330"/>
            <a:ext cx="1975386" cy="222649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2" t="7808" r="15931" b="11722"/>
          <a:stretch/>
        </p:blipFill>
        <p:spPr>
          <a:xfrm>
            <a:off x="3331054" y="1413642"/>
            <a:ext cx="2606070" cy="2471439"/>
          </a:xfrm>
          <a:prstGeom prst="rect">
            <a:avLst/>
          </a:prstGeom>
        </p:spPr>
      </p:pic>
      <p:sp>
        <p:nvSpPr>
          <p:cNvPr id="5" name="Flèche droite 4"/>
          <p:cNvSpPr/>
          <p:nvPr/>
        </p:nvSpPr>
        <p:spPr>
          <a:xfrm>
            <a:off x="2907170" y="2666784"/>
            <a:ext cx="423884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0" t="5804" r="12919" b="9233"/>
          <a:stretch/>
        </p:blipFill>
        <p:spPr>
          <a:xfrm>
            <a:off x="6571311" y="4011283"/>
            <a:ext cx="2530363" cy="222153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5" t="2626" r="15817" b="12030"/>
          <a:stretch/>
        </p:blipFill>
        <p:spPr>
          <a:xfrm>
            <a:off x="9539262" y="3919068"/>
            <a:ext cx="2347938" cy="237981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9" t="15790" r="13587" b="4581"/>
          <a:stretch/>
        </p:blipFill>
        <p:spPr>
          <a:xfrm>
            <a:off x="6454592" y="1690688"/>
            <a:ext cx="2557549" cy="216408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4" t="19737" r="8958" b="20446"/>
          <a:stretch/>
        </p:blipFill>
        <p:spPr>
          <a:xfrm>
            <a:off x="9318439" y="1954948"/>
            <a:ext cx="2873561" cy="161124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0" t="9148" r="11265" b="9699"/>
          <a:stretch/>
        </p:blipFill>
        <p:spPr>
          <a:xfrm>
            <a:off x="292983" y="4204461"/>
            <a:ext cx="2364316" cy="202248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3" t="6287" r="8909" b="8142"/>
          <a:stretch/>
        </p:blipFill>
        <p:spPr>
          <a:xfrm>
            <a:off x="3436429" y="4125018"/>
            <a:ext cx="2659571" cy="2252909"/>
          </a:xfrm>
          <a:prstGeom prst="rect">
            <a:avLst/>
          </a:prstGeom>
        </p:spPr>
      </p:pic>
      <p:sp>
        <p:nvSpPr>
          <p:cNvPr id="13" name="Flèche droite 12"/>
          <p:cNvSpPr/>
          <p:nvPr/>
        </p:nvSpPr>
        <p:spPr>
          <a:xfrm>
            <a:off x="2907170" y="5069120"/>
            <a:ext cx="423884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èche droite 13"/>
          <p:cNvSpPr/>
          <p:nvPr/>
        </p:nvSpPr>
        <p:spPr>
          <a:xfrm>
            <a:off x="8889732" y="2665737"/>
            <a:ext cx="423884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èche droite 14"/>
          <p:cNvSpPr/>
          <p:nvPr/>
        </p:nvSpPr>
        <p:spPr>
          <a:xfrm>
            <a:off x="8889732" y="5069120"/>
            <a:ext cx="423884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More applications and </a:t>
            </a:r>
            <a:r>
              <a:rPr lang="fr-FR" smtClean="0"/>
              <a:t>properties</a:t>
            </a:r>
            <a:r>
              <a:rPr lang="fr-FR" dirty="0" smtClean="0"/>
              <a:t>	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Composition de </a:t>
                </a:r>
                <a:r>
                  <a:rPr lang="fr-FR" dirty="0" err="1" smtClean="0"/>
                  <a:t>mapping</a:t>
                </a:r>
                <a:r>
                  <a:rPr lang="fr-FR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1→3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2→3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1→2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r>
                  <a:rPr lang="fr-FR" dirty="0" smtClean="0"/>
                  <a:t>Inversion de </a:t>
                </a:r>
                <a:r>
                  <a:rPr lang="fr-FR" dirty="0" err="1" smtClean="0"/>
                  <a:t>mapping</a:t>
                </a:r>
                <a:r>
                  <a:rPr lang="fr-FR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2→1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1→2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1→2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fr-FR" dirty="0" smtClean="0"/>
              </a:p>
              <a:p>
                <a:r>
                  <a:rPr lang="fr-FR" dirty="0" smtClean="0"/>
                  <a:t>Segmentation </a:t>
                </a:r>
                <a:r>
                  <a:rPr lang="fr-FR" dirty="0" err="1" smtClean="0"/>
                  <a:t>transfer</a:t>
                </a:r>
                <a:r>
                  <a:rPr lang="fr-FR" dirty="0" smtClean="0"/>
                  <a:t> </a:t>
                </a:r>
              </a:p>
              <a:p>
                <a:r>
                  <a:rPr lang="fr-FR" dirty="0" smtClean="0"/>
                  <a:t>M </a:t>
                </a:r>
                <a:r>
                  <a:rPr lang="fr-FR" dirty="0" err="1" smtClean="0"/>
                  <a:t>being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maps</a:t>
                </a:r>
                <a:r>
                  <a:rPr lang="fr-FR" dirty="0"/>
                  <a:t>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shapes</a:t>
                </a:r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3→1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1→2</m:t>
                        </m:r>
                      </m:sub>
                    </m:sSub>
                  </m:oMath>
                </a14:m>
                <a:r>
                  <a:rPr lang="fr-FR" dirty="0" err="1" smtClean="0"/>
                  <a:t>should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equal</a:t>
                </a:r>
                <a:r>
                  <a:rPr lang="fr-FR" dirty="0" smtClean="0"/>
                  <a:t> to the </a:t>
                </a:r>
                <a:r>
                  <a:rPr lang="fr-FR" dirty="0" err="1" smtClean="0"/>
                  <a:t>identity</a:t>
                </a:r>
                <a:endParaRPr lang="fr-FR" dirty="0" smtClean="0"/>
              </a:p>
              <a:p>
                <a:pPr lvl="1"/>
                <a:r>
                  <a:rPr lang="fr-FR" dirty="0" smtClean="0"/>
                  <a:t>ICSM use </a:t>
                </a:r>
                <a:r>
                  <a:rPr lang="fr-FR" dirty="0" err="1" smtClean="0"/>
                  <a:t>that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property</a:t>
                </a:r>
                <a:r>
                  <a:rPr lang="fr-FR" dirty="0" smtClean="0"/>
                  <a:t> to </a:t>
                </a:r>
                <a:r>
                  <a:rPr lang="fr-FR" dirty="0" err="1" smtClean="0"/>
                  <a:t>improve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pairwise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maps</a:t>
                </a:r>
                <a:r>
                  <a:rPr lang="fr-FR" dirty="0" smtClean="0"/>
                  <a:t>.</a:t>
                </a:r>
              </a:p>
              <a:p>
                <a:pPr lvl="1"/>
                <a:r>
                  <a:rPr lang="fr-FR" dirty="0" err="1" smtClean="0"/>
                  <a:t>Functional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maps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provide</a:t>
                </a:r>
                <a:r>
                  <a:rPr lang="fr-FR" dirty="0" smtClean="0"/>
                  <a:t> an efficient </a:t>
                </a:r>
                <a:r>
                  <a:rPr lang="fr-FR" dirty="0" err="1" smtClean="0"/>
                  <a:t>way</a:t>
                </a:r>
                <a:r>
                  <a:rPr lang="fr-FR" dirty="0" smtClean="0"/>
                  <a:t> to compose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maps</a:t>
                </a:r>
                <a:r>
                  <a:rPr lang="fr-FR" dirty="0" smtClean="0"/>
                  <a:t> (</a:t>
                </a:r>
                <a:r>
                  <a:rPr lang="fr-FR" dirty="0" err="1" smtClean="0"/>
                  <a:t>low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complexity</a:t>
                </a:r>
                <a:r>
                  <a:rPr lang="fr-FR" dirty="0" smtClean="0"/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9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and  </a:t>
            </a:r>
            <a:r>
              <a:rPr lang="fr-FR" dirty="0" err="1" smtClean="0"/>
              <a:t>further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LB </a:t>
            </a:r>
            <a:r>
              <a:rPr lang="fr-FR" dirty="0" err="1" smtClean="0"/>
              <a:t>operator</a:t>
            </a:r>
            <a:r>
              <a:rPr lang="fr-FR" dirty="0" smtClean="0"/>
              <a:t>, HKS and WKS </a:t>
            </a:r>
            <a:r>
              <a:rPr lang="fr-FR" dirty="0" err="1" smtClean="0"/>
              <a:t>were</a:t>
            </a:r>
            <a:r>
              <a:rPr lang="fr-FR" dirty="0" smtClean="0"/>
              <a:t> </a:t>
            </a:r>
            <a:r>
              <a:rPr lang="fr-FR" dirty="0" err="1" smtClean="0"/>
              <a:t>provided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until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  :</a:t>
            </a:r>
          </a:p>
          <a:p>
            <a:pPr lvl="1"/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for </a:t>
            </a:r>
          </a:p>
          <a:p>
            <a:pPr lvl="2"/>
            <a:r>
              <a:rPr lang="fr-FR" dirty="0" err="1" smtClean="0"/>
              <a:t>descriptor</a:t>
            </a:r>
            <a:r>
              <a:rPr lang="fr-FR" dirty="0" smtClean="0"/>
              <a:t> </a:t>
            </a:r>
            <a:r>
              <a:rPr lang="fr-FR" dirty="0" err="1" smtClean="0"/>
              <a:t>preservation</a:t>
            </a:r>
            <a:r>
              <a:rPr lang="fr-FR" dirty="0" smtClean="0"/>
              <a:t> </a:t>
            </a:r>
          </a:p>
          <a:p>
            <a:pPr lvl="2"/>
            <a:r>
              <a:rPr lang="fr-FR" dirty="0" smtClean="0"/>
              <a:t>Segment </a:t>
            </a:r>
            <a:r>
              <a:rPr lang="fr-FR" dirty="0" err="1" smtClean="0"/>
              <a:t>preservation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/>
          </a:p>
          <a:p>
            <a:pPr lvl="2"/>
            <a:r>
              <a:rPr lang="fr-FR" dirty="0" err="1" smtClean="0"/>
              <a:t>Operator</a:t>
            </a:r>
            <a:r>
              <a:rPr lang="fr-FR" dirty="0" smtClean="0"/>
              <a:t> </a:t>
            </a:r>
            <a:r>
              <a:rPr lang="fr-FR" dirty="0" err="1" smtClean="0"/>
              <a:t>commutativity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 smtClean="0"/>
          </a:p>
          <a:p>
            <a:pPr lvl="1"/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implemented</a:t>
            </a:r>
            <a:r>
              <a:rPr lang="fr-FR" dirty="0" smtClean="0"/>
              <a:t> the </a:t>
            </a:r>
            <a:r>
              <a:rPr lang="fr-FR" dirty="0" err="1" smtClean="0"/>
              <a:t>persistence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segmentation </a:t>
            </a:r>
            <a:r>
              <a:rPr lang="fr-FR" dirty="0" err="1" smtClean="0"/>
              <a:t>algorithm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   </a:t>
            </a:r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: </a:t>
            </a:r>
          </a:p>
          <a:p>
            <a:pPr lvl="1"/>
            <a:r>
              <a:rPr lang="fr-FR" dirty="0" err="1" smtClean="0"/>
              <a:t>Refinement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ICP</a:t>
            </a:r>
          </a:p>
          <a:p>
            <a:pPr lvl="1"/>
            <a:r>
              <a:rPr lang="fr-FR" dirty="0" err="1" smtClean="0"/>
              <a:t>Implementing</a:t>
            </a:r>
            <a:r>
              <a:rPr lang="fr-FR" dirty="0" smtClean="0"/>
              <a:t> the conversion to </a:t>
            </a:r>
            <a:r>
              <a:rPr lang="fr-FR" dirty="0" err="1" smtClean="0"/>
              <a:t>get</a:t>
            </a:r>
            <a:r>
              <a:rPr lang="fr-FR" dirty="0" smtClean="0"/>
              <a:t> the point to point </a:t>
            </a:r>
            <a:r>
              <a:rPr lang="fr-FR" dirty="0" err="1" smtClean="0"/>
              <a:t>mapping</a:t>
            </a:r>
            <a:endParaRPr lang="fr-FR" dirty="0" smtClean="0"/>
          </a:p>
          <a:p>
            <a:pPr lvl="1"/>
            <a:r>
              <a:rPr lang="fr-FR" dirty="0" smtClean="0"/>
              <a:t>More qualitative and quantitative tests</a:t>
            </a:r>
          </a:p>
          <a:p>
            <a:pPr lvl="1"/>
            <a:endParaRPr lang="fr-FR" dirty="0"/>
          </a:p>
        </p:txBody>
      </p:sp>
      <p:sp>
        <p:nvSpPr>
          <p:cNvPr id="4" name="Right Arrow 3"/>
          <p:cNvSpPr/>
          <p:nvPr/>
        </p:nvSpPr>
        <p:spPr>
          <a:xfrm>
            <a:off x="838198" y="1877644"/>
            <a:ext cx="301083" cy="226199"/>
          </a:xfrm>
          <a:prstGeom prst="rightArrow">
            <a:avLst>
              <a:gd name="adj1" fmla="val 50000"/>
              <a:gd name="adj2" fmla="val 53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ight Arrow 4"/>
          <p:cNvSpPr/>
          <p:nvPr/>
        </p:nvSpPr>
        <p:spPr>
          <a:xfrm>
            <a:off x="838198" y="2339121"/>
            <a:ext cx="301083" cy="226199"/>
          </a:xfrm>
          <a:prstGeom prst="rightArrow">
            <a:avLst>
              <a:gd name="adj1" fmla="val 50000"/>
              <a:gd name="adj2" fmla="val 53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ight Arrow 6"/>
          <p:cNvSpPr/>
          <p:nvPr/>
        </p:nvSpPr>
        <p:spPr>
          <a:xfrm>
            <a:off x="838197" y="4784995"/>
            <a:ext cx="301083" cy="226199"/>
          </a:xfrm>
          <a:prstGeom prst="rightArrow">
            <a:avLst>
              <a:gd name="adj1" fmla="val 50000"/>
              <a:gd name="adj2" fmla="val 5370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60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Shape </a:t>
            </a:r>
            <a:r>
              <a:rPr lang="fr-FR" dirty="0" err="1" smtClean="0"/>
              <a:t>matching</a:t>
            </a:r>
            <a:endParaRPr lang="fr-FR" dirty="0"/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083" y="1708735"/>
            <a:ext cx="1665654" cy="3679081"/>
          </a:xfrm>
          <a:prstGeom prst="rect">
            <a:avLst/>
          </a:prstGeom>
        </p:spPr>
      </p:pic>
      <p:pic>
        <p:nvPicPr>
          <p:cNvPr id="1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55" y="2151573"/>
            <a:ext cx="1930917" cy="3218196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3645568" y="2550695"/>
            <a:ext cx="4812632" cy="1515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658979" y="1961147"/>
            <a:ext cx="5799221" cy="169645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3789947" y="5200161"/>
            <a:ext cx="5378116" cy="61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2658979" y="4644189"/>
            <a:ext cx="5390147" cy="61714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3420138" y="3261982"/>
            <a:ext cx="5533518" cy="13279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3261982" y="3023231"/>
            <a:ext cx="4642765" cy="317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420138" y="4027647"/>
            <a:ext cx="5747925" cy="11011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ight Arrow 6"/>
          <p:cNvSpPr/>
          <p:nvPr/>
        </p:nvSpPr>
        <p:spPr>
          <a:xfrm>
            <a:off x="5364751" y="3755371"/>
            <a:ext cx="968189" cy="30928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8"/>
          <p:cNvSpPr txBox="1"/>
          <p:nvPr/>
        </p:nvSpPr>
        <p:spPr>
          <a:xfrm>
            <a:off x="5610833" y="3263681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70697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Background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3" y="2181493"/>
            <a:ext cx="1016660" cy="2245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979" y="4917888"/>
            <a:ext cx="1164067" cy="194011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628448" y="1941504"/>
          <a:ext cx="3467552" cy="297638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33444"/>
                <a:gridCol w="433444"/>
                <a:gridCol w="433444"/>
                <a:gridCol w="433444"/>
                <a:gridCol w="433444"/>
                <a:gridCol w="433444"/>
                <a:gridCol w="433444"/>
                <a:gridCol w="433444"/>
              </a:tblGrid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69742" y="2565624"/>
            <a:ext cx="4980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Point to point </a:t>
            </a:r>
            <a:r>
              <a:rPr lang="en-US" dirty="0" smtClean="0"/>
              <a:t>correspondences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Optimization on all the possible permutation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=&gt; Find a set of landmark (specific points) and interpolate to find a dense set of correspondences </a:t>
            </a:r>
          </a:p>
        </p:txBody>
      </p:sp>
    </p:spTree>
    <p:extLst>
      <p:ext uri="{BB962C8B-B14F-4D97-AF65-F5344CB8AC3E}">
        <p14:creationId xmlns:p14="http://schemas.microsoft.com/office/powerpoint/2010/main" val="39133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13" y="1808418"/>
            <a:ext cx="3308297" cy="24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85" y="1808418"/>
            <a:ext cx="3308297" cy="247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62" y="1806941"/>
            <a:ext cx="3309798" cy="24779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40" y="1808065"/>
            <a:ext cx="3308297" cy="247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endParaRPr lang="fr-FR" dirty="0"/>
          </a:p>
        </p:txBody>
      </p:sp>
      <p:sp>
        <p:nvSpPr>
          <p:cNvPr id="7" name="Right Arrow 6"/>
          <p:cNvSpPr/>
          <p:nvPr/>
        </p:nvSpPr>
        <p:spPr>
          <a:xfrm>
            <a:off x="5373893" y="2993794"/>
            <a:ext cx="968189" cy="30928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5619975" y="2502104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T</a:t>
            </a:r>
            <a:endParaRPr lang="fr-FR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038169" y="42368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7852216" y="423685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62650" y="5437557"/>
                <a:ext cx="1132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650" y="5437557"/>
                <a:ext cx="113287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6989" t="-2222" r="-430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470862" y="5437556"/>
                <a:ext cx="11445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862" y="5437556"/>
                <a:ext cx="11445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743" r="-3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459238" y="5717896"/>
                <a:ext cx="2154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38" y="5717896"/>
                <a:ext cx="215494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66" t="-4444" r="-85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5340422" y="5600006"/>
            <a:ext cx="968189" cy="30928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46690" y="5056216"/>
                <a:ext cx="7556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690" y="5056216"/>
                <a:ext cx="755655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56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Matrix </a:t>
            </a:r>
            <a:r>
              <a:rPr lang="en-US" dirty="0" smtClean="0"/>
              <a:t>of </a:t>
            </a:r>
            <a:r>
              <a:rPr lang="en-US" dirty="0"/>
              <a:t>change of basis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82" y="1690690"/>
            <a:ext cx="1299882" cy="973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409" y="1690690"/>
            <a:ext cx="1299882" cy="973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95081" y="2679567"/>
                <a:ext cx="11132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081" y="2679567"/>
                <a:ext cx="111328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650" t="-4444" r="-54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13705" y="2663864"/>
                <a:ext cx="15332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705" y="2663864"/>
                <a:ext cx="1533289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6306" y="3071307"/>
                <a:ext cx="2815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 smtClean="0"/>
                  <a:t> basis for fonctions on M</a:t>
                </a:r>
                <a:endParaRPr lang="fr-F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306" y="3071307"/>
                <a:ext cx="281538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896" t="-28889" r="-411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77368" y="3071307"/>
                <a:ext cx="2805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/>
                  <a:t> basis for fonctions on </a:t>
                </a:r>
                <a:r>
                  <a:rPr lang="fr-FR" dirty="0" smtClean="0"/>
                  <a:t>N</a:t>
                </a:r>
                <a:endParaRPr lang="fr-F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368" y="3071307"/>
                <a:ext cx="280596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905" t="-28889" r="-216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20272" y="3664950"/>
                <a:ext cx="146290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272" y="3664950"/>
                <a:ext cx="1462901" cy="67223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83971" y="4456680"/>
                <a:ext cx="1392753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971" y="4456680"/>
                <a:ext cx="1392753" cy="70352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40901" y="4452452"/>
                <a:ext cx="2214902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901" y="4452452"/>
                <a:ext cx="2214902" cy="67223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794792" y="4456680"/>
                <a:ext cx="1721369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fr-FR" dirty="0" smtClean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792" y="4456680"/>
                <a:ext cx="1721369" cy="70352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3334949" y="5767506"/>
            <a:ext cx="565374" cy="27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88172" y="5596345"/>
                <a:ext cx="132549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172" y="5596345"/>
                <a:ext cx="1325491" cy="67223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01512" y="5722689"/>
                <a:ext cx="252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Matrix notation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512" y="5722689"/>
                <a:ext cx="252389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217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34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Choice</a:t>
            </a:r>
            <a:r>
              <a:rPr lang="fr-FR" dirty="0" smtClean="0"/>
              <a:t> of basis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72021" cy="4351338"/>
          </a:xfrm>
        </p:spPr>
        <p:txBody>
          <a:bodyPr/>
          <a:lstStyle/>
          <a:p>
            <a:r>
              <a:rPr lang="fr-FR" dirty="0" smtClean="0"/>
              <a:t>Natural </a:t>
            </a:r>
            <a:r>
              <a:rPr lang="fr-FR" dirty="0" err="1" smtClean="0"/>
              <a:t>choice</a:t>
            </a:r>
            <a:r>
              <a:rPr lang="fr-FR" dirty="0" smtClean="0"/>
              <a:t> : set of </a:t>
            </a:r>
            <a:r>
              <a:rPr lang="fr-FR" dirty="0" err="1" smtClean="0"/>
              <a:t>indicator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on </a:t>
            </a:r>
            <a:r>
              <a:rPr lang="fr-FR" dirty="0" err="1" smtClean="0"/>
              <a:t>each</a:t>
            </a:r>
            <a:r>
              <a:rPr lang="fr-FR" dirty="0" smtClean="0"/>
              <a:t> vertex </a:t>
            </a:r>
          </a:p>
          <a:p>
            <a:pPr lvl="1"/>
            <a:r>
              <a:rPr lang="fr-FR" dirty="0" err="1" smtClean="0"/>
              <a:t>Huge</a:t>
            </a:r>
            <a:r>
              <a:rPr lang="fr-FR" dirty="0" smtClean="0"/>
              <a:t> w.r.t the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vertices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 Laplace-Beltrami </a:t>
            </a:r>
            <a:r>
              <a:rPr lang="fr-FR" dirty="0" err="1" smtClean="0"/>
              <a:t>eigenfunctions</a:t>
            </a:r>
            <a:endParaRPr lang="fr-FR" dirty="0" smtClean="0"/>
          </a:p>
          <a:p>
            <a:pPr lvl="1"/>
            <a:r>
              <a:rPr lang="fr-FR" dirty="0" smtClean="0"/>
              <a:t>Orthogonal basis for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lvl="1"/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frequency</a:t>
            </a:r>
            <a:r>
              <a:rPr lang="fr-FR" dirty="0" smtClean="0"/>
              <a:t> to High </a:t>
            </a:r>
            <a:r>
              <a:rPr lang="fr-FR" dirty="0" err="1" smtClean="0"/>
              <a:t>frequency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Compactness</a:t>
            </a:r>
            <a:r>
              <a:rPr lang="fr-FR" dirty="0" smtClean="0"/>
              <a:t> (Natural </a:t>
            </a:r>
            <a:r>
              <a:rPr lang="fr-FR" dirty="0" err="1" smtClean="0"/>
              <a:t>functions</a:t>
            </a:r>
            <a:r>
              <a:rPr lang="fr-FR" dirty="0" smtClean="0"/>
              <a:t> are </a:t>
            </a:r>
            <a:r>
              <a:rPr lang="fr-FR" dirty="0" err="1" smtClean="0"/>
              <a:t>approximated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small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basis </a:t>
            </a:r>
            <a:r>
              <a:rPr lang="fr-FR" dirty="0" err="1" smtClean="0"/>
              <a:t>elements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27437" y="5420730"/>
                <a:ext cx="268964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 </m:t>
                          </m:r>
                          <m:nary>
                            <m:naryPr>
                              <m:chr m:val="∑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437" y="5420730"/>
                <a:ext cx="2689647" cy="7562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27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 err="1" smtClean="0"/>
                  <a:t>Recover</a:t>
                </a:r>
                <a:r>
                  <a:rPr lang="fr-FR" dirty="0" smtClean="0"/>
                  <a:t> matrix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dirty="0" smtClean="0"/>
                  <a:t>Functional </a:t>
                </a:r>
                <a:r>
                  <a:rPr lang="fr-FR" dirty="0" err="1" smtClean="0"/>
                  <a:t>preservation</a:t>
                </a:r>
                <a:r>
                  <a:rPr lang="fr-FR" dirty="0" smtClean="0"/>
                  <a:t> 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000" dirty="0" smtClean="0"/>
                  <a:t> their representation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r>
                  <a:rPr lang="fr-FR" dirty="0" smtClean="0"/>
                  <a:t>Goal : </a:t>
                </a:r>
              </a:p>
              <a:p>
                <a:pPr marL="0" indent="0">
                  <a:buNone/>
                </a:pPr>
                <a:r>
                  <a:rPr lang="fr-FR" sz="2000" dirty="0" err="1" smtClean="0"/>
                  <a:t>Finding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enough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function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correspondences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such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that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we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can</a:t>
                </a:r>
                <a:r>
                  <a:rPr lang="fr-FR" sz="2000" dirty="0"/>
                  <a:t> </a:t>
                </a:r>
                <a:r>
                  <a:rPr lang="fr-FR" sz="2000" dirty="0" err="1" smtClean="0"/>
                  <a:t>optimize</a:t>
                </a:r>
                <a:r>
                  <a:rPr lang="fr-FR" sz="2000" dirty="0" smtClean="0"/>
                  <a:t> :</a:t>
                </a:r>
              </a:p>
              <a:p>
                <a:pPr marL="0" indent="0">
                  <a:buNone/>
                </a:pPr>
                <a:endParaRPr lang="fr-FR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fr-FR" sz="2000" b="0" dirty="0" smtClean="0"/>
              </a:p>
              <a:p>
                <a:pPr marL="0" indent="0">
                  <a:buNone/>
                </a:pPr>
                <a:r>
                  <a:rPr lang="fr-FR" sz="2000" dirty="0" err="1" smtClean="0"/>
                  <a:t>with</a:t>
                </a:r>
                <a:r>
                  <a:rPr lang="fr-FR" sz="2000" dirty="0" smtClean="0"/>
                  <a:t> 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..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fr-FR" sz="2000" dirty="0" smtClean="0"/>
                  <a:t> and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fr-FR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..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fr-FR" sz="2000" dirty="0" smtClean="0"/>
                  <a:t> matrix, s.t.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b="1" dirty="0" smtClean="0"/>
                  <a:t> </a:t>
                </a:r>
                <a:r>
                  <a:rPr lang="fr-FR" sz="2000" dirty="0" err="1" smtClean="0"/>
                  <a:t>is</a:t>
                </a:r>
                <a:r>
                  <a:rPr lang="fr-FR" sz="2000" dirty="0" smtClean="0"/>
                  <a:t> a </a:t>
                </a:r>
                <a:r>
                  <a:rPr lang="fr-FR" sz="2000" dirty="0" err="1" smtClean="0"/>
                  <a:t>linear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constraint</a:t>
                </a:r>
                <a:endParaRPr lang="fr-FR" sz="2000" b="1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èche droite 3"/>
          <p:cNvSpPr/>
          <p:nvPr/>
        </p:nvSpPr>
        <p:spPr>
          <a:xfrm>
            <a:off x="990600" y="3028394"/>
            <a:ext cx="333375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323974" y="2962791"/>
                <a:ext cx="53363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New </a:t>
                </a:r>
                <a:r>
                  <a:rPr lang="en-US" sz="2000" dirty="0" smtClean="0"/>
                  <a:t>linear constraint </a:t>
                </a:r>
                <a:r>
                  <a:rPr lang="en-US" sz="2000" dirty="0"/>
                  <a:t>for the matrix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74" y="2962791"/>
                <a:ext cx="5336317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14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1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Constraints</a:t>
            </a:r>
            <a:r>
              <a:rPr lang="fr-FR" dirty="0" smtClean="0"/>
              <a:t> : </a:t>
            </a:r>
            <a:r>
              <a:rPr lang="fr-FR" dirty="0" err="1" smtClean="0"/>
              <a:t>Descriptor</a:t>
            </a:r>
            <a:r>
              <a:rPr lang="fr-FR" dirty="0" smtClean="0"/>
              <a:t> </a:t>
            </a:r>
            <a:r>
              <a:rPr lang="fr-FR" dirty="0" err="1" smtClean="0"/>
              <a:t>preservation</a:t>
            </a:r>
            <a:r>
              <a:rPr lang="fr-FR" dirty="0" smtClean="0"/>
              <a:t>		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dirty="0" smtClean="0"/>
                  <a:t> and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dirty="0" smtClean="0"/>
                  <a:t> are </a:t>
                </a:r>
                <a:r>
                  <a:rPr lang="fr-FR" dirty="0" err="1" smtClean="0"/>
                  <a:t>functions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corresponding</a:t>
                </a:r>
                <a:r>
                  <a:rPr lang="fr-FR" dirty="0" smtClean="0"/>
                  <a:t> to point </a:t>
                </a:r>
                <a:r>
                  <a:rPr lang="fr-FR" dirty="0" err="1" smtClean="0"/>
                  <a:t>descriptors</a:t>
                </a:r>
                <a:r>
                  <a:rPr lang="fr-FR" dirty="0" smtClean="0"/>
                  <a:t> at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err="1" smtClean="0"/>
                  <a:t>Add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dirty="0" smtClean="0"/>
                  <a:t> functional </a:t>
                </a:r>
                <a:r>
                  <a:rPr lang="fr-FR" dirty="0" err="1" smtClean="0"/>
                  <a:t>preservation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</a:t>
                </a:r>
                <a:r>
                  <a:rPr lang="fr-FR" dirty="0" smtClean="0"/>
                  <a:t> for </a:t>
                </a:r>
                <a:r>
                  <a:rPr lang="fr-FR" dirty="0" err="1" smtClean="0"/>
                  <a:t>each</a:t>
                </a:r>
                <a:r>
                  <a:rPr lang="fr-FR" dirty="0" smtClean="0"/>
                  <a:t> dimension of the </a:t>
                </a:r>
                <a:r>
                  <a:rPr lang="fr-FR" dirty="0" err="1" smtClean="0"/>
                  <a:t>descriptor</a:t>
                </a:r>
                <a:endParaRPr lang="fr-FR" dirty="0" smtClean="0"/>
              </a:p>
              <a:p>
                <a:r>
                  <a:rPr lang="fr-FR" dirty="0" smtClean="0"/>
                  <a:t>Use </a:t>
                </a:r>
                <a:r>
                  <a:rPr lang="fr-FR" dirty="0" err="1" smtClean="0"/>
                  <a:t>isometry</a:t>
                </a:r>
                <a:r>
                  <a:rPr lang="fr-FR" dirty="0" smtClean="0"/>
                  <a:t> invariant </a:t>
                </a:r>
                <a:r>
                  <a:rPr lang="fr-FR" dirty="0" err="1" smtClean="0"/>
                  <a:t>descriptors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such</a:t>
                </a:r>
                <a:r>
                  <a:rPr lang="fr-FR" dirty="0" smtClean="0"/>
                  <a:t> as :</a:t>
                </a:r>
              </a:p>
              <a:p>
                <a:endParaRPr lang="fr-FR" dirty="0" smtClean="0"/>
              </a:p>
              <a:p>
                <a:pPr lvl="1"/>
                <a:r>
                  <a:rPr lang="fr-FR" dirty="0" err="1" smtClean="0"/>
                  <a:t>Heat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Kernel</a:t>
                </a:r>
                <a:r>
                  <a:rPr lang="fr-FR" dirty="0" smtClean="0"/>
                  <a:t> Signature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 smtClean="0"/>
              </a:p>
              <a:p>
                <a:pPr lvl="1"/>
                <a:r>
                  <a:rPr lang="fr-FR" dirty="0" err="1" smtClean="0"/>
                  <a:t>Wave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Kernel</a:t>
                </a:r>
                <a:r>
                  <a:rPr lang="fr-FR" dirty="0" smtClean="0"/>
                  <a:t> Signature </a:t>
                </a:r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9656" r="8910" b="11261"/>
          <a:stretch/>
        </p:blipFill>
        <p:spPr>
          <a:xfrm>
            <a:off x="5200378" y="4660793"/>
            <a:ext cx="2013663" cy="151617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4" t="9012" r="8024" b="11815"/>
          <a:stretch/>
        </p:blipFill>
        <p:spPr>
          <a:xfrm>
            <a:off x="8086575" y="4640949"/>
            <a:ext cx="2110459" cy="153601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10304" r="8910" b="13393"/>
          <a:stretch/>
        </p:blipFill>
        <p:spPr>
          <a:xfrm>
            <a:off x="5138274" y="3152809"/>
            <a:ext cx="2075766" cy="150798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8" t="8559" r="9724" b="12049"/>
          <a:stretch/>
        </p:blipFill>
        <p:spPr>
          <a:xfrm>
            <a:off x="8134554" y="3078532"/>
            <a:ext cx="2062480" cy="158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Constraints</a:t>
            </a:r>
            <a:r>
              <a:rPr lang="fr-FR" dirty="0" smtClean="0"/>
              <a:t> : Landmark &amp; Segmentation </a:t>
            </a:r>
            <a:r>
              <a:rPr lang="fr-FR" dirty="0" err="1" smtClean="0"/>
              <a:t>correspondences</a:t>
            </a:r>
            <a:r>
              <a:rPr lang="fr-FR" dirty="0" smtClean="0"/>
              <a:t>	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Landmark point </a:t>
            </a:r>
            <a:r>
              <a:rPr lang="fr-FR" dirty="0" err="1" smtClean="0"/>
              <a:t>correspondences</a:t>
            </a:r>
            <a:r>
              <a:rPr lang="fr-FR" dirty="0" smtClean="0"/>
              <a:t>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Segment </a:t>
            </a:r>
            <a:r>
              <a:rPr lang="fr-FR" dirty="0" err="1" smtClean="0"/>
              <a:t>correspondences</a:t>
            </a:r>
            <a:r>
              <a:rPr lang="fr-FR" dirty="0" smtClean="0"/>
              <a:t> :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16" y="2397425"/>
            <a:ext cx="1902674" cy="142446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090" y="2397425"/>
            <a:ext cx="1784134" cy="133571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687592" y="2797482"/>
            <a:ext cx="74428" cy="85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3594364" y="3188118"/>
            <a:ext cx="71438" cy="76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1994773" y="3549957"/>
            <a:ext cx="74428" cy="850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3742610" y="3383269"/>
            <a:ext cx="74428" cy="850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2581246" y="3549957"/>
            <a:ext cx="74428" cy="85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4213024" y="3464897"/>
            <a:ext cx="78859" cy="85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5225440" y="2549611"/>
                <a:ext cx="596392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Construct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Indicator functions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and set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Distance functions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and set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440" y="2549611"/>
                <a:ext cx="5963927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817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394035" y="2655346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035" y="2655346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296709" y="3016691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709" y="3016691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10" y="4571256"/>
            <a:ext cx="1987020" cy="14876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220" y="4469997"/>
            <a:ext cx="2257524" cy="1690125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5082744" y="4714894"/>
            <a:ext cx="6507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Construct linear constraints exactly like for landmark but for a part of the shapes</a:t>
            </a:r>
            <a:r>
              <a:rPr lang="en-US" dirty="0"/>
              <a:t> </a:t>
            </a:r>
            <a:r>
              <a:rPr lang="en-US" dirty="0" smtClean="0"/>
              <a:t>: add more constraints  than few landmark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to pre-segment shape and match corresponding segments</a:t>
            </a:r>
          </a:p>
        </p:txBody>
      </p:sp>
    </p:spTree>
    <p:extLst>
      <p:ext uri="{BB962C8B-B14F-4D97-AF65-F5344CB8AC3E}">
        <p14:creationId xmlns:p14="http://schemas.microsoft.com/office/powerpoint/2010/main" val="37366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707</Words>
  <Application>Microsoft Office PowerPoint</Application>
  <PresentationFormat>Widescreen</PresentationFormat>
  <Paragraphs>201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Functional Maps: A Flexible Representation of Maps Between Shapes</vt:lpstr>
      <vt:lpstr>Shape matching</vt:lpstr>
      <vt:lpstr>Background</vt:lpstr>
      <vt:lpstr>Functional representation</vt:lpstr>
      <vt:lpstr>Matrix of change of basis</vt:lpstr>
      <vt:lpstr>Choice of basis</vt:lpstr>
      <vt:lpstr>Recover matrix C</vt:lpstr>
      <vt:lpstr>Constraints : Descriptor preservation  </vt:lpstr>
      <vt:lpstr>Constraints : Landmark &amp; Segmentation correspondences  </vt:lpstr>
      <vt:lpstr>Segmentation of the shape : Skraba &amp; al</vt:lpstr>
      <vt:lpstr>Contraintes operator commutativity - Alex</vt:lpstr>
      <vt:lpstr>Refinement and conversion to point to point</vt:lpstr>
      <vt:lpstr>Recap and implementation </vt:lpstr>
      <vt:lpstr>Preliminary results – Computation of map C</vt:lpstr>
      <vt:lpstr>Preliminary results – Segment Transfer</vt:lpstr>
      <vt:lpstr>More applications and properties </vt:lpstr>
      <vt:lpstr>Current and  further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athis</dc:creator>
  <cp:lastModifiedBy>athis</cp:lastModifiedBy>
  <cp:revision>47</cp:revision>
  <dcterms:created xsi:type="dcterms:W3CDTF">2014-12-14T20:25:35Z</dcterms:created>
  <dcterms:modified xsi:type="dcterms:W3CDTF">2014-12-16T10:49:12Z</dcterms:modified>
</cp:coreProperties>
</file>