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77" r:id="rId2"/>
    <p:sldId id="257" r:id="rId3"/>
    <p:sldId id="278" r:id="rId4"/>
    <p:sldId id="283" r:id="rId5"/>
    <p:sldId id="284" r:id="rId6"/>
    <p:sldId id="285" r:id="rId7"/>
    <p:sldId id="263" r:id="rId8"/>
    <p:sldId id="264" r:id="rId9"/>
    <p:sldId id="272" r:id="rId10"/>
    <p:sldId id="274" r:id="rId11"/>
    <p:sldId id="282" r:id="rId12"/>
    <p:sldId id="286" r:id="rId13"/>
    <p:sldId id="266" r:id="rId14"/>
    <p:sldId id="287" r:id="rId15"/>
    <p:sldId id="276" r:id="rId16"/>
    <p:sldId id="288" r:id="rId17"/>
    <p:sldId id="289" r:id="rId18"/>
    <p:sldId id="290" r:id="rId1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colas" initials="N" lastIdx="1" clrIdx="0">
    <p:extLst>
      <p:ext uri="{19B8F6BF-5375-455C-9EA6-DF929625EA0E}">
        <p15:presenceInfo xmlns:p15="http://schemas.microsoft.com/office/powerpoint/2012/main" userId="Nicola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66" autoAdjust="0"/>
    <p:restoredTop sz="94799" autoAdjust="0"/>
  </p:normalViewPr>
  <p:slideViewPr>
    <p:cSldViewPr snapToGrid="0">
      <p:cViewPr varScale="1">
        <p:scale>
          <a:sx n="54" d="100"/>
          <a:sy n="54" d="100"/>
        </p:scale>
        <p:origin x="84" y="546"/>
      </p:cViewPr>
      <p:guideLst/>
    </p:cSldViewPr>
  </p:slideViewPr>
  <p:outlineViewPr>
    <p:cViewPr>
      <p:scale>
        <a:sx n="33" d="100"/>
        <a:sy n="33" d="100"/>
      </p:scale>
      <p:origin x="0" y="-198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1" d="100"/>
          <a:sy n="61" d="100"/>
        </p:scale>
        <p:origin x="255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EAC7E6-AEA0-4FFD-9661-0FF5E7F61CCB}" type="datetimeFigureOut">
              <a:rPr lang="en-US" smtClean="0"/>
              <a:t>12/16/2014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A6EE4E-73B9-4172-9487-6AF1D46B4DD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422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36B13C-AF58-4A05-A469-937002498BD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6090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6EE4E-73B9-4172-9487-6AF1D46B4DD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6053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HKS : curvature of x at scale</a:t>
            </a:r>
            <a:r>
              <a:rPr lang="en-US" baseline="0" dirty="0" smtClean="0"/>
              <a:t> t</a:t>
            </a:r>
          </a:p>
          <a:p>
            <a:r>
              <a:rPr lang="en-US" baseline="0" dirty="0" smtClean="0"/>
              <a:t>WKS : average probability of a </a:t>
            </a:r>
            <a:r>
              <a:rPr lang="en-US" baseline="0" dirty="0" err="1" smtClean="0"/>
              <a:t>particul</a:t>
            </a:r>
            <a:r>
              <a:rPr lang="en-US" baseline="0" dirty="0" smtClean="0"/>
              <a:t> to be at a specific location at different scale energy e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6EE4E-73B9-4172-9487-6AF1D46B4DD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8204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6EE4E-73B9-4172-9487-6AF1D46B4DD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5448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Define indicator</a:t>
            </a:r>
            <a:r>
              <a:rPr lang="en-US" baseline="0" dirty="0" smtClean="0"/>
              <a:t> function on segmented part then transfer this function to N and keep highest responses</a:t>
            </a:r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6EE4E-73B9-4172-9487-6AF1D46B4DD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63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C5FFE-B158-4BFA-9C43-49DB720925B0}" type="datetime1">
              <a:rPr lang="fr-FR" smtClean="0"/>
              <a:t>16/12/2014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Paumier N. &amp; This A.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90BD9-1061-4611-856B-6F0E685FFA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9733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CC89A-65A5-441F-9BE0-AC9743B4048B}" type="datetime1">
              <a:rPr lang="fr-FR" smtClean="0"/>
              <a:t>16/12/2014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Paumier N. &amp; This A.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90BD9-1061-4611-856B-6F0E685FFA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2279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5E9C-5959-41EB-962A-3856AF0208F1}" type="datetime1">
              <a:rPr lang="fr-FR" smtClean="0"/>
              <a:t>16/12/2014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Paumier N. &amp; This A.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90BD9-1061-4611-856B-6F0E685FFA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8214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033F6-E822-4873-A204-687158B73AD8}" type="datetime1">
              <a:rPr lang="fr-FR" smtClean="0"/>
              <a:t>16/12/2014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Paumier N. &amp; This A.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90BD9-1061-4611-856B-6F0E685FFA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0840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A4926-79B4-4301-A36C-1C77CE181DBB}" type="datetime1">
              <a:rPr lang="fr-FR" smtClean="0"/>
              <a:t>16/12/2014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Paumier N. &amp; This A.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90BD9-1061-4611-856B-6F0E685FFA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0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925E9-7CE9-4C85-A70E-1C7BBA638147}" type="datetime1">
              <a:rPr lang="fr-FR" smtClean="0"/>
              <a:t>16/12/2014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Paumier N. &amp; This A.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90BD9-1061-4611-856B-6F0E685FFA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1800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24015-74A3-4D97-B947-FE3332D0EC65}" type="datetime1">
              <a:rPr lang="fr-FR" smtClean="0"/>
              <a:t>16/12/2014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Paumier N. &amp; This A.</a:t>
            </a: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90BD9-1061-4611-856B-6F0E685FFA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5127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D3D3A-50F8-4508-BA24-28D81CC8FCFF}" type="datetime1">
              <a:rPr lang="fr-FR" smtClean="0"/>
              <a:t>16/12/2014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Paumier N. &amp; This A.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90BD9-1061-4611-856B-6F0E685FFA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0653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1FAD9-730D-4220-BFA7-3ADC087A9CDC}" type="datetime1">
              <a:rPr lang="fr-FR" smtClean="0"/>
              <a:t>16/12/2014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Paumier N. &amp; This A.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90BD9-1061-4611-856B-6F0E685FFA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3148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9598C-4EE9-4768-95D2-0A5F28600EBA}" type="datetime1">
              <a:rPr lang="fr-FR" smtClean="0"/>
              <a:t>16/12/2014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Paumier N. &amp; This A.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90BD9-1061-4611-856B-6F0E685FFA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5427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FD7AD-4B52-4771-9816-99093632B88A}" type="datetime1">
              <a:rPr lang="fr-FR" smtClean="0"/>
              <a:t>16/12/2014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Paumier N. &amp; This A.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90BD9-1061-4611-856B-6F0E685FFA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4340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91395-15E9-4E63-90EA-2203961E197E}" type="datetime1">
              <a:rPr lang="fr-FR" smtClean="0"/>
              <a:t>16/12/2014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Paumier N. &amp; This A.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90BD9-1061-4611-856B-6F0E685FFA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7515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gif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jp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5.jpg"/><Relationship Id="rId9" Type="http://schemas.openxmlformats.org/officeDocument/2006/relationships/image" Target="../media/image5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0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jpg"/><Relationship Id="rId3" Type="http://schemas.openxmlformats.org/officeDocument/2006/relationships/image" Target="../media/image29.jp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0.png"/><Relationship Id="rId5" Type="http://schemas.openxmlformats.org/officeDocument/2006/relationships/image" Target="../media/image290.png"/><Relationship Id="rId4" Type="http://schemas.openxmlformats.org/officeDocument/2006/relationships/image" Target="../media/image30.jpg"/><Relationship Id="rId9" Type="http://schemas.openxmlformats.org/officeDocument/2006/relationships/image" Target="../media/image3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3.lmt.ens-cachan.fr/tacs/resources/Images/logo_ensc_ble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3828" y="224419"/>
            <a:ext cx="1837803" cy="994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Functional Maps: A Flexible Representation of Maps Between Shapes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9" y="4696638"/>
            <a:ext cx="9144000" cy="1655762"/>
          </a:xfrm>
        </p:spPr>
        <p:txBody>
          <a:bodyPr/>
          <a:lstStyle/>
          <a:p>
            <a:r>
              <a:rPr lang="en-US" dirty="0" smtClean="0"/>
              <a:t>Oral presentation</a:t>
            </a:r>
          </a:p>
          <a:p>
            <a:r>
              <a:rPr lang="en-US" dirty="0" err="1" smtClean="0"/>
              <a:t>Paumier</a:t>
            </a:r>
            <a:r>
              <a:rPr lang="en-US" dirty="0" smtClean="0"/>
              <a:t> Nicolas &amp; This Alexandre</a:t>
            </a:r>
          </a:p>
          <a:p>
            <a:r>
              <a:rPr lang="en-US" dirty="0" smtClean="0"/>
              <a:t>Object recognition and computer vision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4010125" y="3414216"/>
            <a:ext cx="4171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By M. </a:t>
            </a:r>
            <a:r>
              <a:rPr lang="en-US" i="1" dirty="0" err="1" smtClean="0"/>
              <a:t>Ovsjanikov</a:t>
            </a:r>
            <a:r>
              <a:rPr lang="en-US" i="1" dirty="0" smtClean="0"/>
              <a:t>, M Ben-Chen, J. Solomon, A </a:t>
            </a:r>
            <a:r>
              <a:rPr lang="en-US" i="1" dirty="0" err="1" smtClean="0"/>
              <a:t>Butscher</a:t>
            </a:r>
            <a:r>
              <a:rPr lang="en-US" i="1" dirty="0" smtClean="0"/>
              <a:t> &amp; L. </a:t>
            </a:r>
            <a:r>
              <a:rPr lang="en-US" i="1" dirty="0" err="1" smtClean="0"/>
              <a:t>Guidas</a:t>
            </a:r>
            <a:endParaRPr lang="en-US" i="1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1EF0F-357D-44A3-A89E-926B14FAB51E}" type="datetime1">
              <a:rPr lang="fr-FR" smtClean="0"/>
              <a:t>16/12/2014</a:t>
            </a:fld>
            <a:endParaRPr lang="fr-FR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Paumier N. &amp; This A.</a:t>
            </a:r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5BAC1-E05C-45F1-B952-24329F46D536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893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Segmentation of the </a:t>
            </a:r>
            <a:r>
              <a:rPr lang="fr-FR" dirty="0" err="1" smtClean="0"/>
              <a:t>shape</a:t>
            </a:r>
            <a:r>
              <a:rPr lang="fr-FR" dirty="0" smtClean="0"/>
              <a:t> : </a:t>
            </a:r>
            <a:r>
              <a:rPr lang="fr-FR" dirty="0" err="1" smtClean="0"/>
              <a:t>Skraba</a:t>
            </a:r>
            <a:r>
              <a:rPr lang="fr-FR" dirty="0" smtClean="0"/>
              <a:t> &amp; al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8441724" cy="4351338"/>
          </a:xfrm>
        </p:spPr>
        <p:txBody>
          <a:bodyPr/>
          <a:lstStyle/>
          <a:p>
            <a:r>
              <a:rPr lang="en-US" dirty="0" smtClean="0"/>
              <a:t>Compute connected component based on isometry </a:t>
            </a:r>
            <a:r>
              <a:rPr lang="en-US" dirty="0" smtClean="0"/>
              <a:t>invariant descriptors </a:t>
            </a:r>
            <a:r>
              <a:rPr lang="en-US" dirty="0" smtClean="0"/>
              <a:t>WKS</a:t>
            </a:r>
            <a:endParaRPr lang="en-US" dirty="0" smtClean="0"/>
          </a:p>
          <a:p>
            <a:r>
              <a:rPr lang="en-US" dirty="0" smtClean="0"/>
              <a:t>Match </a:t>
            </a:r>
            <a:r>
              <a:rPr lang="en-US" dirty="0" smtClean="0"/>
              <a:t>segments between shapes</a:t>
            </a:r>
          </a:p>
          <a:p>
            <a:pPr lvl="1"/>
            <a:r>
              <a:rPr lang="en-US" dirty="0" smtClean="0"/>
              <a:t>Compute segment descriptors</a:t>
            </a:r>
          </a:p>
          <a:p>
            <a:pPr lvl="1"/>
            <a:r>
              <a:rPr lang="en-US" dirty="0" smtClean="0"/>
              <a:t>Find best match between descriptors</a:t>
            </a:r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30" t="11488" r="20009" b="12294"/>
          <a:stretch/>
        </p:blipFill>
        <p:spPr>
          <a:xfrm>
            <a:off x="9279925" y="1825625"/>
            <a:ext cx="2142105" cy="2142104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32" t="8762" r="12160" b="11764"/>
          <a:stretch/>
        </p:blipFill>
        <p:spPr>
          <a:xfrm>
            <a:off x="6368211" y="4185894"/>
            <a:ext cx="2357783" cy="1953591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5" t="9261" r="12153" b="9195"/>
          <a:stretch/>
        </p:blipFill>
        <p:spPr>
          <a:xfrm>
            <a:off x="3437832" y="4130503"/>
            <a:ext cx="2205190" cy="1953591"/>
          </a:xfrm>
          <a:prstGeom prst="rect">
            <a:avLst/>
          </a:prstGeom>
        </p:spPr>
      </p:pic>
      <p:sp>
        <p:nvSpPr>
          <p:cNvPr id="11" name="Flèche droite 10"/>
          <p:cNvSpPr/>
          <p:nvPr/>
        </p:nvSpPr>
        <p:spPr>
          <a:xfrm>
            <a:off x="5943190" y="4957129"/>
            <a:ext cx="333375" cy="23812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èche droite 11"/>
          <p:cNvSpPr/>
          <p:nvPr/>
        </p:nvSpPr>
        <p:spPr>
          <a:xfrm rot="10800000">
            <a:off x="5793106" y="4957128"/>
            <a:ext cx="333375" cy="23812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D0C61-89F2-4B20-85A2-F0948222F1F2}" type="datetime1">
              <a:rPr lang="fr-FR" smtClean="0"/>
              <a:t>16/12/2014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Paumier N. &amp; This A.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5436831" y="6084094"/>
            <a:ext cx="2743200" cy="365125"/>
          </a:xfrm>
        </p:spPr>
        <p:txBody>
          <a:bodyPr/>
          <a:lstStyle/>
          <a:p>
            <a:fld id="{2B090BD9-1061-4611-856B-6F0E685FFA8C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457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Contrainsts</a:t>
            </a:r>
            <a:r>
              <a:rPr lang="fr-FR" dirty="0" smtClean="0"/>
              <a:t> : </a:t>
            </a:r>
            <a:r>
              <a:rPr lang="fr-FR" dirty="0" err="1"/>
              <a:t>O</a:t>
            </a:r>
            <a:r>
              <a:rPr lang="fr-FR" dirty="0" err="1" smtClean="0"/>
              <a:t>perator</a:t>
            </a:r>
            <a:r>
              <a:rPr lang="fr-FR" dirty="0" smtClean="0"/>
              <a:t> </a:t>
            </a:r>
            <a:r>
              <a:rPr lang="fr-FR" dirty="0" err="1"/>
              <a:t>C</a:t>
            </a:r>
            <a:r>
              <a:rPr lang="fr-FR" dirty="0" err="1" smtClean="0"/>
              <a:t>ommutativity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Given operators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US" dirty="0" smtClean="0"/>
                  <a:t> defined on M,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defined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on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fr-FR" b="0" dirty="0" smtClean="0"/>
                  <a:t> </a:t>
                </a:r>
                <a:r>
                  <a:rPr lang="fr-FR" b="0" dirty="0" err="1" smtClean="0"/>
                  <a:t>that</a:t>
                </a:r>
                <a:r>
                  <a:rPr lang="fr-FR" b="0" dirty="0" smtClean="0"/>
                  <a:t> </a:t>
                </a:r>
                <a:r>
                  <a:rPr lang="fr-FR" b="0" dirty="0" err="1" smtClean="0"/>
                  <a:t>we</a:t>
                </a:r>
                <a:r>
                  <a:rPr lang="fr-FR" b="0" dirty="0" smtClean="0"/>
                  <a:t> </a:t>
                </a:r>
                <a:r>
                  <a:rPr lang="fr-FR" b="0" dirty="0" err="1" smtClean="0"/>
                  <a:t>want</a:t>
                </a:r>
                <a:r>
                  <a:rPr lang="fr-FR" b="0" dirty="0" smtClean="0"/>
                  <a:t> to </a:t>
                </a:r>
                <a:r>
                  <a:rPr lang="fr-FR" b="0" dirty="0" err="1" smtClean="0"/>
                  <a:t>be</a:t>
                </a:r>
                <a:r>
                  <a:rPr lang="fr-FR" b="0" dirty="0" smtClean="0"/>
                  <a:t> </a:t>
                </a:r>
                <a:r>
                  <a:rPr lang="fr-FR" b="0" dirty="0" err="1" smtClean="0"/>
                  <a:t>preserved</a:t>
                </a:r>
                <a:r>
                  <a:rPr lang="fr-FR" b="0" dirty="0" smtClean="0"/>
                  <a:t> :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fr-FR" b="0" dirty="0" smtClean="0"/>
                  <a:t>C = C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endParaRPr lang="fr-FR" b="0" dirty="0" smtClean="0"/>
              </a:p>
              <a:p>
                <a:pPr lvl="1"/>
                <a:endParaRPr lang="en-US" dirty="0" smtClean="0"/>
              </a:p>
              <a:p>
                <a:r>
                  <a:rPr lang="en-US" dirty="0" smtClean="0"/>
                  <a:t>Laplace-</a:t>
                </a:r>
                <a:r>
                  <a:rPr lang="en-US" dirty="0" err="1" smtClean="0"/>
                  <a:t>beltrami</a:t>
                </a:r>
                <a:r>
                  <a:rPr lang="en-US" dirty="0" smtClean="0"/>
                  <a:t> operator is preserved under isometry</a:t>
                </a:r>
                <a:endParaRPr lang="en-US" dirty="0"/>
              </a:p>
              <a:p>
                <a:pPr lvl="1"/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𝐿𝐵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𝐿𝐵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Can be rewritten as linear constraints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61201-A4F6-40BF-91FC-CC0BEFA37AD9}" type="datetime1">
              <a:rPr lang="fr-FR" smtClean="0"/>
              <a:t>16/12/2014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Paumier N. &amp; This A.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90BD9-1061-4611-856B-6F0E685FFA8C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76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Refinement</a:t>
            </a:r>
            <a:r>
              <a:rPr lang="fr-FR" dirty="0" smtClean="0"/>
              <a:t> and conversion to point to point</a:t>
            </a: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fr-FR" dirty="0" err="1" smtClean="0"/>
                  <a:t>Refinement</a:t>
                </a:r>
                <a:r>
                  <a:rPr lang="fr-FR" dirty="0" smtClean="0"/>
                  <a:t> </a:t>
                </a:r>
                <a:r>
                  <a:rPr lang="fr-FR" dirty="0" smtClean="0"/>
                  <a:t>: </a:t>
                </a:r>
                <a:r>
                  <a:rPr lang="fr-FR" dirty="0" err="1" smtClean="0"/>
                  <a:t>Iterative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closest</a:t>
                </a:r>
                <a:r>
                  <a:rPr lang="fr-FR" dirty="0" smtClean="0"/>
                  <a:t> </a:t>
                </a:r>
                <a:r>
                  <a:rPr lang="fr-FR" dirty="0" smtClean="0"/>
                  <a:t>point </a:t>
                </a:r>
                <a:r>
                  <a:rPr lang="fr-FR" dirty="0" err="1" smtClean="0"/>
                  <a:t>algorithm</a:t>
                </a:r>
                <a:r>
                  <a:rPr lang="fr-FR" dirty="0" smtClean="0"/>
                  <a:t> on the </a:t>
                </a:r>
                <a:r>
                  <a:rPr lang="fr-FR" dirty="0" err="1" smtClean="0"/>
                  <a:t>function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space</a:t>
                </a:r>
                <a:endParaRPr lang="fr-FR" dirty="0" smtClean="0"/>
              </a:p>
              <a:p>
                <a:endParaRPr lang="fr-FR" dirty="0"/>
              </a:p>
              <a:p>
                <a:endParaRPr lang="fr-FR" dirty="0" smtClean="0"/>
              </a:p>
              <a:p>
                <a:endParaRPr lang="fr-FR" dirty="0"/>
              </a:p>
              <a:p>
                <a:endParaRPr lang="fr-FR" dirty="0" smtClean="0"/>
              </a:p>
              <a:p>
                <a:r>
                  <a:rPr lang="fr-FR" dirty="0" smtClean="0"/>
                  <a:t>Conversion </a:t>
                </a:r>
                <a:r>
                  <a:rPr lang="fr-FR" dirty="0" smtClean="0"/>
                  <a:t>point to point :</a:t>
                </a:r>
              </a:p>
              <a:p>
                <a:pPr lvl="1"/>
                <a:r>
                  <a:rPr lang="fr-FR" dirty="0" err="1" smtClean="0"/>
                  <a:t>Build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indicator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function</a:t>
                </a:r>
                <a:r>
                  <a:rPr lang="fr-FR" dirty="0" smtClean="0"/>
                  <a:t> for </a:t>
                </a:r>
                <a:r>
                  <a:rPr lang="fr-FR" dirty="0" err="1" smtClean="0"/>
                  <a:t>each</a:t>
                </a:r>
                <a:r>
                  <a:rPr lang="fr-FR" dirty="0" smtClean="0"/>
                  <a:t> vertex, </a:t>
                </a:r>
                <a:r>
                  <a:rPr lang="fr-FR" dirty="0" err="1" smtClean="0"/>
                  <a:t>map</a:t>
                </a:r>
                <a:r>
                  <a:rPr lang="fr-FR" dirty="0" smtClean="0"/>
                  <a:t> the </a:t>
                </a:r>
                <a:r>
                  <a:rPr lang="fr-FR" dirty="0" err="1" smtClean="0"/>
                  <a:t>function</a:t>
                </a:r>
                <a:r>
                  <a:rPr lang="fr-FR" dirty="0" smtClean="0"/>
                  <a:t> and </a:t>
                </a:r>
                <a:r>
                  <a:rPr lang="fr-FR" dirty="0" err="1" smtClean="0"/>
                  <a:t>find</a:t>
                </a:r>
                <a:r>
                  <a:rPr lang="fr-FR" dirty="0" smtClean="0"/>
                  <a:t> the maximum </a:t>
                </a:r>
              </a:p>
              <a:p>
                <a:pPr lvl="1"/>
                <a:r>
                  <a:rPr lang="fr-FR" dirty="0" smtClean="0"/>
                  <a:t>Or use </a:t>
                </a:r>
                <a:r>
                  <a:rPr lang="fr-FR" dirty="0" err="1" smtClean="0"/>
                  <a:t>find</a:t>
                </a:r>
                <a:r>
                  <a:rPr lang="fr-FR" dirty="0" smtClean="0"/>
                  <a:t> the </a:t>
                </a:r>
                <a:r>
                  <a:rPr lang="fr-FR" dirty="0" err="1" smtClean="0"/>
                  <a:t>nearest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neighbour</a:t>
                </a:r>
                <a:r>
                  <a:rPr lang="fr-FR" dirty="0" smtClean="0"/>
                  <a:t> of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𝐶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fr-FR" dirty="0" smtClean="0"/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fr-FR" dirty="0" smtClean="0"/>
                  <a:t> </a:t>
                </a:r>
                <a:r>
                  <a:rPr lang="fr-FR" dirty="0" err="1" smtClean="0"/>
                  <a:t>using</a:t>
                </a:r>
                <a:r>
                  <a:rPr lang="fr-FR" dirty="0" smtClean="0"/>
                  <a:t> an efficient </a:t>
                </a:r>
                <a:r>
                  <a:rPr lang="fr-FR" dirty="0" err="1" smtClean="0"/>
                  <a:t>search</a:t>
                </a:r>
                <a:r>
                  <a:rPr lang="fr-FR" dirty="0" smtClean="0"/>
                  <a:t> structure (</a:t>
                </a:r>
                <a:r>
                  <a:rPr lang="fr-FR" dirty="0" err="1" smtClean="0"/>
                  <a:t>kd-tree</a:t>
                </a:r>
                <a:r>
                  <a:rPr lang="fr-FR" dirty="0" smtClean="0"/>
                  <a:t>)</a:t>
                </a:r>
                <a:endParaRPr lang="fr-F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61580-1EA1-44CC-80F0-E999BAA42FE0}" type="datetime1">
              <a:rPr lang="fr-FR" smtClean="0"/>
              <a:t>16/12/2014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Paumier N. &amp; This A.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90BD9-1061-4611-856B-6F0E685FFA8C}" type="slidenum">
              <a:rPr lang="fr-FR" smtClean="0"/>
              <a:t>12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975" y="2413361"/>
            <a:ext cx="6543956" cy="158793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2063867" y="2555959"/>
                <a:ext cx="71320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3867" y="2555959"/>
                <a:ext cx="713208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2544274" y="3655625"/>
                <a:ext cx="5441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4274" y="3655625"/>
                <a:ext cx="544187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217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and implementation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fr-FR" dirty="0" err="1" smtClean="0"/>
                  <a:t>Compute</a:t>
                </a:r>
                <a:r>
                  <a:rPr lang="fr-FR" dirty="0" smtClean="0"/>
                  <a:t> Laplace-Beltrami </a:t>
                </a:r>
                <a:r>
                  <a:rPr lang="fr-FR" dirty="0" err="1" smtClean="0"/>
                  <a:t>operators</a:t>
                </a:r>
                <a:r>
                  <a:rPr lang="fr-FR" dirty="0" smtClean="0"/>
                  <a:t> and </a:t>
                </a:r>
                <a:r>
                  <a:rPr lang="fr-FR" dirty="0" err="1" smtClean="0"/>
                  <a:t>descriptors</a:t>
                </a:r>
                <a:r>
                  <a:rPr lang="fr-FR" dirty="0" smtClean="0"/>
                  <a:t> HKS and </a:t>
                </a:r>
                <a:r>
                  <a:rPr lang="fr-FR" dirty="0" smtClean="0"/>
                  <a:t>WKS</a:t>
                </a:r>
                <a:endParaRPr lang="fr-FR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fr-FR" dirty="0" smtClean="0"/>
                  <a:t>Segment </a:t>
                </a:r>
                <a:r>
                  <a:rPr lang="fr-FR" dirty="0" err="1" smtClean="0"/>
                  <a:t>shapes</a:t>
                </a:r>
                <a:r>
                  <a:rPr lang="fr-FR" dirty="0" smtClean="0"/>
                  <a:t> and match parts </a:t>
                </a:r>
                <a:r>
                  <a:rPr lang="fr-FR" dirty="0" err="1" smtClean="0"/>
                  <a:t>between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shapes</a:t>
                </a:r>
                <a:endParaRPr lang="fr-FR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fr-FR" dirty="0" smtClean="0"/>
                  <a:t>Set up the </a:t>
                </a:r>
                <a:r>
                  <a:rPr lang="fr-FR" dirty="0" err="1" smtClean="0"/>
                  <a:t>linear</a:t>
                </a:r>
                <a:r>
                  <a:rPr lang="fr-FR" dirty="0" smtClean="0"/>
                  <a:t> system by </a:t>
                </a:r>
                <a:r>
                  <a:rPr lang="fr-FR" dirty="0" err="1" smtClean="0"/>
                  <a:t>adding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linear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constraints</a:t>
                </a:r>
                <a:endParaRPr lang="fr-FR" dirty="0" smtClean="0"/>
              </a:p>
              <a:p>
                <a:pPr lvl="1"/>
                <a:r>
                  <a:rPr lang="fr-FR" dirty="0" err="1" smtClean="0"/>
                  <a:t>Add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descriptor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constraints</a:t>
                </a:r>
                <a:r>
                  <a:rPr lang="fr-FR" dirty="0" smtClean="0"/>
                  <a:t> for HKS and </a:t>
                </a:r>
                <a:r>
                  <a:rPr lang="fr-FR" dirty="0" smtClean="0"/>
                  <a:t>WKS</a:t>
                </a:r>
              </a:p>
              <a:p>
                <a:pPr lvl="1"/>
                <a:r>
                  <a:rPr lang="fr-FR" dirty="0" err="1" smtClean="0"/>
                  <a:t>Add</a:t>
                </a:r>
                <a:r>
                  <a:rPr lang="fr-FR" dirty="0" smtClean="0"/>
                  <a:t> </a:t>
                </a:r>
                <a:r>
                  <a:rPr lang="fr-FR" dirty="0" smtClean="0"/>
                  <a:t>segment </a:t>
                </a:r>
                <a:r>
                  <a:rPr lang="fr-FR" dirty="0" err="1" smtClean="0"/>
                  <a:t>correspondences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constraints</a:t>
                </a:r>
                <a:endParaRPr lang="fr-FR" dirty="0" smtClean="0"/>
              </a:p>
              <a:p>
                <a:pPr lvl="1"/>
                <a:r>
                  <a:rPr lang="fr-FR" dirty="0" err="1" smtClean="0"/>
                  <a:t>Add</a:t>
                </a:r>
                <a:r>
                  <a:rPr lang="fr-FR" dirty="0" smtClean="0"/>
                  <a:t> </a:t>
                </a:r>
                <a:r>
                  <a:rPr lang="fr-FR" dirty="0"/>
                  <a:t>LB </a:t>
                </a:r>
                <a:r>
                  <a:rPr lang="fr-FR" dirty="0" err="1" smtClean="0"/>
                  <a:t>operator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commutativity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constraints</a:t>
                </a:r>
                <a:endParaRPr lang="fr-FR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fr-FR" dirty="0" err="1" smtClean="0"/>
                  <a:t>Solve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linear</a:t>
                </a:r>
                <a:r>
                  <a:rPr lang="fr-FR" dirty="0" smtClean="0"/>
                  <a:t> system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fr-F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1" i="1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fr-FR" dirty="0" smtClean="0"/>
                  <a:t>		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fr-FR" dirty="0" smtClean="0"/>
                  <a:t>Post-</a:t>
                </a:r>
                <a:r>
                  <a:rPr lang="fr-FR" dirty="0" err="1" smtClean="0"/>
                  <a:t>Processing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Iterative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Refinement</a:t>
                </a:r>
                <a:endParaRPr lang="fr-FR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fr-FR" dirty="0" smtClean="0"/>
                  <a:t>Conversion to Point-to-Point (</a:t>
                </a:r>
                <a:r>
                  <a:rPr lang="fr-FR" dirty="0" err="1" smtClean="0"/>
                  <a:t>recovering</a:t>
                </a:r>
                <a:r>
                  <a:rPr lang="fr-FR" dirty="0" smtClean="0"/>
                  <a:t> T </a:t>
                </a:r>
                <a:r>
                  <a:rPr lang="fr-FR" dirty="0" err="1" smtClean="0"/>
                  <a:t>from</a:t>
                </a:r>
                <a:r>
                  <a:rPr lang="fr-FR" dirty="0" smtClean="0"/>
                  <a:t> </a:t>
                </a:r>
                <a14:m>
                  <m:oMath xmlns:m="http://schemas.openxmlformats.org/officeDocument/2006/math">
                    <m:r>
                      <a:rPr lang="fr-FR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fr-FR" dirty="0" smtClean="0"/>
                  <a:t>)</a:t>
                </a:r>
                <a:endParaRPr lang="fr-F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381" b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2161-1648-4F20-89BA-FCAEA7CBA54C}" type="datetime1">
              <a:rPr lang="fr-FR" smtClean="0"/>
              <a:t>16/12/2014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Paumier N. &amp; This A.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90BD9-1061-4611-856B-6F0E685FFA8C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8810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fr-FR" dirty="0" err="1" smtClean="0"/>
                  <a:t>Preliminary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results</a:t>
                </a:r>
                <a:r>
                  <a:rPr lang="fr-FR" dirty="0" smtClean="0"/>
                  <a:t> – Computation of </a:t>
                </a:r>
                <a:r>
                  <a:rPr lang="fr-FR" dirty="0" err="1" smtClean="0"/>
                  <a:t>map</a:t>
                </a:r>
                <a:r>
                  <a:rPr lang="fr-FR" dirty="0" smtClean="0"/>
                  <a:t> </a:t>
                </a:r>
                <a14:m>
                  <m:oMath xmlns:m="http://schemas.openxmlformats.org/officeDocument/2006/math">
                    <m:r>
                      <a:rPr lang="fr-FR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fr-FR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2861929" cy="214262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833309"/>
            <a:ext cx="2861929" cy="214262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00129" y="3235182"/>
            <a:ext cx="444038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Map</a:t>
            </a:r>
            <a:r>
              <a:rPr lang="fr-FR" dirty="0" smtClean="0"/>
              <a:t> </a:t>
            </a:r>
            <a:r>
              <a:rPr lang="fr-FR" dirty="0" err="1" smtClean="0"/>
              <a:t>computed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40 </a:t>
            </a:r>
            <a:r>
              <a:rPr lang="fr-FR" dirty="0" err="1" smtClean="0"/>
              <a:t>eigenfunctions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HKS </a:t>
            </a:r>
            <a:r>
              <a:rPr lang="fr-FR" dirty="0" err="1" smtClean="0"/>
              <a:t>preservation</a:t>
            </a:r>
            <a:r>
              <a:rPr lang="fr-FR" dirty="0" smtClean="0"/>
              <a:t> </a:t>
            </a:r>
            <a:r>
              <a:rPr lang="fr-FR" dirty="0" err="1" smtClean="0"/>
              <a:t>constraints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WKS </a:t>
            </a:r>
            <a:r>
              <a:rPr lang="fr-FR" dirty="0" err="1" smtClean="0"/>
              <a:t>preservation</a:t>
            </a:r>
            <a:r>
              <a:rPr lang="fr-FR" dirty="0" smtClean="0"/>
              <a:t> </a:t>
            </a:r>
            <a:r>
              <a:rPr lang="fr-FR" dirty="0" err="1" smtClean="0"/>
              <a:t>constraints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One segment </a:t>
            </a:r>
            <a:r>
              <a:rPr lang="fr-FR" dirty="0" err="1"/>
              <a:t>preservation</a:t>
            </a:r>
            <a:r>
              <a:rPr lang="fr-FR" dirty="0"/>
              <a:t> </a:t>
            </a:r>
            <a:r>
              <a:rPr lang="fr-FR" dirty="0" err="1" smtClean="0"/>
              <a:t>constraint</a:t>
            </a:r>
            <a:r>
              <a:rPr lang="fr-FR" dirty="0" smtClean="0"/>
              <a:t> (</a:t>
            </a:r>
            <a:r>
              <a:rPr lang="fr-FR" dirty="0" err="1" smtClean="0"/>
              <a:t>tail</a:t>
            </a:r>
            <a:r>
              <a:rPr lang="fr-FR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LB </a:t>
            </a:r>
            <a:r>
              <a:rPr lang="fr-FR" dirty="0" err="1" smtClean="0"/>
              <a:t>operator</a:t>
            </a:r>
            <a:r>
              <a:rPr lang="fr-FR" dirty="0" smtClean="0"/>
              <a:t> </a:t>
            </a:r>
            <a:r>
              <a:rPr lang="fr-FR" dirty="0" err="1" smtClean="0"/>
              <a:t>commutativity</a:t>
            </a:r>
            <a:r>
              <a:rPr lang="fr-FR" dirty="0" smtClean="0"/>
              <a:t> </a:t>
            </a:r>
            <a:r>
              <a:rPr lang="fr-FR" dirty="0" err="1" smtClean="0"/>
              <a:t>constraints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24" r="7144"/>
          <a:stretch/>
        </p:blipFill>
        <p:spPr>
          <a:xfrm>
            <a:off x="8140512" y="2036427"/>
            <a:ext cx="4038600" cy="3593763"/>
          </a:xfrm>
          <a:prstGeom prst="rect">
            <a:avLst/>
          </a:prstGeom>
        </p:spPr>
      </p:pic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81C1D-90AA-4BFA-8EDB-016CD950000F}" type="datetime1">
              <a:rPr lang="fr-FR" smtClean="0"/>
              <a:t>16/12/2014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Paumier N. &amp; This A.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90BD9-1061-4611-856B-6F0E685FFA8C}" type="slidenum">
              <a:rPr lang="fr-FR" smtClean="0"/>
              <a:t>14</a:t>
            </a:fld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9934077" y="5399357"/>
                <a:ext cx="45147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i="1" dirty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4077" y="5399357"/>
                <a:ext cx="451470" cy="46166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6126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Preliminary</a:t>
            </a:r>
            <a:r>
              <a:rPr lang="fr-FR" dirty="0" smtClean="0"/>
              <a:t> </a:t>
            </a:r>
            <a:r>
              <a:rPr lang="fr-FR" dirty="0" err="1" smtClean="0"/>
              <a:t>results</a:t>
            </a:r>
            <a:r>
              <a:rPr lang="fr-FR" dirty="0" smtClean="0"/>
              <a:t> – </a:t>
            </a:r>
            <a:r>
              <a:rPr lang="fr-FR" dirty="0" smtClean="0"/>
              <a:t>Segmentation </a:t>
            </a:r>
            <a:r>
              <a:rPr lang="fr-FR" dirty="0" smtClean="0"/>
              <a:t>Transfer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61" t="5879" r="19717" b="10833"/>
          <a:stretch/>
        </p:blipFill>
        <p:spPr>
          <a:xfrm>
            <a:off x="838200" y="1678330"/>
            <a:ext cx="1975386" cy="2226493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42" t="7808" r="15931" b="11722"/>
          <a:stretch/>
        </p:blipFill>
        <p:spPr>
          <a:xfrm>
            <a:off x="3331054" y="1413642"/>
            <a:ext cx="2606070" cy="2471439"/>
          </a:xfrm>
          <a:prstGeom prst="rect">
            <a:avLst/>
          </a:prstGeom>
        </p:spPr>
      </p:pic>
      <p:sp>
        <p:nvSpPr>
          <p:cNvPr id="5" name="Flèche droite 4"/>
          <p:cNvSpPr/>
          <p:nvPr/>
        </p:nvSpPr>
        <p:spPr>
          <a:xfrm>
            <a:off x="2907170" y="2666784"/>
            <a:ext cx="423884" cy="2224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30" t="5804" r="12919" b="9233"/>
          <a:stretch/>
        </p:blipFill>
        <p:spPr>
          <a:xfrm>
            <a:off x="6272549" y="3850503"/>
            <a:ext cx="2530363" cy="2221539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45" t="2626" r="15817" b="12030"/>
          <a:stretch/>
        </p:blipFill>
        <p:spPr>
          <a:xfrm>
            <a:off x="9539262" y="3919068"/>
            <a:ext cx="2347938" cy="237981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59" t="15790" r="13587" b="4581"/>
          <a:stretch/>
        </p:blipFill>
        <p:spPr>
          <a:xfrm>
            <a:off x="6454592" y="1690688"/>
            <a:ext cx="2557549" cy="2164080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74" t="19737" r="8958" b="20446"/>
          <a:stretch/>
        </p:blipFill>
        <p:spPr>
          <a:xfrm>
            <a:off x="9318439" y="1954948"/>
            <a:ext cx="2873561" cy="1611247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10" t="9148" r="11265" b="9699"/>
          <a:stretch/>
        </p:blipFill>
        <p:spPr>
          <a:xfrm>
            <a:off x="292983" y="4204461"/>
            <a:ext cx="2364316" cy="2022487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63" t="6287" r="8909" b="8142"/>
          <a:stretch/>
        </p:blipFill>
        <p:spPr>
          <a:xfrm>
            <a:off x="3436429" y="4125018"/>
            <a:ext cx="2659571" cy="2252909"/>
          </a:xfrm>
          <a:prstGeom prst="rect">
            <a:avLst/>
          </a:prstGeom>
        </p:spPr>
      </p:pic>
      <p:sp>
        <p:nvSpPr>
          <p:cNvPr id="13" name="Flèche droite 12"/>
          <p:cNvSpPr/>
          <p:nvPr/>
        </p:nvSpPr>
        <p:spPr>
          <a:xfrm>
            <a:off x="2907170" y="5069120"/>
            <a:ext cx="423884" cy="2224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èche droite 13"/>
          <p:cNvSpPr/>
          <p:nvPr/>
        </p:nvSpPr>
        <p:spPr>
          <a:xfrm>
            <a:off x="8889732" y="2665737"/>
            <a:ext cx="423884" cy="2224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èche droite 14"/>
          <p:cNvSpPr/>
          <p:nvPr/>
        </p:nvSpPr>
        <p:spPr>
          <a:xfrm>
            <a:off x="8889732" y="5069120"/>
            <a:ext cx="423884" cy="2224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BA237-23B5-4C90-963C-D5ED5B89AD0D}" type="datetime1">
              <a:rPr lang="fr-FR" smtClean="0"/>
              <a:t>16/12/2014</a:t>
            </a:fld>
            <a:endParaRPr lang="fr-FR"/>
          </a:p>
        </p:txBody>
      </p:sp>
      <p:sp>
        <p:nvSpPr>
          <p:cNvPr id="16" name="Espace réservé du pied de page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Paumier N. &amp; This A.</a:t>
            </a:r>
            <a:endParaRPr lang="fr-FR"/>
          </a:p>
        </p:txBody>
      </p:sp>
      <p:sp>
        <p:nvSpPr>
          <p:cNvPr id="17" name="Espace réservé du numéro de diapositive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90BD9-1061-4611-856B-6F0E685FFA8C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530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More applications and </a:t>
            </a:r>
            <a:r>
              <a:rPr lang="fr-FR" smtClean="0"/>
              <a:t>properties</a:t>
            </a:r>
            <a:r>
              <a:rPr lang="fr-FR" dirty="0" smtClean="0"/>
              <a:t>	</a:t>
            </a: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FR" dirty="0" err="1" smtClean="0"/>
                  <a:t>Mapping</a:t>
                </a:r>
                <a:r>
                  <a:rPr lang="fr-FR" dirty="0" smtClean="0"/>
                  <a:t> composition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1→3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2→3</m:t>
                        </m:r>
                      </m:sub>
                    </m:sSub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1→2</m:t>
                        </m:r>
                      </m:sub>
                    </m:sSub>
                  </m:oMath>
                </a14:m>
                <a:endParaRPr lang="fr-FR" dirty="0" smtClean="0"/>
              </a:p>
              <a:p>
                <a:r>
                  <a:rPr lang="fr-FR" dirty="0" err="1" smtClean="0"/>
                  <a:t>Mapping</a:t>
                </a:r>
                <a:r>
                  <a:rPr lang="fr-FR" dirty="0" smtClean="0"/>
                  <a:t> inversion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2→1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1→2</m:t>
                        </m:r>
                      </m:sub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fr-FR" b="0" i="1" smtClean="0">
                        <a:latin typeface="Cambria Math" panose="02040503050406030204" pitchFamily="18" charset="0"/>
                      </a:rPr>
                      <m:t>= </m:t>
                    </m:r>
                    <m:sSubSup>
                      <m:sSub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1→2</m:t>
                        </m:r>
                      </m:sub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endParaRPr lang="fr-FR" dirty="0" smtClean="0"/>
              </a:p>
              <a:p>
                <a:r>
                  <a:rPr lang="fr-FR" dirty="0" smtClean="0"/>
                  <a:t>Segmentation </a:t>
                </a:r>
                <a:r>
                  <a:rPr lang="fr-FR" dirty="0" err="1" smtClean="0"/>
                  <a:t>transfer</a:t>
                </a:r>
                <a:r>
                  <a:rPr lang="fr-FR" dirty="0" smtClean="0"/>
                  <a:t> </a:t>
                </a:r>
              </a:p>
              <a:p>
                <a:r>
                  <a:rPr lang="fr-FR" dirty="0" smtClean="0"/>
                  <a:t>M </a:t>
                </a:r>
                <a:r>
                  <a:rPr lang="fr-FR" dirty="0" err="1" smtClean="0"/>
                  <a:t>being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maps</a:t>
                </a:r>
                <a:r>
                  <a:rPr lang="fr-FR" dirty="0"/>
                  <a:t> </a:t>
                </a:r>
                <a:r>
                  <a:rPr lang="fr-FR" dirty="0" err="1" smtClean="0"/>
                  <a:t>between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shapes</a:t>
                </a:r>
                <a:endParaRPr lang="fr-FR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3→1</m:t>
                        </m:r>
                      </m:sub>
                    </m:sSub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1→2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1→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fr-FR" dirty="0" smtClean="0"/>
                  <a:t> should </a:t>
                </a:r>
                <a:r>
                  <a:rPr lang="fr-FR" dirty="0" err="1" smtClean="0"/>
                  <a:t>be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equal</a:t>
                </a:r>
                <a:r>
                  <a:rPr lang="fr-FR" dirty="0" smtClean="0"/>
                  <a:t> to the </a:t>
                </a:r>
                <a:r>
                  <a:rPr lang="fr-FR" dirty="0" err="1" smtClean="0"/>
                  <a:t>identity</a:t>
                </a:r>
                <a:endParaRPr lang="fr-FR" dirty="0" smtClean="0"/>
              </a:p>
              <a:p>
                <a:pPr lvl="1"/>
                <a:r>
                  <a:rPr lang="fr-FR" dirty="0" smtClean="0"/>
                  <a:t>ICSM use </a:t>
                </a:r>
                <a:r>
                  <a:rPr lang="fr-FR" dirty="0" err="1" smtClean="0"/>
                  <a:t>that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property</a:t>
                </a:r>
                <a:r>
                  <a:rPr lang="fr-FR" dirty="0" smtClean="0"/>
                  <a:t> to </a:t>
                </a:r>
                <a:r>
                  <a:rPr lang="fr-FR" dirty="0" err="1" smtClean="0"/>
                  <a:t>improve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pairwise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maps</a:t>
                </a:r>
                <a:r>
                  <a:rPr lang="fr-FR" dirty="0" smtClean="0"/>
                  <a:t>.</a:t>
                </a:r>
              </a:p>
              <a:p>
                <a:pPr lvl="1"/>
                <a:r>
                  <a:rPr lang="fr-FR" dirty="0" err="1" smtClean="0"/>
                  <a:t>Functional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maps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provide</a:t>
                </a:r>
                <a:r>
                  <a:rPr lang="fr-FR" dirty="0" smtClean="0"/>
                  <a:t> an efficient </a:t>
                </a:r>
                <a:r>
                  <a:rPr lang="fr-FR" dirty="0" err="1" smtClean="0"/>
                  <a:t>way</a:t>
                </a:r>
                <a:r>
                  <a:rPr lang="fr-FR" dirty="0" smtClean="0"/>
                  <a:t> to compose </a:t>
                </a:r>
                <a:r>
                  <a:rPr lang="fr-FR" dirty="0" err="1" smtClean="0"/>
                  <a:t>between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maps</a:t>
                </a:r>
                <a:r>
                  <a:rPr lang="fr-FR" dirty="0" smtClean="0"/>
                  <a:t> (</a:t>
                </a:r>
                <a:r>
                  <a:rPr lang="fr-FR" dirty="0" err="1" smtClean="0"/>
                  <a:t>low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complexity</a:t>
                </a:r>
                <a:r>
                  <a:rPr lang="fr-FR" dirty="0" smtClean="0"/>
                  <a:t>)</a:t>
                </a:r>
                <a:endParaRPr lang="fr-F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6B114-B5A3-4E68-B784-82DBDB9B0ED3}" type="datetime1">
              <a:rPr lang="fr-FR" smtClean="0"/>
              <a:t>16/12/2014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Paumier N. &amp; This A.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90BD9-1061-4611-856B-6F0E685FFA8C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994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Current</a:t>
            </a:r>
            <a:r>
              <a:rPr lang="fr-FR" dirty="0" smtClean="0"/>
              <a:t> and  </a:t>
            </a:r>
            <a:r>
              <a:rPr lang="fr-FR" dirty="0" err="1" smtClean="0"/>
              <a:t>further</a:t>
            </a:r>
            <a:r>
              <a:rPr lang="fr-FR" dirty="0" smtClean="0"/>
              <a:t> </a:t>
            </a:r>
            <a:r>
              <a:rPr lang="fr-FR" dirty="0" err="1" smtClean="0"/>
              <a:t>work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dirty="0"/>
              <a:t> </a:t>
            </a:r>
            <a:r>
              <a:rPr lang="fr-FR" dirty="0" smtClean="0"/>
              <a:t>  LB </a:t>
            </a:r>
            <a:r>
              <a:rPr lang="fr-FR" dirty="0" err="1" smtClean="0"/>
              <a:t>operator</a:t>
            </a:r>
            <a:r>
              <a:rPr lang="fr-FR" dirty="0" smtClean="0"/>
              <a:t>, HKS and WKS </a:t>
            </a:r>
            <a:r>
              <a:rPr lang="fr-FR" dirty="0" err="1" smtClean="0"/>
              <a:t>were</a:t>
            </a:r>
            <a:r>
              <a:rPr lang="fr-FR" dirty="0" smtClean="0"/>
              <a:t> </a:t>
            </a:r>
            <a:r>
              <a:rPr lang="fr-FR" dirty="0" err="1" smtClean="0"/>
              <a:t>provided</a:t>
            </a:r>
            <a:endParaRPr lang="fr-FR" dirty="0" smtClean="0"/>
          </a:p>
          <a:p>
            <a:pPr marL="0" indent="0">
              <a:buNone/>
            </a:pPr>
            <a:r>
              <a:rPr lang="fr-FR" dirty="0"/>
              <a:t> </a:t>
            </a:r>
            <a:r>
              <a:rPr lang="fr-FR" dirty="0" smtClean="0"/>
              <a:t>  </a:t>
            </a:r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did</a:t>
            </a:r>
            <a:r>
              <a:rPr lang="fr-FR" dirty="0" smtClean="0"/>
              <a:t> </a:t>
            </a:r>
            <a:r>
              <a:rPr lang="fr-FR" dirty="0" err="1" smtClean="0"/>
              <a:t>until</a:t>
            </a:r>
            <a:r>
              <a:rPr lang="fr-FR" dirty="0" smtClean="0"/>
              <a:t> </a:t>
            </a:r>
            <a:r>
              <a:rPr lang="fr-FR" dirty="0" err="1" smtClean="0"/>
              <a:t>now</a:t>
            </a:r>
            <a:r>
              <a:rPr lang="fr-FR" dirty="0" smtClean="0"/>
              <a:t>  :</a:t>
            </a:r>
          </a:p>
          <a:p>
            <a:pPr lvl="1"/>
            <a:r>
              <a:rPr lang="fr-FR" dirty="0" err="1" smtClean="0"/>
              <a:t>Linear</a:t>
            </a:r>
            <a:r>
              <a:rPr lang="fr-FR" dirty="0" smtClean="0"/>
              <a:t> </a:t>
            </a:r>
            <a:r>
              <a:rPr lang="fr-FR" dirty="0" err="1" smtClean="0"/>
              <a:t>constraints</a:t>
            </a:r>
            <a:r>
              <a:rPr lang="fr-FR" dirty="0" smtClean="0"/>
              <a:t> for </a:t>
            </a:r>
          </a:p>
          <a:p>
            <a:pPr lvl="2"/>
            <a:r>
              <a:rPr lang="fr-FR" dirty="0" err="1" smtClean="0"/>
              <a:t>descriptor</a:t>
            </a:r>
            <a:r>
              <a:rPr lang="fr-FR" dirty="0" smtClean="0"/>
              <a:t> </a:t>
            </a:r>
            <a:r>
              <a:rPr lang="fr-FR" dirty="0" err="1" smtClean="0"/>
              <a:t>preservation</a:t>
            </a:r>
            <a:r>
              <a:rPr lang="fr-FR" dirty="0" smtClean="0"/>
              <a:t> </a:t>
            </a:r>
          </a:p>
          <a:p>
            <a:pPr lvl="2"/>
            <a:r>
              <a:rPr lang="fr-FR" dirty="0" smtClean="0"/>
              <a:t>Segment </a:t>
            </a:r>
            <a:r>
              <a:rPr lang="fr-FR" dirty="0" err="1" smtClean="0"/>
              <a:t>preservation</a:t>
            </a:r>
            <a:r>
              <a:rPr lang="fr-FR" dirty="0" smtClean="0"/>
              <a:t> </a:t>
            </a:r>
            <a:r>
              <a:rPr lang="fr-FR" dirty="0" err="1" smtClean="0"/>
              <a:t>constraints</a:t>
            </a:r>
            <a:endParaRPr lang="fr-FR" dirty="0"/>
          </a:p>
          <a:p>
            <a:pPr lvl="2"/>
            <a:r>
              <a:rPr lang="fr-FR" dirty="0" err="1" smtClean="0"/>
              <a:t>Operator</a:t>
            </a:r>
            <a:r>
              <a:rPr lang="fr-FR" dirty="0" smtClean="0"/>
              <a:t> </a:t>
            </a:r>
            <a:r>
              <a:rPr lang="fr-FR" dirty="0" err="1" smtClean="0"/>
              <a:t>commutativity</a:t>
            </a:r>
            <a:r>
              <a:rPr lang="fr-FR" dirty="0" smtClean="0"/>
              <a:t> </a:t>
            </a:r>
            <a:r>
              <a:rPr lang="fr-FR" dirty="0" err="1" smtClean="0"/>
              <a:t>constraints</a:t>
            </a:r>
            <a:endParaRPr lang="fr-FR" dirty="0" smtClean="0"/>
          </a:p>
          <a:p>
            <a:pPr lvl="1"/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also</a:t>
            </a:r>
            <a:r>
              <a:rPr lang="fr-FR" dirty="0" smtClean="0"/>
              <a:t> </a:t>
            </a:r>
            <a:r>
              <a:rPr lang="fr-FR" dirty="0" err="1" smtClean="0"/>
              <a:t>implemented</a:t>
            </a:r>
            <a:r>
              <a:rPr lang="fr-FR" dirty="0" smtClean="0"/>
              <a:t> the </a:t>
            </a:r>
            <a:r>
              <a:rPr lang="fr-FR" dirty="0" err="1" smtClean="0"/>
              <a:t>persistence</a:t>
            </a:r>
            <a:r>
              <a:rPr lang="fr-FR" dirty="0" smtClean="0"/>
              <a:t> </a:t>
            </a:r>
            <a:r>
              <a:rPr lang="fr-FR" dirty="0" err="1" smtClean="0"/>
              <a:t>based</a:t>
            </a:r>
            <a:r>
              <a:rPr lang="fr-FR" dirty="0" smtClean="0"/>
              <a:t> segmentation </a:t>
            </a:r>
            <a:r>
              <a:rPr lang="fr-FR" dirty="0" err="1" smtClean="0"/>
              <a:t>algorithm</a:t>
            </a:r>
            <a:endParaRPr lang="fr-FR" dirty="0" smtClean="0"/>
          </a:p>
          <a:p>
            <a:pPr lvl="1"/>
            <a:r>
              <a:rPr lang="fr-FR" dirty="0" smtClean="0"/>
              <a:t>Test on segmentation </a:t>
            </a:r>
            <a:r>
              <a:rPr lang="fr-FR" dirty="0" err="1" smtClean="0"/>
              <a:t>transfer</a:t>
            </a: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/>
              <a:t>   </a:t>
            </a:r>
            <a:r>
              <a:rPr lang="fr-FR" dirty="0" err="1" smtClean="0"/>
              <a:t>What’s</a:t>
            </a:r>
            <a:r>
              <a:rPr lang="fr-FR" dirty="0" smtClean="0"/>
              <a:t> </a:t>
            </a:r>
            <a:r>
              <a:rPr lang="fr-FR" dirty="0" err="1" smtClean="0"/>
              <a:t>next</a:t>
            </a:r>
            <a:r>
              <a:rPr lang="fr-FR" dirty="0" smtClean="0"/>
              <a:t> : </a:t>
            </a:r>
          </a:p>
          <a:p>
            <a:pPr lvl="1"/>
            <a:r>
              <a:rPr lang="fr-FR" dirty="0" err="1" smtClean="0"/>
              <a:t>Refinement</a:t>
            </a:r>
            <a:r>
              <a:rPr lang="fr-FR" dirty="0" smtClean="0"/>
              <a:t> </a:t>
            </a:r>
            <a:r>
              <a:rPr lang="fr-FR" dirty="0" err="1" smtClean="0"/>
              <a:t>using</a:t>
            </a:r>
            <a:r>
              <a:rPr lang="fr-FR" dirty="0" smtClean="0"/>
              <a:t> ICP</a:t>
            </a:r>
          </a:p>
          <a:p>
            <a:pPr lvl="1"/>
            <a:r>
              <a:rPr lang="fr-FR" dirty="0" err="1" smtClean="0"/>
              <a:t>Implementing</a:t>
            </a:r>
            <a:r>
              <a:rPr lang="fr-FR" dirty="0" smtClean="0"/>
              <a:t> the conversion to </a:t>
            </a:r>
            <a:r>
              <a:rPr lang="fr-FR" dirty="0" err="1" smtClean="0"/>
              <a:t>get</a:t>
            </a:r>
            <a:r>
              <a:rPr lang="fr-FR" dirty="0" smtClean="0"/>
              <a:t> the point to point </a:t>
            </a:r>
            <a:r>
              <a:rPr lang="fr-FR" dirty="0" err="1" smtClean="0"/>
              <a:t>mapping</a:t>
            </a:r>
            <a:endParaRPr lang="fr-FR" dirty="0" smtClean="0"/>
          </a:p>
          <a:p>
            <a:pPr lvl="1"/>
            <a:r>
              <a:rPr lang="fr-FR" dirty="0" smtClean="0"/>
              <a:t>More qualitative and quantitative tests</a:t>
            </a:r>
          </a:p>
          <a:p>
            <a:pPr lvl="1"/>
            <a:endParaRPr lang="fr-FR" dirty="0"/>
          </a:p>
        </p:txBody>
      </p:sp>
      <p:sp>
        <p:nvSpPr>
          <p:cNvPr id="4" name="Right Arrow 3"/>
          <p:cNvSpPr/>
          <p:nvPr/>
        </p:nvSpPr>
        <p:spPr>
          <a:xfrm>
            <a:off x="838197" y="1825625"/>
            <a:ext cx="301083" cy="226199"/>
          </a:xfrm>
          <a:prstGeom prst="rightArrow">
            <a:avLst>
              <a:gd name="adj1" fmla="val 50000"/>
              <a:gd name="adj2" fmla="val 537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ight Arrow 4"/>
          <p:cNvSpPr/>
          <p:nvPr/>
        </p:nvSpPr>
        <p:spPr>
          <a:xfrm>
            <a:off x="838197" y="2287102"/>
            <a:ext cx="301083" cy="226199"/>
          </a:xfrm>
          <a:prstGeom prst="rightArrow">
            <a:avLst>
              <a:gd name="adj1" fmla="val 50000"/>
              <a:gd name="adj2" fmla="val 537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ight Arrow 6"/>
          <p:cNvSpPr/>
          <p:nvPr/>
        </p:nvSpPr>
        <p:spPr>
          <a:xfrm>
            <a:off x="838197" y="4784995"/>
            <a:ext cx="301083" cy="226199"/>
          </a:xfrm>
          <a:prstGeom prst="rightArrow">
            <a:avLst>
              <a:gd name="adj1" fmla="val 50000"/>
              <a:gd name="adj2" fmla="val 53703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C2791-7FFC-4E8A-8E92-2E8F680EB2DC}" type="datetime1">
              <a:rPr lang="fr-FR" smtClean="0"/>
              <a:t>16/12/2014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Paumier N. &amp; This A.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90BD9-1061-4611-856B-6F0E685FFA8C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160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033F6-E822-4873-A204-687158B73AD8}" type="datetime1">
              <a:rPr lang="fr-FR" smtClean="0"/>
              <a:t>16/12/2014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Paumier N. &amp; This A.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90BD9-1061-4611-856B-6F0E685FFA8C}" type="slidenum">
              <a:rPr lang="fr-FR" smtClean="0"/>
              <a:t>18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30" t="5804" r="12919" b="9233"/>
          <a:stretch/>
        </p:blipFill>
        <p:spPr>
          <a:xfrm>
            <a:off x="1677922" y="2321428"/>
            <a:ext cx="3806955" cy="3342326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45" t="2626" r="15817" b="12030"/>
          <a:stretch/>
        </p:blipFill>
        <p:spPr>
          <a:xfrm>
            <a:off x="6925642" y="2248094"/>
            <a:ext cx="3369915" cy="341566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962835" cy="1325563"/>
          </a:xfrm>
        </p:spPr>
        <p:txBody>
          <a:bodyPr/>
          <a:lstStyle/>
          <a:p>
            <a:r>
              <a:rPr lang="fr-FR" dirty="0" smtClean="0"/>
              <a:t>Questions 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1624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Shape </a:t>
            </a:r>
            <a:r>
              <a:rPr lang="fr-FR" dirty="0" err="1" smtClean="0"/>
              <a:t>matching</a:t>
            </a:r>
            <a:endParaRPr lang="fr-FR" dirty="0"/>
          </a:p>
        </p:txBody>
      </p:sp>
      <p:pic>
        <p:nvPicPr>
          <p:cNvPr id="1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083" y="1708735"/>
            <a:ext cx="1665654" cy="3679081"/>
          </a:xfrm>
          <a:prstGeom prst="rect">
            <a:avLst/>
          </a:prstGeom>
        </p:spPr>
      </p:pic>
      <p:pic>
        <p:nvPicPr>
          <p:cNvPr id="13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6955" y="2151573"/>
            <a:ext cx="1930917" cy="3218196"/>
          </a:xfrm>
          <a:prstGeom prst="rect">
            <a:avLst/>
          </a:prstGeom>
        </p:spPr>
      </p:pic>
      <p:cxnSp>
        <p:nvCxnSpPr>
          <p:cNvPr id="15" name="Connecteur droit 14"/>
          <p:cNvCxnSpPr/>
          <p:nvPr/>
        </p:nvCxnSpPr>
        <p:spPr>
          <a:xfrm>
            <a:off x="3645568" y="2550695"/>
            <a:ext cx="4812632" cy="15159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2658979" y="1961147"/>
            <a:ext cx="5799221" cy="1696453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 flipV="1">
            <a:off x="3789947" y="5200161"/>
            <a:ext cx="5378116" cy="61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 flipV="1">
            <a:off x="2658979" y="4644189"/>
            <a:ext cx="5390147" cy="617142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 flipH="1">
            <a:off x="3420138" y="3261982"/>
            <a:ext cx="5533518" cy="1327912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 flipV="1">
            <a:off x="3261982" y="3023231"/>
            <a:ext cx="4642765" cy="3171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 flipV="1">
            <a:off x="3420138" y="4027647"/>
            <a:ext cx="5747925" cy="110111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Right Arrow 6"/>
          <p:cNvSpPr/>
          <p:nvPr/>
        </p:nvSpPr>
        <p:spPr>
          <a:xfrm>
            <a:off x="5364751" y="3755371"/>
            <a:ext cx="968189" cy="309283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TextBox 8"/>
          <p:cNvSpPr txBox="1"/>
          <p:nvPr/>
        </p:nvSpPr>
        <p:spPr>
          <a:xfrm>
            <a:off x="5610833" y="3263681"/>
            <a:ext cx="4090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smtClean="0"/>
              <a:t>T</a:t>
            </a:r>
            <a:endParaRPr lang="fr-FR" sz="3600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7456F-FCAC-493B-9130-BD38B8430B85}" type="datetime1">
              <a:rPr lang="fr-FR" smtClean="0"/>
              <a:t>16/12/2014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Paumier N. &amp; This A.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90BD9-1061-4611-856B-6F0E685FFA8C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6978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Background</a:t>
            </a:r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023" y="2181493"/>
            <a:ext cx="1016660" cy="22455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3979" y="4917888"/>
            <a:ext cx="1164067" cy="1940112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2628448" y="1941504"/>
          <a:ext cx="3467552" cy="2976384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433444"/>
                <a:gridCol w="433444"/>
                <a:gridCol w="433444"/>
                <a:gridCol w="433444"/>
                <a:gridCol w="433444"/>
                <a:gridCol w="433444"/>
                <a:gridCol w="433444"/>
                <a:gridCol w="433444"/>
              </a:tblGrid>
              <a:tr h="372048"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1</a:t>
                      </a:r>
                      <a:endParaRPr lang="fr-FR" b="0" dirty="0"/>
                    </a:p>
                  </a:txBody>
                  <a:tcPr/>
                </a:tc>
              </a:tr>
              <a:tr h="372048"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1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</a:tr>
              <a:tr h="372048"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1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</a:tr>
              <a:tr h="372048"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1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</a:tr>
              <a:tr h="372048"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1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</a:tr>
              <a:tr h="372048"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1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</a:tr>
              <a:tr h="372048"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1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</a:tr>
              <a:tr h="372048"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1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669742" y="2565624"/>
            <a:ext cx="49807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Point to point </a:t>
            </a:r>
            <a:r>
              <a:rPr lang="en-US" dirty="0" smtClean="0"/>
              <a:t>correspondences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Optimization on all the possible permutation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r>
              <a:rPr lang="en-US" dirty="0" smtClean="0"/>
              <a:t>=&gt; Find a set of landmark (specific points) and interpolate to find a dense set of correspondences 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BAECC-979C-4A0C-A06B-CB28C801EB17}" type="datetime1">
              <a:rPr lang="fr-FR" smtClean="0"/>
              <a:t>16/12/2014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Paumier N. &amp; This A.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90BD9-1061-4611-856B-6F0E685FFA8C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338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713" y="1808418"/>
            <a:ext cx="3308297" cy="2476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985" y="1808418"/>
            <a:ext cx="3308297" cy="2476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962" y="1806941"/>
            <a:ext cx="3309798" cy="247792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940" y="1808065"/>
            <a:ext cx="3308297" cy="2476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Functional</a:t>
            </a:r>
            <a:r>
              <a:rPr lang="fr-FR" dirty="0" smtClean="0"/>
              <a:t> </a:t>
            </a:r>
            <a:r>
              <a:rPr lang="fr-FR" dirty="0" err="1" smtClean="0"/>
              <a:t>representation</a:t>
            </a:r>
            <a:endParaRPr lang="fr-FR" dirty="0"/>
          </a:p>
        </p:txBody>
      </p:sp>
      <p:sp>
        <p:nvSpPr>
          <p:cNvPr id="7" name="Right Arrow 6"/>
          <p:cNvSpPr/>
          <p:nvPr/>
        </p:nvSpPr>
        <p:spPr>
          <a:xfrm>
            <a:off x="5373893" y="2993794"/>
            <a:ext cx="968189" cy="309283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extBox 8"/>
          <p:cNvSpPr txBox="1"/>
          <p:nvPr/>
        </p:nvSpPr>
        <p:spPr>
          <a:xfrm>
            <a:off x="5619975" y="2502104"/>
            <a:ext cx="4090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smtClean="0"/>
              <a:t>T</a:t>
            </a:r>
            <a:endParaRPr lang="fr-FR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3038169" y="423685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</a:t>
            </a:r>
            <a:endParaRPr lang="fr-FR" dirty="0"/>
          </a:p>
        </p:txBody>
      </p:sp>
      <p:sp>
        <p:nvSpPr>
          <p:cNvPr id="12" name="TextBox 11"/>
          <p:cNvSpPr txBox="1"/>
          <p:nvPr/>
        </p:nvSpPr>
        <p:spPr>
          <a:xfrm>
            <a:off x="7852216" y="4236852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N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662650" y="5437557"/>
                <a:ext cx="11328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fr-FR" b="0" dirty="0" smtClean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2650" y="5437557"/>
                <a:ext cx="1132874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6989" t="-2222" r="-4301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7470862" y="5437556"/>
                <a:ext cx="11445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fr-FR" b="0" dirty="0" smtClean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0862" y="5437556"/>
                <a:ext cx="1144544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3743" r="-3209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7459238" y="5717896"/>
                <a:ext cx="21549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9238" y="5717896"/>
                <a:ext cx="2154949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2266" t="-4444" r="-850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ight Arrow 17"/>
          <p:cNvSpPr/>
          <p:nvPr/>
        </p:nvSpPr>
        <p:spPr>
          <a:xfrm>
            <a:off x="5340422" y="5600006"/>
            <a:ext cx="968189" cy="309283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446690" y="5056216"/>
                <a:ext cx="75565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</m:oMath>
                  </m:oMathPara>
                </a14:m>
                <a:endParaRPr lang="fr-FR" sz="36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6690" y="5056216"/>
                <a:ext cx="755655" cy="646331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9B6C5-DE84-4D14-81B5-89FB82DDFBB3}" type="datetime1">
              <a:rPr lang="fr-FR" smtClean="0"/>
              <a:t>16/12/2014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Paumier N. &amp; This A.</a:t>
            </a:r>
            <a:endParaRPr lang="fr-FR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90BD9-1061-4611-856B-6F0E685FFA8C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6569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 animBg="1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Matrix </a:t>
            </a:r>
            <a:r>
              <a:rPr lang="en-US" dirty="0" smtClean="0"/>
              <a:t>of </a:t>
            </a:r>
            <a:r>
              <a:rPr lang="en-US" dirty="0"/>
              <a:t>change of basis</a:t>
            </a:r>
            <a:endParaRPr lang="fr-F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782" y="1690690"/>
            <a:ext cx="1299882" cy="9731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0409" y="1690690"/>
            <a:ext cx="1299882" cy="9731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295081" y="2679567"/>
                <a:ext cx="111328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fr-FR" b="0" dirty="0" smtClean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5081" y="2679567"/>
                <a:ext cx="1113284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7650" t="-4444" r="-546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313705" y="2663864"/>
                <a:ext cx="153328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fr-FR" b="0" dirty="0" smtClean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3705" y="2663864"/>
                <a:ext cx="1533289" cy="276999"/>
              </a:xfrm>
              <a:prstGeom prst="rect">
                <a:avLst/>
              </a:prstGeom>
              <a:blipFill rotWithShape="0">
                <a:blip r:embed="rId5"/>
                <a:stretch>
                  <a:fillRect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446306" y="3071307"/>
                <a:ext cx="281538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{</m:t>
                        </m:r>
                        <m:r>
                          <a:rPr lang="fr-F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fr-FR" dirty="0" smtClean="0"/>
                  <a:t> basis for fonctions on M</a:t>
                </a:r>
                <a:endParaRPr lang="fr-FR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6306" y="3071307"/>
                <a:ext cx="2815386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3896" t="-28889" r="-4113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677368" y="3071307"/>
                <a:ext cx="28059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{</m:t>
                        </m:r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fr-FR" dirty="0"/>
                  <a:t> basis for fonctions on </a:t>
                </a:r>
                <a:r>
                  <a:rPr lang="fr-FR" dirty="0" smtClean="0"/>
                  <a:t>N</a:t>
                </a:r>
                <a:endParaRPr lang="fr-FR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7368" y="3071307"/>
                <a:ext cx="2805961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3905" t="-28889" r="-2169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120272" y="3664950"/>
                <a:ext cx="1462901" cy="6722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0272" y="3664950"/>
                <a:ext cx="1462901" cy="67223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8383971" y="4456680"/>
                <a:ext cx="1392753" cy="7035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fr-F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3971" y="4456680"/>
                <a:ext cx="1392753" cy="703526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540901" y="4452452"/>
                <a:ext cx="2214902" cy="6722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fr-F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>
                                <m:sSubPr>
                                  <m:ctrlPr>
                                    <a:rPr lang="fr-F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sub>
                              </m:s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fr-FR" dirty="0" smtClean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0901" y="4452452"/>
                <a:ext cx="2214902" cy="67223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3794792" y="4456680"/>
                <a:ext cx="1721369" cy="7035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fr-F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fr-F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𝑗𝑖</m:t>
                                      </m:r>
                                    </m:sub>
                                  </m:sSub>
                                  <m:r>
                                    <a:rPr lang="fr-F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</m:sSubSup>
                            </m:e>
                          </m:nary>
                        </m:e>
                      </m:nary>
                    </m:oMath>
                  </m:oMathPara>
                </a14:m>
                <a:endParaRPr lang="fr-FR" dirty="0" smtClean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4792" y="4456680"/>
                <a:ext cx="1721369" cy="703526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ight Arrow 17"/>
          <p:cNvSpPr/>
          <p:nvPr/>
        </p:nvSpPr>
        <p:spPr>
          <a:xfrm>
            <a:off x="3334949" y="5767506"/>
            <a:ext cx="565374" cy="2796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188172" y="5596345"/>
                <a:ext cx="1325491" cy="6722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𝑗𝑖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8172" y="5596345"/>
                <a:ext cx="1325491" cy="672235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801512" y="5722689"/>
                <a:ext cx="25238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/>
                  <a:t>Matrix notation :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endParaRPr lang="fr-FR" b="1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1512" y="5722689"/>
                <a:ext cx="2523896" cy="369332"/>
              </a:xfrm>
              <a:prstGeom prst="rect">
                <a:avLst/>
              </a:prstGeom>
              <a:blipFill rotWithShape="0">
                <a:blip r:embed="rId13"/>
                <a:stretch>
                  <a:fillRect l="-2174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86DC4-D5CB-4BB8-8C36-7FC0617548D9}" type="datetime1">
              <a:rPr lang="fr-FR" smtClean="0"/>
              <a:t>16/12/2014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Paumier N. &amp; This A.</a:t>
            </a:r>
            <a:endParaRPr lang="fr-FR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90BD9-1061-4611-856B-6F0E685FFA8C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034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Choice</a:t>
            </a:r>
            <a:r>
              <a:rPr lang="fr-FR" dirty="0" smtClean="0"/>
              <a:t> of basis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672021" cy="4351338"/>
          </a:xfrm>
        </p:spPr>
        <p:txBody>
          <a:bodyPr/>
          <a:lstStyle/>
          <a:p>
            <a:r>
              <a:rPr lang="fr-FR" dirty="0" smtClean="0"/>
              <a:t>Natural </a:t>
            </a:r>
            <a:r>
              <a:rPr lang="fr-FR" dirty="0" err="1" smtClean="0"/>
              <a:t>choice</a:t>
            </a:r>
            <a:r>
              <a:rPr lang="fr-FR" dirty="0" smtClean="0"/>
              <a:t> : set of </a:t>
            </a:r>
            <a:r>
              <a:rPr lang="fr-FR" dirty="0" err="1" smtClean="0"/>
              <a:t>indicator</a:t>
            </a:r>
            <a:r>
              <a:rPr lang="fr-FR" dirty="0" smtClean="0"/>
              <a:t> </a:t>
            </a:r>
            <a:r>
              <a:rPr lang="fr-FR" dirty="0" err="1" smtClean="0"/>
              <a:t>functions</a:t>
            </a:r>
            <a:r>
              <a:rPr lang="fr-FR" dirty="0" smtClean="0"/>
              <a:t> on </a:t>
            </a:r>
            <a:r>
              <a:rPr lang="fr-FR" dirty="0" err="1" smtClean="0"/>
              <a:t>each</a:t>
            </a:r>
            <a:r>
              <a:rPr lang="fr-FR" dirty="0" smtClean="0"/>
              <a:t> vertex </a:t>
            </a:r>
          </a:p>
          <a:p>
            <a:pPr lvl="1"/>
            <a:r>
              <a:rPr lang="fr-FR" dirty="0" err="1" smtClean="0"/>
              <a:t>Huge</a:t>
            </a:r>
            <a:r>
              <a:rPr lang="fr-FR" dirty="0" smtClean="0"/>
              <a:t> w.r.t the </a:t>
            </a:r>
            <a:r>
              <a:rPr lang="fr-FR" dirty="0" err="1" smtClean="0"/>
              <a:t>number</a:t>
            </a:r>
            <a:r>
              <a:rPr lang="fr-FR" dirty="0" smtClean="0"/>
              <a:t> of </a:t>
            </a:r>
            <a:r>
              <a:rPr lang="fr-FR" dirty="0" err="1" smtClean="0"/>
              <a:t>vertices</a:t>
            </a:r>
            <a:endParaRPr lang="fr-FR" dirty="0" smtClean="0"/>
          </a:p>
          <a:p>
            <a:pPr lvl="1"/>
            <a:endParaRPr lang="fr-FR" dirty="0"/>
          </a:p>
          <a:p>
            <a:r>
              <a:rPr lang="fr-FR" dirty="0" smtClean="0"/>
              <a:t> Laplace-Beltrami </a:t>
            </a:r>
            <a:r>
              <a:rPr lang="fr-FR" dirty="0" err="1" smtClean="0"/>
              <a:t>eigenfunctions</a:t>
            </a:r>
            <a:endParaRPr lang="fr-FR" dirty="0" smtClean="0"/>
          </a:p>
          <a:p>
            <a:pPr lvl="1"/>
            <a:r>
              <a:rPr lang="fr-FR" dirty="0" smtClean="0"/>
              <a:t>Orthogonal basis for </a:t>
            </a:r>
            <a:r>
              <a:rPr lang="fr-FR" dirty="0" err="1" smtClean="0"/>
              <a:t>functions</a:t>
            </a:r>
            <a:endParaRPr lang="fr-FR" dirty="0" smtClean="0"/>
          </a:p>
          <a:p>
            <a:pPr lvl="1"/>
            <a:r>
              <a:rPr lang="fr-FR" dirty="0" err="1" smtClean="0"/>
              <a:t>Low</a:t>
            </a:r>
            <a:r>
              <a:rPr lang="fr-FR" dirty="0" smtClean="0"/>
              <a:t> </a:t>
            </a:r>
            <a:r>
              <a:rPr lang="fr-FR" dirty="0" err="1" smtClean="0"/>
              <a:t>frequency</a:t>
            </a:r>
            <a:r>
              <a:rPr lang="fr-FR" dirty="0" smtClean="0"/>
              <a:t> to High </a:t>
            </a:r>
            <a:r>
              <a:rPr lang="fr-FR" dirty="0" err="1" smtClean="0"/>
              <a:t>frequency</a:t>
            </a:r>
            <a:r>
              <a:rPr lang="fr-FR" dirty="0" smtClean="0"/>
              <a:t> </a:t>
            </a:r>
          </a:p>
          <a:p>
            <a:pPr lvl="1"/>
            <a:r>
              <a:rPr lang="fr-FR" dirty="0" err="1" smtClean="0"/>
              <a:t>Compactness</a:t>
            </a:r>
            <a:r>
              <a:rPr lang="fr-FR" dirty="0" smtClean="0"/>
              <a:t> (Natural </a:t>
            </a:r>
            <a:r>
              <a:rPr lang="fr-FR" dirty="0" err="1" smtClean="0"/>
              <a:t>functions</a:t>
            </a:r>
            <a:r>
              <a:rPr lang="fr-FR" dirty="0" smtClean="0"/>
              <a:t> are </a:t>
            </a:r>
            <a:r>
              <a:rPr lang="fr-FR" dirty="0" err="1" smtClean="0"/>
              <a:t>approximated</a:t>
            </a:r>
            <a:r>
              <a:rPr lang="fr-FR" dirty="0" smtClean="0"/>
              <a:t> </a:t>
            </a:r>
            <a:r>
              <a:rPr lang="fr-FR" dirty="0" err="1" smtClean="0"/>
              <a:t>using</a:t>
            </a:r>
            <a:r>
              <a:rPr lang="fr-FR" dirty="0" smtClean="0"/>
              <a:t> a </a:t>
            </a:r>
            <a:r>
              <a:rPr lang="fr-FR" dirty="0" err="1" smtClean="0"/>
              <a:t>small</a:t>
            </a:r>
            <a:r>
              <a:rPr lang="fr-FR" dirty="0" smtClean="0"/>
              <a:t> </a:t>
            </a:r>
            <a:r>
              <a:rPr lang="fr-FR" dirty="0" err="1" smtClean="0"/>
              <a:t>number</a:t>
            </a:r>
            <a:r>
              <a:rPr lang="fr-FR" dirty="0" smtClean="0"/>
              <a:t> of basis </a:t>
            </a:r>
            <a:r>
              <a:rPr lang="fr-FR" dirty="0" err="1" smtClean="0"/>
              <a:t>elements</a:t>
            </a:r>
            <a:r>
              <a:rPr lang="fr-FR" dirty="0" smtClean="0"/>
              <a:t>)</a:t>
            </a:r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327437" y="5420730"/>
                <a:ext cx="2689647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≈ </m:t>
                          </m:r>
                          <m:nary>
                            <m:naryPr>
                              <m:chr m:val="∑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p>
                              </m:sSubSup>
                            </m:e>
                          </m:nary>
                        </m:e>
                      </m:nary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7437" y="5420730"/>
                <a:ext cx="2689647" cy="75623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05E83-7FA3-4AD4-B85D-D862E1B428D8}" type="datetime1">
              <a:rPr lang="fr-FR" smtClean="0"/>
              <a:t>16/12/2014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Paumier N. &amp; This A.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90BD9-1061-4611-856B-6F0E685FFA8C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327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fr-FR" dirty="0" err="1" smtClean="0"/>
                  <a:t>Recover</a:t>
                </a:r>
                <a:r>
                  <a:rPr lang="fr-FR" dirty="0" smtClean="0"/>
                  <a:t> matrix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fr-FR" dirty="0" smtClean="0"/>
                  <a:t>Functional </a:t>
                </a:r>
                <a:r>
                  <a:rPr lang="fr-FR" dirty="0" err="1" smtClean="0"/>
                  <a:t>preservation</a:t>
                </a:r>
                <a:r>
                  <a:rPr lang="fr-FR" dirty="0" smtClean="0"/>
                  <a:t> :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Given </a:t>
                </a:r>
                <a14:m>
                  <m:oMath xmlns:m="http://schemas.openxmlformats.org/officeDocument/2006/math">
                    <m:r>
                      <a:rPr lang="fr-FR" sz="20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fr-FR" sz="2000" i="1">
                        <a:latin typeface="Cambria Math" panose="02040503050406030204" pitchFamily="18" charset="0"/>
                      </a:rPr>
                      <m:t> :</m:t>
                    </m:r>
                    <m:r>
                      <a:rPr lang="fr-FR" sz="2000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fr-FR" sz="2000" i="1">
                        <a:latin typeface="Cambria Math" panose="02040503050406030204" pitchFamily="18" charset="0"/>
                      </a:rPr>
                      <m:t> →</m:t>
                    </m:r>
                    <m:r>
                      <a:rPr lang="fr-F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fr-FR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 smtClean="0"/>
                  <a:t>and </a:t>
                </a:r>
                <a14:m>
                  <m:oMath xmlns:m="http://schemas.openxmlformats.org/officeDocument/2006/math">
                    <m:r>
                      <a:rPr lang="fr-FR" sz="20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fr-FR" sz="2000" i="1">
                        <a:latin typeface="Cambria Math" panose="02040503050406030204" pitchFamily="18" charset="0"/>
                      </a:rPr>
                      <m:t> :</m:t>
                    </m:r>
                    <m:r>
                      <a:rPr lang="fr-FR" sz="20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fr-FR" sz="2000" i="1">
                        <a:latin typeface="Cambria Math" panose="02040503050406030204" pitchFamily="18" charset="0"/>
                      </a:rPr>
                      <m:t> →</m:t>
                    </m:r>
                    <m:r>
                      <a:rPr lang="fr-F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fr-FR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 smtClean="0"/>
                  <a:t>and </a:t>
                </a:r>
                <a14:m>
                  <m:oMath xmlns:m="http://schemas.openxmlformats.org/officeDocument/2006/math">
                    <m:r>
                      <a:rPr lang="fr-FR" sz="2000" b="1" i="1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/>
                  <a:t>and </a:t>
                </a:r>
                <a14:m>
                  <m:oMath xmlns:m="http://schemas.openxmlformats.org/officeDocument/2006/math">
                    <m:r>
                      <a:rPr lang="fr-FR" sz="2000" b="1" i="1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sz="2000" dirty="0" smtClean="0"/>
                  <a:t> their </a:t>
                </a:r>
                <a:r>
                  <a:rPr lang="en-US" sz="2000" dirty="0" smtClean="0"/>
                  <a:t>representation.</a:t>
                </a:r>
                <a:endParaRPr lang="en-US" sz="2000" dirty="0" smtClean="0"/>
              </a:p>
              <a:p>
                <a:pPr marL="0" indent="0">
                  <a:buNone/>
                </a:pPr>
                <a:endParaRPr lang="fr-FR" dirty="0" smtClean="0"/>
              </a:p>
              <a:p>
                <a:pPr marL="0" indent="0">
                  <a:buNone/>
                </a:pPr>
                <a:endParaRPr lang="fr-FR" dirty="0" smtClean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4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lèche droite 3"/>
          <p:cNvSpPr/>
          <p:nvPr/>
        </p:nvSpPr>
        <p:spPr>
          <a:xfrm>
            <a:off x="990600" y="3028394"/>
            <a:ext cx="333375" cy="238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/>
              <p:cNvSpPr txBox="1"/>
              <p:nvPr/>
            </p:nvSpPr>
            <p:spPr>
              <a:xfrm>
                <a:off x="1323974" y="2962791"/>
                <a:ext cx="533631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New </a:t>
                </a:r>
                <a:r>
                  <a:rPr lang="en-US" sz="2000" dirty="0" smtClean="0"/>
                  <a:t>linear constraint </a:t>
                </a:r>
                <a:r>
                  <a:rPr lang="en-US" sz="2000" dirty="0"/>
                  <a:t>for the matrix </a:t>
                </a:r>
                <a14:m>
                  <m:oMath xmlns:m="http://schemas.openxmlformats.org/officeDocument/2006/math">
                    <m:r>
                      <a:rPr lang="fr-FR" sz="2000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000" dirty="0" smtClean="0"/>
                  <a:t>:  </a:t>
                </a:r>
                <a14:m>
                  <m:oMath xmlns:m="http://schemas.openxmlformats.org/officeDocument/2006/math">
                    <m:r>
                      <a:rPr lang="fr-FR" sz="20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fr-FR" sz="2000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fr-FR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2000" b="1" i="1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endParaRPr lang="fr-FR" sz="2000" b="1" dirty="0"/>
              </a:p>
            </p:txBody>
          </p:sp>
        </mc:Choice>
        <mc:Fallback xmlns="">
          <p:sp>
            <p:nvSpPr>
              <p:cNvPr id="5" name="ZoneText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3974" y="2962791"/>
                <a:ext cx="5336317" cy="400110"/>
              </a:xfrm>
              <a:prstGeom prst="rect">
                <a:avLst/>
              </a:prstGeom>
              <a:blipFill rotWithShape="0">
                <a:blip r:embed="rId5"/>
                <a:stretch>
                  <a:fillRect l="-1142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8F1AE-1E65-4F19-B329-F6C090B51E03}" type="datetime1">
              <a:rPr lang="fr-FR" smtClean="0"/>
              <a:t>16/12/2014</a:t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Paumier N. &amp; This A.</a:t>
            </a:r>
            <a:endParaRPr lang="fr-FR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8511988" y="6356350"/>
            <a:ext cx="2743200" cy="365125"/>
          </a:xfrm>
        </p:spPr>
        <p:txBody>
          <a:bodyPr/>
          <a:lstStyle/>
          <a:p>
            <a:fld id="{2B090BD9-1061-4611-856B-6F0E685FFA8C}" type="slidenum">
              <a:rPr lang="fr-FR" smtClean="0"/>
              <a:t>7</a:t>
            </a:fld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ZoneTexte 8"/>
              <p:cNvSpPr txBox="1"/>
              <p:nvPr/>
            </p:nvSpPr>
            <p:spPr>
              <a:xfrm>
                <a:off x="838200" y="3650518"/>
                <a:ext cx="10416988" cy="21546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800" dirty="0"/>
                  <a:t>Goal : </a:t>
                </a:r>
              </a:p>
              <a:p>
                <a:r>
                  <a:rPr lang="fr-FR" sz="2000" dirty="0" err="1"/>
                  <a:t>Finding</a:t>
                </a:r>
                <a:r>
                  <a:rPr lang="fr-FR" sz="2000" dirty="0"/>
                  <a:t> </a:t>
                </a:r>
                <a:r>
                  <a:rPr lang="fr-FR" sz="2000" dirty="0" err="1"/>
                  <a:t>enough</a:t>
                </a:r>
                <a:r>
                  <a:rPr lang="fr-FR" sz="2000" dirty="0"/>
                  <a:t> </a:t>
                </a:r>
                <a:r>
                  <a:rPr lang="fr-FR" sz="2000" dirty="0" err="1" smtClean="0"/>
                  <a:t>constraints</a:t>
                </a:r>
                <a:r>
                  <a:rPr lang="fr-FR" sz="2000" dirty="0" smtClean="0"/>
                  <a:t> </a:t>
                </a:r>
                <a:r>
                  <a:rPr lang="fr-FR" sz="2000" dirty="0" err="1" smtClean="0"/>
                  <a:t>such</a:t>
                </a:r>
                <a:r>
                  <a:rPr lang="fr-FR" sz="2000" dirty="0" smtClean="0"/>
                  <a:t> </a:t>
                </a:r>
                <a:r>
                  <a:rPr lang="fr-FR" sz="2000" dirty="0" err="1"/>
                  <a:t>that</a:t>
                </a:r>
                <a:r>
                  <a:rPr lang="fr-FR" sz="2000" dirty="0"/>
                  <a:t> </a:t>
                </a:r>
                <a:r>
                  <a:rPr lang="fr-FR" sz="2000" dirty="0" err="1"/>
                  <a:t>we</a:t>
                </a:r>
                <a:r>
                  <a:rPr lang="fr-FR" sz="2000" dirty="0"/>
                  <a:t> </a:t>
                </a:r>
                <a:r>
                  <a:rPr lang="fr-FR" sz="2000" dirty="0" err="1"/>
                  <a:t>can</a:t>
                </a:r>
                <a:r>
                  <a:rPr lang="fr-FR" sz="2000" dirty="0"/>
                  <a:t> </a:t>
                </a:r>
                <a:r>
                  <a:rPr lang="fr-FR" sz="2000" dirty="0" err="1"/>
                  <a:t>optimize</a:t>
                </a:r>
                <a:r>
                  <a:rPr lang="fr-FR" sz="2000" dirty="0"/>
                  <a:t> :</a:t>
                </a:r>
              </a:p>
              <a:p>
                <a:endParaRPr lang="fr-FR" sz="20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fr-FR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fr-FR" sz="20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fr-FR" sz="20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lim>
                          </m:limLow>
                        </m:fName>
                        <m:e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fr-F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fr-FR" sz="2000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sz="2000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</m:d>
                          <m:r>
                            <a:rPr lang="fr-FR" sz="2000" b="1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func>
                    </m:oMath>
                  </m:oMathPara>
                </a14:m>
                <a:endParaRPr lang="fr-FR" sz="2000" dirty="0"/>
              </a:p>
              <a:p>
                <a:r>
                  <a:rPr lang="fr-FR" sz="2000" dirty="0" err="1"/>
                  <a:t>with</a:t>
                </a:r>
                <a:r>
                  <a:rPr lang="fr-FR" sz="2000" dirty="0"/>
                  <a:t>  </a:t>
                </a:r>
                <a14:m>
                  <m:oMath xmlns:m="http://schemas.openxmlformats.org/officeDocument/2006/math">
                    <m:r>
                      <a:rPr lang="fr-FR" sz="2000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fr-FR" sz="2000" b="1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1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fr-FR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fr-FR" sz="20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fr-FR" sz="2000" b="1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fr-FR" sz="2000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fr-FR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∈{</m:t>
                        </m:r>
                        <m:r>
                          <a:rPr lang="fr-FR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fr-FR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..</m:t>
                        </m:r>
                        <m:r>
                          <a:rPr lang="fr-FR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  <m:r>
                          <a:rPr lang="fr-FR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sub>
                    </m:sSub>
                  </m:oMath>
                </a14:m>
                <a:r>
                  <a:rPr lang="fr-FR" sz="2000" dirty="0"/>
                  <a:t> and </a:t>
                </a:r>
                <a14:m>
                  <m:oMath xmlns:m="http://schemas.openxmlformats.org/officeDocument/2006/math">
                    <m:r>
                      <a:rPr lang="fr-FR" sz="2000" b="1" i="1">
                        <a:latin typeface="Cambria Math" panose="02040503050406030204" pitchFamily="18" charset="0"/>
                      </a:rPr>
                      <m:t>𝒃</m:t>
                    </m:r>
                    <m:r>
                      <a:rPr lang="fr-FR" sz="2000" b="1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1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fr-FR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fr-FR" sz="20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fr-FR" sz="2000" b="1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fr-FR" sz="2000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fr-FR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∈{</m:t>
                        </m:r>
                        <m:r>
                          <a:rPr lang="fr-FR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fr-FR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..</m:t>
                        </m:r>
                        <m:r>
                          <a:rPr lang="fr-FR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  <m:r>
                          <a:rPr lang="fr-FR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sub>
                    </m:sSub>
                  </m:oMath>
                </a14:m>
                <a:r>
                  <a:rPr lang="fr-FR" sz="2000" dirty="0"/>
                  <a:t> matrix, s.t. </a:t>
                </a:r>
                <a14:m>
                  <m:oMath xmlns:m="http://schemas.openxmlformats.org/officeDocument/2006/math">
                    <m:r>
                      <a:rPr lang="fr-FR" sz="2000" i="1"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sz="2000" b="1" dirty="0"/>
                  <a:t> </a:t>
                </a:r>
                <a:r>
                  <a:rPr lang="fr-FR" sz="2000" dirty="0" err="1"/>
                  <a:t>is</a:t>
                </a:r>
                <a:r>
                  <a:rPr lang="fr-FR" sz="2000" dirty="0"/>
                  <a:t> a </a:t>
                </a:r>
                <a:r>
                  <a:rPr lang="fr-FR" sz="2000" dirty="0" err="1"/>
                  <a:t>linear</a:t>
                </a:r>
                <a:r>
                  <a:rPr lang="fr-FR" sz="2000" dirty="0"/>
                  <a:t> </a:t>
                </a:r>
                <a:r>
                  <a:rPr lang="fr-FR" sz="2000" dirty="0" err="1"/>
                  <a:t>constraint</a:t>
                </a:r>
                <a:endParaRPr lang="fr-FR" sz="2000" b="1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9" name="ZoneText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650518"/>
                <a:ext cx="10416988" cy="2154629"/>
              </a:xfrm>
              <a:prstGeom prst="rect">
                <a:avLst/>
              </a:prstGeom>
              <a:blipFill rotWithShape="0">
                <a:blip r:embed="rId6"/>
                <a:stretch>
                  <a:fillRect l="-1230" t="-2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218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Constraints</a:t>
            </a:r>
            <a:r>
              <a:rPr lang="fr-FR" dirty="0" smtClean="0"/>
              <a:t> : </a:t>
            </a:r>
            <a:r>
              <a:rPr lang="fr-FR" dirty="0" err="1" smtClean="0"/>
              <a:t>Descriptor</a:t>
            </a:r>
            <a:r>
              <a:rPr lang="fr-FR" dirty="0" smtClean="0"/>
              <a:t> </a:t>
            </a:r>
            <a:r>
              <a:rPr lang="fr-FR" dirty="0" err="1" smtClean="0"/>
              <a:t>preservation</a:t>
            </a:r>
            <a:r>
              <a:rPr lang="fr-FR" dirty="0" smtClean="0"/>
              <a:t>		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fr-FR" dirty="0" smtClean="0"/>
                  <a:t> and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fr-FR" dirty="0" smtClean="0"/>
                  <a:t> are </a:t>
                </a:r>
                <a:r>
                  <a:rPr lang="fr-FR" dirty="0" err="1" smtClean="0"/>
                  <a:t>functions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corresponding</a:t>
                </a:r>
                <a:r>
                  <a:rPr lang="fr-FR" dirty="0" smtClean="0"/>
                  <a:t> to point </a:t>
                </a:r>
                <a:r>
                  <a:rPr lang="fr-FR" dirty="0" err="1" smtClean="0"/>
                  <a:t>descriptors</a:t>
                </a:r>
                <a:r>
                  <a:rPr lang="fr-FR" dirty="0" smtClean="0"/>
                  <a:t> at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fr-FR" dirty="0" smtClean="0"/>
              </a:p>
              <a:p>
                <a:pPr lvl="1"/>
                <a:r>
                  <a:rPr lang="fr-FR" dirty="0" err="1" smtClean="0"/>
                  <a:t>Add</a:t>
                </a:r>
                <a:r>
                  <a:rPr lang="fr-FR" dirty="0" smtClean="0"/>
                  <a:t> </a:t>
                </a:r>
                <a14:m>
                  <m:oMath xmlns:m="http://schemas.openxmlformats.org/officeDocument/2006/math">
                    <m:r>
                      <a:rPr lang="fr-FR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fr-FR" dirty="0" smtClean="0"/>
                  <a:t> functional </a:t>
                </a:r>
                <a:r>
                  <a:rPr lang="fr-FR" dirty="0" err="1" smtClean="0"/>
                  <a:t>preservation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constraint</a:t>
                </a:r>
                <a:r>
                  <a:rPr lang="fr-FR" dirty="0" smtClean="0"/>
                  <a:t> for </a:t>
                </a:r>
                <a:r>
                  <a:rPr lang="fr-FR" dirty="0" err="1" smtClean="0"/>
                  <a:t>each</a:t>
                </a:r>
                <a:r>
                  <a:rPr lang="fr-FR" dirty="0" smtClean="0"/>
                  <a:t> dimension of the </a:t>
                </a:r>
                <a:r>
                  <a:rPr lang="fr-FR" dirty="0" err="1" smtClean="0"/>
                  <a:t>descriptor</a:t>
                </a:r>
                <a:endParaRPr lang="fr-FR" dirty="0" smtClean="0"/>
              </a:p>
              <a:p>
                <a:r>
                  <a:rPr lang="fr-FR" dirty="0" smtClean="0"/>
                  <a:t>Use </a:t>
                </a:r>
                <a:r>
                  <a:rPr lang="fr-FR" dirty="0" err="1" smtClean="0"/>
                  <a:t>isometry</a:t>
                </a:r>
                <a:r>
                  <a:rPr lang="fr-FR" dirty="0" smtClean="0"/>
                  <a:t> invariant </a:t>
                </a:r>
                <a:r>
                  <a:rPr lang="fr-FR" dirty="0" err="1" smtClean="0"/>
                  <a:t>descriptors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such</a:t>
                </a:r>
                <a:r>
                  <a:rPr lang="fr-FR" dirty="0" smtClean="0"/>
                  <a:t> as :</a:t>
                </a:r>
              </a:p>
              <a:p>
                <a:endParaRPr lang="fr-FR" dirty="0" smtClean="0"/>
              </a:p>
              <a:p>
                <a:pPr lvl="1"/>
                <a:r>
                  <a:rPr lang="fr-FR" dirty="0" err="1" smtClean="0"/>
                  <a:t>Heat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Kernel</a:t>
                </a:r>
                <a:r>
                  <a:rPr lang="fr-FR" dirty="0" smtClean="0"/>
                  <a:t> Signature</a:t>
                </a:r>
              </a:p>
              <a:p>
                <a:pPr lvl="1"/>
                <a:endParaRPr lang="fr-FR" dirty="0"/>
              </a:p>
              <a:p>
                <a:pPr lvl="1"/>
                <a:endParaRPr lang="fr-FR" dirty="0" smtClean="0"/>
              </a:p>
              <a:p>
                <a:pPr lvl="1"/>
                <a:r>
                  <a:rPr lang="fr-FR" dirty="0" err="1" smtClean="0"/>
                  <a:t>Wave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Kernel</a:t>
                </a:r>
                <a:r>
                  <a:rPr lang="fr-FR" dirty="0" smtClean="0"/>
                  <a:t> Signature </a:t>
                </a:r>
                <a:endParaRPr lang="fr-F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241" r="-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56" t="9656" r="8910" b="11261"/>
          <a:stretch/>
        </p:blipFill>
        <p:spPr>
          <a:xfrm>
            <a:off x="5200378" y="4660793"/>
            <a:ext cx="2013663" cy="151617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34" t="9012" r="8024" b="11815"/>
          <a:stretch/>
        </p:blipFill>
        <p:spPr>
          <a:xfrm>
            <a:off x="8086575" y="4640949"/>
            <a:ext cx="2110459" cy="1536014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56" t="10304" r="8910" b="13393"/>
          <a:stretch/>
        </p:blipFill>
        <p:spPr>
          <a:xfrm>
            <a:off x="5138274" y="3152809"/>
            <a:ext cx="2075766" cy="1507984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98" t="8559" r="9724" b="12049"/>
          <a:stretch/>
        </p:blipFill>
        <p:spPr>
          <a:xfrm>
            <a:off x="8134554" y="3078532"/>
            <a:ext cx="2062480" cy="1582261"/>
          </a:xfrm>
          <a:prstGeom prst="rect">
            <a:avLst/>
          </a:prstGeom>
        </p:spPr>
      </p:pic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66BAB-1243-4C24-A15C-CB4D9C0A1728}" type="datetime1">
              <a:rPr lang="fr-FR" smtClean="0"/>
              <a:t>16/12/2014</a:t>
            </a:fld>
            <a:endParaRPr lang="fr-FR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Paumier N. &amp; This A.</a:t>
            </a:r>
            <a:endParaRPr lang="fr-FR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90BD9-1061-4611-856B-6F0E685FFA8C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317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Constraints</a:t>
            </a:r>
            <a:r>
              <a:rPr lang="fr-FR" dirty="0" smtClean="0"/>
              <a:t> : Landmark &amp; Segmentation </a:t>
            </a:r>
            <a:r>
              <a:rPr lang="fr-FR" dirty="0" err="1" smtClean="0"/>
              <a:t>correspondences</a:t>
            </a:r>
            <a:r>
              <a:rPr lang="fr-FR" dirty="0" smtClean="0"/>
              <a:t>		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Landmark point </a:t>
            </a:r>
            <a:r>
              <a:rPr lang="fr-FR" dirty="0" err="1" smtClean="0"/>
              <a:t>correspondences</a:t>
            </a:r>
            <a:r>
              <a:rPr lang="fr-FR" dirty="0" smtClean="0"/>
              <a:t> :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Segment </a:t>
            </a:r>
            <a:r>
              <a:rPr lang="fr-FR" dirty="0" err="1" smtClean="0"/>
              <a:t>correspondences</a:t>
            </a:r>
            <a:r>
              <a:rPr lang="fr-FR" dirty="0" smtClean="0"/>
              <a:t> :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416" y="2397425"/>
            <a:ext cx="1902674" cy="142446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1090" y="2397425"/>
            <a:ext cx="1784134" cy="1335715"/>
          </a:xfrm>
          <a:prstGeom prst="rect">
            <a:avLst/>
          </a:prstGeom>
        </p:spPr>
      </p:pic>
      <p:sp>
        <p:nvSpPr>
          <p:cNvPr id="6" name="Ellipse 5"/>
          <p:cNvSpPr/>
          <p:nvPr/>
        </p:nvSpPr>
        <p:spPr>
          <a:xfrm>
            <a:off x="1687592" y="2797482"/>
            <a:ext cx="74428" cy="850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llipse 6"/>
          <p:cNvSpPr/>
          <p:nvPr/>
        </p:nvSpPr>
        <p:spPr>
          <a:xfrm>
            <a:off x="3594364" y="3188118"/>
            <a:ext cx="71438" cy="768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llipse 7"/>
          <p:cNvSpPr/>
          <p:nvPr/>
        </p:nvSpPr>
        <p:spPr>
          <a:xfrm>
            <a:off x="1994773" y="3549957"/>
            <a:ext cx="74428" cy="8506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llipse 8"/>
          <p:cNvSpPr/>
          <p:nvPr/>
        </p:nvSpPr>
        <p:spPr>
          <a:xfrm>
            <a:off x="3742610" y="3383269"/>
            <a:ext cx="74428" cy="8506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llipse 9"/>
          <p:cNvSpPr/>
          <p:nvPr/>
        </p:nvSpPr>
        <p:spPr>
          <a:xfrm>
            <a:off x="2581246" y="3549957"/>
            <a:ext cx="74428" cy="850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llipse 10"/>
          <p:cNvSpPr/>
          <p:nvPr/>
        </p:nvSpPr>
        <p:spPr>
          <a:xfrm>
            <a:off x="4213024" y="3464897"/>
            <a:ext cx="78859" cy="850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/>
              <p:cNvSpPr txBox="1"/>
              <p:nvPr/>
            </p:nvSpPr>
            <p:spPr>
              <a:xfrm>
                <a:off x="5225440" y="2549611"/>
                <a:ext cx="596392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Construct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Indicator functions around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 smtClean="0"/>
                  <a:t> and set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fr-F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1" i="1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Distance functions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 smtClean="0"/>
                  <a:t>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 smtClean="0"/>
                  <a:t> and set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fr-F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1" i="1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2" name="ZoneTexte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440" y="2549611"/>
                <a:ext cx="5963927" cy="923330"/>
              </a:xfrm>
              <a:prstGeom prst="rect">
                <a:avLst/>
              </a:prstGeom>
              <a:blipFill rotWithShape="0">
                <a:blip r:embed="rId5"/>
                <a:stretch>
                  <a:fillRect l="-817" t="-3289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1394035" y="2655346"/>
                <a:ext cx="3679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4035" y="2655346"/>
                <a:ext cx="367985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3296709" y="3016691"/>
                <a:ext cx="371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6709" y="3016691"/>
                <a:ext cx="371384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Image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510" y="4571256"/>
            <a:ext cx="1987020" cy="1487608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220" y="4469997"/>
            <a:ext cx="2257524" cy="1690125"/>
          </a:xfrm>
          <a:prstGeom prst="rect">
            <a:avLst/>
          </a:prstGeom>
        </p:spPr>
      </p:pic>
      <p:sp>
        <p:nvSpPr>
          <p:cNvPr id="19" name="ZoneTexte 18"/>
          <p:cNvSpPr txBox="1"/>
          <p:nvPr/>
        </p:nvSpPr>
        <p:spPr>
          <a:xfrm>
            <a:off x="5082744" y="4714894"/>
            <a:ext cx="65078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Construct linear constraints exactly like for landmark but for a part of the shapes</a:t>
            </a:r>
            <a:r>
              <a:rPr lang="en-US" dirty="0"/>
              <a:t> </a:t>
            </a:r>
            <a:r>
              <a:rPr lang="en-US" dirty="0" smtClean="0"/>
              <a:t>: add more constraints  than few landmark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Need to pre-segment shape and match corresponding segments</a:t>
            </a:r>
          </a:p>
        </p:txBody>
      </p:sp>
      <p:sp>
        <p:nvSpPr>
          <p:cNvPr id="17" name="Espace réservé de la date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93D8B-68BA-4DBA-A6E9-2770E2C00D8D}" type="datetime1">
              <a:rPr lang="fr-FR" smtClean="0"/>
              <a:t>16/12/2014</a:t>
            </a:fld>
            <a:endParaRPr lang="fr-FR"/>
          </a:p>
        </p:txBody>
      </p:sp>
      <p:sp>
        <p:nvSpPr>
          <p:cNvPr id="18" name="Espace réservé du pied de page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Paumier N. &amp; This A.</a:t>
            </a:r>
            <a:endParaRPr lang="fr-FR"/>
          </a:p>
        </p:txBody>
      </p:sp>
      <p:sp>
        <p:nvSpPr>
          <p:cNvPr id="20" name="Espace réservé du numéro de diapositive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90BD9-1061-4611-856B-6F0E685FFA8C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665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</TotalTime>
  <Words>834</Words>
  <Application>Microsoft Office PowerPoint</Application>
  <PresentationFormat>Grand écran</PresentationFormat>
  <Paragraphs>263</Paragraphs>
  <Slides>18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Office Theme</vt:lpstr>
      <vt:lpstr>Functional Maps: A Flexible Representation of Maps Between Shapes</vt:lpstr>
      <vt:lpstr>Shape matching</vt:lpstr>
      <vt:lpstr>Background</vt:lpstr>
      <vt:lpstr>Functional representation</vt:lpstr>
      <vt:lpstr>Matrix of change of basis</vt:lpstr>
      <vt:lpstr>Choice of basis</vt:lpstr>
      <vt:lpstr>Recover matrix C</vt:lpstr>
      <vt:lpstr>Constraints : Descriptor preservation  </vt:lpstr>
      <vt:lpstr>Constraints : Landmark &amp; Segmentation correspondences  </vt:lpstr>
      <vt:lpstr>Segmentation of the shape : Skraba &amp; al</vt:lpstr>
      <vt:lpstr>Contrainsts : Operator Commutativity</vt:lpstr>
      <vt:lpstr>Refinement and conversion to point to point</vt:lpstr>
      <vt:lpstr>Recap and implementation </vt:lpstr>
      <vt:lpstr>Preliminary results – Computation of map C</vt:lpstr>
      <vt:lpstr>Preliminary results – Segmentation Transfer</vt:lpstr>
      <vt:lpstr>More applications and properties </vt:lpstr>
      <vt:lpstr>Current and  further work</vt:lpstr>
      <vt:lpstr>Questions 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athis</dc:creator>
  <cp:lastModifiedBy>Nicolas</cp:lastModifiedBy>
  <cp:revision>57</cp:revision>
  <dcterms:created xsi:type="dcterms:W3CDTF">2014-12-14T20:25:35Z</dcterms:created>
  <dcterms:modified xsi:type="dcterms:W3CDTF">2014-12-16T12:09:06Z</dcterms:modified>
</cp:coreProperties>
</file>