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426" y="2125980"/>
            <a:ext cx="84254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852" y="3840480"/>
            <a:ext cx="69386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627" y="109880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67155" y="1098803"/>
            <a:ext cx="355092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85216" y="1520952"/>
            <a:ext cx="459105" cy="474345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87552" y="1520952"/>
            <a:ext cx="39776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38684" y="1447800"/>
            <a:ext cx="60655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43533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80059" y="1781555"/>
            <a:ext cx="89123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627" y="109880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67155" y="1098803"/>
            <a:ext cx="355092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85216" y="1520952"/>
            <a:ext cx="459105" cy="474345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87552" y="1520952"/>
            <a:ext cx="39776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38684" y="1447800"/>
            <a:ext cx="60655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43533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80059" y="1781555"/>
            <a:ext cx="89123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393063" y="2024760"/>
            <a:ext cx="2555875" cy="415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4860" y="1577340"/>
            <a:ext cx="431187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627" y="109880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67155" y="1098803"/>
            <a:ext cx="355092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985" y="1039621"/>
            <a:ext cx="8866378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118" y="2062479"/>
            <a:ext cx="8516112" cy="311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70199" y="6377940"/>
            <a:ext cx="317195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617" y="6377940"/>
            <a:ext cx="22798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98533" y="6461335"/>
            <a:ext cx="328929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mailto:anan.p@ku.ac.th" TargetMode="External"/><Relationship Id="rId7" Type="http://schemas.openxmlformats.org/officeDocument/2006/relationships/hyperlink" Target="http://www.cpe.ku.ac.th/%7Ean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jpg"/><Relationship Id="rId7" Type="http://schemas.openxmlformats.org/officeDocument/2006/relationships/hyperlink" Target="http://www.lordsnet.com/New8272.ht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Relationship Id="rId4" Type="http://schemas.openxmlformats.org/officeDocument/2006/relationships/image" Target="../media/image54.jpg"/><Relationship Id="rId5" Type="http://schemas.openxmlformats.org/officeDocument/2006/relationships/image" Target="../media/image55.jpg"/><Relationship Id="rId6" Type="http://schemas.openxmlformats.org/officeDocument/2006/relationships/image" Target="../media/image56.jpg"/><Relationship Id="rId7" Type="http://schemas.openxmlformats.org/officeDocument/2006/relationships/image" Target="../media/image57.jpg"/><Relationship Id="rId8" Type="http://schemas.openxmlformats.org/officeDocument/2006/relationships/image" Target="../media/image58.jpg"/><Relationship Id="rId9" Type="http://schemas.openxmlformats.org/officeDocument/2006/relationships/image" Target="../media/image5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jpg"/><Relationship Id="rId6" Type="http://schemas.openxmlformats.org/officeDocument/2006/relationships/image" Target="../media/image64.jpg"/><Relationship Id="rId7" Type="http://schemas.openxmlformats.org/officeDocument/2006/relationships/image" Target="../media/image6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jpg"/><Relationship Id="rId14" Type="http://schemas.openxmlformats.org/officeDocument/2006/relationships/image" Target="../media/image8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jpg"/><Relationship Id="rId4" Type="http://schemas.openxmlformats.org/officeDocument/2006/relationships/image" Target="../media/image14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3" y="2546604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8472" y="2546604"/>
            <a:ext cx="355091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" y="2968751"/>
            <a:ext cx="457200" cy="474345"/>
          </a:xfrm>
          <a:custGeom>
            <a:avLst/>
            <a:gdLst/>
            <a:ahLst/>
            <a:cxnLst/>
            <a:rect l="l" t="t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7344" y="2968751"/>
            <a:ext cx="400812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60655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850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900" y="3261359"/>
            <a:ext cx="94167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0721" y="2252726"/>
            <a:ext cx="491363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Computer</a:t>
            </a:r>
            <a:r>
              <a:rPr dirty="0" spc="-95"/>
              <a:t> </a:t>
            </a:r>
            <a:r>
              <a:rPr dirty="0" spc="-5"/>
              <a:t>Networks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865247" y="3614039"/>
            <a:ext cx="5819775" cy="2512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62910">
              <a:lnSpc>
                <a:spcPct val="100000"/>
              </a:lnSpc>
            </a:pPr>
            <a:r>
              <a:rPr dirty="0" sz="3600" spc="-20" b="1">
                <a:latin typeface="Cordia New"/>
                <a:cs typeface="Cordia New"/>
              </a:rPr>
              <a:t>รศ.ดร.อนันต์</a:t>
            </a:r>
            <a:r>
              <a:rPr dirty="0" sz="3600" spc="265" b="1">
                <a:latin typeface="Cordia New"/>
                <a:cs typeface="Cordia New"/>
              </a:rPr>
              <a:t> </a:t>
            </a:r>
            <a:r>
              <a:rPr dirty="0" sz="3600" spc="-305" b="1">
                <a:latin typeface="Cordia New"/>
                <a:cs typeface="Cordia New"/>
              </a:rPr>
              <a:t>ผลเพ่ม</a:t>
            </a:r>
            <a:endParaRPr sz="3600">
              <a:latin typeface="Cordia New"/>
              <a:cs typeface="Cordia New"/>
            </a:endParaRPr>
          </a:p>
          <a:p>
            <a:pPr algn="r" marR="5715">
              <a:lnSpc>
                <a:spcPct val="100000"/>
              </a:lnSpc>
              <a:spcBef>
                <a:spcPts val="1400"/>
              </a:spcBef>
            </a:pPr>
            <a:r>
              <a:rPr dirty="0" sz="2800" spc="-5">
                <a:latin typeface="Tahoma"/>
                <a:cs typeface="Tahoma"/>
              </a:rPr>
              <a:t>Assoc. </a:t>
            </a:r>
            <a:r>
              <a:rPr dirty="0" sz="2800" spc="-10">
                <a:latin typeface="Tahoma"/>
                <a:cs typeface="Tahoma"/>
              </a:rPr>
              <a:t>Prof. </a:t>
            </a:r>
            <a:r>
              <a:rPr dirty="0" sz="2800" spc="-5">
                <a:latin typeface="Tahoma"/>
                <a:cs typeface="Tahoma"/>
              </a:rPr>
              <a:t>Anan Phonphoem,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Ph.D.</a:t>
            </a:r>
            <a:endParaRPr sz="2800">
              <a:latin typeface="Tahoma"/>
              <a:cs typeface="Tahoma"/>
            </a:endParaRPr>
          </a:p>
          <a:p>
            <a:pPr algn="r" marL="1804670" marR="5080" indent="2293620">
              <a:lnSpc>
                <a:spcPct val="1232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.p</a:t>
            </a:r>
            <a:r>
              <a:rPr dirty="0" sz="1800" spc="-1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@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k</a:t>
            </a:r>
            <a:r>
              <a:rPr dirty="0" sz="1800" spc="5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u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.ac</a:t>
            </a:r>
            <a:r>
              <a:rPr dirty="0" sz="1800" spc="-10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.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  <a:hlinkClick r:id="rId6"/>
              </a:rPr>
              <a:t>th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  <a:hlinkClick r:id="rId7"/>
              </a:rPr>
              <a:t>http:/</a:t>
            </a:r>
            <a:r>
              <a:rPr dirty="0" sz="1800" spc="-15">
                <a:latin typeface="Tahoma"/>
                <a:cs typeface="Tahoma"/>
                <a:hlinkClick r:id="rId7"/>
              </a:rPr>
              <a:t>/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w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cpe.</a:t>
            </a:r>
            <a:r>
              <a:rPr dirty="0" sz="1800">
                <a:latin typeface="Tahoma"/>
                <a:cs typeface="Tahoma"/>
                <a:hlinkClick r:id="rId7"/>
              </a:rPr>
              <a:t>k</a:t>
            </a:r>
            <a:r>
              <a:rPr dirty="0" sz="1800" spc="5">
                <a:latin typeface="Tahoma"/>
                <a:cs typeface="Tahoma"/>
                <a:hlinkClick r:id="rId7"/>
              </a:rPr>
              <a:t>u</a:t>
            </a:r>
            <a:r>
              <a:rPr dirty="0" sz="1800">
                <a:latin typeface="Tahoma"/>
                <a:cs typeface="Tahoma"/>
                <a:hlinkClick r:id="rId7"/>
              </a:rPr>
              <a:t>.ac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th/~an</a:t>
            </a:r>
            <a:r>
              <a:rPr dirty="0" sz="1800" spc="5">
                <a:latin typeface="Tahoma"/>
                <a:cs typeface="Tahoma"/>
                <a:hlinkClick r:id="rId7"/>
              </a:rPr>
              <a:t>a</a:t>
            </a:r>
            <a:r>
              <a:rPr dirty="0" sz="1800">
                <a:latin typeface="Tahoma"/>
                <a:cs typeface="Tahoma"/>
                <a:hlinkClick r:id="rId7"/>
              </a:rPr>
              <a:t>n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Computer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Engineering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Department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Kasetsart </a:t>
            </a:r>
            <a:r>
              <a:rPr dirty="0" sz="1800">
                <a:latin typeface="Tahoma"/>
                <a:cs typeface="Tahoma"/>
              </a:rPr>
              <a:t>University, </a:t>
            </a:r>
            <a:r>
              <a:rPr dirty="0" sz="1800" spc="-5">
                <a:latin typeface="Tahoma"/>
                <a:cs typeface="Tahoma"/>
              </a:rPr>
              <a:t>Bangkok,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Thailand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294" y="198373"/>
            <a:ext cx="126301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Jan – </a:t>
            </a:r>
            <a:r>
              <a:rPr dirty="0" sz="1400" spc="-5">
                <a:latin typeface="Tahoma"/>
                <a:cs typeface="Tahoma"/>
              </a:rPr>
              <a:t>May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Point-to-point</a:t>
            </a:r>
          </a:p>
        </p:txBody>
      </p:sp>
      <p:sp>
        <p:nvSpPr>
          <p:cNvPr id="3" name="object 3"/>
          <p:cNvSpPr/>
          <p:nvPr/>
        </p:nvSpPr>
        <p:spPr>
          <a:xfrm>
            <a:off x="3880103" y="3124200"/>
            <a:ext cx="2641600" cy="1905"/>
          </a:xfrm>
          <a:custGeom>
            <a:avLst/>
            <a:gdLst/>
            <a:ahLst/>
            <a:cxnLst/>
            <a:rect l="l" t="t" r="r" b="b"/>
            <a:pathLst>
              <a:path w="2641600" h="1905">
                <a:moveTo>
                  <a:pt x="0" y="0"/>
                </a:moveTo>
                <a:lnTo>
                  <a:pt x="2641092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1312" y="5372435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 h="0">
                <a:moveTo>
                  <a:pt x="0" y="0"/>
                </a:moveTo>
                <a:lnTo>
                  <a:pt x="127109" y="0"/>
                </a:lnTo>
              </a:path>
            </a:pathLst>
          </a:custGeom>
          <a:ln w="5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31312" y="5284520"/>
            <a:ext cx="191135" cy="351790"/>
          </a:xfrm>
          <a:custGeom>
            <a:avLst/>
            <a:gdLst/>
            <a:ahLst/>
            <a:cxnLst/>
            <a:rect l="l" t="t" r="r" b="b"/>
            <a:pathLst>
              <a:path w="191135" h="351789">
                <a:moveTo>
                  <a:pt x="190573" y="351348"/>
                </a:moveTo>
                <a:lnTo>
                  <a:pt x="0" y="87914"/>
                </a:lnTo>
                <a:lnTo>
                  <a:pt x="63818" y="0"/>
                </a:lnTo>
              </a:path>
            </a:pathLst>
          </a:custGeom>
          <a:ln w="6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57640" y="5372435"/>
            <a:ext cx="201295" cy="271145"/>
          </a:xfrm>
          <a:custGeom>
            <a:avLst/>
            <a:gdLst/>
            <a:ahLst/>
            <a:cxnLst/>
            <a:rect l="l" t="t" r="r" b="b"/>
            <a:pathLst>
              <a:path w="201295" h="271145">
                <a:moveTo>
                  <a:pt x="0" y="270606"/>
                </a:moveTo>
                <a:lnTo>
                  <a:pt x="200781" y="0"/>
                </a:lnTo>
              </a:path>
            </a:pathLst>
          </a:custGeom>
          <a:ln w="60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1312" y="5547953"/>
            <a:ext cx="373380" cy="88265"/>
          </a:xfrm>
          <a:custGeom>
            <a:avLst/>
            <a:gdLst/>
            <a:ahLst/>
            <a:cxnLst/>
            <a:rect l="l" t="t" r="r" b="b"/>
            <a:pathLst>
              <a:path w="373379" h="88264">
                <a:moveTo>
                  <a:pt x="63818" y="87914"/>
                </a:moveTo>
                <a:lnTo>
                  <a:pt x="0" y="0"/>
                </a:lnTo>
                <a:lnTo>
                  <a:pt x="373193" y="0"/>
                </a:lnTo>
                <a:lnTo>
                  <a:pt x="317683" y="87914"/>
                </a:lnTo>
              </a:path>
            </a:pathLst>
          </a:custGeom>
          <a:ln w="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5704" y="5401583"/>
            <a:ext cx="198120" cy="241935"/>
          </a:xfrm>
          <a:custGeom>
            <a:avLst/>
            <a:gdLst/>
            <a:ahLst/>
            <a:cxnLst/>
            <a:rect l="l" t="t" r="r" b="b"/>
            <a:pathLst>
              <a:path w="198120" h="241935">
                <a:moveTo>
                  <a:pt x="197663" y="241458"/>
                </a:moveTo>
                <a:lnTo>
                  <a:pt x="0" y="0"/>
                </a:lnTo>
              </a:path>
            </a:pathLst>
          </a:custGeom>
          <a:ln w="6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40738" y="5643041"/>
            <a:ext cx="935355" cy="80645"/>
          </a:xfrm>
          <a:custGeom>
            <a:avLst/>
            <a:gdLst/>
            <a:ahLst/>
            <a:cxnLst/>
            <a:rect l="l" t="t" r="r" b="b"/>
            <a:pathLst>
              <a:path w="935354" h="80645">
                <a:moveTo>
                  <a:pt x="58628" y="26757"/>
                </a:moveTo>
                <a:lnTo>
                  <a:pt x="0" y="26757"/>
                </a:lnTo>
                <a:lnTo>
                  <a:pt x="0" y="80271"/>
                </a:lnTo>
                <a:lnTo>
                  <a:pt x="934880" y="80271"/>
                </a:lnTo>
                <a:lnTo>
                  <a:pt x="934880" y="26757"/>
                </a:lnTo>
                <a:lnTo>
                  <a:pt x="818125" y="26757"/>
                </a:lnTo>
                <a:lnTo>
                  <a:pt x="818125" y="0"/>
                </a:lnTo>
                <a:lnTo>
                  <a:pt x="58628" y="0"/>
                </a:lnTo>
                <a:lnTo>
                  <a:pt x="58628" y="26757"/>
                </a:lnTo>
              </a:path>
            </a:pathLst>
          </a:custGeom>
          <a:ln w="5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4064" y="5669799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4" h="0">
                <a:moveTo>
                  <a:pt x="744798" y="0"/>
                </a:moveTo>
                <a:lnTo>
                  <a:pt x="0" y="0"/>
                </a:lnTo>
                <a:lnTo>
                  <a:pt x="744798" y="0"/>
                </a:lnTo>
              </a:path>
            </a:pathLst>
          </a:custGeom>
          <a:ln w="5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2057" y="5373870"/>
            <a:ext cx="117475" cy="269240"/>
          </a:xfrm>
          <a:custGeom>
            <a:avLst/>
            <a:gdLst/>
            <a:ahLst/>
            <a:cxnLst/>
            <a:rect l="l" t="t" r="r" b="b"/>
            <a:pathLst>
              <a:path w="117475" h="269239">
                <a:moveTo>
                  <a:pt x="0" y="269172"/>
                </a:moveTo>
                <a:lnTo>
                  <a:pt x="116902" y="269172"/>
                </a:lnTo>
                <a:lnTo>
                  <a:pt x="116902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72906" y="4953257"/>
            <a:ext cx="902969" cy="564515"/>
          </a:xfrm>
          <a:custGeom>
            <a:avLst/>
            <a:gdLst/>
            <a:ahLst/>
            <a:cxnLst/>
            <a:rect l="l" t="t" r="r" b="b"/>
            <a:pathLst>
              <a:path w="902970" h="564514">
                <a:moveTo>
                  <a:pt x="17634" y="20962"/>
                </a:moveTo>
                <a:lnTo>
                  <a:pt x="10371" y="33874"/>
                </a:lnTo>
                <a:lnTo>
                  <a:pt x="5181" y="48381"/>
                </a:lnTo>
                <a:lnTo>
                  <a:pt x="1554" y="63206"/>
                </a:lnTo>
                <a:lnTo>
                  <a:pt x="0" y="78987"/>
                </a:lnTo>
                <a:lnTo>
                  <a:pt x="0" y="95223"/>
                </a:lnTo>
                <a:lnTo>
                  <a:pt x="10889" y="147781"/>
                </a:lnTo>
                <a:lnTo>
                  <a:pt x="26978" y="184573"/>
                </a:lnTo>
                <a:lnTo>
                  <a:pt x="49975" y="223278"/>
                </a:lnTo>
                <a:lnTo>
                  <a:pt x="79543" y="261974"/>
                </a:lnTo>
                <a:lnTo>
                  <a:pt x="114829" y="300679"/>
                </a:lnTo>
                <a:lnTo>
                  <a:pt x="155296" y="338906"/>
                </a:lnTo>
                <a:lnTo>
                  <a:pt x="200945" y="375219"/>
                </a:lnTo>
                <a:lnTo>
                  <a:pt x="250756" y="410098"/>
                </a:lnTo>
                <a:lnTo>
                  <a:pt x="303157" y="442594"/>
                </a:lnTo>
                <a:lnTo>
                  <a:pt x="358841" y="471734"/>
                </a:lnTo>
                <a:lnTo>
                  <a:pt x="415388" y="498021"/>
                </a:lnTo>
                <a:lnTo>
                  <a:pt x="472980" y="519996"/>
                </a:lnTo>
                <a:lnTo>
                  <a:pt x="530563" y="538153"/>
                </a:lnTo>
                <a:lnTo>
                  <a:pt x="586600" y="551535"/>
                </a:lnTo>
                <a:lnTo>
                  <a:pt x="640556" y="560135"/>
                </a:lnTo>
                <a:lnTo>
                  <a:pt x="692086" y="564431"/>
                </a:lnTo>
                <a:lnTo>
                  <a:pt x="715955" y="564431"/>
                </a:lnTo>
                <a:lnTo>
                  <a:pt x="761604" y="561092"/>
                </a:lnTo>
                <a:lnTo>
                  <a:pt x="802105" y="552970"/>
                </a:lnTo>
                <a:lnTo>
                  <a:pt x="852365" y="531944"/>
                </a:lnTo>
                <a:lnTo>
                  <a:pt x="881131" y="509961"/>
                </a:lnTo>
                <a:lnTo>
                  <a:pt x="829049" y="509961"/>
                </a:lnTo>
                <a:lnTo>
                  <a:pt x="812986" y="509005"/>
                </a:lnTo>
                <a:lnTo>
                  <a:pt x="756422" y="499926"/>
                </a:lnTo>
                <a:lnTo>
                  <a:pt x="712837" y="488943"/>
                </a:lnTo>
                <a:lnTo>
                  <a:pt x="665108" y="474604"/>
                </a:lnTo>
                <a:lnTo>
                  <a:pt x="614096" y="456447"/>
                </a:lnTo>
                <a:lnTo>
                  <a:pt x="560658" y="435421"/>
                </a:lnTo>
                <a:lnTo>
                  <a:pt x="505666" y="411055"/>
                </a:lnTo>
                <a:lnTo>
                  <a:pt x="450147" y="384776"/>
                </a:lnTo>
                <a:lnTo>
                  <a:pt x="367140" y="341297"/>
                </a:lnTo>
                <a:lnTo>
                  <a:pt x="313011" y="310714"/>
                </a:lnTo>
                <a:lnTo>
                  <a:pt x="261127" y="279175"/>
                </a:lnTo>
                <a:lnTo>
                  <a:pt x="212879" y="247165"/>
                </a:lnTo>
                <a:lnTo>
                  <a:pt x="168267" y="215148"/>
                </a:lnTo>
                <a:lnTo>
                  <a:pt x="128318" y="184094"/>
                </a:lnTo>
                <a:lnTo>
                  <a:pt x="93559" y="153990"/>
                </a:lnTo>
                <a:lnTo>
                  <a:pt x="64500" y="125320"/>
                </a:lnTo>
                <a:lnTo>
                  <a:pt x="41676" y="98563"/>
                </a:lnTo>
                <a:lnTo>
                  <a:pt x="32159" y="86639"/>
                </a:lnTo>
                <a:lnTo>
                  <a:pt x="13489" y="44076"/>
                </a:lnTo>
                <a:lnTo>
                  <a:pt x="12970" y="35309"/>
                </a:lnTo>
                <a:lnTo>
                  <a:pt x="14525" y="27657"/>
                </a:lnTo>
                <a:lnTo>
                  <a:pt x="17634" y="20962"/>
                </a:lnTo>
                <a:close/>
              </a:path>
              <a:path w="902970" h="564514">
                <a:moveTo>
                  <a:pt x="86815" y="0"/>
                </a:moveTo>
                <a:lnTo>
                  <a:pt x="72281" y="0"/>
                </a:lnTo>
                <a:lnTo>
                  <a:pt x="58792" y="956"/>
                </a:lnTo>
                <a:lnTo>
                  <a:pt x="22306" y="14825"/>
                </a:lnTo>
                <a:lnTo>
                  <a:pt x="12970" y="35309"/>
                </a:lnTo>
                <a:lnTo>
                  <a:pt x="13489" y="44076"/>
                </a:lnTo>
                <a:lnTo>
                  <a:pt x="32159" y="86639"/>
                </a:lnTo>
                <a:lnTo>
                  <a:pt x="41676" y="98563"/>
                </a:lnTo>
                <a:lnTo>
                  <a:pt x="52047" y="111945"/>
                </a:lnTo>
                <a:lnTo>
                  <a:pt x="93559" y="153990"/>
                </a:lnTo>
                <a:lnTo>
                  <a:pt x="128318" y="184094"/>
                </a:lnTo>
                <a:lnTo>
                  <a:pt x="168267" y="215148"/>
                </a:lnTo>
                <a:lnTo>
                  <a:pt x="212879" y="247165"/>
                </a:lnTo>
                <a:lnTo>
                  <a:pt x="261127" y="279175"/>
                </a:lnTo>
                <a:lnTo>
                  <a:pt x="313011" y="310714"/>
                </a:lnTo>
                <a:lnTo>
                  <a:pt x="367140" y="341297"/>
                </a:lnTo>
                <a:lnTo>
                  <a:pt x="422132" y="370915"/>
                </a:lnTo>
                <a:lnTo>
                  <a:pt x="505666" y="411055"/>
                </a:lnTo>
                <a:lnTo>
                  <a:pt x="560658" y="435421"/>
                </a:lnTo>
                <a:lnTo>
                  <a:pt x="614096" y="456447"/>
                </a:lnTo>
                <a:lnTo>
                  <a:pt x="665108" y="474604"/>
                </a:lnTo>
                <a:lnTo>
                  <a:pt x="712837" y="488943"/>
                </a:lnTo>
                <a:lnTo>
                  <a:pt x="756422" y="499926"/>
                </a:lnTo>
                <a:lnTo>
                  <a:pt x="795369" y="506621"/>
                </a:lnTo>
                <a:lnTo>
                  <a:pt x="829049" y="509961"/>
                </a:lnTo>
                <a:lnTo>
                  <a:pt x="843557" y="509961"/>
                </a:lnTo>
                <a:lnTo>
                  <a:pt x="886649" y="499926"/>
                </a:lnTo>
                <a:lnTo>
                  <a:pt x="902712" y="474604"/>
                </a:lnTo>
                <a:lnTo>
                  <a:pt x="902194" y="466004"/>
                </a:lnTo>
                <a:lnTo>
                  <a:pt x="883022" y="423481"/>
                </a:lnTo>
                <a:lnTo>
                  <a:pt x="851329" y="384776"/>
                </a:lnTo>
                <a:lnTo>
                  <a:pt x="822313" y="356106"/>
                </a:lnTo>
                <a:lnTo>
                  <a:pt x="787511" y="326001"/>
                </a:lnTo>
                <a:lnTo>
                  <a:pt x="747614" y="294948"/>
                </a:lnTo>
                <a:lnTo>
                  <a:pt x="702984" y="262931"/>
                </a:lnTo>
                <a:lnTo>
                  <a:pt x="654218" y="230921"/>
                </a:lnTo>
                <a:lnTo>
                  <a:pt x="602680" y="199382"/>
                </a:lnTo>
                <a:lnTo>
                  <a:pt x="548724" y="168799"/>
                </a:lnTo>
                <a:lnTo>
                  <a:pt x="521227" y="153512"/>
                </a:lnTo>
                <a:lnTo>
                  <a:pt x="437702" y="111467"/>
                </a:lnTo>
                <a:lnTo>
                  <a:pt x="382183" y="86161"/>
                </a:lnTo>
                <a:lnTo>
                  <a:pt x="328054" y="63684"/>
                </a:lnTo>
                <a:lnTo>
                  <a:pt x="275661" y="44076"/>
                </a:lnTo>
                <a:lnTo>
                  <a:pt x="226368" y="27657"/>
                </a:lnTo>
                <a:lnTo>
                  <a:pt x="180711" y="14825"/>
                </a:lnTo>
                <a:lnTo>
                  <a:pt x="139208" y="6217"/>
                </a:lnTo>
                <a:lnTo>
                  <a:pt x="102894" y="956"/>
                </a:lnTo>
                <a:lnTo>
                  <a:pt x="86815" y="0"/>
                </a:lnTo>
                <a:close/>
              </a:path>
              <a:path w="902970" h="564514">
                <a:moveTo>
                  <a:pt x="898048" y="488943"/>
                </a:moveTo>
                <a:lnTo>
                  <a:pt x="857029" y="509005"/>
                </a:lnTo>
                <a:lnTo>
                  <a:pt x="843557" y="509961"/>
                </a:lnTo>
                <a:lnTo>
                  <a:pt x="881131" y="509961"/>
                </a:lnTo>
                <a:lnTo>
                  <a:pt x="889240" y="501361"/>
                </a:lnTo>
                <a:lnTo>
                  <a:pt x="898048" y="488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2906" y="4974220"/>
            <a:ext cx="898525" cy="543560"/>
          </a:xfrm>
          <a:custGeom>
            <a:avLst/>
            <a:gdLst/>
            <a:ahLst/>
            <a:cxnLst/>
            <a:rect l="l" t="t" r="r" b="b"/>
            <a:pathLst>
              <a:path w="898525" h="543560">
                <a:moveTo>
                  <a:pt x="17634" y="0"/>
                </a:moveTo>
                <a:lnTo>
                  <a:pt x="10371" y="12912"/>
                </a:lnTo>
                <a:lnTo>
                  <a:pt x="5181" y="27418"/>
                </a:lnTo>
                <a:lnTo>
                  <a:pt x="1554" y="42243"/>
                </a:lnTo>
                <a:lnTo>
                  <a:pt x="0" y="58025"/>
                </a:lnTo>
                <a:lnTo>
                  <a:pt x="0" y="74261"/>
                </a:lnTo>
                <a:lnTo>
                  <a:pt x="10889" y="126818"/>
                </a:lnTo>
                <a:lnTo>
                  <a:pt x="26978" y="163610"/>
                </a:lnTo>
                <a:lnTo>
                  <a:pt x="49975" y="202315"/>
                </a:lnTo>
                <a:lnTo>
                  <a:pt x="79543" y="241012"/>
                </a:lnTo>
                <a:lnTo>
                  <a:pt x="114829" y="279717"/>
                </a:lnTo>
                <a:lnTo>
                  <a:pt x="155296" y="317943"/>
                </a:lnTo>
                <a:lnTo>
                  <a:pt x="200945" y="354257"/>
                </a:lnTo>
                <a:lnTo>
                  <a:pt x="250756" y="389136"/>
                </a:lnTo>
                <a:lnTo>
                  <a:pt x="303157" y="421632"/>
                </a:lnTo>
                <a:lnTo>
                  <a:pt x="358841" y="450772"/>
                </a:lnTo>
                <a:lnTo>
                  <a:pt x="415388" y="477059"/>
                </a:lnTo>
                <a:lnTo>
                  <a:pt x="472980" y="499033"/>
                </a:lnTo>
                <a:lnTo>
                  <a:pt x="530563" y="517190"/>
                </a:lnTo>
                <a:lnTo>
                  <a:pt x="586600" y="530573"/>
                </a:lnTo>
                <a:lnTo>
                  <a:pt x="640556" y="539173"/>
                </a:lnTo>
                <a:lnTo>
                  <a:pt x="692086" y="543469"/>
                </a:lnTo>
                <a:lnTo>
                  <a:pt x="715955" y="543469"/>
                </a:lnTo>
                <a:lnTo>
                  <a:pt x="761604" y="540129"/>
                </a:lnTo>
                <a:lnTo>
                  <a:pt x="802105" y="532007"/>
                </a:lnTo>
                <a:lnTo>
                  <a:pt x="852365" y="510981"/>
                </a:lnTo>
                <a:lnTo>
                  <a:pt x="889240" y="480398"/>
                </a:lnTo>
                <a:lnTo>
                  <a:pt x="898048" y="467980"/>
                </a:lnTo>
                <a:lnTo>
                  <a:pt x="893385" y="473711"/>
                </a:lnTo>
                <a:lnTo>
                  <a:pt x="886649" y="478964"/>
                </a:lnTo>
                <a:lnTo>
                  <a:pt x="878359" y="482789"/>
                </a:lnTo>
                <a:lnTo>
                  <a:pt x="868514" y="485659"/>
                </a:lnTo>
                <a:lnTo>
                  <a:pt x="857029" y="488042"/>
                </a:lnTo>
                <a:lnTo>
                  <a:pt x="843557" y="488999"/>
                </a:lnTo>
                <a:lnTo>
                  <a:pt x="829049" y="488999"/>
                </a:lnTo>
                <a:lnTo>
                  <a:pt x="776630" y="482789"/>
                </a:lnTo>
                <a:lnTo>
                  <a:pt x="735152" y="473711"/>
                </a:lnTo>
                <a:lnTo>
                  <a:pt x="689495" y="461285"/>
                </a:lnTo>
                <a:lnTo>
                  <a:pt x="640038" y="445041"/>
                </a:lnTo>
                <a:lnTo>
                  <a:pt x="587636" y="425450"/>
                </a:lnTo>
                <a:lnTo>
                  <a:pt x="533680" y="402518"/>
                </a:lnTo>
                <a:lnTo>
                  <a:pt x="478170" y="377188"/>
                </a:lnTo>
                <a:lnTo>
                  <a:pt x="422132" y="349953"/>
                </a:lnTo>
                <a:lnTo>
                  <a:pt x="394636" y="335144"/>
                </a:lnTo>
                <a:lnTo>
                  <a:pt x="367140" y="320334"/>
                </a:lnTo>
                <a:lnTo>
                  <a:pt x="313011" y="289752"/>
                </a:lnTo>
                <a:lnTo>
                  <a:pt x="261127" y="258212"/>
                </a:lnTo>
                <a:lnTo>
                  <a:pt x="236749" y="241968"/>
                </a:lnTo>
                <a:lnTo>
                  <a:pt x="212879" y="226203"/>
                </a:lnTo>
                <a:lnTo>
                  <a:pt x="168267" y="194185"/>
                </a:lnTo>
                <a:lnTo>
                  <a:pt x="128318" y="163132"/>
                </a:lnTo>
                <a:lnTo>
                  <a:pt x="93559" y="133027"/>
                </a:lnTo>
                <a:lnTo>
                  <a:pt x="64500" y="104357"/>
                </a:lnTo>
                <a:lnTo>
                  <a:pt x="41676" y="77600"/>
                </a:lnTo>
                <a:lnTo>
                  <a:pt x="32159" y="65677"/>
                </a:lnTo>
                <a:lnTo>
                  <a:pt x="13489" y="23114"/>
                </a:lnTo>
                <a:lnTo>
                  <a:pt x="12970" y="14346"/>
                </a:lnTo>
                <a:lnTo>
                  <a:pt x="14525" y="6695"/>
                </a:lnTo>
                <a:lnTo>
                  <a:pt x="17634" y="0"/>
                </a:lnTo>
                <a:close/>
              </a:path>
            </a:pathLst>
          </a:custGeom>
          <a:ln w="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5877" y="4953257"/>
            <a:ext cx="890269" cy="510540"/>
          </a:xfrm>
          <a:custGeom>
            <a:avLst/>
            <a:gdLst/>
            <a:ahLst/>
            <a:cxnLst/>
            <a:rect l="l" t="t" r="r" b="b"/>
            <a:pathLst>
              <a:path w="890270" h="510539">
                <a:moveTo>
                  <a:pt x="4663" y="20962"/>
                </a:moveTo>
                <a:lnTo>
                  <a:pt x="45821" y="956"/>
                </a:lnTo>
                <a:lnTo>
                  <a:pt x="59310" y="0"/>
                </a:lnTo>
                <a:lnTo>
                  <a:pt x="73844" y="0"/>
                </a:lnTo>
                <a:lnTo>
                  <a:pt x="126237" y="6217"/>
                </a:lnTo>
                <a:lnTo>
                  <a:pt x="167740" y="14825"/>
                </a:lnTo>
                <a:lnTo>
                  <a:pt x="213398" y="27657"/>
                </a:lnTo>
                <a:lnTo>
                  <a:pt x="262690" y="44076"/>
                </a:lnTo>
                <a:lnTo>
                  <a:pt x="315083" y="63684"/>
                </a:lnTo>
                <a:lnTo>
                  <a:pt x="369212" y="86161"/>
                </a:lnTo>
                <a:lnTo>
                  <a:pt x="424732" y="111467"/>
                </a:lnTo>
                <a:lnTo>
                  <a:pt x="480760" y="139181"/>
                </a:lnTo>
                <a:lnTo>
                  <a:pt x="535753" y="168799"/>
                </a:lnTo>
                <a:lnTo>
                  <a:pt x="563249" y="183616"/>
                </a:lnTo>
                <a:lnTo>
                  <a:pt x="615651" y="215148"/>
                </a:lnTo>
                <a:lnTo>
                  <a:pt x="666144" y="246687"/>
                </a:lnTo>
                <a:lnTo>
                  <a:pt x="712837" y="278704"/>
                </a:lnTo>
                <a:lnTo>
                  <a:pt x="754850" y="310714"/>
                </a:lnTo>
                <a:lnTo>
                  <a:pt x="774540" y="326001"/>
                </a:lnTo>
                <a:lnTo>
                  <a:pt x="809342" y="356106"/>
                </a:lnTo>
                <a:lnTo>
                  <a:pt x="838358" y="384776"/>
                </a:lnTo>
                <a:lnTo>
                  <a:pt x="870051" y="423481"/>
                </a:lnTo>
                <a:lnTo>
                  <a:pt x="889223" y="466004"/>
                </a:lnTo>
                <a:lnTo>
                  <a:pt x="889741" y="474604"/>
                </a:lnTo>
                <a:lnTo>
                  <a:pt x="888186" y="482247"/>
                </a:lnTo>
                <a:lnTo>
                  <a:pt x="855543" y="506621"/>
                </a:lnTo>
                <a:lnTo>
                  <a:pt x="830586" y="509961"/>
                </a:lnTo>
                <a:lnTo>
                  <a:pt x="816078" y="509961"/>
                </a:lnTo>
                <a:lnTo>
                  <a:pt x="763659" y="503752"/>
                </a:lnTo>
                <a:lnTo>
                  <a:pt x="722181" y="494674"/>
                </a:lnTo>
                <a:lnTo>
                  <a:pt x="676524" y="482247"/>
                </a:lnTo>
                <a:lnTo>
                  <a:pt x="627067" y="466004"/>
                </a:lnTo>
                <a:lnTo>
                  <a:pt x="574665" y="446412"/>
                </a:lnTo>
                <a:lnTo>
                  <a:pt x="520709" y="423481"/>
                </a:lnTo>
                <a:lnTo>
                  <a:pt x="465199" y="398151"/>
                </a:lnTo>
                <a:lnTo>
                  <a:pt x="409161" y="370915"/>
                </a:lnTo>
                <a:lnTo>
                  <a:pt x="381665" y="356106"/>
                </a:lnTo>
                <a:lnTo>
                  <a:pt x="354169" y="341297"/>
                </a:lnTo>
                <a:lnTo>
                  <a:pt x="300040" y="310714"/>
                </a:lnTo>
                <a:lnTo>
                  <a:pt x="248156" y="279175"/>
                </a:lnTo>
                <a:lnTo>
                  <a:pt x="223778" y="262931"/>
                </a:lnTo>
                <a:lnTo>
                  <a:pt x="199908" y="247165"/>
                </a:lnTo>
                <a:lnTo>
                  <a:pt x="155296" y="215148"/>
                </a:lnTo>
                <a:lnTo>
                  <a:pt x="115347" y="184094"/>
                </a:lnTo>
                <a:lnTo>
                  <a:pt x="80588" y="153990"/>
                </a:lnTo>
                <a:lnTo>
                  <a:pt x="51529" y="125320"/>
                </a:lnTo>
                <a:lnTo>
                  <a:pt x="28705" y="98563"/>
                </a:lnTo>
                <a:lnTo>
                  <a:pt x="19188" y="86639"/>
                </a:lnTo>
                <a:lnTo>
                  <a:pt x="518" y="44076"/>
                </a:lnTo>
                <a:lnTo>
                  <a:pt x="0" y="35309"/>
                </a:lnTo>
                <a:lnTo>
                  <a:pt x="1554" y="27657"/>
                </a:lnTo>
                <a:lnTo>
                  <a:pt x="4663" y="20962"/>
                </a:lnTo>
                <a:close/>
              </a:path>
            </a:pathLst>
          </a:custGeom>
          <a:ln w="5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1058" y="4966170"/>
            <a:ext cx="592455" cy="4445"/>
          </a:xfrm>
          <a:custGeom>
            <a:avLst/>
            <a:gdLst/>
            <a:ahLst/>
            <a:cxnLst/>
            <a:rect l="l" t="t" r="r" b="b"/>
            <a:pathLst>
              <a:path w="592454" h="4445">
                <a:moveTo>
                  <a:pt x="592308" y="43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8061" y="4970474"/>
            <a:ext cx="215900" cy="331470"/>
          </a:xfrm>
          <a:custGeom>
            <a:avLst/>
            <a:gdLst/>
            <a:ahLst/>
            <a:cxnLst/>
            <a:rect l="l" t="t" r="r" b="b"/>
            <a:pathLst>
              <a:path w="215900" h="331470">
                <a:moveTo>
                  <a:pt x="215306" y="0"/>
                </a:moveTo>
                <a:lnTo>
                  <a:pt x="0" y="331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83367" y="4970474"/>
            <a:ext cx="288290" cy="464184"/>
          </a:xfrm>
          <a:custGeom>
            <a:avLst/>
            <a:gdLst/>
            <a:ahLst/>
            <a:cxnLst/>
            <a:rect l="l" t="t" r="r" b="b"/>
            <a:pathLst>
              <a:path w="288289" h="464185">
                <a:moveTo>
                  <a:pt x="0" y="0"/>
                </a:moveTo>
                <a:lnTo>
                  <a:pt x="288105" y="464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69320" y="5215711"/>
            <a:ext cx="222250" cy="127635"/>
          </a:xfrm>
          <a:custGeom>
            <a:avLst/>
            <a:gdLst/>
            <a:ahLst/>
            <a:cxnLst/>
            <a:rect l="l" t="t" r="r" b="b"/>
            <a:pathLst>
              <a:path w="222250" h="127635">
                <a:moveTo>
                  <a:pt x="22306" y="0"/>
                </a:moveTo>
                <a:lnTo>
                  <a:pt x="14525" y="0"/>
                </a:lnTo>
                <a:lnTo>
                  <a:pt x="8298" y="478"/>
                </a:lnTo>
                <a:lnTo>
                  <a:pt x="3627" y="2391"/>
                </a:lnTo>
                <a:lnTo>
                  <a:pt x="1036" y="5260"/>
                </a:lnTo>
                <a:lnTo>
                  <a:pt x="0" y="8600"/>
                </a:lnTo>
                <a:lnTo>
                  <a:pt x="518" y="13382"/>
                </a:lnTo>
                <a:lnTo>
                  <a:pt x="28532" y="45870"/>
                </a:lnTo>
                <a:lnTo>
                  <a:pt x="61909" y="69765"/>
                </a:lnTo>
                <a:lnTo>
                  <a:pt x="101858" y="92697"/>
                </a:lnTo>
                <a:lnTo>
                  <a:pt x="143362" y="111332"/>
                </a:lnTo>
                <a:lnTo>
                  <a:pt x="180193" y="123758"/>
                </a:lnTo>
                <a:lnTo>
                  <a:pt x="199908" y="127097"/>
                </a:lnTo>
                <a:lnTo>
                  <a:pt x="207689" y="127097"/>
                </a:lnTo>
                <a:lnTo>
                  <a:pt x="213398" y="126619"/>
                </a:lnTo>
                <a:lnTo>
                  <a:pt x="218069" y="124714"/>
                </a:lnTo>
                <a:lnTo>
                  <a:pt x="221178" y="121845"/>
                </a:lnTo>
                <a:lnTo>
                  <a:pt x="222223" y="118497"/>
                </a:lnTo>
                <a:lnTo>
                  <a:pt x="221696" y="113723"/>
                </a:lnTo>
                <a:lnTo>
                  <a:pt x="193164" y="81227"/>
                </a:lnTo>
                <a:lnTo>
                  <a:pt x="159959" y="57339"/>
                </a:lnTo>
                <a:lnTo>
                  <a:pt x="120011" y="34408"/>
                </a:lnTo>
                <a:lnTo>
                  <a:pt x="78507" y="15773"/>
                </a:lnTo>
                <a:lnTo>
                  <a:pt x="41503" y="3825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9320" y="5215711"/>
            <a:ext cx="222250" cy="127635"/>
          </a:xfrm>
          <a:custGeom>
            <a:avLst/>
            <a:gdLst/>
            <a:ahLst/>
            <a:cxnLst/>
            <a:rect l="l" t="t" r="r" b="b"/>
            <a:pathLst>
              <a:path w="222250" h="127635">
                <a:moveTo>
                  <a:pt x="1036" y="5260"/>
                </a:moveTo>
                <a:lnTo>
                  <a:pt x="3627" y="2391"/>
                </a:lnTo>
                <a:lnTo>
                  <a:pt x="8298" y="478"/>
                </a:lnTo>
                <a:lnTo>
                  <a:pt x="14525" y="0"/>
                </a:lnTo>
                <a:lnTo>
                  <a:pt x="22306" y="0"/>
                </a:lnTo>
                <a:lnTo>
                  <a:pt x="65536" y="10991"/>
                </a:lnTo>
                <a:lnTo>
                  <a:pt x="106003" y="27713"/>
                </a:lnTo>
                <a:lnTo>
                  <a:pt x="146989" y="49696"/>
                </a:lnTo>
                <a:lnTo>
                  <a:pt x="159959" y="57339"/>
                </a:lnTo>
                <a:lnTo>
                  <a:pt x="193164" y="81227"/>
                </a:lnTo>
                <a:lnTo>
                  <a:pt x="221696" y="113723"/>
                </a:lnTo>
                <a:lnTo>
                  <a:pt x="222223" y="118497"/>
                </a:lnTo>
                <a:lnTo>
                  <a:pt x="221178" y="121845"/>
                </a:lnTo>
                <a:lnTo>
                  <a:pt x="218069" y="124714"/>
                </a:lnTo>
                <a:lnTo>
                  <a:pt x="213398" y="126619"/>
                </a:lnTo>
                <a:lnTo>
                  <a:pt x="207689" y="127097"/>
                </a:lnTo>
                <a:lnTo>
                  <a:pt x="199908" y="127097"/>
                </a:lnTo>
                <a:lnTo>
                  <a:pt x="156332" y="116114"/>
                </a:lnTo>
                <a:lnTo>
                  <a:pt x="115865" y="99384"/>
                </a:lnTo>
                <a:lnTo>
                  <a:pt x="74880" y="77409"/>
                </a:lnTo>
                <a:lnTo>
                  <a:pt x="38385" y="53514"/>
                </a:lnTo>
                <a:lnTo>
                  <a:pt x="6744" y="24373"/>
                </a:lnTo>
                <a:lnTo>
                  <a:pt x="0" y="8600"/>
                </a:lnTo>
                <a:lnTo>
                  <a:pt x="1036" y="5260"/>
                </a:lnTo>
                <a:close/>
              </a:path>
            </a:pathLst>
          </a:custGeom>
          <a:ln w="5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25306" y="5372435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 h="0">
                <a:moveTo>
                  <a:pt x="127256" y="0"/>
                </a:moveTo>
                <a:lnTo>
                  <a:pt x="0" y="0"/>
                </a:lnTo>
              </a:path>
            </a:pathLst>
          </a:custGeom>
          <a:ln w="5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62015" y="5284520"/>
            <a:ext cx="191135" cy="351790"/>
          </a:xfrm>
          <a:custGeom>
            <a:avLst/>
            <a:gdLst/>
            <a:ahLst/>
            <a:cxnLst/>
            <a:rect l="l" t="t" r="r" b="b"/>
            <a:pathLst>
              <a:path w="191134" h="351789">
                <a:moveTo>
                  <a:pt x="0" y="351348"/>
                </a:moveTo>
                <a:lnTo>
                  <a:pt x="190547" y="87914"/>
                </a:lnTo>
                <a:lnTo>
                  <a:pt x="126755" y="0"/>
                </a:lnTo>
              </a:path>
            </a:pathLst>
          </a:custGeom>
          <a:ln w="6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25306" y="5372435"/>
            <a:ext cx="201295" cy="271145"/>
          </a:xfrm>
          <a:custGeom>
            <a:avLst/>
            <a:gdLst/>
            <a:ahLst/>
            <a:cxnLst/>
            <a:rect l="l" t="t" r="r" b="b"/>
            <a:pathLst>
              <a:path w="201295" h="271145">
                <a:moveTo>
                  <a:pt x="200919" y="270606"/>
                </a:moveTo>
                <a:lnTo>
                  <a:pt x="0" y="0"/>
                </a:lnTo>
              </a:path>
            </a:pathLst>
          </a:custGeom>
          <a:ln w="60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79394" y="5547953"/>
            <a:ext cx="373380" cy="88265"/>
          </a:xfrm>
          <a:custGeom>
            <a:avLst/>
            <a:gdLst/>
            <a:ahLst/>
            <a:cxnLst/>
            <a:rect l="l" t="t" r="r" b="b"/>
            <a:pathLst>
              <a:path w="373379" h="88264">
                <a:moveTo>
                  <a:pt x="309375" y="87914"/>
                </a:moveTo>
                <a:lnTo>
                  <a:pt x="373168" y="0"/>
                </a:lnTo>
                <a:lnTo>
                  <a:pt x="0" y="0"/>
                </a:lnTo>
                <a:lnTo>
                  <a:pt x="55510" y="87914"/>
                </a:lnTo>
              </a:path>
            </a:pathLst>
          </a:custGeom>
          <a:ln w="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00360" y="5401583"/>
            <a:ext cx="198120" cy="241935"/>
          </a:xfrm>
          <a:custGeom>
            <a:avLst/>
            <a:gdLst/>
            <a:ahLst/>
            <a:cxnLst/>
            <a:rect l="l" t="t" r="r" b="b"/>
            <a:pathLst>
              <a:path w="198120" h="241935">
                <a:moveTo>
                  <a:pt x="0" y="241458"/>
                </a:moveTo>
                <a:lnTo>
                  <a:pt x="197836" y="0"/>
                </a:lnTo>
              </a:path>
            </a:pathLst>
          </a:custGeom>
          <a:ln w="6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8092" y="5643041"/>
            <a:ext cx="935355" cy="80645"/>
          </a:xfrm>
          <a:custGeom>
            <a:avLst/>
            <a:gdLst/>
            <a:ahLst/>
            <a:cxnLst/>
            <a:rect l="l" t="t" r="r" b="b"/>
            <a:pathLst>
              <a:path w="935354" h="80645">
                <a:moveTo>
                  <a:pt x="876252" y="26757"/>
                </a:moveTo>
                <a:lnTo>
                  <a:pt x="935061" y="26757"/>
                </a:lnTo>
                <a:lnTo>
                  <a:pt x="935061" y="80271"/>
                </a:lnTo>
                <a:lnTo>
                  <a:pt x="0" y="80271"/>
                </a:lnTo>
                <a:lnTo>
                  <a:pt x="0" y="26757"/>
                </a:lnTo>
                <a:lnTo>
                  <a:pt x="116910" y="26757"/>
                </a:lnTo>
                <a:lnTo>
                  <a:pt x="116910" y="0"/>
                </a:lnTo>
                <a:lnTo>
                  <a:pt x="876252" y="0"/>
                </a:lnTo>
                <a:lnTo>
                  <a:pt x="876252" y="26757"/>
                </a:lnTo>
              </a:path>
            </a:pathLst>
          </a:custGeom>
          <a:ln w="5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25003" y="5669799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4" h="0">
                <a:moveTo>
                  <a:pt x="0" y="0"/>
                </a:moveTo>
                <a:lnTo>
                  <a:pt x="744833" y="0"/>
                </a:lnTo>
                <a:lnTo>
                  <a:pt x="0" y="0"/>
                </a:lnTo>
              </a:path>
            </a:pathLst>
          </a:custGeom>
          <a:ln w="5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04941" y="5373870"/>
            <a:ext cx="116839" cy="269240"/>
          </a:xfrm>
          <a:custGeom>
            <a:avLst/>
            <a:gdLst/>
            <a:ahLst/>
            <a:cxnLst/>
            <a:rect l="l" t="t" r="r" b="b"/>
            <a:pathLst>
              <a:path w="116840" h="269239">
                <a:moveTo>
                  <a:pt x="0" y="269172"/>
                </a:moveTo>
                <a:lnTo>
                  <a:pt x="116729" y="269172"/>
                </a:lnTo>
                <a:lnTo>
                  <a:pt x="116729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08092" y="4953257"/>
            <a:ext cx="902969" cy="564515"/>
          </a:xfrm>
          <a:custGeom>
            <a:avLst/>
            <a:gdLst/>
            <a:ahLst/>
            <a:cxnLst/>
            <a:rect l="l" t="t" r="r" b="b"/>
            <a:pathLst>
              <a:path w="902970" h="564514">
                <a:moveTo>
                  <a:pt x="4844" y="488943"/>
                </a:moveTo>
                <a:lnTo>
                  <a:pt x="36494" y="522865"/>
                </a:lnTo>
                <a:lnTo>
                  <a:pt x="82670" y="547231"/>
                </a:lnTo>
                <a:lnTo>
                  <a:pt x="120537" y="557744"/>
                </a:lnTo>
                <a:lnTo>
                  <a:pt x="163604" y="563475"/>
                </a:lnTo>
                <a:lnTo>
                  <a:pt x="186946" y="564431"/>
                </a:lnTo>
                <a:lnTo>
                  <a:pt x="210815" y="564431"/>
                </a:lnTo>
                <a:lnTo>
                  <a:pt x="262172" y="560135"/>
                </a:lnTo>
                <a:lnTo>
                  <a:pt x="316301" y="551535"/>
                </a:lnTo>
                <a:lnTo>
                  <a:pt x="372338" y="538153"/>
                </a:lnTo>
                <a:lnTo>
                  <a:pt x="429922" y="519996"/>
                </a:lnTo>
                <a:lnTo>
                  <a:pt x="457156" y="509961"/>
                </a:lnTo>
                <a:lnTo>
                  <a:pt x="59318" y="509961"/>
                </a:lnTo>
                <a:lnTo>
                  <a:pt x="45829" y="509005"/>
                </a:lnTo>
                <a:lnTo>
                  <a:pt x="34422" y="506621"/>
                </a:lnTo>
                <a:lnTo>
                  <a:pt x="24560" y="503752"/>
                </a:lnTo>
                <a:lnTo>
                  <a:pt x="16261" y="499926"/>
                </a:lnTo>
                <a:lnTo>
                  <a:pt x="9516" y="494674"/>
                </a:lnTo>
                <a:lnTo>
                  <a:pt x="4844" y="488943"/>
                </a:lnTo>
                <a:close/>
              </a:path>
              <a:path w="902970" h="564514">
                <a:moveTo>
                  <a:pt x="830655" y="0"/>
                </a:moveTo>
                <a:lnTo>
                  <a:pt x="816061" y="0"/>
                </a:lnTo>
                <a:lnTo>
                  <a:pt x="799998" y="956"/>
                </a:lnTo>
                <a:lnTo>
                  <a:pt x="743434" y="10042"/>
                </a:lnTo>
                <a:lnTo>
                  <a:pt x="699875" y="20962"/>
                </a:lnTo>
                <a:lnTo>
                  <a:pt x="652145" y="35309"/>
                </a:lnTo>
                <a:lnTo>
                  <a:pt x="601134" y="53641"/>
                </a:lnTo>
                <a:lnTo>
                  <a:pt x="547696" y="74683"/>
                </a:lnTo>
                <a:lnTo>
                  <a:pt x="492704" y="98563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97235" y="411055"/>
                </a:lnTo>
                <a:lnTo>
                  <a:pt x="452755" y="38477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55526" y="2869"/>
                </a:lnTo>
                <a:lnTo>
                  <a:pt x="844127" y="956"/>
                </a:lnTo>
                <a:lnTo>
                  <a:pt x="830655" y="0"/>
                </a:lnTo>
                <a:close/>
              </a:path>
              <a:path w="902970" h="564514">
                <a:moveTo>
                  <a:pt x="885060" y="20962"/>
                </a:moveTo>
                <a:lnTo>
                  <a:pt x="888169" y="27657"/>
                </a:lnTo>
                <a:lnTo>
                  <a:pt x="889724" y="35309"/>
                </a:lnTo>
                <a:lnTo>
                  <a:pt x="889205" y="44076"/>
                </a:lnTo>
                <a:lnTo>
                  <a:pt x="870552" y="86639"/>
                </a:lnTo>
                <a:lnTo>
                  <a:pt x="861226" y="98563"/>
                </a:lnTo>
                <a:lnTo>
                  <a:pt x="850863" y="111945"/>
                </a:lnTo>
                <a:lnTo>
                  <a:pt x="809325" y="153990"/>
                </a:lnTo>
                <a:lnTo>
                  <a:pt x="774609" y="184094"/>
                </a:lnTo>
                <a:lnTo>
                  <a:pt x="734625" y="215148"/>
                </a:lnTo>
                <a:lnTo>
                  <a:pt x="690022" y="247165"/>
                </a:lnTo>
                <a:lnTo>
                  <a:pt x="641774" y="279175"/>
                </a:lnTo>
                <a:lnTo>
                  <a:pt x="589718" y="310714"/>
                </a:lnTo>
                <a:lnTo>
                  <a:pt x="535761" y="341297"/>
                </a:lnTo>
                <a:lnTo>
                  <a:pt x="480769" y="370915"/>
                </a:lnTo>
                <a:lnTo>
                  <a:pt x="397235" y="411055"/>
                </a:lnTo>
                <a:lnTo>
                  <a:pt x="342243" y="435421"/>
                </a:lnTo>
                <a:lnTo>
                  <a:pt x="262690" y="466004"/>
                </a:lnTo>
                <a:lnTo>
                  <a:pt x="213406" y="482247"/>
                </a:lnTo>
                <a:lnTo>
                  <a:pt x="167749" y="494674"/>
                </a:lnTo>
                <a:lnTo>
                  <a:pt x="126246" y="503752"/>
                </a:lnTo>
                <a:lnTo>
                  <a:pt x="73844" y="509961"/>
                </a:lnTo>
                <a:lnTo>
                  <a:pt x="457156" y="509961"/>
                </a:lnTo>
                <a:lnTo>
                  <a:pt x="516046" y="485117"/>
                </a:lnTo>
                <a:lnTo>
                  <a:pt x="572075" y="457403"/>
                </a:lnTo>
                <a:lnTo>
                  <a:pt x="626204" y="426821"/>
                </a:lnTo>
                <a:lnTo>
                  <a:pt x="677569" y="392898"/>
                </a:lnTo>
                <a:lnTo>
                  <a:pt x="725299" y="357063"/>
                </a:lnTo>
                <a:lnTo>
                  <a:pt x="768391" y="319792"/>
                </a:lnTo>
                <a:lnTo>
                  <a:pt x="806734" y="281566"/>
                </a:lnTo>
                <a:lnTo>
                  <a:pt x="838945" y="242383"/>
                </a:lnTo>
                <a:lnTo>
                  <a:pt x="865371" y="203686"/>
                </a:lnTo>
                <a:lnTo>
                  <a:pt x="884542" y="165938"/>
                </a:lnTo>
                <a:lnTo>
                  <a:pt x="897582" y="129624"/>
                </a:lnTo>
                <a:lnTo>
                  <a:pt x="902763" y="95223"/>
                </a:lnTo>
                <a:lnTo>
                  <a:pt x="902763" y="78987"/>
                </a:lnTo>
                <a:lnTo>
                  <a:pt x="901209" y="63206"/>
                </a:lnTo>
                <a:lnTo>
                  <a:pt x="897582" y="48381"/>
                </a:lnTo>
                <a:lnTo>
                  <a:pt x="892314" y="33874"/>
                </a:lnTo>
                <a:lnTo>
                  <a:pt x="885060" y="20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12937" y="4974220"/>
            <a:ext cx="898525" cy="543560"/>
          </a:xfrm>
          <a:custGeom>
            <a:avLst/>
            <a:gdLst/>
            <a:ahLst/>
            <a:cxnLst/>
            <a:rect l="l" t="t" r="r" b="b"/>
            <a:pathLst>
              <a:path w="898525" h="543560">
                <a:moveTo>
                  <a:pt x="880216" y="0"/>
                </a:moveTo>
                <a:lnTo>
                  <a:pt x="887470" y="12912"/>
                </a:lnTo>
                <a:lnTo>
                  <a:pt x="892737" y="27418"/>
                </a:lnTo>
                <a:lnTo>
                  <a:pt x="896364" y="42243"/>
                </a:lnTo>
                <a:lnTo>
                  <a:pt x="897919" y="58025"/>
                </a:lnTo>
                <a:lnTo>
                  <a:pt x="897919" y="74261"/>
                </a:lnTo>
                <a:lnTo>
                  <a:pt x="886951" y="126818"/>
                </a:lnTo>
                <a:lnTo>
                  <a:pt x="870889" y="163610"/>
                </a:lnTo>
                <a:lnTo>
                  <a:pt x="848091" y="202315"/>
                </a:lnTo>
                <a:lnTo>
                  <a:pt x="818470" y="241012"/>
                </a:lnTo>
                <a:lnTo>
                  <a:pt x="783236" y="279717"/>
                </a:lnTo>
                <a:lnTo>
                  <a:pt x="742734" y="317943"/>
                </a:lnTo>
                <a:lnTo>
                  <a:pt x="697112" y="354257"/>
                </a:lnTo>
                <a:lnTo>
                  <a:pt x="647301" y="389136"/>
                </a:lnTo>
                <a:lnTo>
                  <a:pt x="594726" y="421632"/>
                </a:lnTo>
                <a:lnTo>
                  <a:pt x="539216" y="450772"/>
                </a:lnTo>
                <a:lnTo>
                  <a:pt x="482669" y="477059"/>
                </a:lnTo>
                <a:lnTo>
                  <a:pt x="425077" y="499033"/>
                </a:lnTo>
                <a:lnTo>
                  <a:pt x="367494" y="517190"/>
                </a:lnTo>
                <a:lnTo>
                  <a:pt x="311456" y="530573"/>
                </a:lnTo>
                <a:lnTo>
                  <a:pt x="257328" y="539173"/>
                </a:lnTo>
                <a:lnTo>
                  <a:pt x="205971" y="543469"/>
                </a:lnTo>
                <a:lnTo>
                  <a:pt x="182102" y="543469"/>
                </a:lnTo>
                <a:lnTo>
                  <a:pt x="136444" y="540129"/>
                </a:lnTo>
                <a:lnTo>
                  <a:pt x="95977" y="532007"/>
                </a:lnTo>
                <a:lnTo>
                  <a:pt x="45657" y="510981"/>
                </a:lnTo>
                <a:lnTo>
                  <a:pt x="8825" y="480398"/>
                </a:lnTo>
                <a:lnTo>
                  <a:pt x="0" y="467980"/>
                </a:lnTo>
                <a:lnTo>
                  <a:pt x="4671" y="473711"/>
                </a:lnTo>
                <a:lnTo>
                  <a:pt x="11416" y="478964"/>
                </a:lnTo>
                <a:lnTo>
                  <a:pt x="19715" y="482789"/>
                </a:lnTo>
                <a:lnTo>
                  <a:pt x="29577" y="485659"/>
                </a:lnTo>
                <a:lnTo>
                  <a:pt x="40985" y="488042"/>
                </a:lnTo>
                <a:lnTo>
                  <a:pt x="54474" y="488999"/>
                </a:lnTo>
                <a:lnTo>
                  <a:pt x="68999" y="488999"/>
                </a:lnTo>
                <a:lnTo>
                  <a:pt x="121401" y="482789"/>
                </a:lnTo>
                <a:lnTo>
                  <a:pt x="162904" y="473711"/>
                </a:lnTo>
                <a:lnTo>
                  <a:pt x="208561" y="461285"/>
                </a:lnTo>
                <a:lnTo>
                  <a:pt x="257846" y="445041"/>
                </a:lnTo>
                <a:lnTo>
                  <a:pt x="310420" y="425450"/>
                </a:lnTo>
                <a:lnTo>
                  <a:pt x="364376" y="402518"/>
                </a:lnTo>
                <a:lnTo>
                  <a:pt x="419887" y="377188"/>
                </a:lnTo>
                <a:lnTo>
                  <a:pt x="475924" y="349953"/>
                </a:lnTo>
                <a:lnTo>
                  <a:pt x="503421" y="335144"/>
                </a:lnTo>
                <a:lnTo>
                  <a:pt x="530917" y="320334"/>
                </a:lnTo>
                <a:lnTo>
                  <a:pt x="584873" y="289752"/>
                </a:lnTo>
                <a:lnTo>
                  <a:pt x="636929" y="258212"/>
                </a:lnTo>
                <a:lnTo>
                  <a:pt x="661308" y="241968"/>
                </a:lnTo>
                <a:lnTo>
                  <a:pt x="685177" y="226203"/>
                </a:lnTo>
                <a:lnTo>
                  <a:pt x="729781" y="194185"/>
                </a:lnTo>
                <a:lnTo>
                  <a:pt x="769764" y="163132"/>
                </a:lnTo>
                <a:lnTo>
                  <a:pt x="804480" y="133027"/>
                </a:lnTo>
                <a:lnTo>
                  <a:pt x="833582" y="104357"/>
                </a:lnTo>
                <a:lnTo>
                  <a:pt x="856381" y="77600"/>
                </a:lnTo>
                <a:lnTo>
                  <a:pt x="865707" y="65677"/>
                </a:lnTo>
                <a:lnTo>
                  <a:pt x="884361" y="23114"/>
                </a:lnTo>
                <a:lnTo>
                  <a:pt x="884879" y="14346"/>
                </a:lnTo>
                <a:lnTo>
                  <a:pt x="883324" y="6695"/>
                </a:lnTo>
                <a:lnTo>
                  <a:pt x="880216" y="0"/>
                </a:lnTo>
                <a:close/>
              </a:path>
            </a:pathLst>
          </a:custGeom>
          <a:ln w="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08092" y="4953257"/>
            <a:ext cx="890269" cy="510540"/>
          </a:xfrm>
          <a:custGeom>
            <a:avLst/>
            <a:gdLst/>
            <a:ahLst/>
            <a:cxnLst/>
            <a:rect l="l" t="t" r="r" b="b"/>
            <a:pathLst>
              <a:path w="890270" h="510539">
                <a:moveTo>
                  <a:pt x="885060" y="20962"/>
                </a:moveTo>
                <a:lnTo>
                  <a:pt x="844127" y="956"/>
                </a:lnTo>
                <a:lnTo>
                  <a:pt x="830655" y="0"/>
                </a:lnTo>
                <a:lnTo>
                  <a:pt x="816061" y="0"/>
                </a:lnTo>
                <a:lnTo>
                  <a:pt x="763728" y="6217"/>
                </a:lnTo>
                <a:lnTo>
                  <a:pt x="722190" y="14825"/>
                </a:lnTo>
                <a:lnTo>
                  <a:pt x="676533" y="27657"/>
                </a:lnTo>
                <a:lnTo>
                  <a:pt x="627249" y="44076"/>
                </a:lnTo>
                <a:lnTo>
                  <a:pt x="574674" y="63684"/>
                </a:lnTo>
                <a:lnTo>
                  <a:pt x="520718" y="86161"/>
                </a:lnTo>
                <a:lnTo>
                  <a:pt x="465199" y="111467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35071" y="31071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69221" y="423481"/>
                </a:lnTo>
                <a:lnTo>
                  <a:pt x="424732" y="398151"/>
                </a:lnTo>
                <a:lnTo>
                  <a:pt x="480769" y="370915"/>
                </a:lnTo>
                <a:lnTo>
                  <a:pt x="508265" y="35610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66153" y="262931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85060" y="20962"/>
                </a:lnTo>
                <a:close/>
              </a:path>
            </a:pathLst>
          </a:custGeom>
          <a:ln w="5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00360" y="4966170"/>
            <a:ext cx="592455" cy="4445"/>
          </a:xfrm>
          <a:custGeom>
            <a:avLst/>
            <a:gdLst/>
            <a:ahLst/>
            <a:cxnLst/>
            <a:rect l="l" t="t" r="r" b="b"/>
            <a:pathLst>
              <a:path w="592454" h="4445">
                <a:moveTo>
                  <a:pt x="0" y="4304"/>
                </a:moveTo>
                <a:lnTo>
                  <a:pt x="592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00360" y="4970474"/>
            <a:ext cx="215900" cy="331470"/>
          </a:xfrm>
          <a:custGeom>
            <a:avLst/>
            <a:gdLst/>
            <a:ahLst/>
            <a:cxnLst/>
            <a:rect l="l" t="t" r="r" b="b"/>
            <a:pathLst>
              <a:path w="215900" h="331470">
                <a:moveTo>
                  <a:pt x="0" y="0"/>
                </a:moveTo>
                <a:lnTo>
                  <a:pt x="215479" y="331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12418" y="4970474"/>
            <a:ext cx="288290" cy="464184"/>
          </a:xfrm>
          <a:custGeom>
            <a:avLst/>
            <a:gdLst/>
            <a:ahLst/>
            <a:cxnLst/>
            <a:rect l="l" t="t" r="r" b="b"/>
            <a:pathLst>
              <a:path w="288290" h="464185">
                <a:moveTo>
                  <a:pt x="287941" y="0"/>
                </a:moveTo>
                <a:lnTo>
                  <a:pt x="0" y="464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92357" y="5215711"/>
            <a:ext cx="222250" cy="127635"/>
          </a:xfrm>
          <a:custGeom>
            <a:avLst/>
            <a:gdLst/>
            <a:ahLst/>
            <a:cxnLst/>
            <a:rect l="l" t="t" r="r" b="b"/>
            <a:pathLst>
              <a:path w="222250" h="127635">
                <a:moveTo>
                  <a:pt x="207525" y="0"/>
                </a:moveTo>
                <a:lnTo>
                  <a:pt x="199744" y="0"/>
                </a:lnTo>
                <a:lnTo>
                  <a:pt x="190927" y="1434"/>
                </a:lnTo>
                <a:lnTo>
                  <a:pt x="143716" y="15773"/>
                </a:lnTo>
                <a:lnTo>
                  <a:pt x="102212" y="34408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92357" y="5215711"/>
            <a:ext cx="222250" cy="127635"/>
          </a:xfrm>
          <a:custGeom>
            <a:avLst/>
            <a:gdLst/>
            <a:ahLst/>
            <a:cxnLst/>
            <a:rect l="l" t="t" r="r" b="b"/>
            <a:pathLst>
              <a:path w="222250" h="127635">
                <a:moveTo>
                  <a:pt x="221014" y="5260"/>
                </a:move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lnTo>
                  <a:pt x="199744" y="0"/>
                </a:lnTo>
                <a:lnTo>
                  <a:pt x="156687" y="10991"/>
                </a:lnTo>
                <a:lnTo>
                  <a:pt x="116219" y="27713"/>
                </a:lnTo>
                <a:lnTo>
                  <a:pt x="75234" y="49696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close/>
              </a:path>
            </a:pathLst>
          </a:custGeom>
          <a:ln w="5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90600" y="4267200"/>
            <a:ext cx="8669020" cy="198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5"/>
              </a:spcBef>
              <a:tabLst>
                <a:tab pos="5783580" algn="l"/>
              </a:tabLst>
            </a:pPr>
            <a:r>
              <a:rPr dirty="0" sz="500" spc="15">
                <a:latin typeface="Arial"/>
                <a:cs typeface="Arial"/>
              </a:rPr>
              <a:t>Satellite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dish	Satellite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dish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76500" y="5638800"/>
            <a:ext cx="744220" cy="1905"/>
          </a:xfrm>
          <a:custGeom>
            <a:avLst/>
            <a:gdLst/>
            <a:ahLst/>
            <a:cxnLst/>
            <a:rect l="l" t="t" r="r" b="b"/>
            <a:pathLst>
              <a:path w="744219" h="1904">
                <a:moveTo>
                  <a:pt x="0" y="0"/>
                </a:moveTo>
                <a:lnTo>
                  <a:pt x="743712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47204" y="5638800"/>
            <a:ext cx="742315" cy="1905"/>
          </a:xfrm>
          <a:custGeom>
            <a:avLst/>
            <a:gdLst/>
            <a:ahLst/>
            <a:cxnLst/>
            <a:rect l="l" t="t" r="r" b="b"/>
            <a:pathLst>
              <a:path w="742315" h="1904">
                <a:moveTo>
                  <a:pt x="0" y="0"/>
                </a:moveTo>
                <a:lnTo>
                  <a:pt x="742188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10811" y="4875276"/>
            <a:ext cx="1237615" cy="307975"/>
          </a:xfrm>
          <a:custGeom>
            <a:avLst/>
            <a:gdLst/>
            <a:ahLst/>
            <a:cxnLst/>
            <a:rect l="l" t="t" r="r" b="b"/>
            <a:pathLst>
              <a:path w="1237614" h="307975">
                <a:moveTo>
                  <a:pt x="0" y="307848"/>
                </a:moveTo>
                <a:lnTo>
                  <a:pt x="123748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82184" y="4876800"/>
            <a:ext cx="167640" cy="228600"/>
          </a:xfrm>
          <a:custGeom>
            <a:avLst/>
            <a:gdLst/>
            <a:ahLst/>
            <a:cxnLst/>
            <a:rect l="l" t="t" r="r" b="b"/>
            <a:pathLst>
              <a:path w="167639" h="228600">
                <a:moveTo>
                  <a:pt x="167639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83708" y="4875276"/>
            <a:ext cx="1155700" cy="231775"/>
          </a:xfrm>
          <a:custGeom>
            <a:avLst/>
            <a:gdLst/>
            <a:ahLst/>
            <a:cxnLst/>
            <a:rect l="l" t="t" r="r" b="b"/>
            <a:pathLst>
              <a:path w="1155700" h="231775">
                <a:moveTo>
                  <a:pt x="0" y="231648"/>
                </a:moveTo>
                <a:lnTo>
                  <a:pt x="115519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69154" y="3149600"/>
            <a:ext cx="1687830" cy="1193800"/>
          </a:xfrm>
          <a:custGeom>
            <a:avLst/>
            <a:gdLst/>
            <a:ahLst/>
            <a:cxnLst/>
            <a:rect l="l" t="t" r="r" b="b"/>
            <a:pathLst>
              <a:path w="1687829" h="1193800">
                <a:moveTo>
                  <a:pt x="1611249" y="736600"/>
                </a:moveTo>
                <a:lnTo>
                  <a:pt x="360045" y="736600"/>
                </a:lnTo>
                <a:lnTo>
                  <a:pt x="330404" y="742594"/>
                </a:lnTo>
                <a:lnTo>
                  <a:pt x="306181" y="758936"/>
                </a:lnTo>
                <a:lnTo>
                  <a:pt x="289839" y="783159"/>
                </a:lnTo>
                <a:lnTo>
                  <a:pt x="283845" y="812800"/>
                </a:lnTo>
                <a:lnTo>
                  <a:pt x="283845" y="1117600"/>
                </a:lnTo>
                <a:lnTo>
                  <a:pt x="289839" y="1147240"/>
                </a:lnTo>
                <a:lnTo>
                  <a:pt x="306181" y="1171463"/>
                </a:lnTo>
                <a:lnTo>
                  <a:pt x="330404" y="1187805"/>
                </a:lnTo>
                <a:lnTo>
                  <a:pt x="360045" y="1193800"/>
                </a:lnTo>
                <a:lnTo>
                  <a:pt x="1611249" y="1193800"/>
                </a:lnTo>
                <a:lnTo>
                  <a:pt x="1640889" y="1187805"/>
                </a:lnTo>
                <a:lnTo>
                  <a:pt x="1665112" y="1171463"/>
                </a:lnTo>
                <a:lnTo>
                  <a:pt x="1681454" y="1147240"/>
                </a:lnTo>
                <a:lnTo>
                  <a:pt x="1687449" y="1117600"/>
                </a:lnTo>
                <a:lnTo>
                  <a:pt x="1687449" y="812800"/>
                </a:lnTo>
                <a:lnTo>
                  <a:pt x="1681454" y="783159"/>
                </a:lnTo>
                <a:lnTo>
                  <a:pt x="1665112" y="758936"/>
                </a:lnTo>
                <a:lnTo>
                  <a:pt x="1640889" y="742594"/>
                </a:lnTo>
                <a:lnTo>
                  <a:pt x="1611249" y="736600"/>
                </a:lnTo>
                <a:close/>
              </a:path>
              <a:path w="1687829" h="1193800">
                <a:moveTo>
                  <a:pt x="0" y="0"/>
                </a:moveTo>
                <a:lnTo>
                  <a:pt x="517779" y="736600"/>
                </a:lnTo>
                <a:lnTo>
                  <a:pt x="86868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69154" y="3149600"/>
            <a:ext cx="1687830" cy="1193800"/>
          </a:xfrm>
          <a:custGeom>
            <a:avLst/>
            <a:gdLst/>
            <a:ahLst/>
            <a:cxnLst/>
            <a:rect l="l" t="t" r="r" b="b"/>
            <a:pathLst>
              <a:path w="1687829" h="1193800">
                <a:moveTo>
                  <a:pt x="283845" y="812800"/>
                </a:moveTo>
                <a:lnTo>
                  <a:pt x="289839" y="783159"/>
                </a:lnTo>
                <a:lnTo>
                  <a:pt x="306181" y="758936"/>
                </a:lnTo>
                <a:lnTo>
                  <a:pt x="330404" y="742594"/>
                </a:lnTo>
                <a:lnTo>
                  <a:pt x="360045" y="736600"/>
                </a:lnTo>
                <a:lnTo>
                  <a:pt x="517779" y="736600"/>
                </a:lnTo>
                <a:lnTo>
                  <a:pt x="0" y="0"/>
                </a:lnTo>
                <a:lnTo>
                  <a:pt x="868680" y="736600"/>
                </a:lnTo>
                <a:lnTo>
                  <a:pt x="1611249" y="736600"/>
                </a:lnTo>
                <a:lnTo>
                  <a:pt x="1640889" y="742594"/>
                </a:lnTo>
                <a:lnTo>
                  <a:pt x="1665112" y="758936"/>
                </a:lnTo>
                <a:lnTo>
                  <a:pt x="1681454" y="783159"/>
                </a:lnTo>
                <a:lnTo>
                  <a:pt x="1687449" y="812800"/>
                </a:lnTo>
                <a:lnTo>
                  <a:pt x="1687449" y="927100"/>
                </a:lnTo>
                <a:lnTo>
                  <a:pt x="1687449" y="1117600"/>
                </a:lnTo>
                <a:lnTo>
                  <a:pt x="1681454" y="1147240"/>
                </a:lnTo>
                <a:lnTo>
                  <a:pt x="1665112" y="1171463"/>
                </a:lnTo>
                <a:lnTo>
                  <a:pt x="1640889" y="1187805"/>
                </a:lnTo>
                <a:lnTo>
                  <a:pt x="1611249" y="1193800"/>
                </a:lnTo>
                <a:lnTo>
                  <a:pt x="868680" y="1193800"/>
                </a:lnTo>
                <a:lnTo>
                  <a:pt x="517779" y="1193800"/>
                </a:lnTo>
                <a:lnTo>
                  <a:pt x="360045" y="1193800"/>
                </a:lnTo>
                <a:lnTo>
                  <a:pt x="330404" y="1187805"/>
                </a:lnTo>
                <a:lnTo>
                  <a:pt x="306181" y="1171463"/>
                </a:lnTo>
                <a:lnTo>
                  <a:pt x="289839" y="1147240"/>
                </a:lnTo>
                <a:lnTo>
                  <a:pt x="283845" y="1117600"/>
                </a:lnTo>
                <a:lnTo>
                  <a:pt x="283845" y="927100"/>
                </a:lnTo>
                <a:lnTo>
                  <a:pt x="283845" y="812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54955" y="3886200"/>
            <a:ext cx="1501775" cy="1120775"/>
          </a:xfrm>
          <a:custGeom>
            <a:avLst/>
            <a:gdLst/>
            <a:ahLst/>
            <a:cxnLst/>
            <a:rect l="l" t="t" r="r" b="b"/>
            <a:pathLst>
              <a:path w="1501775" h="1120775">
                <a:moveTo>
                  <a:pt x="682879" y="457200"/>
                </a:moveTo>
                <a:lnTo>
                  <a:pt x="331978" y="457200"/>
                </a:lnTo>
                <a:lnTo>
                  <a:pt x="0" y="1120775"/>
                </a:lnTo>
                <a:lnTo>
                  <a:pt x="682879" y="457200"/>
                </a:lnTo>
                <a:close/>
              </a:path>
              <a:path w="1501775" h="1120775">
                <a:moveTo>
                  <a:pt x="1425448" y="0"/>
                </a:moveTo>
                <a:lnTo>
                  <a:pt x="174244" y="0"/>
                </a:lnTo>
                <a:lnTo>
                  <a:pt x="144603" y="5994"/>
                </a:lnTo>
                <a:lnTo>
                  <a:pt x="120380" y="22336"/>
                </a:lnTo>
                <a:lnTo>
                  <a:pt x="104038" y="46559"/>
                </a:lnTo>
                <a:lnTo>
                  <a:pt x="98044" y="76200"/>
                </a:lnTo>
                <a:lnTo>
                  <a:pt x="98044" y="381000"/>
                </a:lnTo>
                <a:lnTo>
                  <a:pt x="104038" y="410640"/>
                </a:lnTo>
                <a:lnTo>
                  <a:pt x="120380" y="434863"/>
                </a:lnTo>
                <a:lnTo>
                  <a:pt x="144603" y="451205"/>
                </a:lnTo>
                <a:lnTo>
                  <a:pt x="174244" y="457200"/>
                </a:lnTo>
                <a:lnTo>
                  <a:pt x="1425448" y="457200"/>
                </a:lnTo>
                <a:lnTo>
                  <a:pt x="1455088" y="451205"/>
                </a:lnTo>
                <a:lnTo>
                  <a:pt x="1479311" y="434863"/>
                </a:lnTo>
                <a:lnTo>
                  <a:pt x="1495653" y="410640"/>
                </a:lnTo>
                <a:lnTo>
                  <a:pt x="1501648" y="381000"/>
                </a:lnTo>
                <a:lnTo>
                  <a:pt x="1501648" y="76200"/>
                </a:lnTo>
                <a:lnTo>
                  <a:pt x="1495653" y="46559"/>
                </a:lnTo>
                <a:lnTo>
                  <a:pt x="1479311" y="22336"/>
                </a:lnTo>
                <a:lnTo>
                  <a:pt x="1455088" y="5994"/>
                </a:lnTo>
                <a:lnTo>
                  <a:pt x="1425448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54955" y="3886200"/>
            <a:ext cx="1501775" cy="1120775"/>
          </a:xfrm>
          <a:custGeom>
            <a:avLst/>
            <a:gdLst/>
            <a:ahLst/>
            <a:cxnLst/>
            <a:rect l="l" t="t" r="r" b="b"/>
            <a:pathLst>
              <a:path w="1501775" h="1120775">
                <a:moveTo>
                  <a:pt x="98044" y="76200"/>
                </a:moveTo>
                <a:lnTo>
                  <a:pt x="104038" y="46559"/>
                </a:lnTo>
                <a:lnTo>
                  <a:pt x="120380" y="22336"/>
                </a:lnTo>
                <a:lnTo>
                  <a:pt x="144603" y="5994"/>
                </a:lnTo>
                <a:lnTo>
                  <a:pt x="174244" y="0"/>
                </a:lnTo>
                <a:lnTo>
                  <a:pt x="331978" y="0"/>
                </a:lnTo>
                <a:lnTo>
                  <a:pt x="682879" y="0"/>
                </a:lnTo>
                <a:lnTo>
                  <a:pt x="1425448" y="0"/>
                </a:lnTo>
                <a:lnTo>
                  <a:pt x="1455088" y="5994"/>
                </a:lnTo>
                <a:lnTo>
                  <a:pt x="1479311" y="22336"/>
                </a:lnTo>
                <a:lnTo>
                  <a:pt x="1495653" y="46559"/>
                </a:lnTo>
                <a:lnTo>
                  <a:pt x="1501648" y="76200"/>
                </a:lnTo>
                <a:lnTo>
                  <a:pt x="1501648" y="266700"/>
                </a:lnTo>
                <a:lnTo>
                  <a:pt x="1501648" y="381000"/>
                </a:lnTo>
                <a:lnTo>
                  <a:pt x="1495653" y="410640"/>
                </a:lnTo>
                <a:lnTo>
                  <a:pt x="1479311" y="434863"/>
                </a:lnTo>
                <a:lnTo>
                  <a:pt x="1455088" y="451205"/>
                </a:lnTo>
                <a:lnTo>
                  <a:pt x="1425448" y="457200"/>
                </a:lnTo>
                <a:lnTo>
                  <a:pt x="682879" y="457200"/>
                </a:lnTo>
                <a:lnTo>
                  <a:pt x="0" y="1120775"/>
                </a:lnTo>
                <a:lnTo>
                  <a:pt x="331978" y="457200"/>
                </a:lnTo>
                <a:lnTo>
                  <a:pt x="174244" y="457200"/>
                </a:lnTo>
                <a:lnTo>
                  <a:pt x="144603" y="451205"/>
                </a:lnTo>
                <a:lnTo>
                  <a:pt x="120380" y="434863"/>
                </a:lnTo>
                <a:lnTo>
                  <a:pt x="104038" y="410640"/>
                </a:lnTo>
                <a:lnTo>
                  <a:pt x="98044" y="381000"/>
                </a:lnTo>
                <a:lnTo>
                  <a:pt x="98044" y="266700"/>
                </a:lnTo>
                <a:lnTo>
                  <a:pt x="98044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353939" y="3945635"/>
            <a:ext cx="6013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90600" y="1905000"/>
            <a:ext cx="8669020" cy="1981200"/>
          </a:xfrm>
          <a:custGeom>
            <a:avLst/>
            <a:gdLst/>
            <a:ahLst/>
            <a:cxnLst/>
            <a:rect l="l" t="t" r="r" b="b"/>
            <a:pathLst>
              <a:path w="8669020" h="1981200">
                <a:moveTo>
                  <a:pt x="0" y="1981200"/>
                </a:moveTo>
                <a:lnTo>
                  <a:pt x="8668512" y="1981200"/>
                </a:lnTo>
                <a:lnTo>
                  <a:pt x="8668512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77261" y="2995422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0" y="358139"/>
                </a:moveTo>
                <a:lnTo>
                  <a:pt x="1363980" y="358139"/>
                </a:lnTo>
                <a:lnTo>
                  <a:pt x="136398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19172" y="3034283"/>
            <a:ext cx="1282065" cy="276225"/>
          </a:xfrm>
          <a:custGeom>
            <a:avLst/>
            <a:gdLst/>
            <a:ahLst/>
            <a:cxnLst/>
            <a:rect l="l" t="t" r="r" b="b"/>
            <a:pathLst>
              <a:path w="1282064" h="276225">
                <a:moveTo>
                  <a:pt x="0" y="275844"/>
                </a:moveTo>
                <a:lnTo>
                  <a:pt x="1281684" y="275844"/>
                </a:lnTo>
                <a:lnTo>
                  <a:pt x="128168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76500" y="2994660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1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76500" y="2994660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1" y="318388"/>
                </a:lnTo>
                <a:lnTo>
                  <a:pt x="42291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14395" y="3161982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18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28415" y="3132899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 h="0">
                <a:moveTo>
                  <a:pt x="0" y="0"/>
                </a:moveTo>
                <a:lnTo>
                  <a:pt x="429768" y="0"/>
                </a:lnTo>
              </a:path>
            </a:pathLst>
          </a:custGeom>
          <a:ln w="39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14395" y="3103498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03220" y="2877311"/>
            <a:ext cx="512445" cy="81280"/>
          </a:xfrm>
          <a:custGeom>
            <a:avLst/>
            <a:gdLst/>
            <a:ahLst/>
            <a:cxnLst/>
            <a:rect l="l" t="t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61844" y="3073907"/>
            <a:ext cx="83820" cy="58419"/>
          </a:xfrm>
          <a:custGeom>
            <a:avLst/>
            <a:gdLst/>
            <a:ahLst/>
            <a:cxnLst/>
            <a:rect l="l" t="t" r="r" b="b"/>
            <a:pathLst>
              <a:path w="83819" h="58419">
                <a:moveTo>
                  <a:pt x="0" y="57912"/>
                </a:moveTo>
                <a:lnTo>
                  <a:pt x="83819" y="57912"/>
                </a:lnTo>
                <a:lnTo>
                  <a:pt x="8381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61844" y="308838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 h="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2895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85466" y="2058161"/>
            <a:ext cx="1193800" cy="795655"/>
          </a:xfrm>
          <a:custGeom>
            <a:avLst/>
            <a:gdLst/>
            <a:ahLst/>
            <a:cxnLst/>
            <a:rect l="l" t="t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84704" y="283273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393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06167" y="2098039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ln w="42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84704" y="2077720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4063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56533" y="2097785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42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84704" y="2057400"/>
            <a:ext cx="1108075" cy="715010"/>
          </a:xfrm>
          <a:custGeom>
            <a:avLst/>
            <a:gdLst/>
            <a:ahLst/>
            <a:cxnLst/>
            <a:rect l="l" t="t" r="r" b="b"/>
            <a:pathLst>
              <a:path w="1108075" h="715010">
                <a:moveTo>
                  <a:pt x="1107947" y="0"/>
                </a:moveTo>
                <a:lnTo>
                  <a:pt x="0" y="0"/>
                </a:lnTo>
                <a:lnTo>
                  <a:pt x="0" y="714755"/>
                </a:lnTo>
                <a:lnTo>
                  <a:pt x="42290" y="675004"/>
                </a:lnTo>
                <a:lnTo>
                  <a:pt x="42290" y="39115"/>
                </a:lnTo>
                <a:lnTo>
                  <a:pt x="1065657" y="39115"/>
                </a:lnTo>
                <a:lnTo>
                  <a:pt x="110794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77667" y="2145792"/>
            <a:ext cx="1031875" cy="624840"/>
          </a:xfrm>
          <a:custGeom>
            <a:avLst/>
            <a:gdLst/>
            <a:ahLst/>
            <a:cxnLst/>
            <a:rect l="l" t="t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77667" y="2145792"/>
            <a:ext cx="1031875" cy="624840"/>
          </a:xfrm>
          <a:custGeom>
            <a:avLst/>
            <a:gdLst/>
            <a:ahLst/>
            <a:cxnLst/>
            <a:rect l="l" t="t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21957" y="2995422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0" y="358139"/>
                </a:moveTo>
                <a:lnTo>
                  <a:pt x="1363979" y="358139"/>
                </a:lnTo>
                <a:lnTo>
                  <a:pt x="136397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63868" y="3034283"/>
            <a:ext cx="1282065" cy="276225"/>
          </a:xfrm>
          <a:custGeom>
            <a:avLst/>
            <a:gdLst/>
            <a:ahLst/>
            <a:cxnLst/>
            <a:rect l="l" t="t" r="r" b="b"/>
            <a:pathLst>
              <a:path w="1282065" h="276225">
                <a:moveTo>
                  <a:pt x="0" y="275844"/>
                </a:moveTo>
                <a:lnTo>
                  <a:pt x="1281683" y="275844"/>
                </a:lnTo>
                <a:lnTo>
                  <a:pt x="128168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21195" y="2994660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0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21195" y="2994660"/>
            <a:ext cx="1363980" cy="358140"/>
          </a:xfrm>
          <a:custGeom>
            <a:avLst/>
            <a:gdLst/>
            <a:ahLst/>
            <a:cxnLst/>
            <a:rect l="l" t="t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0" y="318388"/>
                </a:lnTo>
                <a:lnTo>
                  <a:pt x="42290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60233" y="316198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048" y="0"/>
                </a:lnTo>
              </a:path>
            </a:pathLst>
          </a:custGeom>
          <a:ln w="18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74635" y="3132899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39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460233" y="310349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048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47916" y="2877311"/>
            <a:ext cx="512445" cy="81280"/>
          </a:xfrm>
          <a:custGeom>
            <a:avLst/>
            <a:gdLst/>
            <a:ahLst/>
            <a:cxnLst/>
            <a:rect l="l" t="t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06540" y="3073907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19">
                <a:moveTo>
                  <a:pt x="0" y="57912"/>
                </a:moveTo>
                <a:lnTo>
                  <a:pt x="85344" y="57912"/>
                </a:lnTo>
                <a:lnTo>
                  <a:pt x="85344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06540" y="308838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2895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30161" y="2058161"/>
            <a:ext cx="1193800" cy="795655"/>
          </a:xfrm>
          <a:custGeom>
            <a:avLst/>
            <a:gdLst/>
            <a:ahLst/>
            <a:cxnLst/>
            <a:rect l="l" t="t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29400" y="283273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393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50863" y="2098039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ln w="42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29400" y="2077720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4063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01229" y="2097785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42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29400" y="2057400"/>
            <a:ext cx="1108075" cy="715010"/>
          </a:xfrm>
          <a:custGeom>
            <a:avLst/>
            <a:gdLst/>
            <a:ahLst/>
            <a:cxnLst/>
            <a:rect l="l" t="t" r="r" b="b"/>
            <a:pathLst>
              <a:path w="1108075" h="715010">
                <a:moveTo>
                  <a:pt x="1107948" y="0"/>
                </a:moveTo>
                <a:lnTo>
                  <a:pt x="0" y="0"/>
                </a:lnTo>
                <a:lnTo>
                  <a:pt x="0" y="714755"/>
                </a:lnTo>
                <a:lnTo>
                  <a:pt x="42291" y="675004"/>
                </a:lnTo>
                <a:lnTo>
                  <a:pt x="42291" y="39115"/>
                </a:lnTo>
                <a:lnTo>
                  <a:pt x="1065656" y="39115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22364" y="2145792"/>
            <a:ext cx="1033780" cy="624840"/>
          </a:xfrm>
          <a:custGeom>
            <a:avLst/>
            <a:gdLst/>
            <a:ahLst/>
            <a:cxnLst/>
            <a:rect l="l" t="t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22364" y="2145792"/>
            <a:ext cx="1033780" cy="624840"/>
          </a:xfrm>
          <a:custGeom>
            <a:avLst/>
            <a:gdLst/>
            <a:ahLst/>
            <a:cxnLst/>
            <a:rect l="l" t="t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239774" y="54475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77111" y="54818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39011" y="54467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351"/>
                </a:lnTo>
                <a:lnTo>
                  <a:pt x="37210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39011" y="54467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351"/>
                </a:lnTo>
                <a:lnTo>
                  <a:pt x="37210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62607" y="55909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87295" y="55659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8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062607" y="55405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612391" y="53461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312163" y="55405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312163" y="55275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334261" y="46489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33500" y="53105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52422" y="46824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33500" y="46653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64613" y="46826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333500" y="46482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414272" y="4724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14272" y="4724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90154" y="54475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27492" y="54818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89392" y="5446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89392" y="5446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14510" y="55909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839200" y="55659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914510" y="55405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464295" y="53461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64068" y="55405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64068" y="55275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84642" y="46489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83880" y="53105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202739" y="46824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183880" y="46653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213532" y="46826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83880" y="46482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266176" y="4724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266176" y="4724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Multipoint</a:t>
            </a:r>
          </a:p>
        </p:txBody>
      </p:sp>
      <p:sp>
        <p:nvSpPr>
          <p:cNvPr id="3" name="object 3"/>
          <p:cNvSpPr/>
          <p:nvPr/>
        </p:nvSpPr>
        <p:spPr>
          <a:xfrm>
            <a:off x="8686800" y="4267961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23304" y="4267961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5" h="0">
                <a:moveTo>
                  <a:pt x="0" y="0"/>
                </a:moveTo>
                <a:lnTo>
                  <a:pt x="165658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93691" y="4267961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0">
                <a:moveTo>
                  <a:pt x="0" y="0"/>
                </a:moveTo>
                <a:lnTo>
                  <a:pt x="182270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1783" y="4267961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 h="0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21891" y="4267961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0992" y="44203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52900" y="44203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82511" y="40767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46007" y="40386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6408" y="4267200"/>
            <a:ext cx="329565" cy="1905"/>
          </a:xfrm>
          <a:custGeom>
            <a:avLst/>
            <a:gdLst/>
            <a:ahLst/>
            <a:cxnLst/>
            <a:rect l="l" t="t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89476" y="4267200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4500" y="4267200"/>
            <a:ext cx="329565" cy="1905"/>
          </a:xfrm>
          <a:custGeom>
            <a:avLst/>
            <a:gdLst/>
            <a:ahLst/>
            <a:cxnLst/>
            <a:rect l="l" t="t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79092" y="4267200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22207" y="426796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79892" y="426796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82583" y="4113276"/>
            <a:ext cx="1905" cy="155575"/>
          </a:xfrm>
          <a:custGeom>
            <a:avLst/>
            <a:gdLst/>
            <a:ahLst/>
            <a:cxnLst/>
            <a:rect l="l" t="t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54496" y="4267200"/>
            <a:ext cx="330835" cy="1905"/>
          </a:xfrm>
          <a:custGeom>
            <a:avLst/>
            <a:gdLst/>
            <a:ahLst/>
            <a:cxnLst/>
            <a:rect l="l" t="t" r="r" b="b"/>
            <a:pathLst>
              <a:path w="330834" h="1904">
                <a:moveTo>
                  <a:pt x="0" y="0"/>
                </a:moveTo>
                <a:lnTo>
                  <a:pt x="330707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7564" y="4113276"/>
            <a:ext cx="3175" cy="155575"/>
          </a:xfrm>
          <a:custGeom>
            <a:avLst/>
            <a:gdLst/>
            <a:ahLst/>
            <a:cxnLst/>
            <a:rect l="l" t="t" r="r" b="b"/>
            <a:pathLst>
              <a:path w="3175" h="155575">
                <a:moveTo>
                  <a:pt x="0" y="155448"/>
                </a:moveTo>
                <a:lnTo>
                  <a:pt x="3048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81100" y="41529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1100" y="43822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9200" y="4267200"/>
            <a:ext cx="165100" cy="1905"/>
          </a:xfrm>
          <a:custGeom>
            <a:avLst/>
            <a:gdLst/>
            <a:ahLst/>
            <a:cxnLst/>
            <a:rect l="l" t="t" r="r" b="b"/>
            <a:pathLst>
              <a:path w="165100" h="1904">
                <a:moveTo>
                  <a:pt x="0" y="0"/>
                </a:moveTo>
                <a:lnTo>
                  <a:pt x="164591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05900" y="41529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05900" y="43822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77883" y="4267200"/>
            <a:ext cx="167640" cy="1905"/>
          </a:xfrm>
          <a:custGeom>
            <a:avLst/>
            <a:gdLst/>
            <a:ahLst/>
            <a:cxnLst/>
            <a:rect l="l" t="t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82696" y="2971800"/>
            <a:ext cx="1455420" cy="1246505"/>
          </a:xfrm>
          <a:custGeom>
            <a:avLst/>
            <a:gdLst/>
            <a:ahLst/>
            <a:cxnLst/>
            <a:rect l="l" t="t" r="r" b="b"/>
            <a:pathLst>
              <a:path w="1455420" h="1246504">
                <a:moveTo>
                  <a:pt x="825500" y="457200"/>
                </a:moveTo>
                <a:lnTo>
                  <a:pt x="577850" y="457200"/>
                </a:lnTo>
                <a:lnTo>
                  <a:pt x="1454912" y="1246124"/>
                </a:lnTo>
                <a:lnTo>
                  <a:pt x="825500" y="457200"/>
                </a:lnTo>
                <a:close/>
              </a:path>
              <a:path w="1455420" h="1246504">
                <a:moveTo>
                  <a:pt x="9144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14400" y="457200"/>
                </a:lnTo>
                <a:lnTo>
                  <a:pt x="944040" y="451205"/>
                </a:lnTo>
                <a:lnTo>
                  <a:pt x="968263" y="434863"/>
                </a:lnTo>
                <a:lnTo>
                  <a:pt x="984605" y="410640"/>
                </a:lnTo>
                <a:lnTo>
                  <a:pt x="990600" y="381000"/>
                </a:lnTo>
                <a:lnTo>
                  <a:pt x="990600" y="76200"/>
                </a:lnTo>
                <a:lnTo>
                  <a:pt x="984605" y="46559"/>
                </a:lnTo>
                <a:lnTo>
                  <a:pt x="968263" y="22336"/>
                </a:lnTo>
                <a:lnTo>
                  <a:pt x="944040" y="5994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82696" y="2971800"/>
            <a:ext cx="1455420" cy="1246505"/>
          </a:xfrm>
          <a:custGeom>
            <a:avLst/>
            <a:gdLst/>
            <a:ahLst/>
            <a:cxnLst/>
            <a:rect l="l" t="t" r="r" b="b"/>
            <a:pathLst>
              <a:path w="1455420" h="1246504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577850" y="0"/>
                </a:lnTo>
                <a:lnTo>
                  <a:pt x="825500" y="0"/>
                </a:lnTo>
                <a:lnTo>
                  <a:pt x="914400" y="0"/>
                </a:lnTo>
                <a:lnTo>
                  <a:pt x="944040" y="5994"/>
                </a:lnTo>
                <a:lnTo>
                  <a:pt x="968263" y="22336"/>
                </a:lnTo>
                <a:lnTo>
                  <a:pt x="984605" y="46559"/>
                </a:lnTo>
                <a:lnTo>
                  <a:pt x="990600" y="76200"/>
                </a:lnTo>
                <a:lnTo>
                  <a:pt x="990600" y="266700"/>
                </a:lnTo>
                <a:lnTo>
                  <a:pt x="990600" y="381000"/>
                </a:lnTo>
                <a:lnTo>
                  <a:pt x="984605" y="410640"/>
                </a:lnTo>
                <a:lnTo>
                  <a:pt x="968263" y="434863"/>
                </a:lnTo>
                <a:lnTo>
                  <a:pt x="944040" y="451205"/>
                </a:lnTo>
                <a:lnTo>
                  <a:pt x="914400" y="457200"/>
                </a:lnTo>
                <a:lnTo>
                  <a:pt x="825500" y="457200"/>
                </a:lnTo>
                <a:lnTo>
                  <a:pt x="1454912" y="1246124"/>
                </a:lnTo>
                <a:lnTo>
                  <a:pt x="5778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477895" y="3030982"/>
            <a:ext cx="6019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02258" y="52951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39596" y="53294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01496" y="5294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01496" y="5294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26614" y="54385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51304" y="54135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26614" y="53881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76400" y="51937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77696" y="53881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77696" y="5375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98269" y="44965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97508" y="51581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1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16367" y="45300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97508" y="45129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1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27160" y="45302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97508" y="44958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4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79803" y="4572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79803" y="4572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52265" y="52951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89603" y="53294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51503" y="5294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51503" y="5294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76241" y="543858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01311" y="5413502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76241" y="538816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26408" y="51937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26179" y="53881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26179" y="5375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45229" y="44965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44467" y="51581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63390" y="45300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44467" y="45129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75580" y="45302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44467" y="44958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26764" y="4572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26764" y="4572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98058" y="36949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35396" y="37292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97296" y="36941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97296" y="36941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22415" y="38383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47104" y="38133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22415" y="37879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72200" y="35935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71971" y="37879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71971" y="3774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92546" y="28963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91784" y="35579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10643" y="29298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891784" y="29127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21436" y="29300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91784" y="28956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4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74079" y="2971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74079" y="2971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61554" y="36949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98892" y="37292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60792" y="36941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60792" y="36941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685910" y="38383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610600" y="38133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685910" y="37879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35695" y="35935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935468" y="37879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35468" y="3774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56042" y="28963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55280" y="35579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74139" y="29298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5280" y="29127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984932" y="29300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55280" y="28956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37576" y="2971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037576" y="2971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Topology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54760" y="2062479"/>
            <a:ext cx="8101330" cy="2157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The </a:t>
            </a:r>
            <a:r>
              <a:rPr dirty="0" sz="3200" spc="-5">
                <a:latin typeface="Tahoma"/>
                <a:cs typeface="Tahoma"/>
              </a:rPr>
              <a:t>way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network </a:t>
            </a:r>
            <a:r>
              <a:rPr dirty="0" sz="3200">
                <a:latin typeface="Tahoma"/>
                <a:cs typeface="Tahoma"/>
              </a:rPr>
              <a:t>is physically or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logically</a:t>
            </a:r>
            <a:endParaRPr sz="32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layout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2 or more devices </a:t>
            </a:r>
            <a:r>
              <a:rPr dirty="0" sz="3200" spc="-5">
                <a:latin typeface="Tahoma"/>
                <a:cs typeface="Tahoma"/>
              </a:rPr>
              <a:t>connected to </a:t>
            </a:r>
            <a:r>
              <a:rPr dirty="0" sz="3200">
                <a:latin typeface="Tahoma"/>
                <a:cs typeface="Tahoma"/>
              </a:rPr>
              <a:t>a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2 or more links </a:t>
            </a:r>
            <a:r>
              <a:rPr dirty="0" sz="3200" spc="-5">
                <a:latin typeface="Tahoma"/>
                <a:cs typeface="Tahoma"/>
              </a:rPr>
              <a:t>form </a:t>
            </a:r>
            <a:r>
              <a:rPr dirty="0" sz="3200">
                <a:latin typeface="Tahoma"/>
                <a:cs typeface="Tahoma"/>
              </a:rPr>
              <a:t>a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topology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Mesh</a:t>
            </a:r>
            <a:r>
              <a:rPr dirty="0" spc="-95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931" y="2062479"/>
            <a:ext cx="87598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Each </a:t>
            </a:r>
            <a:r>
              <a:rPr dirty="0" sz="3200">
                <a:latin typeface="Tahoma"/>
                <a:cs typeface="Tahoma"/>
              </a:rPr>
              <a:t>device has a dedicated </a:t>
            </a:r>
            <a:r>
              <a:rPr dirty="0" sz="3200" spc="-5">
                <a:latin typeface="Tahoma"/>
                <a:cs typeface="Tahoma"/>
              </a:rPr>
              <a:t>point-to-point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2623" y="4648961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 h="0">
                <a:moveTo>
                  <a:pt x="0" y="0"/>
                </a:moveTo>
                <a:lnTo>
                  <a:pt x="20208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2551" y="4648961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1800" y="3884676"/>
            <a:ext cx="1981200" cy="765175"/>
          </a:xfrm>
          <a:custGeom>
            <a:avLst/>
            <a:gdLst/>
            <a:ahLst/>
            <a:cxnLst/>
            <a:rect l="l" t="t" r="r" b="b"/>
            <a:pathLst>
              <a:path w="1981200" h="765175">
                <a:moveTo>
                  <a:pt x="0" y="765048"/>
                </a:moveTo>
                <a:lnTo>
                  <a:pt x="1981200" y="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3000" y="3886200"/>
            <a:ext cx="2063750" cy="762000"/>
          </a:xfrm>
          <a:custGeom>
            <a:avLst/>
            <a:gdLst/>
            <a:ahLst/>
            <a:cxnLst/>
            <a:rect l="l" t="t" r="r" b="b"/>
            <a:pathLst>
              <a:path w="2063750" h="762000">
                <a:moveTo>
                  <a:pt x="0" y="0"/>
                </a:moveTo>
                <a:lnTo>
                  <a:pt x="2063496" y="7620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71800" y="4648200"/>
            <a:ext cx="1981200" cy="685800"/>
          </a:xfrm>
          <a:custGeom>
            <a:avLst/>
            <a:gdLst/>
            <a:ahLst/>
            <a:cxnLst/>
            <a:rect l="l" t="t" r="r" b="b"/>
            <a:pathLst>
              <a:path w="1981200" h="685800">
                <a:moveTo>
                  <a:pt x="0" y="0"/>
                </a:moveTo>
                <a:lnTo>
                  <a:pt x="1981200" y="6858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0" y="4646676"/>
            <a:ext cx="1981200" cy="688975"/>
          </a:xfrm>
          <a:custGeom>
            <a:avLst/>
            <a:gdLst/>
            <a:ahLst/>
            <a:cxnLst/>
            <a:rect l="l" t="t" r="r" b="b"/>
            <a:pathLst>
              <a:path w="1981200" h="688975">
                <a:moveTo>
                  <a:pt x="0" y="688848"/>
                </a:moveTo>
                <a:lnTo>
                  <a:pt x="19812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000" y="3884676"/>
            <a:ext cx="1905" cy="1450975"/>
          </a:xfrm>
          <a:custGeom>
            <a:avLst/>
            <a:gdLst/>
            <a:ahLst/>
            <a:cxnLst/>
            <a:rect l="l" t="t" r="r" b="b"/>
            <a:pathLst>
              <a:path w="1904" h="1450975">
                <a:moveTo>
                  <a:pt x="0" y="14508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56478" y="5217033"/>
            <a:ext cx="312801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total </a:t>
            </a:r>
            <a:r>
              <a:rPr dirty="0" sz="2800" spc="-5" b="1">
                <a:latin typeface="Times New Roman"/>
                <a:cs typeface="Times New Roman"/>
              </a:rPr>
              <a:t>links =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n(n-1)/2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5602" y="35425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2940" y="35768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34840" y="3541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9" y="34544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34840" y="3541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9" y="34544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9959" y="36859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84647" y="36609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9959" y="36355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09744" y="34411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1040" y="36355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11040" y="36225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31614" y="27439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3"/>
                </a:moveTo>
                <a:lnTo>
                  <a:pt x="1048512" y="679703"/>
                </a:lnTo>
                <a:lnTo>
                  <a:pt x="1048512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30852" y="34055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49711" y="27774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30852" y="27603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0504" y="27776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0852" y="27432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13147" y="2819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13147" y="2819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76165" y="61714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3503" y="62057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5403" y="61706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5403" y="61706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00141" y="6314890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5211" y="628980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00141" y="626446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50308" y="60700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51603" y="62644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51603" y="62514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70653" y="53728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69891" y="60344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88815" y="54063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69891" y="53892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01004" y="54065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69891" y="53721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53711" y="54483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53711" y="54483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35073" y="45331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72411" y="45674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34311" y="4532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34311" y="4532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57907" y="46765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82595" y="46515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8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57907" y="46261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07692" y="44317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10511" y="4626102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627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10511" y="4613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29561" y="37345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28800" y="43961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47723" y="37680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28800" y="37509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9913" y="37682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8800" y="37338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09572" y="3810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09572" y="3810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73061" y="44950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08876" y="45293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72300" y="44942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8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72300" y="44942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8" y="272288"/>
                </a:lnTo>
                <a:lnTo>
                  <a:pt x="37338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97418" y="46384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22107" y="46134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797418" y="45880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47204" y="43936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46976" y="45880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46976" y="45750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66026" y="36964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90" h="680085">
                <a:moveTo>
                  <a:pt x="0" y="679704"/>
                </a:moveTo>
                <a:lnTo>
                  <a:pt x="1050035" y="679704"/>
                </a:lnTo>
                <a:lnTo>
                  <a:pt x="1050035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65264" y="43580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84186" y="37299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65264" y="37128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096377" y="37301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65264" y="36957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49083" y="37719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49083" y="37719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Star</a:t>
            </a:r>
            <a:r>
              <a:rPr dirty="0" spc="-6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8022590" cy="977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Each </a:t>
            </a:r>
            <a:r>
              <a:rPr dirty="0" sz="3200">
                <a:latin typeface="Tahoma"/>
                <a:cs typeface="Tahoma"/>
              </a:rPr>
              <a:t>device has a dedicated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link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central controller </a:t>
            </a:r>
            <a:r>
              <a:rPr dirty="0" sz="3200">
                <a:latin typeface="Tahoma"/>
                <a:cs typeface="Tahoma"/>
              </a:rPr>
              <a:t>(Hub)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3570" y="4444699"/>
            <a:ext cx="2846070" cy="453390"/>
          </a:xfrm>
          <a:custGeom>
            <a:avLst/>
            <a:gdLst/>
            <a:ahLst/>
            <a:cxnLst/>
            <a:rect l="l" t="t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3570" y="4444699"/>
            <a:ext cx="2846070" cy="453390"/>
          </a:xfrm>
          <a:custGeom>
            <a:avLst/>
            <a:gdLst/>
            <a:ahLst/>
            <a:cxnLst/>
            <a:rect l="l" t="t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ln w="39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3570" y="4444690"/>
            <a:ext cx="2846070" cy="453390"/>
          </a:xfrm>
          <a:custGeom>
            <a:avLst/>
            <a:gdLst/>
            <a:ahLst/>
            <a:cxnLst/>
            <a:rect l="l" t="t" r="r" b="b"/>
            <a:pathLst>
              <a:path w="2846070" h="453389">
                <a:moveTo>
                  <a:pt x="2845755" y="0"/>
                </a:moveTo>
                <a:lnTo>
                  <a:pt x="0" y="0"/>
                </a:lnTo>
                <a:lnTo>
                  <a:pt x="0" y="452855"/>
                </a:lnTo>
                <a:lnTo>
                  <a:pt x="2845755" y="452855"/>
                </a:lnTo>
                <a:lnTo>
                  <a:pt x="2845755" y="0"/>
                </a:lnTo>
              </a:path>
            </a:pathLst>
          </a:custGeom>
          <a:ln w="19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8164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8164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8164" y="4558443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410605" y="0"/>
                </a:moveTo>
                <a:lnTo>
                  <a:pt x="0" y="0"/>
                </a:lnTo>
                <a:lnTo>
                  <a:pt x="0" y="251317"/>
                </a:lnTo>
                <a:lnTo>
                  <a:pt x="410605" y="251317"/>
                </a:lnTo>
                <a:lnTo>
                  <a:pt x="4106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09653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71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95420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79192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09653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5420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9192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79191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4118" y="47948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99939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83657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4118" y="478327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99939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ln w="64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3657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3656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14540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00306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4024" y="4707144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14540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00306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4024" y="4707144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ln w="5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84024" y="4707144"/>
            <a:ext cx="81280" cy="99695"/>
          </a:xfrm>
          <a:custGeom>
            <a:avLst/>
            <a:gdLst/>
            <a:ahLst/>
            <a:cxnLst/>
            <a:rect l="l" t="t" r="r" b="b"/>
            <a:pathLst>
              <a:path w="81279" h="99695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14907" y="47948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00674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4446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14907" y="478327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00674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612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4446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4446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79192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95420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09653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71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79191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83657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99939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14118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83656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84024" y="4601355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0306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14540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84024" y="4561802"/>
            <a:ext cx="81280" cy="99060"/>
          </a:xfrm>
          <a:custGeom>
            <a:avLst/>
            <a:gdLst/>
            <a:ahLst/>
            <a:cxnLst/>
            <a:rect l="l" t="t" r="r" b="b"/>
            <a:pathLst>
              <a:path w="81279" h="99060">
                <a:moveTo>
                  <a:pt x="81247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247" y="39552"/>
                </a:lnTo>
                <a:lnTo>
                  <a:pt x="81247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84446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00674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14907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84446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019004" y="4491394"/>
            <a:ext cx="31496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1                   2                    3                  </a:t>
            </a:r>
            <a:r>
              <a:rPr dirty="0" sz="450" spc="-90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2858" y="4808780"/>
            <a:ext cx="33464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13              14               15            </a:t>
            </a:r>
            <a:r>
              <a:rPr dirty="0" sz="450" spc="-75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16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425513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25513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25513" y="4558443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67002" y="47948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52715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845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36540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67002" y="478327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52715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845" y="0"/>
                </a:moveTo>
                <a:lnTo>
                  <a:pt x="0" y="0"/>
                </a:lnTo>
                <a:lnTo>
                  <a:pt x="0" y="16607"/>
                </a:lnTo>
                <a:lnTo>
                  <a:pt x="14286" y="16607"/>
                </a:lnTo>
                <a:lnTo>
                  <a:pt x="34666" y="16607"/>
                </a:lnTo>
                <a:lnTo>
                  <a:pt x="48845" y="16607"/>
                </a:lnTo>
                <a:lnTo>
                  <a:pt x="48845" y="0"/>
                </a:lnTo>
              </a:path>
            </a:pathLst>
          </a:custGeom>
          <a:ln w="6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36540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3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36540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4" y="59519"/>
                </a:lnTo>
                <a:lnTo>
                  <a:pt x="16174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69472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55239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38957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69472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55239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38957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8957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71888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557655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41319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71888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57655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41319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ln w="5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41319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16335" y="76127"/>
                </a:lnTo>
                <a:lnTo>
                  <a:pt x="30569" y="76127"/>
                </a:lnTo>
                <a:lnTo>
                  <a:pt x="30569" y="99257"/>
                </a:lnTo>
                <a:lnTo>
                  <a:pt x="50894" y="99257"/>
                </a:lnTo>
                <a:lnTo>
                  <a:pt x="50894" y="76127"/>
                </a:lnTo>
                <a:lnTo>
                  <a:pt x="65127" y="76127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72256" y="47948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58077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37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41795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72256" y="478327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58077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37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737" y="16607"/>
                </a:lnTo>
                <a:lnTo>
                  <a:pt x="48737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41795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41795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36540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52715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845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67002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36540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174" y="39552"/>
                </a:lnTo>
                <a:lnTo>
                  <a:pt x="16174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38957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55239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69472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38957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541319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57655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71888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541319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409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335" y="39552"/>
                </a:lnTo>
                <a:lnTo>
                  <a:pt x="16335" y="23121"/>
                </a:lnTo>
                <a:lnTo>
                  <a:pt x="30569" y="23121"/>
                </a:lnTo>
                <a:lnTo>
                  <a:pt x="30569" y="0"/>
                </a:lnTo>
                <a:lnTo>
                  <a:pt x="50894" y="0"/>
                </a:lnTo>
                <a:lnTo>
                  <a:pt x="50894" y="23121"/>
                </a:lnTo>
                <a:lnTo>
                  <a:pt x="65127" y="23121"/>
                </a:lnTo>
                <a:lnTo>
                  <a:pt x="65127" y="39552"/>
                </a:lnTo>
                <a:lnTo>
                  <a:pt x="81409" y="39552"/>
                </a:lnTo>
                <a:lnTo>
                  <a:pt x="81409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41795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58077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37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72256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41795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476353" y="4491394"/>
            <a:ext cx="31496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5                   6                    7                  </a:t>
            </a:r>
            <a:r>
              <a:rPr dirty="0" sz="450" spc="-90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70315" y="4808780"/>
            <a:ext cx="33464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17              18               19            </a:t>
            </a:r>
            <a:r>
              <a:rPr dirty="0" sz="450" spc="-75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882862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82862" y="4558434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82862" y="4558443"/>
            <a:ext cx="410845" cy="251460"/>
          </a:xfrm>
          <a:custGeom>
            <a:avLst/>
            <a:gdLst/>
            <a:ahLst/>
            <a:cxnLst/>
            <a:rect l="l" t="t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26821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12588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96306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26821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12588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96306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96306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27189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71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12956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96728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27189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12956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996728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996727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29605" y="47948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915426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99144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929605" y="478327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15426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ln w="64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99144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899144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193890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210172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24351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193889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96306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12588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26821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325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96306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96728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12956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27189" y="457336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71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996727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99144" y="4601355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15426" y="45931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29605" y="45733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899144" y="4561802"/>
            <a:ext cx="81915" cy="99060"/>
          </a:xfrm>
          <a:custGeom>
            <a:avLst/>
            <a:gdLst/>
            <a:ahLst/>
            <a:cxnLst/>
            <a:rect l="l" t="t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5933702" y="4491394"/>
            <a:ext cx="32829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9                 10               11             </a:t>
            </a:r>
            <a:r>
              <a:rPr dirty="0" sz="450" spc="-90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25615" y="4808780"/>
            <a:ext cx="33655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95">
                <a:latin typeface="Arial"/>
                <a:cs typeface="Arial"/>
              </a:rPr>
              <a:t>21               22               23            </a:t>
            </a:r>
            <a:r>
              <a:rPr dirty="0" sz="450" spc="-90">
                <a:latin typeface="Arial"/>
                <a:cs typeface="Arial"/>
              </a:rPr>
              <a:t> </a:t>
            </a:r>
            <a:r>
              <a:rPr dirty="0" sz="450" spc="-95">
                <a:latin typeface="Arial"/>
                <a:cs typeface="Arial"/>
              </a:rPr>
              <a:t>24</a:t>
            </a:r>
            <a:endParaRPr sz="45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224351" y="4798102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379" y="0"/>
                </a:lnTo>
              </a:path>
            </a:pathLst>
          </a:custGeom>
          <a:ln w="23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210172" y="47782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683" y="0"/>
                </a:lnTo>
              </a:path>
            </a:pathLst>
          </a:custGeom>
          <a:ln w="16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93890" y="4710503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224351" y="4786444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0" y="23316"/>
                </a:moveTo>
                <a:lnTo>
                  <a:pt x="20379" y="23316"/>
                </a:lnTo>
                <a:lnTo>
                  <a:pt x="20379" y="0"/>
                </a:lnTo>
                <a:lnTo>
                  <a:pt x="0" y="0"/>
                </a:lnTo>
                <a:lnTo>
                  <a:pt x="0" y="23316"/>
                </a:lnTo>
              </a:path>
            </a:pathLst>
          </a:custGeom>
          <a:ln w="5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210172" y="4770022"/>
            <a:ext cx="48895" cy="16510"/>
          </a:xfrm>
          <a:custGeom>
            <a:avLst/>
            <a:gdLst/>
            <a:ahLst/>
            <a:cxnLst/>
            <a:rect l="l" t="t" r="r" b="b"/>
            <a:pathLst>
              <a:path w="48895" h="16510">
                <a:moveTo>
                  <a:pt x="48683" y="0"/>
                </a:moveTo>
                <a:lnTo>
                  <a:pt x="0" y="0"/>
                </a:lnTo>
                <a:lnTo>
                  <a:pt x="0" y="16422"/>
                </a:lnTo>
                <a:lnTo>
                  <a:pt x="14179" y="16422"/>
                </a:lnTo>
                <a:lnTo>
                  <a:pt x="34558" y="16422"/>
                </a:lnTo>
                <a:lnTo>
                  <a:pt x="48683" y="16422"/>
                </a:lnTo>
                <a:lnTo>
                  <a:pt x="48683" y="0"/>
                </a:lnTo>
              </a:path>
            </a:pathLst>
          </a:custGeom>
          <a:ln w="64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93890" y="4710503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93889" y="4710503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5941"/>
                </a:lnTo>
                <a:lnTo>
                  <a:pt x="30461" y="75941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5941"/>
                </a:lnTo>
                <a:lnTo>
                  <a:pt x="64965" y="75941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317082" y="4685949"/>
            <a:ext cx="104139" cy="122555"/>
          </a:xfrm>
          <a:custGeom>
            <a:avLst/>
            <a:gdLst/>
            <a:ahLst/>
            <a:cxnLst/>
            <a:rect l="l" t="t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317082" y="4685949"/>
            <a:ext cx="104139" cy="122555"/>
          </a:xfrm>
          <a:custGeom>
            <a:avLst/>
            <a:gdLst/>
            <a:ahLst/>
            <a:cxnLst/>
            <a:rect l="l" t="t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ln w="5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317082" y="4685949"/>
            <a:ext cx="104139" cy="122555"/>
          </a:xfrm>
          <a:custGeom>
            <a:avLst/>
            <a:gdLst/>
            <a:ahLst/>
            <a:cxnLst/>
            <a:rect l="l" t="t" r="r" b="b"/>
            <a:pathLst>
              <a:path w="104139" h="122554">
                <a:moveTo>
                  <a:pt x="103621" y="0"/>
                </a:moveTo>
                <a:lnTo>
                  <a:pt x="0" y="0"/>
                </a:lnTo>
                <a:lnTo>
                  <a:pt x="0" y="122397"/>
                </a:lnTo>
                <a:lnTo>
                  <a:pt x="103621" y="122397"/>
                </a:lnTo>
                <a:lnTo>
                  <a:pt x="1036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358542" y="479483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71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44309" y="47749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791" y="0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328081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358542" y="4783271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ln w="5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344309" y="4766663"/>
            <a:ext cx="48895" cy="17145"/>
          </a:xfrm>
          <a:custGeom>
            <a:avLst/>
            <a:gdLst/>
            <a:ahLst/>
            <a:cxnLst/>
            <a:rect l="l" t="t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328081" y="4707144"/>
            <a:ext cx="81915" cy="59690"/>
          </a:xfrm>
          <a:custGeom>
            <a:avLst/>
            <a:gdLst/>
            <a:ahLst/>
            <a:cxnLst/>
            <a:rect l="l" t="t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5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328080" y="4707144"/>
            <a:ext cx="81915" cy="99695"/>
          </a:xfrm>
          <a:custGeom>
            <a:avLst/>
            <a:gdLst/>
            <a:ahLst/>
            <a:cxnLst/>
            <a:rect l="l" t="t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232545" y="4812942"/>
            <a:ext cx="134620" cy="20320"/>
          </a:xfrm>
          <a:custGeom>
            <a:avLst/>
            <a:gdLst/>
            <a:ahLst/>
            <a:cxnLst/>
            <a:rect l="l" t="t" r="r" b="b"/>
            <a:pathLst>
              <a:path w="134620" h="20320">
                <a:moveTo>
                  <a:pt x="0" y="3358"/>
                </a:moveTo>
                <a:lnTo>
                  <a:pt x="0" y="19957"/>
                </a:lnTo>
                <a:lnTo>
                  <a:pt x="134083" y="19957"/>
                </a:lnTo>
                <a:lnTo>
                  <a:pt x="134083" y="0"/>
                </a:lnTo>
              </a:path>
            </a:pathLst>
          </a:custGeom>
          <a:ln w="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330021" y="4616973"/>
            <a:ext cx="13017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125">
                <a:latin typeface="Arial"/>
                <a:cs typeface="Arial"/>
              </a:rPr>
              <a:t>U</a:t>
            </a:r>
            <a:r>
              <a:rPr dirty="0" sz="450" spc="-114">
                <a:latin typeface="Arial"/>
                <a:cs typeface="Arial"/>
              </a:rPr>
              <a:t>P</a:t>
            </a:r>
            <a:r>
              <a:rPr dirty="0" sz="450" spc="-95">
                <a:latin typeface="Arial"/>
                <a:cs typeface="Arial"/>
              </a:rPr>
              <a:t>L</a:t>
            </a:r>
            <a:r>
              <a:rPr dirty="0" sz="450" spc="-50">
                <a:latin typeface="Arial"/>
                <a:cs typeface="Arial"/>
              </a:rPr>
              <a:t>I</a:t>
            </a:r>
            <a:r>
              <a:rPr dirty="0" sz="450" spc="-125">
                <a:latin typeface="Arial"/>
                <a:cs typeface="Arial"/>
              </a:rPr>
              <a:t>N</a:t>
            </a:r>
            <a:r>
              <a:rPr dirty="0" sz="450" spc="-114"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029602" y="4571789"/>
            <a:ext cx="757314" cy="246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4155066" y="4487234"/>
            <a:ext cx="63182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indent="1905">
              <a:lnSpc>
                <a:spcPct val="120500"/>
              </a:lnSpc>
            </a:pPr>
            <a:r>
              <a:rPr dirty="0" baseline="-30864" sz="675" spc="-165">
                <a:latin typeface="Arial"/>
                <a:cs typeface="Arial"/>
              </a:rPr>
              <a:t>10M100M </a:t>
            </a:r>
            <a:r>
              <a:rPr dirty="0" sz="450" spc="-95">
                <a:latin typeface="Arial"/>
                <a:cs typeface="Arial"/>
              </a:rPr>
              <a:t>1 2 3 4 5 6 7 8 9 101112  </a:t>
            </a:r>
            <a:r>
              <a:rPr dirty="0" sz="450" spc="-11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66126" y="4620323"/>
            <a:ext cx="8382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450" spc="-140">
                <a:solidFill>
                  <a:srgbClr val="7E7E7E"/>
                </a:solidFill>
                <a:latin typeface="Arial"/>
                <a:cs typeface="Arial"/>
              </a:rPr>
              <a:t>PW</a:t>
            </a:r>
            <a:r>
              <a:rPr dirty="0" sz="450" spc="-125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37168" y="4759151"/>
            <a:ext cx="749300" cy="11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7475">
              <a:lnSpc>
                <a:spcPts val="450"/>
              </a:lnSpc>
            </a:pPr>
            <a:r>
              <a:rPr dirty="0" sz="450" spc="-114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450">
              <a:latin typeface="Arial"/>
              <a:cs typeface="Arial"/>
            </a:endParaRPr>
          </a:p>
          <a:p>
            <a:pPr>
              <a:lnSpc>
                <a:spcPts val="450"/>
              </a:lnSpc>
              <a:tabLst>
                <a:tab pos="288290" algn="l"/>
              </a:tabLst>
            </a:pPr>
            <a:r>
              <a:rPr dirty="0" baseline="6172" sz="675" spc="-172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dirty="0" sz="450" spc="-105">
                <a:latin typeface="Arial"/>
                <a:cs typeface="Arial"/>
              </a:rPr>
              <a:t>131415161718192021222324</a:t>
            </a:r>
            <a:endParaRPr sz="45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136392" y="3962400"/>
            <a:ext cx="1816735" cy="457200"/>
          </a:xfrm>
          <a:custGeom>
            <a:avLst/>
            <a:gdLst/>
            <a:ahLst/>
            <a:cxnLst/>
            <a:rect l="l" t="t" r="r" b="b"/>
            <a:pathLst>
              <a:path w="1816735" h="457200">
                <a:moveTo>
                  <a:pt x="0" y="0"/>
                </a:moveTo>
                <a:lnTo>
                  <a:pt x="1816608" y="4572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302508" y="4951476"/>
            <a:ext cx="1651000" cy="1146175"/>
          </a:xfrm>
          <a:custGeom>
            <a:avLst/>
            <a:gdLst/>
            <a:ahLst/>
            <a:cxnLst/>
            <a:rect l="l" t="t" r="r" b="b"/>
            <a:pathLst>
              <a:path w="1651000" h="1146175">
                <a:moveTo>
                  <a:pt x="0" y="1146048"/>
                </a:moveTo>
                <a:lnTo>
                  <a:pt x="165049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66003" y="3960876"/>
            <a:ext cx="1899285" cy="460375"/>
          </a:xfrm>
          <a:custGeom>
            <a:avLst/>
            <a:gdLst/>
            <a:ahLst/>
            <a:cxnLst/>
            <a:rect l="l" t="t" r="r" b="b"/>
            <a:pathLst>
              <a:path w="1899284" h="460375">
                <a:moveTo>
                  <a:pt x="0" y="460248"/>
                </a:moveTo>
                <a:lnTo>
                  <a:pt x="189890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448300" y="4953000"/>
            <a:ext cx="1734820" cy="1143000"/>
          </a:xfrm>
          <a:custGeom>
            <a:avLst/>
            <a:gdLst/>
            <a:ahLst/>
            <a:cxnLst/>
            <a:rect l="l" t="t" r="r" b="b"/>
            <a:pathLst>
              <a:path w="1734820" h="1143000">
                <a:moveTo>
                  <a:pt x="0" y="0"/>
                </a:moveTo>
                <a:lnTo>
                  <a:pt x="1734311" y="11430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937766" y="38473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975104" y="38816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937004" y="38465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4" y="34543"/>
                </a:lnTo>
                <a:lnTo>
                  <a:pt x="1162684" y="272288"/>
                </a:lnTo>
                <a:lnTo>
                  <a:pt x="37210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937004" y="38465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288"/>
                </a:lnTo>
                <a:lnTo>
                  <a:pt x="37210" y="34543"/>
                </a:lnTo>
                <a:lnTo>
                  <a:pt x="1162684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61742" y="399078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686811" y="3965702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4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61742" y="394036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044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311907" y="37459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013204" y="39403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013204" y="3927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032254" y="30487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031492" y="37103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050414" y="30822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031492" y="30651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062604" y="30824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031492" y="30480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115311" y="31242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115311" y="31242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183373" y="59809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217664" y="60152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182611" y="59801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182611" y="59801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006206" y="61243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930895" y="60993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06206" y="60739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555992" y="58795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255764" y="60739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255764" y="6060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276338" y="51823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275576" y="58439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294498" y="52158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275576" y="51987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306689" y="52160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275576" y="51816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729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357871" y="5257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357871" y="5257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265669" y="38092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303007" y="38435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64907" y="38084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264907" y="38084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88503" y="39526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13192" y="39276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88503" y="39022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639811" y="3707891"/>
            <a:ext cx="449580" cy="70485"/>
          </a:xfrm>
          <a:custGeom>
            <a:avLst/>
            <a:gdLst/>
            <a:ahLst/>
            <a:cxnLst/>
            <a:rect l="l" t="t" r="r" b="b"/>
            <a:pathLst>
              <a:path w="449579" h="70485">
                <a:moveTo>
                  <a:pt x="0" y="70104"/>
                </a:moveTo>
                <a:lnTo>
                  <a:pt x="449579" y="70104"/>
                </a:lnTo>
                <a:lnTo>
                  <a:pt x="449579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341107" y="39022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341107" y="38892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360157" y="30106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359395" y="36722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378318" y="30441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359395" y="30270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390508" y="30443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359395" y="30099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0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441692" y="30861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441692" y="30861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064257" y="59809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101595" y="60152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063495" y="59801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063495" y="59801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888614" y="61243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813304" y="60993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888614" y="60739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438400" y="5879591"/>
            <a:ext cx="449580" cy="70485"/>
          </a:xfrm>
          <a:custGeom>
            <a:avLst/>
            <a:gdLst/>
            <a:ahLst/>
            <a:cxnLst/>
            <a:rect l="l" t="t" r="r" b="b"/>
            <a:pathLst>
              <a:path w="449580" h="70485">
                <a:moveTo>
                  <a:pt x="0" y="70103"/>
                </a:moveTo>
                <a:lnTo>
                  <a:pt x="449580" y="70103"/>
                </a:lnTo>
                <a:lnTo>
                  <a:pt x="449580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139695" y="60739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139695" y="6060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60270" y="51823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159507" y="58439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178367" y="52158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159507" y="51987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189160" y="52160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159507" y="51816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241804" y="5257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241804" y="52578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Tree</a:t>
            </a:r>
            <a:r>
              <a:rPr dirty="0" spc="-85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269" y="1873503"/>
            <a:ext cx="356997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variation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star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076" y="3525525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2076" y="3525525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ln w="28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2076" y="3525519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4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ln w="14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78228" y="3598092"/>
            <a:ext cx="19431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905">
              <a:lnSpc>
                <a:spcPts val="300"/>
              </a:lnSpc>
            </a:pPr>
            <a:r>
              <a:rPr dirty="0" sz="300" spc="-5">
                <a:latin typeface="Arial"/>
                <a:cs typeface="Arial"/>
              </a:rPr>
              <a:t>10</a:t>
            </a:r>
            <a:r>
              <a:rPr dirty="0" sz="300" spc="-10">
                <a:latin typeface="Arial"/>
                <a:cs typeface="Arial"/>
              </a:rPr>
              <a:t>M</a:t>
            </a:r>
            <a:r>
              <a:rPr dirty="0" sz="300" spc="-5">
                <a:latin typeface="Arial"/>
                <a:cs typeface="Arial"/>
              </a:rPr>
              <a:t>100</a:t>
            </a:r>
            <a:r>
              <a:rPr dirty="0" sz="300" spc="-5">
                <a:latin typeface="Arial"/>
                <a:cs typeface="Arial"/>
              </a:rPr>
              <a:t>M  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2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T</a:t>
            </a:r>
            <a:endParaRPr sz="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5354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45354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5354" y="3607258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72190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2044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89243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72190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2190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1799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1653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88909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1799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71799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6710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97014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4212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67103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6710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6246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92317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79516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62463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6246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72190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72190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1799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71799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710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6710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6246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6246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986078" y="3562044"/>
            <a:ext cx="35623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1        2        3      </a:t>
            </a:r>
            <a:r>
              <a:rPr dirty="0" sz="300" spc="35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9620" y="3790106"/>
            <a:ext cx="37719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13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14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15    </a:t>
            </a:r>
            <a:r>
              <a:rPr dirty="0" sz="300" spc="2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16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25949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25949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5949" y="3607258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52785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6996" y="42768"/>
                </a:lnTo>
                <a:lnTo>
                  <a:pt x="16996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82639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69781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52785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52785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5024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80152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67351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50241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5024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4764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4">
                <a:moveTo>
                  <a:pt x="68437" y="42768"/>
                </a:moveTo>
                <a:lnTo>
                  <a:pt x="17166" y="42768"/>
                </a:lnTo>
                <a:lnTo>
                  <a:pt x="17166" y="54702"/>
                </a:lnTo>
                <a:lnTo>
                  <a:pt x="68437" y="54702"/>
                </a:lnTo>
                <a:lnTo>
                  <a:pt x="68437" y="42768"/>
                </a:lnTo>
                <a:close/>
              </a:path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77608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64807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47641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4764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43058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72912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60167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15" y="11933"/>
                </a:moveTo>
                <a:lnTo>
                  <a:pt x="51215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5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43058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43058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52785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52785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50241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50241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47641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4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4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47641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43058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43058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466673" y="3562044"/>
            <a:ext cx="35623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5        6        7      </a:t>
            </a:r>
            <a:r>
              <a:rPr dirty="0" sz="300" spc="35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60328" y="3790106"/>
            <a:ext cx="37719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17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18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19    </a:t>
            </a:r>
            <a:r>
              <a:rPr dirty="0" sz="300" spc="2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06544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06544" y="3607251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06544" y="3607258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30836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60747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47946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30836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30836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26196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56050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43249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26196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26196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2365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53507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40762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23653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23653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233379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379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30836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30836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26196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26196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2365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23653" y="360967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5947268" y="3562044"/>
            <a:ext cx="37084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9       10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11    </a:t>
            </a:r>
            <a:r>
              <a:rPr dirty="0" sz="300" spc="5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38770" y="3790106"/>
            <a:ext cx="37909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21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22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23    </a:t>
            </a:r>
            <a:r>
              <a:rPr dirty="0" sz="300" spc="4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233379" y="3716522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3233" y="377946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50489" y="3759291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33379" y="3716522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33379" y="3716522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62834" y="3698879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62834" y="3698879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ln w="4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62834" y="3698879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37439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404245" y="3777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91444" y="3756877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74391" y="3714108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74391" y="3714108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74001" y="3790131"/>
            <a:ext cx="140970" cy="14604"/>
          </a:xfrm>
          <a:custGeom>
            <a:avLst/>
            <a:gdLst/>
            <a:ahLst/>
            <a:cxnLst/>
            <a:rect l="l" t="t" r="r" b="b"/>
            <a:pathLst>
              <a:path w="140970" h="14604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6363731" y="3652281"/>
            <a:ext cx="16192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U</a:t>
            </a:r>
            <a:r>
              <a:rPr dirty="0" sz="300" spc="-5">
                <a:latin typeface="Arial"/>
                <a:cs typeface="Arial"/>
              </a:rPr>
              <a:t>P</a:t>
            </a:r>
            <a:r>
              <a:rPr dirty="0" sz="300" spc="-5">
                <a:latin typeface="Arial"/>
                <a:cs typeface="Arial"/>
              </a:rPr>
              <a:t>L</a:t>
            </a:r>
            <a:r>
              <a:rPr dirty="0" sz="300" spc="-5">
                <a:latin typeface="Arial"/>
                <a:cs typeface="Arial"/>
              </a:rPr>
              <a:t>I</a:t>
            </a:r>
            <a:r>
              <a:rPr dirty="0" sz="300" spc="-5">
                <a:latin typeface="Arial"/>
                <a:cs typeface="Arial"/>
              </a:rPr>
              <a:t>N</a:t>
            </a:r>
            <a:r>
              <a:rPr dirty="0" sz="300" spc="-5">
                <a:latin typeface="Arial"/>
                <a:cs typeface="Arial"/>
              </a:rPr>
              <a:t>K</a:t>
            </a:r>
            <a:endParaRPr sz="3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263242" y="3616707"/>
            <a:ext cx="491093" cy="177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264064" y="3569158"/>
            <a:ext cx="50292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1  2 3 4  5  6  7 8  9 </a:t>
            </a:r>
            <a:r>
              <a:rPr dirty="0" sz="300" spc="1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108060" y="3682258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4" h="25400">
                <a:moveTo>
                  <a:pt x="8962" y="0"/>
                </a:moveTo>
                <a:lnTo>
                  <a:pt x="2606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08060" y="3682258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6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08060" y="3694693"/>
            <a:ext cx="9525" cy="13335"/>
          </a:xfrm>
          <a:custGeom>
            <a:avLst/>
            <a:gdLst/>
            <a:ahLst/>
            <a:cxnLst/>
            <a:rect l="l" t="t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ln w="44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08060" y="368225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2606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08060" y="3732641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5">
                <a:moveTo>
                  <a:pt x="896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08060" y="3732641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5">
                <a:moveTo>
                  <a:pt x="0" y="6725"/>
                </a:moveTo>
                <a:lnTo>
                  <a:pt x="0" y="10530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ln w="4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08060" y="3739367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</a:path>
            </a:pathLst>
          </a:custGeom>
          <a:ln w="4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08060" y="3732641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5">
                <a:moveTo>
                  <a:pt x="2606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ln w="4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187138" y="3682258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187138" y="3682258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187138" y="3694693"/>
            <a:ext cx="8890" cy="13335"/>
          </a:xfrm>
          <a:custGeom>
            <a:avLst/>
            <a:gdLst/>
            <a:ahLst/>
            <a:cxnLst/>
            <a:rect l="l" t="t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87138" y="3682258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87138" y="373264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5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187138" y="373264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6725"/>
                </a:moveTo>
                <a:lnTo>
                  <a:pt x="0" y="10530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ln w="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87138" y="3739367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</a:path>
            </a:pathLst>
          </a:custGeom>
          <a:ln w="4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87138" y="3732641"/>
            <a:ext cx="2540" cy="6985"/>
          </a:xfrm>
          <a:custGeom>
            <a:avLst/>
            <a:gdLst/>
            <a:ahLst/>
            <a:cxnLst/>
            <a:rect l="l" t="t" r="r" b="b"/>
            <a:pathLst>
              <a:path w="2539" h="6985">
                <a:moveTo>
                  <a:pt x="2492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ln w="4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029436" y="3745458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029436" y="3745458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ln w="4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29436" y="3751676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29436" y="374545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611" y="0"/>
                </a:moveTo>
                <a:lnTo>
                  <a:pt x="0" y="2921"/>
                </a:lnTo>
                <a:lnTo>
                  <a:pt x="0" y="6217"/>
                </a:lnTo>
              </a:path>
            </a:pathLst>
          </a:custGeom>
          <a:ln w="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961933" y="3695074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862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961933" y="3695074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217"/>
                </a:lnTo>
              </a:path>
            </a:pathLst>
          </a:custGeom>
          <a:ln w="4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961933" y="3701292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</a:path>
            </a:pathLst>
          </a:custGeom>
          <a:ln w="4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61933" y="3695074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606" y="0"/>
                </a:moveTo>
                <a:lnTo>
                  <a:pt x="0" y="2915"/>
                </a:lnTo>
                <a:lnTo>
                  <a:pt x="0" y="6217"/>
                </a:lnTo>
              </a:path>
            </a:pathLst>
          </a:custGeom>
          <a:ln w="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3879685" y="3654688"/>
            <a:ext cx="113664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dirty="0" sz="300" spc="-1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954338" y="3754445"/>
            <a:ext cx="812800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310"/>
              </a:lnSpc>
            </a:pP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310"/>
              </a:lnSpc>
              <a:tabLst>
                <a:tab pos="315595" algn="l"/>
              </a:tabLst>
            </a:pP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dirty="0" sz="300" spc="-10">
                <a:latin typeface="Arial"/>
                <a:cs typeface="Arial"/>
              </a:rPr>
              <a:t>131415161718192021222324</a:t>
            </a:r>
            <a:endParaRPr sz="3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724911" y="4418076"/>
            <a:ext cx="1905" cy="993775"/>
          </a:xfrm>
          <a:custGeom>
            <a:avLst/>
            <a:gdLst/>
            <a:ahLst/>
            <a:cxnLst/>
            <a:rect l="l" t="t" r="r" b="b"/>
            <a:pathLst>
              <a:path w="1905" h="993775">
                <a:moveTo>
                  <a:pt x="0" y="993648"/>
                </a:moveTo>
                <a:lnTo>
                  <a:pt x="1524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24911" y="3884676"/>
            <a:ext cx="1981200" cy="536575"/>
          </a:xfrm>
          <a:custGeom>
            <a:avLst/>
            <a:gdLst/>
            <a:ahLst/>
            <a:cxnLst/>
            <a:rect l="l" t="t" r="r" b="b"/>
            <a:pathLst>
              <a:path w="1981200" h="536575">
                <a:moveTo>
                  <a:pt x="0" y="536448"/>
                </a:moveTo>
                <a:lnTo>
                  <a:pt x="1981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779008" y="3886200"/>
            <a:ext cx="2310765" cy="533400"/>
          </a:xfrm>
          <a:custGeom>
            <a:avLst/>
            <a:gdLst/>
            <a:ahLst/>
            <a:cxnLst/>
            <a:rect l="l" t="t" r="r" b="b"/>
            <a:pathLst>
              <a:path w="2310765" h="533400">
                <a:moveTo>
                  <a:pt x="0" y="0"/>
                </a:moveTo>
                <a:lnTo>
                  <a:pt x="2310384" y="533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51292" y="49756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356360" y="5178552"/>
            <a:ext cx="2775204" cy="10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2652430" y="5474770"/>
            <a:ext cx="552450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50">
                <a:latin typeface="Arial"/>
                <a:cs typeface="Arial"/>
              </a:rPr>
              <a:t>1                                              2                                               3                                              4                                                                                     5                                              6                                               7                                              8                                                                                     9                                          10                                   11                                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649824" y="5611366"/>
            <a:ext cx="555625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50">
                <a:latin typeface="Arial"/>
                <a:cs typeface="Arial"/>
              </a:rPr>
              <a:t>13                                   14                                    15                                   16                                                                          17                                   18                                    19                                   20                                                                         21                                    22                                    23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08331" y="5528816"/>
            <a:ext cx="80645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60">
                <a:latin typeface="Arial"/>
                <a:cs typeface="Arial"/>
              </a:rPr>
              <a:t>U</a:t>
            </a:r>
            <a:r>
              <a:rPr dirty="0" sz="200" spc="-55">
                <a:latin typeface="Arial"/>
                <a:cs typeface="Arial"/>
              </a:rPr>
              <a:t>P</a:t>
            </a:r>
            <a:r>
              <a:rPr dirty="0" sz="200" spc="-50">
                <a:latin typeface="Arial"/>
                <a:cs typeface="Arial"/>
              </a:rPr>
              <a:t>L</a:t>
            </a:r>
            <a:r>
              <a:rPr dirty="0" sz="200" spc="-25">
                <a:latin typeface="Arial"/>
                <a:cs typeface="Arial"/>
              </a:rPr>
              <a:t>I</a:t>
            </a:r>
            <a:r>
              <a:rPr dirty="0" sz="200" spc="-60">
                <a:latin typeface="Arial"/>
                <a:cs typeface="Arial"/>
              </a:rPr>
              <a:t>N</a:t>
            </a:r>
            <a:r>
              <a:rPr dirty="0" sz="200" spc="-55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361088" y="5479030"/>
            <a:ext cx="218440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50">
                <a:latin typeface="Arial"/>
                <a:cs typeface="Arial"/>
              </a:rPr>
              <a:t>1           2         3        4          5          6           7         8          9     101112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05986" y="5491796"/>
            <a:ext cx="173990" cy="8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0645">
              <a:lnSpc>
                <a:spcPts val="210"/>
              </a:lnSpc>
            </a:pPr>
            <a:r>
              <a:rPr dirty="0" sz="200" spc="-50">
                <a:latin typeface="Arial"/>
                <a:cs typeface="Arial"/>
              </a:rPr>
              <a:t>10</a:t>
            </a:r>
            <a:r>
              <a:rPr dirty="0" sz="200" spc="-75">
                <a:latin typeface="Arial"/>
                <a:cs typeface="Arial"/>
              </a:rPr>
              <a:t>M</a:t>
            </a:r>
            <a:r>
              <a:rPr dirty="0" sz="200" spc="-50">
                <a:latin typeface="Arial"/>
                <a:cs typeface="Arial"/>
              </a:rPr>
              <a:t>100</a:t>
            </a:r>
            <a:r>
              <a:rPr dirty="0" sz="200" spc="-7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>
              <a:lnSpc>
                <a:spcPts val="210"/>
              </a:lnSpc>
            </a:pPr>
            <a:r>
              <a:rPr dirty="0" baseline="-27777" sz="300" spc="-97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dirty="0" baseline="-27777" sz="300" spc="3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" spc="-55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236110" y="5590006"/>
            <a:ext cx="343535" cy="62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30">
              <a:lnSpc>
                <a:spcPts val="200"/>
              </a:lnSpc>
            </a:pPr>
            <a:r>
              <a:rPr dirty="0" sz="200" spc="-6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>
              <a:lnSpc>
                <a:spcPts val="200"/>
              </a:lnSpc>
            </a:pPr>
            <a:r>
              <a:rPr dirty="0" sz="200" spc="-55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200" spc="-50">
                <a:latin typeface="Arial"/>
                <a:cs typeface="Arial"/>
              </a:rPr>
              <a:t>131415161718192021222324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517903" y="516940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499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399794" y="4854702"/>
            <a:ext cx="445134" cy="292735"/>
          </a:xfrm>
          <a:custGeom>
            <a:avLst/>
            <a:gdLst/>
            <a:ahLst/>
            <a:cxnLst/>
            <a:rect l="l" t="t" r="r" b="b"/>
            <a:pathLst>
              <a:path w="445135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399032" y="5139054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407033" y="4869179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00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399032" y="4861559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1523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836039" y="4868798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ln w="1600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399032" y="4853940"/>
            <a:ext cx="414655" cy="262255"/>
          </a:xfrm>
          <a:custGeom>
            <a:avLst/>
            <a:gdLst/>
            <a:ahLst/>
            <a:cxnLst/>
            <a:rect l="l" t="t" r="r" b="b"/>
            <a:pathLst>
              <a:path w="414655" h="262254">
                <a:moveTo>
                  <a:pt x="414528" y="0"/>
                </a:moveTo>
                <a:lnTo>
                  <a:pt x="0" y="0"/>
                </a:lnTo>
                <a:lnTo>
                  <a:pt x="0" y="262128"/>
                </a:lnTo>
                <a:lnTo>
                  <a:pt x="15875" y="247523"/>
                </a:lnTo>
                <a:lnTo>
                  <a:pt x="15875" y="14351"/>
                </a:lnTo>
                <a:lnTo>
                  <a:pt x="398653" y="14351"/>
                </a:lnTo>
                <a:lnTo>
                  <a:pt x="41452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434083" y="4887467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434083" y="4887467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777996" y="515416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658361" y="4839461"/>
            <a:ext cx="447040" cy="292735"/>
          </a:xfrm>
          <a:custGeom>
            <a:avLst/>
            <a:gdLst/>
            <a:ahLst/>
            <a:cxnLst/>
            <a:rect l="l" t="t" r="r" b="b"/>
            <a:pathLst>
              <a:path w="447039" h="292735">
                <a:moveTo>
                  <a:pt x="0" y="292607"/>
                </a:moveTo>
                <a:lnTo>
                  <a:pt x="446532" y="292607"/>
                </a:lnTo>
                <a:lnTo>
                  <a:pt x="4465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657600" y="5123815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665664" y="4853940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12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657600" y="484632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1523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96067" y="4853559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657600" y="4838700"/>
            <a:ext cx="414655" cy="262255"/>
          </a:xfrm>
          <a:custGeom>
            <a:avLst/>
            <a:gdLst/>
            <a:ahLst/>
            <a:cxnLst/>
            <a:rect l="l" t="t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692652" y="4872228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692652" y="4872228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22364" y="5292852"/>
            <a:ext cx="2775204" cy="1074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8574335" y="5643116"/>
            <a:ext cx="80645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60">
                <a:latin typeface="Arial"/>
                <a:cs typeface="Arial"/>
              </a:rPr>
              <a:t>U</a:t>
            </a:r>
            <a:r>
              <a:rPr dirty="0" sz="200" spc="-55">
                <a:latin typeface="Arial"/>
                <a:cs typeface="Arial"/>
              </a:rPr>
              <a:t>P</a:t>
            </a:r>
            <a:r>
              <a:rPr dirty="0" sz="200" spc="-50">
                <a:latin typeface="Arial"/>
                <a:cs typeface="Arial"/>
              </a:rPr>
              <a:t>L</a:t>
            </a:r>
            <a:r>
              <a:rPr dirty="0" sz="200" spc="-25">
                <a:latin typeface="Arial"/>
                <a:cs typeface="Arial"/>
              </a:rPr>
              <a:t>I</a:t>
            </a:r>
            <a:r>
              <a:rPr dirty="0" sz="200" spc="-60">
                <a:latin typeface="Arial"/>
                <a:cs typeface="Arial"/>
              </a:rPr>
              <a:t>N</a:t>
            </a:r>
            <a:r>
              <a:rPr dirty="0" sz="200" spc="-55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727092" y="5593330"/>
            <a:ext cx="843915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" spc="-50">
                <a:latin typeface="Arial"/>
                <a:cs typeface="Arial"/>
              </a:rPr>
              <a:t>1            2          3        4           5           6            7          8           9     101112                                                                                                                                            </a:t>
            </a:r>
            <a:r>
              <a:rPr dirty="0" baseline="13888" sz="300" spc="-75">
                <a:latin typeface="Arial"/>
                <a:cs typeface="Arial"/>
              </a:rPr>
              <a:t>1                                               2                                                3                                               4                                                                                      5                                               6                                                7                                               8                                                                                      9                                           10                                    11                                 12</a:t>
            </a:r>
            <a:endParaRPr baseline="13888" sz="3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71990" y="5606096"/>
            <a:ext cx="173990" cy="8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0645">
              <a:lnSpc>
                <a:spcPts val="210"/>
              </a:lnSpc>
            </a:pPr>
            <a:r>
              <a:rPr dirty="0" sz="200" spc="-50">
                <a:latin typeface="Arial"/>
                <a:cs typeface="Arial"/>
              </a:rPr>
              <a:t>10</a:t>
            </a:r>
            <a:r>
              <a:rPr dirty="0" sz="200" spc="-75">
                <a:latin typeface="Arial"/>
                <a:cs typeface="Arial"/>
              </a:rPr>
              <a:t>M</a:t>
            </a:r>
            <a:r>
              <a:rPr dirty="0" sz="200" spc="-50">
                <a:latin typeface="Arial"/>
                <a:cs typeface="Arial"/>
              </a:rPr>
              <a:t>100</a:t>
            </a:r>
            <a:r>
              <a:rPr dirty="0" sz="200" spc="-7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>
              <a:lnSpc>
                <a:spcPts val="210"/>
              </a:lnSpc>
            </a:pPr>
            <a:r>
              <a:rPr dirty="0" baseline="-27777" sz="300" spc="-97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dirty="0" baseline="-27777" sz="300" spc="3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" spc="-55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602114" y="5704306"/>
            <a:ext cx="969010" cy="64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30">
              <a:lnSpc>
                <a:spcPts val="204"/>
              </a:lnSpc>
            </a:pPr>
            <a:r>
              <a:rPr dirty="0" sz="200" spc="-6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>
              <a:lnSpc>
                <a:spcPts val="204"/>
              </a:lnSpc>
            </a:pPr>
            <a:r>
              <a:rPr dirty="0" sz="200" spc="-55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200" spc="-50">
                <a:latin typeface="Arial"/>
                <a:cs typeface="Arial"/>
              </a:rPr>
              <a:t>131415161718192021222324                                                                                                                                         13                                   14                                    15                                   16                                                                           17                                   18                                    19                                   20                                                                          21                                    22                                    23  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883907" y="528370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765797" y="4969002"/>
            <a:ext cx="445134" cy="292735"/>
          </a:xfrm>
          <a:custGeom>
            <a:avLst/>
            <a:gdLst/>
            <a:ahLst/>
            <a:cxnLst/>
            <a:rect l="l" t="t" r="r" b="b"/>
            <a:pathLst>
              <a:path w="445134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765035" y="5253354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 h="0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73036" y="4983479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00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765035" y="4975859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 h="0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1524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202043" y="4983098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ln w="1600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765035" y="4968240"/>
            <a:ext cx="413384" cy="262255"/>
          </a:xfrm>
          <a:custGeom>
            <a:avLst/>
            <a:gdLst/>
            <a:ahLst/>
            <a:cxnLst/>
            <a:rect l="l" t="t" r="r" b="b"/>
            <a:pathLst>
              <a:path w="413384" h="262254">
                <a:moveTo>
                  <a:pt x="413004" y="0"/>
                </a:moveTo>
                <a:lnTo>
                  <a:pt x="0" y="0"/>
                </a:lnTo>
                <a:lnTo>
                  <a:pt x="0" y="262128"/>
                </a:lnTo>
                <a:lnTo>
                  <a:pt x="15748" y="247523"/>
                </a:lnTo>
                <a:lnTo>
                  <a:pt x="15748" y="14351"/>
                </a:lnTo>
                <a:lnTo>
                  <a:pt x="397256" y="14351"/>
                </a:lnTo>
                <a:lnTo>
                  <a:pt x="41300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98564" y="5001767"/>
            <a:ext cx="387350" cy="228600"/>
          </a:xfrm>
          <a:custGeom>
            <a:avLst/>
            <a:gdLst/>
            <a:ahLst/>
            <a:cxnLst/>
            <a:rect l="l" t="t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798564" y="5001767"/>
            <a:ext cx="387350" cy="228600"/>
          </a:xfrm>
          <a:custGeom>
            <a:avLst/>
            <a:gdLst/>
            <a:ahLst/>
            <a:cxnLst/>
            <a:rect l="l" t="t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144000" y="526846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024366" y="4953761"/>
            <a:ext cx="447040" cy="292735"/>
          </a:xfrm>
          <a:custGeom>
            <a:avLst/>
            <a:gdLst/>
            <a:ahLst/>
            <a:cxnLst/>
            <a:rect l="l" t="t" r="r" b="b"/>
            <a:pathLst>
              <a:path w="447040" h="292735">
                <a:moveTo>
                  <a:pt x="0" y="292607"/>
                </a:moveTo>
                <a:lnTo>
                  <a:pt x="446531" y="292607"/>
                </a:lnTo>
                <a:lnTo>
                  <a:pt x="44653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023604" y="5238115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031668" y="4968240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12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9023604" y="496062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1523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9462071" y="4967859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1612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9023604" y="4953000"/>
            <a:ext cx="414655" cy="262255"/>
          </a:xfrm>
          <a:custGeom>
            <a:avLst/>
            <a:gdLst/>
            <a:ahLst/>
            <a:cxnLst/>
            <a:rect l="l" t="t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9058656" y="4986528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058656" y="4986528"/>
            <a:ext cx="386080" cy="228600"/>
          </a:xfrm>
          <a:custGeom>
            <a:avLst/>
            <a:gdLst/>
            <a:ahLst/>
            <a:cxnLst/>
            <a:rect l="l" t="t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861303" y="3122676"/>
            <a:ext cx="2228215" cy="384175"/>
          </a:xfrm>
          <a:custGeom>
            <a:avLst/>
            <a:gdLst/>
            <a:ahLst/>
            <a:cxnLst/>
            <a:rect l="l" t="t" r="r" b="b"/>
            <a:pathLst>
              <a:path w="2228215" h="384175">
                <a:moveTo>
                  <a:pt x="0" y="384048"/>
                </a:moveTo>
                <a:lnTo>
                  <a:pt x="2228088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90154" y="30091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127492" y="3043427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089392" y="3008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4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089392" y="3008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8" y="34544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914510" y="31525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839200" y="3127501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914510" y="31021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464295" y="2907792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64068" y="3102101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164068" y="3089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184642" y="22105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183880" y="28721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202739" y="22440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69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183880" y="22269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9213532" y="22442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69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183880" y="22098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266176" y="2286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66176" y="2286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Bus</a:t>
            </a:r>
            <a:r>
              <a:rPr dirty="0" spc="-7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9034271" y="4725161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2300" y="4725161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11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1164" y="4725161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0779" y="4725161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 h="0">
                <a:moveTo>
                  <a:pt x="0" y="0"/>
                </a:moveTo>
                <a:lnTo>
                  <a:pt x="190652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72411" y="4725161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01896" y="48775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5403" y="4724400"/>
            <a:ext cx="327660" cy="1905"/>
          </a:xfrm>
          <a:custGeom>
            <a:avLst/>
            <a:gdLst/>
            <a:ahLst/>
            <a:cxnLst/>
            <a:rect l="l" t="t" r="r" b="b"/>
            <a:pathLst>
              <a:path w="327660" h="1904">
                <a:moveTo>
                  <a:pt x="0" y="0"/>
                </a:moveTo>
                <a:lnTo>
                  <a:pt x="327660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9996" y="4724400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1511" y="48775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63495" y="4724400"/>
            <a:ext cx="329565" cy="1905"/>
          </a:xfrm>
          <a:custGeom>
            <a:avLst/>
            <a:gdLst/>
            <a:ahLst/>
            <a:cxnLst/>
            <a:rect l="l" t="t" r="r" b="b"/>
            <a:pathLst>
              <a:path w="329564" h="1904">
                <a:moveTo>
                  <a:pt x="0" y="0"/>
                </a:moveTo>
                <a:lnTo>
                  <a:pt x="329184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9611" y="4724400"/>
            <a:ext cx="1905" cy="152400"/>
          </a:xfrm>
          <a:custGeom>
            <a:avLst/>
            <a:gdLst/>
            <a:ahLst/>
            <a:cxnLst/>
            <a:rect l="l" t="t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95004" y="44958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72728" y="4725161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30411" y="472516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33104" y="4570476"/>
            <a:ext cx="1905" cy="155575"/>
          </a:xfrm>
          <a:custGeom>
            <a:avLst/>
            <a:gdLst/>
            <a:ahLst/>
            <a:cxnLst/>
            <a:rect l="l" t="t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31507" y="451408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09231" y="472516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65392" y="472516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69607" y="4570476"/>
            <a:ext cx="1905" cy="155575"/>
          </a:xfrm>
          <a:custGeom>
            <a:avLst/>
            <a:gdLst/>
            <a:ahLst/>
            <a:cxnLst/>
            <a:rect l="l" t="t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30096" y="46101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30096" y="48394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68196" y="4724400"/>
            <a:ext cx="166370" cy="1905"/>
          </a:xfrm>
          <a:custGeom>
            <a:avLst/>
            <a:gdLst/>
            <a:ahLst/>
            <a:cxnLst/>
            <a:rect l="l" t="t" r="r" b="b"/>
            <a:pathLst>
              <a:path w="166369" h="1904">
                <a:moveTo>
                  <a:pt x="0" y="0"/>
                </a:moveTo>
                <a:lnTo>
                  <a:pt x="166115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454895" y="46101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54895" y="483946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326880" y="4724400"/>
            <a:ext cx="167640" cy="1905"/>
          </a:xfrm>
          <a:custGeom>
            <a:avLst/>
            <a:gdLst/>
            <a:ahLst/>
            <a:cxnLst/>
            <a:rect l="l" t="t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64132" y="3124200"/>
            <a:ext cx="2067560" cy="1489075"/>
          </a:xfrm>
          <a:custGeom>
            <a:avLst/>
            <a:gdLst/>
            <a:ahLst/>
            <a:cxnLst/>
            <a:rect l="l" t="t" r="r" b="b"/>
            <a:pathLst>
              <a:path w="2067560" h="1489075">
                <a:moveTo>
                  <a:pt x="960755" y="609600"/>
                </a:moveTo>
                <a:lnTo>
                  <a:pt x="486410" y="609600"/>
                </a:lnTo>
                <a:lnTo>
                  <a:pt x="0" y="1489075"/>
                </a:lnTo>
                <a:lnTo>
                  <a:pt x="960755" y="609600"/>
                </a:lnTo>
                <a:close/>
              </a:path>
              <a:path w="2067560" h="1489075">
                <a:moveTo>
                  <a:pt x="1965959" y="0"/>
                </a:moveTo>
                <a:lnTo>
                  <a:pt x="271780" y="0"/>
                </a:lnTo>
                <a:lnTo>
                  <a:pt x="232223" y="7981"/>
                </a:lnTo>
                <a:lnTo>
                  <a:pt x="199929" y="29749"/>
                </a:lnTo>
                <a:lnTo>
                  <a:pt x="178161" y="62043"/>
                </a:lnTo>
                <a:lnTo>
                  <a:pt x="170180" y="101600"/>
                </a:lnTo>
                <a:lnTo>
                  <a:pt x="170180" y="508000"/>
                </a:lnTo>
                <a:lnTo>
                  <a:pt x="178161" y="547556"/>
                </a:lnTo>
                <a:lnTo>
                  <a:pt x="199929" y="579850"/>
                </a:lnTo>
                <a:lnTo>
                  <a:pt x="232223" y="601618"/>
                </a:lnTo>
                <a:lnTo>
                  <a:pt x="271780" y="609600"/>
                </a:lnTo>
                <a:lnTo>
                  <a:pt x="1965959" y="609600"/>
                </a:lnTo>
                <a:lnTo>
                  <a:pt x="2005516" y="601618"/>
                </a:lnTo>
                <a:lnTo>
                  <a:pt x="2037810" y="579850"/>
                </a:lnTo>
                <a:lnTo>
                  <a:pt x="2059578" y="547556"/>
                </a:lnTo>
                <a:lnTo>
                  <a:pt x="2067559" y="508000"/>
                </a:lnTo>
                <a:lnTo>
                  <a:pt x="2067559" y="101600"/>
                </a:lnTo>
                <a:lnTo>
                  <a:pt x="2059578" y="62043"/>
                </a:lnTo>
                <a:lnTo>
                  <a:pt x="2037810" y="29749"/>
                </a:lnTo>
                <a:lnTo>
                  <a:pt x="2005516" y="7981"/>
                </a:lnTo>
                <a:lnTo>
                  <a:pt x="1965959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4132" y="3124200"/>
            <a:ext cx="2067560" cy="1489075"/>
          </a:xfrm>
          <a:custGeom>
            <a:avLst/>
            <a:gdLst/>
            <a:ahLst/>
            <a:cxnLst/>
            <a:rect l="l" t="t" r="r" b="b"/>
            <a:pathLst>
              <a:path w="2067560" h="1489075">
                <a:moveTo>
                  <a:pt x="170180" y="101600"/>
                </a:moveTo>
                <a:lnTo>
                  <a:pt x="178161" y="62043"/>
                </a:lnTo>
                <a:lnTo>
                  <a:pt x="199929" y="29749"/>
                </a:lnTo>
                <a:lnTo>
                  <a:pt x="232223" y="7981"/>
                </a:lnTo>
                <a:lnTo>
                  <a:pt x="271780" y="0"/>
                </a:lnTo>
                <a:lnTo>
                  <a:pt x="486410" y="0"/>
                </a:lnTo>
                <a:lnTo>
                  <a:pt x="960755" y="0"/>
                </a:lnTo>
                <a:lnTo>
                  <a:pt x="1965959" y="0"/>
                </a:lnTo>
                <a:lnTo>
                  <a:pt x="2005516" y="7981"/>
                </a:lnTo>
                <a:lnTo>
                  <a:pt x="2037810" y="29749"/>
                </a:lnTo>
                <a:lnTo>
                  <a:pt x="2059578" y="62043"/>
                </a:lnTo>
                <a:lnTo>
                  <a:pt x="2067559" y="101600"/>
                </a:lnTo>
                <a:lnTo>
                  <a:pt x="2067559" y="355600"/>
                </a:lnTo>
                <a:lnTo>
                  <a:pt x="2067559" y="508000"/>
                </a:lnTo>
                <a:lnTo>
                  <a:pt x="2059578" y="547556"/>
                </a:lnTo>
                <a:lnTo>
                  <a:pt x="2037810" y="579850"/>
                </a:lnTo>
                <a:lnTo>
                  <a:pt x="2005516" y="601618"/>
                </a:lnTo>
                <a:lnTo>
                  <a:pt x="1965959" y="609600"/>
                </a:lnTo>
                <a:lnTo>
                  <a:pt x="960755" y="609600"/>
                </a:lnTo>
                <a:lnTo>
                  <a:pt x="0" y="1489075"/>
                </a:lnTo>
                <a:lnTo>
                  <a:pt x="486410" y="609600"/>
                </a:lnTo>
                <a:lnTo>
                  <a:pt x="271780" y="609600"/>
                </a:lnTo>
                <a:lnTo>
                  <a:pt x="232223" y="601618"/>
                </a:lnTo>
                <a:lnTo>
                  <a:pt x="199929" y="579850"/>
                </a:lnTo>
                <a:lnTo>
                  <a:pt x="178161" y="547556"/>
                </a:lnTo>
                <a:lnTo>
                  <a:pt x="170180" y="508000"/>
                </a:lnTo>
                <a:lnTo>
                  <a:pt x="170180" y="355600"/>
                </a:lnTo>
                <a:lnTo>
                  <a:pt x="170180" y="1016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58646" y="2062479"/>
            <a:ext cx="7299959" cy="150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Each </a:t>
            </a:r>
            <a:r>
              <a:rPr dirty="0" sz="3200">
                <a:latin typeface="Tahoma"/>
                <a:cs typeface="Tahoma"/>
              </a:rPr>
              <a:t>node </a:t>
            </a:r>
            <a:r>
              <a:rPr dirty="0" sz="3200" spc="-5">
                <a:latin typeface="Tahoma"/>
                <a:cs typeface="Tahoma"/>
              </a:rPr>
              <a:t>connects </a:t>
            </a:r>
            <a:r>
              <a:rPr dirty="0" sz="3200">
                <a:latin typeface="Tahoma"/>
                <a:cs typeface="Tahoma"/>
              </a:rPr>
              <a:t>to </a:t>
            </a:r>
            <a:r>
              <a:rPr dirty="0" sz="3200" spc="-5">
                <a:latin typeface="Tahoma"/>
                <a:cs typeface="Tahoma"/>
              </a:rPr>
              <a:t>the Bus </a:t>
            </a:r>
            <a:r>
              <a:rPr dirty="0" sz="3200">
                <a:latin typeface="Tahoma"/>
                <a:cs typeface="Tahoma"/>
              </a:rPr>
              <a:t>(a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long</a:t>
            </a:r>
            <a:endParaRPr sz="32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cable running </a:t>
            </a:r>
            <a:r>
              <a:rPr dirty="0" sz="3200">
                <a:latin typeface="Tahoma"/>
                <a:cs typeface="Tahoma"/>
              </a:rPr>
              <a:t>as a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backbone)</a:t>
            </a:r>
            <a:endParaRPr sz="3200">
              <a:latin typeface="Tahoma"/>
              <a:cs typeface="Tahoma"/>
            </a:endParaRPr>
          </a:p>
          <a:p>
            <a:pPr marL="648970">
              <a:lnSpc>
                <a:spcPct val="100000"/>
              </a:lnSpc>
              <a:spcBef>
                <a:spcPts val="1205"/>
              </a:spcBef>
            </a:pP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Terminator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51254" y="57523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88592" y="57866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50492" y="5751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50492" y="5751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5610" y="58957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00300" y="58707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5610" y="58453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25395" y="56509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26692" y="58453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26692" y="5832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47266" y="49537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46504" y="56153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65363" y="49872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46504" y="49701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76156" y="49874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46504" y="49530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5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28800" y="50292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28800" y="50292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01261" y="57523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37076" y="57866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00500" y="5751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9" y="34505"/>
                </a:lnTo>
                <a:lnTo>
                  <a:pt x="1164209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00500" y="5751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9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25619" y="58957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0308" y="58707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25619" y="58453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75403" y="56509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75176" y="58453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75176" y="5832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94226" y="49537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93464" y="56153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12386" y="49872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93464" y="49701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89" h="0">
                <a:moveTo>
                  <a:pt x="0" y="0"/>
                </a:moveTo>
                <a:lnTo>
                  <a:pt x="1050036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24577" y="49874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93464" y="49530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77284" y="50292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77284" y="5029200"/>
            <a:ext cx="905510" cy="533400"/>
          </a:xfrm>
          <a:custGeom>
            <a:avLst/>
            <a:gdLst/>
            <a:ahLst/>
            <a:cxnLst/>
            <a:rect l="l" t="t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47053" y="41521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82867" y="41864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46291" y="4151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46291" y="41513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71410" y="42955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96100" y="42705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71410" y="42451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21195" y="40507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20967" y="42451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20967" y="4232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41541" y="33535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40779" y="40151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59639" y="33870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40779" y="33699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70432" y="33872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40779" y="33528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23076" y="3429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23076" y="3429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12073" y="4152138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49411" y="4186428"/>
            <a:ext cx="1125220" cy="236220"/>
          </a:xfrm>
          <a:custGeom>
            <a:avLst/>
            <a:gdLst/>
            <a:ahLst/>
            <a:cxnLst/>
            <a:rect l="l" t="t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11311" y="4151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211311" y="4151376"/>
            <a:ext cx="1199515" cy="306705"/>
          </a:xfrm>
          <a:custGeom>
            <a:avLst/>
            <a:gdLst/>
            <a:ahLst/>
            <a:cxnLst/>
            <a:rect l="l" t="t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34906" y="42955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59595" y="42705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034906" y="42451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584692" y="40507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84464" y="42451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84464" y="4232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05038" y="3353561"/>
            <a:ext cx="1050290" cy="680085"/>
          </a:xfrm>
          <a:custGeom>
            <a:avLst/>
            <a:gdLst/>
            <a:ahLst/>
            <a:cxnLst/>
            <a:rect l="l" t="t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04276" y="4015104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323198" y="33870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84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04276" y="3369945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 h="0">
                <a:moveTo>
                  <a:pt x="0" y="0"/>
                </a:moveTo>
                <a:lnTo>
                  <a:pt x="1050035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335389" y="33872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304276" y="3352800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86571" y="3429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386571" y="34290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Ring</a:t>
            </a:r>
            <a:r>
              <a:rPr dirty="0" spc="-105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8022590" cy="977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Each </a:t>
            </a:r>
            <a:r>
              <a:rPr dirty="0" sz="3200">
                <a:latin typeface="Tahoma"/>
                <a:cs typeface="Tahoma"/>
              </a:rPr>
              <a:t>device has a dedicated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with </a:t>
            </a:r>
            <a:r>
              <a:rPr dirty="0" sz="3200">
                <a:latin typeface="Tahoma"/>
                <a:cs typeface="Tahoma"/>
              </a:rPr>
              <a:t>its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neighbors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2532" y="4801361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 h="0">
                <a:moveTo>
                  <a:pt x="0" y="0"/>
                </a:moveTo>
                <a:lnTo>
                  <a:pt x="449579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2111" y="52578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0211" y="5791200"/>
            <a:ext cx="1402080" cy="1905"/>
          </a:xfrm>
          <a:custGeom>
            <a:avLst/>
            <a:gdLst/>
            <a:ahLst/>
            <a:cxnLst/>
            <a:rect l="l" t="t" r="r" b="b"/>
            <a:pathLst>
              <a:path w="1402079" h="1904">
                <a:moveTo>
                  <a:pt x="0" y="0"/>
                </a:moveTo>
                <a:lnTo>
                  <a:pt x="1402079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02992" y="4420361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 h="0">
                <a:moveTo>
                  <a:pt x="0" y="0"/>
                </a:moveTo>
                <a:lnTo>
                  <a:pt x="579119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2111" y="34663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2111" y="4002023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20211" y="3505200"/>
            <a:ext cx="1485900" cy="1905"/>
          </a:xfrm>
          <a:custGeom>
            <a:avLst/>
            <a:gdLst/>
            <a:ahLst/>
            <a:cxnLst/>
            <a:rect l="l" t="t" r="r" b="b"/>
            <a:pathLst>
              <a:path w="1485900" h="1904">
                <a:moveTo>
                  <a:pt x="0" y="0"/>
                </a:moveTo>
                <a:lnTo>
                  <a:pt x="1485900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5855" y="3505961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09" h="0">
                <a:moveTo>
                  <a:pt x="0" y="0"/>
                </a:moveTo>
                <a:lnTo>
                  <a:pt x="1438655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44511" y="392430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82611" y="4419600"/>
            <a:ext cx="495300" cy="1905"/>
          </a:xfrm>
          <a:custGeom>
            <a:avLst/>
            <a:gdLst/>
            <a:ahLst/>
            <a:cxnLst/>
            <a:rect l="l" t="t" r="r" b="b"/>
            <a:pathLst>
              <a:path w="495300" h="1904">
                <a:moveTo>
                  <a:pt x="0" y="0"/>
                </a:moveTo>
                <a:lnTo>
                  <a:pt x="495300" y="1524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23559" y="5791961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 h="0">
                <a:moveTo>
                  <a:pt x="0" y="0"/>
                </a:moveTo>
                <a:lnTo>
                  <a:pt x="152095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44511" y="48379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44511" y="5373623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2611" y="4876800"/>
            <a:ext cx="411480" cy="1905"/>
          </a:xfrm>
          <a:custGeom>
            <a:avLst/>
            <a:gdLst/>
            <a:ahLst/>
            <a:cxnLst/>
            <a:rect l="l" t="t" r="r" b="b"/>
            <a:pathLst>
              <a:path w="411479" h="1904">
                <a:moveTo>
                  <a:pt x="0" y="0"/>
                </a:moveTo>
                <a:lnTo>
                  <a:pt x="411480" y="1524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23053" y="39235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0391" y="39578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22291" y="3922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22291" y="39227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7410" y="40669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72100" y="40419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7410" y="40165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5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7196" y="38221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96967" y="40165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96967" y="40035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7541" y="31249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6779" y="37865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35639" y="3158489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16779" y="31413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46432" y="315861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16779" y="31242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99076" y="3200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99076" y="32004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8958" y="46093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6296" y="46436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68196" y="4608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68196" y="46085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93314" y="47527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18004" y="47277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93314" y="47023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43100" y="45079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44395" y="47023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44395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64970" y="38107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64207" y="44723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83067" y="38442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64207" y="38271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93860" y="38444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64207" y="38100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46504" y="38862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46504" y="38862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94854" y="47617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2192" y="47960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94092" y="47609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94092" y="47609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19210" y="490518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43900" y="48801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19210" y="48547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68995" y="46603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68768" y="485470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68768" y="48417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89342" y="39631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88580" y="46247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07439" y="39966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88580" y="39795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718232" y="39968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88580" y="39624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70876" y="40386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70876" y="40386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40758" y="6247638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78096" y="6281928"/>
            <a:ext cx="1126490" cy="236220"/>
          </a:xfrm>
          <a:custGeom>
            <a:avLst/>
            <a:gdLst/>
            <a:ahLst/>
            <a:cxnLst/>
            <a:rect l="l" t="t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39996" y="62468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39996" y="6246876"/>
            <a:ext cx="1201420" cy="306705"/>
          </a:xfrm>
          <a:custGeom>
            <a:avLst/>
            <a:gdLst/>
            <a:ahLst/>
            <a:cxnLst/>
            <a:rect l="l" t="t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65115" y="63910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89803" y="63660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8" y="0"/>
                </a:lnTo>
              </a:path>
            </a:pathLst>
          </a:custGeom>
          <a:ln w="33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65115" y="63406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06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14900" y="6146291"/>
            <a:ext cx="451484" cy="70485"/>
          </a:xfrm>
          <a:custGeom>
            <a:avLst/>
            <a:gdLst/>
            <a:ahLst/>
            <a:cxnLst/>
            <a:rect l="l" t="t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14671" y="63406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14671" y="63276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35246" y="5449061"/>
            <a:ext cx="1049020" cy="680085"/>
          </a:xfrm>
          <a:custGeom>
            <a:avLst/>
            <a:gdLst/>
            <a:ahLst/>
            <a:cxnLst/>
            <a:rect l="l" t="t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34484" y="61106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53343" y="54825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ln w="3771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634484" y="546544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664136" y="54827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ln w="3771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634484" y="5448300"/>
            <a:ext cx="974090" cy="609600"/>
          </a:xfrm>
          <a:custGeom>
            <a:avLst/>
            <a:gdLst/>
            <a:ahLst/>
            <a:cxnLst/>
            <a:rect l="l" t="t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16779" y="55245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16779" y="5524500"/>
            <a:ext cx="906780" cy="533400"/>
          </a:xfrm>
          <a:custGeom>
            <a:avLst/>
            <a:gdLst/>
            <a:ahLst/>
            <a:cxnLst/>
            <a:rect l="l" t="t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9719" y="2491739"/>
            <a:ext cx="1368552" cy="128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1348" y="4663440"/>
            <a:ext cx="1368552" cy="1284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90104" y="2491739"/>
            <a:ext cx="1368552" cy="128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0104" y="4724400"/>
            <a:ext cx="1368552" cy="1286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Ring Physical</a:t>
            </a:r>
            <a:r>
              <a:rPr dirty="0" spc="-125"/>
              <a:t> </a:t>
            </a:r>
            <a:r>
              <a:rPr dirty="0"/>
              <a:t>Topology</a:t>
            </a:r>
          </a:p>
        </p:txBody>
      </p:sp>
      <p:sp>
        <p:nvSpPr>
          <p:cNvPr id="7" name="object 7"/>
          <p:cNvSpPr/>
          <p:nvPr/>
        </p:nvSpPr>
        <p:spPr>
          <a:xfrm>
            <a:off x="3657600" y="3140964"/>
            <a:ext cx="3194304" cy="1583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06495" y="2027809"/>
            <a:ext cx="2859405" cy="776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91795" marR="38989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IBM </a:t>
            </a:r>
            <a:r>
              <a:rPr dirty="0" sz="1800">
                <a:latin typeface="Times New Roman"/>
                <a:cs typeface="Times New Roman"/>
              </a:rPr>
              <a:t>8272 </a:t>
            </a:r>
            <a:r>
              <a:rPr dirty="0" sz="1800" spc="-25">
                <a:latin typeface="Times New Roman"/>
                <a:cs typeface="Times New Roman"/>
              </a:rPr>
              <a:t>Token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Ring  </a:t>
            </a:r>
            <a:r>
              <a:rPr dirty="0" sz="1800" spc="-5">
                <a:latin typeface="Times New Roman"/>
                <a:cs typeface="Times New Roman"/>
              </a:rPr>
              <a:t>LAN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Switch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  <a:hlinkClick r:id="rId7"/>
              </a:rPr>
              <a:t>http://www.lordsnet.com/New8272.htm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4757" y="3778758"/>
            <a:ext cx="2124075" cy="443230"/>
          </a:xfrm>
          <a:custGeom>
            <a:avLst/>
            <a:gdLst/>
            <a:ahLst/>
            <a:cxnLst/>
            <a:rect l="l" t="t" r="r" b="b"/>
            <a:pathLst>
              <a:path w="2124075" h="443229">
                <a:moveTo>
                  <a:pt x="0" y="0"/>
                </a:moveTo>
                <a:lnTo>
                  <a:pt x="12704" y="42354"/>
                </a:lnTo>
                <a:lnTo>
                  <a:pt x="49711" y="84364"/>
                </a:lnTo>
                <a:lnTo>
                  <a:pt x="87067" y="112007"/>
                </a:lnTo>
                <a:lnTo>
                  <a:pt x="133997" y="139241"/>
                </a:lnTo>
                <a:lnTo>
                  <a:pt x="190010" y="165964"/>
                </a:lnTo>
                <a:lnTo>
                  <a:pt x="254616" y="192071"/>
                </a:lnTo>
                <a:lnTo>
                  <a:pt x="327323" y="217462"/>
                </a:lnTo>
                <a:lnTo>
                  <a:pt x="366561" y="229857"/>
                </a:lnTo>
                <a:lnTo>
                  <a:pt x="407641" y="242034"/>
                </a:lnTo>
                <a:lnTo>
                  <a:pt x="450500" y="253980"/>
                </a:lnTo>
                <a:lnTo>
                  <a:pt x="495078" y="265684"/>
                </a:lnTo>
                <a:lnTo>
                  <a:pt x="541313" y="277131"/>
                </a:lnTo>
                <a:lnTo>
                  <a:pt x="589145" y="288310"/>
                </a:lnTo>
                <a:lnTo>
                  <a:pt x="638510" y="299207"/>
                </a:lnTo>
                <a:lnTo>
                  <a:pt x="689349" y="309809"/>
                </a:lnTo>
                <a:lnTo>
                  <a:pt x="741599" y="320105"/>
                </a:lnTo>
                <a:lnTo>
                  <a:pt x="795200" y="330080"/>
                </a:lnTo>
                <a:lnTo>
                  <a:pt x="850090" y="339723"/>
                </a:lnTo>
                <a:lnTo>
                  <a:pt x="906207" y="349020"/>
                </a:lnTo>
                <a:lnTo>
                  <a:pt x="963491" y="357958"/>
                </a:lnTo>
                <a:lnTo>
                  <a:pt x="1021879" y="366526"/>
                </a:lnTo>
                <a:lnTo>
                  <a:pt x="1081311" y="374709"/>
                </a:lnTo>
                <a:lnTo>
                  <a:pt x="1141726" y="382496"/>
                </a:lnTo>
                <a:lnTo>
                  <a:pt x="1203061" y="389873"/>
                </a:lnTo>
                <a:lnTo>
                  <a:pt x="1265256" y="396827"/>
                </a:lnTo>
                <a:lnTo>
                  <a:pt x="1328248" y="403347"/>
                </a:lnTo>
                <a:lnTo>
                  <a:pt x="1391978" y="409418"/>
                </a:lnTo>
                <a:lnTo>
                  <a:pt x="1456382" y="415029"/>
                </a:lnTo>
                <a:lnTo>
                  <a:pt x="1521401" y="420166"/>
                </a:lnTo>
                <a:lnTo>
                  <a:pt x="1586973" y="424817"/>
                </a:lnTo>
                <a:lnTo>
                  <a:pt x="1653035" y="428968"/>
                </a:lnTo>
                <a:lnTo>
                  <a:pt x="1719528" y="432608"/>
                </a:lnTo>
                <a:lnTo>
                  <a:pt x="1786389" y="435722"/>
                </a:lnTo>
                <a:lnTo>
                  <a:pt x="1853557" y="438299"/>
                </a:lnTo>
                <a:lnTo>
                  <a:pt x="1920971" y="440326"/>
                </a:lnTo>
                <a:lnTo>
                  <a:pt x="1988570" y="441789"/>
                </a:lnTo>
                <a:lnTo>
                  <a:pt x="2056291" y="442677"/>
                </a:lnTo>
                <a:lnTo>
                  <a:pt x="2124075" y="442976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6217" y="4274630"/>
            <a:ext cx="2094230" cy="955040"/>
          </a:xfrm>
          <a:custGeom>
            <a:avLst/>
            <a:gdLst/>
            <a:ahLst/>
            <a:cxnLst/>
            <a:rect l="l" t="t" r="r" b="b"/>
            <a:pathLst>
              <a:path w="2094229" h="955039">
                <a:moveTo>
                  <a:pt x="0" y="954975"/>
                </a:moveTo>
                <a:lnTo>
                  <a:pt x="43646" y="924394"/>
                </a:lnTo>
                <a:lnTo>
                  <a:pt x="87287" y="893848"/>
                </a:lnTo>
                <a:lnTo>
                  <a:pt x="130916" y="863375"/>
                </a:lnTo>
                <a:lnTo>
                  <a:pt x="174529" y="833012"/>
                </a:lnTo>
                <a:lnTo>
                  <a:pt x="218118" y="802795"/>
                </a:lnTo>
                <a:lnTo>
                  <a:pt x="261680" y="772762"/>
                </a:lnTo>
                <a:lnTo>
                  <a:pt x="305208" y="742949"/>
                </a:lnTo>
                <a:lnTo>
                  <a:pt x="348696" y="713393"/>
                </a:lnTo>
                <a:lnTo>
                  <a:pt x="392138" y="684131"/>
                </a:lnTo>
                <a:lnTo>
                  <a:pt x="435530" y="655200"/>
                </a:lnTo>
                <a:lnTo>
                  <a:pt x="478866" y="626637"/>
                </a:lnTo>
                <a:lnTo>
                  <a:pt x="522139" y="598479"/>
                </a:lnTo>
                <a:lnTo>
                  <a:pt x="565344" y="570763"/>
                </a:lnTo>
                <a:lnTo>
                  <a:pt x="608475" y="543525"/>
                </a:lnTo>
                <a:lnTo>
                  <a:pt x="651528" y="516804"/>
                </a:lnTo>
                <a:lnTo>
                  <a:pt x="694495" y="490634"/>
                </a:lnTo>
                <a:lnTo>
                  <a:pt x="737372" y="465054"/>
                </a:lnTo>
                <a:lnTo>
                  <a:pt x="780153" y="440101"/>
                </a:lnTo>
                <a:lnTo>
                  <a:pt x="822832" y="415811"/>
                </a:lnTo>
                <a:lnTo>
                  <a:pt x="865404" y="392221"/>
                </a:lnTo>
                <a:lnTo>
                  <a:pt x="907862" y="369368"/>
                </a:lnTo>
                <a:lnTo>
                  <a:pt x="950202" y="347289"/>
                </a:lnTo>
                <a:lnTo>
                  <a:pt x="992417" y="326021"/>
                </a:lnTo>
                <a:lnTo>
                  <a:pt x="1034502" y="305601"/>
                </a:lnTo>
                <a:lnTo>
                  <a:pt x="1076452" y="286066"/>
                </a:lnTo>
                <a:lnTo>
                  <a:pt x="1126958" y="263506"/>
                </a:lnTo>
                <a:lnTo>
                  <a:pt x="1178622" y="241311"/>
                </a:lnTo>
                <a:lnTo>
                  <a:pt x="1231227" y="219566"/>
                </a:lnTo>
                <a:lnTo>
                  <a:pt x="1284559" y="198355"/>
                </a:lnTo>
                <a:lnTo>
                  <a:pt x="1338403" y="177761"/>
                </a:lnTo>
                <a:lnTo>
                  <a:pt x="1392543" y="157868"/>
                </a:lnTo>
                <a:lnTo>
                  <a:pt x="1446765" y="138760"/>
                </a:lnTo>
                <a:lnTo>
                  <a:pt x="1500853" y="120521"/>
                </a:lnTo>
                <a:lnTo>
                  <a:pt x="1554592" y="103236"/>
                </a:lnTo>
                <a:lnTo>
                  <a:pt x="1607768" y="86987"/>
                </a:lnTo>
                <a:lnTo>
                  <a:pt x="1660164" y="71860"/>
                </a:lnTo>
                <a:lnTo>
                  <a:pt x="1711567" y="57937"/>
                </a:lnTo>
                <a:lnTo>
                  <a:pt x="1761761" y="45303"/>
                </a:lnTo>
                <a:lnTo>
                  <a:pt x="1810530" y="34041"/>
                </a:lnTo>
                <a:lnTo>
                  <a:pt x="1857661" y="24237"/>
                </a:lnTo>
                <a:lnTo>
                  <a:pt x="1902937" y="15972"/>
                </a:lnTo>
                <a:lnTo>
                  <a:pt x="1946144" y="9333"/>
                </a:lnTo>
                <a:lnTo>
                  <a:pt x="1987066" y="4401"/>
                </a:lnTo>
                <a:lnTo>
                  <a:pt x="2025489" y="1262"/>
                </a:lnTo>
                <a:lnTo>
                  <a:pt x="2061197" y="0"/>
                </a:lnTo>
                <a:lnTo>
                  <a:pt x="2093976" y="697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6982" y="3445002"/>
            <a:ext cx="2781935" cy="2089150"/>
          </a:xfrm>
          <a:custGeom>
            <a:avLst/>
            <a:gdLst/>
            <a:ahLst/>
            <a:cxnLst/>
            <a:rect l="l" t="t" r="r" b="b"/>
            <a:pathLst>
              <a:path w="2781934" h="2089150">
                <a:moveTo>
                  <a:pt x="2781899" y="0"/>
                </a:moveTo>
                <a:lnTo>
                  <a:pt x="2730336" y="42402"/>
                </a:lnTo>
                <a:lnTo>
                  <a:pt x="2678789" y="84788"/>
                </a:lnTo>
                <a:lnTo>
                  <a:pt x="2627273" y="127144"/>
                </a:lnTo>
                <a:lnTo>
                  <a:pt x="2575803" y="169454"/>
                </a:lnTo>
                <a:lnTo>
                  <a:pt x="2524396" y="211702"/>
                </a:lnTo>
                <a:lnTo>
                  <a:pt x="2473067" y="253873"/>
                </a:lnTo>
                <a:lnTo>
                  <a:pt x="2421830" y="295952"/>
                </a:lnTo>
                <a:lnTo>
                  <a:pt x="2370703" y="337922"/>
                </a:lnTo>
                <a:lnTo>
                  <a:pt x="2319700" y="379770"/>
                </a:lnTo>
                <a:lnTo>
                  <a:pt x="2268837" y="421479"/>
                </a:lnTo>
                <a:lnTo>
                  <a:pt x="2218129" y="463033"/>
                </a:lnTo>
                <a:lnTo>
                  <a:pt x="2167593" y="504418"/>
                </a:lnTo>
                <a:lnTo>
                  <a:pt x="2117242" y="545619"/>
                </a:lnTo>
                <a:lnTo>
                  <a:pt x="2067094" y="586619"/>
                </a:lnTo>
                <a:lnTo>
                  <a:pt x="2017163" y="627403"/>
                </a:lnTo>
                <a:lnTo>
                  <a:pt x="1967466" y="667956"/>
                </a:lnTo>
                <a:lnTo>
                  <a:pt x="1918016" y="708262"/>
                </a:lnTo>
                <a:lnTo>
                  <a:pt x="1868831" y="748307"/>
                </a:lnTo>
                <a:lnTo>
                  <a:pt x="1819925" y="788074"/>
                </a:lnTo>
                <a:lnTo>
                  <a:pt x="1771315" y="827549"/>
                </a:lnTo>
                <a:lnTo>
                  <a:pt x="1723015" y="866715"/>
                </a:lnTo>
                <a:lnTo>
                  <a:pt x="1675041" y="905558"/>
                </a:lnTo>
                <a:lnTo>
                  <a:pt x="1627409" y="944061"/>
                </a:lnTo>
                <a:lnTo>
                  <a:pt x="1580134" y="982211"/>
                </a:lnTo>
                <a:lnTo>
                  <a:pt x="1533232" y="1019990"/>
                </a:lnTo>
                <a:lnTo>
                  <a:pt x="1486719" y="1057384"/>
                </a:lnTo>
                <a:lnTo>
                  <a:pt x="1440608" y="1094378"/>
                </a:lnTo>
                <a:lnTo>
                  <a:pt x="1394918" y="1130955"/>
                </a:lnTo>
                <a:lnTo>
                  <a:pt x="1349662" y="1167101"/>
                </a:lnTo>
                <a:lnTo>
                  <a:pt x="1304856" y="1202801"/>
                </a:lnTo>
                <a:lnTo>
                  <a:pt x="1260516" y="1238037"/>
                </a:lnTo>
                <a:lnTo>
                  <a:pt x="1216658" y="1272797"/>
                </a:lnTo>
                <a:lnTo>
                  <a:pt x="1173296" y="1307063"/>
                </a:lnTo>
                <a:lnTo>
                  <a:pt x="1130447" y="1340821"/>
                </a:lnTo>
                <a:lnTo>
                  <a:pt x="1088126" y="1374054"/>
                </a:lnTo>
                <a:lnTo>
                  <a:pt x="1046349" y="1406749"/>
                </a:lnTo>
                <a:lnTo>
                  <a:pt x="1005130" y="1438888"/>
                </a:lnTo>
                <a:lnTo>
                  <a:pt x="964486" y="1470458"/>
                </a:lnTo>
                <a:lnTo>
                  <a:pt x="924432" y="1501442"/>
                </a:lnTo>
                <a:lnTo>
                  <a:pt x="884983" y="1531825"/>
                </a:lnTo>
                <a:lnTo>
                  <a:pt x="846156" y="1561592"/>
                </a:lnTo>
                <a:lnTo>
                  <a:pt x="807965" y="1590727"/>
                </a:lnTo>
                <a:lnTo>
                  <a:pt x="770426" y="1619215"/>
                </a:lnTo>
                <a:lnTo>
                  <a:pt x="733555" y="1647040"/>
                </a:lnTo>
                <a:lnTo>
                  <a:pt x="697368" y="1674187"/>
                </a:lnTo>
                <a:lnTo>
                  <a:pt x="661879" y="1700641"/>
                </a:lnTo>
                <a:lnTo>
                  <a:pt x="627104" y="1726386"/>
                </a:lnTo>
                <a:lnTo>
                  <a:pt x="593059" y="1751406"/>
                </a:lnTo>
                <a:lnTo>
                  <a:pt x="559759" y="1775687"/>
                </a:lnTo>
                <a:lnTo>
                  <a:pt x="527220" y="1799213"/>
                </a:lnTo>
                <a:lnTo>
                  <a:pt x="495457" y="1821969"/>
                </a:lnTo>
                <a:lnTo>
                  <a:pt x="434323" y="1865107"/>
                </a:lnTo>
                <a:lnTo>
                  <a:pt x="376480" y="1904979"/>
                </a:lnTo>
                <a:lnTo>
                  <a:pt x="322053" y="1941460"/>
                </a:lnTo>
                <a:lnTo>
                  <a:pt x="271166" y="1974428"/>
                </a:lnTo>
                <a:lnTo>
                  <a:pt x="223943" y="2003760"/>
                </a:lnTo>
                <a:lnTo>
                  <a:pt x="180509" y="2029331"/>
                </a:lnTo>
                <a:lnTo>
                  <a:pt x="140987" y="2051020"/>
                </a:lnTo>
                <a:lnTo>
                  <a:pt x="105501" y="2068703"/>
                </a:lnTo>
                <a:lnTo>
                  <a:pt x="54358" y="2086843"/>
                </a:lnTo>
                <a:lnTo>
                  <a:pt x="35499" y="2088644"/>
                </a:lnTo>
                <a:lnTo>
                  <a:pt x="20840" y="2085922"/>
                </a:lnTo>
                <a:lnTo>
                  <a:pt x="10174" y="2078922"/>
                </a:lnTo>
                <a:lnTo>
                  <a:pt x="3296" y="2067884"/>
                </a:lnTo>
                <a:lnTo>
                  <a:pt x="0" y="2053052"/>
                </a:lnTo>
                <a:lnTo>
                  <a:pt x="77" y="2034668"/>
                </a:lnTo>
                <a:lnTo>
                  <a:pt x="9532" y="1988217"/>
                </a:lnTo>
                <a:lnTo>
                  <a:pt x="30008" y="1930472"/>
                </a:lnTo>
                <a:lnTo>
                  <a:pt x="59856" y="1863376"/>
                </a:lnTo>
                <a:lnTo>
                  <a:pt x="77779" y="1826928"/>
                </a:lnTo>
                <a:lnTo>
                  <a:pt x="97426" y="1788870"/>
                </a:lnTo>
                <a:lnTo>
                  <a:pt x="118590" y="1749444"/>
                </a:lnTo>
                <a:lnTo>
                  <a:pt x="141065" y="1708895"/>
                </a:lnTo>
                <a:lnTo>
                  <a:pt x="164645" y="1667463"/>
                </a:lnTo>
                <a:lnTo>
                  <a:pt x="189123" y="1625393"/>
                </a:lnTo>
                <a:lnTo>
                  <a:pt x="214294" y="1582926"/>
                </a:lnTo>
                <a:lnTo>
                  <a:pt x="239950" y="1540306"/>
                </a:lnTo>
                <a:lnTo>
                  <a:pt x="265885" y="1497775"/>
                </a:lnTo>
                <a:lnTo>
                  <a:pt x="291894" y="1455576"/>
                </a:lnTo>
                <a:lnTo>
                  <a:pt x="317769" y="1413952"/>
                </a:lnTo>
                <a:lnTo>
                  <a:pt x="343305" y="1373144"/>
                </a:lnTo>
                <a:lnTo>
                  <a:pt x="368295" y="1333397"/>
                </a:lnTo>
                <a:lnTo>
                  <a:pt x="392532" y="1294953"/>
                </a:lnTo>
                <a:lnTo>
                  <a:pt x="415810" y="1258054"/>
                </a:lnTo>
                <a:lnTo>
                  <a:pt x="437924" y="1222943"/>
                </a:lnTo>
                <a:lnTo>
                  <a:pt x="458666" y="1189863"/>
                </a:lnTo>
                <a:lnTo>
                  <a:pt x="495210" y="1130766"/>
                </a:lnTo>
                <a:lnTo>
                  <a:pt x="523793" y="1082705"/>
                </a:lnTo>
                <a:lnTo>
                  <a:pt x="534582" y="1063420"/>
                </a:lnTo>
                <a:lnTo>
                  <a:pt x="542762" y="104762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4886" y="4335017"/>
            <a:ext cx="3782060" cy="1576070"/>
          </a:xfrm>
          <a:custGeom>
            <a:avLst/>
            <a:gdLst/>
            <a:ahLst/>
            <a:cxnLst/>
            <a:rect l="l" t="t" r="r" b="b"/>
            <a:pathLst>
              <a:path w="3782059" h="1576070">
                <a:moveTo>
                  <a:pt x="3781803" y="966977"/>
                </a:moveTo>
                <a:lnTo>
                  <a:pt x="3717112" y="981591"/>
                </a:lnTo>
                <a:lnTo>
                  <a:pt x="3652438" y="996198"/>
                </a:lnTo>
                <a:lnTo>
                  <a:pt x="3587797" y="1010789"/>
                </a:lnTo>
                <a:lnTo>
                  <a:pt x="3523205" y="1025358"/>
                </a:lnTo>
                <a:lnTo>
                  <a:pt x="3458680" y="1039897"/>
                </a:lnTo>
                <a:lnTo>
                  <a:pt x="3394238" y="1054399"/>
                </a:lnTo>
                <a:lnTo>
                  <a:pt x="3329895" y="1068856"/>
                </a:lnTo>
                <a:lnTo>
                  <a:pt x="3265669" y="1083260"/>
                </a:lnTo>
                <a:lnTo>
                  <a:pt x="3201575" y="1097604"/>
                </a:lnTo>
                <a:lnTo>
                  <a:pt x="3137631" y="1111881"/>
                </a:lnTo>
                <a:lnTo>
                  <a:pt x="3073852" y="1126083"/>
                </a:lnTo>
                <a:lnTo>
                  <a:pt x="3010256" y="1140203"/>
                </a:lnTo>
                <a:lnTo>
                  <a:pt x="2946859" y="1154233"/>
                </a:lnTo>
                <a:lnTo>
                  <a:pt x="2883678" y="1168165"/>
                </a:lnTo>
                <a:lnTo>
                  <a:pt x="2820729" y="1181993"/>
                </a:lnTo>
                <a:lnTo>
                  <a:pt x="2758029" y="1195708"/>
                </a:lnTo>
                <a:lnTo>
                  <a:pt x="2695595" y="1209303"/>
                </a:lnTo>
                <a:lnTo>
                  <a:pt x="2633442" y="1222771"/>
                </a:lnTo>
                <a:lnTo>
                  <a:pt x="2571588" y="1236105"/>
                </a:lnTo>
                <a:lnTo>
                  <a:pt x="2510050" y="1249296"/>
                </a:lnTo>
                <a:lnTo>
                  <a:pt x="2448843" y="1262337"/>
                </a:lnTo>
                <a:lnTo>
                  <a:pt x="2387985" y="1275221"/>
                </a:lnTo>
                <a:lnTo>
                  <a:pt x="2327492" y="1287941"/>
                </a:lnTo>
                <a:lnTo>
                  <a:pt x="2267380" y="1300488"/>
                </a:lnTo>
                <a:lnTo>
                  <a:pt x="2207667" y="1312855"/>
                </a:lnTo>
                <a:lnTo>
                  <a:pt x="2148368" y="1325035"/>
                </a:lnTo>
                <a:lnTo>
                  <a:pt x="2089501" y="1337020"/>
                </a:lnTo>
                <a:lnTo>
                  <a:pt x="2031081" y="1348804"/>
                </a:lnTo>
                <a:lnTo>
                  <a:pt x="1973127" y="1360377"/>
                </a:lnTo>
                <a:lnTo>
                  <a:pt x="1915653" y="1371734"/>
                </a:lnTo>
                <a:lnTo>
                  <a:pt x="1858677" y="1382865"/>
                </a:lnTo>
                <a:lnTo>
                  <a:pt x="1802216" y="1393765"/>
                </a:lnTo>
                <a:lnTo>
                  <a:pt x="1746285" y="1404425"/>
                </a:lnTo>
                <a:lnTo>
                  <a:pt x="1690902" y="1414838"/>
                </a:lnTo>
                <a:lnTo>
                  <a:pt x="1636084" y="1424996"/>
                </a:lnTo>
                <a:lnTo>
                  <a:pt x="1581846" y="1434892"/>
                </a:lnTo>
                <a:lnTo>
                  <a:pt x="1528205" y="1444518"/>
                </a:lnTo>
                <a:lnTo>
                  <a:pt x="1475178" y="1453868"/>
                </a:lnTo>
                <a:lnTo>
                  <a:pt x="1422781" y="1462933"/>
                </a:lnTo>
                <a:lnTo>
                  <a:pt x="1371032" y="1471706"/>
                </a:lnTo>
                <a:lnTo>
                  <a:pt x="1319947" y="1480179"/>
                </a:lnTo>
                <a:lnTo>
                  <a:pt x="1269541" y="1488345"/>
                </a:lnTo>
                <a:lnTo>
                  <a:pt x="1219833" y="1496197"/>
                </a:lnTo>
                <a:lnTo>
                  <a:pt x="1170838" y="1503726"/>
                </a:lnTo>
                <a:lnTo>
                  <a:pt x="1122573" y="1510927"/>
                </a:lnTo>
                <a:lnTo>
                  <a:pt x="1075054" y="1517790"/>
                </a:lnTo>
                <a:lnTo>
                  <a:pt x="1028299" y="1524309"/>
                </a:lnTo>
                <a:lnTo>
                  <a:pt x="982324" y="1530475"/>
                </a:lnTo>
                <a:lnTo>
                  <a:pt x="937145" y="1536283"/>
                </a:lnTo>
                <a:lnTo>
                  <a:pt x="892779" y="1541723"/>
                </a:lnTo>
                <a:lnTo>
                  <a:pt x="849243" y="1546789"/>
                </a:lnTo>
                <a:lnTo>
                  <a:pt x="806553" y="1551473"/>
                </a:lnTo>
                <a:lnTo>
                  <a:pt x="764725" y="1555768"/>
                </a:lnTo>
                <a:lnTo>
                  <a:pt x="723777" y="1559665"/>
                </a:lnTo>
                <a:lnTo>
                  <a:pt x="683725" y="1563159"/>
                </a:lnTo>
                <a:lnTo>
                  <a:pt x="644586" y="1566240"/>
                </a:lnTo>
                <a:lnTo>
                  <a:pt x="606376" y="1568902"/>
                </a:lnTo>
                <a:lnTo>
                  <a:pt x="532809" y="1572939"/>
                </a:lnTo>
                <a:lnTo>
                  <a:pt x="463158" y="1575207"/>
                </a:lnTo>
                <a:lnTo>
                  <a:pt x="429842" y="1575660"/>
                </a:lnTo>
                <a:lnTo>
                  <a:pt x="397555" y="1575649"/>
                </a:lnTo>
                <a:lnTo>
                  <a:pt x="336134" y="1574204"/>
                </a:lnTo>
                <a:lnTo>
                  <a:pt x="279026" y="1570811"/>
                </a:lnTo>
                <a:lnTo>
                  <a:pt x="226366" y="1565412"/>
                </a:lnTo>
                <a:lnTo>
                  <a:pt x="178284" y="1557945"/>
                </a:lnTo>
                <a:lnTo>
                  <a:pt x="134915" y="1548352"/>
                </a:lnTo>
                <a:lnTo>
                  <a:pt x="96390" y="1536572"/>
                </a:lnTo>
                <a:lnTo>
                  <a:pt x="49578" y="1512141"/>
                </a:lnTo>
                <a:lnTo>
                  <a:pt x="18756" y="1478817"/>
                </a:lnTo>
                <a:lnTo>
                  <a:pt x="2779" y="1437352"/>
                </a:lnTo>
                <a:lnTo>
                  <a:pt x="0" y="1413801"/>
                </a:lnTo>
                <a:lnTo>
                  <a:pt x="501" y="1388496"/>
                </a:lnTo>
                <a:lnTo>
                  <a:pt x="10774" y="1333001"/>
                </a:lnTo>
                <a:lnTo>
                  <a:pt x="32452" y="1271618"/>
                </a:lnTo>
                <a:lnTo>
                  <a:pt x="64388" y="1205098"/>
                </a:lnTo>
                <a:lnTo>
                  <a:pt x="83845" y="1170147"/>
                </a:lnTo>
                <a:lnTo>
                  <a:pt x="105437" y="1134193"/>
                </a:lnTo>
                <a:lnTo>
                  <a:pt x="129020" y="1097331"/>
                </a:lnTo>
                <a:lnTo>
                  <a:pt x="154451" y="1059654"/>
                </a:lnTo>
                <a:lnTo>
                  <a:pt x="181586" y="1021257"/>
                </a:lnTo>
                <a:lnTo>
                  <a:pt x="210283" y="982233"/>
                </a:lnTo>
                <a:lnTo>
                  <a:pt x="240398" y="942676"/>
                </a:lnTo>
                <a:lnTo>
                  <a:pt x="271788" y="902680"/>
                </a:lnTo>
                <a:lnTo>
                  <a:pt x="304309" y="862339"/>
                </a:lnTo>
                <a:lnTo>
                  <a:pt x="337818" y="821746"/>
                </a:lnTo>
                <a:lnTo>
                  <a:pt x="372172" y="780997"/>
                </a:lnTo>
                <a:lnTo>
                  <a:pt x="407228" y="740184"/>
                </a:lnTo>
                <a:lnTo>
                  <a:pt x="442841" y="699402"/>
                </a:lnTo>
                <a:lnTo>
                  <a:pt x="478870" y="658744"/>
                </a:lnTo>
                <a:lnTo>
                  <a:pt x="515170" y="618305"/>
                </a:lnTo>
                <a:lnTo>
                  <a:pt x="551598" y="578178"/>
                </a:lnTo>
                <a:lnTo>
                  <a:pt x="588011" y="538457"/>
                </a:lnTo>
                <a:lnTo>
                  <a:pt x="624265" y="499236"/>
                </a:lnTo>
                <a:lnTo>
                  <a:pt x="660218" y="460609"/>
                </a:lnTo>
                <a:lnTo>
                  <a:pt x="695725" y="422671"/>
                </a:lnTo>
                <a:lnTo>
                  <a:pt x="730644" y="385514"/>
                </a:lnTo>
                <a:lnTo>
                  <a:pt x="764831" y="349233"/>
                </a:lnTo>
                <a:lnTo>
                  <a:pt x="798144" y="313921"/>
                </a:lnTo>
                <a:lnTo>
                  <a:pt x="830438" y="279673"/>
                </a:lnTo>
                <a:lnTo>
                  <a:pt x="861570" y="246583"/>
                </a:lnTo>
                <a:lnTo>
                  <a:pt x="891397" y="214744"/>
                </a:lnTo>
                <a:lnTo>
                  <a:pt x="919775" y="184250"/>
                </a:lnTo>
                <a:lnTo>
                  <a:pt x="946562" y="155195"/>
                </a:lnTo>
                <a:lnTo>
                  <a:pt x="994788" y="101779"/>
                </a:lnTo>
                <a:lnTo>
                  <a:pt x="1034927" y="55247"/>
                </a:lnTo>
                <a:lnTo>
                  <a:pt x="1065833" y="16350"/>
                </a:lnTo>
                <a:lnTo>
                  <a:pt x="1077465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Hybrid</a:t>
            </a:r>
            <a:r>
              <a:rPr dirty="0" spc="-70"/>
              <a:t> </a:t>
            </a:r>
            <a:r>
              <a:rPr dirty="0"/>
              <a:t>Topologies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3814371" y="2501397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4371" y="2501397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ln w="28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4371" y="2501391"/>
            <a:ext cx="2990850" cy="325755"/>
          </a:xfrm>
          <a:custGeom>
            <a:avLst/>
            <a:gdLst/>
            <a:ahLst/>
            <a:cxnLst/>
            <a:rect l="l" t="t" r="r" b="b"/>
            <a:pathLst>
              <a:path w="2990850" h="325755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ln w="14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60524" y="2573964"/>
            <a:ext cx="19431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905">
              <a:lnSpc>
                <a:spcPts val="300"/>
              </a:lnSpc>
            </a:pPr>
            <a:r>
              <a:rPr dirty="0" sz="300" spc="-5">
                <a:latin typeface="Arial"/>
                <a:cs typeface="Arial"/>
              </a:rPr>
              <a:t>10</a:t>
            </a:r>
            <a:r>
              <a:rPr dirty="0" sz="300" spc="-10">
                <a:latin typeface="Arial"/>
                <a:cs typeface="Arial"/>
              </a:rPr>
              <a:t>M</a:t>
            </a:r>
            <a:r>
              <a:rPr dirty="0" sz="300" spc="-5">
                <a:latin typeface="Arial"/>
                <a:cs typeface="Arial"/>
              </a:rPr>
              <a:t>100</a:t>
            </a:r>
            <a:r>
              <a:rPr dirty="0" sz="300" spc="-5">
                <a:latin typeface="Arial"/>
                <a:cs typeface="Arial"/>
              </a:rPr>
              <a:t>M  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2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T</a:t>
            </a:r>
            <a:endParaRPr sz="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7650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7650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7650" y="2583129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54486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4340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71539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54486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4486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54095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83949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71205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4095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54095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49399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79309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66509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49399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49399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4759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74613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61812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4759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44759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54486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54486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4095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54095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4939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939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4475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4475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068375" y="2537916"/>
            <a:ext cx="35623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1        2        3      </a:t>
            </a:r>
            <a:r>
              <a:rPr dirty="0" sz="300" spc="35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7903" y="2770172"/>
            <a:ext cx="78105" cy="191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325"/>
              </a:lnSpc>
            </a:pPr>
            <a:r>
              <a:rPr dirty="0" sz="300" spc="-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1916" y="2765978"/>
            <a:ext cx="37719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13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14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15      </a:t>
            </a:r>
            <a:r>
              <a:rPr dirty="0" sz="300" spc="25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08245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08245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08245" y="2583129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35081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6996" y="42768"/>
                </a:lnTo>
                <a:lnTo>
                  <a:pt x="16996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64935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52077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35081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35081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32537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62448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49647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32537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32537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29937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5">
                <a:moveTo>
                  <a:pt x="68437" y="42768"/>
                </a:moveTo>
                <a:lnTo>
                  <a:pt x="17166" y="42768"/>
                </a:lnTo>
                <a:lnTo>
                  <a:pt x="17166" y="54701"/>
                </a:lnTo>
                <a:lnTo>
                  <a:pt x="68437" y="54701"/>
                </a:lnTo>
                <a:lnTo>
                  <a:pt x="68437" y="42768"/>
                </a:lnTo>
                <a:close/>
              </a:path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59904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7103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29937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29937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25354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55208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42464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14" y="11933"/>
                </a:moveTo>
                <a:lnTo>
                  <a:pt x="51214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4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525354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25354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35081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35081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32537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32537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29937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5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5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29937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25354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25354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548969" y="2537916"/>
            <a:ext cx="35623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5        6        7      </a:t>
            </a:r>
            <a:r>
              <a:rPr dirty="0" sz="300" spc="35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2624" y="2765978"/>
            <a:ext cx="37719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17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18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19    </a:t>
            </a:r>
            <a:r>
              <a:rPr dirty="0" sz="300" spc="2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88839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88839" y="2583123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88839" y="2583129"/>
            <a:ext cx="431800" cy="180975"/>
          </a:xfrm>
          <a:custGeom>
            <a:avLst/>
            <a:gdLst/>
            <a:ahLst/>
            <a:cxnLst/>
            <a:rect l="l" t="t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13132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43042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30242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13132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13132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08493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38346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25545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08493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08493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005949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35803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23058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05949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05949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15676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15676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13132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13132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08493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08493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0594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05949" y="2585543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029564" y="2537916"/>
            <a:ext cx="37084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9       10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11    </a:t>
            </a:r>
            <a:r>
              <a:rPr dirty="0" sz="300" spc="5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21066" y="2765978"/>
            <a:ext cx="37909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21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22    </a:t>
            </a:r>
            <a:r>
              <a:rPr dirty="0" sz="300" spc="7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23    </a:t>
            </a:r>
            <a:r>
              <a:rPr dirty="0" sz="300" spc="4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315676" y="2692394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345530" y="275534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726" y="0"/>
                </a:lnTo>
              </a:path>
            </a:pathLst>
          </a:custGeom>
          <a:ln w="21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32785" y="2735163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315676" y="2692394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15676" y="2692394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445130" y="2674751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445130" y="2674751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ln w="4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445130" y="2674751"/>
            <a:ext cx="109220" cy="88265"/>
          </a:xfrm>
          <a:custGeom>
            <a:avLst/>
            <a:gdLst/>
            <a:ahLst/>
            <a:cxnLst/>
            <a:rect l="l" t="t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456687" y="2689981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486541" y="27529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612" y="0"/>
                </a:lnTo>
              </a:path>
            </a:pathLst>
          </a:custGeom>
          <a:ln w="214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473740" y="2732749"/>
            <a:ext cx="51435" cy="12065"/>
          </a:xfrm>
          <a:custGeom>
            <a:avLst/>
            <a:gdLst/>
            <a:ahLst/>
            <a:cxnLst/>
            <a:rect l="l" t="t" r="r" b="b"/>
            <a:pathLst>
              <a:path w="51434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ln w="4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456687" y="2689981"/>
            <a:ext cx="85725" cy="43180"/>
          </a:xfrm>
          <a:custGeom>
            <a:avLst/>
            <a:gdLst/>
            <a:ahLst/>
            <a:cxnLst/>
            <a:rect l="l" t="t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ln w="4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456687" y="2689980"/>
            <a:ext cx="85725" cy="71755"/>
          </a:xfrm>
          <a:custGeom>
            <a:avLst/>
            <a:gdLst/>
            <a:ahLst/>
            <a:cxnLst/>
            <a:rect l="l" t="t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56296" y="2766003"/>
            <a:ext cx="140970" cy="14604"/>
          </a:xfrm>
          <a:custGeom>
            <a:avLst/>
            <a:gdLst/>
            <a:ahLst/>
            <a:cxnLst/>
            <a:rect l="l" t="t" r="r" b="b"/>
            <a:pathLst>
              <a:path w="140970" h="14605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6446027" y="2628153"/>
            <a:ext cx="16192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U</a:t>
            </a:r>
            <a:r>
              <a:rPr dirty="0" sz="300" spc="-5">
                <a:latin typeface="Arial"/>
                <a:cs typeface="Arial"/>
              </a:rPr>
              <a:t>P</a:t>
            </a:r>
            <a:r>
              <a:rPr dirty="0" sz="300" spc="-5">
                <a:latin typeface="Arial"/>
                <a:cs typeface="Arial"/>
              </a:rPr>
              <a:t>L</a:t>
            </a:r>
            <a:r>
              <a:rPr dirty="0" sz="300" spc="-5">
                <a:latin typeface="Arial"/>
                <a:cs typeface="Arial"/>
              </a:rPr>
              <a:t>I</a:t>
            </a:r>
            <a:r>
              <a:rPr dirty="0" sz="300" spc="-5">
                <a:latin typeface="Arial"/>
                <a:cs typeface="Arial"/>
              </a:rPr>
              <a:t>N</a:t>
            </a:r>
            <a:r>
              <a:rPr dirty="0" sz="300" spc="-5">
                <a:latin typeface="Arial"/>
                <a:cs typeface="Arial"/>
              </a:rPr>
              <a:t>K</a:t>
            </a:r>
            <a:endParaRPr sz="3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345537" y="2592580"/>
            <a:ext cx="491093" cy="177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346361" y="2545029"/>
            <a:ext cx="50292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1  2 3 4  5  6  7 8  9 </a:t>
            </a:r>
            <a:r>
              <a:rPr dirty="0" sz="300" spc="10">
                <a:latin typeface="Arial"/>
                <a:cs typeface="Arial"/>
              </a:rPr>
              <a:t> </a:t>
            </a:r>
            <a:r>
              <a:rPr dirty="0" sz="300" spc="-5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40004" y="2763565"/>
            <a:ext cx="509270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>
                <a:latin typeface="Arial"/>
                <a:cs typeface="Arial"/>
              </a:rPr>
              <a:t>3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35">
                <a:latin typeface="Arial"/>
                <a:cs typeface="Arial"/>
              </a:rPr>
              <a:t>4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50">
                <a:latin typeface="Arial"/>
                <a:cs typeface="Arial"/>
              </a:rPr>
              <a:t>5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15">
                <a:latin typeface="Arial"/>
                <a:cs typeface="Arial"/>
              </a:rPr>
              <a:t>6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15">
                <a:latin typeface="Arial"/>
                <a:cs typeface="Arial"/>
              </a:rPr>
              <a:t>7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15">
                <a:latin typeface="Arial"/>
                <a:cs typeface="Arial"/>
              </a:rPr>
              <a:t>8</a:t>
            </a:r>
            <a:r>
              <a:rPr dirty="0" sz="300" spc="-5">
                <a:latin typeface="Arial"/>
                <a:cs typeface="Arial"/>
              </a:rPr>
              <a:t>1</a:t>
            </a:r>
            <a:r>
              <a:rPr dirty="0" sz="300" spc="-15">
                <a:latin typeface="Arial"/>
                <a:cs typeface="Arial"/>
              </a:rPr>
              <a:t>9</a:t>
            </a:r>
            <a:r>
              <a:rPr dirty="0" sz="300" spc="-5">
                <a:latin typeface="Arial"/>
                <a:cs typeface="Arial"/>
              </a:rPr>
              <a:t>2</a:t>
            </a:r>
            <a:r>
              <a:rPr dirty="0" sz="300" spc="-15">
                <a:latin typeface="Arial"/>
                <a:cs typeface="Arial"/>
              </a:rPr>
              <a:t>0</a:t>
            </a:r>
            <a:r>
              <a:rPr dirty="0" sz="300" spc="-5">
                <a:latin typeface="Arial"/>
                <a:cs typeface="Arial"/>
              </a:rPr>
              <a:t>2</a:t>
            </a:r>
            <a:r>
              <a:rPr dirty="0" sz="300" spc="-50">
                <a:latin typeface="Arial"/>
                <a:cs typeface="Arial"/>
              </a:rPr>
              <a:t>1</a:t>
            </a:r>
            <a:r>
              <a:rPr dirty="0" sz="300" spc="-5">
                <a:latin typeface="Arial"/>
                <a:cs typeface="Arial"/>
              </a:rPr>
              <a:t>2</a:t>
            </a:r>
            <a:r>
              <a:rPr dirty="0" sz="300">
                <a:latin typeface="Arial"/>
                <a:cs typeface="Arial"/>
              </a:rPr>
              <a:t>2</a:t>
            </a:r>
            <a:r>
              <a:rPr dirty="0" sz="300" spc="-5">
                <a:latin typeface="Arial"/>
                <a:cs typeface="Arial"/>
              </a:rPr>
              <a:t>2</a:t>
            </a:r>
            <a:r>
              <a:rPr dirty="0" sz="300">
                <a:latin typeface="Arial"/>
                <a:cs typeface="Arial"/>
              </a:rPr>
              <a:t>3</a:t>
            </a:r>
            <a:r>
              <a:rPr dirty="0" sz="300" spc="-5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190357" y="2658130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4" h="25400">
                <a:moveTo>
                  <a:pt x="8962" y="0"/>
                </a:moveTo>
                <a:lnTo>
                  <a:pt x="2605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90357" y="2658130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5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90357" y="2670565"/>
            <a:ext cx="9525" cy="13335"/>
          </a:xfrm>
          <a:custGeom>
            <a:avLst/>
            <a:gdLst/>
            <a:ahLst/>
            <a:cxnLst/>
            <a:rect l="l" t="t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ln w="44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90357" y="265813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2605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90357" y="2708513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5">
                <a:moveTo>
                  <a:pt x="896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4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90357" y="2708513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5">
                <a:moveTo>
                  <a:pt x="0" y="6725"/>
                </a:moveTo>
                <a:lnTo>
                  <a:pt x="0" y="10529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ln w="4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90357" y="2715239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  <a:lnTo>
                  <a:pt x="11568" y="3804"/>
                </a:lnTo>
              </a:path>
            </a:pathLst>
          </a:custGeom>
          <a:ln w="47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190357" y="2711428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69434" y="2658130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69434" y="2658130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269434" y="2670565"/>
            <a:ext cx="8890" cy="13335"/>
          </a:xfrm>
          <a:custGeom>
            <a:avLst/>
            <a:gdLst/>
            <a:ahLst/>
            <a:cxnLst/>
            <a:rect l="l" t="t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69434" y="265813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ln w="43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69434" y="2708513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4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4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69434" y="2708513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6725"/>
                </a:moveTo>
                <a:lnTo>
                  <a:pt x="0" y="10529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ln w="4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69434" y="2715239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  <a:lnTo>
                  <a:pt x="11115" y="3804"/>
                </a:lnTo>
              </a:path>
            </a:pathLst>
          </a:custGeom>
          <a:ln w="4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269434" y="2711428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11732" y="272133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11732" y="272133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ln w="4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11732" y="2727547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  <a:lnTo>
                  <a:pt x="11115" y="3810"/>
                </a:lnTo>
              </a:path>
            </a:pathLst>
          </a:custGeom>
          <a:ln w="4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11732" y="2724251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2155" y="1648"/>
                </a:moveTo>
                <a:lnTo>
                  <a:pt x="2155" y="1648"/>
                </a:lnTo>
              </a:path>
            </a:pathLst>
          </a:custGeom>
          <a:ln w="3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044229" y="2670947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862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4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044229" y="2670947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217"/>
                </a:lnTo>
              </a:path>
            </a:pathLst>
          </a:custGeom>
          <a:ln w="4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44229" y="2677164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  <a:lnTo>
                  <a:pt x="11115" y="3302"/>
                </a:lnTo>
              </a:path>
            </a:pathLst>
          </a:custGeom>
          <a:ln w="47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044229" y="2673861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2155" y="1651"/>
                </a:moveTo>
                <a:lnTo>
                  <a:pt x="2155" y="1651"/>
                </a:lnTo>
              </a:path>
            </a:pathLst>
          </a:custGeom>
          <a:ln w="3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3961981" y="2630560"/>
            <a:ext cx="113664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dirty="0" sz="300" spc="-1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36634" y="2745222"/>
            <a:ext cx="306070" cy="74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3825">
              <a:lnSpc>
                <a:spcPct val="67400"/>
              </a:lnSpc>
            </a:pP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dirty="0" sz="300" spc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L  </a:t>
            </a:r>
            <a:r>
              <a:rPr dirty="0" sz="300" spc="-5">
                <a:solidFill>
                  <a:srgbClr val="7E7E7E"/>
                </a:solidFill>
                <a:latin typeface="Arial"/>
                <a:cs typeface="Arial"/>
              </a:rPr>
              <a:t>SWITCH</a:t>
            </a:r>
            <a:endParaRPr sz="3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860804" y="26281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860804" y="3963923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898904" y="2667000"/>
            <a:ext cx="1899285" cy="1905"/>
          </a:xfrm>
          <a:custGeom>
            <a:avLst/>
            <a:gdLst/>
            <a:ahLst/>
            <a:cxnLst/>
            <a:rect l="l" t="t" r="r" b="b"/>
            <a:pathLst>
              <a:path w="1899285" h="1905">
                <a:moveTo>
                  <a:pt x="0" y="0"/>
                </a:moveTo>
                <a:lnTo>
                  <a:pt x="1898904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31507" y="2667761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5" h="0">
                <a:moveTo>
                  <a:pt x="0" y="0"/>
                </a:moveTo>
                <a:lnTo>
                  <a:pt x="181508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584692" y="2667000"/>
            <a:ext cx="1905" cy="2286000"/>
          </a:xfrm>
          <a:custGeom>
            <a:avLst/>
            <a:gdLst/>
            <a:ahLst/>
            <a:cxnLst/>
            <a:rect l="l" t="t" r="r" b="b"/>
            <a:pathLst>
              <a:path w="1904" h="2286000">
                <a:moveTo>
                  <a:pt x="0" y="0"/>
                </a:moveTo>
                <a:lnTo>
                  <a:pt x="1524" y="22860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53439" y="5207508"/>
            <a:ext cx="2749550" cy="1905"/>
          </a:xfrm>
          <a:custGeom>
            <a:avLst/>
            <a:gdLst/>
            <a:ahLst/>
            <a:cxnLst/>
            <a:rect l="l" t="t" r="r" b="b"/>
            <a:pathLst>
              <a:path w="2749550" h="1904">
                <a:moveTo>
                  <a:pt x="0" y="0"/>
                </a:moveTo>
                <a:lnTo>
                  <a:pt x="2749296" y="1524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877567" y="5207508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5" h="81279">
                <a:moveTo>
                  <a:pt x="0" y="0"/>
                </a:moveTo>
                <a:lnTo>
                  <a:pt x="1524" y="80772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819655" y="5207508"/>
            <a:ext cx="116205" cy="1905"/>
          </a:xfrm>
          <a:custGeom>
            <a:avLst/>
            <a:gdLst/>
            <a:ahLst/>
            <a:cxnLst/>
            <a:rect l="l" t="t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877567" y="5207508"/>
            <a:ext cx="1905" cy="53340"/>
          </a:xfrm>
          <a:custGeom>
            <a:avLst/>
            <a:gdLst/>
            <a:ahLst/>
            <a:cxnLst/>
            <a:rect l="l" t="t" r="r" b="b"/>
            <a:pathLst>
              <a:path w="1905" h="53339">
                <a:moveTo>
                  <a:pt x="0" y="0"/>
                </a:moveTo>
                <a:lnTo>
                  <a:pt x="1524" y="5334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059180" y="5207508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5" h="81279">
                <a:moveTo>
                  <a:pt x="0" y="0"/>
                </a:moveTo>
                <a:lnTo>
                  <a:pt x="1523" y="80772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99744" y="5207508"/>
            <a:ext cx="116205" cy="1905"/>
          </a:xfrm>
          <a:custGeom>
            <a:avLst/>
            <a:gdLst/>
            <a:ahLst/>
            <a:cxnLst/>
            <a:rect l="l" t="t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59180" y="5207508"/>
            <a:ext cx="1905" cy="53340"/>
          </a:xfrm>
          <a:custGeom>
            <a:avLst/>
            <a:gdLst/>
            <a:ahLst/>
            <a:cxnLst/>
            <a:rect l="l" t="t" r="r" b="b"/>
            <a:pathLst>
              <a:path w="1905" h="53339">
                <a:moveTo>
                  <a:pt x="0" y="0"/>
                </a:moveTo>
                <a:lnTo>
                  <a:pt x="1523" y="5334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396996" y="5073396"/>
            <a:ext cx="1905" cy="134620"/>
          </a:xfrm>
          <a:custGeom>
            <a:avLst/>
            <a:gdLst/>
            <a:ahLst/>
            <a:cxnLst/>
            <a:rect l="l" t="t" r="r" b="b"/>
            <a:pathLst>
              <a:path w="1904" h="134620">
                <a:moveTo>
                  <a:pt x="0" y="0"/>
                </a:moveTo>
                <a:lnTo>
                  <a:pt x="1524" y="134111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340608" y="5207508"/>
            <a:ext cx="116205" cy="1905"/>
          </a:xfrm>
          <a:custGeom>
            <a:avLst/>
            <a:gdLst/>
            <a:ahLst/>
            <a:cxnLst/>
            <a:rect l="l" t="t" r="r" b="b"/>
            <a:pathLst>
              <a:path w="116204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396996" y="5151120"/>
            <a:ext cx="1905" cy="58419"/>
          </a:xfrm>
          <a:custGeom>
            <a:avLst/>
            <a:gdLst/>
            <a:ahLst/>
            <a:cxnLst/>
            <a:rect l="l" t="t" r="r" b="b"/>
            <a:pathLst>
              <a:path w="1904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667000" y="5099303"/>
            <a:ext cx="1905" cy="106680"/>
          </a:xfrm>
          <a:custGeom>
            <a:avLst/>
            <a:gdLst/>
            <a:ahLst/>
            <a:cxnLst/>
            <a:rect l="l" t="t" r="r" b="b"/>
            <a:pathLst>
              <a:path w="1905" h="106679">
                <a:moveTo>
                  <a:pt x="0" y="0"/>
                </a:moveTo>
                <a:lnTo>
                  <a:pt x="1524" y="10668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607564" y="5207508"/>
            <a:ext cx="117475" cy="1905"/>
          </a:xfrm>
          <a:custGeom>
            <a:avLst/>
            <a:gdLst/>
            <a:ahLst/>
            <a:cxnLst/>
            <a:rect l="l" t="t" r="r" b="b"/>
            <a:pathLst>
              <a:path w="117475" h="1904">
                <a:moveTo>
                  <a:pt x="0" y="0"/>
                </a:moveTo>
                <a:lnTo>
                  <a:pt x="117348" y="15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667000" y="5151120"/>
            <a:ext cx="1905" cy="58419"/>
          </a:xfrm>
          <a:custGeom>
            <a:avLst/>
            <a:gdLst/>
            <a:ahLst/>
            <a:cxnLst/>
            <a:rect l="l" t="t" r="r" b="b"/>
            <a:pathLst>
              <a:path w="1905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26008" y="5152644"/>
            <a:ext cx="1905" cy="108585"/>
          </a:xfrm>
          <a:custGeom>
            <a:avLst/>
            <a:gdLst/>
            <a:ahLst/>
            <a:cxnLst/>
            <a:rect l="l" t="t" r="r" b="b"/>
            <a:pathLst>
              <a:path w="1905" h="108585">
                <a:moveTo>
                  <a:pt x="0" y="0"/>
                </a:moveTo>
                <a:lnTo>
                  <a:pt x="1523" y="10820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26008" y="5207508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19" h="1904">
                <a:moveTo>
                  <a:pt x="0" y="0"/>
                </a:moveTo>
                <a:lnTo>
                  <a:pt x="57911" y="152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631691" y="5152644"/>
            <a:ext cx="1905" cy="108585"/>
          </a:xfrm>
          <a:custGeom>
            <a:avLst/>
            <a:gdLst/>
            <a:ahLst/>
            <a:cxnLst/>
            <a:rect l="l" t="t" r="r" b="b"/>
            <a:pathLst>
              <a:path w="1904" h="108585">
                <a:moveTo>
                  <a:pt x="0" y="0"/>
                </a:moveTo>
                <a:lnTo>
                  <a:pt x="1524" y="10820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72255" y="5207508"/>
            <a:ext cx="60960" cy="1905"/>
          </a:xfrm>
          <a:custGeom>
            <a:avLst/>
            <a:gdLst/>
            <a:ahLst/>
            <a:cxnLst/>
            <a:rect l="l" t="t" r="r" b="b"/>
            <a:pathLst>
              <a:path w="60960" h="1904">
                <a:moveTo>
                  <a:pt x="60960" y="0"/>
                </a:moveTo>
                <a:lnTo>
                  <a:pt x="0" y="152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54202" y="5569458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19" h="108585">
                <a:moveTo>
                  <a:pt x="0" y="108203"/>
                </a:moveTo>
                <a:lnTo>
                  <a:pt x="426720" y="108203"/>
                </a:lnTo>
                <a:lnTo>
                  <a:pt x="426720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68680" y="5582411"/>
            <a:ext cx="398145" cy="82550"/>
          </a:xfrm>
          <a:custGeom>
            <a:avLst/>
            <a:gdLst/>
            <a:ahLst/>
            <a:cxnLst/>
            <a:rect l="l" t="t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53439" y="5568696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19" h="108585">
                <a:moveTo>
                  <a:pt x="426719" y="0"/>
                </a:moveTo>
                <a:lnTo>
                  <a:pt x="413677" y="12191"/>
                </a:lnTo>
                <a:lnTo>
                  <a:pt x="413677" y="96202"/>
                </a:lnTo>
                <a:lnTo>
                  <a:pt x="13246" y="96202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53439" y="5568696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19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46" y="96202"/>
                </a:lnTo>
                <a:lnTo>
                  <a:pt x="13246" y="12191"/>
                </a:lnTo>
                <a:lnTo>
                  <a:pt x="413677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145438" y="56205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467" y="0"/>
                </a:lnTo>
              </a:path>
            </a:pathLst>
          </a:custGeom>
          <a:ln w="5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18616" y="561146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2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145438" y="560224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467" y="0"/>
                </a:lnTo>
              </a:path>
            </a:pathLst>
          </a:custGeom>
          <a:ln w="6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987552" y="554583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 h="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80872" y="56014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16763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80872" y="55968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762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87730" y="5289041"/>
            <a:ext cx="372110" cy="239395"/>
          </a:xfrm>
          <a:custGeom>
            <a:avLst/>
            <a:gdLst/>
            <a:ahLst/>
            <a:cxnLst/>
            <a:rect l="l" t="t" r="r" b="b"/>
            <a:pathLst>
              <a:path w="372109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86967" y="552132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14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93660" y="5300979"/>
            <a:ext cx="0" cy="214629"/>
          </a:xfrm>
          <a:custGeom>
            <a:avLst/>
            <a:gdLst/>
            <a:ahLst/>
            <a:cxnLst/>
            <a:rect l="l" t="t" r="r" b="b"/>
            <a:pathLst>
              <a:path w="0"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338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86967" y="529462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252131" y="530047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338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86967" y="5288279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20" y="201549"/>
                </a:lnTo>
                <a:lnTo>
                  <a:pt x="13220" y="11684"/>
                </a:lnTo>
                <a:lnTo>
                  <a:pt x="332727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17447" y="5315711"/>
            <a:ext cx="323215" cy="186055"/>
          </a:xfrm>
          <a:custGeom>
            <a:avLst/>
            <a:gdLst/>
            <a:ahLst/>
            <a:cxnLst/>
            <a:rect l="l" t="t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17447" y="5315711"/>
            <a:ext cx="323215" cy="186055"/>
          </a:xfrm>
          <a:custGeom>
            <a:avLst/>
            <a:gdLst/>
            <a:ahLst/>
            <a:cxnLst/>
            <a:rect l="l" t="t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686305" y="5569458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0" y="108203"/>
                </a:moveTo>
                <a:lnTo>
                  <a:pt x="425195" y="108203"/>
                </a:lnTo>
                <a:lnTo>
                  <a:pt x="4251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700783" y="5582411"/>
            <a:ext cx="398145" cy="82550"/>
          </a:xfrm>
          <a:custGeom>
            <a:avLst/>
            <a:gdLst/>
            <a:ahLst/>
            <a:cxnLst/>
            <a:rect l="l" t="t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685544" y="5568696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425195" y="0"/>
                </a:moveTo>
                <a:lnTo>
                  <a:pt x="412242" y="12191"/>
                </a:lnTo>
                <a:lnTo>
                  <a:pt x="412242" y="96202"/>
                </a:lnTo>
                <a:lnTo>
                  <a:pt x="13207" y="96202"/>
                </a:lnTo>
                <a:lnTo>
                  <a:pt x="0" y="108203"/>
                </a:lnTo>
                <a:lnTo>
                  <a:pt x="425195" y="108203"/>
                </a:lnTo>
                <a:lnTo>
                  <a:pt x="42519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685544" y="5568696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425195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202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979041" y="56205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17" y="0"/>
                </a:lnTo>
              </a:path>
            </a:pathLst>
          </a:custGeom>
          <a:ln w="5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952244" y="561146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2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979041" y="560224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17" y="0"/>
                </a:lnTo>
              </a:path>
            </a:pathLst>
          </a:custGeom>
          <a:ln w="6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819655" y="554583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 h="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712976" y="56014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6763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712976" y="55968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762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719833" y="5289041"/>
            <a:ext cx="372110" cy="239395"/>
          </a:xfrm>
          <a:custGeom>
            <a:avLst/>
            <a:gdLst/>
            <a:ahLst/>
            <a:cxnLst/>
            <a:rect l="l" t="t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719072" y="552132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14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725739" y="5300979"/>
            <a:ext cx="0" cy="214629"/>
          </a:xfrm>
          <a:custGeom>
            <a:avLst/>
            <a:gdLst/>
            <a:ahLst/>
            <a:cxnLst/>
            <a:rect l="l" t="t" r="r" b="b"/>
            <a:pathLst>
              <a:path w="0"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333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719072" y="529462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084260" y="530047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333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719072" y="5288279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07" y="201549"/>
                </a:lnTo>
                <a:lnTo>
                  <a:pt x="13207" y="11684"/>
                </a:lnTo>
                <a:lnTo>
                  <a:pt x="332739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749551" y="5315711"/>
            <a:ext cx="321945" cy="186055"/>
          </a:xfrm>
          <a:custGeom>
            <a:avLst/>
            <a:gdLst/>
            <a:ahLst/>
            <a:cxnLst/>
            <a:rect l="l" t="t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749551" y="5315711"/>
            <a:ext cx="321945" cy="186055"/>
          </a:xfrm>
          <a:custGeom>
            <a:avLst/>
            <a:gdLst/>
            <a:ahLst/>
            <a:cxnLst/>
            <a:rect l="l" t="t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446782" y="5005578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0" y="108204"/>
                </a:moveTo>
                <a:lnTo>
                  <a:pt x="425195" y="108204"/>
                </a:lnTo>
                <a:lnTo>
                  <a:pt x="425195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459735" y="5018532"/>
            <a:ext cx="398145" cy="82550"/>
          </a:xfrm>
          <a:custGeom>
            <a:avLst/>
            <a:gdLst/>
            <a:ahLst/>
            <a:cxnLst/>
            <a:rect l="l" t="t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446020" y="5004815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425196" y="0"/>
                </a:moveTo>
                <a:lnTo>
                  <a:pt x="412242" y="12191"/>
                </a:lnTo>
                <a:lnTo>
                  <a:pt x="412242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5196" y="108203"/>
                </a:lnTo>
                <a:lnTo>
                  <a:pt x="42519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446020" y="5004815"/>
            <a:ext cx="425450" cy="108585"/>
          </a:xfrm>
          <a:custGeom>
            <a:avLst/>
            <a:gdLst/>
            <a:ahLst/>
            <a:cxnLst/>
            <a:rect l="l" t="t" r="r" b="b"/>
            <a:pathLst>
              <a:path w="425450" h="108585">
                <a:moveTo>
                  <a:pt x="425196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737992" y="5056695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18" y="0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711195" y="504755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737992" y="5038344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1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580132" y="498195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 h="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473451" y="503758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6763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473451" y="503300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762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480310" y="4725161"/>
            <a:ext cx="372110" cy="239395"/>
          </a:xfrm>
          <a:custGeom>
            <a:avLst/>
            <a:gdLst/>
            <a:ahLst/>
            <a:cxnLst/>
            <a:rect l="l" t="t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479548" y="495744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14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486215" y="4737100"/>
            <a:ext cx="0" cy="214629"/>
          </a:xfrm>
          <a:custGeom>
            <a:avLst/>
            <a:gdLst/>
            <a:ahLst/>
            <a:cxnLst/>
            <a:rect l="l" t="t" r="r" b="b"/>
            <a:pathLst>
              <a:path w="0"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333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479548" y="4730750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844736" y="473659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333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479548" y="4724400"/>
            <a:ext cx="346075" cy="215265"/>
          </a:xfrm>
          <a:custGeom>
            <a:avLst/>
            <a:gdLst/>
            <a:ahLst/>
            <a:cxnLst/>
            <a:rect l="l" t="t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39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508504" y="4751832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508504" y="4751832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176777" y="5005578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20" h="108585">
                <a:moveTo>
                  <a:pt x="0" y="108204"/>
                </a:moveTo>
                <a:lnTo>
                  <a:pt x="426720" y="108204"/>
                </a:lnTo>
                <a:lnTo>
                  <a:pt x="426720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191255" y="5018532"/>
            <a:ext cx="398145" cy="82550"/>
          </a:xfrm>
          <a:custGeom>
            <a:avLst/>
            <a:gdLst/>
            <a:ahLst/>
            <a:cxnLst/>
            <a:rect l="l" t="t" r="r" b="b"/>
            <a:pathLst>
              <a:path w="398145" h="82550">
                <a:moveTo>
                  <a:pt x="0" y="82296"/>
                </a:moveTo>
                <a:lnTo>
                  <a:pt x="397764" y="82296"/>
                </a:lnTo>
                <a:lnTo>
                  <a:pt x="39776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76016" y="5004815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20" h="108585">
                <a:moveTo>
                  <a:pt x="426719" y="0"/>
                </a:moveTo>
                <a:lnTo>
                  <a:pt x="413638" y="12191"/>
                </a:lnTo>
                <a:lnTo>
                  <a:pt x="413638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176016" y="5004815"/>
            <a:ext cx="426720" cy="108585"/>
          </a:xfrm>
          <a:custGeom>
            <a:avLst/>
            <a:gdLst/>
            <a:ahLst/>
            <a:cxnLst/>
            <a:rect l="l" t="t" r="r" b="b"/>
            <a:pathLst>
              <a:path w="426720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3638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469513" y="5056695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17" y="0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442715" y="504755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469513" y="5038344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51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310128" y="498195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 h="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203448" y="503758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6763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203448" y="503300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762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211829" y="4725161"/>
            <a:ext cx="372110" cy="239395"/>
          </a:xfrm>
          <a:custGeom>
            <a:avLst/>
            <a:gdLst/>
            <a:ahLst/>
            <a:cxnLst/>
            <a:rect l="l" t="t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211067" y="495744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14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217735" y="4737100"/>
            <a:ext cx="0" cy="214629"/>
          </a:xfrm>
          <a:custGeom>
            <a:avLst/>
            <a:gdLst/>
            <a:ahLst/>
            <a:cxnLst/>
            <a:rect l="l" t="t" r="r" b="b"/>
            <a:pathLst>
              <a:path w="0"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333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211067" y="4730750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576256" y="473659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333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211067" y="4724400"/>
            <a:ext cx="346075" cy="215265"/>
          </a:xfrm>
          <a:custGeom>
            <a:avLst/>
            <a:gdLst/>
            <a:ahLst/>
            <a:cxnLst/>
            <a:rect l="l" t="t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40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240023" y="4751832"/>
            <a:ext cx="323215" cy="187960"/>
          </a:xfrm>
          <a:custGeom>
            <a:avLst/>
            <a:gdLst/>
            <a:ahLst/>
            <a:cxnLst/>
            <a:rect l="l" t="t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240023" y="4751832"/>
            <a:ext cx="323215" cy="187960"/>
          </a:xfrm>
          <a:custGeom>
            <a:avLst/>
            <a:gdLst/>
            <a:ahLst/>
            <a:cxnLst/>
            <a:rect l="l" t="t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564379" y="509244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767071" y="525094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05171" y="5486400"/>
            <a:ext cx="576580" cy="1905"/>
          </a:xfrm>
          <a:custGeom>
            <a:avLst/>
            <a:gdLst/>
            <a:ahLst/>
            <a:cxnLst/>
            <a:rect l="l" t="t" r="r" b="b"/>
            <a:pathLst>
              <a:path w="576579" h="1904">
                <a:moveTo>
                  <a:pt x="0" y="0"/>
                </a:moveTo>
                <a:lnTo>
                  <a:pt x="576072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30852" y="493852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767071" y="45331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767071" y="4794503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767071" y="4572761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 h="0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983223" y="4572761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 h="0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397752" y="4716779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435852" y="4937759"/>
            <a:ext cx="203200" cy="1905"/>
          </a:xfrm>
          <a:custGeom>
            <a:avLst/>
            <a:gdLst/>
            <a:ahLst/>
            <a:cxnLst/>
            <a:rect l="l" t="t" r="r" b="b"/>
            <a:pathLst>
              <a:path w="203200" h="1904">
                <a:moveTo>
                  <a:pt x="0" y="0"/>
                </a:moveTo>
                <a:lnTo>
                  <a:pt x="202692" y="1523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795771" y="548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97752" y="508177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397752" y="5343144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35852" y="5120640"/>
            <a:ext cx="169545" cy="1905"/>
          </a:xfrm>
          <a:custGeom>
            <a:avLst/>
            <a:gdLst/>
            <a:ahLst/>
            <a:cxnLst/>
            <a:rect l="l" t="t" r="r" b="b"/>
            <a:pathLst>
              <a:path w="169545" h="1904">
                <a:moveTo>
                  <a:pt x="0" y="0"/>
                </a:moveTo>
                <a:lnTo>
                  <a:pt x="169164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383529" y="4738878"/>
            <a:ext cx="494030" cy="123825"/>
          </a:xfrm>
          <a:custGeom>
            <a:avLst/>
            <a:gdLst/>
            <a:ahLst/>
            <a:cxnLst/>
            <a:rect l="l" t="t" r="r" b="b"/>
            <a:pathLst>
              <a:path w="494029" h="123825">
                <a:moveTo>
                  <a:pt x="0" y="123444"/>
                </a:moveTo>
                <a:lnTo>
                  <a:pt x="493775" y="123444"/>
                </a:lnTo>
                <a:lnTo>
                  <a:pt x="493775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382767" y="4738115"/>
            <a:ext cx="494030" cy="123825"/>
          </a:xfrm>
          <a:custGeom>
            <a:avLst/>
            <a:gdLst/>
            <a:ahLst/>
            <a:cxnLst/>
            <a:rect l="l" t="t" r="r" b="b"/>
            <a:pathLst>
              <a:path w="494029" h="123825">
                <a:moveTo>
                  <a:pt x="493776" y="0"/>
                </a:moveTo>
                <a:lnTo>
                  <a:pt x="478663" y="13842"/>
                </a:lnTo>
                <a:lnTo>
                  <a:pt x="478663" y="109727"/>
                </a:lnTo>
                <a:lnTo>
                  <a:pt x="15367" y="109727"/>
                </a:lnTo>
                <a:lnTo>
                  <a:pt x="0" y="123443"/>
                </a:lnTo>
                <a:lnTo>
                  <a:pt x="493776" y="123443"/>
                </a:lnTo>
                <a:lnTo>
                  <a:pt x="49377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382767" y="4738115"/>
            <a:ext cx="494030" cy="123825"/>
          </a:xfrm>
          <a:custGeom>
            <a:avLst/>
            <a:gdLst/>
            <a:ahLst/>
            <a:cxnLst/>
            <a:rect l="l" t="t" r="r" b="b"/>
            <a:pathLst>
              <a:path w="494029" h="123825">
                <a:moveTo>
                  <a:pt x="493776" y="0"/>
                </a:moveTo>
                <a:lnTo>
                  <a:pt x="0" y="0"/>
                </a:lnTo>
                <a:lnTo>
                  <a:pt x="0" y="123443"/>
                </a:lnTo>
                <a:lnTo>
                  <a:pt x="15367" y="109727"/>
                </a:lnTo>
                <a:lnTo>
                  <a:pt x="15367" y="13842"/>
                </a:lnTo>
                <a:lnTo>
                  <a:pt x="478663" y="13842"/>
                </a:lnTo>
                <a:lnTo>
                  <a:pt x="493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423153" y="4420361"/>
            <a:ext cx="433070" cy="271780"/>
          </a:xfrm>
          <a:custGeom>
            <a:avLst/>
            <a:gdLst/>
            <a:ahLst/>
            <a:cxnLst/>
            <a:rect l="l" t="t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422391" y="4426584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422391" y="4419600"/>
            <a:ext cx="402590" cy="243840"/>
          </a:xfrm>
          <a:custGeom>
            <a:avLst/>
            <a:gdLst/>
            <a:ahLst/>
            <a:cxnLst/>
            <a:rect l="l" t="t" r="r" b="b"/>
            <a:pathLst>
              <a:path w="402589" h="243839">
                <a:moveTo>
                  <a:pt x="402336" y="0"/>
                </a:moveTo>
                <a:lnTo>
                  <a:pt x="0" y="0"/>
                </a:lnTo>
                <a:lnTo>
                  <a:pt x="0" y="243839"/>
                </a:lnTo>
                <a:lnTo>
                  <a:pt x="15367" y="230250"/>
                </a:lnTo>
                <a:lnTo>
                  <a:pt x="15367" y="13335"/>
                </a:lnTo>
                <a:lnTo>
                  <a:pt x="386969" y="13335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455920" y="4450079"/>
            <a:ext cx="373380" cy="212090"/>
          </a:xfrm>
          <a:custGeom>
            <a:avLst/>
            <a:gdLst/>
            <a:ahLst/>
            <a:cxnLst/>
            <a:rect l="l" t="t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27753" y="5014721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143755" y="5027676"/>
            <a:ext cx="463550" cy="93345"/>
          </a:xfrm>
          <a:custGeom>
            <a:avLst/>
            <a:gdLst/>
            <a:ahLst/>
            <a:cxnLst/>
            <a:rect l="l" t="t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26991" y="5013959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478663" y="13715"/>
                </a:lnTo>
                <a:lnTo>
                  <a:pt x="478663" y="108457"/>
                </a:lnTo>
                <a:lnTo>
                  <a:pt x="15367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126991" y="5013959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7" y="108457"/>
                </a:lnTo>
                <a:lnTo>
                  <a:pt x="15367" y="13715"/>
                </a:lnTo>
                <a:lnTo>
                  <a:pt x="478663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466209" y="5071745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23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434840" y="506202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30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466209" y="505225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233" y="0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280915" y="498729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157471" y="50505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1336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157471" y="504520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0668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165853" y="4694682"/>
            <a:ext cx="433070" cy="271780"/>
          </a:xfrm>
          <a:custGeom>
            <a:avLst/>
            <a:gdLst/>
            <a:ahLst/>
            <a:cxnLst/>
            <a:rect l="l" t="t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165091" y="495871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72902" y="4707890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1562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165091" y="4700904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590097" y="4707635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1562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165091" y="4693920"/>
            <a:ext cx="402590" cy="245745"/>
          </a:xfrm>
          <a:custGeom>
            <a:avLst/>
            <a:gdLst/>
            <a:ahLst/>
            <a:cxnLst/>
            <a:rect l="l" t="t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3"/>
                </a:lnTo>
                <a:lnTo>
                  <a:pt x="15367" y="231774"/>
                </a:lnTo>
                <a:lnTo>
                  <a:pt x="15367" y="13461"/>
                </a:lnTo>
                <a:lnTo>
                  <a:pt x="386969" y="13461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200144" y="4724400"/>
            <a:ext cx="373380" cy="213360"/>
          </a:xfrm>
          <a:custGeom>
            <a:avLst/>
            <a:gdLst/>
            <a:ahLst/>
            <a:cxnLst/>
            <a:rect l="l" t="t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200144" y="4724400"/>
            <a:ext cx="373380" cy="213360"/>
          </a:xfrm>
          <a:custGeom>
            <a:avLst/>
            <a:gdLst/>
            <a:ahLst/>
            <a:cxnLst/>
            <a:rect l="l" t="t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605778" y="5074158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0" y="121920"/>
                </a:moveTo>
                <a:lnTo>
                  <a:pt x="493775" y="121920"/>
                </a:lnTo>
                <a:lnTo>
                  <a:pt x="49377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621780" y="5088635"/>
            <a:ext cx="463550" cy="93345"/>
          </a:xfrm>
          <a:custGeom>
            <a:avLst/>
            <a:gdLst/>
            <a:ahLst/>
            <a:cxnLst/>
            <a:rect l="l" t="t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605016" y="5073396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478662" y="13715"/>
                </a:lnTo>
                <a:lnTo>
                  <a:pt x="478662" y="108457"/>
                </a:lnTo>
                <a:lnTo>
                  <a:pt x="15366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605016" y="5073396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6" y="108457"/>
                </a:lnTo>
                <a:lnTo>
                  <a:pt x="15366" y="13715"/>
                </a:lnTo>
                <a:lnTo>
                  <a:pt x="478662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944232" y="5132514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234" y="0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912864" y="512222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944232" y="5111877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234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758940" y="5047488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637019" y="511225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981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637019" y="5106923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4" y="0"/>
                </a:lnTo>
              </a:path>
            </a:pathLst>
          </a:custGeom>
          <a:ln w="914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645402" y="4755641"/>
            <a:ext cx="433070" cy="271780"/>
          </a:xfrm>
          <a:custGeom>
            <a:avLst/>
            <a:gdLst/>
            <a:ahLst/>
            <a:cxnLst/>
            <a:rect l="l" t="t" r="r" b="b"/>
            <a:pathLst>
              <a:path w="433070" h="271779">
                <a:moveTo>
                  <a:pt x="0" y="271272"/>
                </a:moveTo>
                <a:lnTo>
                  <a:pt x="432816" y="271272"/>
                </a:lnTo>
                <a:lnTo>
                  <a:pt x="432816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644640" y="501967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652450" y="4768850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1562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644640" y="476186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1397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069645" y="4768596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1562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644640" y="4754879"/>
            <a:ext cx="402590" cy="243840"/>
          </a:xfrm>
          <a:custGeom>
            <a:avLst/>
            <a:gdLst/>
            <a:ahLst/>
            <a:cxnLst/>
            <a:rect l="l" t="t" r="r" b="b"/>
            <a:pathLst>
              <a:path w="402590" h="243839">
                <a:moveTo>
                  <a:pt x="402335" y="0"/>
                </a:moveTo>
                <a:lnTo>
                  <a:pt x="0" y="0"/>
                </a:lnTo>
                <a:lnTo>
                  <a:pt x="0" y="243840"/>
                </a:lnTo>
                <a:lnTo>
                  <a:pt x="15366" y="230251"/>
                </a:lnTo>
                <a:lnTo>
                  <a:pt x="15366" y="13335"/>
                </a:lnTo>
                <a:lnTo>
                  <a:pt x="386968" y="13335"/>
                </a:lnTo>
                <a:lnTo>
                  <a:pt x="40233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678168" y="4785359"/>
            <a:ext cx="373380" cy="212090"/>
          </a:xfrm>
          <a:custGeom>
            <a:avLst/>
            <a:gdLst/>
            <a:ahLst/>
            <a:cxnLst/>
            <a:rect l="l" t="t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678168" y="4785359"/>
            <a:ext cx="373380" cy="212090"/>
          </a:xfrm>
          <a:custGeom>
            <a:avLst/>
            <a:gdLst/>
            <a:ahLst/>
            <a:cxnLst/>
            <a:rect l="l" t="t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350002" y="5670041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366003" y="5681471"/>
            <a:ext cx="463550" cy="94615"/>
          </a:xfrm>
          <a:custGeom>
            <a:avLst/>
            <a:gdLst/>
            <a:ahLst/>
            <a:cxnLst/>
            <a:rect l="l" t="t" r="r" b="b"/>
            <a:pathLst>
              <a:path w="463550" h="94614">
                <a:moveTo>
                  <a:pt x="0" y="94487"/>
                </a:moveTo>
                <a:lnTo>
                  <a:pt x="463296" y="94487"/>
                </a:lnTo>
                <a:lnTo>
                  <a:pt x="463296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349240" y="5669279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478663" y="13728"/>
                </a:lnTo>
                <a:lnTo>
                  <a:pt x="478663" y="108394"/>
                </a:lnTo>
                <a:lnTo>
                  <a:pt x="15367" y="108394"/>
                </a:lnTo>
                <a:lnTo>
                  <a:pt x="0" y="121920"/>
                </a:lnTo>
                <a:lnTo>
                  <a:pt x="493775" y="121920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349240" y="5669279"/>
            <a:ext cx="494030" cy="121920"/>
          </a:xfrm>
          <a:custGeom>
            <a:avLst/>
            <a:gdLst/>
            <a:ahLst/>
            <a:cxnLst/>
            <a:rect l="l" t="t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20"/>
                </a:lnTo>
                <a:lnTo>
                  <a:pt x="15367" y="108394"/>
                </a:lnTo>
                <a:lnTo>
                  <a:pt x="15367" y="13728"/>
                </a:lnTo>
                <a:lnTo>
                  <a:pt x="478663" y="13728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689727" y="5725553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3218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658611" y="571586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130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689727" y="570607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3218" y="0"/>
                </a:lnTo>
              </a:path>
            </a:pathLst>
          </a:custGeom>
          <a:ln w="6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503164" y="5642609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379720" y="570661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981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379720" y="57012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9143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388102" y="5350002"/>
            <a:ext cx="433070" cy="273050"/>
          </a:xfrm>
          <a:custGeom>
            <a:avLst/>
            <a:gdLst/>
            <a:ahLst/>
            <a:cxnLst/>
            <a:rect l="l" t="t" r="r" b="b"/>
            <a:pathLst>
              <a:path w="433070" h="273050">
                <a:moveTo>
                  <a:pt x="0" y="272796"/>
                </a:moveTo>
                <a:lnTo>
                  <a:pt x="432815" y="272796"/>
                </a:lnTo>
                <a:lnTo>
                  <a:pt x="43281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387340" y="5615304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1396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395150" y="5363209"/>
            <a:ext cx="0" cy="245110"/>
          </a:xfrm>
          <a:custGeom>
            <a:avLst/>
            <a:gdLst/>
            <a:ahLst/>
            <a:cxnLst/>
            <a:rect l="l" t="t" r="r" b="b"/>
            <a:pathLst>
              <a:path w="0" h="245110">
                <a:moveTo>
                  <a:pt x="0" y="0"/>
                </a:moveTo>
                <a:lnTo>
                  <a:pt x="0" y="245109"/>
                </a:lnTo>
              </a:path>
            </a:pathLst>
          </a:custGeom>
          <a:ln w="1562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387340" y="535622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1397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812345" y="5363083"/>
            <a:ext cx="0" cy="245110"/>
          </a:xfrm>
          <a:custGeom>
            <a:avLst/>
            <a:gdLst/>
            <a:ahLst/>
            <a:cxnLst/>
            <a:rect l="l" t="t" r="r" b="b"/>
            <a:pathLst>
              <a:path w="0" h="245110">
                <a:moveTo>
                  <a:pt x="0" y="0"/>
                </a:moveTo>
                <a:lnTo>
                  <a:pt x="0" y="245122"/>
                </a:lnTo>
              </a:path>
            </a:pathLst>
          </a:custGeom>
          <a:ln w="1562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387340" y="5349240"/>
            <a:ext cx="402590" cy="245745"/>
          </a:xfrm>
          <a:custGeom>
            <a:avLst/>
            <a:gdLst/>
            <a:ahLst/>
            <a:cxnLst/>
            <a:rect l="l" t="t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4"/>
                </a:lnTo>
                <a:lnTo>
                  <a:pt x="15367" y="231775"/>
                </a:lnTo>
                <a:lnTo>
                  <a:pt x="15367" y="13462"/>
                </a:lnTo>
                <a:lnTo>
                  <a:pt x="386969" y="13462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422391" y="5379720"/>
            <a:ext cx="373380" cy="213360"/>
          </a:xfrm>
          <a:custGeom>
            <a:avLst/>
            <a:gdLst/>
            <a:ahLst/>
            <a:cxnLst/>
            <a:rect l="l" t="t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422391" y="5379720"/>
            <a:ext cx="373380" cy="213360"/>
          </a:xfrm>
          <a:custGeom>
            <a:avLst/>
            <a:gdLst/>
            <a:ahLst/>
            <a:cxnLst/>
            <a:rect l="l" t="t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366003" y="4419600"/>
            <a:ext cx="577850" cy="457200"/>
          </a:xfrm>
          <a:custGeom>
            <a:avLst/>
            <a:gdLst/>
            <a:ahLst/>
            <a:cxnLst/>
            <a:rect l="l" t="t" r="r" b="b"/>
            <a:pathLst>
              <a:path w="577850" h="457200">
                <a:moveTo>
                  <a:pt x="0" y="457200"/>
                </a:moveTo>
                <a:lnTo>
                  <a:pt x="577596" y="457200"/>
                </a:lnTo>
                <a:lnTo>
                  <a:pt x="57759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366003" y="2817876"/>
            <a:ext cx="1905" cy="1831975"/>
          </a:xfrm>
          <a:custGeom>
            <a:avLst/>
            <a:gdLst/>
            <a:ahLst/>
            <a:cxnLst/>
            <a:rect l="l" t="t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943600" y="2817876"/>
            <a:ext cx="1905" cy="1831975"/>
          </a:xfrm>
          <a:custGeom>
            <a:avLst/>
            <a:gdLst/>
            <a:ahLst/>
            <a:cxnLst/>
            <a:rect l="l" t="t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508747" y="4492752"/>
            <a:ext cx="2199131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 txBox="1"/>
          <p:nvPr/>
        </p:nvSpPr>
        <p:spPr>
          <a:xfrm>
            <a:off x="8974276" y="5038342"/>
            <a:ext cx="69215" cy="3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" spc="-45">
                <a:latin typeface="Arial"/>
                <a:cs typeface="Arial"/>
              </a:rPr>
              <a:t>U</a:t>
            </a:r>
            <a:r>
              <a:rPr dirty="0" sz="150" spc="-40">
                <a:latin typeface="Arial"/>
                <a:cs typeface="Arial"/>
              </a:rPr>
              <a:t>P</a:t>
            </a:r>
            <a:r>
              <a:rPr dirty="0" sz="150" spc="-35">
                <a:latin typeface="Arial"/>
                <a:cs typeface="Arial"/>
              </a:rPr>
              <a:t>L</a:t>
            </a:r>
            <a:r>
              <a:rPr dirty="0" sz="150" spc="-20">
                <a:latin typeface="Arial"/>
                <a:cs typeface="Arial"/>
              </a:rPr>
              <a:t>I</a:t>
            </a:r>
            <a:r>
              <a:rPr dirty="0" sz="150" spc="-45">
                <a:latin typeface="Arial"/>
                <a:cs typeface="Arial"/>
              </a:rPr>
              <a:t>N</a:t>
            </a:r>
            <a:r>
              <a:rPr dirty="0" sz="150" spc="-40">
                <a:latin typeface="Arial"/>
                <a:cs typeface="Arial"/>
              </a:rPr>
              <a:t>K</a:t>
            </a:r>
            <a:endParaRPr sz="150">
              <a:latin typeface="Arial"/>
              <a:cs typeface="Arial"/>
            </a:endParaRPr>
          </a:p>
        </p:txBody>
      </p:sp>
      <p:sp>
        <p:nvSpPr>
          <p:cNvPr id="323" name="object 3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20" name="object 320"/>
          <p:cNvSpPr txBox="1"/>
          <p:nvPr/>
        </p:nvSpPr>
        <p:spPr>
          <a:xfrm>
            <a:off x="8303293" y="4999296"/>
            <a:ext cx="673735" cy="3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" spc="-35">
                <a:latin typeface="Arial"/>
                <a:cs typeface="Arial"/>
              </a:rPr>
              <a:t>1        2      3      4       5       6        7      8       9   101112                                                                                             </a:t>
            </a:r>
            <a:r>
              <a:rPr dirty="0" baseline="18518" sz="225" spc="-52">
                <a:latin typeface="Arial"/>
                <a:cs typeface="Arial"/>
              </a:rPr>
              <a:t>1                               2                               3                               4                                                        5                               6                               7                               8                                                        9                            10                        11                      12</a:t>
            </a:r>
            <a:endParaRPr baseline="18518" sz="225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180458" y="5009308"/>
            <a:ext cx="142875" cy="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4135">
              <a:lnSpc>
                <a:spcPct val="100000"/>
              </a:lnSpc>
            </a:pPr>
            <a:r>
              <a:rPr dirty="0" sz="150" spc="-35">
                <a:latin typeface="Arial"/>
                <a:cs typeface="Arial"/>
              </a:rPr>
              <a:t>10</a:t>
            </a:r>
            <a:r>
              <a:rPr dirty="0" sz="150" spc="-55">
                <a:latin typeface="Arial"/>
                <a:cs typeface="Arial"/>
              </a:rPr>
              <a:t>M</a:t>
            </a:r>
            <a:r>
              <a:rPr dirty="0" sz="150" spc="-35">
                <a:latin typeface="Arial"/>
                <a:cs typeface="Arial"/>
              </a:rPr>
              <a:t>100</a:t>
            </a:r>
            <a:r>
              <a:rPr dirty="0" sz="150" spc="-50">
                <a:latin typeface="Arial"/>
                <a:cs typeface="Arial"/>
              </a:rPr>
              <a:t>M</a:t>
            </a:r>
            <a:endParaRPr sz="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50" spc="-45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dirty="0" sz="150" spc="16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baseline="37037" sz="225" spc="-6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baseline="37037" sz="225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8204315" y="5086332"/>
            <a:ext cx="772795" cy="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ts val="155"/>
              </a:lnSpc>
            </a:pPr>
            <a:r>
              <a:rPr dirty="0" sz="150" spc="-4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150">
              <a:latin typeface="Arial"/>
              <a:cs typeface="Arial"/>
            </a:endParaRPr>
          </a:p>
          <a:p>
            <a:pPr marL="12700">
              <a:lnSpc>
                <a:spcPts val="155"/>
              </a:lnSpc>
            </a:pPr>
            <a:r>
              <a:rPr dirty="0" sz="150" spc="-4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150" spc="-35">
                <a:latin typeface="Arial"/>
                <a:cs typeface="Arial"/>
              </a:rPr>
              <a:t>131415161718192021222324                                                                                           13                       14                        15                       16                                                 17                       18                        19                       20                                                21                        22                        23                      24</a:t>
            </a:r>
            <a:endParaRPr sz="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227579"/>
            <a:ext cx="20764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448" y="1981200"/>
            <a:ext cx="4535805" cy="5810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640"/>
              </a:spcBef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2652521"/>
            <a:ext cx="4100829" cy="225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448" y="1981200"/>
            <a:ext cx="4535805" cy="581025"/>
          </a:xfrm>
          <a:prstGeom prst="rect">
            <a:avLst/>
          </a:prstGeom>
          <a:solidFill>
            <a:srgbClr val="000099"/>
          </a:solidFill>
        </p:spPr>
        <p:txBody>
          <a:bodyPr wrap="square" lIns="0" tIns="444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dirty="0" sz="3200" spc="-5">
                <a:solidFill>
                  <a:srgbClr val="FFFF66"/>
                </a:solidFill>
                <a:latin typeface="Tahoma"/>
                <a:cs typeface="Tahoma"/>
              </a:rPr>
              <a:t>Communication</a:t>
            </a:r>
            <a:r>
              <a:rPr dirty="0" sz="3200" spc="-2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Transmission</a:t>
            </a:r>
            <a:r>
              <a:rPr dirty="0" spc="-95"/>
              <a:t> </a:t>
            </a:r>
            <a:r>
              <a:rPr dirty="0"/>
              <a:t>mode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4094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</a:pPr>
            <a:r>
              <a:rPr dirty="0"/>
              <a:t>The direction of </a:t>
            </a:r>
            <a:r>
              <a:rPr dirty="0" spc="-5"/>
              <a:t>signal </a:t>
            </a:r>
            <a:r>
              <a:rPr dirty="0"/>
              <a:t>flows between</a:t>
            </a:r>
            <a:r>
              <a:rPr dirty="0" spc="-20"/>
              <a:t> </a:t>
            </a:r>
            <a:r>
              <a:rPr dirty="0" spc="-5"/>
              <a:t>two</a:t>
            </a:r>
          </a:p>
          <a:p>
            <a:pPr marL="1014094">
              <a:lnSpc>
                <a:spcPct val="100000"/>
              </a:lnSpc>
            </a:pPr>
            <a:r>
              <a:rPr dirty="0"/>
              <a:t>linked</a:t>
            </a:r>
            <a:r>
              <a:rPr dirty="0" spc="-65"/>
              <a:t> </a:t>
            </a:r>
            <a:r>
              <a:rPr dirty="0" spc="-5"/>
              <a:t>devices</a:t>
            </a:r>
          </a:p>
          <a:p>
            <a:pPr marL="1014094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</a:pPr>
            <a:r>
              <a:rPr dirty="0"/>
              <a:t>Three </a:t>
            </a:r>
            <a:r>
              <a:rPr dirty="0" spc="-5"/>
              <a:t>types </a:t>
            </a:r>
            <a:r>
              <a:rPr dirty="0"/>
              <a:t>of </a:t>
            </a:r>
            <a:r>
              <a:rPr dirty="0" spc="-5"/>
              <a:t>transmission</a:t>
            </a:r>
            <a:r>
              <a:rPr dirty="0" spc="-10"/>
              <a:t> </a:t>
            </a:r>
            <a:r>
              <a:rPr dirty="0"/>
              <a:t>modes</a:t>
            </a:r>
          </a:p>
          <a:p>
            <a:pPr lvl="1" marL="1414780" indent="-28448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</a:pPr>
            <a:r>
              <a:rPr dirty="0" sz="2800" spc="-5">
                <a:latin typeface="Tahoma"/>
                <a:cs typeface="Tahoma"/>
              </a:rPr>
              <a:t>Simplex</a:t>
            </a:r>
            <a:endParaRPr sz="2800">
              <a:latin typeface="Tahoma"/>
              <a:cs typeface="Tahoma"/>
            </a:endParaRPr>
          </a:p>
          <a:p>
            <a:pPr lvl="1" marL="1414780" indent="-28448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</a:pPr>
            <a:r>
              <a:rPr dirty="0" sz="2800" spc="-5">
                <a:latin typeface="Tahoma"/>
                <a:cs typeface="Tahoma"/>
              </a:rPr>
              <a:t>Half-duplex</a:t>
            </a:r>
            <a:endParaRPr sz="2800">
              <a:latin typeface="Tahoma"/>
              <a:cs typeface="Tahoma"/>
            </a:endParaRPr>
          </a:p>
          <a:p>
            <a:pPr lvl="1" marL="1414780" indent="-28448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</a:pPr>
            <a:r>
              <a:rPr dirty="0" sz="2800" spc="-5">
                <a:latin typeface="Tahoma"/>
                <a:cs typeface="Tahoma"/>
              </a:rPr>
              <a:t>Full-duplex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24400" cy="1078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646" y="3407409"/>
            <a:ext cx="20764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23" y="3154679"/>
            <a:ext cx="3287395" cy="58102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690"/>
              </a:spcBef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6" y="3830954"/>
            <a:ext cx="3815715" cy="1078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923" y="3154679"/>
            <a:ext cx="3287395" cy="581025"/>
          </a:xfrm>
          <a:prstGeom prst="rect">
            <a:avLst/>
          </a:prstGeom>
          <a:solidFill>
            <a:srgbClr val="000099"/>
          </a:solidFill>
        </p:spPr>
        <p:txBody>
          <a:bodyPr wrap="square" lIns="0" tIns="4445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dirty="0" sz="3200" spc="-10">
                <a:solidFill>
                  <a:srgbClr val="FFFF66"/>
                </a:solidFill>
                <a:latin typeface="Tahoma"/>
                <a:cs typeface="Tahoma"/>
              </a:rPr>
              <a:t>Layering</a:t>
            </a:r>
            <a:r>
              <a:rPr dirty="0" sz="3200" spc="-6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Computer Communication</a:t>
            </a:r>
            <a:r>
              <a:rPr dirty="0" spc="-12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6742430" cy="166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Modularity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Well-defined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interfaces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Well-defined </a:t>
            </a:r>
            <a:r>
              <a:rPr dirty="0" sz="3200" spc="-5">
                <a:latin typeface="Tahoma"/>
                <a:cs typeface="Tahoma"/>
              </a:rPr>
              <a:t>functions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Transmit a</a:t>
            </a:r>
            <a:r>
              <a:rPr dirty="0" spc="-60"/>
              <a:t> </a:t>
            </a:r>
            <a:r>
              <a:rPr dirty="0" spc="-5"/>
              <a:t>letter</a:t>
            </a:r>
          </a:p>
        </p:txBody>
      </p:sp>
      <p:sp>
        <p:nvSpPr>
          <p:cNvPr id="3" name="object 3"/>
          <p:cNvSpPr/>
          <p:nvPr/>
        </p:nvSpPr>
        <p:spPr>
          <a:xfrm>
            <a:off x="1929383" y="1845564"/>
            <a:ext cx="6342888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73852" y="765048"/>
            <a:ext cx="926592" cy="94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09431" y="2781300"/>
            <a:ext cx="864107" cy="864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983" y="2711195"/>
            <a:ext cx="1136904" cy="1031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09431" y="3788664"/>
            <a:ext cx="1080516" cy="1080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983" y="3860291"/>
            <a:ext cx="1078992" cy="1080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45423" y="5053584"/>
            <a:ext cx="1562099" cy="967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983" y="5157215"/>
            <a:ext cx="1152143" cy="1034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Layered</a:t>
            </a:r>
            <a:r>
              <a:rPr dirty="0" spc="-30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5958" y="2779648"/>
            <a:ext cx="3474720" cy="285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•Applications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•Allow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•Ensure reliable data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•Moving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Times New Roman"/>
                <a:cs typeface="Times New Roman"/>
              </a:rPr>
              <a:t>•Physical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4911" y="2852927"/>
            <a:ext cx="2558795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4911" y="2852927"/>
            <a:ext cx="2559050" cy="542925"/>
          </a:xfrm>
          <a:custGeom>
            <a:avLst/>
            <a:gdLst/>
            <a:ahLst/>
            <a:cxnLst/>
            <a:rect l="l" t="t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17850" y="2931540"/>
            <a:ext cx="17716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User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4911" y="3854196"/>
            <a:ext cx="2558795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4911" y="3854196"/>
            <a:ext cx="2559050" cy="565785"/>
          </a:xfrm>
          <a:custGeom>
            <a:avLst/>
            <a:gdLst/>
            <a:ahLst/>
            <a:cxnLst/>
            <a:rect l="l" t="t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32734" y="3944366"/>
            <a:ext cx="13398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4911" y="4953000"/>
            <a:ext cx="2558795" cy="586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24911" y="4953000"/>
            <a:ext cx="2559050" cy="586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760"/>
              </a:spcBef>
            </a:pPr>
            <a:r>
              <a:rPr dirty="0" sz="2400" spc="-5" b="1">
                <a:latin typeface="Times New Roman"/>
                <a:cs typeface="Times New Roman"/>
              </a:rPr>
              <a:t>Network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689" y="44203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88689" y="55633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70" h="524510">
                <a:moveTo>
                  <a:pt x="38931" y="410010"/>
                </a:moveTo>
                <a:lnTo>
                  <a:pt x="762" y="410121"/>
                </a:lnTo>
                <a:lnTo>
                  <a:pt x="58293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70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70" h="524510">
                <a:moveTo>
                  <a:pt x="115062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2" y="409790"/>
                </a:lnTo>
                <a:close/>
              </a:path>
              <a:path w="115570" h="524510">
                <a:moveTo>
                  <a:pt x="76131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1" y="114245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3" y="95300"/>
                </a:lnTo>
                <a:lnTo>
                  <a:pt x="104748" y="95186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186"/>
                </a:moveTo>
                <a:lnTo>
                  <a:pt x="37973" y="95300"/>
                </a:lnTo>
                <a:lnTo>
                  <a:pt x="38031" y="114355"/>
                </a:lnTo>
                <a:lnTo>
                  <a:pt x="76131" y="114245"/>
                </a:lnTo>
                <a:lnTo>
                  <a:pt x="76073" y="95186"/>
                </a:lnTo>
                <a:close/>
              </a:path>
              <a:path w="115570" h="524510">
                <a:moveTo>
                  <a:pt x="104748" y="95186"/>
                </a:moveTo>
                <a:lnTo>
                  <a:pt x="76073" y="95186"/>
                </a:lnTo>
                <a:lnTo>
                  <a:pt x="76131" y="114245"/>
                </a:lnTo>
                <a:lnTo>
                  <a:pt x="114300" y="114134"/>
                </a:lnTo>
                <a:lnTo>
                  <a:pt x="104748" y="9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14877" y="5978855"/>
            <a:ext cx="154241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8689" y="33535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46475" y="1862835"/>
            <a:ext cx="839469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88689" y="23629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70" h="524510">
                <a:moveTo>
                  <a:pt x="38931" y="409998"/>
                </a:moveTo>
                <a:lnTo>
                  <a:pt x="762" y="410083"/>
                </a:lnTo>
                <a:lnTo>
                  <a:pt x="58293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2" y="409828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3355" y="4837176"/>
            <a:ext cx="1562100" cy="967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36903" y="3645408"/>
            <a:ext cx="1080516" cy="1078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2144" y="2356104"/>
            <a:ext cx="1281683" cy="1281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Layering</a:t>
            </a:r>
            <a:r>
              <a:rPr dirty="0" spc="-90"/>
              <a:t> </a:t>
            </a:r>
            <a:r>
              <a:rPr dirty="0"/>
              <a:t>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7134225" cy="1078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0395" indent="-60769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0395" algn="l"/>
                <a:tab pos="621030" algn="l"/>
              </a:tabLst>
            </a:pPr>
            <a:r>
              <a:rPr dirty="0" sz="3200" spc="-5">
                <a:latin typeface="Tahoma"/>
                <a:cs typeface="Tahoma"/>
              </a:rPr>
              <a:t>Interfaces </a:t>
            </a:r>
            <a:r>
              <a:rPr dirty="0" sz="3200">
                <a:latin typeface="Tahoma"/>
                <a:cs typeface="Tahoma"/>
              </a:rPr>
              <a:t>between layers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(Physical)</a:t>
            </a:r>
            <a:endParaRPr sz="3200">
              <a:latin typeface="Tahoma"/>
              <a:cs typeface="Tahoma"/>
            </a:endParaRPr>
          </a:p>
          <a:p>
            <a:pPr marL="620395" indent="-6076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AutoNum type="arabicPeriod"/>
              <a:tabLst>
                <a:tab pos="620395" algn="l"/>
                <a:tab pos="621030" algn="l"/>
              </a:tabLst>
            </a:pPr>
            <a:r>
              <a:rPr dirty="0" sz="3200">
                <a:latin typeface="Tahoma"/>
                <a:cs typeface="Tahoma"/>
              </a:rPr>
              <a:t>Peer-to-Peer process</a:t>
            </a:r>
            <a:r>
              <a:rPr dirty="0" sz="3200" spc="-1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(Logical)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370204"/>
            <a:ext cx="705485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1. Interfaces between</a:t>
            </a:r>
            <a:r>
              <a:rPr dirty="0" spc="-110"/>
              <a:t> </a:t>
            </a:r>
            <a:r>
              <a:rPr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594" y="1041146"/>
            <a:ext cx="2411730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(Physic</a:t>
            </a:r>
            <a:r>
              <a:rPr dirty="0" sz="4400" spc="5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4364" y="2955035"/>
            <a:ext cx="2762250" cy="709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4364" y="5050535"/>
            <a:ext cx="2762250" cy="753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4364" y="1933943"/>
            <a:ext cx="2762250" cy="707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4364" y="5963411"/>
            <a:ext cx="2762250" cy="70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81247" y="213537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1247" y="319912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1247" y="41885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1247" y="5253863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1247" y="616701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9791" y="2924543"/>
            <a:ext cx="2766822" cy="720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47361" y="3173603"/>
            <a:ext cx="8547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9791" y="3945623"/>
            <a:ext cx="2766822" cy="744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69791" y="5067300"/>
            <a:ext cx="2766822" cy="767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64126" y="5340096"/>
            <a:ext cx="8223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Below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9123" y="4687823"/>
            <a:ext cx="174625" cy="535305"/>
          </a:xfrm>
          <a:custGeom>
            <a:avLst/>
            <a:gdLst/>
            <a:ahLst/>
            <a:cxnLst/>
            <a:rect l="l" t="t" r="r" b="b"/>
            <a:pathLst>
              <a:path w="174625" h="535304">
                <a:moveTo>
                  <a:pt x="58456" y="361272"/>
                </a:moveTo>
                <a:lnTo>
                  <a:pt x="508" y="361442"/>
                </a:lnTo>
                <a:lnTo>
                  <a:pt x="87884" y="534924"/>
                </a:lnTo>
                <a:lnTo>
                  <a:pt x="159682" y="390270"/>
                </a:lnTo>
                <a:lnTo>
                  <a:pt x="58547" y="390270"/>
                </a:lnTo>
                <a:lnTo>
                  <a:pt x="58456" y="361272"/>
                </a:lnTo>
                <a:close/>
              </a:path>
              <a:path w="174625" h="535304">
                <a:moveTo>
                  <a:pt x="116369" y="361103"/>
                </a:moveTo>
                <a:lnTo>
                  <a:pt x="58456" y="361272"/>
                </a:lnTo>
                <a:lnTo>
                  <a:pt x="58547" y="390270"/>
                </a:lnTo>
                <a:lnTo>
                  <a:pt x="116459" y="390017"/>
                </a:lnTo>
                <a:lnTo>
                  <a:pt x="116369" y="361103"/>
                </a:lnTo>
                <a:close/>
              </a:path>
              <a:path w="174625" h="535304">
                <a:moveTo>
                  <a:pt x="174243" y="360933"/>
                </a:moveTo>
                <a:lnTo>
                  <a:pt x="116369" y="361103"/>
                </a:lnTo>
                <a:lnTo>
                  <a:pt x="116459" y="390017"/>
                </a:lnTo>
                <a:lnTo>
                  <a:pt x="58547" y="390270"/>
                </a:lnTo>
                <a:lnTo>
                  <a:pt x="159682" y="390270"/>
                </a:lnTo>
                <a:lnTo>
                  <a:pt x="174243" y="360933"/>
                </a:lnTo>
                <a:close/>
              </a:path>
              <a:path w="174625" h="535304">
                <a:moveTo>
                  <a:pt x="115787" y="173651"/>
                </a:moveTo>
                <a:lnTo>
                  <a:pt x="57874" y="173820"/>
                </a:lnTo>
                <a:lnTo>
                  <a:pt x="58456" y="361272"/>
                </a:lnTo>
                <a:lnTo>
                  <a:pt x="116369" y="361103"/>
                </a:lnTo>
                <a:lnTo>
                  <a:pt x="115787" y="173651"/>
                </a:lnTo>
                <a:close/>
              </a:path>
              <a:path w="174625" h="535304">
                <a:moveTo>
                  <a:pt x="86360" y="0"/>
                </a:moveTo>
                <a:lnTo>
                  <a:pt x="0" y="173989"/>
                </a:lnTo>
                <a:lnTo>
                  <a:pt x="57874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5304">
                <a:moveTo>
                  <a:pt x="115697" y="144652"/>
                </a:moveTo>
                <a:lnTo>
                  <a:pt x="57785" y="144906"/>
                </a:lnTo>
                <a:lnTo>
                  <a:pt x="57874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5304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9123" y="3601211"/>
            <a:ext cx="174625" cy="533400"/>
          </a:xfrm>
          <a:custGeom>
            <a:avLst/>
            <a:gdLst/>
            <a:ahLst/>
            <a:cxnLst/>
            <a:rect l="l" t="t" r="r" b="b"/>
            <a:pathLst>
              <a:path w="174625" h="533400">
                <a:moveTo>
                  <a:pt x="58456" y="359748"/>
                </a:moveTo>
                <a:lnTo>
                  <a:pt x="508" y="359918"/>
                </a:lnTo>
                <a:lnTo>
                  <a:pt x="87884" y="533400"/>
                </a:lnTo>
                <a:lnTo>
                  <a:pt x="159682" y="388746"/>
                </a:lnTo>
                <a:lnTo>
                  <a:pt x="58547" y="388746"/>
                </a:lnTo>
                <a:lnTo>
                  <a:pt x="58456" y="359748"/>
                </a:lnTo>
                <a:close/>
              </a:path>
              <a:path w="174625" h="533400">
                <a:moveTo>
                  <a:pt x="116368" y="359579"/>
                </a:moveTo>
                <a:lnTo>
                  <a:pt x="58456" y="359748"/>
                </a:lnTo>
                <a:lnTo>
                  <a:pt x="58547" y="388746"/>
                </a:lnTo>
                <a:lnTo>
                  <a:pt x="116459" y="388493"/>
                </a:lnTo>
                <a:lnTo>
                  <a:pt x="116368" y="359579"/>
                </a:lnTo>
                <a:close/>
              </a:path>
              <a:path w="174625" h="533400">
                <a:moveTo>
                  <a:pt x="174243" y="359410"/>
                </a:moveTo>
                <a:lnTo>
                  <a:pt x="116368" y="359579"/>
                </a:lnTo>
                <a:lnTo>
                  <a:pt x="116459" y="388493"/>
                </a:lnTo>
                <a:lnTo>
                  <a:pt x="58547" y="388746"/>
                </a:lnTo>
                <a:lnTo>
                  <a:pt x="159682" y="388746"/>
                </a:lnTo>
                <a:lnTo>
                  <a:pt x="174243" y="359410"/>
                </a:lnTo>
                <a:close/>
              </a:path>
              <a:path w="174625" h="533400">
                <a:moveTo>
                  <a:pt x="115787" y="173651"/>
                </a:moveTo>
                <a:lnTo>
                  <a:pt x="57875" y="173820"/>
                </a:lnTo>
                <a:lnTo>
                  <a:pt x="58456" y="359748"/>
                </a:lnTo>
                <a:lnTo>
                  <a:pt x="116368" y="359579"/>
                </a:lnTo>
                <a:lnTo>
                  <a:pt x="115787" y="173651"/>
                </a:lnTo>
                <a:close/>
              </a:path>
              <a:path w="174625" h="533400">
                <a:moveTo>
                  <a:pt x="86360" y="0"/>
                </a:moveTo>
                <a:lnTo>
                  <a:pt x="0" y="173989"/>
                </a:lnTo>
                <a:lnTo>
                  <a:pt x="57875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3400">
                <a:moveTo>
                  <a:pt x="115697" y="144652"/>
                </a:moveTo>
                <a:lnTo>
                  <a:pt x="57785" y="144906"/>
                </a:lnTo>
                <a:lnTo>
                  <a:pt x="57875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3400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66332" y="3788664"/>
            <a:ext cx="864108" cy="987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370204"/>
            <a:ext cx="580644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2. </a:t>
            </a:r>
            <a:r>
              <a:rPr dirty="0" spc="-5"/>
              <a:t>Peer-to-Peer</a:t>
            </a:r>
            <a:r>
              <a:rPr dirty="0" spc="-45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594" y="1041146"/>
            <a:ext cx="2153285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(Logical)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39" y="2985516"/>
            <a:ext cx="2586990" cy="68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3039" y="3933444"/>
            <a:ext cx="258699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6567" y="4908803"/>
            <a:ext cx="2588513" cy="724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63039" y="2013204"/>
            <a:ext cx="2586990" cy="68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3039" y="5843015"/>
            <a:ext cx="2586990" cy="681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4308" y="2216150"/>
            <a:ext cx="177800" cy="420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1700" y="4009631"/>
            <a:ext cx="2448305" cy="703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2179" y="4985003"/>
            <a:ext cx="2448305" cy="7231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81700" y="2087854"/>
            <a:ext cx="2448305" cy="682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81700" y="5919215"/>
            <a:ext cx="2448305" cy="682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28050" y="2255773"/>
            <a:ext cx="179705" cy="420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745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1703" y="3003804"/>
            <a:ext cx="2588514" cy="6819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1700" y="3043402"/>
            <a:ext cx="2448305" cy="6972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9664" y="3284473"/>
            <a:ext cx="1734820" cy="229870"/>
          </a:xfrm>
          <a:custGeom>
            <a:avLst/>
            <a:gdLst/>
            <a:ahLst/>
            <a:cxnLst/>
            <a:rect l="l" t="t" r="r" b="b"/>
            <a:pathLst>
              <a:path w="1734820" h="229870">
                <a:moveTo>
                  <a:pt x="1505669" y="153507"/>
                </a:moveTo>
                <a:lnTo>
                  <a:pt x="1505585" y="229615"/>
                </a:lnTo>
                <a:lnTo>
                  <a:pt x="1658154" y="153542"/>
                </a:lnTo>
                <a:lnTo>
                  <a:pt x="1543812" y="153542"/>
                </a:lnTo>
                <a:lnTo>
                  <a:pt x="1505669" y="153507"/>
                </a:lnTo>
                <a:close/>
              </a:path>
              <a:path w="1734820" h="229870">
                <a:moveTo>
                  <a:pt x="228726" y="0"/>
                </a:moveTo>
                <a:lnTo>
                  <a:pt x="0" y="114046"/>
                </a:lnTo>
                <a:lnTo>
                  <a:pt x="228473" y="228600"/>
                </a:lnTo>
                <a:lnTo>
                  <a:pt x="228557" y="152308"/>
                </a:lnTo>
                <a:lnTo>
                  <a:pt x="190500" y="152273"/>
                </a:lnTo>
                <a:lnTo>
                  <a:pt x="190500" y="76073"/>
                </a:lnTo>
                <a:lnTo>
                  <a:pt x="228642" y="76073"/>
                </a:lnTo>
                <a:lnTo>
                  <a:pt x="228726" y="0"/>
                </a:lnTo>
                <a:close/>
              </a:path>
              <a:path w="1734820" h="229870">
                <a:moveTo>
                  <a:pt x="1505754" y="77307"/>
                </a:moveTo>
                <a:lnTo>
                  <a:pt x="1505669" y="153507"/>
                </a:lnTo>
                <a:lnTo>
                  <a:pt x="1543812" y="153542"/>
                </a:lnTo>
                <a:lnTo>
                  <a:pt x="1543812" y="77342"/>
                </a:lnTo>
                <a:lnTo>
                  <a:pt x="1505754" y="77307"/>
                </a:lnTo>
                <a:close/>
              </a:path>
              <a:path w="1734820" h="229870">
                <a:moveTo>
                  <a:pt x="1505839" y="1015"/>
                </a:moveTo>
                <a:lnTo>
                  <a:pt x="1505754" y="77307"/>
                </a:lnTo>
                <a:lnTo>
                  <a:pt x="1543812" y="77342"/>
                </a:lnTo>
                <a:lnTo>
                  <a:pt x="1543812" y="153542"/>
                </a:lnTo>
                <a:lnTo>
                  <a:pt x="1658154" y="153542"/>
                </a:lnTo>
                <a:lnTo>
                  <a:pt x="1734312" y="115570"/>
                </a:lnTo>
                <a:lnTo>
                  <a:pt x="1505839" y="1015"/>
                </a:lnTo>
                <a:close/>
              </a:path>
              <a:path w="1734820" h="229870">
                <a:moveTo>
                  <a:pt x="228642" y="76108"/>
                </a:moveTo>
                <a:lnTo>
                  <a:pt x="228557" y="152308"/>
                </a:lnTo>
                <a:lnTo>
                  <a:pt x="1505669" y="153507"/>
                </a:lnTo>
                <a:lnTo>
                  <a:pt x="1505754" y="77307"/>
                </a:lnTo>
                <a:lnTo>
                  <a:pt x="228642" y="76108"/>
                </a:lnTo>
                <a:close/>
              </a:path>
              <a:path w="1734820" h="229870">
                <a:moveTo>
                  <a:pt x="190500" y="76073"/>
                </a:moveTo>
                <a:lnTo>
                  <a:pt x="190500" y="152273"/>
                </a:lnTo>
                <a:lnTo>
                  <a:pt x="228557" y="152308"/>
                </a:lnTo>
                <a:lnTo>
                  <a:pt x="228642" y="76108"/>
                </a:lnTo>
                <a:lnTo>
                  <a:pt x="190500" y="76073"/>
                </a:lnTo>
                <a:close/>
              </a:path>
              <a:path w="1734820" h="229870">
                <a:moveTo>
                  <a:pt x="228642" y="76073"/>
                </a:moveTo>
                <a:lnTo>
                  <a:pt x="190500" y="76073"/>
                </a:lnTo>
                <a:lnTo>
                  <a:pt x="228642" y="7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947" y="2923032"/>
            <a:ext cx="864108" cy="987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70619" y="2924555"/>
            <a:ext cx="1007364" cy="1022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370204"/>
            <a:ext cx="759904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Open </a:t>
            </a:r>
            <a:r>
              <a:rPr dirty="0" spc="-5"/>
              <a:t>Systems</a:t>
            </a:r>
            <a:r>
              <a:rPr dirty="0" spc="-15"/>
              <a:t> </a:t>
            </a:r>
            <a:r>
              <a:rPr dirty="0" spc="-5"/>
              <a:t>Interconnection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594" y="1041146"/>
            <a:ext cx="3012440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(OSI)</a:t>
            </a:r>
            <a:r>
              <a:rPr dirty="0" sz="4400" spc="-8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8300" y="20574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8232" y="20574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8300" y="26670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28232" y="26670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8300" y="32766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79389" y="2093086"/>
            <a:ext cx="178435" cy="159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8232" y="32766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6394" y="1849125"/>
            <a:ext cx="1664335" cy="1840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1905">
              <a:lnSpc>
                <a:spcPct val="1667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 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esentat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48300" y="38862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79389" y="3922141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8232" y="38862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77939" y="3922141"/>
            <a:ext cx="13411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9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48300" y="44958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28232" y="44958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48300" y="51054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28232" y="51054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48300" y="57150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79389" y="4532121"/>
            <a:ext cx="177800" cy="159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28232" y="57150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70318" y="4288159"/>
            <a:ext cx="1355090" cy="1840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2540">
              <a:lnSpc>
                <a:spcPct val="1667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Network  Data</a:t>
            </a:r>
            <a:r>
              <a:rPr dirty="0" sz="2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8196" y="2776727"/>
            <a:ext cx="2558795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8196" y="2776727"/>
            <a:ext cx="2559050" cy="542925"/>
          </a:xfrm>
          <a:custGeom>
            <a:avLst/>
            <a:gdLst/>
            <a:ahLst/>
            <a:cxnLst/>
            <a:rect l="l" t="t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62150" y="2855086"/>
            <a:ext cx="17716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User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68196" y="3777996"/>
            <a:ext cx="2558795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68196" y="3777996"/>
            <a:ext cx="2559050" cy="565785"/>
          </a:xfrm>
          <a:custGeom>
            <a:avLst/>
            <a:gdLst/>
            <a:ahLst/>
            <a:cxnLst/>
            <a:rect l="l" t="t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77033" y="3868166"/>
            <a:ext cx="13398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8196" y="4876800"/>
            <a:ext cx="2558795" cy="586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568196" y="4876800"/>
            <a:ext cx="2559050" cy="586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760"/>
              </a:spcBef>
            </a:pPr>
            <a:r>
              <a:rPr dirty="0" sz="2400" spc="-5" b="1">
                <a:latin typeface="Times New Roman"/>
                <a:cs typeface="Times New Roman"/>
              </a:rPr>
              <a:t>Network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33497" y="43441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33497" y="54871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69" h="524510">
                <a:moveTo>
                  <a:pt x="38931" y="410010"/>
                </a:moveTo>
                <a:lnTo>
                  <a:pt x="761" y="410121"/>
                </a:lnTo>
                <a:lnTo>
                  <a:pt x="58292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69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69" h="524510">
                <a:moveTo>
                  <a:pt x="115061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1" y="409790"/>
                </a:lnTo>
                <a:close/>
              </a:path>
              <a:path w="115569" h="524510">
                <a:moveTo>
                  <a:pt x="76130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0" y="114245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2" y="95250"/>
                </a:lnTo>
                <a:lnTo>
                  <a:pt x="104780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55"/>
                </a:lnTo>
                <a:lnTo>
                  <a:pt x="76130" y="114245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80" y="95250"/>
                </a:moveTo>
                <a:lnTo>
                  <a:pt x="76072" y="95250"/>
                </a:lnTo>
                <a:lnTo>
                  <a:pt x="76130" y="114245"/>
                </a:lnTo>
                <a:lnTo>
                  <a:pt x="114300" y="114134"/>
                </a:lnTo>
                <a:lnTo>
                  <a:pt x="10478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57145" y="5902350"/>
            <a:ext cx="154241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33497" y="32773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390648" y="1786635"/>
            <a:ext cx="839469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latin typeface="Times New Roman"/>
                <a:cs typeface="Times New Roman"/>
              </a:rPr>
              <a:t>User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33497" y="2286761"/>
            <a:ext cx="115570" cy="524510"/>
          </a:xfrm>
          <a:custGeom>
            <a:avLst/>
            <a:gdLst/>
            <a:ahLst/>
            <a:cxnLst/>
            <a:rect l="l" t="t" r="r" b="b"/>
            <a:pathLst>
              <a:path w="115569" h="524510">
                <a:moveTo>
                  <a:pt x="38931" y="409998"/>
                </a:moveTo>
                <a:lnTo>
                  <a:pt x="761" y="410083"/>
                </a:lnTo>
                <a:lnTo>
                  <a:pt x="58292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1" y="409828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5953" y="3505961"/>
            <a:ext cx="3633470" cy="1905"/>
          </a:xfrm>
          <a:custGeom>
            <a:avLst/>
            <a:gdLst/>
            <a:ahLst/>
            <a:cxnLst/>
            <a:rect l="l" t="t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89170" y="3505961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4" h="304800">
                <a:moveTo>
                  <a:pt x="0" y="0"/>
                </a:moveTo>
                <a:lnTo>
                  <a:pt x="1524" y="3048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89170" y="3810761"/>
            <a:ext cx="4787265" cy="1905"/>
          </a:xfrm>
          <a:custGeom>
            <a:avLst/>
            <a:gdLst/>
            <a:ahLst/>
            <a:cxnLst/>
            <a:rect l="l" t="t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5953" y="4648961"/>
            <a:ext cx="3633470" cy="1905"/>
          </a:xfrm>
          <a:custGeom>
            <a:avLst/>
            <a:gdLst/>
            <a:ahLst/>
            <a:cxnLst/>
            <a:rect l="l" t="t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89170" y="4418838"/>
            <a:ext cx="1905" cy="231775"/>
          </a:xfrm>
          <a:custGeom>
            <a:avLst/>
            <a:gdLst/>
            <a:ahLst/>
            <a:cxnLst/>
            <a:rect l="l" t="t" r="r" b="b"/>
            <a:pathLst>
              <a:path w="1904" h="231775">
                <a:moveTo>
                  <a:pt x="0" y="231648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89170" y="4420361"/>
            <a:ext cx="4787265" cy="1905"/>
          </a:xfrm>
          <a:custGeom>
            <a:avLst/>
            <a:gdLst/>
            <a:ahLst/>
            <a:cxnLst/>
            <a:rect l="l" t="t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ct val="100000"/>
              </a:lnSpc>
            </a:pPr>
            <a:r>
              <a:rPr dirty="0"/>
              <a:t>OSI</a:t>
            </a:r>
            <a:r>
              <a:rPr dirty="0" spc="-9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072896" y="1981200"/>
            <a:ext cx="818515" cy="472440"/>
          </a:xfrm>
          <a:custGeom>
            <a:avLst/>
            <a:gdLst/>
            <a:ahLst/>
            <a:cxnLst/>
            <a:rect l="l" t="t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6920" y="1981200"/>
            <a:ext cx="2181225" cy="472440"/>
          </a:xfrm>
          <a:custGeom>
            <a:avLst/>
            <a:gdLst/>
            <a:ahLst/>
            <a:cxnLst/>
            <a:rect l="l" t="t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2896" y="2613660"/>
            <a:ext cx="818515" cy="472440"/>
          </a:xfrm>
          <a:custGeom>
            <a:avLst/>
            <a:gdLst/>
            <a:ahLst/>
            <a:cxnLst/>
            <a:rect l="l" t="t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19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19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26920" y="2613660"/>
            <a:ext cx="2181225" cy="472440"/>
          </a:xfrm>
          <a:custGeom>
            <a:avLst/>
            <a:gdLst/>
            <a:ahLst/>
            <a:cxnLst/>
            <a:rect l="l" t="t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2896" y="3244595"/>
            <a:ext cx="818515" cy="474345"/>
          </a:xfrm>
          <a:custGeom>
            <a:avLst/>
            <a:gdLst/>
            <a:ahLst/>
            <a:cxnLst/>
            <a:rect l="l" t="t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6920" y="3244595"/>
            <a:ext cx="2181225" cy="474345"/>
          </a:xfrm>
          <a:custGeom>
            <a:avLst/>
            <a:gdLst/>
            <a:ahLst/>
            <a:cxnLst/>
            <a:rect l="l" t="t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50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2896" y="3878579"/>
            <a:ext cx="818515" cy="472440"/>
          </a:xfrm>
          <a:custGeom>
            <a:avLst/>
            <a:gdLst/>
            <a:ahLst/>
            <a:cxnLst/>
            <a:rect l="l" t="t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26920" y="3878579"/>
            <a:ext cx="2181225" cy="472440"/>
          </a:xfrm>
          <a:custGeom>
            <a:avLst/>
            <a:gdLst/>
            <a:ahLst/>
            <a:cxnLst/>
            <a:rect l="l" t="t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2896" y="4509515"/>
            <a:ext cx="818515" cy="474345"/>
          </a:xfrm>
          <a:custGeom>
            <a:avLst/>
            <a:gdLst/>
            <a:ahLst/>
            <a:cxnLst/>
            <a:rect l="l" t="t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26920" y="4509515"/>
            <a:ext cx="2181225" cy="474345"/>
          </a:xfrm>
          <a:custGeom>
            <a:avLst/>
            <a:gdLst/>
            <a:ahLst/>
            <a:cxnLst/>
            <a:rect l="l" t="t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49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49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72896" y="5141976"/>
            <a:ext cx="818515" cy="472440"/>
          </a:xfrm>
          <a:custGeom>
            <a:avLst/>
            <a:gdLst/>
            <a:ahLst/>
            <a:cxnLst/>
            <a:rect l="l" t="t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26920" y="5141976"/>
            <a:ext cx="2181225" cy="472440"/>
          </a:xfrm>
          <a:custGeom>
            <a:avLst/>
            <a:gdLst/>
            <a:ahLst/>
            <a:cxnLst/>
            <a:rect l="l" t="t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72896" y="5774435"/>
            <a:ext cx="818515" cy="472440"/>
          </a:xfrm>
          <a:custGeom>
            <a:avLst/>
            <a:gdLst/>
            <a:ahLst/>
            <a:cxnLst/>
            <a:rect l="l" t="t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0"/>
                </a:lnTo>
                <a:lnTo>
                  <a:pt x="236686" y="21953"/>
                </a:lnTo>
                <a:lnTo>
                  <a:pt x="186381" y="38054"/>
                </a:lnTo>
                <a:lnTo>
                  <a:pt x="140730" y="57938"/>
                </a:lnTo>
                <a:lnTo>
                  <a:pt x="100366" y="81239"/>
                </a:lnTo>
                <a:lnTo>
                  <a:pt x="65922" y="107592"/>
                </a:lnTo>
                <a:lnTo>
                  <a:pt x="38030" y="136632"/>
                </a:lnTo>
                <a:lnTo>
                  <a:pt x="4436" y="201311"/>
                </a:lnTo>
                <a:lnTo>
                  <a:pt x="0" y="236219"/>
                </a:lnTo>
                <a:lnTo>
                  <a:pt x="4436" y="271125"/>
                </a:lnTo>
                <a:lnTo>
                  <a:pt x="38030" y="335801"/>
                </a:lnTo>
                <a:lnTo>
                  <a:pt x="65922" y="364841"/>
                </a:lnTo>
                <a:lnTo>
                  <a:pt x="100366" y="391195"/>
                </a:lnTo>
                <a:lnTo>
                  <a:pt x="140730" y="414497"/>
                </a:lnTo>
                <a:lnTo>
                  <a:pt x="186381" y="434381"/>
                </a:lnTo>
                <a:lnTo>
                  <a:pt x="236686" y="450484"/>
                </a:lnTo>
                <a:lnTo>
                  <a:pt x="291011" y="462438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8"/>
                </a:lnTo>
                <a:lnTo>
                  <a:pt x="581674" y="450484"/>
                </a:lnTo>
                <a:lnTo>
                  <a:pt x="631978" y="434381"/>
                </a:lnTo>
                <a:lnTo>
                  <a:pt x="677631" y="414497"/>
                </a:lnTo>
                <a:lnTo>
                  <a:pt x="717999" y="391195"/>
                </a:lnTo>
                <a:lnTo>
                  <a:pt x="752449" y="364841"/>
                </a:lnTo>
                <a:lnTo>
                  <a:pt x="780346" y="335801"/>
                </a:lnTo>
                <a:lnTo>
                  <a:pt x="813949" y="271125"/>
                </a:lnTo>
                <a:lnTo>
                  <a:pt x="818387" y="236219"/>
                </a:lnTo>
                <a:lnTo>
                  <a:pt x="813949" y="201311"/>
                </a:lnTo>
                <a:lnTo>
                  <a:pt x="780346" y="136632"/>
                </a:lnTo>
                <a:lnTo>
                  <a:pt x="752449" y="107592"/>
                </a:lnTo>
                <a:lnTo>
                  <a:pt x="717999" y="81239"/>
                </a:lnTo>
                <a:lnTo>
                  <a:pt x="677631" y="57938"/>
                </a:lnTo>
                <a:lnTo>
                  <a:pt x="631978" y="38054"/>
                </a:lnTo>
                <a:lnTo>
                  <a:pt x="581674" y="21953"/>
                </a:lnTo>
                <a:lnTo>
                  <a:pt x="527353" y="10000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6920" y="5774435"/>
            <a:ext cx="2181225" cy="472440"/>
          </a:xfrm>
          <a:custGeom>
            <a:avLst/>
            <a:gdLst/>
            <a:ahLst/>
            <a:cxnLst/>
            <a:rect l="l" t="t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88"/>
                </a:lnTo>
                <a:lnTo>
                  <a:pt x="23082" y="23063"/>
                </a:lnTo>
                <a:lnTo>
                  <a:pt x="6195" y="48091"/>
                </a:lnTo>
                <a:lnTo>
                  <a:pt x="0" y="78739"/>
                </a:lnTo>
                <a:lnTo>
                  <a:pt x="0" y="393699"/>
                </a:lnTo>
                <a:lnTo>
                  <a:pt x="6195" y="424348"/>
                </a:lnTo>
                <a:lnTo>
                  <a:pt x="23082" y="449376"/>
                </a:lnTo>
                <a:lnTo>
                  <a:pt x="48113" y="466251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51"/>
                </a:lnTo>
                <a:lnTo>
                  <a:pt x="2157761" y="449376"/>
                </a:lnTo>
                <a:lnTo>
                  <a:pt x="2174648" y="424348"/>
                </a:lnTo>
                <a:lnTo>
                  <a:pt x="2180844" y="393699"/>
                </a:lnTo>
                <a:lnTo>
                  <a:pt x="2180844" y="78739"/>
                </a:lnTo>
                <a:lnTo>
                  <a:pt x="2174648" y="48091"/>
                </a:lnTo>
                <a:lnTo>
                  <a:pt x="2157761" y="23063"/>
                </a:lnTo>
                <a:lnTo>
                  <a:pt x="2132730" y="6188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61390" algn="l"/>
              </a:tabLst>
            </a:pPr>
            <a:r>
              <a:rPr dirty="0"/>
              <a:t>7	</a:t>
            </a:r>
            <a:r>
              <a:rPr dirty="0" spc="-5"/>
              <a:t>Application</a:t>
            </a: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904875" algn="l"/>
              </a:tabLst>
            </a:pPr>
            <a:r>
              <a:rPr dirty="0"/>
              <a:t>6	P</a:t>
            </a:r>
            <a:r>
              <a:rPr dirty="0" spc="-50"/>
              <a:t>r</a:t>
            </a:r>
            <a:r>
              <a:rPr dirty="0" spc="-5"/>
              <a:t>esen</a:t>
            </a:r>
            <a:r>
              <a:rPr dirty="0"/>
              <a:t>t</a:t>
            </a:r>
            <a:r>
              <a:rPr dirty="0"/>
              <a:t>at</a:t>
            </a:r>
            <a:r>
              <a:rPr dirty="0" spc="5"/>
              <a:t>i</a:t>
            </a:r>
            <a:r>
              <a:rPr dirty="0" spc="-5"/>
              <a:t>on</a:t>
            </a: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249045" algn="l"/>
              </a:tabLst>
            </a:pPr>
            <a:r>
              <a:rPr dirty="0"/>
              <a:t>5	Session</a:t>
            </a:r>
          </a:p>
          <a:p>
            <a:pPr marL="12700">
              <a:lnSpc>
                <a:spcPct val="100000"/>
              </a:lnSpc>
              <a:spcBef>
                <a:spcPts val="2105"/>
              </a:spcBef>
              <a:tabLst>
                <a:tab pos="1066165" algn="l"/>
              </a:tabLst>
            </a:pPr>
            <a:r>
              <a:rPr dirty="0"/>
              <a:t>4	</a:t>
            </a:r>
            <a:r>
              <a:rPr dirty="0" spc="-20"/>
              <a:t>Transport</a:t>
            </a: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157605" algn="l"/>
              </a:tabLst>
            </a:pPr>
            <a:r>
              <a:rPr dirty="0"/>
              <a:t>3	</a:t>
            </a:r>
            <a:r>
              <a:rPr dirty="0" spc="-5"/>
              <a:t>Network</a:t>
            </a: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058545" algn="l"/>
              </a:tabLst>
            </a:pPr>
            <a:r>
              <a:rPr dirty="0"/>
              <a:t>2	Data</a:t>
            </a:r>
            <a:r>
              <a:rPr dirty="0" spc="-85"/>
              <a:t> </a:t>
            </a:r>
            <a:r>
              <a:rPr dirty="0" spc="-5"/>
              <a:t>Link</a:t>
            </a: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182370" algn="l"/>
              </a:tabLst>
            </a:pPr>
            <a:r>
              <a:rPr dirty="0"/>
              <a:t>1	Physical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4394453" y="1957070"/>
            <a:ext cx="15430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4453" y="2612135"/>
            <a:ext cx="4787265" cy="299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Translate </a:t>
            </a:r>
            <a:r>
              <a:rPr dirty="0" sz="2400" spc="-5">
                <a:latin typeface="Times New Roman"/>
                <a:cs typeface="Times New Roman"/>
              </a:rPr>
              <a:t>format,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</a:t>
            </a:r>
            <a:endParaRPr sz="2400">
              <a:latin typeface="Times New Roman"/>
              <a:cs typeface="Times New Roman"/>
            </a:endParaRPr>
          </a:p>
          <a:p>
            <a:pPr marL="12700" marR="227329">
              <a:lnSpc>
                <a:spcPct val="179100"/>
              </a:lnSpc>
            </a:pPr>
            <a:r>
              <a:rPr dirty="0" sz="2400">
                <a:latin typeface="Times New Roman"/>
                <a:cs typeface="Times New Roman"/>
              </a:rPr>
              <a:t>Session </a:t>
            </a:r>
            <a:r>
              <a:rPr dirty="0" sz="2400" spc="-5">
                <a:latin typeface="Times New Roman"/>
                <a:cs typeface="Times New Roman"/>
              </a:rPr>
              <a:t>manage, </a:t>
            </a:r>
            <a:r>
              <a:rPr dirty="0" sz="2400">
                <a:latin typeface="Times New Roman"/>
                <a:cs typeface="Times New Roman"/>
              </a:rPr>
              <a:t>checkpoints  Reliable end-to-end (whole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message)  </a:t>
            </a:r>
            <a:r>
              <a:rPr dirty="0" sz="2400">
                <a:latin typeface="Times New Roman"/>
                <a:cs typeface="Times New Roman"/>
              </a:rPr>
              <a:t>Packet end-to-end (across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Node-to-node </a:t>
            </a:r>
            <a:r>
              <a:rPr dirty="0" sz="2400" spc="-5">
                <a:latin typeface="Times New Roman"/>
                <a:cs typeface="Times New Roman"/>
              </a:rPr>
              <a:t>(same </a:t>
            </a:r>
            <a:r>
              <a:rPr dirty="0" sz="2400">
                <a:latin typeface="Times New Roman"/>
                <a:cs typeface="Times New Roman"/>
              </a:rPr>
              <a:t>network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4453" y="5887211"/>
            <a:ext cx="10591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Physi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3" y="2546604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8472" y="2546604"/>
            <a:ext cx="355091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" y="2968751"/>
            <a:ext cx="457200" cy="474345"/>
          </a:xfrm>
          <a:custGeom>
            <a:avLst/>
            <a:gdLst/>
            <a:ahLst/>
            <a:cxnLst/>
            <a:rect l="l" t="t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7344" y="2968751"/>
            <a:ext cx="400812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60655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850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900" y="3261359"/>
            <a:ext cx="94167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50721" y="1581784"/>
            <a:ext cx="7164070" cy="133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How</a:t>
            </a:r>
            <a:r>
              <a:rPr dirty="0" sz="4400" spc="-10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can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ts val="5255"/>
              </a:lnSpc>
            </a:pP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the communication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happen</a:t>
            </a:r>
            <a:r>
              <a:rPr dirty="0" sz="4400" spc="-10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370204"/>
            <a:ext cx="262382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OSI</a:t>
            </a:r>
            <a:r>
              <a:rPr dirty="0" spc="-8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59052" y="22860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89505" y="23216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983" y="22860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82645" y="2321686"/>
            <a:ext cx="1550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9052" y="28956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38983" y="28956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9052" y="35052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8983" y="35052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9052" y="41148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38983" y="41148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59052" y="47244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38983" y="47244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9052" y="53340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8983" y="53340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9052" y="59436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89505" y="2931540"/>
            <a:ext cx="178435" cy="342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38983" y="594360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26257" y="2687578"/>
            <a:ext cx="1663700" cy="3669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667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esen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Session  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Transport 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Network  Data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Link  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3600" y="2286000"/>
            <a:ext cx="2230120" cy="1676400"/>
          </a:xfrm>
          <a:custGeom>
            <a:avLst/>
            <a:gdLst/>
            <a:ahLst/>
            <a:cxnLst/>
            <a:rect l="l" t="t" r="r" b="b"/>
            <a:pathLst>
              <a:path w="2230120" h="1676400">
                <a:moveTo>
                  <a:pt x="1950211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7000"/>
                </a:lnTo>
                <a:lnTo>
                  <a:pt x="3656" y="1442319"/>
                </a:lnTo>
                <a:lnTo>
                  <a:pt x="14244" y="1485310"/>
                </a:lnTo>
                <a:lnTo>
                  <a:pt x="31186" y="1525398"/>
                </a:lnTo>
                <a:lnTo>
                  <a:pt x="53908" y="1562008"/>
                </a:lnTo>
                <a:lnTo>
                  <a:pt x="81835" y="1594564"/>
                </a:lnTo>
                <a:lnTo>
                  <a:pt x="114391" y="1622491"/>
                </a:lnTo>
                <a:lnTo>
                  <a:pt x="151001" y="1645213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1950211" y="1676400"/>
                </a:lnTo>
                <a:lnTo>
                  <a:pt x="1995531" y="1672743"/>
                </a:lnTo>
                <a:lnTo>
                  <a:pt x="2038522" y="1662155"/>
                </a:lnTo>
                <a:lnTo>
                  <a:pt x="2078610" y="1645213"/>
                </a:lnTo>
                <a:lnTo>
                  <a:pt x="2115220" y="1622491"/>
                </a:lnTo>
                <a:lnTo>
                  <a:pt x="2147776" y="1594564"/>
                </a:lnTo>
                <a:lnTo>
                  <a:pt x="2175703" y="1562008"/>
                </a:lnTo>
                <a:lnTo>
                  <a:pt x="2198425" y="1525398"/>
                </a:lnTo>
                <a:lnTo>
                  <a:pt x="2215367" y="1485310"/>
                </a:lnTo>
                <a:lnTo>
                  <a:pt x="2225955" y="1442319"/>
                </a:lnTo>
                <a:lnTo>
                  <a:pt x="2229611" y="1397000"/>
                </a:lnTo>
                <a:lnTo>
                  <a:pt x="2229611" y="279400"/>
                </a:lnTo>
                <a:lnTo>
                  <a:pt x="2225955" y="234080"/>
                </a:lnTo>
                <a:lnTo>
                  <a:pt x="2215367" y="191089"/>
                </a:lnTo>
                <a:lnTo>
                  <a:pt x="2198425" y="151001"/>
                </a:lnTo>
                <a:lnTo>
                  <a:pt x="2175703" y="114391"/>
                </a:lnTo>
                <a:lnTo>
                  <a:pt x="2147776" y="81835"/>
                </a:lnTo>
                <a:lnTo>
                  <a:pt x="2115220" y="53908"/>
                </a:lnTo>
                <a:lnTo>
                  <a:pt x="2078610" y="31186"/>
                </a:lnTo>
                <a:lnTo>
                  <a:pt x="2038522" y="14244"/>
                </a:lnTo>
                <a:lnTo>
                  <a:pt x="1995531" y="3656"/>
                </a:lnTo>
                <a:lnTo>
                  <a:pt x="195021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43600" y="2286000"/>
            <a:ext cx="2230120" cy="1676400"/>
          </a:xfrm>
          <a:custGeom>
            <a:avLst/>
            <a:gdLst/>
            <a:ahLst/>
            <a:cxnLst/>
            <a:rect l="l" t="t" r="r" b="b"/>
            <a:pathLst>
              <a:path w="2230120" h="16764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950211" y="0"/>
                </a:lnTo>
                <a:lnTo>
                  <a:pt x="1995531" y="3656"/>
                </a:lnTo>
                <a:lnTo>
                  <a:pt x="2038522" y="14244"/>
                </a:lnTo>
                <a:lnTo>
                  <a:pt x="2078610" y="31186"/>
                </a:lnTo>
                <a:lnTo>
                  <a:pt x="2115220" y="53908"/>
                </a:lnTo>
                <a:lnTo>
                  <a:pt x="2147776" y="81835"/>
                </a:lnTo>
                <a:lnTo>
                  <a:pt x="2175703" y="114391"/>
                </a:lnTo>
                <a:lnTo>
                  <a:pt x="2198425" y="151001"/>
                </a:lnTo>
                <a:lnTo>
                  <a:pt x="2215367" y="191089"/>
                </a:lnTo>
                <a:lnTo>
                  <a:pt x="2225955" y="234080"/>
                </a:lnTo>
                <a:lnTo>
                  <a:pt x="2229611" y="279400"/>
                </a:lnTo>
                <a:lnTo>
                  <a:pt x="2229611" y="1397000"/>
                </a:lnTo>
                <a:lnTo>
                  <a:pt x="2225955" y="1442319"/>
                </a:lnTo>
                <a:lnTo>
                  <a:pt x="2215367" y="1485310"/>
                </a:lnTo>
                <a:lnTo>
                  <a:pt x="2198425" y="1525398"/>
                </a:lnTo>
                <a:lnTo>
                  <a:pt x="2175703" y="1562008"/>
                </a:lnTo>
                <a:lnTo>
                  <a:pt x="2147776" y="1594564"/>
                </a:lnTo>
                <a:lnTo>
                  <a:pt x="2115220" y="1622491"/>
                </a:lnTo>
                <a:lnTo>
                  <a:pt x="2078610" y="1645213"/>
                </a:lnTo>
                <a:lnTo>
                  <a:pt x="2038522" y="1662155"/>
                </a:lnTo>
                <a:lnTo>
                  <a:pt x="1995531" y="1672743"/>
                </a:lnTo>
                <a:lnTo>
                  <a:pt x="1950211" y="1676400"/>
                </a:lnTo>
                <a:lnTo>
                  <a:pt x="279400" y="1676400"/>
                </a:lnTo>
                <a:lnTo>
                  <a:pt x="234080" y="1672743"/>
                </a:lnTo>
                <a:lnTo>
                  <a:pt x="191089" y="1662155"/>
                </a:lnTo>
                <a:lnTo>
                  <a:pt x="151001" y="1645213"/>
                </a:lnTo>
                <a:lnTo>
                  <a:pt x="114391" y="1622491"/>
                </a:lnTo>
                <a:lnTo>
                  <a:pt x="81835" y="1594564"/>
                </a:lnTo>
                <a:lnTo>
                  <a:pt x="53908" y="1562008"/>
                </a:lnTo>
                <a:lnTo>
                  <a:pt x="31186" y="1525398"/>
                </a:lnTo>
                <a:lnTo>
                  <a:pt x="14244" y="1485310"/>
                </a:lnTo>
                <a:lnTo>
                  <a:pt x="3656" y="1442319"/>
                </a:lnTo>
                <a:lnTo>
                  <a:pt x="0" y="1397000"/>
                </a:lnTo>
                <a:lnTo>
                  <a:pt x="0" y="279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87236" y="2899028"/>
            <a:ext cx="19431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4114800"/>
            <a:ext cx="2230120" cy="457200"/>
          </a:xfrm>
          <a:custGeom>
            <a:avLst/>
            <a:gdLst/>
            <a:ahLst/>
            <a:cxnLst/>
            <a:rect l="l" t="t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43600" y="4114800"/>
            <a:ext cx="2230120" cy="457200"/>
          </a:xfrm>
          <a:custGeom>
            <a:avLst/>
            <a:gdLst/>
            <a:ahLst/>
            <a:cxnLst/>
            <a:rect l="l" t="t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32016" y="4118609"/>
            <a:ext cx="165417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latin typeface="Times New Roman"/>
                <a:cs typeface="Times New Roman"/>
              </a:rPr>
              <a:t>TCP/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UDP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600" y="4724400"/>
            <a:ext cx="2230120" cy="457200"/>
          </a:xfrm>
          <a:custGeom>
            <a:avLst/>
            <a:gdLst/>
            <a:ahLst/>
            <a:cxnLst/>
            <a:rect l="l" t="t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3600" y="4724400"/>
            <a:ext cx="2230120" cy="457200"/>
          </a:xfrm>
          <a:custGeom>
            <a:avLst/>
            <a:gdLst/>
            <a:ahLst/>
            <a:cxnLst/>
            <a:rect l="l" t="t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69048" y="4728209"/>
            <a:ext cx="38163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latin typeface="Times New Roman"/>
                <a:cs typeface="Times New Roman"/>
              </a:rPr>
              <a:t>IP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34455" y="5943600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37"/>
                </a:lnTo>
                <a:lnTo>
                  <a:pt x="2216419" y="22317"/>
                </a:lnTo>
                <a:lnTo>
                  <a:pt x="2192196" y="5987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43600" y="5334000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85940" y="5370271"/>
            <a:ext cx="1355725" cy="98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  <a:p>
            <a:pPr algn="ctr" marR="13335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1323594" y="1041146"/>
            <a:ext cx="639064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“It’s just a</a:t>
            </a:r>
            <a:r>
              <a:rPr dirty="0" sz="4400" spc="-8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model”</a:t>
            </a:r>
            <a:endParaRPr sz="4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590"/>
              </a:spcBef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TCP/IP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551560"/>
            <a:ext cx="530352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TCP/IP </a:t>
            </a:r>
            <a:r>
              <a:rPr dirty="0" spc="-5"/>
              <a:t>Protocol</a:t>
            </a:r>
            <a:r>
              <a:rPr dirty="0" spc="-45"/>
              <a:t> </a:t>
            </a:r>
            <a:r>
              <a:rPr dirty="0" spc="-5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594" y="1222502"/>
            <a:ext cx="299021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dirty="0" sz="3200" spc="-5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7152" y="2252472"/>
            <a:ext cx="2228215" cy="502920"/>
          </a:xfrm>
          <a:custGeom>
            <a:avLst/>
            <a:gdLst/>
            <a:ahLst/>
            <a:cxnLst/>
            <a:rect l="l" t="t" r="r" b="b"/>
            <a:pathLst>
              <a:path w="2228215" h="502919">
                <a:moveTo>
                  <a:pt x="2144268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2144268" y="502919"/>
                </a:lnTo>
                <a:lnTo>
                  <a:pt x="2176920" y="496341"/>
                </a:lnTo>
                <a:lnTo>
                  <a:pt x="2203561" y="478393"/>
                </a:lnTo>
                <a:lnTo>
                  <a:pt x="2221509" y="451752"/>
                </a:lnTo>
                <a:lnTo>
                  <a:pt x="2228088" y="419100"/>
                </a:lnTo>
                <a:lnTo>
                  <a:pt x="2228088" y="83819"/>
                </a:lnTo>
                <a:lnTo>
                  <a:pt x="2221509" y="51167"/>
                </a:lnTo>
                <a:lnTo>
                  <a:pt x="2203561" y="24526"/>
                </a:lnTo>
                <a:lnTo>
                  <a:pt x="2176920" y="6578"/>
                </a:lnTo>
                <a:lnTo>
                  <a:pt x="2144268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7152" y="2252472"/>
            <a:ext cx="2228215" cy="502920"/>
          </a:xfrm>
          <a:custGeom>
            <a:avLst/>
            <a:gdLst/>
            <a:ahLst/>
            <a:cxnLst/>
            <a:rect l="l" t="t" r="r" b="b"/>
            <a:pathLst>
              <a:path w="2228215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2144268" y="0"/>
                </a:lnTo>
                <a:lnTo>
                  <a:pt x="2176920" y="6578"/>
                </a:lnTo>
                <a:lnTo>
                  <a:pt x="2203561" y="24526"/>
                </a:lnTo>
                <a:lnTo>
                  <a:pt x="2221509" y="51167"/>
                </a:lnTo>
                <a:lnTo>
                  <a:pt x="2228088" y="83819"/>
                </a:lnTo>
                <a:lnTo>
                  <a:pt x="2228088" y="419100"/>
                </a:lnTo>
                <a:lnTo>
                  <a:pt x="2221509" y="451752"/>
                </a:lnTo>
                <a:lnTo>
                  <a:pt x="2203561" y="478393"/>
                </a:lnTo>
                <a:lnTo>
                  <a:pt x="2176920" y="496341"/>
                </a:lnTo>
                <a:lnTo>
                  <a:pt x="2144268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76425" y="2311272"/>
            <a:ext cx="16687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703" y="2357882"/>
            <a:ext cx="293116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dirty="0" sz="2000" spc="-5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dirty="0" sz="200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dirty="0" sz="2000" spc="-8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416" y="23241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1416" y="232410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2530" y="23597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7152" y="3128772"/>
            <a:ext cx="2228215" cy="457200"/>
          </a:xfrm>
          <a:custGeom>
            <a:avLst/>
            <a:gdLst/>
            <a:ahLst/>
            <a:cxnLst/>
            <a:rect l="l" t="t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97152" y="3128772"/>
            <a:ext cx="2228215" cy="457200"/>
          </a:xfrm>
          <a:custGeom>
            <a:avLst/>
            <a:gdLst/>
            <a:ahLst/>
            <a:cxnLst/>
            <a:rect l="l" t="t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41651" y="3164713"/>
            <a:ext cx="1342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ranspo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1416" y="3128772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1416" y="3128772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92530" y="3164713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7152" y="4030979"/>
            <a:ext cx="2228215" cy="457200"/>
          </a:xfrm>
          <a:custGeom>
            <a:avLst/>
            <a:gdLst/>
            <a:ahLst/>
            <a:cxnLst/>
            <a:rect l="l" t="t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7152" y="4030979"/>
            <a:ext cx="2228215" cy="457200"/>
          </a:xfrm>
          <a:custGeom>
            <a:avLst/>
            <a:gdLst/>
            <a:ahLst/>
            <a:cxnLst/>
            <a:rect l="l" t="t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31822" y="4066667"/>
            <a:ext cx="1158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1416" y="4030979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1416" y="4030979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2530" y="4066667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97152" y="4843271"/>
            <a:ext cx="2240280" cy="457200"/>
          </a:xfrm>
          <a:custGeom>
            <a:avLst/>
            <a:gdLst/>
            <a:ahLst/>
            <a:cxnLst/>
            <a:rect l="l" t="t" r="r" b="b"/>
            <a:pathLst>
              <a:path w="2240279" h="457200">
                <a:moveTo>
                  <a:pt x="2164080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199"/>
                </a:lnTo>
                <a:lnTo>
                  <a:pt x="2164080" y="457199"/>
                </a:lnTo>
                <a:lnTo>
                  <a:pt x="2193720" y="451205"/>
                </a:lnTo>
                <a:lnTo>
                  <a:pt x="2217943" y="434863"/>
                </a:lnTo>
                <a:lnTo>
                  <a:pt x="2234285" y="410640"/>
                </a:lnTo>
                <a:lnTo>
                  <a:pt x="2240280" y="381000"/>
                </a:lnTo>
                <a:lnTo>
                  <a:pt x="2240280" y="76200"/>
                </a:lnTo>
                <a:lnTo>
                  <a:pt x="2234285" y="46559"/>
                </a:lnTo>
                <a:lnTo>
                  <a:pt x="2217943" y="22336"/>
                </a:lnTo>
                <a:lnTo>
                  <a:pt x="2193720" y="599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38604" y="4879847"/>
            <a:ext cx="13557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1416" y="4843271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92530" y="487984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8008" y="5608320"/>
            <a:ext cx="2237740" cy="457200"/>
          </a:xfrm>
          <a:custGeom>
            <a:avLst/>
            <a:gdLst/>
            <a:ahLst/>
            <a:cxnLst/>
            <a:rect l="l" t="t" r="r" b="b"/>
            <a:pathLst>
              <a:path w="2237740" h="457200">
                <a:moveTo>
                  <a:pt x="2161031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199"/>
                </a:lnTo>
                <a:lnTo>
                  <a:pt x="2161031" y="457199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1" y="380999"/>
                </a:lnTo>
                <a:lnTo>
                  <a:pt x="2237231" y="76199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1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51126" y="5645200"/>
            <a:ext cx="11093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416" y="5608320"/>
            <a:ext cx="840105" cy="457200"/>
          </a:xfrm>
          <a:custGeom>
            <a:avLst/>
            <a:gdLst/>
            <a:ahLst/>
            <a:cxnLst/>
            <a:rect l="l" t="t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8"/>
                </a:lnTo>
                <a:lnTo>
                  <a:pt x="242856" y="21246"/>
                </a:lnTo>
                <a:lnTo>
                  <a:pt x="191240" y="36829"/>
                </a:lnTo>
                <a:lnTo>
                  <a:pt x="144399" y="56072"/>
                </a:lnTo>
                <a:lnTo>
                  <a:pt x="102983" y="78622"/>
                </a:lnTo>
                <a:lnTo>
                  <a:pt x="67640" y="104125"/>
                </a:lnTo>
                <a:lnTo>
                  <a:pt x="39022" y="132228"/>
                </a:lnTo>
                <a:lnTo>
                  <a:pt x="4552" y="194819"/>
                </a:lnTo>
                <a:lnTo>
                  <a:pt x="0" y="228599"/>
                </a:lnTo>
                <a:lnTo>
                  <a:pt x="4552" y="262380"/>
                </a:lnTo>
                <a:lnTo>
                  <a:pt x="39022" y="324971"/>
                </a:lnTo>
                <a:lnTo>
                  <a:pt x="67640" y="353074"/>
                </a:lnTo>
                <a:lnTo>
                  <a:pt x="102983" y="378577"/>
                </a:lnTo>
                <a:lnTo>
                  <a:pt x="144399" y="401127"/>
                </a:lnTo>
                <a:lnTo>
                  <a:pt x="191240" y="420370"/>
                </a:lnTo>
                <a:lnTo>
                  <a:pt x="242856" y="435953"/>
                </a:lnTo>
                <a:lnTo>
                  <a:pt x="298598" y="447521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599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92530" y="5645200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4219702" y="4796790"/>
            <a:ext cx="4489450" cy="1306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ts val="2340"/>
              </a:lnSpc>
            </a:pPr>
            <a:r>
              <a:rPr dirty="0" sz="2000" spc="-5">
                <a:solidFill>
                  <a:srgbClr val="0000CC"/>
                </a:solidFill>
                <a:latin typeface="Tahoma"/>
                <a:cs typeface="Tahoma"/>
              </a:rPr>
              <a:t>Provide</a:t>
            </a:r>
            <a:r>
              <a:rPr dirty="0" sz="2000" spc="-7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CC"/>
                </a:solidFill>
                <a:latin typeface="Tahoma"/>
                <a:cs typeface="Tahoma"/>
              </a:rPr>
              <a:t>frames</a:t>
            </a:r>
            <a:endParaRPr sz="2000">
              <a:latin typeface="Tahoma"/>
              <a:cs typeface="Tahoma"/>
            </a:endParaRPr>
          </a:p>
          <a:p>
            <a:pPr marL="36195">
              <a:lnSpc>
                <a:spcPts val="2340"/>
              </a:lnSpc>
            </a:pPr>
            <a:r>
              <a:rPr dirty="0" sz="2000">
                <a:solidFill>
                  <a:srgbClr val="0000CC"/>
                </a:solidFill>
                <a:latin typeface="Tahoma"/>
                <a:cs typeface="Tahoma"/>
              </a:rPr>
              <a:t>Node-to-node </a:t>
            </a:r>
            <a:r>
              <a:rPr dirty="0" sz="2000" spc="-5">
                <a:solidFill>
                  <a:srgbClr val="0000CC"/>
                </a:solidFill>
                <a:latin typeface="Tahoma"/>
                <a:cs typeface="Tahoma"/>
              </a:rPr>
              <a:t>(same </a:t>
            </a:r>
            <a:r>
              <a:rPr dirty="0" sz="2000">
                <a:solidFill>
                  <a:srgbClr val="0000CC"/>
                </a:solidFill>
                <a:latin typeface="Tahoma"/>
                <a:cs typeface="Tahoma"/>
              </a:rPr>
              <a:t>network</a:t>
            </a:r>
            <a:r>
              <a:rPr dirty="0" sz="2000" spc="-8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Tahoma"/>
                <a:cs typeface="Tahoma"/>
              </a:rPr>
              <a:t>segment)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1000"/>
              </a:spcBef>
            </a:pPr>
            <a:r>
              <a:rPr dirty="0" sz="2000" spc="-20">
                <a:solidFill>
                  <a:srgbClr val="006600"/>
                </a:solidFill>
                <a:latin typeface="Tahoma"/>
                <a:cs typeface="Tahoma"/>
              </a:rPr>
              <a:t>Transmission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bit</a:t>
            </a:r>
            <a:r>
              <a:rPr dirty="0" sz="2000" spc="-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  <a:p>
            <a:pPr marL="20320">
              <a:lnSpc>
                <a:spcPts val="2280"/>
              </a:lnSpc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(mechanical and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electrical</a:t>
            </a:r>
            <a:r>
              <a:rPr dirty="0" sz="2000" spc="-8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spec)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7703" y="4003421"/>
            <a:ext cx="4566920" cy="573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dirty="0" sz="2000" spc="-5">
                <a:solidFill>
                  <a:srgbClr val="663300"/>
                </a:solidFill>
                <a:latin typeface="Tahoma"/>
                <a:cs typeface="Tahoma"/>
              </a:rPr>
              <a:t>Move packets </a:t>
            </a:r>
            <a:r>
              <a:rPr dirty="0" sz="2000" spc="-10">
                <a:solidFill>
                  <a:srgbClr val="663300"/>
                </a:solidFill>
                <a:latin typeface="Tahoma"/>
                <a:cs typeface="Tahoma"/>
              </a:rPr>
              <a:t>from </a:t>
            </a:r>
            <a:r>
              <a:rPr dirty="0" sz="2000" spc="-5">
                <a:solidFill>
                  <a:srgbClr val="663300"/>
                </a:solidFill>
                <a:latin typeface="Tahoma"/>
                <a:cs typeface="Tahoma"/>
              </a:rPr>
              <a:t>source to destination  </a:t>
            </a:r>
            <a:r>
              <a:rPr dirty="0" sz="2000" spc="-10">
                <a:solidFill>
                  <a:srgbClr val="663300"/>
                </a:solidFill>
                <a:latin typeface="Tahoma"/>
                <a:cs typeface="Tahoma"/>
              </a:rPr>
              <a:t>Packet </a:t>
            </a:r>
            <a:r>
              <a:rPr dirty="0" sz="2000" spc="-5">
                <a:solidFill>
                  <a:srgbClr val="663300"/>
                </a:solidFill>
                <a:latin typeface="Tahoma"/>
                <a:cs typeface="Tahoma"/>
              </a:rPr>
              <a:t>end-to-end </a:t>
            </a:r>
            <a:r>
              <a:rPr dirty="0" sz="2000">
                <a:solidFill>
                  <a:srgbClr val="663300"/>
                </a:solidFill>
                <a:latin typeface="Tahoma"/>
                <a:cs typeface="Tahoma"/>
              </a:rPr>
              <a:t>(across</a:t>
            </a:r>
            <a:r>
              <a:rPr dirty="0" sz="2000" spc="-125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663300"/>
                </a:solidFill>
                <a:latin typeface="Tahoma"/>
                <a:cs typeface="Tahoma"/>
              </a:rPr>
              <a:t>network)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3578" y="3115284"/>
            <a:ext cx="420560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480">
              <a:lnSpc>
                <a:spcPct val="101299"/>
              </a:lnSpc>
            </a:pPr>
            <a:r>
              <a:rPr dirty="0" sz="2000" spc="-5">
                <a:solidFill>
                  <a:srgbClr val="CC3300"/>
                </a:solidFill>
                <a:latin typeface="Tahoma"/>
                <a:cs typeface="Tahoma"/>
              </a:rPr>
              <a:t>Process delivery </a:t>
            </a:r>
            <a:r>
              <a:rPr dirty="0" sz="2000">
                <a:solidFill>
                  <a:srgbClr val="CC3300"/>
                </a:solidFill>
                <a:latin typeface="Tahoma"/>
                <a:cs typeface="Tahoma"/>
              </a:rPr>
              <a:t>+ </a:t>
            </a:r>
            <a:r>
              <a:rPr dirty="0" sz="2000" spc="-5">
                <a:solidFill>
                  <a:srgbClr val="CC3300"/>
                </a:solidFill>
                <a:latin typeface="Tahoma"/>
                <a:cs typeface="Tahoma"/>
              </a:rPr>
              <a:t>Error </a:t>
            </a:r>
            <a:r>
              <a:rPr dirty="0" sz="2000">
                <a:solidFill>
                  <a:srgbClr val="CC3300"/>
                </a:solidFill>
                <a:latin typeface="Tahoma"/>
                <a:cs typeface="Tahoma"/>
              </a:rPr>
              <a:t>(TCP/UDP)  </a:t>
            </a:r>
            <a:r>
              <a:rPr dirty="0" sz="2000" spc="-10">
                <a:solidFill>
                  <a:srgbClr val="CC3300"/>
                </a:solidFill>
                <a:latin typeface="Tahoma"/>
                <a:cs typeface="Tahoma"/>
              </a:rPr>
              <a:t>Reliable </a:t>
            </a:r>
            <a:r>
              <a:rPr dirty="0" sz="2000">
                <a:solidFill>
                  <a:srgbClr val="CC3300"/>
                </a:solidFill>
                <a:latin typeface="Tahoma"/>
                <a:cs typeface="Tahoma"/>
              </a:rPr>
              <a:t>end-to-end (whole</a:t>
            </a:r>
            <a:r>
              <a:rPr dirty="0" sz="2000" spc="-85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CC3300"/>
                </a:solidFill>
                <a:latin typeface="Tahoma"/>
                <a:cs typeface="Tahoma"/>
              </a:rPr>
              <a:t>message)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0403" y="2781300"/>
            <a:ext cx="3218815" cy="3240405"/>
          </a:xfrm>
          <a:custGeom>
            <a:avLst/>
            <a:gdLst/>
            <a:ahLst/>
            <a:cxnLst/>
            <a:rect l="l" t="t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0403" y="2781300"/>
            <a:ext cx="3218815" cy="3240405"/>
          </a:xfrm>
          <a:custGeom>
            <a:avLst/>
            <a:gdLst/>
            <a:ahLst/>
            <a:cxnLst/>
            <a:rect l="l" t="t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97852" y="2849879"/>
            <a:ext cx="2068195" cy="393700"/>
          </a:xfrm>
          <a:custGeom>
            <a:avLst/>
            <a:gdLst/>
            <a:ahLst/>
            <a:cxnLst/>
            <a:rect l="l" t="t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8702" y="2902330"/>
            <a:ext cx="11684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0152" y="2804160"/>
            <a:ext cx="504825" cy="463550"/>
          </a:xfrm>
          <a:custGeom>
            <a:avLst/>
            <a:gdLst/>
            <a:ahLst/>
            <a:cxnLst/>
            <a:rect l="l" t="t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5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32778" y="2892297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0152" y="3451859"/>
            <a:ext cx="504825" cy="464820"/>
          </a:xfrm>
          <a:custGeom>
            <a:avLst/>
            <a:gdLst/>
            <a:ahLst/>
            <a:cxnLst/>
            <a:rect l="l" t="t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60"/>
                </a:lnTo>
                <a:lnTo>
                  <a:pt x="19817" y="322891"/>
                </a:lnTo>
                <a:lnTo>
                  <a:pt x="43070" y="362370"/>
                </a:lnTo>
                <a:lnTo>
                  <a:pt x="73866" y="396763"/>
                </a:lnTo>
                <a:lnTo>
                  <a:pt x="111193" y="425138"/>
                </a:lnTo>
                <a:lnTo>
                  <a:pt x="154037" y="446561"/>
                </a:lnTo>
                <a:lnTo>
                  <a:pt x="201384" y="460099"/>
                </a:lnTo>
                <a:lnTo>
                  <a:pt x="252222" y="464819"/>
                </a:lnTo>
                <a:lnTo>
                  <a:pt x="303059" y="460099"/>
                </a:lnTo>
                <a:lnTo>
                  <a:pt x="350406" y="446561"/>
                </a:lnTo>
                <a:lnTo>
                  <a:pt x="393250" y="425138"/>
                </a:lnTo>
                <a:lnTo>
                  <a:pt x="430577" y="396763"/>
                </a:lnTo>
                <a:lnTo>
                  <a:pt x="461373" y="362370"/>
                </a:lnTo>
                <a:lnTo>
                  <a:pt x="484626" y="322891"/>
                </a:lnTo>
                <a:lnTo>
                  <a:pt x="499320" y="279260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32778" y="3540886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7852" y="3523488"/>
            <a:ext cx="2068195" cy="393700"/>
          </a:xfrm>
          <a:custGeom>
            <a:avLst/>
            <a:gdLst/>
            <a:ahLst/>
            <a:cxnLst/>
            <a:rect l="l" t="t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26426" y="3576828"/>
            <a:ext cx="101091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37959" y="4104132"/>
            <a:ext cx="504825" cy="463550"/>
          </a:xfrm>
          <a:custGeom>
            <a:avLst/>
            <a:gdLst/>
            <a:ahLst/>
            <a:cxnLst/>
            <a:rect l="l" t="t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20967" y="4192270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87183" y="4175759"/>
            <a:ext cx="2066925" cy="391795"/>
          </a:xfrm>
          <a:custGeom>
            <a:avLst/>
            <a:gdLst/>
            <a:ahLst/>
            <a:cxnLst/>
            <a:rect l="l" t="t" r="r" b="b"/>
            <a:pathLst>
              <a:path w="2066925" h="391795">
                <a:moveTo>
                  <a:pt x="2001266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7"/>
                </a:lnTo>
                <a:lnTo>
                  <a:pt x="0" y="326389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7"/>
                </a:lnTo>
                <a:lnTo>
                  <a:pt x="2001266" y="391667"/>
                </a:lnTo>
                <a:lnTo>
                  <a:pt x="2026681" y="386540"/>
                </a:lnTo>
                <a:lnTo>
                  <a:pt x="2047430" y="372554"/>
                </a:lnTo>
                <a:lnTo>
                  <a:pt x="2061416" y="351805"/>
                </a:lnTo>
                <a:lnTo>
                  <a:pt x="2066544" y="326389"/>
                </a:lnTo>
                <a:lnTo>
                  <a:pt x="2066544" y="65277"/>
                </a:lnTo>
                <a:lnTo>
                  <a:pt x="2061416" y="39862"/>
                </a:lnTo>
                <a:lnTo>
                  <a:pt x="2047430" y="19113"/>
                </a:lnTo>
                <a:lnTo>
                  <a:pt x="2026681" y="5127"/>
                </a:lnTo>
                <a:lnTo>
                  <a:pt x="200126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81290" y="4228210"/>
            <a:ext cx="87947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dirty="0" sz="1800" spc="2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0152" y="4756403"/>
            <a:ext cx="504825" cy="463550"/>
          </a:xfrm>
          <a:custGeom>
            <a:avLst/>
            <a:gdLst/>
            <a:ahLst/>
            <a:cxnLst/>
            <a:rect l="l" t="t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32778" y="4844542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97852" y="4828032"/>
            <a:ext cx="2068195" cy="391795"/>
          </a:xfrm>
          <a:custGeom>
            <a:avLst/>
            <a:gdLst/>
            <a:ahLst/>
            <a:cxnLst/>
            <a:rect l="l" t="t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40"/>
                </a:lnTo>
                <a:lnTo>
                  <a:pt x="2048954" y="372554"/>
                </a:lnTo>
                <a:lnTo>
                  <a:pt x="2062940" y="351805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21854" y="4880482"/>
            <a:ext cx="102361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0152" y="5413247"/>
            <a:ext cx="504825" cy="464820"/>
          </a:xfrm>
          <a:custGeom>
            <a:avLst/>
            <a:gdLst/>
            <a:ahLst/>
            <a:cxnLst/>
            <a:rect l="l" t="t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49"/>
                </a:lnTo>
                <a:lnTo>
                  <a:pt x="19817" y="322875"/>
                </a:lnTo>
                <a:lnTo>
                  <a:pt x="43070" y="362353"/>
                </a:lnTo>
                <a:lnTo>
                  <a:pt x="73866" y="396749"/>
                </a:lnTo>
                <a:lnTo>
                  <a:pt x="111193" y="425128"/>
                </a:lnTo>
                <a:lnTo>
                  <a:pt x="154037" y="446556"/>
                </a:lnTo>
                <a:lnTo>
                  <a:pt x="201384" y="460098"/>
                </a:lnTo>
                <a:lnTo>
                  <a:pt x="252222" y="464819"/>
                </a:lnTo>
                <a:lnTo>
                  <a:pt x="303059" y="460098"/>
                </a:lnTo>
                <a:lnTo>
                  <a:pt x="350406" y="446556"/>
                </a:lnTo>
                <a:lnTo>
                  <a:pt x="393250" y="425128"/>
                </a:lnTo>
                <a:lnTo>
                  <a:pt x="430577" y="396749"/>
                </a:lnTo>
                <a:lnTo>
                  <a:pt x="461373" y="362353"/>
                </a:lnTo>
                <a:lnTo>
                  <a:pt x="484626" y="322875"/>
                </a:lnTo>
                <a:lnTo>
                  <a:pt x="499320" y="279249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32778" y="5502554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97852" y="5486400"/>
            <a:ext cx="2068195" cy="391795"/>
          </a:xfrm>
          <a:custGeom>
            <a:avLst/>
            <a:gdLst/>
            <a:ahLst/>
            <a:cxnLst/>
            <a:rect l="l" t="t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0"/>
                </a:lnTo>
                <a:lnTo>
                  <a:pt x="19113" y="372549"/>
                </a:lnTo>
                <a:lnTo>
                  <a:pt x="39862" y="386538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38"/>
                </a:lnTo>
                <a:lnTo>
                  <a:pt x="2048954" y="372549"/>
                </a:lnTo>
                <a:lnTo>
                  <a:pt x="2062940" y="351800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11769" y="5538216"/>
            <a:ext cx="83946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6008" y="2781300"/>
            <a:ext cx="3218815" cy="3312160"/>
          </a:xfrm>
          <a:custGeom>
            <a:avLst/>
            <a:gdLst/>
            <a:ahLst/>
            <a:cxnLst/>
            <a:rect l="l" t="t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6008" y="2781300"/>
            <a:ext cx="3218815" cy="3312160"/>
          </a:xfrm>
          <a:custGeom>
            <a:avLst/>
            <a:gdLst/>
            <a:ahLst/>
            <a:cxnLst/>
            <a:rect l="l" t="t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12035" y="2851404"/>
            <a:ext cx="2068195" cy="403860"/>
          </a:xfrm>
          <a:custGeom>
            <a:avLst/>
            <a:gdLst/>
            <a:ahLst/>
            <a:cxnLst/>
            <a:rect l="l" t="t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2000758" y="403860"/>
                </a:lnTo>
                <a:lnTo>
                  <a:pt x="2026973" y="398575"/>
                </a:lnTo>
                <a:lnTo>
                  <a:pt x="2048367" y="384159"/>
                </a:lnTo>
                <a:lnTo>
                  <a:pt x="2062783" y="362765"/>
                </a:lnTo>
                <a:lnTo>
                  <a:pt x="2068067" y="336550"/>
                </a:lnTo>
                <a:lnTo>
                  <a:pt x="2068067" y="67310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61997" y="2909570"/>
            <a:ext cx="11684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08532" y="2852927"/>
            <a:ext cx="504825" cy="475615"/>
          </a:xfrm>
          <a:custGeom>
            <a:avLst/>
            <a:gdLst/>
            <a:ahLst/>
            <a:cxnLst/>
            <a:rect l="l" t="t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90903" y="2947161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8532" y="3515867"/>
            <a:ext cx="504825" cy="478790"/>
          </a:xfrm>
          <a:custGeom>
            <a:avLst/>
            <a:gdLst/>
            <a:ahLst/>
            <a:cxnLst/>
            <a:rect l="l" t="t" r="r" b="b"/>
            <a:pathLst>
              <a:path w="504825" h="478789">
                <a:moveTo>
                  <a:pt x="252222" y="0"/>
                </a:moveTo>
                <a:lnTo>
                  <a:pt x="201384" y="4858"/>
                </a:lnTo>
                <a:lnTo>
                  <a:pt x="154037" y="18794"/>
                </a:lnTo>
                <a:lnTo>
                  <a:pt x="111193" y="40846"/>
                </a:lnTo>
                <a:lnTo>
                  <a:pt x="73866" y="70056"/>
                </a:lnTo>
                <a:lnTo>
                  <a:pt x="43070" y="105463"/>
                </a:lnTo>
                <a:lnTo>
                  <a:pt x="19817" y="146107"/>
                </a:lnTo>
                <a:lnTo>
                  <a:pt x="5123" y="191029"/>
                </a:lnTo>
                <a:lnTo>
                  <a:pt x="0" y="239268"/>
                </a:lnTo>
                <a:lnTo>
                  <a:pt x="5123" y="287470"/>
                </a:lnTo>
                <a:lnTo>
                  <a:pt x="19817" y="332374"/>
                </a:lnTo>
                <a:lnTo>
                  <a:pt x="43070" y="373016"/>
                </a:lnTo>
                <a:lnTo>
                  <a:pt x="73866" y="408432"/>
                </a:lnTo>
                <a:lnTo>
                  <a:pt x="111193" y="437655"/>
                </a:lnTo>
                <a:lnTo>
                  <a:pt x="154037" y="459724"/>
                </a:lnTo>
                <a:lnTo>
                  <a:pt x="201384" y="473672"/>
                </a:lnTo>
                <a:lnTo>
                  <a:pt x="252222" y="478536"/>
                </a:lnTo>
                <a:lnTo>
                  <a:pt x="303059" y="473672"/>
                </a:lnTo>
                <a:lnTo>
                  <a:pt x="350406" y="459724"/>
                </a:lnTo>
                <a:lnTo>
                  <a:pt x="393250" y="437655"/>
                </a:lnTo>
                <a:lnTo>
                  <a:pt x="430577" y="408432"/>
                </a:lnTo>
                <a:lnTo>
                  <a:pt x="461373" y="373016"/>
                </a:lnTo>
                <a:lnTo>
                  <a:pt x="484626" y="332374"/>
                </a:lnTo>
                <a:lnTo>
                  <a:pt x="499320" y="287470"/>
                </a:lnTo>
                <a:lnTo>
                  <a:pt x="504444" y="239268"/>
                </a:lnTo>
                <a:lnTo>
                  <a:pt x="499320" y="191029"/>
                </a:lnTo>
                <a:lnTo>
                  <a:pt x="484626" y="146107"/>
                </a:lnTo>
                <a:lnTo>
                  <a:pt x="461373" y="105463"/>
                </a:lnTo>
                <a:lnTo>
                  <a:pt x="430577" y="70056"/>
                </a:lnTo>
                <a:lnTo>
                  <a:pt x="393250" y="40846"/>
                </a:lnTo>
                <a:lnTo>
                  <a:pt x="350406" y="18794"/>
                </a:lnTo>
                <a:lnTo>
                  <a:pt x="303059" y="485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903" y="3610609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12035" y="3540252"/>
            <a:ext cx="2068195" cy="405765"/>
          </a:xfrm>
          <a:custGeom>
            <a:avLst/>
            <a:gdLst/>
            <a:ahLst/>
            <a:cxnLst/>
            <a:rect l="l" t="t" r="r" b="b"/>
            <a:pathLst>
              <a:path w="2068195" h="405764">
                <a:moveTo>
                  <a:pt x="2000503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4"/>
                </a:lnTo>
                <a:lnTo>
                  <a:pt x="0" y="337820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2000503" y="405384"/>
                </a:lnTo>
                <a:lnTo>
                  <a:pt x="2026812" y="400077"/>
                </a:lnTo>
                <a:lnTo>
                  <a:pt x="2048287" y="385603"/>
                </a:lnTo>
                <a:lnTo>
                  <a:pt x="2062761" y="364128"/>
                </a:lnTo>
                <a:lnTo>
                  <a:pt x="2068067" y="337820"/>
                </a:lnTo>
                <a:lnTo>
                  <a:pt x="2068067" y="67564"/>
                </a:lnTo>
                <a:lnTo>
                  <a:pt x="2062761" y="41255"/>
                </a:lnTo>
                <a:lnTo>
                  <a:pt x="2048287" y="19780"/>
                </a:lnTo>
                <a:lnTo>
                  <a:pt x="2026812" y="5306"/>
                </a:lnTo>
                <a:lnTo>
                  <a:pt x="200050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339720" y="3598798"/>
            <a:ext cx="10115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96339" y="4181855"/>
            <a:ext cx="504825" cy="475615"/>
          </a:xfrm>
          <a:custGeom>
            <a:avLst/>
            <a:gdLst/>
            <a:ahLst/>
            <a:cxnLst/>
            <a:rect l="l" t="t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3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378966" y="4275708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01367" y="4206240"/>
            <a:ext cx="2066925" cy="403860"/>
          </a:xfrm>
          <a:custGeom>
            <a:avLst/>
            <a:gdLst/>
            <a:ahLst/>
            <a:cxnLst/>
            <a:rect l="l" t="t" r="r" b="b"/>
            <a:pathLst>
              <a:path w="2066925" h="403860">
                <a:moveTo>
                  <a:pt x="1999233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1999233" y="403860"/>
                </a:lnTo>
                <a:lnTo>
                  <a:pt x="2025449" y="398575"/>
                </a:lnTo>
                <a:lnTo>
                  <a:pt x="2046843" y="384159"/>
                </a:lnTo>
                <a:lnTo>
                  <a:pt x="2061259" y="362765"/>
                </a:lnTo>
                <a:lnTo>
                  <a:pt x="2066544" y="336550"/>
                </a:lnTo>
                <a:lnTo>
                  <a:pt x="2066544" y="67310"/>
                </a:lnTo>
                <a:lnTo>
                  <a:pt x="2061259" y="41094"/>
                </a:lnTo>
                <a:lnTo>
                  <a:pt x="2046843" y="19700"/>
                </a:lnTo>
                <a:lnTo>
                  <a:pt x="2025449" y="5284"/>
                </a:lnTo>
                <a:lnTo>
                  <a:pt x="19992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394966" y="4264786"/>
            <a:ext cx="8788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dirty="0" sz="1800" spc="1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8532" y="4847844"/>
            <a:ext cx="504825" cy="475615"/>
          </a:xfrm>
          <a:custGeom>
            <a:avLst/>
            <a:gdLst/>
            <a:ahLst/>
            <a:cxnLst/>
            <a:rect l="l" t="t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3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7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3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90903" y="4942332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12035" y="4873752"/>
            <a:ext cx="2068195" cy="402590"/>
          </a:xfrm>
          <a:custGeom>
            <a:avLst/>
            <a:gdLst/>
            <a:ahLst/>
            <a:cxnLst/>
            <a:rect l="l" t="t" r="r" b="b"/>
            <a:pathLst>
              <a:path w="2068195" h="402589">
                <a:moveTo>
                  <a:pt x="2001012" y="0"/>
                </a:moveTo>
                <a:lnTo>
                  <a:pt x="67056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280"/>
                </a:lnTo>
                <a:lnTo>
                  <a:pt x="5262" y="361402"/>
                </a:lnTo>
                <a:lnTo>
                  <a:pt x="19621" y="382714"/>
                </a:lnTo>
                <a:lnTo>
                  <a:pt x="40933" y="397073"/>
                </a:lnTo>
                <a:lnTo>
                  <a:pt x="67056" y="402336"/>
                </a:lnTo>
                <a:lnTo>
                  <a:pt x="2001012" y="402336"/>
                </a:lnTo>
                <a:lnTo>
                  <a:pt x="2027134" y="397073"/>
                </a:lnTo>
                <a:lnTo>
                  <a:pt x="2048446" y="382714"/>
                </a:lnTo>
                <a:lnTo>
                  <a:pt x="2062805" y="361402"/>
                </a:lnTo>
                <a:lnTo>
                  <a:pt x="2068067" y="335280"/>
                </a:lnTo>
                <a:lnTo>
                  <a:pt x="2068067" y="67056"/>
                </a:lnTo>
                <a:lnTo>
                  <a:pt x="2062805" y="40933"/>
                </a:lnTo>
                <a:lnTo>
                  <a:pt x="2048446" y="19621"/>
                </a:lnTo>
                <a:lnTo>
                  <a:pt x="2027134" y="5262"/>
                </a:lnTo>
                <a:lnTo>
                  <a:pt x="200101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335148" y="4931409"/>
            <a:ext cx="102361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08532" y="5519928"/>
            <a:ext cx="504825" cy="475615"/>
          </a:xfrm>
          <a:custGeom>
            <a:avLst/>
            <a:gdLst/>
            <a:ahLst/>
            <a:cxnLst/>
            <a:rect l="l" t="t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2"/>
                </a:lnTo>
                <a:lnTo>
                  <a:pt x="111193" y="40602"/>
                </a:lnTo>
                <a:lnTo>
                  <a:pt x="73866" y="69632"/>
                </a:lnTo>
                <a:lnTo>
                  <a:pt x="43070" y="104817"/>
                </a:lnTo>
                <a:lnTo>
                  <a:pt x="19817" y="145202"/>
                </a:lnTo>
                <a:lnTo>
                  <a:pt x="5123" y="189829"/>
                </a:lnTo>
                <a:lnTo>
                  <a:pt x="0" y="237744"/>
                </a:lnTo>
                <a:lnTo>
                  <a:pt x="5123" y="285658"/>
                </a:lnTo>
                <a:lnTo>
                  <a:pt x="19817" y="330285"/>
                </a:lnTo>
                <a:lnTo>
                  <a:pt x="43070" y="370670"/>
                </a:lnTo>
                <a:lnTo>
                  <a:pt x="73866" y="405855"/>
                </a:lnTo>
                <a:lnTo>
                  <a:pt x="111193" y="434885"/>
                </a:lnTo>
                <a:lnTo>
                  <a:pt x="154037" y="456805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5"/>
                </a:lnTo>
                <a:lnTo>
                  <a:pt x="393250" y="434885"/>
                </a:lnTo>
                <a:lnTo>
                  <a:pt x="430577" y="405855"/>
                </a:lnTo>
                <a:lnTo>
                  <a:pt x="461373" y="370670"/>
                </a:lnTo>
                <a:lnTo>
                  <a:pt x="484626" y="330285"/>
                </a:lnTo>
                <a:lnTo>
                  <a:pt x="499320" y="285658"/>
                </a:lnTo>
                <a:lnTo>
                  <a:pt x="504444" y="237744"/>
                </a:lnTo>
                <a:lnTo>
                  <a:pt x="499320" y="189829"/>
                </a:lnTo>
                <a:lnTo>
                  <a:pt x="484626" y="145202"/>
                </a:lnTo>
                <a:lnTo>
                  <a:pt x="461373" y="104817"/>
                </a:lnTo>
                <a:lnTo>
                  <a:pt x="430577" y="69632"/>
                </a:lnTo>
                <a:lnTo>
                  <a:pt x="393250" y="40602"/>
                </a:lnTo>
                <a:lnTo>
                  <a:pt x="350406" y="18682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90903" y="5614720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12035" y="5545835"/>
            <a:ext cx="2068195" cy="403860"/>
          </a:xfrm>
          <a:custGeom>
            <a:avLst/>
            <a:gdLst/>
            <a:ahLst/>
            <a:cxnLst/>
            <a:rect l="l" t="t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09"/>
                </a:lnTo>
                <a:lnTo>
                  <a:pt x="0" y="336550"/>
                </a:lnTo>
                <a:lnTo>
                  <a:pt x="5284" y="362749"/>
                </a:lnTo>
                <a:lnTo>
                  <a:pt x="19700" y="384144"/>
                </a:lnTo>
                <a:lnTo>
                  <a:pt x="41094" y="398570"/>
                </a:lnTo>
                <a:lnTo>
                  <a:pt x="67309" y="403859"/>
                </a:lnTo>
                <a:lnTo>
                  <a:pt x="2000758" y="403859"/>
                </a:lnTo>
                <a:lnTo>
                  <a:pt x="2026973" y="398570"/>
                </a:lnTo>
                <a:lnTo>
                  <a:pt x="2048367" y="384144"/>
                </a:lnTo>
                <a:lnTo>
                  <a:pt x="2062783" y="362749"/>
                </a:lnTo>
                <a:lnTo>
                  <a:pt x="2068067" y="336550"/>
                </a:lnTo>
                <a:lnTo>
                  <a:pt x="2068067" y="67309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25064" y="5603747"/>
            <a:ext cx="83946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Direct</a:t>
            </a:r>
            <a:r>
              <a:rPr dirty="0" spc="-45"/>
              <a:t> </a:t>
            </a:r>
            <a:r>
              <a:rPr dirty="0" spc="-5"/>
              <a:t>connection</a:t>
            </a:r>
          </a:p>
        </p:txBody>
      </p:sp>
      <p:sp>
        <p:nvSpPr>
          <p:cNvPr id="47" name="object 47"/>
          <p:cNvSpPr/>
          <p:nvPr/>
        </p:nvSpPr>
        <p:spPr>
          <a:xfrm>
            <a:off x="3220211" y="2438400"/>
            <a:ext cx="4459605" cy="0"/>
          </a:xfrm>
          <a:custGeom>
            <a:avLst/>
            <a:gdLst/>
            <a:ahLst/>
            <a:cxnLst/>
            <a:rect l="l" t="t" r="r" b="b"/>
            <a:pathLst>
              <a:path w="4459605" h="0">
                <a:moveTo>
                  <a:pt x="0" y="0"/>
                </a:moveTo>
                <a:lnTo>
                  <a:pt x="4459223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46832" y="5876544"/>
            <a:ext cx="5385435" cy="502920"/>
          </a:xfrm>
          <a:custGeom>
            <a:avLst/>
            <a:gdLst/>
            <a:ahLst/>
            <a:cxnLst/>
            <a:rect l="l" t="t" r="r" b="b"/>
            <a:pathLst>
              <a:path w="5385434" h="502920">
                <a:moveTo>
                  <a:pt x="0" y="72008"/>
                </a:moveTo>
                <a:lnTo>
                  <a:pt x="0" y="502627"/>
                </a:lnTo>
                <a:lnTo>
                  <a:pt x="5385435" y="502627"/>
                </a:lnTo>
                <a:lnTo>
                  <a:pt x="5385435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60291" y="4899659"/>
            <a:ext cx="2562225" cy="228600"/>
          </a:xfrm>
          <a:custGeom>
            <a:avLst/>
            <a:gdLst/>
            <a:ahLst/>
            <a:cxnLst/>
            <a:rect l="l" t="t" r="r" b="b"/>
            <a:pathLst>
              <a:path w="256222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562225" h="228600">
                <a:moveTo>
                  <a:pt x="2333244" y="0"/>
                </a:moveTo>
                <a:lnTo>
                  <a:pt x="2333244" y="228600"/>
                </a:lnTo>
                <a:lnTo>
                  <a:pt x="2485644" y="152400"/>
                </a:lnTo>
                <a:lnTo>
                  <a:pt x="2371344" y="152400"/>
                </a:lnTo>
                <a:lnTo>
                  <a:pt x="2371344" y="76200"/>
                </a:lnTo>
                <a:lnTo>
                  <a:pt x="2485644" y="76200"/>
                </a:lnTo>
                <a:lnTo>
                  <a:pt x="2333244" y="0"/>
                </a:lnTo>
                <a:close/>
              </a:path>
              <a:path w="256222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562225" h="228600">
                <a:moveTo>
                  <a:pt x="2333244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3244" y="152400"/>
                </a:lnTo>
                <a:lnTo>
                  <a:pt x="2333244" y="76200"/>
                </a:lnTo>
                <a:close/>
              </a:path>
              <a:path w="2562225" h="228600">
                <a:moveTo>
                  <a:pt x="2485644" y="76200"/>
                </a:moveTo>
                <a:lnTo>
                  <a:pt x="2371344" y="76200"/>
                </a:lnTo>
                <a:lnTo>
                  <a:pt x="2371344" y="152400"/>
                </a:lnTo>
                <a:lnTo>
                  <a:pt x="2485644" y="152400"/>
                </a:lnTo>
                <a:lnTo>
                  <a:pt x="2561844" y="114300"/>
                </a:lnTo>
                <a:lnTo>
                  <a:pt x="248564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45652" y="1985772"/>
            <a:ext cx="251459" cy="37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45652" y="1985772"/>
            <a:ext cx="251460" cy="372110"/>
          </a:xfrm>
          <a:custGeom>
            <a:avLst/>
            <a:gdLst/>
            <a:ahLst/>
            <a:cxnLst/>
            <a:rect l="l" t="t" r="r" b="b"/>
            <a:pathLst>
              <a:path w="251459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856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5"/>
                </a:lnTo>
                <a:lnTo>
                  <a:pt x="223520" y="371855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06968" y="2298192"/>
            <a:ext cx="574675" cy="330835"/>
          </a:xfrm>
          <a:custGeom>
            <a:avLst/>
            <a:gdLst/>
            <a:ahLst/>
            <a:cxnLst/>
            <a:rect l="l" t="t" r="r" b="b"/>
            <a:pathLst>
              <a:path w="574675" h="330835">
                <a:moveTo>
                  <a:pt x="191642" y="0"/>
                </a:moveTo>
                <a:lnTo>
                  <a:pt x="136651" y="7620"/>
                </a:lnTo>
                <a:lnTo>
                  <a:pt x="84327" y="29083"/>
                </a:lnTo>
                <a:lnTo>
                  <a:pt x="52704" y="50927"/>
                </a:lnTo>
                <a:lnTo>
                  <a:pt x="24764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4548" y="330708"/>
                </a:lnTo>
                <a:lnTo>
                  <a:pt x="574548" y="110617"/>
                </a:lnTo>
                <a:lnTo>
                  <a:pt x="563117" y="93725"/>
                </a:lnTo>
                <a:lnTo>
                  <a:pt x="553817" y="83058"/>
                </a:lnTo>
                <a:lnTo>
                  <a:pt x="287400" y="83058"/>
                </a:lnTo>
                <a:lnTo>
                  <a:pt x="274447" y="81915"/>
                </a:lnTo>
                <a:lnTo>
                  <a:pt x="238251" y="68072"/>
                </a:lnTo>
                <a:lnTo>
                  <a:pt x="209168" y="38988"/>
                </a:lnTo>
                <a:lnTo>
                  <a:pt x="195833" y="13716"/>
                </a:lnTo>
                <a:lnTo>
                  <a:pt x="191642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6" y="68072"/>
                </a:lnTo>
                <a:lnTo>
                  <a:pt x="300481" y="81915"/>
                </a:lnTo>
                <a:lnTo>
                  <a:pt x="287400" y="83058"/>
                </a:lnTo>
                <a:lnTo>
                  <a:pt x="553817" y="83058"/>
                </a:lnTo>
                <a:lnTo>
                  <a:pt x="521842" y="50927"/>
                </a:lnTo>
                <a:lnTo>
                  <a:pt x="490220" y="29083"/>
                </a:lnTo>
                <a:lnTo>
                  <a:pt x="438276" y="7620"/>
                </a:lnTo>
                <a:lnTo>
                  <a:pt x="401574" y="1143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44215" y="1985772"/>
            <a:ext cx="253365" cy="143510"/>
          </a:xfrm>
          <a:custGeom>
            <a:avLst/>
            <a:gdLst/>
            <a:ahLst/>
            <a:cxnLst/>
            <a:rect l="l" t="t" r="r" b="b"/>
            <a:pathLst>
              <a:path w="253365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44128" y="1985772"/>
            <a:ext cx="253365" cy="143510"/>
          </a:xfrm>
          <a:custGeom>
            <a:avLst/>
            <a:gdLst/>
            <a:ahLst/>
            <a:cxnLst/>
            <a:rect l="l" t="t" r="r" b="b"/>
            <a:pathLst>
              <a:path w="253365" h="143510">
                <a:moveTo>
                  <a:pt x="1143" y="143255"/>
                </a:moveTo>
                <a:lnTo>
                  <a:pt x="17906" y="142875"/>
                </a:lnTo>
                <a:lnTo>
                  <a:pt x="34671" y="142112"/>
                </a:lnTo>
                <a:lnTo>
                  <a:pt x="51180" y="141350"/>
                </a:lnTo>
                <a:lnTo>
                  <a:pt x="66421" y="139826"/>
                </a:lnTo>
                <a:lnTo>
                  <a:pt x="81661" y="138302"/>
                </a:lnTo>
                <a:lnTo>
                  <a:pt x="120903" y="131317"/>
                </a:lnTo>
                <a:lnTo>
                  <a:pt x="140462" y="124840"/>
                </a:lnTo>
                <a:lnTo>
                  <a:pt x="148463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1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0" y="135636"/>
                </a:lnTo>
                <a:lnTo>
                  <a:pt x="206755" y="138302"/>
                </a:lnTo>
                <a:lnTo>
                  <a:pt x="217550" y="140207"/>
                </a:lnTo>
                <a:lnTo>
                  <a:pt x="228980" y="141731"/>
                </a:lnTo>
                <a:lnTo>
                  <a:pt x="240029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5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3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10032"/>
                </a:lnTo>
                <a:lnTo>
                  <a:pt x="38862" y="34543"/>
                </a:lnTo>
                <a:lnTo>
                  <a:pt x="12953" y="70612"/>
                </a:lnTo>
                <a:lnTo>
                  <a:pt x="380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79535" y="2263139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194310" y="0"/>
                </a:moveTo>
                <a:lnTo>
                  <a:pt x="138557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2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2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596883" y="2494788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47404" y="2494788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79535" y="2263139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97282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9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282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80197" y="2407157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70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02295" y="2432304"/>
            <a:ext cx="692150" cy="170815"/>
          </a:xfrm>
          <a:custGeom>
            <a:avLst/>
            <a:gdLst/>
            <a:ahLst/>
            <a:cxnLst/>
            <a:rect l="l" t="t" r="r" b="b"/>
            <a:pathLst>
              <a:path w="692150" h="170814">
                <a:moveTo>
                  <a:pt x="0" y="170687"/>
                </a:moveTo>
                <a:lnTo>
                  <a:pt x="691896" y="170687"/>
                </a:lnTo>
                <a:lnTo>
                  <a:pt x="69189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79435" y="2406395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70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79435" y="2406395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70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86039" y="251167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39683" y="249345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86039" y="24750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2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09559" y="235991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25156" y="247497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25156" y="2465832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38109" y="1829561"/>
            <a:ext cx="646430" cy="492759"/>
          </a:xfrm>
          <a:custGeom>
            <a:avLst/>
            <a:gdLst/>
            <a:ahLst/>
            <a:cxnLst/>
            <a:rect l="l" t="t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37347" y="230886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48968" y="18542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32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737347" y="184150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71903" y="1853819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32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37347" y="1828800"/>
            <a:ext cx="599440" cy="441959"/>
          </a:xfrm>
          <a:custGeom>
            <a:avLst/>
            <a:gdLst/>
            <a:ahLst/>
            <a:cxnLst/>
            <a:rect l="l" t="t" r="r" b="b"/>
            <a:pathLst>
              <a:path w="599440" h="441960">
                <a:moveTo>
                  <a:pt x="598931" y="0"/>
                </a:moveTo>
                <a:lnTo>
                  <a:pt x="0" y="0"/>
                </a:lnTo>
                <a:lnTo>
                  <a:pt x="0" y="441960"/>
                </a:lnTo>
                <a:lnTo>
                  <a:pt x="22859" y="417449"/>
                </a:lnTo>
                <a:lnTo>
                  <a:pt x="22859" y="24129"/>
                </a:lnTo>
                <a:lnTo>
                  <a:pt x="576072" y="24129"/>
                </a:lnTo>
                <a:lnTo>
                  <a:pt x="59893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87640" y="1883664"/>
            <a:ext cx="559435" cy="387350"/>
          </a:xfrm>
          <a:custGeom>
            <a:avLst/>
            <a:gdLst/>
            <a:ahLst/>
            <a:cxnLst/>
            <a:rect l="l" t="t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87640" y="1883664"/>
            <a:ext cx="559435" cy="387350"/>
          </a:xfrm>
          <a:custGeom>
            <a:avLst/>
            <a:gdLst/>
            <a:ahLst/>
            <a:cxnLst/>
            <a:rect l="l" t="t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82823" y="1985772"/>
            <a:ext cx="251459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82823" y="1985772"/>
            <a:ext cx="251460" cy="372110"/>
          </a:xfrm>
          <a:custGeom>
            <a:avLst/>
            <a:gdLst/>
            <a:ahLst/>
            <a:cxnLst/>
            <a:rect l="l" t="t" r="r" b="b"/>
            <a:pathLst>
              <a:path w="251460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983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1" y="243966"/>
                </a:lnTo>
                <a:lnTo>
                  <a:pt x="46736" y="255015"/>
                </a:lnTo>
                <a:lnTo>
                  <a:pt x="27939" y="278002"/>
                </a:lnTo>
                <a:lnTo>
                  <a:pt x="27939" y="371855"/>
                </a:lnTo>
                <a:lnTo>
                  <a:pt x="223519" y="371855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44139" y="2298192"/>
            <a:ext cx="576580" cy="330835"/>
          </a:xfrm>
          <a:custGeom>
            <a:avLst/>
            <a:gdLst/>
            <a:ahLst/>
            <a:cxnLst/>
            <a:rect l="l" t="t" r="r" b="b"/>
            <a:pathLst>
              <a:path w="576580" h="330835">
                <a:moveTo>
                  <a:pt x="192151" y="0"/>
                </a:moveTo>
                <a:lnTo>
                  <a:pt x="137033" y="7620"/>
                </a:lnTo>
                <a:lnTo>
                  <a:pt x="84582" y="29083"/>
                </a:lnTo>
                <a:lnTo>
                  <a:pt x="52832" y="50927"/>
                </a:lnTo>
                <a:lnTo>
                  <a:pt x="24892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6072" y="330708"/>
                </a:lnTo>
                <a:lnTo>
                  <a:pt x="576072" y="110617"/>
                </a:lnTo>
                <a:lnTo>
                  <a:pt x="564642" y="93725"/>
                </a:lnTo>
                <a:lnTo>
                  <a:pt x="555250" y="83058"/>
                </a:lnTo>
                <a:lnTo>
                  <a:pt x="288290" y="83058"/>
                </a:lnTo>
                <a:lnTo>
                  <a:pt x="275209" y="81915"/>
                </a:lnTo>
                <a:lnTo>
                  <a:pt x="238887" y="68072"/>
                </a:lnTo>
                <a:lnTo>
                  <a:pt x="209804" y="38988"/>
                </a:lnTo>
                <a:lnTo>
                  <a:pt x="196342" y="13716"/>
                </a:lnTo>
                <a:lnTo>
                  <a:pt x="192151" y="0"/>
                </a:lnTo>
                <a:close/>
              </a:path>
              <a:path w="576580" h="330835">
                <a:moveTo>
                  <a:pt x="384302" y="0"/>
                </a:moveTo>
                <a:lnTo>
                  <a:pt x="366268" y="38988"/>
                </a:lnTo>
                <a:lnTo>
                  <a:pt x="337185" y="68072"/>
                </a:lnTo>
                <a:lnTo>
                  <a:pt x="301244" y="81915"/>
                </a:lnTo>
                <a:lnTo>
                  <a:pt x="288290" y="83058"/>
                </a:lnTo>
                <a:lnTo>
                  <a:pt x="555250" y="83058"/>
                </a:lnTo>
                <a:lnTo>
                  <a:pt x="523240" y="50927"/>
                </a:lnTo>
                <a:lnTo>
                  <a:pt x="491490" y="29083"/>
                </a:lnTo>
                <a:lnTo>
                  <a:pt x="439420" y="7620"/>
                </a:lnTo>
                <a:lnTo>
                  <a:pt x="402717" y="1143"/>
                </a:lnTo>
                <a:lnTo>
                  <a:pt x="38430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81387" y="1985772"/>
            <a:ext cx="253365" cy="143510"/>
          </a:xfrm>
          <a:custGeom>
            <a:avLst/>
            <a:gdLst/>
            <a:ahLst/>
            <a:cxnLst/>
            <a:rect l="l" t="t" r="r" b="b"/>
            <a:pathLst>
              <a:path w="253364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81300" y="1985772"/>
            <a:ext cx="253365" cy="143510"/>
          </a:xfrm>
          <a:custGeom>
            <a:avLst/>
            <a:gdLst/>
            <a:ahLst/>
            <a:cxnLst/>
            <a:rect l="l" t="t" r="r" b="b"/>
            <a:pathLst>
              <a:path w="253364" h="143510">
                <a:moveTo>
                  <a:pt x="1143" y="143255"/>
                </a:moveTo>
                <a:lnTo>
                  <a:pt x="17906" y="142875"/>
                </a:lnTo>
                <a:lnTo>
                  <a:pt x="34670" y="142112"/>
                </a:lnTo>
                <a:lnTo>
                  <a:pt x="51181" y="141350"/>
                </a:lnTo>
                <a:lnTo>
                  <a:pt x="66420" y="139826"/>
                </a:lnTo>
                <a:lnTo>
                  <a:pt x="81661" y="138302"/>
                </a:lnTo>
                <a:lnTo>
                  <a:pt x="120904" y="131317"/>
                </a:lnTo>
                <a:lnTo>
                  <a:pt x="140462" y="124840"/>
                </a:lnTo>
                <a:lnTo>
                  <a:pt x="148462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0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1" y="135636"/>
                </a:lnTo>
                <a:lnTo>
                  <a:pt x="206756" y="138302"/>
                </a:lnTo>
                <a:lnTo>
                  <a:pt x="217550" y="140207"/>
                </a:lnTo>
                <a:lnTo>
                  <a:pt x="228981" y="141731"/>
                </a:lnTo>
                <a:lnTo>
                  <a:pt x="240030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4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5" y="10032"/>
                </a:lnTo>
                <a:lnTo>
                  <a:pt x="38862" y="34543"/>
                </a:lnTo>
                <a:lnTo>
                  <a:pt x="12954" y="70612"/>
                </a:lnTo>
                <a:lnTo>
                  <a:pt x="381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16707" y="2263139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194310" y="0"/>
                </a:moveTo>
                <a:lnTo>
                  <a:pt x="138556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1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34055" y="2494788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84576" y="2494788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16707" y="2263139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97409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8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409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17370" y="2407157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69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39467" y="2432304"/>
            <a:ext cx="692150" cy="170815"/>
          </a:xfrm>
          <a:custGeom>
            <a:avLst/>
            <a:gdLst/>
            <a:ahLst/>
            <a:cxnLst/>
            <a:rect l="l" t="t" r="r" b="b"/>
            <a:pathLst>
              <a:path w="692150" h="170814">
                <a:moveTo>
                  <a:pt x="0" y="170687"/>
                </a:moveTo>
                <a:lnTo>
                  <a:pt x="691895" y="170687"/>
                </a:lnTo>
                <a:lnTo>
                  <a:pt x="69189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816607" y="2406395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69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16607" y="2406395"/>
            <a:ext cx="737870" cy="222885"/>
          </a:xfrm>
          <a:custGeom>
            <a:avLst/>
            <a:gdLst/>
            <a:ahLst/>
            <a:cxnLst/>
            <a:rect l="l" t="t" r="r" b="b"/>
            <a:pathLst>
              <a:path w="737869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323210" y="251167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276855" y="249345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323210" y="24750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2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46732" y="235991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862327" y="2474976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 h="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862327" y="246583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383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875282" y="1829561"/>
            <a:ext cx="646430" cy="492759"/>
          </a:xfrm>
          <a:custGeom>
            <a:avLst/>
            <a:gdLst/>
            <a:ahLst/>
            <a:cxnLst/>
            <a:rect l="l" t="t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874520" y="230886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886140" y="18542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32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874520" y="184150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09075" y="1853819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324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874520" y="1828800"/>
            <a:ext cx="599440" cy="441959"/>
          </a:xfrm>
          <a:custGeom>
            <a:avLst/>
            <a:gdLst/>
            <a:ahLst/>
            <a:cxnLst/>
            <a:rect l="l" t="t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60" y="417449"/>
                </a:lnTo>
                <a:lnTo>
                  <a:pt x="22860" y="24129"/>
                </a:lnTo>
                <a:lnTo>
                  <a:pt x="576072" y="24129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24811" y="1883664"/>
            <a:ext cx="559435" cy="387350"/>
          </a:xfrm>
          <a:custGeom>
            <a:avLst/>
            <a:gdLst/>
            <a:ahLst/>
            <a:cxnLst/>
            <a:rect l="l" t="t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924811" y="1883664"/>
            <a:ext cx="559435" cy="387350"/>
          </a:xfrm>
          <a:custGeom>
            <a:avLst/>
            <a:gdLst/>
            <a:ahLst/>
            <a:cxnLst/>
            <a:rect l="l" t="t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77083" y="3860291"/>
            <a:ext cx="228600" cy="361315"/>
          </a:xfrm>
          <a:custGeom>
            <a:avLst/>
            <a:gdLst/>
            <a:ahLst/>
            <a:cxnLst/>
            <a:rect l="l" t="t" r="r" b="b"/>
            <a:pathLst>
              <a:path w="228600" h="361314">
                <a:moveTo>
                  <a:pt x="76200" y="132587"/>
                </a:moveTo>
                <a:lnTo>
                  <a:pt x="0" y="132587"/>
                </a:lnTo>
                <a:lnTo>
                  <a:pt x="114300" y="361187"/>
                </a:lnTo>
                <a:lnTo>
                  <a:pt x="209550" y="170687"/>
                </a:lnTo>
                <a:lnTo>
                  <a:pt x="76200" y="170687"/>
                </a:lnTo>
                <a:lnTo>
                  <a:pt x="76200" y="132587"/>
                </a:lnTo>
                <a:close/>
              </a:path>
              <a:path w="228600" h="361314">
                <a:moveTo>
                  <a:pt x="152400" y="0"/>
                </a:moveTo>
                <a:lnTo>
                  <a:pt x="76200" y="0"/>
                </a:lnTo>
                <a:lnTo>
                  <a:pt x="76200" y="170687"/>
                </a:lnTo>
                <a:lnTo>
                  <a:pt x="152400" y="170687"/>
                </a:lnTo>
                <a:lnTo>
                  <a:pt x="152400" y="0"/>
                </a:lnTo>
                <a:close/>
              </a:path>
              <a:path w="228600" h="361314">
                <a:moveTo>
                  <a:pt x="228600" y="132587"/>
                </a:moveTo>
                <a:lnTo>
                  <a:pt x="152400" y="132587"/>
                </a:lnTo>
                <a:lnTo>
                  <a:pt x="152400" y="170687"/>
                </a:lnTo>
                <a:lnTo>
                  <a:pt x="209550" y="170687"/>
                </a:lnTo>
                <a:lnTo>
                  <a:pt x="228600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80247" y="3860291"/>
            <a:ext cx="228600" cy="361315"/>
          </a:xfrm>
          <a:custGeom>
            <a:avLst/>
            <a:gdLst/>
            <a:ahLst/>
            <a:cxnLst/>
            <a:rect l="l" t="t" r="r" b="b"/>
            <a:pathLst>
              <a:path w="228600" h="361314">
                <a:moveTo>
                  <a:pt x="152400" y="190499"/>
                </a:moveTo>
                <a:lnTo>
                  <a:pt x="76200" y="190499"/>
                </a:lnTo>
                <a:lnTo>
                  <a:pt x="76200" y="361187"/>
                </a:lnTo>
                <a:lnTo>
                  <a:pt x="152400" y="361187"/>
                </a:lnTo>
                <a:lnTo>
                  <a:pt x="152400" y="190499"/>
                </a:lnTo>
                <a:close/>
              </a:path>
              <a:path w="228600" h="361314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361314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371" y="2183892"/>
            <a:ext cx="2394585" cy="3621404"/>
          </a:xfrm>
          <a:custGeom>
            <a:avLst/>
            <a:gdLst/>
            <a:ahLst/>
            <a:cxnLst/>
            <a:rect l="l" t="t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67371" y="2183892"/>
            <a:ext cx="2394585" cy="3621404"/>
          </a:xfrm>
          <a:custGeom>
            <a:avLst/>
            <a:gdLst/>
            <a:ahLst/>
            <a:cxnLst/>
            <a:rect l="l" t="t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83068" y="3880103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28916" y="3874008"/>
            <a:ext cx="358140" cy="271780"/>
          </a:xfrm>
          <a:custGeom>
            <a:avLst/>
            <a:gdLst/>
            <a:ahLst/>
            <a:cxnLst/>
            <a:rect l="l" t="t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28916" y="4235196"/>
            <a:ext cx="358140" cy="269875"/>
          </a:xfrm>
          <a:custGeom>
            <a:avLst/>
            <a:gdLst/>
            <a:ahLst/>
            <a:cxnLst/>
            <a:rect l="l" t="t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83068" y="4235196"/>
            <a:ext cx="1551940" cy="269875"/>
          </a:xfrm>
          <a:custGeom>
            <a:avLst/>
            <a:gdLst/>
            <a:ahLst/>
            <a:cxnLst/>
            <a:rect l="l" t="t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28916" y="4596384"/>
            <a:ext cx="358140" cy="271780"/>
          </a:xfrm>
          <a:custGeom>
            <a:avLst/>
            <a:gdLst/>
            <a:ahLst/>
            <a:cxnLst/>
            <a:rect l="l" t="t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83068" y="4596384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28916" y="4957571"/>
            <a:ext cx="358140" cy="269875"/>
          </a:xfrm>
          <a:custGeom>
            <a:avLst/>
            <a:gdLst/>
            <a:ahLst/>
            <a:cxnLst/>
            <a:rect l="l" t="t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3068" y="4957571"/>
            <a:ext cx="1551940" cy="269875"/>
          </a:xfrm>
          <a:custGeom>
            <a:avLst/>
            <a:gdLst/>
            <a:ahLst/>
            <a:cxnLst/>
            <a:rect l="l" t="t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28916" y="5318759"/>
            <a:ext cx="358140" cy="271780"/>
          </a:xfrm>
          <a:custGeom>
            <a:avLst/>
            <a:gdLst/>
            <a:ahLst/>
            <a:cxnLst/>
            <a:rect l="l" t="t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5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1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5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40548" y="3865498"/>
            <a:ext cx="140335" cy="1731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3068" y="5318759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59"/>
                </a:lnTo>
                <a:lnTo>
                  <a:pt x="1551431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76107" y="3786535"/>
            <a:ext cx="1168400" cy="181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311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pli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ation  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Transport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Network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Link  Physical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563" rIns="0" bIns="0" rtlCol="0" vert="horz">
            <a:spAutoFit/>
          </a:bodyPr>
          <a:lstStyle/>
          <a:p>
            <a:pPr marL="812800">
              <a:lnSpc>
                <a:spcPts val="4785"/>
              </a:lnSpc>
            </a:pPr>
            <a:r>
              <a:rPr dirty="0" sz="4000" spc="-5"/>
              <a:t>Connection via intermediate</a:t>
            </a:r>
            <a:r>
              <a:rPr dirty="0" sz="4000" spc="-10"/>
              <a:t> </a:t>
            </a:r>
            <a:r>
              <a:rPr dirty="0" sz="4000" spc="-5"/>
              <a:t>nodes</a:t>
            </a:r>
            <a:endParaRPr sz="4000"/>
          </a:p>
        </p:txBody>
      </p:sp>
      <p:sp>
        <p:nvSpPr>
          <p:cNvPr id="17" name="object 17"/>
          <p:cNvSpPr/>
          <p:nvPr/>
        </p:nvSpPr>
        <p:spPr>
          <a:xfrm>
            <a:off x="826008" y="2183892"/>
            <a:ext cx="2394585" cy="3621404"/>
          </a:xfrm>
          <a:custGeom>
            <a:avLst/>
            <a:gdLst/>
            <a:ahLst/>
            <a:cxnLst/>
            <a:rect l="l" t="t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6008" y="2183892"/>
            <a:ext cx="2394585" cy="3621404"/>
          </a:xfrm>
          <a:custGeom>
            <a:avLst/>
            <a:gdLst/>
            <a:ahLst/>
            <a:cxnLst/>
            <a:rect l="l" t="t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84960" y="3867911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60"/>
                </a:lnTo>
                <a:lnTo>
                  <a:pt x="1551432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6903" y="3860291"/>
            <a:ext cx="352425" cy="271780"/>
          </a:xfrm>
          <a:custGeom>
            <a:avLst/>
            <a:gdLst/>
            <a:ahLst/>
            <a:cxnLst/>
            <a:rect l="l" t="t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36903" y="4223003"/>
            <a:ext cx="352425" cy="269875"/>
          </a:xfrm>
          <a:custGeom>
            <a:avLst/>
            <a:gdLst/>
            <a:ahLst/>
            <a:cxnLst/>
            <a:rect l="l" t="t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4960" y="4223003"/>
            <a:ext cx="1551940" cy="269875"/>
          </a:xfrm>
          <a:custGeom>
            <a:avLst/>
            <a:gdLst/>
            <a:ahLst/>
            <a:cxnLst/>
            <a:rect l="l" t="t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6903" y="4582667"/>
            <a:ext cx="352425" cy="271780"/>
          </a:xfrm>
          <a:custGeom>
            <a:avLst/>
            <a:gdLst/>
            <a:ahLst/>
            <a:cxnLst/>
            <a:rect l="l" t="t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4960" y="4582667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36903" y="4945379"/>
            <a:ext cx="352425" cy="269875"/>
          </a:xfrm>
          <a:custGeom>
            <a:avLst/>
            <a:gdLst/>
            <a:ahLst/>
            <a:cxnLst/>
            <a:rect l="l" t="t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4960" y="4945379"/>
            <a:ext cx="1551940" cy="269875"/>
          </a:xfrm>
          <a:custGeom>
            <a:avLst/>
            <a:gdLst/>
            <a:ahLst/>
            <a:cxnLst/>
            <a:rect l="l" t="t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36903" y="5305044"/>
            <a:ext cx="352425" cy="271780"/>
          </a:xfrm>
          <a:custGeom>
            <a:avLst/>
            <a:gdLst/>
            <a:ahLst/>
            <a:cxnLst/>
            <a:rect l="l" t="t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43685" y="3852671"/>
            <a:ext cx="139700" cy="1731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4960" y="5305044"/>
            <a:ext cx="1551940" cy="271780"/>
          </a:xfrm>
          <a:custGeom>
            <a:avLst/>
            <a:gdLst/>
            <a:ahLst/>
            <a:cxnLst/>
            <a:rect l="l" t="t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77110" y="3773708"/>
            <a:ext cx="1168400" cy="181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31100"/>
              </a:lnSpc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pli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ation  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Transport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Network 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Link  Physical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10243" y="2493264"/>
            <a:ext cx="251459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10243" y="2493264"/>
            <a:ext cx="251460" cy="372110"/>
          </a:xfrm>
          <a:custGeom>
            <a:avLst/>
            <a:gdLst/>
            <a:ahLst/>
            <a:cxnLst/>
            <a:rect l="l" t="t" r="r" b="b"/>
            <a:pathLst>
              <a:path w="251459" h="372110">
                <a:moveTo>
                  <a:pt x="204724" y="255015"/>
                </a:moveTo>
                <a:lnTo>
                  <a:pt x="232282" y="219456"/>
                </a:lnTo>
                <a:lnTo>
                  <a:pt x="248411" y="175006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7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3" y="0"/>
                </a:lnTo>
                <a:lnTo>
                  <a:pt x="111759" y="1143"/>
                </a:lnTo>
                <a:lnTo>
                  <a:pt x="71627" y="14605"/>
                </a:lnTo>
                <a:lnTo>
                  <a:pt x="37083" y="42163"/>
                </a:lnTo>
                <a:lnTo>
                  <a:pt x="12191" y="81152"/>
                </a:lnTo>
                <a:lnTo>
                  <a:pt x="761" y="127126"/>
                </a:lnTo>
                <a:lnTo>
                  <a:pt x="0" y="143637"/>
                </a:lnTo>
                <a:lnTo>
                  <a:pt x="761" y="159258"/>
                </a:lnTo>
                <a:lnTo>
                  <a:pt x="12191" y="205232"/>
                </a:lnTo>
                <a:lnTo>
                  <a:pt x="36322" y="243966"/>
                </a:lnTo>
                <a:lnTo>
                  <a:pt x="46735" y="255015"/>
                </a:lnTo>
                <a:lnTo>
                  <a:pt x="27939" y="278002"/>
                </a:lnTo>
                <a:lnTo>
                  <a:pt x="27939" y="371856"/>
                </a:lnTo>
                <a:lnTo>
                  <a:pt x="223520" y="371856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71559" y="2805683"/>
            <a:ext cx="576580" cy="330835"/>
          </a:xfrm>
          <a:custGeom>
            <a:avLst/>
            <a:gdLst/>
            <a:ahLst/>
            <a:cxnLst/>
            <a:rect l="l" t="t" r="r" b="b"/>
            <a:pathLst>
              <a:path w="576579" h="330835">
                <a:moveTo>
                  <a:pt x="192150" y="0"/>
                </a:moveTo>
                <a:lnTo>
                  <a:pt x="137033" y="7619"/>
                </a:lnTo>
                <a:lnTo>
                  <a:pt x="84582" y="29082"/>
                </a:lnTo>
                <a:lnTo>
                  <a:pt x="52832" y="50926"/>
                </a:lnTo>
                <a:lnTo>
                  <a:pt x="24892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6072" y="330707"/>
                </a:lnTo>
                <a:lnTo>
                  <a:pt x="576072" y="110616"/>
                </a:lnTo>
                <a:lnTo>
                  <a:pt x="564642" y="93725"/>
                </a:lnTo>
                <a:lnTo>
                  <a:pt x="555250" y="83057"/>
                </a:lnTo>
                <a:lnTo>
                  <a:pt x="288290" y="83057"/>
                </a:lnTo>
                <a:lnTo>
                  <a:pt x="275209" y="81914"/>
                </a:lnTo>
                <a:lnTo>
                  <a:pt x="238887" y="68071"/>
                </a:lnTo>
                <a:lnTo>
                  <a:pt x="209804" y="38988"/>
                </a:lnTo>
                <a:lnTo>
                  <a:pt x="196342" y="13715"/>
                </a:lnTo>
                <a:lnTo>
                  <a:pt x="192150" y="0"/>
                </a:lnTo>
                <a:close/>
              </a:path>
              <a:path w="576579" h="330835">
                <a:moveTo>
                  <a:pt x="384301" y="0"/>
                </a:moveTo>
                <a:lnTo>
                  <a:pt x="366268" y="38988"/>
                </a:lnTo>
                <a:lnTo>
                  <a:pt x="337185" y="68071"/>
                </a:lnTo>
                <a:lnTo>
                  <a:pt x="301244" y="81914"/>
                </a:lnTo>
                <a:lnTo>
                  <a:pt x="288290" y="83057"/>
                </a:lnTo>
                <a:lnTo>
                  <a:pt x="555250" y="83057"/>
                </a:lnTo>
                <a:lnTo>
                  <a:pt x="523240" y="50926"/>
                </a:lnTo>
                <a:lnTo>
                  <a:pt x="491490" y="29082"/>
                </a:lnTo>
                <a:lnTo>
                  <a:pt x="439420" y="7619"/>
                </a:lnTo>
                <a:lnTo>
                  <a:pt x="402717" y="1142"/>
                </a:lnTo>
                <a:lnTo>
                  <a:pt x="38430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10331" y="2494788"/>
            <a:ext cx="253365" cy="142240"/>
          </a:xfrm>
          <a:custGeom>
            <a:avLst/>
            <a:gdLst/>
            <a:ahLst/>
            <a:cxnLst/>
            <a:rect l="l" t="t" r="r" b="b"/>
            <a:pathLst>
              <a:path w="253365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10243" y="2494788"/>
            <a:ext cx="253365" cy="142240"/>
          </a:xfrm>
          <a:custGeom>
            <a:avLst/>
            <a:gdLst/>
            <a:ahLst/>
            <a:cxnLst/>
            <a:rect l="l" t="t" r="r" b="b"/>
            <a:pathLst>
              <a:path w="253365" h="142239">
                <a:moveTo>
                  <a:pt x="1142" y="141732"/>
                </a:moveTo>
                <a:lnTo>
                  <a:pt x="51180" y="139826"/>
                </a:lnTo>
                <a:lnTo>
                  <a:pt x="96138" y="134874"/>
                </a:lnTo>
                <a:lnTo>
                  <a:pt x="140461" y="123444"/>
                </a:lnTo>
                <a:lnTo>
                  <a:pt x="148462" y="120396"/>
                </a:lnTo>
                <a:lnTo>
                  <a:pt x="154558" y="117094"/>
                </a:lnTo>
                <a:lnTo>
                  <a:pt x="158750" y="113284"/>
                </a:lnTo>
                <a:lnTo>
                  <a:pt x="161416" y="109854"/>
                </a:lnTo>
                <a:lnTo>
                  <a:pt x="162559" y="106045"/>
                </a:lnTo>
                <a:lnTo>
                  <a:pt x="163322" y="110998"/>
                </a:lnTo>
                <a:lnTo>
                  <a:pt x="165607" y="115188"/>
                </a:lnTo>
                <a:lnTo>
                  <a:pt x="169036" y="120014"/>
                </a:lnTo>
                <a:lnTo>
                  <a:pt x="174371" y="123444"/>
                </a:lnTo>
                <a:lnTo>
                  <a:pt x="180466" y="128015"/>
                </a:lnTo>
                <a:lnTo>
                  <a:pt x="188849" y="131063"/>
                </a:lnTo>
                <a:lnTo>
                  <a:pt x="197230" y="134112"/>
                </a:lnTo>
                <a:lnTo>
                  <a:pt x="206755" y="136778"/>
                </a:lnTo>
                <a:lnTo>
                  <a:pt x="217550" y="138684"/>
                </a:lnTo>
                <a:lnTo>
                  <a:pt x="228980" y="140208"/>
                </a:lnTo>
                <a:lnTo>
                  <a:pt x="240029" y="141350"/>
                </a:lnTo>
                <a:lnTo>
                  <a:pt x="251840" y="141732"/>
                </a:lnTo>
                <a:lnTo>
                  <a:pt x="252983" y="126873"/>
                </a:lnTo>
                <a:lnTo>
                  <a:pt x="245745" y="83565"/>
                </a:lnTo>
                <a:lnTo>
                  <a:pt x="224027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4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1" y="34162"/>
                </a:lnTo>
                <a:lnTo>
                  <a:pt x="12953" y="69976"/>
                </a:lnTo>
                <a:lnTo>
                  <a:pt x="380" y="112522"/>
                </a:lnTo>
                <a:lnTo>
                  <a:pt x="0" y="126873"/>
                </a:lnTo>
                <a:lnTo>
                  <a:pt x="1142" y="1417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44128" y="2770632"/>
            <a:ext cx="585470" cy="347980"/>
          </a:xfrm>
          <a:custGeom>
            <a:avLst/>
            <a:gdLst/>
            <a:ahLst/>
            <a:cxnLst/>
            <a:rect l="l" t="t" r="r" b="b"/>
            <a:pathLst>
              <a:path w="585470" h="347980">
                <a:moveTo>
                  <a:pt x="194818" y="0"/>
                </a:moveTo>
                <a:lnTo>
                  <a:pt x="138938" y="8000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5216" y="347471"/>
                </a:lnTo>
                <a:lnTo>
                  <a:pt x="585216" y="115823"/>
                </a:lnTo>
                <a:lnTo>
                  <a:pt x="573786" y="98551"/>
                </a:lnTo>
                <a:lnTo>
                  <a:pt x="564104" y="86613"/>
                </a:lnTo>
                <a:lnTo>
                  <a:pt x="286639" y="86613"/>
                </a:lnTo>
                <a:lnTo>
                  <a:pt x="274066" y="84708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9390" y="14223"/>
                </a:lnTo>
                <a:lnTo>
                  <a:pt x="194818" y="0"/>
                </a:lnTo>
                <a:close/>
              </a:path>
              <a:path w="585470" h="347980">
                <a:moveTo>
                  <a:pt x="390398" y="0"/>
                </a:moveTo>
                <a:lnTo>
                  <a:pt x="373125" y="39496"/>
                </a:lnTo>
                <a:lnTo>
                  <a:pt x="345948" y="69087"/>
                </a:lnTo>
                <a:lnTo>
                  <a:pt x="311150" y="84708"/>
                </a:lnTo>
                <a:lnTo>
                  <a:pt x="298576" y="86613"/>
                </a:lnTo>
                <a:lnTo>
                  <a:pt x="564104" y="86613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409194" y="762"/>
                </a:lnTo>
                <a:lnTo>
                  <a:pt x="3903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61476" y="300227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111995" y="300227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44128" y="2770632"/>
            <a:ext cx="585470" cy="347980"/>
          </a:xfrm>
          <a:custGeom>
            <a:avLst/>
            <a:gdLst/>
            <a:ahLst/>
            <a:cxnLst/>
            <a:rect l="l" t="t" r="r" b="b"/>
            <a:pathLst>
              <a:path w="585470" h="347980">
                <a:moveTo>
                  <a:pt x="97536" y="347471"/>
                </a:moveTo>
                <a:lnTo>
                  <a:pt x="585216" y="347471"/>
                </a:lnTo>
                <a:lnTo>
                  <a:pt x="585216" y="115823"/>
                </a:lnTo>
                <a:lnTo>
                  <a:pt x="560704" y="82422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390398" y="0"/>
                </a:lnTo>
                <a:lnTo>
                  <a:pt x="385825" y="14223"/>
                </a:lnTo>
                <a:lnTo>
                  <a:pt x="380492" y="26796"/>
                </a:lnTo>
                <a:lnTo>
                  <a:pt x="355980" y="60578"/>
                </a:lnTo>
                <a:lnTo>
                  <a:pt x="323469" y="81279"/>
                </a:lnTo>
                <a:lnTo>
                  <a:pt x="298576" y="86613"/>
                </a:lnTo>
                <a:lnTo>
                  <a:pt x="286639" y="86613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4818" y="0"/>
                </a:lnTo>
                <a:lnTo>
                  <a:pt x="176022" y="762"/>
                </a:lnTo>
                <a:lnTo>
                  <a:pt x="120523" y="13842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536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4790" y="2916173"/>
            <a:ext cx="737870" cy="220979"/>
          </a:xfrm>
          <a:custGeom>
            <a:avLst/>
            <a:gdLst/>
            <a:ahLst/>
            <a:cxnLst/>
            <a:rect l="l" t="t" r="r" b="b"/>
            <a:pathLst>
              <a:path w="737870" h="220980">
                <a:moveTo>
                  <a:pt x="0" y="220979"/>
                </a:moveTo>
                <a:lnTo>
                  <a:pt x="737616" y="220979"/>
                </a:lnTo>
                <a:lnTo>
                  <a:pt x="737616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66888" y="2939795"/>
            <a:ext cx="692150" cy="172720"/>
          </a:xfrm>
          <a:custGeom>
            <a:avLst/>
            <a:gdLst/>
            <a:ahLst/>
            <a:cxnLst/>
            <a:rect l="l" t="t" r="r" b="b"/>
            <a:pathLst>
              <a:path w="692150" h="172719">
                <a:moveTo>
                  <a:pt x="0" y="172212"/>
                </a:moveTo>
                <a:lnTo>
                  <a:pt x="691896" y="172212"/>
                </a:lnTo>
                <a:lnTo>
                  <a:pt x="69189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44028" y="2915411"/>
            <a:ext cx="737870" cy="220979"/>
          </a:xfrm>
          <a:custGeom>
            <a:avLst/>
            <a:gdLst/>
            <a:ahLst/>
            <a:cxnLst/>
            <a:rect l="l" t="t" r="r" b="b"/>
            <a:pathLst>
              <a:path w="737870" h="220980">
                <a:moveTo>
                  <a:pt x="737616" y="0"/>
                </a:moveTo>
                <a:lnTo>
                  <a:pt x="715010" y="24891"/>
                </a:lnTo>
                <a:lnTo>
                  <a:pt x="715010" y="196468"/>
                </a:lnTo>
                <a:lnTo>
                  <a:pt x="22860" y="196468"/>
                </a:lnTo>
                <a:lnTo>
                  <a:pt x="0" y="220979"/>
                </a:lnTo>
                <a:lnTo>
                  <a:pt x="737616" y="220979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44028" y="2915411"/>
            <a:ext cx="737870" cy="220979"/>
          </a:xfrm>
          <a:custGeom>
            <a:avLst/>
            <a:gdLst/>
            <a:ahLst/>
            <a:cxnLst/>
            <a:rect l="l" t="t" r="r" b="b"/>
            <a:pathLst>
              <a:path w="737870" h="220980">
                <a:moveTo>
                  <a:pt x="737616" y="0"/>
                </a:moveTo>
                <a:lnTo>
                  <a:pt x="0" y="0"/>
                </a:lnTo>
                <a:lnTo>
                  <a:pt x="0" y="220979"/>
                </a:lnTo>
                <a:lnTo>
                  <a:pt x="22860" y="196468"/>
                </a:lnTo>
                <a:lnTo>
                  <a:pt x="22860" y="24891"/>
                </a:lnTo>
                <a:lnTo>
                  <a:pt x="715010" y="24891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74152" y="2867405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91271" y="298246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91271" y="2973323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02702" y="2337054"/>
            <a:ext cx="646430" cy="492759"/>
          </a:xfrm>
          <a:custGeom>
            <a:avLst/>
            <a:gdLst/>
            <a:ahLst/>
            <a:cxnLst/>
            <a:rect l="l" t="t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01940" y="281622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413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13560" y="2360929"/>
            <a:ext cx="0" cy="443230"/>
          </a:xfrm>
          <a:custGeom>
            <a:avLst/>
            <a:gdLst/>
            <a:ahLst/>
            <a:cxnLst/>
            <a:rect l="l" t="t" r="r" b="b"/>
            <a:pathLst>
              <a:path w="0"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ln w="2324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01940" y="2348864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36495" y="2361310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32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01940" y="2336292"/>
            <a:ext cx="600710" cy="441959"/>
          </a:xfrm>
          <a:custGeom>
            <a:avLst/>
            <a:gdLst/>
            <a:ahLst/>
            <a:cxnLst/>
            <a:rect l="l" t="t" r="r" b="b"/>
            <a:pathLst>
              <a:path w="600709" h="441960">
                <a:moveTo>
                  <a:pt x="600455" y="0"/>
                </a:moveTo>
                <a:lnTo>
                  <a:pt x="0" y="0"/>
                </a:lnTo>
                <a:lnTo>
                  <a:pt x="0" y="441960"/>
                </a:lnTo>
                <a:lnTo>
                  <a:pt x="22986" y="417449"/>
                </a:lnTo>
                <a:lnTo>
                  <a:pt x="22986" y="24130"/>
                </a:lnTo>
                <a:lnTo>
                  <a:pt x="577468" y="24130"/>
                </a:lnTo>
                <a:lnTo>
                  <a:pt x="60045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52231" y="2392679"/>
            <a:ext cx="559435" cy="386080"/>
          </a:xfrm>
          <a:custGeom>
            <a:avLst/>
            <a:gdLst/>
            <a:ahLst/>
            <a:cxnLst/>
            <a:rect l="l" t="t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52231" y="2392679"/>
            <a:ext cx="559435" cy="386080"/>
          </a:xfrm>
          <a:custGeom>
            <a:avLst/>
            <a:gdLst/>
            <a:ahLst/>
            <a:cxnLst/>
            <a:rect l="l" t="t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22932" y="2569464"/>
            <a:ext cx="251460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22932" y="2569464"/>
            <a:ext cx="251460" cy="372110"/>
          </a:xfrm>
          <a:custGeom>
            <a:avLst/>
            <a:gdLst/>
            <a:ahLst/>
            <a:cxnLst/>
            <a:rect l="l" t="t" r="r" b="b"/>
            <a:pathLst>
              <a:path w="251460" h="372110">
                <a:moveTo>
                  <a:pt x="204724" y="255015"/>
                </a:moveTo>
                <a:lnTo>
                  <a:pt x="232282" y="219456"/>
                </a:lnTo>
                <a:lnTo>
                  <a:pt x="248412" y="175006"/>
                </a:lnTo>
                <a:lnTo>
                  <a:pt x="251460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4" y="0"/>
                </a:lnTo>
                <a:lnTo>
                  <a:pt x="111760" y="1143"/>
                </a:lnTo>
                <a:lnTo>
                  <a:pt x="71628" y="14605"/>
                </a:lnTo>
                <a:lnTo>
                  <a:pt x="37084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8"/>
                </a:lnTo>
                <a:lnTo>
                  <a:pt x="12192" y="205232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6"/>
                </a:lnTo>
                <a:lnTo>
                  <a:pt x="223519" y="371856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84248" y="2881883"/>
            <a:ext cx="574675" cy="330835"/>
          </a:xfrm>
          <a:custGeom>
            <a:avLst/>
            <a:gdLst/>
            <a:ahLst/>
            <a:cxnLst/>
            <a:rect l="l" t="t" r="r" b="b"/>
            <a:pathLst>
              <a:path w="574675" h="330835">
                <a:moveTo>
                  <a:pt x="191643" y="0"/>
                </a:moveTo>
                <a:lnTo>
                  <a:pt x="136651" y="7619"/>
                </a:lnTo>
                <a:lnTo>
                  <a:pt x="84327" y="29082"/>
                </a:lnTo>
                <a:lnTo>
                  <a:pt x="52704" y="50926"/>
                </a:lnTo>
                <a:lnTo>
                  <a:pt x="24764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4547" y="330707"/>
                </a:lnTo>
                <a:lnTo>
                  <a:pt x="574547" y="110616"/>
                </a:lnTo>
                <a:lnTo>
                  <a:pt x="563118" y="93725"/>
                </a:lnTo>
                <a:lnTo>
                  <a:pt x="553817" y="83057"/>
                </a:lnTo>
                <a:lnTo>
                  <a:pt x="287527" y="83057"/>
                </a:lnTo>
                <a:lnTo>
                  <a:pt x="274446" y="81914"/>
                </a:lnTo>
                <a:lnTo>
                  <a:pt x="238251" y="68071"/>
                </a:lnTo>
                <a:lnTo>
                  <a:pt x="209169" y="38988"/>
                </a:lnTo>
                <a:lnTo>
                  <a:pt x="195833" y="13715"/>
                </a:lnTo>
                <a:lnTo>
                  <a:pt x="191643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5" y="68071"/>
                </a:lnTo>
                <a:lnTo>
                  <a:pt x="300481" y="81914"/>
                </a:lnTo>
                <a:lnTo>
                  <a:pt x="287527" y="83057"/>
                </a:lnTo>
                <a:lnTo>
                  <a:pt x="553817" y="83057"/>
                </a:lnTo>
                <a:lnTo>
                  <a:pt x="521843" y="50926"/>
                </a:lnTo>
                <a:lnTo>
                  <a:pt x="490219" y="29082"/>
                </a:lnTo>
                <a:lnTo>
                  <a:pt x="438276" y="7619"/>
                </a:lnTo>
                <a:lnTo>
                  <a:pt x="401574" y="1142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21495" y="2570988"/>
            <a:ext cx="253365" cy="142240"/>
          </a:xfrm>
          <a:custGeom>
            <a:avLst/>
            <a:gdLst/>
            <a:ahLst/>
            <a:cxnLst/>
            <a:rect l="l" t="t" r="r" b="b"/>
            <a:pathLst>
              <a:path w="253364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21407" y="2570988"/>
            <a:ext cx="253365" cy="142240"/>
          </a:xfrm>
          <a:custGeom>
            <a:avLst/>
            <a:gdLst/>
            <a:ahLst/>
            <a:cxnLst/>
            <a:rect l="l" t="t" r="r" b="b"/>
            <a:pathLst>
              <a:path w="253364" h="142239">
                <a:moveTo>
                  <a:pt x="1143" y="141732"/>
                </a:moveTo>
                <a:lnTo>
                  <a:pt x="51181" y="139826"/>
                </a:lnTo>
                <a:lnTo>
                  <a:pt x="96139" y="134874"/>
                </a:lnTo>
                <a:lnTo>
                  <a:pt x="140462" y="123444"/>
                </a:lnTo>
                <a:lnTo>
                  <a:pt x="148462" y="120396"/>
                </a:lnTo>
                <a:lnTo>
                  <a:pt x="154559" y="117094"/>
                </a:lnTo>
                <a:lnTo>
                  <a:pt x="158750" y="113284"/>
                </a:lnTo>
                <a:lnTo>
                  <a:pt x="161417" y="109854"/>
                </a:lnTo>
                <a:lnTo>
                  <a:pt x="162560" y="106045"/>
                </a:lnTo>
                <a:lnTo>
                  <a:pt x="163322" y="110998"/>
                </a:lnTo>
                <a:lnTo>
                  <a:pt x="165608" y="115188"/>
                </a:lnTo>
                <a:lnTo>
                  <a:pt x="169037" y="120014"/>
                </a:lnTo>
                <a:lnTo>
                  <a:pt x="174371" y="123444"/>
                </a:lnTo>
                <a:lnTo>
                  <a:pt x="180467" y="128015"/>
                </a:lnTo>
                <a:lnTo>
                  <a:pt x="188849" y="131063"/>
                </a:lnTo>
                <a:lnTo>
                  <a:pt x="197231" y="134112"/>
                </a:lnTo>
                <a:lnTo>
                  <a:pt x="206756" y="136778"/>
                </a:lnTo>
                <a:lnTo>
                  <a:pt x="217550" y="138684"/>
                </a:lnTo>
                <a:lnTo>
                  <a:pt x="228981" y="140208"/>
                </a:lnTo>
                <a:lnTo>
                  <a:pt x="240030" y="141350"/>
                </a:lnTo>
                <a:lnTo>
                  <a:pt x="251841" y="141732"/>
                </a:lnTo>
                <a:lnTo>
                  <a:pt x="252984" y="126873"/>
                </a:lnTo>
                <a:lnTo>
                  <a:pt x="245744" y="83565"/>
                </a:lnTo>
                <a:lnTo>
                  <a:pt x="224028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2" y="34162"/>
                </a:lnTo>
                <a:lnTo>
                  <a:pt x="12954" y="69976"/>
                </a:lnTo>
                <a:lnTo>
                  <a:pt x="381" y="112522"/>
                </a:lnTo>
                <a:lnTo>
                  <a:pt x="0" y="126873"/>
                </a:lnTo>
                <a:lnTo>
                  <a:pt x="1143" y="1417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56816" y="2846832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194309" y="0"/>
                </a:moveTo>
                <a:lnTo>
                  <a:pt x="138556" y="8000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3691" y="347471"/>
                </a:lnTo>
                <a:lnTo>
                  <a:pt x="583691" y="115823"/>
                </a:lnTo>
                <a:lnTo>
                  <a:pt x="572261" y="98551"/>
                </a:lnTo>
                <a:lnTo>
                  <a:pt x="562674" y="86613"/>
                </a:lnTo>
                <a:lnTo>
                  <a:pt x="285876" y="86613"/>
                </a:lnTo>
                <a:lnTo>
                  <a:pt x="273303" y="84708"/>
                </a:lnTo>
                <a:lnTo>
                  <a:pt x="228726" y="60578"/>
                </a:lnTo>
                <a:lnTo>
                  <a:pt x="204215" y="26796"/>
                </a:lnTo>
                <a:lnTo>
                  <a:pt x="198881" y="14223"/>
                </a:lnTo>
                <a:lnTo>
                  <a:pt x="194309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6" y="39496"/>
                </a:lnTo>
                <a:lnTo>
                  <a:pt x="345058" y="69087"/>
                </a:lnTo>
                <a:lnTo>
                  <a:pt x="297814" y="86613"/>
                </a:lnTo>
                <a:lnTo>
                  <a:pt x="562674" y="86613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74164" y="307847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24683" y="307847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56816" y="2846832"/>
            <a:ext cx="584200" cy="347980"/>
          </a:xfrm>
          <a:custGeom>
            <a:avLst/>
            <a:gdLst/>
            <a:ahLst/>
            <a:cxnLst/>
            <a:rect l="l" t="t" r="r" b="b"/>
            <a:pathLst>
              <a:path w="584200" h="347980">
                <a:moveTo>
                  <a:pt x="97408" y="347471"/>
                </a:moveTo>
                <a:lnTo>
                  <a:pt x="583691" y="347471"/>
                </a:lnTo>
                <a:lnTo>
                  <a:pt x="583691" y="115823"/>
                </a:lnTo>
                <a:lnTo>
                  <a:pt x="559307" y="82422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lnTo>
                  <a:pt x="384809" y="14223"/>
                </a:lnTo>
                <a:lnTo>
                  <a:pt x="379475" y="26796"/>
                </a:lnTo>
                <a:lnTo>
                  <a:pt x="354964" y="60578"/>
                </a:lnTo>
                <a:lnTo>
                  <a:pt x="322579" y="81279"/>
                </a:lnTo>
                <a:lnTo>
                  <a:pt x="297814" y="86613"/>
                </a:lnTo>
                <a:lnTo>
                  <a:pt x="285876" y="86613"/>
                </a:lnTo>
                <a:lnTo>
                  <a:pt x="238632" y="69087"/>
                </a:lnTo>
                <a:lnTo>
                  <a:pt x="211454" y="39496"/>
                </a:lnTo>
                <a:lnTo>
                  <a:pt x="194309" y="0"/>
                </a:lnTo>
                <a:lnTo>
                  <a:pt x="175640" y="762"/>
                </a:lnTo>
                <a:lnTo>
                  <a:pt x="120268" y="13842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408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55953" y="2992373"/>
            <a:ext cx="739140" cy="220979"/>
          </a:xfrm>
          <a:custGeom>
            <a:avLst/>
            <a:gdLst/>
            <a:ahLst/>
            <a:cxnLst/>
            <a:rect l="l" t="t" r="r" b="b"/>
            <a:pathLst>
              <a:path w="739139" h="220980">
                <a:moveTo>
                  <a:pt x="0" y="220979"/>
                </a:moveTo>
                <a:lnTo>
                  <a:pt x="739140" y="220979"/>
                </a:lnTo>
                <a:lnTo>
                  <a:pt x="73914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79575" y="3015995"/>
            <a:ext cx="692150" cy="172720"/>
          </a:xfrm>
          <a:custGeom>
            <a:avLst/>
            <a:gdLst/>
            <a:ahLst/>
            <a:cxnLst/>
            <a:rect l="l" t="t" r="r" b="b"/>
            <a:pathLst>
              <a:path w="692150" h="172719">
                <a:moveTo>
                  <a:pt x="0" y="172212"/>
                </a:moveTo>
                <a:lnTo>
                  <a:pt x="691895" y="172212"/>
                </a:lnTo>
                <a:lnTo>
                  <a:pt x="69189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55191" y="2991611"/>
            <a:ext cx="739140" cy="220979"/>
          </a:xfrm>
          <a:custGeom>
            <a:avLst/>
            <a:gdLst/>
            <a:ahLst/>
            <a:cxnLst/>
            <a:rect l="l" t="t" r="r" b="b"/>
            <a:pathLst>
              <a:path w="739139" h="220980">
                <a:moveTo>
                  <a:pt x="739140" y="0"/>
                </a:moveTo>
                <a:lnTo>
                  <a:pt x="716534" y="24891"/>
                </a:lnTo>
                <a:lnTo>
                  <a:pt x="716534" y="196468"/>
                </a:lnTo>
                <a:lnTo>
                  <a:pt x="22948" y="196468"/>
                </a:lnTo>
                <a:lnTo>
                  <a:pt x="0" y="220979"/>
                </a:lnTo>
                <a:lnTo>
                  <a:pt x="739140" y="220979"/>
                </a:lnTo>
                <a:lnTo>
                  <a:pt x="73914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55191" y="2991611"/>
            <a:ext cx="739140" cy="220979"/>
          </a:xfrm>
          <a:custGeom>
            <a:avLst/>
            <a:gdLst/>
            <a:ahLst/>
            <a:cxnLst/>
            <a:rect l="l" t="t" r="r" b="b"/>
            <a:pathLst>
              <a:path w="739139" h="220980">
                <a:moveTo>
                  <a:pt x="739140" y="0"/>
                </a:moveTo>
                <a:lnTo>
                  <a:pt x="0" y="0"/>
                </a:lnTo>
                <a:lnTo>
                  <a:pt x="0" y="220979"/>
                </a:lnTo>
                <a:lnTo>
                  <a:pt x="22948" y="196468"/>
                </a:lnTo>
                <a:lnTo>
                  <a:pt x="22948" y="24891"/>
                </a:lnTo>
                <a:lnTo>
                  <a:pt x="716534" y="24891"/>
                </a:lnTo>
                <a:lnTo>
                  <a:pt x="739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63319" y="309537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16963" y="307714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63319" y="305873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937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85316" y="2943605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02436" y="305866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02436" y="3049523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 h="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15389" y="2413254"/>
            <a:ext cx="646430" cy="492759"/>
          </a:xfrm>
          <a:custGeom>
            <a:avLst/>
            <a:gdLst/>
            <a:ahLst/>
            <a:cxnLst/>
            <a:rect l="l" t="t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214627" y="289242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413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26261" y="2437129"/>
            <a:ext cx="0" cy="443230"/>
          </a:xfrm>
          <a:custGeom>
            <a:avLst/>
            <a:gdLst/>
            <a:ahLst/>
            <a:cxnLst/>
            <a:rect l="l" t="t" r="r" b="b"/>
            <a:pathLst>
              <a:path w="0"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ln w="2326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214627" y="2425064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 h="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49183" y="2437510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32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14627" y="2412492"/>
            <a:ext cx="599440" cy="441959"/>
          </a:xfrm>
          <a:custGeom>
            <a:avLst/>
            <a:gdLst/>
            <a:ahLst/>
            <a:cxnLst/>
            <a:rect l="l" t="t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85" y="417449"/>
                </a:lnTo>
                <a:lnTo>
                  <a:pt x="22885" y="24130"/>
                </a:lnTo>
                <a:lnTo>
                  <a:pt x="576072" y="24130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264919" y="2468879"/>
            <a:ext cx="558165" cy="386080"/>
          </a:xfrm>
          <a:custGeom>
            <a:avLst/>
            <a:gdLst/>
            <a:ahLst/>
            <a:cxnLst/>
            <a:rect l="l" t="t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64919" y="2468879"/>
            <a:ext cx="558165" cy="386080"/>
          </a:xfrm>
          <a:custGeom>
            <a:avLst/>
            <a:gdLst/>
            <a:ahLst/>
            <a:cxnLst/>
            <a:rect l="l" t="t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93691" y="2183892"/>
            <a:ext cx="1734820" cy="3621404"/>
          </a:xfrm>
          <a:custGeom>
            <a:avLst/>
            <a:gdLst/>
            <a:ahLst/>
            <a:cxnLst/>
            <a:rect l="l" t="t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93691" y="2183892"/>
            <a:ext cx="1734820" cy="3621404"/>
          </a:xfrm>
          <a:custGeom>
            <a:avLst/>
            <a:gdLst/>
            <a:ahLst/>
            <a:cxnLst/>
            <a:rect l="l" t="t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73852" y="5490971"/>
            <a:ext cx="2886710" cy="680085"/>
          </a:xfrm>
          <a:custGeom>
            <a:avLst/>
            <a:gdLst/>
            <a:ahLst/>
            <a:cxnLst/>
            <a:rect l="l" t="t" r="r" b="b"/>
            <a:pathLst>
              <a:path w="2886709" h="680085">
                <a:moveTo>
                  <a:pt x="0" y="0"/>
                </a:moveTo>
                <a:lnTo>
                  <a:pt x="0" y="679957"/>
                </a:lnTo>
                <a:lnTo>
                  <a:pt x="2886582" y="679957"/>
                </a:lnTo>
                <a:lnTo>
                  <a:pt x="2886582" y="9842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559808" y="4957571"/>
            <a:ext cx="577850" cy="228600"/>
          </a:xfrm>
          <a:custGeom>
            <a:avLst/>
            <a:gdLst/>
            <a:ahLst/>
            <a:cxnLst/>
            <a:rect l="l" t="t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59808" y="4957571"/>
            <a:ext cx="577850" cy="228600"/>
          </a:xfrm>
          <a:custGeom>
            <a:avLst/>
            <a:gdLst/>
            <a:ahLst/>
            <a:cxnLst/>
            <a:rect l="l" t="t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84291" y="4957571"/>
            <a:ext cx="579120" cy="228600"/>
          </a:xfrm>
          <a:custGeom>
            <a:avLst/>
            <a:gdLst/>
            <a:ahLst/>
            <a:cxnLst/>
            <a:rect l="l" t="t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84291" y="4957571"/>
            <a:ext cx="579120" cy="228600"/>
          </a:xfrm>
          <a:custGeom>
            <a:avLst/>
            <a:gdLst/>
            <a:ahLst/>
            <a:cxnLst/>
            <a:rect l="l" t="t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59808" y="5262371"/>
            <a:ext cx="577850" cy="228600"/>
          </a:xfrm>
          <a:custGeom>
            <a:avLst/>
            <a:gdLst/>
            <a:ahLst/>
            <a:cxnLst/>
            <a:rect l="l" t="t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59808" y="5262371"/>
            <a:ext cx="577850" cy="228600"/>
          </a:xfrm>
          <a:custGeom>
            <a:avLst/>
            <a:gdLst/>
            <a:ahLst/>
            <a:cxnLst/>
            <a:rect l="l" t="t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384291" y="5262371"/>
            <a:ext cx="579120" cy="228600"/>
          </a:xfrm>
          <a:custGeom>
            <a:avLst/>
            <a:gdLst/>
            <a:ahLst/>
            <a:cxnLst/>
            <a:rect l="l" t="t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384291" y="5262371"/>
            <a:ext cx="579120" cy="228600"/>
          </a:xfrm>
          <a:custGeom>
            <a:avLst/>
            <a:gdLst/>
            <a:ahLst/>
            <a:cxnLst/>
            <a:rect l="l" t="t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59808" y="4652771"/>
            <a:ext cx="1403985" cy="228600"/>
          </a:xfrm>
          <a:custGeom>
            <a:avLst/>
            <a:gdLst/>
            <a:ahLst/>
            <a:cxnLst/>
            <a:rect l="l" t="t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59808" y="4652771"/>
            <a:ext cx="1403985" cy="228600"/>
          </a:xfrm>
          <a:custGeom>
            <a:avLst/>
            <a:gdLst/>
            <a:ahLst/>
            <a:cxnLst/>
            <a:rect l="l" t="t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848859" y="4623561"/>
            <a:ext cx="82676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360676" y="5490971"/>
            <a:ext cx="2487930" cy="649605"/>
          </a:xfrm>
          <a:custGeom>
            <a:avLst/>
            <a:gdLst/>
            <a:ahLst/>
            <a:cxnLst/>
            <a:rect l="l" t="t" r="r" b="b"/>
            <a:pathLst>
              <a:path w="2487929" h="649604">
                <a:moveTo>
                  <a:pt x="0" y="85724"/>
                </a:moveTo>
                <a:lnTo>
                  <a:pt x="0" y="649287"/>
                </a:lnTo>
                <a:lnTo>
                  <a:pt x="2487549" y="649287"/>
                </a:lnTo>
                <a:lnTo>
                  <a:pt x="248754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20695" y="2333244"/>
            <a:ext cx="5361432" cy="1035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465703" y="2649854"/>
            <a:ext cx="5067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369811" y="2705353"/>
            <a:ext cx="5067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291576" y="2705353"/>
            <a:ext cx="3175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159251" y="4251959"/>
            <a:ext cx="4057015" cy="228600"/>
          </a:xfrm>
          <a:custGeom>
            <a:avLst/>
            <a:gdLst/>
            <a:ahLst/>
            <a:cxnLst/>
            <a:rect l="l" t="t" r="r" b="b"/>
            <a:pathLst>
              <a:path w="405701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4057015" h="228600">
                <a:moveTo>
                  <a:pt x="3828288" y="0"/>
                </a:moveTo>
                <a:lnTo>
                  <a:pt x="3828288" y="228600"/>
                </a:lnTo>
                <a:lnTo>
                  <a:pt x="3980688" y="152400"/>
                </a:lnTo>
                <a:lnTo>
                  <a:pt x="3866388" y="152400"/>
                </a:lnTo>
                <a:lnTo>
                  <a:pt x="3866388" y="76200"/>
                </a:lnTo>
                <a:lnTo>
                  <a:pt x="3980688" y="76200"/>
                </a:lnTo>
                <a:lnTo>
                  <a:pt x="3828288" y="0"/>
                </a:lnTo>
                <a:close/>
              </a:path>
              <a:path w="405701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4057015" h="228600">
                <a:moveTo>
                  <a:pt x="382828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3828288" y="152400"/>
                </a:lnTo>
                <a:lnTo>
                  <a:pt x="3828288" y="76200"/>
                </a:lnTo>
                <a:close/>
              </a:path>
              <a:path w="4057015" h="228600">
                <a:moveTo>
                  <a:pt x="3980688" y="76200"/>
                </a:moveTo>
                <a:lnTo>
                  <a:pt x="3866388" y="76200"/>
                </a:lnTo>
                <a:lnTo>
                  <a:pt x="3866388" y="152400"/>
                </a:lnTo>
                <a:lnTo>
                  <a:pt x="3980688" y="152400"/>
                </a:lnTo>
                <a:lnTo>
                  <a:pt x="4056888" y="114300"/>
                </a:lnTo>
                <a:lnTo>
                  <a:pt x="398068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33515" y="4970017"/>
            <a:ext cx="1183005" cy="229870"/>
          </a:xfrm>
          <a:custGeom>
            <a:avLst/>
            <a:gdLst/>
            <a:ahLst/>
            <a:cxnLst/>
            <a:rect l="l" t="t" r="r" b="b"/>
            <a:pathLst>
              <a:path w="1183004" h="229870">
                <a:moveTo>
                  <a:pt x="228473" y="1015"/>
                </a:moveTo>
                <a:lnTo>
                  <a:pt x="0" y="115569"/>
                </a:lnTo>
                <a:lnTo>
                  <a:pt x="228726" y="229615"/>
                </a:lnTo>
                <a:lnTo>
                  <a:pt x="228642" y="153415"/>
                </a:lnTo>
                <a:lnTo>
                  <a:pt x="190500" y="153415"/>
                </a:lnTo>
                <a:lnTo>
                  <a:pt x="190500" y="77215"/>
                </a:lnTo>
                <a:lnTo>
                  <a:pt x="228557" y="77167"/>
                </a:lnTo>
                <a:lnTo>
                  <a:pt x="228473" y="1015"/>
                </a:lnTo>
                <a:close/>
              </a:path>
              <a:path w="1183004" h="229870">
                <a:moveTo>
                  <a:pt x="1106721" y="76199"/>
                </a:moveTo>
                <a:lnTo>
                  <a:pt x="992124" y="76199"/>
                </a:lnTo>
                <a:lnTo>
                  <a:pt x="992124" y="152399"/>
                </a:lnTo>
                <a:lnTo>
                  <a:pt x="954066" y="152448"/>
                </a:lnTo>
                <a:lnTo>
                  <a:pt x="954151" y="228599"/>
                </a:lnTo>
                <a:lnTo>
                  <a:pt x="1182624" y="114045"/>
                </a:lnTo>
                <a:lnTo>
                  <a:pt x="1106721" y="76199"/>
                </a:lnTo>
                <a:close/>
              </a:path>
              <a:path w="1183004" h="229870">
                <a:moveTo>
                  <a:pt x="228557" y="77167"/>
                </a:moveTo>
                <a:lnTo>
                  <a:pt x="190500" y="77215"/>
                </a:lnTo>
                <a:lnTo>
                  <a:pt x="190500" y="153415"/>
                </a:lnTo>
                <a:lnTo>
                  <a:pt x="228642" y="153367"/>
                </a:lnTo>
                <a:lnTo>
                  <a:pt x="228557" y="77167"/>
                </a:lnTo>
                <a:close/>
              </a:path>
              <a:path w="1183004" h="229870">
                <a:moveTo>
                  <a:pt x="228642" y="153367"/>
                </a:moveTo>
                <a:lnTo>
                  <a:pt x="190500" y="153415"/>
                </a:lnTo>
                <a:lnTo>
                  <a:pt x="228642" y="153415"/>
                </a:lnTo>
                <a:close/>
              </a:path>
              <a:path w="1183004" h="229870">
                <a:moveTo>
                  <a:pt x="953981" y="76248"/>
                </a:moveTo>
                <a:lnTo>
                  <a:pt x="228557" y="77167"/>
                </a:lnTo>
                <a:lnTo>
                  <a:pt x="228642" y="153367"/>
                </a:lnTo>
                <a:lnTo>
                  <a:pt x="954066" y="152448"/>
                </a:lnTo>
                <a:lnTo>
                  <a:pt x="953981" y="76248"/>
                </a:lnTo>
                <a:close/>
              </a:path>
              <a:path w="1183004" h="229870">
                <a:moveTo>
                  <a:pt x="992124" y="76199"/>
                </a:moveTo>
                <a:lnTo>
                  <a:pt x="953981" y="76248"/>
                </a:lnTo>
                <a:lnTo>
                  <a:pt x="954066" y="152448"/>
                </a:lnTo>
                <a:lnTo>
                  <a:pt x="992124" y="152399"/>
                </a:lnTo>
                <a:lnTo>
                  <a:pt x="992124" y="76199"/>
                </a:lnTo>
                <a:close/>
              </a:path>
              <a:path w="1183004" h="229870">
                <a:moveTo>
                  <a:pt x="953897" y="0"/>
                </a:moveTo>
                <a:lnTo>
                  <a:pt x="953981" y="76248"/>
                </a:lnTo>
                <a:lnTo>
                  <a:pt x="1106721" y="76199"/>
                </a:lnTo>
                <a:lnTo>
                  <a:pt x="9538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36976" y="4969764"/>
            <a:ext cx="1248410" cy="228600"/>
          </a:xfrm>
          <a:custGeom>
            <a:avLst/>
            <a:gdLst/>
            <a:ahLst/>
            <a:cxnLst/>
            <a:rect l="l" t="t" r="r" b="b"/>
            <a:pathLst>
              <a:path w="124841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48410" h="228600">
                <a:moveTo>
                  <a:pt x="1019556" y="0"/>
                </a:moveTo>
                <a:lnTo>
                  <a:pt x="1019556" y="228600"/>
                </a:lnTo>
                <a:lnTo>
                  <a:pt x="1171956" y="152400"/>
                </a:lnTo>
                <a:lnTo>
                  <a:pt x="1057656" y="152400"/>
                </a:lnTo>
                <a:lnTo>
                  <a:pt x="1057656" y="76200"/>
                </a:lnTo>
                <a:lnTo>
                  <a:pt x="1171956" y="76200"/>
                </a:lnTo>
                <a:lnTo>
                  <a:pt x="1019556" y="0"/>
                </a:lnTo>
                <a:close/>
              </a:path>
              <a:path w="124841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48410" h="228600">
                <a:moveTo>
                  <a:pt x="101955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19556" y="152400"/>
                </a:lnTo>
                <a:lnTo>
                  <a:pt x="1019556" y="76200"/>
                </a:lnTo>
                <a:close/>
              </a:path>
              <a:path w="1248410" h="228600">
                <a:moveTo>
                  <a:pt x="1171956" y="76200"/>
                </a:moveTo>
                <a:lnTo>
                  <a:pt x="1057656" y="76200"/>
                </a:lnTo>
                <a:lnTo>
                  <a:pt x="1057656" y="152400"/>
                </a:lnTo>
                <a:lnTo>
                  <a:pt x="1171956" y="152400"/>
                </a:lnTo>
                <a:lnTo>
                  <a:pt x="1248156" y="114300"/>
                </a:lnTo>
                <a:lnTo>
                  <a:pt x="117195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</a:t>
            </a:r>
            <a:r>
              <a:rPr dirty="0" spc="-5"/>
              <a:t>Flow </a:t>
            </a:r>
            <a:r>
              <a:rPr dirty="0" spc="-10"/>
              <a:t>in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station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64563" y="2636520"/>
            <a:ext cx="2065020" cy="457200"/>
          </a:xfrm>
          <a:custGeom>
            <a:avLst/>
            <a:gdLst/>
            <a:ahLst/>
            <a:cxnLst/>
            <a:rect l="l" t="t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1611" y="2672207"/>
            <a:ext cx="15513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plica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391" y="2657855"/>
            <a:ext cx="486409" cy="457200"/>
          </a:xfrm>
          <a:custGeom>
            <a:avLst/>
            <a:gdLst/>
            <a:ahLst/>
            <a:cxnLst/>
            <a:rect l="l" t="t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391" y="3267455"/>
            <a:ext cx="486409" cy="457200"/>
          </a:xfrm>
          <a:custGeom>
            <a:avLst/>
            <a:gdLst/>
            <a:ahLst/>
            <a:cxnLst/>
            <a:rect l="l" t="t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64563" y="3267455"/>
            <a:ext cx="2065020" cy="457200"/>
          </a:xfrm>
          <a:custGeom>
            <a:avLst/>
            <a:gdLst/>
            <a:ahLst/>
            <a:cxnLst/>
            <a:rect l="l" t="t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391" y="3877055"/>
            <a:ext cx="486409" cy="457200"/>
          </a:xfrm>
          <a:custGeom>
            <a:avLst/>
            <a:gdLst/>
            <a:ahLst/>
            <a:cxnLst/>
            <a:rect l="l" t="t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64563" y="3877055"/>
            <a:ext cx="2065020" cy="457200"/>
          </a:xfrm>
          <a:custGeom>
            <a:avLst/>
            <a:gdLst/>
            <a:ahLst/>
            <a:cxnLst/>
            <a:rect l="l" t="t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391" y="4486655"/>
            <a:ext cx="486409" cy="457200"/>
          </a:xfrm>
          <a:custGeom>
            <a:avLst/>
            <a:gdLst/>
            <a:ahLst/>
            <a:cxnLst/>
            <a:rect l="l" t="t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64563" y="4486655"/>
            <a:ext cx="2065020" cy="457200"/>
          </a:xfrm>
          <a:custGeom>
            <a:avLst/>
            <a:gdLst/>
            <a:ahLst/>
            <a:cxnLst/>
            <a:rect l="l" t="t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0391" y="5096255"/>
            <a:ext cx="486409" cy="457200"/>
          </a:xfrm>
          <a:custGeom>
            <a:avLst/>
            <a:gdLst/>
            <a:ahLst/>
            <a:cxnLst/>
            <a:rect l="l" t="t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03198" y="2692908"/>
            <a:ext cx="177800" cy="281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4563" y="5096255"/>
            <a:ext cx="2065020" cy="457200"/>
          </a:xfrm>
          <a:custGeom>
            <a:avLst/>
            <a:gdLst/>
            <a:ahLst/>
            <a:cxnLst/>
            <a:rect l="l" t="t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9148" y="3058800"/>
            <a:ext cx="1355090" cy="245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66700"/>
              </a:lnSpc>
            </a:pPr>
            <a:r>
              <a:rPr dirty="0" sz="2400" spc="-18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ransport 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Network  Data</a:t>
            </a:r>
            <a:r>
              <a:rPr dirty="0" sz="2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2308" y="1988820"/>
            <a:ext cx="2063750" cy="457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1825">
              <a:lnSpc>
                <a:spcPts val="3350"/>
              </a:lnSpc>
            </a:pPr>
            <a:r>
              <a:rPr dirty="0" sz="2800" spc="-5">
                <a:latin typeface="Times New Roman"/>
                <a:cs typeface="Times New Roman"/>
              </a:rPr>
              <a:t>Hello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17135" y="3855720"/>
          <a:ext cx="306832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29183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86428" y="4503420"/>
          <a:ext cx="3729354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30708"/>
                <a:gridCol w="329183"/>
                <a:gridCol w="330708"/>
                <a:gridCol w="2063495"/>
                <a:gridCol w="330707"/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3354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191000" y="5157215"/>
            <a:ext cx="3716020" cy="457200"/>
          </a:xfrm>
          <a:prstGeom prst="rect">
            <a:avLst/>
          </a:prstGeom>
          <a:solidFill>
            <a:srgbClr val="00FF00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8595">
              <a:lnSpc>
                <a:spcPts val="3354"/>
              </a:lnSpc>
            </a:pPr>
            <a:r>
              <a:rPr dirty="0" sz="2800" spc="-25">
                <a:latin typeface="Times New Roman"/>
                <a:cs typeface="Times New Roman"/>
              </a:rPr>
              <a:t>1001101001011101011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47844" y="3233927"/>
          <a:ext cx="2737485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1755">
                        <a:lnSpc>
                          <a:spcPts val="335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0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181600" y="2636520"/>
            <a:ext cx="330835" cy="457200"/>
          </a:xfrm>
          <a:custGeom>
            <a:avLst/>
            <a:gdLst/>
            <a:ahLst/>
            <a:cxnLst/>
            <a:rect l="l" t="t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1600" y="2636520"/>
            <a:ext cx="330835" cy="457200"/>
          </a:xfrm>
          <a:custGeom>
            <a:avLst/>
            <a:gdLst/>
            <a:ahLst/>
            <a:cxnLst/>
            <a:rect l="l" t="t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46878" y="2639695"/>
            <a:ext cx="2032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12308" y="2636520"/>
            <a:ext cx="2063750" cy="457200"/>
          </a:xfrm>
          <a:custGeom>
            <a:avLst/>
            <a:gdLst/>
            <a:ahLst/>
            <a:cxnLst/>
            <a:rect l="l" t="t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2308" y="2636520"/>
            <a:ext cx="2063750" cy="457200"/>
          </a:xfrm>
          <a:custGeom>
            <a:avLst/>
            <a:gdLst/>
            <a:ahLst/>
            <a:cxnLst/>
            <a:rect l="l" t="t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48913" y="2014727"/>
            <a:ext cx="228600" cy="4038600"/>
          </a:xfrm>
          <a:custGeom>
            <a:avLst/>
            <a:gdLst/>
            <a:ahLst/>
            <a:cxnLst/>
            <a:rect l="l" t="t" r="r" b="b"/>
            <a:pathLst>
              <a:path w="228600" h="4038600">
                <a:moveTo>
                  <a:pt x="76186" y="3810008"/>
                </a:moveTo>
                <a:lnTo>
                  <a:pt x="0" y="3810038"/>
                </a:lnTo>
                <a:lnTo>
                  <a:pt x="114426" y="4038600"/>
                </a:lnTo>
                <a:lnTo>
                  <a:pt x="209543" y="3848112"/>
                </a:lnTo>
                <a:lnTo>
                  <a:pt x="76200" y="3848112"/>
                </a:lnTo>
                <a:lnTo>
                  <a:pt x="76186" y="3810008"/>
                </a:lnTo>
                <a:close/>
              </a:path>
              <a:path w="228600" h="4038600">
                <a:moveTo>
                  <a:pt x="152386" y="3809978"/>
                </a:moveTo>
                <a:lnTo>
                  <a:pt x="76186" y="3810008"/>
                </a:lnTo>
                <a:lnTo>
                  <a:pt x="76200" y="3848112"/>
                </a:lnTo>
                <a:lnTo>
                  <a:pt x="152400" y="3848087"/>
                </a:lnTo>
                <a:lnTo>
                  <a:pt x="152386" y="3809978"/>
                </a:lnTo>
                <a:close/>
              </a:path>
              <a:path w="228600" h="4038600">
                <a:moveTo>
                  <a:pt x="228600" y="3809949"/>
                </a:moveTo>
                <a:lnTo>
                  <a:pt x="152386" y="3809978"/>
                </a:lnTo>
                <a:lnTo>
                  <a:pt x="152400" y="3848087"/>
                </a:lnTo>
                <a:lnTo>
                  <a:pt x="76200" y="3848112"/>
                </a:lnTo>
                <a:lnTo>
                  <a:pt x="209543" y="3848112"/>
                </a:lnTo>
                <a:lnTo>
                  <a:pt x="228600" y="3809949"/>
                </a:lnTo>
                <a:close/>
              </a:path>
              <a:path w="228600" h="4038600">
                <a:moveTo>
                  <a:pt x="151002" y="0"/>
                </a:moveTo>
                <a:lnTo>
                  <a:pt x="74802" y="0"/>
                </a:lnTo>
                <a:lnTo>
                  <a:pt x="76186" y="3810008"/>
                </a:lnTo>
                <a:lnTo>
                  <a:pt x="152386" y="3809978"/>
                </a:lnTo>
                <a:lnTo>
                  <a:pt x="151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78140" y="1988820"/>
            <a:ext cx="1641348" cy="1641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36640" y="2639695"/>
            <a:ext cx="3409315" cy="1216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Hello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9545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Enca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24400" cy="166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646" y="3996054"/>
            <a:ext cx="20764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23" y="3733800"/>
            <a:ext cx="3627120" cy="58102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4290">
              <a:lnSpc>
                <a:spcPts val="3804"/>
              </a:lnSpc>
              <a:spcBef>
                <a:spcPts val="765"/>
              </a:spcBef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6" y="4420742"/>
            <a:ext cx="108585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923" y="3733800"/>
            <a:ext cx="3627120" cy="581025"/>
          </a:xfrm>
          <a:prstGeom prst="rect">
            <a:avLst/>
          </a:prstGeom>
          <a:solidFill>
            <a:srgbClr val="000099"/>
          </a:solidFill>
        </p:spPr>
        <p:txBody>
          <a:bodyPr wrap="square" lIns="0" tIns="4508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55"/>
              </a:spcBef>
            </a:pPr>
            <a:r>
              <a:rPr dirty="0" sz="3200" spc="-5">
                <a:solidFill>
                  <a:srgbClr val="FFFF66"/>
                </a:solidFill>
                <a:latin typeface="Tahoma"/>
                <a:cs typeface="Tahoma"/>
              </a:rPr>
              <a:t>Data </a:t>
            </a:r>
            <a:r>
              <a:rPr dirty="0" sz="3200">
                <a:solidFill>
                  <a:srgbClr val="FFFF66"/>
                </a:solidFill>
                <a:latin typeface="Tahoma"/>
                <a:cs typeface="Tahoma"/>
              </a:rPr>
              <a:t>Link</a:t>
            </a:r>
            <a:r>
              <a:rPr dirty="0" sz="3200" spc="-5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FF66"/>
                </a:solidFill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300" y="4983479"/>
            <a:ext cx="20320" cy="535305"/>
          </a:xfrm>
          <a:custGeom>
            <a:avLst/>
            <a:gdLst/>
            <a:ahLst/>
            <a:cxnLst/>
            <a:rect l="l" t="t" r="r" b="b"/>
            <a:pathLst>
              <a:path w="20320" h="535304">
                <a:moveTo>
                  <a:pt x="0" y="534924"/>
                </a:moveTo>
                <a:lnTo>
                  <a:pt x="19811" y="534924"/>
                </a:lnTo>
                <a:lnTo>
                  <a:pt x="19811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5300" y="4983479"/>
            <a:ext cx="3880485" cy="535305"/>
          </a:xfrm>
          <a:custGeom>
            <a:avLst/>
            <a:gdLst/>
            <a:ahLst/>
            <a:cxnLst/>
            <a:rect l="l" t="t" r="r" b="b"/>
            <a:pathLst>
              <a:path w="3880485" h="535304">
                <a:moveTo>
                  <a:pt x="0" y="534924"/>
                </a:moveTo>
                <a:lnTo>
                  <a:pt x="3880104" y="534924"/>
                </a:lnTo>
                <a:lnTo>
                  <a:pt x="3880104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39300" y="2133600"/>
            <a:ext cx="20320" cy="2849880"/>
          </a:xfrm>
          <a:custGeom>
            <a:avLst/>
            <a:gdLst/>
            <a:ahLst/>
            <a:cxnLst/>
            <a:rect l="l" t="t" r="r" b="b"/>
            <a:pathLst>
              <a:path w="20320" h="2849879">
                <a:moveTo>
                  <a:pt x="0" y="2849880"/>
                </a:moveTo>
                <a:lnTo>
                  <a:pt x="19811" y="2849880"/>
                </a:lnTo>
                <a:lnTo>
                  <a:pt x="19811" y="0"/>
                </a:lnTo>
                <a:lnTo>
                  <a:pt x="0" y="0"/>
                </a:lnTo>
                <a:lnTo>
                  <a:pt x="0" y="284988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75403" y="1988820"/>
            <a:ext cx="5264150" cy="3550920"/>
          </a:xfrm>
          <a:custGeom>
            <a:avLst/>
            <a:gdLst/>
            <a:ahLst/>
            <a:cxnLst/>
            <a:rect l="l" t="t" r="r" b="b"/>
            <a:pathLst>
              <a:path w="5264150" h="3550920">
                <a:moveTo>
                  <a:pt x="0" y="3550920"/>
                </a:moveTo>
                <a:lnTo>
                  <a:pt x="5263896" y="3550920"/>
                </a:lnTo>
                <a:lnTo>
                  <a:pt x="5263896" y="0"/>
                </a:lnTo>
                <a:lnTo>
                  <a:pt x="0" y="0"/>
                </a:lnTo>
                <a:lnTo>
                  <a:pt x="0" y="355092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5192" y="2121280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5192" y="2563241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65192" y="3005201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65192" y="3447160"/>
            <a:ext cx="202691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65192" y="3889121"/>
            <a:ext cx="202691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65192" y="4773040"/>
            <a:ext cx="202691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66615" y="1949206"/>
            <a:ext cx="4483100" cy="3548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</a:pPr>
            <a:r>
              <a:rPr dirty="0" sz="2400">
                <a:latin typeface="Times New Roman"/>
                <a:cs typeface="Times New Roman"/>
              </a:rPr>
              <a:t>Physical characteristics of interface  Stream of </a:t>
            </a:r>
            <a:r>
              <a:rPr dirty="0" sz="2400" spc="-5">
                <a:latin typeface="Times New Roman"/>
                <a:cs typeface="Times New Roman"/>
              </a:rPr>
              <a:t>Bits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001010100100)  Line </a:t>
            </a:r>
            <a:r>
              <a:rPr dirty="0" sz="2400" spc="-5">
                <a:latin typeface="Times New Roman"/>
                <a:cs typeface="Times New Roman"/>
              </a:rPr>
              <a:t>config. </a:t>
            </a:r>
            <a:r>
              <a:rPr dirty="0" sz="2400">
                <a:latin typeface="Times New Roman"/>
                <a:cs typeface="Times New Roman"/>
              </a:rPr>
              <a:t>(e.g., point-to-point)  </a:t>
            </a:r>
            <a:r>
              <a:rPr dirty="0" sz="2400" spc="-25">
                <a:latin typeface="Times New Roman"/>
                <a:cs typeface="Times New Roman"/>
              </a:rPr>
              <a:t>Topology </a:t>
            </a:r>
            <a:r>
              <a:rPr dirty="0" sz="2400">
                <a:latin typeface="Times New Roman"/>
                <a:cs typeface="Times New Roman"/>
              </a:rPr>
              <a:t>(e.g., bus,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Times New Roman"/>
                <a:cs typeface="Times New Roman"/>
              </a:rPr>
              <a:t>Transmission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12700" marR="664210" indent="91440">
              <a:lnSpc>
                <a:spcPts val="3479"/>
              </a:lnSpc>
              <a:spcBef>
                <a:spcPts val="215"/>
              </a:spcBef>
            </a:pPr>
            <a:r>
              <a:rPr dirty="0" sz="2400">
                <a:latin typeface="Times New Roman"/>
                <a:cs typeface="Times New Roman"/>
              </a:rPr>
              <a:t>(e.g., half-duplex,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full-duplex)  Encoding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400">
                <a:latin typeface="Times New Roman"/>
                <a:cs typeface="Times New Roman"/>
              </a:rPr>
              <a:t>Error </a:t>
            </a:r>
            <a:r>
              <a:rPr dirty="0" sz="2400" spc="-5">
                <a:latin typeface="Times New Roman"/>
                <a:cs typeface="Times New Roman"/>
              </a:rPr>
              <a:t>detection </a:t>
            </a:r>
            <a:r>
              <a:rPr dirty="0" sz="2400">
                <a:latin typeface="Times New Roman"/>
                <a:cs typeface="Times New Roman"/>
              </a:rPr>
              <a:t>(and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correction)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65192" y="5215001"/>
            <a:ext cx="202691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TCP/IP </a:t>
            </a:r>
            <a:r>
              <a:rPr dirty="0" spc="-5"/>
              <a:t>Protocol</a:t>
            </a:r>
            <a:r>
              <a:rPr dirty="0" spc="-45"/>
              <a:t> </a:t>
            </a:r>
            <a:r>
              <a:rPr dirty="0" spc="-5"/>
              <a:t>Suite</a:t>
            </a:r>
          </a:p>
        </p:txBody>
      </p:sp>
      <p:sp>
        <p:nvSpPr>
          <p:cNvPr id="15" name="object 15"/>
          <p:cNvSpPr/>
          <p:nvPr/>
        </p:nvSpPr>
        <p:spPr>
          <a:xfrm>
            <a:off x="1798320" y="2555748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42870" y="2591689"/>
            <a:ext cx="1550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6903" y="2577083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6903" y="3186683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199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8320" y="3186683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2162556" y="457199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6903" y="3796284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8320" y="3796284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36903" y="4405884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09242" y="2612135"/>
            <a:ext cx="178435" cy="2206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8320" y="4405884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240407" y="2978028"/>
            <a:ext cx="1355090" cy="1840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66700"/>
              </a:lnSpc>
            </a:pPr>
            <a:r>
              <a:rPr dirty="0" sz="2400" spc="-18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ransport 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Network  Data</a:t>
            </a:r>
            <a:r>
              <a:rPr dirty="0" sz="2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903" y="5015484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09242" y="5051171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98320" y="5015484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62326" y="5051171"/>
            <a:ext cx="11093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4" y="4334255"/>
            <a:ext cx="9164320" cy="535305"/>
          </a:xfrm>
          <a:custGeom>
            <a:avLst/>
            <a:gdLst/>
            <a:ahLst/>
            <a:cxnLst/>
            <a:rect l="l" t="t" r="r" b="b"/>
            <a:pathLst>
              <a:path w="9164320" h="535304">
                <a:moveTo>
                  <a:pt x="0" y="534924"/>
                </a:moveTo>
                <a:lnTo>
                  <a:pt x="9163812" y="534924"/>
                </a:lnTo>
                <a:lnTo>
                  <a:pt x="9163812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29684" y="3500628"/>
            <a:ext cx="5264150" cy="1343025"/>
          </a:xfrm>
          <a:custGeom>
            <a:avLst/>
            <a:gdLst/>
            <a:ahLst/>
            <a:cxnLst/>
            <a:rect l="l" t="t" r="r" b="b"/>
            <a:pathLst>
              <a:path w="5264150" h="1343025">
                <a:moveTo>
                  <a:pt x="0" y="1342644"/>
                </a:moveTo>
                <a:lnTo>
                  <a:pt x="5263896" y="1342644"/>
                </a:lnTo>
                <a:lnTo>
                  <a:pt x="526389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9091" y="3632580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091" y="4074540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20514" y="3461013"/>
            <a:ext cx="1914525" cy="1337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</a:pP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Discipline  </a:t>
            </a:r>
            <a:r>
              <a:rPr dirty="0" sz="2400" spc="-5">
                <a:latin typeface="Times New Roman"/>
                <a:cs typeface="Times New Roman"/>
              </a:rPr>
              <a:t>Flow Control  </a:t>
            </a:r>
            <a:r>
              <a:rPr dirty="0" sz="2400">
                <a:latin typeface="Times New Roman"/>
                <a:cs typeface="Times New Roman"/>
              </a:rPr>
              <a:t>Error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091" y="4516501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TCP/IP </a:t>
            </a:r>
            <a:r>
              <a:rPr dirty="0" spc="-5"/>
              <a:t>Protocol</a:t>
            </a:r>
            <a:r>
              <a:rPr dirty="0" spc="-45"/>
              <a:t> </a:t>
            </a:r>
            <a:r>
              <a:rPr dirty="0" spc="-5"/>
              <a:t>Suite</a:t>
            </a:r>
          </a:p>
        </p:txBody>
      </p:sp>
      <p:sp>
        <p:nvSpPr>
          <p:cNvPr id="9" name="object 9"/>
          <p:cNvSpPr/>
          <p:nvPr/>
        </p:nvSpPr>
        <p:spPr>
          <a:xfrm>
            <a:off x="1798320" y="2528316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42870" y="2564638"/>
            <a:ext cx="1550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6903" y="2549651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6903" y="3159251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09242" y="2585339"/>
            <a:ext cx="178435" cy="986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8320" y="3159251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48026" y="3194939"/>
            <a:ext cx="13411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9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6903" y="3768852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98320" y="3768852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6903" y="4378452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09242" y="3804792"/>
            <a:ext cx="177800" cy="986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8320" y="4378452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40407" y="3560831"/>
            <a:ext cx="1355090" cy="1230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7155">
              <a:lnSpc>
                <a:spcPct val="1667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Network  Data</a:t>
            </a:r>
            <a:r>
              <a:rPr dirty="0" sz="2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6903" y="4988052"/>
            <a:ext cx="523240" cy="457200"/>
          </a:xfrm>
          <a:custGeom>
            <a:avLst/>
            <a:gdLst/>
            <a:ahLst/>
            <a:cxnLst/>
            <a:rect l="l" t="t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09242" y="502437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8320" y="4988052"/>
            <a:ext cx="2239010" cy="457200"/>
          </a:xfrm>
          <a:custGeom>
            <a:avLst/>
            <a:gdLst/>
            <a:ahLst/>
            <a:cxnLst/>
            <a:rect l="l" t="t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62326" y="5024373"/>
            <a:ext cx="11093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Link</a:t>
            </a:r>
            <a:r>
              <a:rPr dirty="0" spc="-10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894332" y="2348471"/>
            <a:ext cx="2727197" cy="100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9051" y="2749930"/>
            <a:ext cx="223964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Line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4332" y="3703307"/>
            <a:ext cx="2727197" cy="100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4686" y="4104385"/>
            <a:ext cx="19678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ahoma"/>
                <a:cs typeface="Tahoma"/>
              </a:rPr>
              <a:t>Flow</a:t>
            </a:r>
            <a:r>
              <a:rPr dirty="0" sz="2400" spc="-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4332" y="5015484"/>
            <a:ext cx="2727197" cy="1005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73351" y="5417515"/>
            <a:ext cx="20104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Error</a:t>
            </a:r>
            <a:r>
              <a:rPr dirty="0" sz="2400" spc="-6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8146" y="2430017"/>
            <a:ext cx="695325" cy="609600"/>
          </a:xfrm>
          <a:custGeom>
            <a:avLst/>
            <a:gdLst/>
            <a:ahLst/>
            <a:cxnLst/>
            <a:rect l="l" t="t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8146" y="2430017"/>
            <a:ext cx="767080" cy="1922780"/>
          </a:xfrm>
          <a:custGeom>
            <a:avLst/>
            <a:gdLst/>
            <a:ahLst/>
            <a:cxnLst/>
            <a:rect l="l" t="t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68146" y="2430017"/>
            <a:ext cx="720725" cy="3284854"/>
          </a:xfrm>
          <a:custGeom>
            <a:avLst/>
            <a:gdLst/>
            <a:ahLst/>
            <a:cxnLst/>
            <a:rect l="l" t="t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0808" y="2880360"/>
            <a:ext cx="589026" cy="409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70703" y="2819400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0703" y="2819400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40808" y="4158996"/>
            <a:ext cx="589026" cy="409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70703" y="4098035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70703" y="4098035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40808" y="5471159"/>
            <a:ext cx="589026" cy="409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0703" y="5410200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70703" y="5410200"/>
            <a:ext cx="577850" cy="381000"/>
          </a:xfrm>
          <a:custGeom>
            <a:avLst/>
            <a:gdLst/>
            <a:ahLst/>
            <a:cxnLst/>
            <a:rect l="l" t="t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88329" y="2636773"/>
            <a:ext cx="3059430" cy="332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Who </a:t>
            </a:r>
            <a:r>
              <a:rPr dirty="0" sz="2400" spc="-5">
                <a:latin typeface="Tahoma"/>
                <a:cs typeface="Tahoma"/>
              </a:rPr>
              <a:t>Should send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  and </a:t>
            </a:r>
            <a:r>
              <a:rPr dirty="0" sz="2400" spc="-5">
                <a:latin typeface="Tahoma"/>
                <a:cs typeface="Tahoma"/>
              </a:rPr>
              <a:t>When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8425" marR="175260">
              <a:lnSpc>
                <a:spcPct val="100000"/>
              </a:lnSpc>
              <a:spcBef>
                <a:spcPts val="1680"/>
              </a:spcBef>
            </a:pPr>
            <a:r>
              <a:rPr dirty="0" sz="2400" spc="-5">
                <a:latin typeface="Tahoma"/>
                <a:cs typeface="Tahoma"/>
              </a:rPr>
              <a:t>How </a:t>
            </a:r>
            <a:r>
              <a:rPr dirty="0" sz="2400">
                <a:latin typeface="Tahoma"/>
                <a:cs typeface="Tahoma"/>
              </a:rPr>
              <a:t>much data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may 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sent?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4295" marR="13335">
              <a:lnSpc>
                <a:spcPct val="100000"/>
              </a:lnSpc>
              <a:spcBef>
                <a:spcPts val="1680"/>
              </a:spcBef>
            </a:pPr>
            <a:r>
              <a:rPr dirty="0" sz="2400">
                <a:latin typeface="Tahoma"/>
                <a:cs typeface="Tahoma"/>
              </a:rPr>
              <a:t>How </a:t>
            </a:r>
            <a:r>
              <a:rPr dirty="0" sz="2400" spc="-5">
                <a:latin typeface="Tahoma"/>
                <a:cs typeface="Tahoma"/>
              </a:rPr>
              <a:t>can errors </a:t>
            </a:r>
            <a:r>
              <a:rPr dirty="0" sz="2400">
                <a:latin typeface="Tahoma"/>
                <a:cs typeface="Tahoma"/>
              </a:rPr>
              <a:t>be  </a:t>
            </a:r>
            <a:r>
              <a:rPr dirty="0" sz="2400" spc="-5">
                <a:latin typeface="Tahoma"/>
                <a:cs typeface="Tahoma"/>
              </a:rPr>
              <a:t>Detected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correct?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Link</a:t>
            </a:r>
            <a:r>
              <a:rPr dirty="0" spc="-10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894332" y="2348471"/>
            <a:ext cx="2727197" cy="100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9051" y="2749930"/>
            <a:ext cx="223964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Line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4332" y="3703307"/>
            <a:ext cx="2727197" cy="100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4686" y="4104385"/>
            <a:ext cx="19678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ahoma"/>
                <a:cs typeface="Tahoma"/>
              </a:rPr>
              <a:t>Flow</a:t>
            </a:r>
            <a:r>
              <a:rPr dirty="0" sz="2400" spc="-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4332" y="5015484"/>
            <a:ext cx="2727197" cy="1005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73351" y="5417515"/>
            <a:ext cx="20104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Error</a:t>
            </a:r>
            <a:r>
              <a:rPr dirty="0" sz="2400" spc="-6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4883" y="2355341"/>
            <a:ext cx="2195195" cy="1038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ENQ </a:t>
            </a: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sz="2800" spc="-5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Poll /</a:t>
            </a:r>
            <a:r>
              <a:rPr dirty="0" sz="2800" spc="-7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7700" y="2482595"/>
            <a:ext cx="2024380" cy="479425"/>
          </a:xfrm>
          <a:custGeom>
            <a:avLst/>
            <a:gdLst/>
            <a:ahLst/>
            <a:cxnLst/>
            <a:rect l="l" t="t" r="r" b="b"/>
            <a:pathLst>
              <a:path w="2024379" h="479425">
                <a:moveTo>
                  <a:pt x="983107" y="421386"/>
                </a:moveTo>
                <a:lnTo>
                  <a:pt x="0" y="421386"/>
                </a:lnTo>
                <a:lnTo>
                  <a:pt x="0" y="479298"/>
                </a:lnTo>
                <a:lnTo>
                  <a:pt x="1041019" y="479298"/>
                </a:lnTo>
                <a:lnTo>
                  <a:pt x="1041019" y="450341"/>
                </a:lnTo>
                <a:lnTo>
                  <a:pt x="983107" y="450341"/>
                </a:lnTo>
                <a:lnTo>
                  <a:pt x="983107" y="421386"/>
                </a:lnTo>
                <a:close/>
              </a:path>
              <a:path w="2024379" h="479425">
                <a:moveTo>
                  <a:pt x="1850263" y="57912"/>
                </a:moveTo>
                <a:lnTo>
                  <a:pt x="983107" y="57912"/>
                </a:lnTo>
                <a:lnTo>
                  <a:pt x="983107" y="450341"/>
                </a:lnTo>
                <a:lnTo>
                  <a:pt x="1012063" y="421386"/>
                </a:lnTo>
                <a:lnTo>
                  <a:pt x="1041019" y="421386"/>
                </a:lnTo>
                <a:lnTo>
                  <a:pt x="1041019" y="115824"/>
                </a:lnTo>
                <a:lnTo>
                  <a:pt x="1012063" y="115824"/>
                </a:lnTo>
                <a:lnTo>
                  <a:pt x="1041019" y="86867"/>
                </a:lnTo>
                <a:lnTo>
                  <a:pt x="1850263" y="86867"/>
                </a:lnTo>
                <a:lnTo>
                  <a:pt x="1850263" y="57912"/>
                </a:lnTo>
                <a:close/>
              </a:path>
              <a:path w="2024379" h="479425">
                <a:moveTo>
                  <a:pt x="1041019" y="421386"/>
                </a:moveTo>
                <a:lnTo>
                  <a:pt x="1012063" y="421386"/>
                </a:lnTo>
                <a:lnTo>
                  <a:pt x="983107" y="450341"/>
                </a:lnTo>
                <a:lnTo>
                  <a:pt x="1041019" y="450341"/>
                </a:lnTo>
                <a:lnTo>
                  <a:pt x="1041019" y="421386"/>
                </a:lnTo>
                <a:close/>
              </a:path>
              <a:path w="2024379" h="479425">
                <a:moveTo>
                  <a:pt x="1850263" y="0"/>
                </a:moveTo>
                <a:lnTo>
                  <a:pt x="1850263" y="173736"/>
                </a:lnTo>
                <a:lnTo>
                  <a:pt x="1966086" y="115824"/>
                </a:lnTo>
                <a:lnTo>
                  <a:pt x="1879219" y="115824"/>
                </a:lnTo>
                <a:lnTo>
                  <a:pt x="1879219" y="57912"/>
                </a:lnTo>
                <a:lnTo>
                  <a:pt x="1966087" y="57912"/>
                </a:lnTo>
                <a:lnTo>
                  <a:pt x="1850263" y="0"/>
                </a:lnTo>
                <a:close/>
              </a:path>
              <a:path w="2024379" h="479425">
                <a:moveTo>
                  <a:pt x="1041019" y="86867"/>
                </a:moveTo>
                <a:lnTo>
                  <a:pt x="1012063" y="115824"/>
                </a:lnTo>
                <a:lnTo>
                  <a:pt x="1041019" y="115824"/>
                </a:lnTo>
                <a:lnTo>
                  <a:pt x="1041019" y="86867"/>
                </a:lnTo>
                <a:close/>
              </a:path>
              <a:path w="2024379" h="479425">
                <a:moveTo>
                  <a:pt x="1850263" y="86867"/>
                </a:moveTo>
                <a:lnTo>
                  <a:pt x="1041019" y="86867"/>
                </a:lnTo>
                <a:lnTo>
                  <a:pt x="1041019" y="115824"/>
                </a:lnTo>
                <a:lnTo>
                  <a:pt x="1850263" y="115824"/>
                </a:lnTo>
                <a:lnTo>
                  <a:pt x="1850263" y="86867"/>
                </a:lnTo>
                <a:close/>
              </a:path>
              <a:path w="2024379" h="479425">
                <a:moveTo>
                  <a:pt x="1966087" y="57912"/>
                </a:moveTo>
                <a:lnTo>
                  <a:pt x="1879219" y="57912"/>
                </a:lnTo>
                <a:lnTo>
                  <a:pt x="1879219" y="115824"/>
                </a:lnTo>
                <a:lnTo>
                  <a:pt x="1966086" y="115824"/>
                </a:lnTo>
                <a:lnTo>
                  <a:pt x="2023999" y="86867"/>
                </a:lnTo>
                <a:lnTo>
                  <a:pt x="1966087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7700" y="2904744"/>
            <a:ext cx="2024380" cy="363855"/>
          </a:xfrm>
          <a:custGeom>
            <a:avLst/>
            <a:gdLst/>
            <a:ahLst/>
            <a:cxnLst/>
            <a:rect l="l" t="t" r="r" b="b"/>
            <a:pathLst>
              <a:path w="2024379" h="363854">
                <a:moveTo>
                  <a:pt x="1850263" y="189737"/>
                </a:moveTo>
                <a:lnTo>
                  <a:pt x="1850263" y="363473"/>
                </a:lnTo>
                <a:lnTo>
                  <a:pt x="1966087" y="305561"/>
                </a:lnTo>
                <a:lnTo>
                  <a:pt x="1879219" y="305561"/>
                </a:lnTo>
                <a:lnTo>
                  <a:pt x="1879219" y="247650"/>
                </a:lnTo>
                <a:lnTo>
                  <a:pt x="1966087" y="247650"/>
                </a:lnTo>
                <a:lnTo>
                  <a:pt x="1850263" y="189737"/>
                </a:lnTo>
                <a:close/>
              </a:path>
              <a:path w="2024379" h="363854">
                <a:moveTo>
                  <a:pt x="983107" y="28955"/>
                </a:moveTo>
                <a:lnTo>
                  <a:pt x="983107" y="305561"/>
                </a:lnTo>
                <a:lnTo>
                  <a:pt x="1850263" y="305561"/>
                </a:lnTo>
                <a:lnTo>
                  <a:pt x="1850263" y="276605"/>
                </a:lnTo>
                <a:lnTo>
                  <a:pt x="1041019" y="276605"/>
                </a:lnTo>
                <a:lnTo>
                  <a:pt x="1012063" y="247650"/>
                </a:lnTo>
                <a:lnTo>
                  <a:pt x="1041019" y="247650"/>
                </a:lnTo>
                <a:lnTo>
                  <a:pt x="1041019" y="57911"/>
                </a:lnTo>
                <a:lnTo>
                  <a:pt x="1012063" y="57911"/>
                </a:lnTo>
                <a:lnTo>
                  <a:pt x="983107" y="28955"/>
                </a:lnTo>
                <a:close/>
              </a:path>
              <a:path w="2024379" h="363854">
                <a:moveTo>
                  <a:pt x="1966087" y="247650"/>
                </a:moveTo>
                <a:lnTo>
                  <a:pt x="1879219" y="247650"/>
                </a:lnTo>
                <a:lnTo>
                  <a:pt x="1879219" y="305561"/>
                </a:lnTo>
                <a:lnTo>
                  <a:pt x="1966087" y="305561"/>
                </a:lnTo>
                <a:lnTo>
                  <a:pt x="2023999" y="276605"/>
                </a:lnTo>
                <a:lnTo>
                  <a:pt x="1966087" y="247650"/>
                </a:lnTo>
                <a:close/>
              </a:path>
              <a:path w="2024379" h="363854">
                <a:moveTo>
                  <a:pt x="1041019" y="247650"/>
                </a:moveTo>
                <a:lnTo>
                  <a:pt x="1012063" y="247650"/>
                </a:lnTo>
                <a:lnTo>
                  <a:pt x="1041019" y="276605"/>
                </a:lnTo>
                <a:lnTo>
                  <a:pt x="1041019" y="247650"/>
                </a:lnTo>
                <a:close/>
              </a:path>
              <a:path w="2024379" h="363854">
                <a:moveTo>
                  <a:pt x="1850263" y="247650"/>
                </a:moveTo>
                <a:lnTo>
                  <a:pt x="1041019" y="247650"/>
                </a:lnTo>
                <a:lnTo>
                  <a:pt x="1041019" y="276605"/>
                </a:lnTo>
                <a:lnTo>
                  <a:pt x="1850263" y="276605"/>
                </a:lnTo>
                <a:lnTo>
                  <a:pt x="1850263" y="247650"/>
                </a:lnTo>
                <a:close/>
              </a:path>
              <a:path w="2024379" h="363854">
                <a:moveTo>
                  <a:pt x="1041019" y="0"/>
                </a:moveTo>
                <a:lnTo>
                  <a:pt x="0" y="0"/>
                </a:lnTo>
                <a:lnTo>
                  <a:pt x="0" y="57911"/>
                </a:lnTo>
                <a:lnTo>
                  <a:pt x="983107" y="57911"/>
                </a:lnTo>
                <a:lnTo>
                  <a:pt x="983107" y="28955"/>
                </a:lnTo>
                <a:lnTo>
                  <a:pt x="1041019" y="28955"/>
                </a:lnTo>
                <a:lnTo>
                  <a:pt x="1041019" y="0"/>
                </a:lnTo>
                <a:close/>
              </a:path>
              <a:path w="2024379" h="363854">
                <a:moveTo>
                  <a:pt x="1041019" y="28955"/>
                </a:moveTo>
                <a:lnTo>
                  <a:pt x="983107" y="28955"/>
                </a:lnTo>
                <a:lnTo>
                  <a:pt x="1012063" y="57911"/>
                </a:lnTo>
                <a:lnTo>
                  <a:pt x="1041019" y="57911"/>
                </a:lnTo>
                <a:lnTo>
                  <a:pt x="1041019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8146" y="2430017"/>
            <a:ext cx="695325" cy="609600"/>
          </a:xfrm>
          <a:custGeom>
            <a:avLst/>
            <a:gdLst/>
            <a:ahLst/>
            <a:cxnLst/>
            <a:rect l="l" t="t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8146" y="2430017"/>
            <a:ext cx="767080" cy="1922780"/>
          </a:xfrm>
          <a:custGeom>
            <a:avLst/>
            <a:gdLst/>
            <a:ahLst/>
            <a:cxnLst/>
            <a:rect l="l" t="t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8146" y="2430017"/>
            <a:ext cx="720725" cy="3284854"/>
          </a:xfrm>
          <a:custGeom>
            <a:avLst/>
            <a:gdLst/>
            <a:ahLst/>
            <a:cxnLst/>
            <a:rect l="l" t="t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</a:t>
            </a:r>
            <a:r>
              <a:rPr dirty="0" spc="-7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60520" y="5804915"/>
            <a:ext cx="2125979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9803" y="3657600"/>
            <a:ext cx="2265299" cy="21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0" y="2133600"/>
            <a:ext cx="1899285" cy="1279525"/>
          </a:xfrm>
          <a:custGeom>
            <a:avLst/>
            <a:gdLst/>
            <a:ahLst/>
            <a:cxnLst/>
            <a:rect l="l" t="t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133600"/>
            <a:ext cx="1899285" cy="1279525"/>
          </a:xfrm>
          <a:custGeom>
            <a:avLst/>
            <a:gdLst/>
            <a:ahLst/>
            <a:cxnLst/>
            <a:rect l="l" t="t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81200" y="2209800"/>
            <a:ext cx="1734820" cy="317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5735">
              <a:lnSpc>
                <a:spcPts val="239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488692"/>
            <a:ext cx="1734820" cy="40449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1465">
              <a:lnSpc>
                <a:spcPts val="2390"/>
              </a:lnSpc>
              <a:spcBef>
                <a:spcPts val="790"/>
              </a:spcBef>
            </a:pPr>
            <a:r>
              <a:rPr dirty="0" sz="2000">
                <a:latin typeface="Times New Roman"/>
                <a:cs typeface="Times New Roman"/>
              </a:rPr>
              <a:t>How are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0860" y="5346191"/>
            <a:ext cx="5018405" cy="393700"/>
          </a:xfrm>
          <a:custGeom>
            <a:avLst/>
            <a:gdLst/>
            <a:ahLst/>
            <a:cxnLst/>
            <a:rect l="l" t="t" r="r" b="b"/>
            <a:pathLst>
              <a:path w="5018405" h="393700">
                <a:moveTo>
                  <a:pt x="0" y="0"/>
                </a:moveTo>
                <a:lnTo>
                  <a:pt x="0" y="393700"/>
                </a:lnTo>
                <a:lnTo>
                  <a:pt x="5018023" y="393700"/>
                </a:lnTo>
                <a:lnTo>
                  <a:pt x="5018023" y="1651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1200" y="2488692"/>
            <a:ext cx="1734820" cy="280670"/>
          </a:xfrm>
          <a:custGeom>
            <a:avLst/>
            <a:gdLst/>
            <a:ahLst/>
            <a:cxnLst/>
            <a:rect l="l" t="t" r="r" b="b"/>
            <a:pathLst>
              <a:path w="1734820" h="280669">
                <a:moveTo>
                  <a:pt x="0" y="280415"/>
                </a:moveTo>
                <a:lnTo>
                  <a:pt x="1734312" y="280415"/>
                </a:lnTo>
                <a:lnTo>
                  <a:pt x="1734312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8904" y="2514600"/>
            <a:ext cx="18992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ts val="2035"/>
              </a:lnSpc>
            </a:pP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2769107"/>
            <a:ext cx="1734820" cy="279400"/>
          </a:xfrm>
          <a:custGeom>
            <a:avLst/>
            <a:gdLst/>
            <a:ahLst/>
            <a:cxnLst/>
            <a:rect l="l" t="t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98904" y="2797230"/>
            <a:ext cx="1899285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0710">
              <a:lnSpc>
                <a:spcPts val="1385"/>
              </a:lnSpc>
            </a:pPr>
            <a:r>
              <a:rPr dirty="0" sz="200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  <a:p>
            <a:pPr marL="683260">
              <a:lnSpc>
                <a:spcPts val="1764"/>
              </a:lnSpc>
            </a:pPr>
            <a:r>
              <a:rPr dirty="0" sz="200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2209800"/>
            <a:ext cx="1734820" cy="279400"/>
          </a:xfrm>
          <a:custGeom>
            <a:avLst/>
            <a:gdLst/>
            <a:ahLst/>
            <a:cxnLst/>
            <a:rect l="l" t="t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98904" y="2209800"/>
            <a:ext cx="18992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2235"/>
              </a:lnSpc>
            </a:pPr>
            <a:r>
              <a:rPr dirty="0" sz="2000" spc="5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1200" y="5943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34311" y="5791200"/>
            <a:ext cx="7347584" cy="6096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684530">
              <a:lnSpc>
                <a:spcPct val="100000"/>
              </a:lnSpc>
              <a:spcBef>
                <a:spcPts val="1140"/>
              </a:spcBef>
            </a:pPr>
            <a:r>
              <a:rPr dirty="0" sz="2000">
                <a:latin typeface="Times New Roman"/>
                <a:cs typeface="Times New Roman"/>
              </a:rPr>
              <a:t>01010001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8904" y="22098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00316" y="5943600"/>
            <a:ext cx="1911350" cy="304800"/>
          </a:xfrm>
          <a:custGeom>
            <a:avLst/>
            <a:gdLst/>
            <a:ahLst/>
            <a:cxnLst/>
            <a:rect l="l" t="t" r="r" b="b"/>
            <a:pathLst>
              <a:path w="1911350" h="304800">
                <a:moveTo>
                  <a:pt x="0" y="304800"/>
                </a:moveTo>
                <a:lnTo>
                  <a:pt x="1911096" y="304800"/>
                </a:lnTo>
                <a:lnTo>
                  <a:pt x="191109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00316" y="5887211"/>
            <a:ext cx="2065020" cy="4375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385"/>
              </a:spcBef>
            </a:pPr>
            <a:r>
              <a:rPr dirty="0" sz="2000">
                <a:latin typeface="Times New Roman"/>
                <a:cs typeface="Times New Roman"/>
              </a:rPr>
              <a:t>01010001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0316" y="2362200"/>
            <a:ext cx="1899285" cy="320040"/>
          </a:xfrm>
          <a:custGeom>
            <a:avLst/>
            <a:gdLst/>
            <a:ahLst/>
            <a:cxnLst/>
            <a:rect l="l" t="t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8904" y="2514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1200" y="5943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34311" y="5791200"/>
            <a:ext cx="7347584" cy="6096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684530">
              <a:lnSpc>
                <a:spcPct val="100000"/>
              </a:lnSpc>
              <a:spcBef>
                <a:spcPts val="1140"/>
              </a:spcBef>
            </a:pPr>
            <a:r>
              <a:rPr dirty="0" sz="2000">
                <a:latin typeface="Times New Roman"/>
                <a:cs typeface="Times New Roman"/>
              </a:rPr>
              <a:t>10010001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00316" y="5943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100316" y="5885688"/>
            <a:ext cx="2065020" cy="4394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Times New Roman"/>
                <a:cs typeface="Times New Roman"/>
              </a:rPr>
              <a:t>10010001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00316" y="2667000"/>
            <a:ext cx="1899285" cy="320040"/>
          </a:xfrm>
          <a:custGeom>
            <a:avLst/>
            <a:gdLst/>
            <a:ahLst/>
            <a:cxnLst/>
            <a:rect l="l" t="t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98904" y="28194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81200" y="5943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34311" y="5791200"/>
            <a:ext cx="7347584" cy="6096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684530">
              <a:lnSpc>
                <a:spcPct val="100000"/>
              </a:lnSpc>
              <a:spcBef>
                <a:spcPts val="1140"/>
              </a:spcBef>
            </a:pPr>
            <a:r>
              <a:rPr dirty="0" sz="2000">
                <a:latin typeface="Times New Roman"/>
                <a:cs typeface="Times New Roman"/>
              </a:rPr>
              <a:t>01010100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4311" y="5791200"/>
            <a:ext cx="7347584" cy="609600"/>
          </a:xfrm>
          <a:custGeom>
            <a:avLst/>
            <a:gdLst/>
            <a:ahLst/>
            <a:cxnLst/>
            <a:rect l="l" t="t" r="r" b="b"/>
            <a:pathLst>
              <a:path w="7347584" h="609600">
                <a:moveTo>
                  <a:pt x="0" y="609600"/>
                </a:moveTo>
                <a:lnTo>
                  <a:pt x="7347204" y="609600"/>
                </a:lnTo>
                <a:lnTo>
                  <a:pt x="734720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00316" y="5943600"/>
            <a:ext cx="1899285" cy="304800"/>
          </a:xfrm>
          <a:custGeom>
            <a:avLst/>
            <a:gdLst/>
            <a:ahLst/>
            <a:cxnLst/>
            <a:rect l="l" t="t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100316" y="5885688"/>
            <a:ext cx="2065020" cy="4394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Times New Roman"/>
                <a:cs typeface="Times New Roman"/>
              </a:rPr>
              <a:t>01010100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00316" y="5885688"/>
            <a:ext cx="2065020" cy="439420"/>
          </a:xfrm>
          <a:custGeom>
            <a:avLst/>
            <a:gdLst/>
            <a:ahLst/>
            <a:cxnLst/>
            <a:rect l="l" t="t" r="r" b="b"/>
            <a:pathLst>
              <a:path w="2065020" h="439420">
                <a:moveTo>
                  <a:pt x="0" y="438912"/>
                </a:moveTo>
                <a:lnTo>
                  <a:pt x="2065020" y="438912"/>
                </a:lnTo>
                <a:lnTo>
                  <a:pt x="206502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00316" y="3276600"/>
            <a:ext cx="1899285" cy="10795"/>
          </a:xfrm>
          <a:custGeom>
            <a:avLst/>
            <a:gdLst/>
            <a:ahLst/>
            <a:cxnLst/>
            <a:rect l="l" t="t" r="r" b="b"/>
            <a:pathLst>
              <a:path w="1899284" h="10795">
                <a:moveTo>
                  <a:pt x="0" y="10667"/>
                </a:moveTo>
                <a:lnTo>
                  <a:pt x="1898903" y="10667"/>
                </a:lnTo>
                <a:lnTo>
                  <a:pt x="1898903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00316" y="2971800"/>
            <a:ext cx="1899285" cy="315595"/>
          </a:xfrm>
          <a:custGeom>
            <a:avLst/>
            <a:gdLst/>
            <a:ahLst/>
            <a:cxnLst/>
            <a:rect l="l" t="t" r="r" b="b"/>
            <a:pathLst>
              <a:path w="1899284" h="315595">
                <a:moveTo>
                  <a:pt x="0" y="315467"/>
                </a:moveTo>
                <a:lnTo>
                  <a:pt x="1898903" y="315467"/>
                </a:lnTo>
                <a:lnTo>
                  <a:pt x="1898903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100316" y="2362200"/>
            <a:ext cx="1899285" cy="9144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93370" marR="284480" indent="530225">
              <a:lnSpc>
                <a:spcPts val="2400"/>
              </a:lnSpc>
              <a:spcBef>
                <a:spcPts val="75"/>
              </a:spcBef>
            </a:pPr>
            <a:r>
              <a:rPr dirty="0" sz="2000" spc="5">
                <a:latin typeface="Times New Roman"/>
                <a:cs typeface="Times New Roman"/>
              </a:rPr>
              <a:t>Hi  How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602615">
              <a:lnSpc>
                <a:spcPts val="2300"/>
              </a:lnSpc>
            </a:pPr>
            <a:r>
              <a:rPr dirty="0" sz="200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00316" y="2362200"/>
            <a:ext cx="1899285" cy="914400"/>
          </a:xfrm>
          <a:custGeom>
            <a:avLst/>
            <a:gdLst/>
            <a:ahLst/>
            <a:cxnLst/>
            <a:rect l="l" t="t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00316" y="2362200"/>
            <a:ext cx="1899285" cy="914400"/>
          </a:xfrm>
          <a:custGeom>
            <a:avLst/>
            <a:gdLst/>
            <a:ahLst/>
            <a:cxnLst/>
            <a:rect l="l" t="t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00316" y="2291207"/>
            <a:ext cx="1899285" cy="991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1470" marR="375920" indent="504190">
              <a:lnSpc>
                <a:spcPct val="120000"/>
              </a:lnSpc>
            </a:pPr>
            <a:r>
              <a:rPr dirty="0" sz="1800" spc="-10">
                <a:latin typeface="Times New Roman"/>
                <a:cs typeface="Times New Roman"/>
              </a:rPr>
              <a:t>Hi  </a:t>
            </a:r>
            <a:r>
              <a:rPr dirty="0" sz="1800" spc="-5">
                <a:latin typeface="Times New Roman"/>
                <a:cs typeface="Times New Roman"/>
              </a:rPr>
              <a:t>How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doing?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777293" y="4990971"/>
            <a:ext cx="864235" cy="457200"/>
          </a:xfrm>
          <a:custGeom>
            <a:avLst/>
            <a:gdLst/>
            <a:ahLst/>
            <a:cxnLst/>
            <a:rect l="l" t="t" r="r" b="b"/>
            <a:pathLst>
              <a:path w="864234" h="457200">
                <a:moveTo>
                  <a:pt x="287738" y="0"/>
                </a:moveTo>
                <a:lnTo>
                  <a:pt x="232775" y="4610"/>
                </a:lnTo>
                <a:lnTo>
                  <a:pt x="178493" y="18430"/>
                </a:lnTo>
                <a:lnTo>
                  <a:pt x="126887" y="40142"/>
                </a:lnTo>
                <a:lnTo>
                  <a:pt x="79309" y="70417"/>
                </a:lnTo>
                <a:lnTo>
                  <a:pt x="36861" y="108584"/>
                </a:lnTo>
                <a:lnTo>
                  <a:pt x="0" y="152668"/>
                </a:lnTo>
                <a:lnTo>
                  <a:pt x="0" y="456907"/>
                </a:lnTo>
                <a:lnTo>
                  <a:pt x="863874" y="456907"/>
                </a:lnTo>
                <a:lnTo>
                  <a:pt x="863874" y="152668"/>
                </a:lnTo>
                <a:lnTo>
                  <a:pt x="846449" y="129638"/>
                </a:lnTo>
                <a:lnTo>
                  <a:pt x="832478" y="114501"/>
                </a:lnTo>
                <a:lnTo>
                  <a:pt x="432046" y="114501"/>
                </a:lnTo>
                <a:lnTo>
                  <a:pt x="412613" y="113184"/>
                </a:lnTo>
                <a:lnTo>
                  <a:pt x="375755" y="102657"/>
                </a:lnTo>
                <a:lnTo>
                  <a:pt x="342021" y="82920"/>
                </a:lnTo>
                <a:lnTo>
                  <a:pt x="314545" y="53963"/>
                </a:lnTo>
                <a:lnTo>
                  <a:pt x="294432" y="19089"/>
                </a:lnTo>
                <a:lnTo>
                  <a:pt x="287738" y="0"/>
                </a:lnTo>
                <a:close/>
              </a:path>
              <a:path w="864234" h="457200">
                <a:moveTo>
                  <a:pt x="576141" y="0"/>
                </a:moveTo>
                <a:lnTo>
                  <a:pt x="560724" y="37508"/>
                </a:lnTo>
                <a:lnTo>
                  <a:pt x="536595" y="69100"/>
                </a:lnTo>
                <a:lnTo>
                  <a:pt x="505772" y="94106"/>
                </a:lnTo>
                <a:lnTo>
                  <a:pt x="470253" y="109243"/>
                </a:lnTo>
                <a:lnTo>
                  <a:pt x="432046" y="114501"/>
                </a:lnTo>
                <a:lnTo>
                  <a:pt x="832478" y="114501"/>
                </a:lnTo>
                <a:lnTo>
                  <a:pt x="784793" y="70417"/>
                </a:lnTo>
                <a:lnTo>
                  <a:pt x="737204" y="40142"/>
                </a:lnTo>
                <a:lnTo>
                  <a:pt x="685599" y="18430"/>
                </a:lnTo>
                <a:lnTo>
                  <a:pt x="631316" y="4610"/>
                </a:lnTo>
                <a:lnTo>
                  <a:pt x="603617" y="1317"/>
                </a:lnTo>
                <a:lnTo>
                  <a:pt x="57614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28163" y="4583427"/>
            <a:ext cx="377769" cy="513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85950" y="4559080"/>
            <a:ext cx="377534" cy="513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85950" y="4559080"/>
            <a:ext cx="377825" cy="513715"/>
          </a:xfrm>
          <a:custGeom>
            <a:avLst/>
            <a:gdLst/>
            <a:ahLst/>
            <a:cxnLst/>
            <a:rect l="l" t="t" r="r" b="b"/>
            <a:pathLst>
              <a:path w="377825" h="513714">
                <a:moveTo>
                  <a:pt x="307166" y="352274"/>
                </a:moveTo>
                <a:lnTo>
                  <a:pt x="336650" y="320682"/>
                </a:lnTo>
                <a:lnTo>
                  <a:pt x="358771" y="283832"/>
                </a:lnTo>
                <a:lnTo>
                  <a:pt x="372838" y="241714"/>
                </a:lnTo>
                <a:lnTo>
                  <a:pt x="377534" y="198069"/>
                </a:lnTo>
                <a:lnTo>
                  <a:pt x="376196" y="175698"/>
                </a:lnTo>
                <a:lnTo>
                  <a:pt x="366814" y="132920"/>
                </a:lnTo>
                <a:lnTo>
                  <a:pt x="348720" y="92777"/>
                </a:lnTo>
                <a:lnTo>
                  <a:pt x="321902" y="57903"/>
                </a:lnTo>
                <a:lnTo>
                  <a:pt x="289071" y="30263"/>
                </a:lnTo>
                <a:lnTo>
                  <a:pt x="250864" y="11185"/>
                </a:lnTo>
                <a:lnTo>
                  <a:pt x="209990" y="1306"/>
                </a:lnTo>
                <a:lnTo>
                  <a:pt x="189208" y="0"/>
                </a:lnTo>
                <a:lnTo>
                  <a:pt x="167767" y="1306"/>
                </a:lnTo>
                <a:lnTo>
                  <a:pt x="126659" y="11185"/>
                </a:lnTo>
                <a:lnTo>
                  <a:pt x="88462" y="30263"/>
                </a:lnTo>
                <a:lnTo>
                  <a:pt x="55621" y="57903"/>
                </a:lnTo>
                <a:lnTo>
                  <a:pt x="28814" y="92777"/>
                </a:lnTo>
                <a:lnTo>
                  <a:pt x="10720" y="132920"/>
                </a:lnTo>
                <a:lnTo>
                  <a:pt x="1338" y="175698"/>
                </a:lnTo>
                <a:lnTo>
                  <a:pt x="0" y="198069"/>
                </a:lnTo>
                <a:lnTo>
                  <a:pt x="1338" y="220001"/>
                </a:lnTo>
                <a:lnTo>
                  <a:pt x="10720" y="263437"/>
                </a:lnTo>
                <a:lnTo>
                  <a:pt x="28814" y="302922"/>
                </a:lnTo>
                <a:lnTo>
                  <a:pt x="54951" y="337137"/>
                </a:lnTo>
                <a:lnTo>
                  <a:pt x="70368" y="352274"/>
                </a:lnTo>
                <a:lnTo>
                  <a:pt x="42212" y="383855"/>
                </a:lnTo>
                <a:lnTo>
                  <a:pt x="42212" y="513494"/>
                </a:lnTo>
                <a:lnTo>
                  <a:pt x="335311" y="513494"/>
                </a:lnTo>
                <a:lnTo>
                  <a:pt x="335311" y="383855"/>
                </a:lnTo>
                <a:lnTo>
                  <a:pt x="307166" y="3522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84688" y="4559727"/>
            <a:ext cx="380365" cy="197485"/>
          </a:xfrm>
          <a:custGeom>
            <a:avLst/>
            <a:gdLst/>
            <a:ahLst/>
            <a:cxnLst/>
            <a:rect l="l" t="t" r="r" b="b"/>
            <a:pathLst>
              <a:path w="380365" h="197485">
                <a:moveTo>
                  <a:pt x="201191" y="0"/>
                </a:moveTo>
                <a:lnTo>
                  <a:pt x="179081" y="0"/>
                </a:lnTo>
                <a:lnTo>
                  <a:pt x="156959" y="1975"/>
                </a:lnTo>
                <a:lnTo>
                  <a:pt x="113843" y="13820"/>
                </a:lnTo>
                <a:lnTo>
                  <a:pt x="75647" y="34884"/>
                </a:lnTo>
                <a:lnTo>
                  <a:pt x="43475" y="63172"/>
                </a:lnTo>
                <a:lnTo>
                  <a:pt x="19356" y="97399"/>
                </a:lnTo>
                <a:lnTo>
                  <a:pt x="4609" y="136224"/>
                </a:lnTo>
                <a:lnTo>
                  <a:pt x="0" y="178332"/>
                </a:lnTo>
                <a:lnTo>
                  <a:pt x="1262" y="197421"/>
                </a:lnTo>
                <a:lnTo>
                  <a:pt x="52187" y="196104"/>
                </a:lnTo>
                <a:lnTo>
                  <a:pt x="122556" y="190835"/>
                </a:lnTo>
                <a:lnTo>
                  <a:pt x="163664" y="184918"/>
                </a:lnTo>
                <a:lnTo>
                  <a:pt x="211253" y="172416"/>
                </a:lnTo>
                <a:lnTo>
                  <a:pt x="244083" y="148069"/>
                </a:lnTo>
                <a:lnTo>
                  <a:pt x="377778" y="148069"/>
                </a:lnTo>
                <a:lnTo>
                  <a:pt x="360703" y="97399"/>
                </a:lnTo>
                <a:lnTo>
                  <a:pt x="336574" y="63172"/>
                </a:lnTo>
                <a:lnTo>
                  <a:pt x="304401" y="34884"/>
                </a:lnTo>
                <a:lnTo>
                  <a:pt x="266205" y="13820"/>
                </a:lnTo>
                <a:lnTo>
                  <a:pt x="223312" y="1975"/>
                </a:lnTo>
                <a:lnTo>
                  <a:pt x="201191" y="0"/>
                </a:lnTo>
                <a:close/>
              </a:path>
              <a:path w="380365" h="197485">
                <a:moveTo>
                  <a:pt x="377778" y="148069"/>
                </a:moveTo>
                <a:lnTo>
                  <a:pt x="244083" y="148069"/>
                </a:lnTo>
                <a:lnTo>
                  <a:pt x="245433" y="154644"/>
                </a:lnTo>
                <a:lnTo>
                  <a:pt x="283630" y="182943"/>
                </a:lnTo>
                <a:lnTo>
                  <a:pt x="327192" y="193470"/>
                </a:lnTo>
                <a:lnTo>
                  <a:pt x="378797" y="197421"/>
                </a:lnTo>
                <a:lnTo>
                  <a:pt x="380136" y="177015"/>
                </a:lnTo>
                <a:lnTo>
                  <a:pt x="379466" y="156620"/>
                </a:lnTo>
                <a:lnTo>
                  <a:pt x="377778" y="148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984601" y="4559727"/>
            <a:ext cx="380365" cy="197485"/>
          </a:xfrm>
          <a:custGeom>
            <a:avLst/>
            <a:gdLst/>
            <a:ahLst/>
            <a:cxnLst/>
            <a:rect l="l" t="t" r="r" b="b"/>
            <a:pathLst>
              <a:path w="380365" h="197485">
                <a:moveTo>
                  <a:pt x="1349" y="197421"/>
                </a:moveTo>
                <a:lnTo>
                  <a:pt x="26806" y="196763"/>
                </a:lnTo>
                <a:lnTo>
                  <a:pt x="52274" y="196104"/>
                </a:lnTo>
                <a:lnTo>
                  <a:pt x="76403" y="194787"/>
                </a:lnTo>
                <a:lnTo>
                  <a:pt x="122643" y="190835"/>
                </a:lnTo>
                <a:lnTo>
                  <a:pt x="163751" y="184918"/>
                </a:lnTo>
                <a:lnTo>
                  <a:pt x="211340" y="172416"/>
                </a:lnTo>
                <a:lnTo>
                  <a:pt x="244171" y="148069"/>
                </a:lnTo>
                <a:lnTo>
                  <a:pt x="245520" y="154644"/>
                </a:lnTo>
                <a:lnTo>
                  <a:pt x="283717" y="182943"/>
                </a:lnTo>
                <a:lnTo>
                  <a:pt x="327279" y="193470"/>
                </a:lnTo>
                <a:lnTo>
                  <a:pt x="378884" y="197421"/>
                </a:lnTo>
                <a:lnTo>
                  <a:pt x="380223" y="177015"/>
                </a:lnTo>
                <a:lnTo>
                  <a:pt x="375526" y="136224"/>
                </a:lnTo>
                <a:lnTo>
                  <a:pt x="360790" y="97399"/>
                </a:lnTo>
                <a:lnTo>
                  <a:pt x="336661" y="63172"/>
                </a:lnTo>
                <a:lnTo>
                  <a:pt x="304488" y="34884"/>
                </a:lnTo>
                <a:lnTo>
                  <a:pt x="266292" y="13820"/>
                </a:lnTo>
                <a:lnTo>
                  <a:pt x="223399" y="1975"/>
                </a:lnTo>
                <a:lnTo>
                  <a:pt x="201278" y="0"/>
                </a:lnTo>
                <a:lnTo>
                  <a:pt x="179168" y="0"/>
                </a:lnTo>
                <a:lnTo>
                  <a:pt x="134713" y="7244"/>
                </a:lnTo>
                <a:lnTo>
                  <a:pt x="93828" y="23699"/>
                </a:lnTo>
                <a:lnTo>
                  <a:pt x="58309" y="48046"/>
                </a:lnTo>
                <a:lnTo>
                  <a:pt x="30164" y="79627"/>
                </a:lnTo>
                <a:lnTo>
                  <a:pt x="10731" y="116477"/>
                </a:lnTo>
                <a:lnTo>
                  <a:pt x="669" y="156620"/>
                </a:lnTo>
                <a:lnTo>
                  <a:pt x="0" y="177015"/>
                </a:lnTo>
                <a:lnTo>
                  <a:pt x="1349" y="1974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35742" y="4942935"/>
            <a:ext cx="878205" cy="480059"/>
          </a:xfrm>
          <a:custGeom>
            <a:avLst/>
            <a:gdLst/>
            <a:ahLst/>
            <a:cxnLst/>
            <a:rect l="l" t="t" r="r" b="b"/>
            <a:pathLst>
              <a:path w="878204" h="480060">
                <a:moveTo>
                  <a:pt x="292420" y="0"/>
                </a:moveTo>
                <a:lnTo>
                  <a:pt x="236130" y="5268"/>
                </a:lnTo>
                <a:lnTo>
                  <a:pt x="181178" y="19089"/>
                </a:lnTo>
                <a:lnTo>
                  <a:pt x="128903" y="42118"/>
                </a:lnTo>
                <a:lnTo>
                  <a:pt x="80422" y="74358"/>
                </a:lnTo>
                <a:lnTo>
                  <a:pt x="37530" y="113842"/>
                </a:lnTo>
                <a:lnTo>
                  <a:pt x="0" y="159902"/>
                </a:lnTo>
                <a:lnTo>
                  <a:pt x="0" y="479937"/>
                </a:lnTo>
                <a:lnTo>
                  <a:pt x="877949" y="479937"/>
                </a:lnTo>
                <a:lnTo>
                  <a:pt x="877949" y="159902"/>
                </a:lnTo>
                <a:lnTo>
                  <a:pt x="860524" y="136213"/>
                </a:lnTo>
                <a:lnTo>
                  <a:pt x="846232" y="119770"/>
                </a:lnTo>
                <a:lnTo>
                  <a:pt x="430034" y="119770"/>
                </a:lnTo>
                <a:lnTo>
                  <a:pt x="411271" y="117135"/>
                </a:lnTo>
                <a:lnTo>
                  <a:pt x="358773" y="95423"/>
                </a:lnTo>
                <a:lnTo>
                  <a:pt x="329958" y="69758"/>
                </a:lnTo>
                <a:lnTo>
                  <a:pt x="307168" y="37508"/>
                </a:lnTo>
                <a:lnTo>
                  <a:pt x="299125" y="19747"/>
                </a:lnTo>
                <a:lnTo>
                  <a:pt x="292420" y="0"/>
                </a:lnTo>
                <a:close/>
              </a:path>
              <a:path w="878204" h="480060">
                <a:moveTo>
                  <a:pt x="585519" y="0"/>
                </a:move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846232" y="119770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613665" y="1317"/>
                </a:lnTo>
                <a:lnTo>
                  <a:pt x="5855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11555" y="5262971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9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438093" y="5262971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159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35742" y="4942935"/>
            <a:ext cx="878205" cy="480059"/>
          </a:xfrm>
          <a:custGeom>
            <a:avLst/>
            <a:gdLst/>
            <a:ahLst/>
            <a:cxnLst/>
            <a:rect l="l" t="t" r="r" b="b"/>
            <a:pathLst>
              <a:path w="878204" h="480060">
                <a:moveTo>
                  <a:pt x="146328" y="479937"/>
                </a:moveTo>
                <a:lnTo>
                  <a:pt x="877949" y="479937"/>
                </a:lnTo>
                <a:lnTo>
                  <a:pt x="877949" y="159902"/>
                </a:lnTo>
                <a:lnTo>
                  <a:pt x="841080" y="113842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585519" y="0"/>
                </a:lnTo>
                <a:lnTo>
                  <a:pt x="578815" y="19747"/>
                </a:ln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430034" y="119770"/>
                </a:lnTo>
                <a:lnTo>
                  <a:pt x="375529" y="105291"/>
                </a:lnTo>
                <a:lnTo>
                  <a:pt x="344026" y="83568"/>
                </a:lnTo>
                <a:lnTo>
                  <a:pt x="317888" y="54621"/>
                </a:lnTo>
                <a:lnTo>
                  <a:pt x="299125" y="19747"/>
                </a:lnTo>
                <a:lnTo>
                  <a:pt x="292420" y="0"/>
                </a:lnTo>
                <a:lnTo>
                  <a:pt x="264275" y="1317"/>
                </a:lnTo>
                <a:lnTo>
                  <a:pt x="208654" y="11185"/>
                </a:lnTo>
                <a:lnTo>
                  <a:pt x="155041" y="29616"/>
                </a:lnTo>
                <a:lnTo>
                  <a:pt x="103882" y="57256"/>
                </a:lnTo>
                <a:lnTo>
                  <a:pt x="58306" y="92788"/>
                </a:lnTo>
                <a:lnTo>
                  <a:pt x="17424" y="136213"/>
                </a:lnTo>
                <a:lnTo>
                  <a:pt x="0" y="159902"/>
                </a:lnTo>
                <a:lnTo>
                  <a:pt x="0" y="479937"/>
                </a:lnTo>
                <a:lnTo>
                  <a:pt x="146328" y="479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105276" y="5454791"/>
            <a:ext cx="16700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User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35418" y="5142738"/>
            <a:ext cx="1108075" cy="306705"/>
          </a:xfrm>
          <a:custGeom>
            <a:avLst/>
            <a:gdLst/>
            <a:ahLst/>
            <a:cxnLst/>
            <a:rect l="l" t="t" r="r" b="b"/>
            <a:pathLst>
              <a:path w="1108075" h="306704">
                <a:moveTo>
                  <a:pt x="0" y="306324"/>
                </a:moveTo>
                <a:lnTo>
                  <a:pt x="1107948" y="306324"/>
                </a:lnTo>
                <a:lnTo>
                  <a:pt x="110794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69707" y="5177028"/>
            <a:ext cx="1039494" cy="236220"/>
          </a:xfrm>
          <a:custGeom>
            <a:avLst/>
            <a:gdLst/>
            <a:ahLst/>
            <a:cxnLst/>
            <a:rect l="l" t="t" r="r" b="b"/>
            <a:pathLst>
              <a:path w="1039495" h="236220">
                <a:moveTo>
                  <a:pt x="0" y="236220"/>
                </a:moveTo>
                <a:lnTo>
                  <a:pt x="1039368" y="236220"/>
                </a:lnTo>
                <a:lnTo>
                  <a:pt x="1039368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34656" y="5141976"/>
            <a:ext cx="1108075" cy="306705"/>
          </a:xfrm>
          <a:custGeom>
            <a:avLst/>
            <a:gdLst/>
            <a:ahLst/>
            <a:cxnLst/>
            <a:rect l="l" t="t" r="r" b="b"/>
            <a:pathLst>
              <a:path w="1108075" h="306704">
                <a:moveTo>
                  <a:pt x="1107948" y="0"/>
                </a:moveTo>
                <a:lnTo>
                  <a:pt x="1074039" y="34543"/>
                </a:lnTo>
                <a:lnTo>
                  <a:pt x="1074039" y="272288"/>
                </a:lnTo>
                <a:lnTo>
                  <a:pt x="34417" y="272288"/>
                </a:lnTo>
                <a:lnTo>
                  <a:pt x="0" y="306324"/>
                </a:lnTo>
                <a:lnTo>
                  <a:pt x="1107948" y="306324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34656" y="5141976"/>
            <a:ext cx="1108075" cy="306705"/>
          </a:xfrm>
          <a:custGeom>
            <a:avLst/>
            <a:gdLst/>
            <a:ahLst/>
            <a:cxnLst/>
            <a:rect l="l" t="t" r="r" b="b"/>
            <a:pathLst>
              <a:path w="1108075" h="306704">
                <a:moveTo>
                  <a:pt x="1107948" y="0"/>
                </a:moveTo>
                <a:lnTo>
                  <a:pt x="0" y="0"/>
                </a:lnTo>
                <a:lnTo>
                  <a:pt x="0" y="306324"/>
                </a:lnTo>
                <a:lnTo>
                  <a:pt x="34417" y="272288"/>
                </a:lnTo>
                <a:lnTo>
                  <a:pt x="34417" y="34543"/>
                </a:lnTo>
                <a:lnTo>
                  <a:pt x="1074039" y="34543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296020" y="5286184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226552" y="526110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33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96020" y="5235765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80604" y="5041391"/>
            <a:ext cx="416559" cy="70485"/>
          </a:xfrm>
          <a:custGeom>
            <a:avLst/>
            <a:gdLst/>
            <a:ahLst/>
            <a:cxnLst/>
            <a:rect l="l" t="t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04759" y="5235702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04759" y="522274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929118" y="5464683"/>
            <a:ext cx="306070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-5">
                <a:latin typeface="Arial"/>
                <a:cs typeface="Arial"/>
              </a:rPr>
              <a:t>Co</a:t>
            </a:r>
            <a:r>
              <a:rPr dirty="0" sz="500" spc="10">
                <a:latin typeface="Arial"/>
                <a:cs typeface="Arial"/>
              </a:rPr>
              <a:t>m</a:t>
            </a:r>
            <a:r>
              <a:rPr dirty="0" sz="500" spc="-5">
                <a:latin typeface="Arial"/>
                <a:cs typeface="Arial"/>
              </a:rPr>
              <a:t>pu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5">
                <a:latin typeface="Arial"/>
                <a:cs typeface="Arial"/>
              </a:rPr>
              <a:t>e</a:t>
            </a:r>
            <a:r>
              <a:rPr dirty="0" sz="50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22285" y="4344161"/>
            <a:ext cx="970915" cy="680085"/>
          </a:xfrm>
          <a:custGeom>
            <a:avLst/>
            <a:gdLst/>
            <a:ahLst/>
            <a:cxnLst/>
            <a:rect l="l" t="t" r="r" b="b"/>
            <a:pathLst>
              <a:path w="970915" h="680085">
                <a:moveTo>
                  <a:pt x="0" y="679704"/>
                </a:moveTo>
                <a:lnTo>
                  <a:pt x="970787" y="679704"/>
                </a:lnTo>
                <a:lnTo>
                  <a:pt x="970787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21523" y="5005704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5" h="0">
                <a:moveTo>
                  <a:pt x="0" y="0"/>
                </a:moveTo>
                <a:lnTo>
                  <a:pt x="970787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38986" y="4377690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4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21523" y="436054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5" h="0">
                <a:moveTo>
                  <a:pt x="0" y="0"/>
                </a:moveTo>
                <a:lnTo>
                  <a:pt x="970787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74849" y="437781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ln w="34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21523" y="4343400"/>
            <a:ext cx="901065" cy="609600"/>
          </a:xfrm>
          <a:custGeom>
            <a:avLst/>
            <a:gdLst/>
            <a:ahLst/>
            <a:cxnLst/>
            <a:rect l="l" t="t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7" y="575691"/>
                </a:lnTo>
                <a:lnTo>
                  <a:pt x="34417" y="33274"/>
                </a:lnTo>
                <a:lnTo>
                  <a:pt x="866267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7723" y="4419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97723" y="4419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60520" y="5804915"/>
            <a:ext cx="2125979" cy="848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1905000"/>
            <a:ext cx="6411467" cy="448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Line </a:t>
            </a:r>
            <a:r>
              <a:rPr dirty="0" spc="-5"/>
              <a:t>Discipline:</a:t>
            </a:r>
            <a:r>
              <a:rPr dirty="0" spc="-100"/>
              <a:t> </a:t>
            </a:r>
            <a:r>
              <a:rPr dirty="0" spc="-5"/>
              <a:t>ENQ/ACK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Line</a:t>
            </a:r>
            <a:r>
              <a:rPr dirty="0" spc="-85"/>
              <a:t> </a:t>
            </a:r>
            <a:r>
              <a:rPr dirty="0" spc="-5"/>
              <a:t>Discipline:Poll/Select</a:t>
            </a:r>
          </a:p>
        </p:txBody>
      </p:sp>
      <p:sp>
        <p:nvSpPr>
          <p:cNvPr id="3" name="object 3"/>
          <p:cNvSpPr/>
          <p:nvPr/>
        </p:nvSpPr>
        <p:spPr>
          <a:xfrm>
            <a:off x="403859" y="2438400"/>
            <a:ext cx="9096756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6154" y="5685434"/>
            <a:ext cx="4652010" cy="7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86790" marR="5080" indent="-97409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Primary-secondary communication  </a:t>
            </a:r>
            <a:r>
              <a:rPr dirty="0" sz="2400">
                <a:latin typeface="Tahoma"/>
                <a:cs typeface="Tahoma"/>
              </a:rPr>
              <a:t>Multipoint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Link</a:t>
            </a:r>
            <a:r>
              <a:rPr dirty="0" spc="-10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86927"/>
            <a:ext cx="2725674" cy="100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16048" y="2588005"/>
            <a:ext cx="223774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Line</a:t>
            </a:r>
            <a:r>
              <a:rPr dirty="0" sz="2400" spc="-5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541763"/>
            <a:ext cx="2725674" cy="100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51685" y="3942588"/>
            <a:ext cx="19678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ahoma"/>
                <a:cs typeface="Tahoma"/>
              </a:rPr>
              <a:t>Flow</a:t>
            </a:r>
            <a:r>
              <a:rPr dirty="0" sz="2400" spc="-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853940"/>
            <a:ext cx="2725674" cy="1005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30348" y="5255641"/>
            <a:ext cx="20104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Error</a:t>
            </a:r>
            <a:r>
              <a:rPr dirty="0" sz="2400" spc="-6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508" y="4023359"/>
            <a:ext cx="1224280" cy="173990"/>
          </a:xfrm>
          <a:custGeom>
            <a:avLst/>
            <a:gdLst/>
            <a:ahLst/>
            <a:cxnLst/>
            <a:rect l="l" t="t" r="r" b="b"/>
            <a:pathLst>
              <a:path w="1224279" h="173989">
                <a:moveTo>
                  <a:pt x="1050163" y="0"/>
                </a:moveTo>
                <a:lnTo>
                  <a:pt x="1050163" y="173735"/>
                </a:lnTo>
                <a:lnTo>
                  <a:pt x="1165987" y="115823"/>
                </a:lnTo>
                <a:lnTo>
                  <a:pt x="1079118" y="115823"/>
                </a:lnTo>
                <a:lnTo>
                  <a:pt x="1079118" y="57912"/>
                </a:lnTo>
                <a:lnTo>
                  <a:pt x="1165987" y="57912"/>
                </a:lnTo>
                <a:lnTo>
                  <a:pt x="1050163" y="0"/>
                </a:lnTo>
                <a:close/>
              </a:path>
              <a:path w="1224279" h="173989">
                <a:moveTo>
                  <a:pt x="583056" y="62610"/>
                </a:moveTo>
                <a:lnTo>
                  <a:pt x="0" y="62610"/>
                </a:lnTo>
                <a:lnTo>
                  <a:pt x="0" y="120522"/>
                </a:lnTo>
                <a:lnTo>
                  <a:pt x="640968" y="120522"/>
                </a:lnTo>
                <a:lnTo>
                  <a:pt x="640968" y="115823"/>
                </a:lnTo>
                <a:lnTo>
                  <a:pt x="612013" y="115823"/>
                </a:lnTo>
                <a:lnTo>
                  <a:pt x="636269" y="91566"/>
                </a:lnTo>
                <a:lnTo>
                  <a:pt x="583056" y="91566"/>
                </a:lnTo>
                <a:lnTo>
                  <a:pt x="583056" y="62610"/>
                </a:lnTo>
                <a:close/>
              </a:path>
              <a:path w="1224279" h="173989">
                <a:moveTo>
                  <a:pt x="640968" y="86867"/>
                </a:moveTo>
                <a:lnTo>
                  <a:pt x="612013" y="115823"/>
                </a:lnTo>
                <a:lnTo>
                  <a:pt x="640968" y="115823"/>
                </a:lnTo>
                <a:lnTo>
                  <a:pt x="640968" y="86867"/>
                </a:lnTo>
                <a:close/>
              </a:path>
              <a:path w="1224279" h="173989">
                <a:moveTo>
                  <a:pt x="1050163" y="86867"/>
                </a:moveTo>
                <a:lnTo>
                  <a:pt x="640968" y="86867"/>
                </a:lnTo>
                <a:lnTo>
                  <a:pt x="640968" y="115823"/>
                </a:lnTo>
                <a:lnTo>
                  <a:pt x="1050163" y="115823"/>
                </a:lnTo>
                <a:lnTo>
                  <a:pt x="1050163" y="86867"/>
                </a:lnTo>
                <a:close/>
              </a:path>
              <a:path w="1224279" h="173989">
                <a:moveTo>
                  <a:pt x="1165987" y="57912"/>
                </a:moveTo>
                <a:lnTo>
                  <a:pt x="1079118" y="57912"/>
                </a:lnTo>
                <a:lnTo>
                  <a:pt x="1079118" y="115823"/>
                </a:lnTo>
                <a:lnTo>
                  <a:pt x="1165987" y="115823"/>
                </a:lnTo>
                <a:lnTo>
                  <a:pt x="1223899" y="86867"/>
                </a:lnTo>
                <a:lnTo>
                  <a:pt x="1165987" y="57912"/>
                </a:lnTo>
                <a:close/>
              </a:path>
              <a:path w="1224279" h="173989">
                <a:moveTo>
                  <a:pt x="1050163" y="57912"/>
                </a:moveTo>
                <a:lnTo>
                  <a:pt x="583056" y="57912"/>
                </a:lnTo>
                <a:lnTo>
                  <a:pt x="583056" y="91566"/>
                </a:lnTo>
                <a:lnTo>
                  <a:pt x="612013" y="62610"/>
                </a:lnTo>
                <a:lnTo>
                  <a:pt x="1050163" y="62610"/>
                </a:lnTo>
                <a:lnTo>
                  <a:pt x="1050163" y="57912"/>
                </a:lnTo>
                <a:close/>
              </a:path>
              <a:path w="1224279" h="173989">
                <a:moveTo>
                  <a:pt x="1050163" y="62610"/>
                </a:moveTo>
                <a:lnTo>
                  <a:pt x="612013" y="62610"/>
                </a:lnTo>
                <a:lnTo>
                  <a:pt x="583056" y="91566"/>
                </a:lnTo>
                <a:lnTo>
                  <a:pt x="636269" y="91566"/>
                </a:lnTo>
                <a:lnTo>
                  <a:pt x="640968" y="86867"/>
                </a:lnTo>
                <a:lnTo>
                  <a:pt x="1050163" y="86867"/>
                </a:lnTo>
                <a:lnTo>
                  <a:pt x="1050163" y="62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50079" y="4070603"/>
            <a:ext cx="1250950" cy="1089025"/>
          </a:xfrm>
          <a:custGeom>
            <a:avLst/>
            <a:gdLst/>
            <a:ahLst/>
            <a:cxnLst/>
            <a:rect l="l" t="t" r="r" b="b"/>
            <a:pathLst>
              <a:path w="1250950" h="1089025">
                <a:moveTo>
                  <a:pt x="1077214" y="915162"/>
                </a:moveTo>
                <a:lnTo>
                  <a:pt x="1077214" y="1088898"/>
                </a:lnTo>
                <a:lnTo>
                  <a:pt x="1193038" y="1030986"/>
                </a:lnTo>
                <a:lnTo>
                  <a:pt x="1106170" y="1030986"/>
                </a:lnTo>
                <a:lnTo>
                  <a:pt x="1106170" y="973074"/>
                </a:lnTo>
                <a:lnTo>
                  <a:pt x="1193038" y="973074"/>
                </a:lnTo>
                <a:lnTo>
                  <a:pt x="1077214" y="915162"/>
                </a:lnTo>
                <a:close/>
              </a:path>
              <a:path w="1250950" h="1089025">
                <a:moveTo>
                  <a:pt x="596519" y="28956"/>
                </a:moveTo>
                <a:lnTo>
                  <a:pt x="596519" y="1030986"/>
                </a:lnTo>
                <a:lnTo>
                  <a:pt x="1077214" y="1030986"/>
                </a:lnTo>
                <a:lnTo>
                  <a:pt x="1077214" y="1002030"/>
                </a:lnTo>
                <a:lnTo>
                  <a:pt x="654431" y="1002030"/>
                </a:lnTo>
                <a:lnTo>
                  <a:pt x="625475" y="973074"/>
                </a:lnTo>
                <a:lnTo>
                  <a:pt x="654431" y="973074"/>
                </a:lnTo>
                <a:lnTo>
                  <a:pt x="654431" y="57912"/>
                </a:lnTo>
                <a:lnTo>
                  <a:pt x="625475" y="57912"/>
                </a:lnTo>
                <a:lnTo>
                  <a:pt x="596519" y="28956"/>
                </a:lnTo>
                <a:close/>
              </a:path>
              <a:path w="1250950" h="1089025">
                <a:moveTo>
                  <a:pt x="1193038" y="973074"/>
                </a:moveTo>
                <a:lnTo>
                  <a:pt x="1106170" y="973074"/>
                </a:lnTo>
                <a:lnTo>
                  <a:pt x="1106170" y="1030986"/>
                </a:lnTo>
                <a:lnTo>
                  <a:pt x="1193038" y="1030986"/>
                </a:lnTo>
                <a:lnTo>
                  <a:pt x="1250950" y="1002030"/>
                </a:lnTo>
                <a:lnTo>
                  <a:pt x="1193038" y="973074"/>
                </a:lnTo>
                <a:close/>
              </a:path>
              <a:path w="1250950" h="1089025">
                <a:moveTo>
                  <a:pt x="654431" y="973074"/>
                </a:moveTo>
                <a:lnTo>
                  <a:pt x="625475" y="973074"/>
                </a:lnTo>
                <a:lnTo>
                  <a:pt x="654431" y="1002030"/>
                </a:lnTo>
                <a:lnTo>
                  <a:pt x="654431" y="973074"/>
                </a:lnTo>
                <a:close/>
              </a:path>
              <a:path w="1250950" h="1089025">
                <a:moveTo>
                  <a:pt x="1077214" y="973074"/>
                </a:moveTo>
                <a:lnTo>
                  <a:pt x="654431" y="973074"/>
                </a:lnTo>
                <a:lnTo>
                  <a:pt x="654431" y="1002030"/>
                </a:lnTo>
                <a:lnTo>
                  <a:pt x="1077214" y="1002030"/>
                </a:lnTo>
                <a:lnTo>
                  <a:pt x="1077214" y="973074"/>
                </a:lnTo>
                <a:close/>
              </a:path>
              <a:path w="1250950" h="1089025">
                <a:moveTo>
                  <a:pt x="654431" y="0"/>
                </a:moveTo>
                <a:lnTo>
                  <a:pt x="0" y="0"/>
                </a:lnTo>
                <a:lnTo>
                  <a:pt x="0" y="57912"/>
                </a:lnTo>
                <a:lnTo>
                  <a:pt x="596519" y="57912"/>
                </a:lnTo>
                <a:lnTo>
                  <a:pt x="596519" y="28956"/>
                </a:lnTo>
                <a:lnTo>
                  <a:pt x="654431" y="28956"/>
                </a:lnTo>
                <a:lnTo>
                  <a:pt x="654431" y="0"/>
                </a:lnTo>
                <a:close/>
              </a:path>
              <a:path w="1250950" h="1089025">
                <a:moveTo>
                  <a:pt x="654431" y="28956"/>
                </a:moveTo>
                <a:lnTo>
                  <a:pt x="596519" y="28956"/>
                </a:lnTo>
                <a:lnTo>
                  <a:pt x="625475" y="57912"/>
                </a:lnTo>
                <a:lnTo>
                  <a:pt x="654431" y="57912"/>
                </a:lnTo>
                <a:lnTo>
                  <a:pt x="654431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12308" y="2586227"/>
            <a:ext cx="3900170" cy="1007744"/>
          </a:xfrm>
          <a:custGeom>
            <a:avLst/>
            <a:gdLst/>
            <a:ahLst/>
            <a:cxnLst/>
            <a:rect l="l" t="t" r="r" b="b"/>
            <a:pathLst>
              <a:path w="3900170" h="1007745">
                <a:moveTo>
                  <a:pt x="0" y="1007363"/>
                </a:moveTo>
                <a:lnTo>
                  <a:pt x="3899916" y="1007363"/>
                </a:lnTo>
                <a:lnTo>
                  <a:pt x="389991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2203" y="2549651"/>
            <a:ext cx="3487674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42203" y="2854451"/>
            <a:ext cx="396163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42203" y="3159251"/>
            <a:ext cx="2612898" cy="567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89778" y="2642616"/>
            <a:ext cx="4043045" cy="285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79425">
              <a:lnSpc>
                <a:spcPts val="2400"/>
              </a:lnSpc>
            </a:pPr>
            <a:r>
              <a:rPr dirty="0" sz="2100" spc="-55" i="1">
                <a:latin typeface="Tahoma"/>
                <a:cs typeface="Tahoma"/>
              </a:rPr>
              <a:t>a </a:t>
            </a:r>
            <a:r>
              <a:rPr dirty="0" sz="2100" spc="-45" i="1">
                <a:latin typeface="Tahoma"/>
                <a:cs typeface="Tahoma"/>
              </a:rPr>
              <a:t>set of </a:t>
            </a:r>
            <a:r>
              <a:rPr dirty="0" sz="2100" spc="-55" i="1">
                <a:latin typeface="Tahoma"/>
                <a:cs typeface="Tahoma"/>
              </a:rPr>
              <a:t>procedures </a:t>
            </a:r>
            <a:r>
              <a:rPr dirty="0" sz="2100" spc="-50" i="1">
                <a:latin typeface="Tahoma"/>
                <a:cs typeface="Tahoma"/>
              </a:rPr>
              <a:t>used to  </a:t>
            </a:r>
            <a:r>
              <a:rPr dirty="0" sz="2100" spc="-45" i="1">
                <a:latin typeface="Tahoma"/>
                <a:cs typeface="Tahoma"/>
              </a:rPr>
              <a:t>restrict </a:t>
            </a:r>
            <a:r>
              <a:rPr dirty="0" sz="2100" spc="-50" i="1">
                <a:latin typeface="Tahoma"/>
                <a:cs typeface="Tahoma"/>
              </a:rPr>
              <a:t>the </a:t>
            </a:r>
            <a:r>
              <a:rPr dirty="0" sz="2100" spc="-55" i="1">
                <a:latin typeface="Tahoma"/>
                <a:cs typeface="Tahoma"/>
              </a:rPr>
              <a:t>amount </a:t>
            </a:r>
            <a:r>
              <a:rPr dirty="0" sz="2100" spc="-45" i="1">
                <a:latin typeface="Tahoma"/>
                <a:cs typeface="Tahoma"/>
              </a:rPr>
              <a:t>of </a:t>
            </a:r>
            <a:r>
              <a:rPr dirty="0" sz="2100" spc="-50" i="1">
                <a:latin typeface="Tahoma"/>
                <a:cs typeface="Tahoma"/>
              </a:rPr>
              <a:t>data that  the sender </a:t>
            </a:r>
            <a:r>
              <a:rPr dirty="0" sz="2100" spc="-55" i="1">
                <a:latin typeface="Tahoma"/>
                <a:cs typeface="Tahoma"/>
              </a:rPr>
              <a:t>can</a:t>
            </a:r>
            <a:r>
              <a:rPr dirty="0" sz="2100" spc="-105" i="1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send</a:t>
            </a:r>
            <a:endParaRPr sz="21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  <a:spcBef>
                <a:spcPts val="1225"/>
              </a:spcBef>
            </a:pP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Stop-and-wait</a:t>
            </a:r>
            <a:endParaRPr sz="2800">
              <a:latin typeface="Tahoma"/>
              <a:cs typeface="Tahoma"/>
            </a:endParaRPr>
          </a:p>
          <a:p>
            <a:pPr marL="550545" indent="-1905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(one </a:t>
            </a:r>
            <a:r>
              <a:rPr dirty="0" sz="2400" spc="-15">
                <a:latin typeface="Tahoma"/>
                <a:cs typeface="Tahoma"/>
              </a:rPr>
              <a:t>frame </a:t>
            </a:r>
            <a:r>
              <a:rPr dirty="0" sz="2400">
                <a:latin typeface="Tahoma"/>
                <a:cs typeface="Tahoma"/>
              </a:rPr>
              <a:t>at 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time)</a:t>
            </a:r>
            <a:endParaRPr sz="2400">
              <a:latin typeface="Tahoma"/>
              <a:cs typeface="Tahoma"/>
            </a:endParaRPr>
          </a:p>
          <a:p>
            <a:pPr marL="550545">
              <a:lnSpc>
                <a:spcPct val="100000"/>
              </a:lnSpc>
              <a:spcBef>
                <a:spcPts val="1530"/>
              </a:spcBef>
            </a:pP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Sliding</a:t>
            </a:r>
            <a:r>
              <a:rPr dirty="0" sz="2800" spc="-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window</a:t>
            </a:r>
            <a:endParaRPr sz="2800">
              <a:latin typeface="Tahoma"/>
              <a:cs typeface="Tahoma"/>
            </a:endParaRPr>
          </a:p>
          <a:p>
            <a:pPr marL="55054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ahoma"/>
                <a:cs typeface="Tahoma"/>
              </a:rPr>
              <a:t>(several frames </a:t>
            </a:r>
            <a:r>
              <a:rPr dirty="0" sz="2400">
                <a:latin typeface="Tahoma"/>
                <a:cs typeface="Tahoma"/>
              </a:rPr>
              <a:t>at a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time)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4889" y="2311145"/>
            <a:ext cx="695325" cy="609600"/>
          </a:xfrm>
          <a:custGeom>
            <a:avLst/>
            <a:gdLst/>
            <a:ahLst/>
            <a:cxnLst/>
            <a:rect l="l" t="t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4889" y="2311145"/>
            <a:ext cx="767080" cy="1922780"/>
          </a:xfrm>
          <a:custGeom>
            <a:avLst/>
            <a:gdLst/>
            <a:ahLst/>
            <a:cxnLst/>
            <a:rect l="l" t="t" r="r" b="b"/>
            <a:pathLst>
              <a:path w="767080" h="1922779">
                <a:moveTo>
                  <a:pt x="0" y="0"/>
                </a:moveTo>
                <a:lnTo>
                  <a:pt x="0" y="1922398"/>
                </a:lnTo>
                <a:lnTo>
                  <a:pt x="766698" y="1922398"/>
                </a:lnTo>
                <a:lnTo>
                  <a:pt x="766698" y="18954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4889" y="2311145"/>
            <a:ext cx="719455" cy="3284854"/>
          </a:xfrm>
          <a:custGeom>
            <a:avLst/>
            <a:gdLst/>
            <a:ahLst/>
            <a:cxnLst/>
            <a:rect l="l" t="t" r="r" b="b"/>
            <a:pathLst>
              <a:path w="719455" h="3284854">
                <a:moveTo>
                  <a:pt x="0" y="0"/>
                </a:moveTo>
                <a:lnTo>
                  <a:pt x="0" y="3284397"/>
                </a:lnTo>
                <a:lnTo>
                  <a:pt x="719073" y="3284397"/>
                </a:lnTo>
                <a:lnTo>
                  <a:pt x="719073" y="32527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Stop-and-wait</a:t>
            </a:r>
          </a:p>
        </p:txBody>
      </p:sp>
      <p:sp>
        <p:nvSpPr>
          <p:cNvPr id="3" name="object 3"/>
          <p:cNvSpPr/>
          <p:nvPr/>
        </p:nvSpPr>
        <p:spPr>
          <a:xfrm>
            <a:off x="1403603" y="1872995"/>
            <a:ext cx="7098792" cy="483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Sliding</a:t>
            </a:r>
            <a:r>
              <a:rPr dirty="0" spc="-80"/>
              <a:t> </a:t>
            </a:r>
            <a:r>
              <a:rPr dirty="0" spc="-5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1359408" y="1828800"/>
            <a:ext cx="7185659" cy="476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Link</a:t>
            </a:r>
            <a:r>
              <a:rPr dirty="0" spc="-10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894332" y="2348471"/>
            <a:ext cx="2727197" cy="100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9051" y="2749930"/>
            <a:ext cx="223964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Line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4332" y="3703307"/>
            <a:ext cx="2727197" cy="100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4332" y="5015484"/>
            <a:ext cx="2727197" cy="1005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73351" y="5417515"/>
            <a:ext cx="20104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Error</a:t>
            </a:r>
            <a:r>
              <a:rPr dirty="0" sz="2400" spc="-6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686" y="4104385"/>
            <a:ext cx="7240270" cy="728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0"/>
              </a:lnSpc>
            </a:pPr>
            <a:r>
              <a:rPr dirty="0" sz="2400" spc="-10" b="1">
                <a:latin typeface="Tahoma"/>
                <a:cs typeface="Tahoma"/>
              </a:rPr>
              <a:t>Flow</a:t>
            </a:r>
            <a:r>
              <a:rPr dirty="0" sz="2400" spc="-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3776345">
              <a:lnSpc>
                <a:spcPts val="3100"/>
              </a:lnSpc>
            </a:pP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Stop-and-wait</a:t>
            </a:r>
            <a:r>
              <a:rPr dirty="0" sz="2800" spc="-6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332" y="5349950"/>
            <a:ext cx="3643629" cy="116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Sliding window</a:t>
            </a:r>
            <a:r>
              <a:rPr dirty="0" sz="2800" spc="1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 sz="2800">
              <a:latin typeface="Tahoma"/>
              <a:cs typeface="Tahoma"/>
            </a:endParaRPr>
          </a:p>
          <a:p>
            <a:pPr marL="245745" indent="-233045">
              <a:lnSpc>
                <a:spcPct val="100000"/>
              </a:lnSpc>
              <a:spcBef>
                <a:spcPts val="5"/>
              </a:spcBef>
              <a:buChar char="•"/>
              <a:tabLst>
                <a:tab pos="246379" algn="l"/>
              </a:tabLst>
            </a:pPr>
            <a:r>
              <a:rPr dirty="0" sz="2400" spc="-15">
                <a:latin typeface="Tahoma"/>
                <a:cs typeface="Tahoma"/>
              </a:rPr>
              <a:t>Go-back-n</a:t>
            </a:r>
            <a:endParaRPr sz="2400">
              <a:latin typeface="Tahoma"/>
              <a:cs typeface="Tahoma"/>
            </a:endParaRPr>
          </a:p>
          <a:p>
            <a:pPr marL="245745" indent="-233045">
              <a:lnSpc>
                <a:spcPct val="100000"/>
              </a:lnSpc>
              <a:buChar char="•"/>
              <a:tabLst>
                <a:tab pos="246379" algn="l"/>
              </a:tabLst>
            </a:pPr>
            <a:r>
              <a:rPr dirty="0" sz="2400" spc="-10">
                <a:latin typeface="Tahoma"/>
                <a:cs typeface="Tahoma"/>
              </a:rPr>
              <a:t>Selective-reject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7700" y="4530852"/>
            <a:ext cx="1417955" cy="1098550"/>
          </a:xfrm>
          <a:custGeom>
            <a:avLst/>
            <a:gdLst/>
            <a:ahLst/>
            <a:cxnLst/>
            <a:rect l="l" t="t" r="r" b="b"/>
            <a:pathLst>
              <a:path w="1417954" h="1098550">
                <a:moveTo>
                  <a:pt x="679830" y="1040511"/>
                </a:moveTo>
                <a:lnTo>
                  <a:pt x="0" y="1040511"/>
                </a:lnTo>
                <a:lnTo>
                  <a:pt x="0" y="1098486"/>
                </a:lnTo>
                <a:lnTo>
                  <a:pt x="737742" y="1098486"/>
                </a:lnTo>
                <a:lnTo>
                  <a:pt x="737742" y="1069530"/>
                </a:lnTo>
                <a:lnTo>
                  <a:pt x="679830" y="1069530"/>
                </a:lnTo>
                <a:lnTo>
                  <a:pt x="679830" y="1040511"/>
                </a:lnTo>
                <a:close/>
              </a:path>
              <a:path w="1417954" h="1098550">
                <a:moveTo>
                  <a:pt x="1243838" y="57912"/>
                </a:moveTo>
                <a:lnTo>
                  <a:pt x="679830" y="57912"/>
                </a:lnTo>
                <a:lnTo>
                  <a:pt x="679830" y="1069530"/>
                </a:lnTo>
                <a:lnTo>
                  <a:pt x="708787" y="1040511"/>
                </a:lnTo>
                <a:lnTo>
                  <a:pt x="737742" y="1040511"/>
                </a:lnTo>
                <a:lnTo>
                  <a:pt x="737742" y="115824"/>
                </a:lnTo>
                <a:lnTo>
                  <a:pt x="708787" y="115824"/>
                </a:lnTo>
                <a:lnTo>
                  <a:pt x="737742" y="86868"/>
                </a:lnTo>
                <a:lnTo>
                  <a:pt x="1243838" y="86868"/>
                </a:lnTo>
                <a:lnTo>
                  <a:pt x="1243838" y="57912"/>
                </a:lnTo>
                <a:close/>
              </a:path>
              <a:path w="1417954" h="1098550">
                <a:moveTo>
                  <a:pt x="737742" y="1040511"/>
                </a:moveTo>
                <a:lnTo>
                  <a:pt x="708787" y="1040511"/>
                </a:lnTo>
                <a:lnTo>
                  <a:pt x="679830" y="1069530"/>
                </a:lnTo>
                <a:lnTo>
                  <a:pt x="737742" y="1069530"/>
                </a:lnTo>
                <a:lnTo>
                  <a:pt x="737742" y="1040511"/>
                </a:lnTo>
                <a:close/>
              </a:path>
              <a:path w="1417954" h="1098550">
                <a:moveTo>
                  <a:pt x="1243838" y="0"/>
                </a:moveTo>
                <a:lnTo>
                  <a:pt x="1243838" y="173736"/>
                </a:lnTo>
                <a:lnTo>
                  <a:pt x="1359662" y="115824"/>
                </a:lnTo>
                <a:lnTo>
                  <a:pt x="1272794" y="115824"/>
                </a:lnTo>
                <a:lnTo>
                  <a:pt x="1272794" y="57912"/>
                </a:lnTo>
                <a:lnTo>
                  <a:pt x="1359662" y="57912"/>
                </a:lnTo>
                <a:lnTo>
                  <a:pt x="1243838" y="0"/>
                </a:lnTo>
                <a:close/>
              </a:path>
              <a:path w="1417954" h="1098550">
                <a:moveTo>
                  <a:pt x="737742" y="86868"/>
                </a:moveTo>
                <a:lnTo>
                  <a:pt x="708787" y="115824"/>
                </a:lnTo>
                <a:lnTo>
                  <a:pt x="737742" y="115824"/>
                </a:lnTo>
                <a:lnTo>
                  <a:pt x="737742" y="86868"/>
                </a:lnTo>
                <a:close/>
              </a:path>
              <a:path w="1417954" h="1098550">
                <a:moveTo>
                  <a:pt x="1243838" y="86868"/>
                </a:moveTo>
                <a:lnTo>
                  <a:pt x="737742" y="86868"/>
                </a:lnTo>
                <a:lnTo>
                  <a:pt x="737742" y="115824"/>
                </a:lnTo>
                <a:lnTo>
                  <a:pt x="1243838" y="115824"/>
                </a:lnTo>
                <a:lnTo>
                  <a:pt x="1243838" y="86868"/>
                </a:lnTo>
                <a:close/>
              </a:path>
              <a:path w="1417954" h="1098550">
                <a:moveTo>
                  <a:pt x="1359662" y="57912"/>
                </a:moveTo>
                <a:lnTo>
                  <a:pt x="1272794" y="57912"/>
                </a:lnTo>
                <a:lnTo>
                  <a:pt x="1272794" y="115824"/>
                </a:lnTo>
                <a:lnTo>
                  <a:pt x="1359662" y="115824"/>
                </a:lnTo>
                <a:lnTo>
                  <a:pt x="1417574" y="86868"/>
                </a:lnTo>
                <a:lnTo>
                  <a:pt x="1359662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7700" y="5571744"/>
            <a:ext cx="1417955" cy="444500"/>
          </a:xfrm>
          <a:custGeom>
            <a:avLst/>
            <a:gdLst/>
            <a:ahLst/>
            <a:cxnLst/>
            <a:rect l="l" t="t" r="r" b="b"/>
            <a:pathLst>
              <a:path w="1417954" h="444500">
                <a:moveTo>
                  <a:pt x="1243838" y="270700"/>
                </a:moveTo>
                <a:lnTo>
                  <a:pt x="1243838" y="444436"/>
                </a:lnTo>
                <a:lnTo>
                  <a:pt x="1359662" y="386524"/>
                </a:lnTo>
                <a:lnTo>
                  <a:pt x="1272794" y="386524"/>
                </a:lnTo>
                <a:lnTo>
                  <a:pt x="1272794" y="328612"/>
                </a:lnTo>
                <a:lnTo>
                  <a:pt x="1359662" y="328612"/>
                </a:lnTo>
                <a:lnTo>
                  <a:pt x="1243838" y="270700"/>
                </a:lnTo>
                <a:close/>
              </a:path>
              <a:path w="1417954" h="444500">
                <a:moveTo>
                  <a:pt x="679830" y="28955"/>
                </a:moveTo>
                <a:lnTo>
                  <a:pt x="679830" y="386524"/>
                </a:lnTo>
                <a:lnTo>
                  <a:pt x="1243838" y="386524"/>
                </a:lnTo>
                <a:lnTo>
                  <a:pt x="1243838" y="357568"/>
                </a:lnTo>
                <a:lnTo>
                  <a:pt x="737742" y="357568"/>
                </a:lnTo>
                <a:lnTo>
                  <a:pt x="708787" y="328612"/>
                </a:lnTo>
                <a:lnTo>
                  <a:pt x="737742" y="328612"/>
                </a:lnTo>
                <a:lnTo>
                  <a:pt x="737742" y="57911"/>
                </a:lnTo>
                <a:lnTo>
                  <a:pt x="708787" y="57911"/>
                </a:lnTo>
                <a:lnTo>
                  <a:pt x="679830" y="28955"/>
                </a:lnTo>
                <a:close/>
              </a:path>
              <a:path w="1417954" h="444500">
                <a:moveTo>
                  <a:pt x="1359662" y="328612"/>
                </a:moveTo>
                <a:lnTo>
                  <a:pt x="1272794" y="328612"/>
                </a:lnTo>
                <a:lnTo>
                  <a:pt x="1272794" y="386524"/>
                </a:lnTo>
                <a:lnTo>
                  <a:pt x="1359662" y="386524"/>
                </a:lnTo>
                <a:lnTo>
                  <a:pt x="1417574" y="357568"/>
                </a:lnTo>
                <a:lnTo>
                  <a:pt x="1359662" y="328612"/>
                </a:lnTo>
                <a:close/>
              </a:path>
              <a:path w="1417954" h="444500">
                <a:moveTo>
                  <a:pt x="737742" y="328612"/>
                </a:moveTo>
                <a:lnTo>
                  <a:pt x="708787" y="328612"/>
                </a:lnTo>
                <a:lnTo>
                  <a:pt x="737742" y="357568"/>
                </a:lnTo>
                <a:lnTo>
                  <a:pt x="737742" y="328612"/>
                </a:lnTo>
                <a:close/>
              </a:path>
              <a:path w="1417954" h="444500">
                <a:moveTo>
                  <a:pt x="1243838" y="328612"/>
                </a:moveTo>
                <a:lnTo>
                  <a:pt x="737742" y="328612"/>
                </a:lnTo>
                <a:lnTo>
                  <a:pt x="737742" y="357568"/>
                </a:lnTo>
                <a:lnTo>
                  <a:pt x="1243838" y="357568"/>
                </a:lnTo>
                <a:lnTo>
                  <a:pt x="1243838" y="328612"/>
                </a:lnTo>
                <a:close/>
              </a:path>
              <a:path w="1417954" h="444500">
                <a:moveTo>
                  <a:pt x="737742" y="0"/>
                </a:moveTo>
                <a:lnTo>
                  <a:pt x="0" y="0"/>
                </a:lnTo>
                <a:lnTo>
                  <a:pt x="0" y="57911"/>
                </a:lnTo>
                <a:lnTo>
                  <a:pt x="679830" y="57911"/>
                </a:lnTo>
                <a:lnTo>
                  <a:pt x="679830" y="28955"/>
                </a:lnTo>
                <a:lnTo>
                  <a:pt x="737742" y="28955"/>
                </a:lnTo>
                <a:lnTo>
                  <a:pt x="737742" y="0"/>
                </a:lnTo>
                <a:close/>
              </a:path>
              <a:path w="1417954" h="444500">
                <a:moveTo>
                  <a:pt x="737742" y="28955"/>
                </a:moveTo>
                <a:lnTo>
                  <a:pt x="679830" y="28955"/>
                </a:lnTo>
                <a:lnTo>
                  <a:pt x="708787" y="57911"/>
                </a:lnTo>
                <a:lnTo>
                  <a:pt x="737742" y="57911"/>
                </a:lnTo>
                <a:lnTo>
                  <a:pt x="737742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8146" y="2430017"/>
            <a:ext cx="695325" cy="609600"/>
          </a:xfrm>
          <a:custGeom>
            <a:avLst/>
            <a:gdLst/>
            <a:ahLst/>
            <a:cxnLst/>
            <a:rect l="l" t="t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8146" y="2430017"/>
            <a:ext cx="767080" cy="1922780"/>
          </a:xfrm>
          <a:custGeom>
            <a:avLst/>
            <a:gdLst/>
            <a:ahLst/>
            <a:cxnLst/>
            <a:rect l="l" t="t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8146" y="2430017"/>
            <a:ext cx="720725" cy="3284854"/>
          </a:xfrm>
          <a:custGeom>
            <a:avLst/>
            <a:gdLst/>
            <a:ahLst/>
            <a:cxnLst/>
            <a:rect l="l" t="t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412" rIns="0" bIns="0" rtlCol="0" vert="horz">
            <a:spAutoFit/>
          </a:bodyPr>
          <a:lstStyle/>
          <a:p>
            <a:pPr marL="812800">
              <a:lnSpc>
                <a:spcPts val="4315"/>
              </a:lnSpc>
            </a:pPr>
            <a:r>
              <a:rPr dirty="0" sz="3600" spc="-5"/>
              <a:t>Stop-and-wait </a:t>
            </a:r>
            <a:r>
              <a:rPr dirty="0" sz="3600"/>
              <a:t>ARQ: </a:t>
            </a:r>
            <a:r>
              <a:rPr dirty="0" sz="3600">
                <a:solidFill>
                  <a:srgbClr val="800000"/>
                </a:solidFill>
              </a:rPr>
              <a:t>Lost data</a:t>
            </a:r>
            <a:r>
              <a:rPr dirty="0" sz="3600" spc="-70">
                <a:solidFill>
                  <a:srgbClr val="800000"/>
                </a:solidFill>
              </a:rPr>
              <a:t> </a:t>
            </a:r>
            <a:r>
              <a:rPr dirty="0" sz="3600" spc="-5">
                <a:solidFill>
                  <a:srgbClr val="800000"/>
                </a:solidFill>
              </a:rPr>
              <a:t>frame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76400" y="1915667"/>
            <a:ext cx="5713476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1520952"/>
            <a:ext cx="459105" cy="474345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7552" y="1520952"/>
            <a:ext cx="39776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684" y="1447800"/>
            <a:ext cx="60655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3533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59" y="1781555"/>
            <a:ext cx="89123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23594" y="492633"/>
            <a:ext cx="7404734" cy="1217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dirty="0" sz="4000" spc="-6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ts val="478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Go-back-n: </a:t>
            </a:r>
            <a:r>
              <a:rPr dirty="0" sz="4000" spc="-1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dirty="0" sz="4000" spc="-5">
                <a:solidFill>
                  <a:srgbClr val="800000"/>
                </a:solidFill>
                <a:latin typeface="Tahoma"/>
                <a:cs typeface="Tahoma"/>
              </a:rPr>
              <a:t>data frame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6544" y="1844039"/>
            <a:ext cx="6478524" cy="4597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1520952"/>
            <a:ext cx="459105" cy="474345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7552" y="1520952"/>
            <a:ext cx="39776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684" y="1447800"/>
            <a:ext cx="60655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3533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59" y="1781555"/>
            <a:ext cx="89123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23594" y="612013"/>
            <a:ext cx="7678420" cy="1097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dirty="0" sz="3600" spc="-7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4315"/>
              </a:lnSpc>
            </a:pP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Selective-reject: </a:t>
            </a:r>
            <a:r>
              <a:rPr dirty="0" sz="3600" spc="-5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dirty="0" sz="3600">
                <a:solidFill>
                  <a:srgbClr val="800000"/>
                </a:solidFill>
                <a:latin typeface="Tahoma"/>
                <a:cs typeface="Tahoma"/>
              </a:rPr>
              <a:t>data</a:t>
            </a:r>
            <a:r>
              <a:rPr dirty="0" sz="3600" spc="-3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ahoma"/>
                <a:cs typeface="Tahoma"/>
              </a:rPr>
              <a:t>frame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2267" y="1905000"/>
            <a:ext cx="7533132" cy="4529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24400" cy="225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646" y="4585842"/>
            <a:ext cx="20764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23" y="4343400"/>
            <a:ext cx="899160" cy="5810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605"/>
              </a:spcBef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923" y="4343400"/>
            <a:ext cx="899160" cy="581025"/>
          </a:xfrm>
          <a:prstGeom prst="rect">
            <a:avLst/>
          </a:prstGeom>
          <a:solidFill>
            <a:srgbClr val="000099"/>
          </a:solidFill>
        </p:spPr>
        <p:txBody>
          <a:bodyPr wrap="square" lIns="0" tIns="4508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55"/>
              </a:spcBef>
            </a:pPr>
            <a:r>
              <a:rPr dirty="0" sz="3200" spc="-20">
                <a:solidFill>
                  <a:srgbClr val="FFFF66"/>
                </a:solidFill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ct val="100000"/>
              </a:lnSpc>
            </a:pPr>
            <a:r>
              <a:rPr dirty="0"/>
              <a:t>Data Comm.</a:t>
            </a:r>
            <a:r>
              <a:rPr dirty="0" spc="-55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479803" y="3791711"/>
            <a:ext cx="2265299" cy="211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2267711"/>
            <a:ext cx="1899285" cy="1279525"/>
          </a:xfrm>
          <a:custGeom>
            <a:avLst/>
            <a:gdLst/>
            <a:ahLst/>
            <a:cxnLst/>
            <a:rect l="l" t="t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0" y="2267711"/>
            <a:ext cx="1899285" cy="1279525"/>
          </a:xfrm>
          <a:custGeom>
            <a:avLst/>
            <a:gdLst/>
            <a:ahLst/>
            <a:cxnLst/>
            <a:rect l="l" t="t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0219" y="2356611"/>
            <a:ext cx="1339215" cy="98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29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  <a:p>
            <a:pPr marL="321945" marR="5080" indent="-3098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How are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 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0860" y="5530596"/>
            <a:ext cx="5018405" cy="393700"/>
          </a:xfrm>
          <a:custGeom>
            <a:avLst/>
            <a:gdLst/>
            <a:ahLst/>
            <a:cxnLst/>
            <a:rect l="l" t="t" r="r" b="b"/>
            <a:pathLst>
              <a:path w="5018405" h="393700">
                <a:moveTo>
                  <a:pt x="0" y="0"/>
                </a:moveTo>
                <a:lnTo>
                  <a:pt x="0" y="393699"/>
                </a:lnTo>
                <a:lnTo>
                  <a:pt x="5018023" y="393699"/>
                </a:lnTo>
                <a:lnTo>
                  <a:pt x="5018023" y="165099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9996" y="3334511"/>
            <a:ext cx="559435" cy="457200"/>
          </a:xfrm>
          <a:custGeom>
            <a:avLst/>
            <a:gdLst/>
            <a:ahLst/>
            <a:cxnLst/>
            <a:rect l="l" t="t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92267" y="3334511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05"/>
                </a:lnTo>
                <a:lnTo>
                  <a:pt x="1466611" y="434863"/>
                </a:lnTo>
                <a:lnTo>
                  <a:pt x="1482953" y="410640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59"/>
                </a:lnTo>
                <a:lnTo>
                  <a:pt x="1466611" y="22336"/>
                </a:lnTo>
                <a:lnTo>
                  <a:pt x="1442388" y="5994"/>
                </a:lnTo>
                <a:lnTo>
                  <a:pt x="141274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18684" y="3337052"/>
            <a:ext cx="186880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9755" algn="l"/>
              </a:tabLst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ocol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9996" y="5995415"/>
            <a:ext cx="559435" cy="457200"/>
          </a:xfrm>
          <a:custGeom>
            <a:avLst/>
            <a:gdLst/>
            <a:ahLst/>
            <a:cxnLst/>
            <a:rect l="l" t="t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1"/>
                </a:lnTo>
                <a:lnTo>
                  <a:pt x="138514" y="31210"/>
                </a:lnTo>
                <a:lnTo>
                  <a:pt x="99483" y="53764"/>
                </a:lnTo>
                <a:lnTo>
                  <a:pt x="65776" y="81316"/>
                </a:lnTo>
                <a:lnTo>
                  <a:pt x="38184" y="113221"/>
                </a:lnTo>
                <a:lnTo>
                  <a:pt x="17497" y="148834"/>
                </a:lnTo>
                <a:lnTo>
                  <a:pt x="4506" y="187509"/>
                </a:lnTo>
                <a:lnTo>
                  <a:pt x="0" y="228600"/>
                </a:lnTo>
                <a:lnTo>
                  <a:pt x="4506" y="269690"/>
                </a:lnTo>
                <a:lnTo>
                  <a:pt x="17497" y="308365"/>
                </a:lnTo>
                <a:lnTo>
                  <a:pt x="38184" y="343978"/>
                </a:lnTo>
                <a:lnTo>
                  <a:pt x="65776" y="375883"/>
                </a:lnTo>
                <a:lnTo>
                  <a:pt x="99483" y="403435"/>
                </a:lnTo>
                <a:lnTo>
                  <a:pt x="138514" y="425989"/>
                </a:lnTo>
                <a:lnTo>
                  <a:pt x="182080" y="442898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8"/>
                </a:lnTo>
                <a:lnTo>
                  <a:pt x="420793" y="425989"/>
                </a:lnTo>
                <a:lnTo>
                  <a:pt x="459824" y="403435"/>
                </a:lnTo>
                <a:lnTo>
                  <a:pt x="493531" y="375883"/>
                </a:lnTo>
                <a:lnTo>
                  <a:pt x="521123" y="343978"/>
                </a:lnTo>
                <a:lnTo>
                  <a:pt x="541810" y="308365"/>
                </a:lnTo>
                <a:lnTo>
                  <a:pt x="554801" y="269690"/>
                </a:lnTo>
                <a:lnTo>
                  <a:pt x="559307" y="228600"/>
                </a:lnTo>
                <a:lnTo>
                  <a:pt x="554801" y="187509"/>
                </a:lnTo>
                <a:lnTo>
                  <a:pt x="541810" y="148834"/>
                </a:lnTo>
                <a:lnTo>
                  <a:pt x="521123" y="113221"/>
                </a:lnTo>
                <a:lnTo>
                  <a:pt x="493531" y="81316"/>
                </a:lnTo>
                <a:lnTo>
                  <a:pt x="459824" y="53764"/>
                </a:lnTo>
                <a:lnTo>
                  <a:pt x="420793" y="31210"/>
                </a:lnTo>
                <a:lnTo>
                  <a:pt x="377227" y="14301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2267" y="5995415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12"/>
                </a:lnTo>
                <a:lnTo>
                  <a:pt x="1466611" y="434882"/>
                </a:lnTo>
                <a:lnTo>
                  <a:pt x="1482953" y="410662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37"/>
                </a:lnTo>
                <a:lnTo>
                  <a:pt x="1466611" y="22317"/>
                </a:lnTo>
                <a:lnTo>
                  <a:pt x="1442388" y="5987"/>
                </a:lnTo>
                <a:lnTo>
                  <a:pt x="141274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18684" y="6000089"/>
            <a:ext cx="187325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6580" algn="l"/>
              </a:tabLst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Medi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95616" y="4020311"/>
            <a:ext cx="551815" cy="457200"/>
          </a:xfrm>
          <a:custGeom>
            <a:avLst/>
            <a:gdLst/>
            <a:ahLst/>
            <a:cxnLst/>
            <a:rect l="l" t="t" r="r" b="b"/>
            <a:pathLst>
              <a:path w="551815" h="457200">
                <a:moveTo>
                  <a:pt x="275843" y="0"/>
                </a:moveTo>
                <a:lnTo>
                  <a:pt x="226246" y="3683"/>
                </a:lnTo>
                <a:lnTo>
                  <a:pt x="179570" y="14303"/>
                </a:lnTo>
                <a:lnTo>
                  <a:pt x="136595" y="31213"/>
                </a:lnTo>
                <a:lnTo>
                  <a:pt x="98098" y="53768"/>
                </a:lnTo>
                <a:lnTo>
                  <a:pt x="64856" y="81321"/>
                </a:lnTo>
                <a:lnTo>
                  <a:pt x="37648" y="113227"/>
                </a:lnTo>
                <a:lnTo>
                  <a:pt x="17251" y="148839"/>
                </a:lnTo>
                <a:lnTo>
                  <a:pt x="4442" y="187512"/>
                </a:lnTo>
                <a:lnTo>
                  <a:pt x="0" y="228600"/>
                </a:lnTo>
                <a:lnTo>
                  <a:pt x="4442" y="269687"/>
                </a:lnTo>
                <a:lnTo>
                  <a:pt x="17251" y="308360"/>
                </a:lnTo>
                <a:lnTo>
                  <a:pt x="37648" y="343972"/>
                </a:lnTo>
                <a:lnTo>
                  <a:pt x="64856" y="375878"/>
                </a:lnTo>
                <a:lnTo>
                  <a:pt x="98098" y="403431"/>
                </a:lnTo>
                <a:lnTo>
                  <a:pt x="136595" y="425986"/>
                </a:lnTo>
                <a:lnTo>
                  <a:pt x="179570" y="442896"/>
                </a:lnTo>
                <a:lnTo>
                  <a:pt x="226246" y="453516"/>
                </a:lnTo>
                <a:lnTo>
                  <a:pt x="275843" y="457200"/>
                </a:lnTo>
                <a:lnTo>
                  <a:pt x="325441" y="453516"/>
                </a:lnTo>
                <a:lnTo>
                  <a:pt x="372117" y="442896"/>
                </a:lnTo>
                <a:lnTo>
                  <a:pt x="415092" y="425986"/>
                </a:lnTo>
                <a:lnTo>
                  <a:pt x="453589" y="403431"/>
                </a:lnTo>
                <a:lnTo>
                  <a:pt x="486831" y="375878"/>
                </a:lnTo>
                <a:lnTo>
                  <a:pt x="514039" y="343972"/>
                </a:lnTo>
                <a:lnTo>
                  <a:pt x="534436" y="308360"/>
                </a:lnTo>
                <a:lnTo>
                  <a:pt x="547245" y="269687"/>
                </a:lnTo>
                <a:lnTo>
                  <a:pt x="551687" y="228600"/>
                </a:lnTo>
                <a:lnTo>
                  <a:pt x="547245" y="187512"/>
                </a:lnTo>
                <a:lnTo>
                  <a:pt x="534436" y="148839"/>
                </a:lnTo>
                <a:lnTo>
                  <a:pt x="514039" y="113227"/>
                </a:lnTo>
                <a:lnTo>
                  <a:pt x="486831" y="81321"/>
                </a:lnTo>
                <a:lnTo>
                  <a:pt x="453589" y="53768"/>
                </a:lnTo>
                <a:lnTo>
                  <a:pt x="415092" y="31213"/>
                </a:lnTo>
                <a:lnTo>
                  <a:pt x="372117" y="14303"/>
                </a:lnTo>
                <a:lnTo>
                  <a:pt x="325441" y="3683"/>
                </a:lnTo>
                <a:lnTo>
                  <a:pt x="275843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8743" y="4020311"/>
            <a:ext cx="1468120" cy="457200"/>
          </a:xfrm>
          <a:custGeom>
            <a:avLst/>
            <a:gdLst/>
            <a:ahLst/>
            <a:cxnLst/>
            <a:rect l="l" t="t" r="r" b="b"/>
            <a:pathLst>
              <a:path w="1468120" h="457200">
                <a:moveTo>
                  <a:pt x="1391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91411" y="457200"/>
                </a:lnTo>
                <a:lnTo>
                  <a:pt x="1421052" y="451205"/>
                </a:lnTo>
                <a:lnTo>
                  <a:pt x="1445275" y="434863"/>
                </a:lnTo>
                <a:lnTo>
                  <a:pt x="1461617" y="410640"/>
                </a:lnTo>
                <a:lnTo>
                  <a:pt x="1467611" y="381000"/>
                </a:lnTo>
                <a:lnTo>
                  <a:pt x="1467611" y="76200"/>
                </a:lnTo>
                <a:lnTo>
                  <a:pt x="1461617" y="46559"/>
                </a:lnTo>
                <a:lnTo>
                  <a:pt x="1445275" y="22336"/>
                </a:lnTo>
                <a:lnTo>
                  <a:pt x="1421052" y="5994"/>
                </a:lnTo>
                <a:lnTo>
                  <a:pt x="1391411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69732" y="4023105"/>
            <a:ext cx="18808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8005" algn="l"/>
              </a:tabLst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z="2800" spc="-2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eiver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29611" y="3944111"/>
            <a:ext cx="559435" cy="457200"/>
          </a:xfrm>
          <a:custGeom>
            <a:avLst/>
            <a:gdLst/>
            <a:ahLst/>
            <a:cxnLst/>
            <a:rect l="l" t="t" r="r" b="b"/>
            <a:pathLst>
              <a:path w="559435" h="457200">
                <a:moveTo>
                  <a:pt x="279654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4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83407" y="3944111"/>
            <a:ext cx="1495425" cy="457200"/>
          </a:xfrm>
          <a:custGeom>
            <a:avLst/>
            <a:gdLst/>
            <a:ahLst/>
            <a:cxnLst/>
            <a:rect l="l" t="t" r="r" b="b"/>
            <a:pathLst>
              <a:path w="1495425" h="457200">
                <a:moveTo>
                  <a:pt x="14188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8844" y="457200"/>
                </a:lnTo>
                <a:lnTo>
                  <a:pt x="1448484" y="451205"/>
                </a:lnTo>
                <a:lnTo>
                  <a:pt x="1472707" y="434863"/>
                </a:lnTo>
                <a:lnTo>
                  <a:pt x="1489049" y="410640"/>
                </a:lnTo>
                <a:lnTo>
                  <a:pt x="1495044" y="381000"/>
                </a:lnTo>
                <a:lnTo>
                  <a:pt x="1495044" y="76200"/>
                </a:lnTo>
                <a:lnTo>
                  <a:pt x="1489049" y="46559"/>
                </a:lnTo>
                <a:lnTo>
                  <a:pt x="1472707" y="22336"/>
                </a:lnTo>
                <a:lnTo>
                  <a:pt x="1448484" y="5994"/>
                </a:lnTo>
                <a:lnTo>
                  <a:pt x="141884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07411" y="3946905"/>
            <a:ext cx="181419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4695" algn="l"/>
              </a:tabLst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Sen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6607" y="1886711"/>
            <a:ext cx="574675" cy="457200"/>
          </a:xfrm>
          <a:custGeom>
            <a:avLst/>
            <a:gdLst/>
            <a:ahLst/>
            <a:cxnLst/>
            <a:rect l="l" t="t" r="r" b="b"/>
            <a:pathLst>
              <a:path w="574675" h="457200">
                <a:moveTo>
                  <a:pt x="287274" y="0"/>
                </a:moveTo>
                <a:lnTo>
                  <a:pt x="235645" y="3683"/>
                </a:lnTo>
                <a:lnTo>
                  <a:pt x="187048" y="14303"/>
                </a:lnTo>
                <a:lnTo>
                  <a:pt x="142296" y="31213"/>
                </a:lnTo>
                <a:lnTo>
                  <a:pt x="102201" y="53768"/>
                </a:lnTo>
                <a:lnTo>
                  <a:pt x="67574" y="81321"/>
                </a:lnTo>
                <a:lnTo>
                  <a:pt x="39228" y="113227"/>
                </a:lnTo>
                <a:lnTo>
                  <a:pt x="17976" y="148839"/>
                </a:lnTo>
                <a:lnTo>
                  <a:pt x="4629" y="187512"/>
                </a:lnTo>
                <a:lnTo>
                  <a:pt x="0" y="228600"/>
                </a:lnTo>
                <a:lnTo>
                  <a:pt x="4629" y="269687"/>
                </a:lnTo>
                <a:lnTo>
                  <a:pt x="17976" y="308360"/>
                </a:lnTo>
                <a:lnTo>
                  <a:pt x="39228" y="343972"/>
                </a:lnTo>
                <a:lnTo>
                  <a:pt x="67574" y="375878"/>
                </a:lnTo>
                <a:lnTo>
                  <a:pt x="102201" y="403431"/>
                </a:lnTo>
                <a:lnTo>
                  <a:pt x="142296" y="425986"/>
                </a:lnTo>
                <a:lnTo>
                  <a:pt x="187048" y="442896"/>
                </a:lnTo>
                <a:lnTo>
                  <a:pt x="235645" y="453516"/>
                </a:lnTo>
                <a:lnTo>
                  <a:pt x="287274" y="457200"/>
                </a:lnTo>
                <a:lnTo>
                  <a:pt x="338902" y="453516"/>
                </a:lnTo>
                <a:lnTo>
                  <a:pt x="387499" y="442896"/>
                </a:lnTo>
                <a:lnTo>
                  <a:pt x="432251" y="425986"/>
                </a:lnTo>
                <a:lnTo>
                  <a:pt x="472346" y="403431"/>
                </a:lnTo>
                <a:lnTo>
                  <a:pt x="506973" y="375878"/>
                </a:lnTo>
                <a:lnTo>
                  <a:pt x="535319" y="343972"/>
                </a:lnTo>
                <a:lnTo>
                  <a:pt x="556571" y="308360"/>
                </a:lnTo>
                <a:lnTo>
                  <a:pt x="569918" y="269687"/>
                </a:lnTo>
                <a:lnTo>
                  <a:pt x="574548" y="228600"/>
                </a:lnTo>
                <a:lnTo>
                  <a:pt x="569918" y="187512"/>
                </a:lnTo>
                <a:lnTo>
                  <a:pt x="556571" y="148839"/>
                </a:lnTo>
                <a:lnTo>
                  <a:pt x="535319" y="113227"/>
                </a:lnTo>
                <a:lnTo>
                  <a:pt x="506973" y="81321"/>
                </a:lnTo>
                <a:lnTo>
                  <a:pt x="472346" y="53768"/>
                </a:lnTo>
                <a:lnTo>
                  <a:pt x="432251" y="31213"/>
                </a:lnTo>
                <a:lnTo>
                  <a:pt x="387499" y="14303"/>
                </a:lnTo>
                <a:lnTo>
                  <a:pt x="338902" y="3683"/>
                </a:lnTo>
                <a:lnTo>
                  <a:pt x="28727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85644" y="1886711"/>
            <a:ext cx="1531620" cy="457200"/>
          </a:xfrm>
          <a:custGeom>
            <a:avLst/>
            <a:gdLst/>
            <a:ahLst/>
            <a:cxnLst/>
            <a:rect l="l" t="t" r="r" b="b"/>
            <a:pathLst>
              <a:path w="1531620" h="457200">
                <a:moveTo>
                  <a:pt x="14554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55420" y="457200"/>
                </a:lnTo>
                <a:lnTo>
                  <a:pt x="1485060" y="451205"/>
                </a:lnTo>
                <a:lnTo>
                  <a:pt x="1509283" y="434863"/>
                </a:lnTo>
                <a:lnTo>
                  <a:pt x="1525625" y="410640"/>
                </a:lnTo>
                <a:lnTo>
                  <a:pt x="1531620" y="381000"/>
                </a:lnTo>
                <a:lnTo>
                  <a:pt x="1531620" y="76200"/>
                </a:lnTo>
                <a:lnTo>
                  <a:pt x="1525625" y="46559"/>
                </a:lnTo>
                <a:lnTo>
                  <a:pt x="1509283" y="22336"/>
                </a:lnTo>
                <a:lnTo>
                  <a:pt x="1485060" y="5994"/>
                </a:lnTo>
                <a:lnTo>
                  <a:pt x="145542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01139" y="1888997"/>
            <a:ext cx="190627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0235" algn="l"/>
              </a:tabLst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60307" y="5201411"/>
            <a:ext cx="862965" cy="457200"/>
          </a:xfrm>
          <a:custGeom>
            <a:avLst/>
            <a:gdLst/>
            <a:ahLst/>
            <a:cxnLst/>
            <a:rect l="l" t="t" r="r" b="b"/>
            <a:pathLst>
              <a:path w="862965" h="457200">
                <a:moveTo>
                  <a:pt x="287147" y="0"/>
                </a:moveTo>
                <a:lnTo>
                  <a:pt x="232156" y="4699"/>
                </a:lnTo>
                <a:lnTo>
                  <a:pt x="178181" y="18542"/>
                </a:lnTo>
                <a:lnTo>
                  <a:pt x="126365" y="40259"/>
                </a:lnTo>
                <a:lnTo>
                  <a:pt x="78740" y="70357"/>
                </a:lnTo>
                <a:lnTo>
                  <a:pt x="36449" y="108965"/>
                </a:lnTo>
                <a:lnTo>
                  <a:pt x="0" y="152907"/>
                </a:lnTo>
                <a:lnTo>
                  <a:pt x="0" y="457200"/>
                </a:lnTo>
                <a:lnTo>
                  <a:pt x="862584" y="457200"/>
                </a:lnTo>
                <a:lnTo>
                  <a:pt x="862584" y="152907"/>
                </a:lnTo>
                <a:lnTo>
                  <a:pt x="845185" y="129666"/>
                </a:lnTo>
                <a:lnTo>
                  <a:pt x="831511" y="114807"/>
                </a:lnTo>
                <a:lnTo>
                  <a:pt x="431038" y="114807"/>
                </a:lnTo>
                <a:lnTo>
                  <a:pt x="411988" y="113284"/>
                </a:lnTo>
                <a:lnTo>
                  <a:pt x="375031" y="102615"/>
                </a:lnTo>
                <a:lnTo>
                  <a:pt x="341630" y="83057"/>
                </a:lnTo>
                <a:lnTo>
                  <a:pt x="314198" y="53975"/>
                </a:lnTo>
                <a:lnTo>
                  <a:pt x="294005" y="19050"/>
                </a:lnTo>
                <a:lnTo>
                  <a:pt x="287147" y="0"/>
                </a:lnTo>
                <a:close/>
              </a:path>
              <a:path w="862965" h="457200">
                <a:moveTo>
                  <a:pt x="575437" y="0"/>
                </a:moveTo>
                <a:lnTo>
                  <a:pt x="560070" y="37591"/>
                </a:lnTo>
                <a:lnTo>
                  <a:pt x="535686" y="69341"/>
                </a:lnTo>
                <a:lnTo>
                  <a:pt x="505078" y="94234"/>
                </a:lnTo>
                <a:lnTo>
                  <a:pt x="469646" y="109474"/>
                </a:lnTo>
                <a:lnTo>
                  <a:pt x="431038" y="114807"/>
                </a:lnTo>
                <a:lnTo>
                  <a:pt x="831511" y="114807"/>
                </a:lnTo>
                <a:lnTo>
                  <a:pt x="783844" y="70357"/>
                </a:lnTo>
                <a:lnTo>
                  <a:pt x="736219" y="40259"/>
                </a:lnTo>
                <a:lnTo>
                  <a:pt x="684402" y="18542"/>
                </a:lnTo>
                <a:lnTo>
                  <a:pt x="630427" y="4699"/>
                </a:lnTo>
                <a:lnTo>
                  <a:pt x="602869" y="1524"/>
                </a:lnTo>
                <a:lnTo>
                  <a:pt x="5754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11768" y="4792979"/>
            <a:ext cx="376427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67571" y="4768596"/>
            <a:ext cx="377951" cy="515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67571" y="4768596"/>
            <a:ext cx="378460" cy="515620"/>
          </a:xfrm>
          <a:custGeom>
            <a:avLst/>
            <a:gdLst/>
            <a:ahLst/>
            <a:cxnLst/>
            <a:rect l="l" t="t" r="r" b="b"/>
            <a:pathLst>
              <a:path w="378459" h="515620">
                <a:moveTo>
                  <a:pt x="307467" y="353313"/>
                </a:moveTo>
                <a:lnTo>
                  <a:pt x="337184" y="321436"/>
                </a:lnTo>
                <a:lnTo>
                  <a:pt x="358901" y="284352"/>
                </a:lnTo>
                <a:lnTo>
                  <a:pt x="373125" y="242442"/>
                </a:lnTo>
                <a:lnTo>
                  <a:pt x="377951" y="198881"/>
                </a:lnTo>
                <a:lnTo>
                  <a:pt x="376300" y="176148"/>
                </a:lnTo>
                <a:lnTo>
                  <a:pt x="367410" y="133730"/>
                </a:lnTo>
                <a:lnTo>
                  <a:pt x="348742" y="93344"/>
                </a:lnTo>
                <a:lnTo>
                  <a:pt x="322325" y="58292"/>
                </a:lnTo>
                <a:lnTo>
                  <a:pt x="289432" y="30733"/>
                </a:lnTo>
                <a:lnTo>
                  <a:pt x="250698" y="11683"/>
                </a:lnTo>
                <a:lnTo>
                  <a:pt x="209930" y="1650"/>
                </a:lnTo>
                <a:lnTo>
                  <a:pt x="189229" y="0"/>
                </a:lnTo>
                <a:lnTo>
                  <a:pt x="167512" y="1650"/>
                </a:lnTo>
                <a:lnTo>
                  <a:pt x="126746" y="11683"/>
                </a:lnTo>
                <a:lnTo>
                  <a:pt x="88519" y="30733"/>
                </a:lnTo>
                <a:lnTo>
                  <a:pt x="55625" y="58292"/>
                </a:lnTo>
                <a:lnTo>
                  <a:pt x="28575" y="93344"/>
                </a:lnTo>
                <a:lnTo>
                  <a:pt x="10541" y="133730"/>
                </a:lnTo>
                <a:lnTo>
                  <a:pt x="1016" y="176148"/>
                </a:lnTo>
                <a:lnTo>
                  <a:pt x="0" y="198881"/>
                </a:lnTo>
                <a:lnTo>
                  <a:pt x="1016" y="220725"/>
                </a:lnTo>
                <a:lnTo>
                  <a:pt x="10541" y="264159"/>
                </a:lnTo>
                <a:lnTo>
                  <a:pt x="28575" y="303910"/>
                </a:lnTo>
                <a:lnTo>
                  <a:pt x="55118" y="337946"/>
                </a:lnTo>
                <a:lnTo>
                  <a:pt x="70484" y="353313"/>
                </a:lnTo>
                <a:lnTo>
                  <a:pt x="41909" y="385190"/>
                </a:lnTo>
                <a:lnTo>
                  <a:pt x="41909" y="515111"/>
                </a:lnTo>
                <a:lnTo>
                  <a:pt x="335533" y="515111"/>
                </a:lnTo>
                <a:lnTo>
                  <a:pt x="335533" y="385190"/>
                </a:lnTo>
                <a:lnTo>
                  <a:pt x="307467" y="3533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66047" y="4770120"/>
            <a:ext cx="381000" cy="196850"/>
          </a:xfrm>
          <a:custGeom>
            <a:avLst/>
            <a:gdLst/>
            <a:ahLst/>
            <a:cxnLst/>
            <a:rect l="l" t="t" r="r" b="b"/>
            <a:pathLst>
              <a:path w="381000" h="196850">
                <a:moveTo>
                  <a:pt x="201675" y="0"/>
                </a:moveTo>
                <a:lnTo>
                  <a:pt x="179324" y="0"/>
                </a:lnTo>
                <a:lnTo>
                  <a:pt x="157606" y="1523"/>
                </a:lnTo>
                <a:lnTo>
                  <a:pt x="114046" y="13715"/>
                </a:lnTo>
                <a:lnTo>
                  <a:pt x="75819" y="34797"/>
                </a:lnTo>
                <a:lnTo>
                  <a:pt x="43560" y="62737"/>
                </a:lnTo>
                <a:lnTo>
                  <a:pt x="19684" y="97027"/>
                </a:lnTo>
                <a:lnTo>
                  <a:pt x="4825" y="135508"/>
                </a:lnTo>
                <a:lnTo>
                  <a:pt x="0" y="176021"/>
                </a:lnTo>
                <a:lnTo>
                  <a:pt x="1650" y="196595"/>
                </a:lnTo>
                <a:lnTo>
                  <a:pt x="76961" y="193928"/>
                </a:lnTo>
                <a:lnTo>
                  <a:pt x="123062" y="189737"/>
                </a:lnTo>
                <a:lnTo>
                  <a:pt x="163956" y="183895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378614" y="147065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close/>
              </a:path>
              <a:path w="381000" h="196850">
                <a:moveTo>
                  <a:pt x="378614" y="147065"/>
                </a:move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0918" y="177672"/>
                </a:lnTo>
                <a:lnTo>
                  <a:pt x="380881" y="171322"/>
                </a:lnTo>
                <a:lnTo>
                  <a:pt x="380492" y="155955"/>
                </a:lnTo>
                <a:lnTo>
                  <a:pt x="378614" y="14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66047" y="4770120"/>
            <a:ext cx="381000" cy="196850"/>
          </a:xfrm>
          <a:custGeom>
            <a:avLst/>
            <a:gdLst/>
            <a:ahLst/>
            <a:cxnLst/>
            <a:rect l="l" t="t" r="r" b="b"/>
            <a:pathLst>
              <a:path w="381000" h="196850">
                <a:moveTo>
                  <a:pt x="1650" y="196595"/>
                </a:moveTo>
                <a:lnTo>
                  <a:pt x="52577" y="195071"/>
                </a:lnTo>
                <a:lnTo>
                  <a:pt x="100329" y="191896"/>
                </a:lnTo>
                <a:lnTo>
                  <a:pt x="144272" y="187070"/>
                </a:lnTo>
                <a:lnTo>
                  <a:pt x="181991" y="180212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1000" y="176021"/>
                </a:lnTo>
                <a:lnTo>
                  <a:pt x="376174" y="135508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lnTo>
                  <a:pt x="179324" y="0"/>
                </a:lnTo>
                <a:lnTo>
                  <a:pt x="135254" y="6857"/>
                </a:lnTo>
                <a:lnTo>
                  <a:pt x="93979" y="23240"/>
                </a:lnTo>
                <a:lnTo>
                  <a:pt x="58420" y="47497"/>
                </a:lnTo>
                <a:lnTo>
                  <a:pt x="30225" y="79120"/>
                </a:lnTo>
                <a:lnTo>
                  <a:pt x="10668" y="115950"/>
                </a:lnTo>
                <a:lnTo>
                  <a:pt x="507" y="155955"/>
                </a:lnTo>
                <a:lnTo>
                  <a:pt x="0" y="176021"/>
                </a:lnTo>
                <a:lnTo>
                  <a:pt x="1650" y="1965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19159" y="5152644"/>
            <a:ext cx="876300" cy="480059"/>
          </a:xfrm>
          <a:custGeom>
            <a:avLst/>
            <a:gdLst/>
            <a:ahLst/>
            <a:cxnLst/>
            <a:rect l="l" t="t" r="r" b="b"/>
            <a:pathLst>
              <a:path w="876300" h="480060">
                <a:moveTo>
                  <a:pt x="291719" y="0"/>
                </a:moveTo>
                <a:lnTo>
                  <a:pt x="235712" y="4825"/>
                </a:lnTo>
                <a:lnTo>
                  <a:pt x="180721" y="19049"/>
                </a:lnTo>
                <a:lnTo>
                  <a:pt x="128397" y="41909"/>
                </a:lnTo>
                <a:lnTo>
                  <a:pt x="80391" y="74167"/>
                </a:lnTo>
                <a:lnTo>
                  <a:pt x="37465" y="113918"/>
                </a:lnTo>
                <a:lnTo>
                  <a:pt x="0" y="160019"/>
                </a:lnTo>
                <a:lnTo>
                  <a:pt x="0" y="480059"/>
                </a:lnTo>
                <a:lnTo>
                  <a:pt x="876300" y="480059"/>
                </a:lnTo>
                <a:lnTo>
                  <a:pt x="876300" y="160019"/>
                </a:lnTo>
                <a:lnTo>
                  <a:pt x="858901" y="136143"/>
                </a:lnTo>
                <a:lnTo>
                  <a:pt x="844858" y="119760"/>
                </a:lnTo>
                <a:lnTo>
                  <a:pt x="429133" y="119760"/>
                </a:lnTo>
                <a:lnTo>
                  <a:pt x="410718" y="117093"/>
                </a:lnTo>
                <a:lnTo>
                  <a:pt x="358394" y="95376"/>
                </a:lnTo>
                <a:lnTo>
                  <a:pt x="329311" y="69468"/>
                </a:lnTo>
                <a:lnTo>
                  <a:pt x="306578" y="37083"/>
                </a:lnTo>
                <a:lnTo>
                  <a:pt x="298576" y="19557"/>
                </a:lnTo>
                <a:lnTo>
                  <a:pt x="291719" y="0"/>
                </a:lnTo>
                <a:close/>
              </a:path>
              <a:path w="876300" h="480060">
                <a:moveTo>
                  <a:pt x="584581" y="0"/>
                </a:move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844858" y="119760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612521" y="1015"/>
                </a:lnTo>
                <a:lnTo>
                  <a:pt x="5845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694419" y="5472684"/>
            <a:ext cx="1905" cy="160020"/>
          </a:xfrm>
          <a:custGeom>
            <a:avLst/>
            <a:gdLst/>
            <a:ahLst/>
            <a:cxnLst/>
            <a:rect l="l" t="t" r="r" b="b"/>
            <a:pathLst>
              <a:path w="1904" h="160020">
                <a:moveTo>
                  <a:pt x="0" y="0"/>
                </a:moveTo>
                <a:lnTo>
                  <a:pt x="1524" y="1600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20200" y="5472684"/>
            <a:ext cx="1905" cy="160020"/>
          </a:xfrm>
          <a:custGeom>
            <a:avLst/>
            <a:gdLst/>
            <a:ahLst/>
            <a:cxnLst/>
            <a:rect l="l" t="t" r="r" b="b"/>
            <a:pathLst>
              <a:path w="1904" h="160020">
                <a:moveTo>
                  <a:pt x="0" y="16001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19159" y="5152644"/>
            <a:ext cx="876300" cy="480059"/>
          </a:xfrm>
          <a:custGeom>
            <a:avLst/>
            <a:gdLst/>
            <a:ahLst/>
            <a:cxnLst/>
            <a:rect l="l" t="t" r="r" b="b"/>
            <a:pathLst>
              <a:path w="876300" h="480060">
                <a:moveTo>
                  <a:pt x="145923" y="480059"/>
                </a:moveTo>
                <a:lnTo>
                  <a:pt x="876300" y="480059"/>
                </a:lnTo>
                <a:lnTo>
                  <a:pt x="876300" y="160019"/>
                </a:lnTo>
                <a:lnTo>
                  <a:pt x="839851" y="113918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584581" y="0"/>
                </a:lnTo>
                <a:lnTo>
                  <a:pt x="577723" y="19557"/>
                </a:ln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429133" y="119760"/>
                </a:lnTo>
                <a:lnTo>
                  <a:pt x="375285" y="105409"/>
                </a:lnTo>
                <a:lnTo>
                  <a:pt x="343535" y="83692"/>
                </a:lnTo>
                <a:lnTo>
                  <a:pt x="317626" y="54609"/>
                </a:lnTo>
                <a:lnTo>
                  <a:pt x="298576" y="19557"/>
                </a:lnTo>
                <a:lnTo>
                  <a:pt x="291719" y="0"/>
                </a:lnTo>
                <a:lnTo>
                  <a:pt x="263779" y="1015"/>
                </a:lnTo>
                <a:lnTo>
                  <a:pt x="208280" y="11175"/>
                </a:lnTo>
                <a:lnTo>
                  <a:pt x="154813" y="29717"/>
                </a:lnTo>
                <a:lnTo>
                  <a:pt x="103632" y="57276"/>
                </a:lnTo>
                <a:lnTo>
                  <a:pt x="58166" y="92709"/>
                </a:lnTo>
                <a:lnTo>
                  <a:pt x="17399" y="136143"/>
                </a:lnTo>
                <a:lnTo>
                  <a:pt x="0" y="160019"/>
                </a:lnTo>
                <a:lnTo>
                  <a:pt x="0" y="480059"/>
                </a:lnTo>
                <a:lnTo>
                  <a:pt x="145923" y="4800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19009" y="5351526"/>
            <a:ext cx="1108075" cy="307975"/>
          </a:xfrm>
          <a:custGeom>
            <a:avLst/>
            <a:gdLst/>
            <a:ahLst/>
            <a:cxnLst/>
            <a:rect l="l" t="t" r="r" b="b"/>
            <a:pathLst>
              <a:path w="1108075" h="307975">
                <a:moveTo>
                  <a:pt x="0" y="307848"/>
                </a:moveTo>
                <a:lnTo>
                  <a:pt x="1107948" y="307848"/>
                </a:lnTo>
                <a:lnTo>
                  <a:pt x="110794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53300" y="5385815"/>
            <a:ext cx="1039494" cy="238125"/>
          </a:xfrm>
          <a:custGeom>
            <a:avLst/>
            <a:gdLst/>
            <a:ahLst/>
            <a:cxnLst/>
            <a:rect l="l" t="t" r="r" b="b"/>
            <a:pathLst>
              <a:path w="1039495" h="238125">
                <a:moveTo>
                  <a:pt x="0" y="237744"/>
                </a:moveTo>
                <a:lnTo>
                  <a:pt x="1039368" y="237744"/>
                </a:lnTo>
                <a:lnTo>
                  <a:pt x="1039368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18247" y="5350764"/>
            <a:ext cx="1108075" cy="307975"/>
          </a:xfrm>
          <a:custGeom>
            <a:avLst/>
            <a:gdLst/>
            <a:ahLst/>
            <a:cxnLst/>
            <a:rect l="l" t="t" r="r" b="b"/>
            <a:pathLst>
              <a:path w="1108075" h="307975">
                <a:moveTo>
                  <a:pt x="1107948" y="0"/>
                </a:moveTo>
                <a:lnTo>
                  <a:pt x="1074038" y="34671"/>
                </a:lnTo>
                <a:lnTo>
                  <a:pt x="1074038" y="273697"/>
                </a:lnTo>
                <a:lnTo>
                  <a:pt x="34417" y="273697"/>
                </a:lnTo>
                <a:lnTo>
                  <a:pt x="0" y="307848"/>
                </a:lnTo>
                <a:lnTo>
                  <a:pt x="1107948" y="307848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18247" y="5350764"/>
            <a:ext cx="1108075" cy="307975"/>
          </a:xfrm>
          <a:custGeom>
            <a:avLst/>
            <a:gdLst/>
            <a:ahLst/>
            <a:cxnLst/>
            <a:rect l="l" t="t" r="r" b="b"/>
            <a:pathLst>
              <a:path w="1108075" h="307975">
                <a:moveTo>
                  <a:pt x="1107948" y="0"/>
                </a:moveTo>
                <a:lnTo>
                  <a:pt x="0" y="0"/>
                </a:lnTo>
                <a:lnTo>
                  <a:pt x="0" y="307848"/>
                </a:lnTo>
                <a:lnTo>
                  <a:pt x="34417" y="273697"/>
                </a:lnTo>
                <a:lnTo>
                  <a:pt x="34417" y="34671"/>
                </a:lnTo>
                <a:lnTo>
                  <a:pt x="1074038" y="34671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79613" y="549516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10143" y="547065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79613" y="5445886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64195" y="5251703"/>
            <a:ext cx="416559" cy="70485"/>
          </a:xfrm>
          <a:custGeom>
            <a:avLst/>
            <a:gdLst/>
            <a:ahLst/>
            <a:cxnLst/>
            <a:rect l="l" t="t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88352" y="544525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5181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88352" y="543229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5908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05878" y="4554473"/>
            <a:ext cx="969644" cy="678180"/>
          </a:xfrm>
          <a:custGeom>
            <a:avLst/>
            <a:gdLst/>
            <a:ahLst/>
            <a:cxnLst/>
            <a:rect l="l" t="t" r="r" b="b"/>
            <a:pathLst>
              <a:path w="969645" h="678179">
                <a:moveTo>
                  <a:pt x="0" y="678179"/>
                </a:moveTo>
                <a:lnTo>
                  <a:pt x="969264" y="678179"/>
                </a:lnTo>
                <a:lnTo>
                  <a:pt x="969264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05116" y="5215254"/>
            <a:ext cx="969644" cy="0"/>
          </a:xfrm>
          <a:custGeom>
            <a:avLst/>
            <a:gdLst/>
            <a:ahLst/>
            <a:cxnLst/>
            <a:rect l="l" t="t" r="r" b="b"/>
            <a:pathLst>
              <a:path w="969645" h="0">
                <a:moveTo>
                  <a:pt x="0" y="0"/>
                </a:moveTo>
                <a:lnTo>
                  <a:pt x="969263" y="0"/>
                </a:lnTo>
              </a:path>
            </a:pathLst>
          </a:custGeom>
          <a:ln w="3429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22578" y="458850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4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05116" y="4571365"/>
            <a:ext cx="969644" cy="0"/>
          </a:xfrm>
          <a:custGeom>
            <a:avLst/>
            <a:gdLst/>
            <a:ahLst/>
            <a:cxnLst/>
            <a:rect l="l" t="t" r="r" b="b"/>
            <a:pathLst>
              <a:path w="969645" h="0">
                <a:moveTo>
                  <a:pt x="0" y="0"/>
                </a:moveTo>
                <a:lnTo>
                  <a:pt x="969263" y="0"/>
                </a:lnTo>
              </a:path>
            </a:pathLst>
          </a:custGeom>
          <a:ln w="3428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56917" y="4588128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346"/>
                </a:lnTo>
              </a:path>
            </a:pathLst>
          </a:custGeom>
          <a:ln w="3492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05116" y="4553711"/>
            <a:ext cx="901065" cy="609600"/>
          </a:xfrm>
          <a:custGeom>
            <a:avLst/>
            <a:gdLst/>
            <a:ahLst/>
            <a:cxnLst/>
            <a:rect l="l" t="t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6" y="575690"/>
                </a:lnTo>
                <a:lnTo>
                  <a:pt x="34416" y="33274"/>
                </a:lnTo>
                <a:lnTo>
                  <a:pt x="866266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81316" y="4629911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81316" y="4629911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Local Area</a:t>
            </a:r>
            <a:r>
              <a:rPr dirty="0" spc="-90"/>
              <a:t> </a:t>
            </a:r>
            <a:r>
              <a:rPr dirty="0" spc="-5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2405380" cy="225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Project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802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Ethernet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Token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Ring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FDDI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308" y="2093976"/>
            <a:ext cx="6438899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OSI Model and </a:t>
            </a:r>
            <a:r>
              <a:rPr dirty="0" spc="-5"/>
              <a:t>Project</a:t>
            </a:r>
            <a:r>
              <a:rPr dirty="0" spc="-114"/>
              <a:t> </a:t>
            </a:r>
            <a:r>
              <a:rPr dirty="0" spc="-5"/>
              <a:t>802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2" y="5777483"/>
            <a:ext cx="3940810" cy="7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LLC: </a:t>
            </a:r>
            <a:r>
              <a:rPr dirty="0" sz="2400">
                <a:latin typeface="Tahoma"/>
                <a:cs typeface="Tahoma"/>
              </a:rPr>
              <a:t>Logical Link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MAC: Medium </a:t>
            </a:r>
            <a:r>
              <a:rPr dirty="0" sz="2400" spc="-10">
                <a:latin typeface="Tahoma"/>
                <a:cs typeface="Tahoma"/>
              </a:rPr>
              <a:t>Access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1520952"/>
            <a:ext cx="459105" cy="307975"/>
          </a:xfrm>
          <a:custGeom>
            <a:avLst/>
            <a:gdLst/>
            <a:ahLst/>
            <a:cxnLst/>
            <a:rect l="l" t="t" r="r" b="b"/>
            <a:pathLst>
              <a:path w="459105" h="307975">
                <a:moveTo>
                  <a:pt x="0" y="307911"/>
                </a:moveTo>
                <a:lnTo>
                  <a:pt x="458723" y="307911"/>
                </a:lnTo>
                <a:lnTo>
                  <a:pt x="458723" y="0"/>
                </a:lnTo>
                <a:lnTo>
                  <a:pt x="0" y="0"/>
                </a:lnTo>
                <a:lnTo>
                  <a:pt x="0" y="30791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7552" y="1520952"/>
            <a:ext cx="39776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684" y="1447800"/>
            <a:ext cx="60655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059" y="1781555"/>
            <a:ext cx="89123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613" y="1828800"/>
            <a:ext cx="4467225" cy="0"/>
          </a:xfrm>
          <a:custGeom>
            <a:avLst/>
            <a:gdLst/>
            <a:ahLst/>
            <a:cxnLst/>
            <a:rect l="l" t="t" r="r" b="b"/>
            <a:pathLst>
              <a:path w="4467225" h="0">
                <a:moveTo>
                  <a:pt x="0" y="0"/>
                </a:moveTo>
                <a:lnTo>
                  <a:pt x="4467034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9507" y="990600"/>
          <a:ext cx="9321165" cy="541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06"/>
                <a:gridCol w="618616"/>
                <a:gridCol w="3327400"/>
                <a:gridCol w="4860798"/>
              </a:tblGrid>
              <a:tr h="806958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5051">
                      <a:solidFill>
                        <a:srgbClr val="1C1C1C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440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IEEE </a:t>
                      </a:r>
                      <a:r>
                        <a:rPr dirty="0" sz="4400" spc="-5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802 </a:t>
                      </a:r>
                      <a:r>
                        <a:rPr dirty="0" sz="440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LAN </a:t>
                      </a:r>
                      <a:r>
                        <a:rPr dirty="0" sz="4400" spc="-5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Std.</a:t>
                      </a:r>
                      <a:r>
                        <a:rPr dirty="0" sz="4400" spc="-9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-5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Family</a:t>
                      </a:r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5051">
                      <a:solidFill>
                        <a:srgbClr val="1C1C1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1265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802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Overview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Architecture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rowSpan="8">
                  <a:txBody>
                    <a:bodyPr/>
                    <a:lstStyle/>
                    <a:p>
                      <a:pPr/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9288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Network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Management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9288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Logical Link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Control</a:t>
                      </a:r>
                      <a:r>
                        <a:rPr dirty="0" sz="20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(LLC)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9414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CSMA/CD -</a:t>
                      </a:r>
                      <a:r>
                        <a:rPr dirty="0" sz="20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Ethernet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0048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1802.3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 marR="76835">
                        <a:lnSpc>
                          <a:spcPts val="2380"/>
                        </a:lnSpc>
                        <a:spcBef>
                          <a:spcPts val="141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Conformance </a:t>
                      </a:r>
                      <a:r>
                        <a:rPr dirty="0" sz="2000" spc="-50">
                          <a:latin typeface="Tahoma"/>
                          <a:cs typeface="Tahoma"/>
                        </a:rPr>
                        <a:t>Test 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Methodology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IEEE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802.3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9288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-45">
                          <a:latin typeface="Tahoma"/>
                          <a:cs typeface="Tahoma"/>
                        </a:rPr>
                        <a:t>Token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Passing</a:t>
                      </a:r>
                      <a:r>
                        <a:rPr dirty="0" sz="20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Bus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9288"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-45">
                          <a:latin typeface="Tahoma"/>
                          <a:cs typeface="Tahoma"/>
                        </a:rPr>
                        <a:t>Token</a:t>
                      </a:r>
                      <a:r>
                        <a:rPr dirty="0" sz="20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8715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 marR="211454">
                        <a:lnSpc>
                          <a:spcPts val="238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Metropolitan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r>
                        <a:rPr dirty="0" sz="20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Network 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(MAN) :</a:t>
                      </a:r>
                      <a:r>
                        <a:rPr dirty="0" sz="2000" spc="-409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DQDB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81727" y="1844675"/>
            <a:ext cx="4469130" cy="0"/>
          </a:xfrm>
          <a:custGeom>
            <a:avLst/>
            <a:gdLst/>
            <a:ahLst/>
            <a:cxnLst/>
            <a:rect l="l" t="t" r="r" b="b"/>
            <a:pathLst>
              <a:path w="4469130" h="0">
                <a:moveTo>
                  <a:pt x="0" y="0"/>
                </a:moveTo>
                <a:lnTo>
                  <a:pt x="4468622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81730" y="1816230"/>
          <a:ext cx="4483100" cy="465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250"/>
                <a:gridCol w="3328924"/>
              </a:tblGrid>
              <a:tr h="41351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ahoma"/>
                          <a:cs typeface="Tahoma"/>
                        </a:rPr>
                        <a:t>802.7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Broadband</a:t>
                      </a:r>
                      <a:r>
                        <a:rPr dirty="0" sz="2000" spc="-11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LAN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Fiber</a:t>
                      </a:r>
                      <a:r>
                        <a:rPr dirty="0" sz="20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Optic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Isochonous</a:t>
                      </a:r>
                      <a:r>
                        <a:rPr dirty="0" sz="2000" spc="-11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LAN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70015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 spc="-10">
                          <a:latin typeface="Tahoma"/>
                          <a:cs typeface="Tahoma"/>
                        </a:rPr>
                        <a:t>Integrated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Service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Security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Wireless</a:t>
                      </a:r>
                      <a:r>
                        <a:rPr dirty="0" sz="20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LAN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Demand</a:t>
                      </a:r>
                      <a:r>
                        <a:rPr dirty="0" sz="20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Priority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Wireless</a:t>
                      </a:r>
                      <a:r>
                        <a:rPr dirty="0" sz="20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70707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2720">
                        <a:lnSpc>
                          <a:spcPct val="101000"/>
                        </a:lnSpc>
                        <a:spcBef>
                          <a:spcPts val="12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Broadband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Wireless</a:t>
                      </a:r>
                      <a:r>
                        <a:rPr dirty="0" sz="2000" spc="-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Access 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Wireless</a:t>
                      </a:r>
                      <a:r>
                        <a:rPr dirty="0" sz="2000" spc="-9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MAN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Resilient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Packet</a:t>
                      </a:r>
                      <a:r>
                        <a:rPr dirty="0" sz="20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802.18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Radio</a:t>
                      </a:r>
                      <a:r>
                        <a:rPr dirty="0" sz="2000" spc="-114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Regulatory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IEEE </a:t>
            </a:r>
            <a:r>
              <a:rPr dirty="0"/>
              <a:t>802 LAN </a:t>
            </a:r>
            <a:r>
              <a:rPr dirty="0" spc="-5"/>
              <a:t>Std.</a:t>
            </a:r>
            <a:r>
              <a:rPr dirty="0" spc="-70"/>
              <a:t> </a:t>
            </a:r>
            <a:r>
              <a:rPr dirty="0" spc="-5"/>
              <a:t>Family</a:t>
            </a:r>
          </a:p>
        </p:txBody>
      </p:sp>
      <p:sp>
        <p:nvSpPr>
          <p:cNvPr id="3" name="object 3"/>
          <p:cNvSpPr/>
          <p:nvPr/>
        </p:nvSpPr>
        <p:spPr>
          <a:xfrm>
            <a:off x="6814819" y="3505961"/>
            <a:ext cx="77470" cy="533400"/>
          </a:xfrm>
          <a:custGeom>
            <a:avLst/>
            <a:gdLst/>
            <a:ahLst/>
            <a:cxnLst/>
            <a:rect l="l" t="t" r="r" b="b"/>
            <a:pathLst>
              <a:path w="77470" h="533400">
                <a:moveTo>
                  <a:pt x="29297" y="457232"/>
                </a:moveTo>
                <a:lnTo>
                  <a:pt x="1015" y="457326"/>
                </a:lnTo>
                <a:lnTo>
                  <a:pt x="39370" y="533400"/>
                </a:lnTo>
                <a:lnTo>
                  <a:pt x="70855" y="469900"/>
                </a:lnTo>
                <a:lnTo>
                  <a:pt x="29336" y="469900"/>
                </a:lnTo>
                <a:lnTo>
                  <a:pt x="29297" y="457232"/>
                </a:lnTo>
                <a:close/>
              </a:path>
              <a:path w="77470" h="533400">
                <a:moveTo>
                  <a:pt x="49109" y="457166"/>
                </a:moveTo>
                <a:lnTo>
                  <a:pt x="29297" y="457232"/>
                </a:lnTo>
                <a:lnTo>
                  <a:pt x="29336" y="469900"/>
                </a:lnTo>
                <a:lnTo>
                  <a:pt x="49149" y="469900"/>
                </a:lnTo>
                <a:lnTo>
                  <a:pt x="49109" y="457166"/>
                </a:lnTo>
                <a:close/>
              </a:path>
              <a:path w="77470" h="533400">
                <a:moveTo>
                  <a:pt x="77215" y="457073"/>
                </a:moveTo>
                <a:lnTo>
                  <a:pt x="49109" y="457166"/>
                </a:lnTo>
                <a:lnTo>
                  <a:pt x="49149" y="469900"/>
                </a:lnTo>
                <a:lnTo>
                  <a:pt x="70855" y="469900"/>
                </a:lnTo>
                <a:lnTo>
                  <a:pt x="77215" y="457073"/>
                </a:lnTo>
                <a:close/>
              </a:path>
              <a:path w="77470" h="533400">
                <a:moveTo>
                  <a:pt x="47918" y="76167"/>
                </a:moveTo>
                <a:lnTo>
                  <a:pt x="28106" y="76233"/>
                </a:lnTo>
                <a:lnTo>
                  <a:pt x="29297" y="457232"/>
                </a:lnTo>
                <a:lnTo>
                  <a:pt x="49109" y="457166"/>
                </a:lnTo>
                <a:lnTo>
                  <a:pt x="47918" y="76167"/>
                </a:lnTo>
                <a:close/>
              </a:path>
              <a:path w="77470" h="533400">
                <a:moveTo>
                  <a:pt x="37846" y="0"/>
                </a:moveTo>
                <a:lnTo>
                  <a:pt x="0" y="76326"/>
                </a:lnTo>
                <a:lnTo>
                  <a:pt x="28106" y="76233"/>
                </a:lnTo>
                <a:lnTo>
                  <a:pt x="28066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533400">
                <a:moveTo>
                  <a:pt x="47878" y="63500"/>
                </a:moveTo>
                <a:lnTo>
                  <a:pt x="28066" y="63500"/>
                </a:lnTo>
                <a:lnTo>
                  <a:pt x="28106" y="76233"/>
                </a:lnTo>
                <a:lnTo>
                  <a:pt x="47918" y="76167"/>
                </a:lnTo>
                <a:lnTo>
                  <a:pt x="47878" y="63500"/>
                </a:lnTo>
                <a:close/>
              </a:path>
              <a:path w="77470" h="533400">
                <a:moveTo>
                  <a:pt x="69861" y="63500"/>
                </a:moveTo>
                <a:lnTo>
                  <a:pt x="47878" y="63500"/>
                </a:lnTo>
                <a:lnTo>
                  <a:pt x="47918" y="76167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14693" y="4039361"/>
            <a:ext cx="77470" cy="1295400"/>
          </a:xfrm>
          <a:custGeom>
            <a:avLst/>
            <a:gdLst/>
            <a:ahLst/>
            <a:cxnLst/>
            <a:rect l="l" t="t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3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5" y="63500"/>
                </a:moveTo>
                <a:lnTo>
                  <a:pt x="28193" y="63500"/>
                </a:lnTo>
                <a:lnTo>
                  <a:pt x="29463" y="1231900"/>
                </a:lnTo>
                <a:lnTo>
                  <a:pt x="49275" y="1231900"/>
                </a:lnTo>
                <a:lnTo>
                  <a:pt x="48005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3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5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5184" y="2515361"/>
            <a:ext cx="77470" cy="1524000"/>
          </a:xfrm>
          <a:custGeom>
            <a:avLst/>
            <a:gdLst/>
            <a:ahLst/>
            <a:cxnLst/>
            <a:rect l="l" t="t" r="r" b="b"/>
            <a:pathLst>
              <a:path w="77470" h="1524000">
                <a:moveTo>
                  <a:pt x="29451" y="1447800"/>
                </a:moveTo>
                <a:lnTo>
                  <a:pt x="1270" y="1447800"/>
                </a:lnTo>
                <a:lnTo>
                  <a:pt x="39497" y="1524000"/>
                </a:lnTo>
                <a:lnTo>
                  <a:pt x="71141" y="1460500"/>
                </a:lnTo>
                <a:lnTo>
                  <a:pt x="29464" y="1460500"/>
                </a:lnTo>
                <a:lnTo>
                  <a:pt x="29451" y="1447800"/>
                </a:lnTo>
                <a:close/>
              </a:path>
              <a:path w="77470" h="1524000">
                <a:moveTo>
                  <a:pt x="47879" y="63500"/>
                </a:moveTo>
                <a:lnTo>
                  <a:pt x="28067" y="63500"/>
                </a:lnTo>
                <a:lnTo>
                  <a:pt x="29464" y="1460500"/>
                </a:lnTo>
                <a:lnTo>
                  <a:pt x="49275" y="1460500"/>
                </a:lnTo>
                <a:lnTo>
                  <a:pt x="47879" y="63500"/>
                </a:lnTo>
                <a:close/>
              </a:path>
              <a:path w="77470" h="1524000">
                <a:moveTo>
                  <a:pt x="77470" y="1447800"/>
                </a:moveTo>
                <a:lnTo>
                  <a:pt x="49263" y="1447800"/>
                </a:lnTo>
                <a:lnTo>
                  <a:pt x="49275" y="1460500"/>
                </a:lnTo>
                <a:lnTo>
                  <a:pt x="71141" y="1460500"/>
                </a:lnTo>
                <a:lnTo>
                  <a:pt x="77470" y="1447800"/>
                </a:lnTo>
                <a:close/>
              </a:path>
              <a:path w="77470" h="1524000">
                <a:moveTo>
                  <a:pt x="37973" y="0"/>
                </a:moveTo>
                <a:lnTo>
                  <a:pt x="0" y="76200"/>
                </a:lnTo>
                <a:lnTo>
                  <a:pt x="28079" y="76200"/>
                </a:lnTo>
                <a:lnTo>
                  <a:pt x="28067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524000">
                <a:moveTo>
                  <a:pt x="69828" y="63500"/>
                </a:moveTo>
                <a:lnTo>
                  <a:pt x="47879" y="63500"/>
                </a:lnTo>
                <a:lnTo>
                  <a:pt x="47891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65184" y="4039361"/>
            <a:ext cx="77470" cy="1295400"/>
          </a:xfrm>
          <a:custGeom>
            <a:avLst/>
            <a:gdLst/>
            <a:ahLst/>
            <a:cxnLst/>
            <a:rect l="l" t="t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4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6" y="63500"/>
                </a:moveTo>
                <a:lnTo>
                  <a:pt x="28194" y="63500"/>
                </a:lnTo>
                <a:lnTo>
                  <a:pt x="29464" y="1231900"/>
                </a:lnTo>
                <a:lnTo>
                  <a:pt x="49275" y="1231900"/>
                </a:lnTo>
                <a:lnTo>
                  <a:pt x="48006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4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6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14692" y="2087753"/>
            <a:ext cx="1085215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Layer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3-7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9140" y="2575560"/>
          <a:ext cx="797560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784"/>
                <a:gridCol w="1321307"/>
                <a:gridCol w="1321308"/>
                <a:gridCol w="1319784"/>
                <a:gridCol w="1005839"/>
                <a:gridCol w="1652016"/>
              </a:tblGrid>
              <a:tr h="914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802.2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Logical Link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Control</a:t>
                      </a:r>
                      <a:r>
                        <a:rPr dirty="0" sz="24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(LLC)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30479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Layer</a:t>
                      </a:r>
                      <a:r>
                        <a:rPr dirty="0" sz="20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20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Link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0479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802.3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CSMA/CD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802.4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412115" marR="252095" indent="-154305">
                        <a:lnSpc>
                          <a:spcPct val="100000"/>
                        </a:lnSpc>
                      </a:pPr>
                      <a:r>
                        <a:rPr dirty="0" sz="2400" spc="-24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en 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Bus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802.5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355600" marR="252095" indent="-97790">
                        <a:lnSpc>
                          <a:spcPct val="100000"/>
                        </a:lnSpc>
                      </a:pPr>
                      <a:r>
                        <a:rPr dirty="0" sz="2400" spc="-24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en 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Ring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802.11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algn="ctr" marL="97790" marR="9017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Wi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eless  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LAN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MAC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30479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0479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9387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54150" marR="302895" indent="-11760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83995" algn="l"/>
                        </a:tabLst>
                      </a:pPr>
                      <a:r>
                        <a:rPr dirty="0" baseline="-33333" sz="3000" spc="-7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PHY		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Layer</a:t>
                      </a:r>
                      <a:r>
                        <a:rPr dirty="0" sz="2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1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ysical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30479">
                      <a:solidFill>
                        <a:srgbClr val="000000"/>
                      </a:solidFill>
                      <a:prstDash val="solid"/>
                    </a:lnT>
                    <a:lnB w="3048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3 Generations of</a:t>
            </a:r>
            <a:r>
              <a:rPr dirty="0" spc="-114"/>
              <a:t> </a:t>
            </a:r>
            <a:r>
              <a:rPr dirty="0"/>
              <a:t>Ethernet</a:t>
            </a:r>
          </a:p>
        </p:txBody>
      </p:sp>
      <p:sp>
        <p:nvSpPr>
          <p:cNvPr id="3" name="object 3"/>
          <p:cNvSpPr/>
          <p:nvPr/>
        </p:nvSpPr>
        <p:spPr>
          <a:xfrm>
            <a:off x="975360" y="1988820"/>
            <a:ext cx="8189976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802.3 MAC</a:t>
            </a:r>
            <a:r>
              <a:rPr dirty="0" spc="-110"/>
              <a:t> </a:t>
            </a:r>
            <a:r>
              <a:rPr dirty="0" spc="-5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583691" y="2636520"/>
            <a:ext cx="8889492" cy="1277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25673" y="4764913"/>
            <a:ext cx="447294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ahoma"/>
                <a:cs typeface="Tahoma"/>
              </a:rPr>
              <a:t>Preamble </a:t>
            </a:r>
            <a:r>
              <a:rPr dirty="0" sz="2400">
                <a:latin typeface="Tahoma"/>
                <a:cs typeface="Tahoma"/>
              </a:rPr>
              <a:t>+ </a:t>
            </a:r>
            <a:r>
              <a:rPr dirty="0" sz="2400" spc="-5">
                <a:latin typeface="Tahoma"/>
                <a:cs typeface="Tahoma"/>
              </a:rPr>
              <a:t>SFD </a:t>
            </a:r>
            <a:r>
              <a:rPr dirty="0" sz="2400" spc="-5">
                <a:latin typeface="Wingdings"/>
                <a:cs typeface="Wingdings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ahoma"/>
                <a:cs typeface="Tahoma"/>
              </a:rPr>
              <a:t>Flag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1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HDLC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Ethernet</a:t>
            </a:r>
            <a:r>
              <a:rPr dirty="0" spc="-75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3779" y="2478154"/>
          <a:ext cx="8937625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1501"/>
                <a:gridCol w="3743325"/>
              </a:tblGrid>
              <a:tr h="10938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800" spc="-5">
                          <a:latin typeface="Tahoma"/>
                          <a:cs typeface="Tahoma"/>
                        </a:rPr>
                        <a:t>Unicast</a:t>
                      </a:r>
                      <a:r>
                        <a:rPr dirty="0" sz="2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Address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800" spc="-10">
                          <a:latin typeface="Tahoma"/>
                          <a:cs typeface="Tahoma"/>
                        </a:rPr>
                        <a:t>(for source 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8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Destination)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935">
                        <a:lnSpc>
                          <a:spcPct val="100000"/>
                        </a:lnSpc>
                        <a:spcBef>
                          <a:spcPts val="2245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-E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00</a:t>
                      </a:r>
                      <a:r>
                        <a:rPr dirty="0" sz="2800" spc="-6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B-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04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50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5888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800" spc="-5">
                          <a:latin typeface="Tahoma"/>
                          <a:cs typeface="Tahoma"/>
                        </a:rPr>
                        <a:t>Broadcast</a:t>
                      </a:r>
                      <a:r>
                        <a:rPr dirty="0" sz="28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Address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4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800" spc="5">
                          <a:latin typeface="Tahoma"/>
                          <a:cs typeface="Tahoma"/>
                        </a:rPr>
                        <a:t>FF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FF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FF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FF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10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FF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91008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800" spc="-5">
                          <a:latin typeface="Tahoma"/>
                          <a:cs typeface="Tahoma"/>
                        </a:rPr>
                        <a:t>Multicast</a:t>
                      </a:r>
                      <a:r>
                        <a:rPr dirty="0" sz="2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Address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range of </a:t>
                      </a: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01-00-5E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-00-00-00 to</a:t>
                      </a:r>
                      <a:r>
                        <a:rPr dirty="0" sz="16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01-00-5E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-7F-FF-FF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2844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75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800" spc="-5">
                          <a:latin typeface="Tahoma"/>
                          <a:cs typeface="Tahoma"/>
                        </a:rPr>
                        <a:t>01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00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5</a:t>
                      </a:r>
                      <a:r>
                        <a:rPr dirty="0" sz="2800" spc="5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40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12</a:t>
                      </a:r>
                      <a:r>
                        <a:rPr dirty="0" sz="280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 spc="-5">
                          <a:latin typeface="Tahoma"/>
                          <a:cs typeface="Tahoma"/>
                        </a:rPr>
                        <a:t>03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2844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Ethernet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05350" cy="269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Baseband:</a:t>
            </a:r>
            <a:endParaRPr sz="3200">
              <a:latin typeface="Tahoma"/>
              <a:cs typeface="Tahoma"/>
            </a:endParaRPr>
          </a:p>
          <a:p>
            <a:pPr lvl="1" marL="754380" indent="-28448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</a:pPr>
            <a:r>
              <a:rPr dirty="0" sz="2800" spc="-5">
                <a:latin typeface="Tahoma"/>
                <a:cs typeface="Tahoma"/>
              </a:rPr>
              <a:t>Manchester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Encoding</a:t>
            </a:r>
            <a:endParaRPr sz="28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Broadband:</a:t>
            </a:r>
            <a:endParaRPr sz="3200">
              <a:latin typeface="Tahoma"/>
              <a:cs typeface="Tahoma"/>
            </a:endParaRPr>
          </a:p>
          <a:p>
            <a:pPr lvl="1" marL="754380" indent="-28448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</a:pPr>
            <a:r>
              <a:rPr dirty="0" sz="2800" spc="-5">
                <a:latin typeface="Tahoma"/>
                <a:cs typeface="Tahoma"/>
              </a:rPr>
              <a:t>Differential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PSK</a:t>
            </a:r>
            <a:endParaRPr sz="28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Support up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100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Mbps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10BaseT</a:t>
            </a:r>
          </a:p>
        </p:txBody>
      </p:sp>
      <p:sp>
        <p:nvSpPr>
          <p:cNvPr id="3" name="object 3"/>
          <p:cNvSpPr/>
          <p:nvPr/>
        </p:nvSpPr>
        <p:spPr>
          <a:xfrm>
            <a:off x="1053083" y="2636520"/>
            <a:ext cx="8420100" cy="268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Collision</a:t>
            </a:r>
            <a:r>
              <a:rPr dirty="0" spc="-145"/>
              <a:t> </a:t>
            </a:r>
            <a:r>
              <a:rPr dirty="0" spc="-5"/>
              <a:t>Domain</a:t>
            </a:r>
          </a:p>
        </p:txBody>
      </p:sp>
      <p:sp>
        <p:nvSpPr>
          <p:cNvPr id="3" name="object 3"/>
          <p:cNvSpPr/>
          <p:nvPr/>
        </p:nvSpPr>
        <p:spPr>
          <a:xfrm>
            <a:off x="507491" y="2276855"/>
            <a:ext cx="8816340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06667" y="438912"/>
            <a:ext cx="2951988" cy="1322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9891" y="3860291"/>
            <a:ext cx="8816340" cy="217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3671" y="2058923"/>
            <a:ext cx="1511808" cy="149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5275" y="2052827"/>
            <a:ext cx="2174748" cy="2043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0496" y="4724400"/>
            <a:ext cx="1888236" cy="188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0259" y="4797552"/>
            <a:ext cx="2159508" cy="1927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Networks</a:t>
            </a:r>
          </a:p>
        </p:txBody>
      </p:sp>
      <p:sp>
        <p:nvSpPr>
          <p:cNvPr id="7" name="object 7"/>
          <p:cNvSpPr/>
          <p:nvPr/>
        </p:nvSpPr>
        <p:spPr>
          <a:xfrm>
            <a:off x="3509771" y="4456176"/>
            <a:ext cx="140335" cy="300355"/>
          </a:xfrm>
          <a:custGeom>
            <a:avLst/>
            <a:gdLst/>
            <a:ahLst/>
            <a:cxnLst/>
            <a:rect l="l" t="t" r="r" b="b"/>
            <a:pathLst>
              <a:path w="140335" h="300354">
                <a:moveTo>
                  <a:pt x="69850" y="300228"/>
                </a:moveTo>
                <a:lnTo>
                  <a:pt x="32257" y="275844"/>
                </a:lnTo>
                <a:lnTo>
                  <a:pt x="10413" y="230886"/>
                </a:lnTo>
                <a:lnTo>
                  <a:pt x="2286" y="191643"/>
                </a:lnTo>
                <a:lnTo>
                  <a:pt x="0" y="149860"/>
                </a:lnTo>
                <a:lnTo>
                  <a:pt x="635" y="128650"/>
                </a:lnTo>
                <a:lnTo>
                  <a:pt x="5714" y="88392"/>
                </a:lnTo>
                <a:lnTo>
                  <a:pt x="24256" y="37084"/>
                </a:lnTo>
                <a:lnTo>
                  <a:pt x="49656" y="6857"/>
                </a:lnTo>
                <a:lnTo>
                  <a:pt x="69850" y="0"/>
                </a:lnTo>
                <a:lnTo>
                  <a:pt x="79628" y="1650"/>
                </a:lnTo>
                <a:lnTo>
                  <a:pt x="116586" y="37084"/>
                </a:lnTo>
                <a:lnTo>
                  <a:pt x="133857" y="88392"/>
                </a:lnTo>
                <a:lnTo>
                  <a:pt x="139573" y="128650"/>
                </a:lnTo>
                <a:lnTo>
                  <a:pt x="140207" y="149860"/>
                </a:lnTo>
                <a:lnTo>
                  <a:pt x="139573" y="171576"/>
                </a:lnTo>
                <a:lnTo>
                  <a:pt x="133857" y="211836"/>
                </a:lnTo>
                <a:lnTo>
                  <a:pt x="116586" y="262636"/>
                </a:lnTo>
                <a:lnTo>
                  <a:pt x="89407" y="293369"/>
                </a:lnTo>
                <a:lnTo>
                  <a:pt x="69850" y="300228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6911" y="4434840"/>
            <a:ext cx="2974975" cy="342900"/>
          </a:xfrm>
          <a:custGeom>
            <a:avLst/>
            <a:gdLst/>
            <a:ahLst/>
            <a:cxnLst/>
            <a:rect l="l" t="t" r="r" b="b"/>
            <a:pathLst>
              <a:path w="2974975" h="342900">
                <a:moveTo>
                  <a:pt x="2882011" y="0"/>
                </a:moveTo>
                <a:lnTo>
                  <a:pt x="92837" y="0"/>
                </a:lnTo>
                <a:lnTo>
                  <a:pt x="81407" y="1016"/>
                </a:lnTo>
                <a:lnTo>
                  <a:pt x="46482" y="22733"/>
                </a:lnTo>
                <a:lnTo>
                  <a:pt x="19430" y="66802"/>
                </a:lnTo>
                <a:lnTo>
                  <a:pt x="6858" y="106045"/>
                </a:lnTo>
                <a:lnTo>
                  <a:pt x="1142" y="149479"/>
                </a:lnTo>
                <a:lnTo>
                  <a:pt x="0" y="171196"/>
                </a:lnTo>
                <a:lnTo>
                  <a:pt x="1142" y="193421"/>
                </a:lnTo>
                <a:lnTo>
                  <a:pt x="6858" y="236855"/>
                </a:lnTo>
                <a:lnTo>
                  <a:pt x="19430" y="275590"/>
                </a:lnTo>
                <a:lnTo>
                  <a:pt x="46482" y="320167"/>
                </a:lnTo>
                <a:lnTo>
                  <a:pt x="81407" y="341249"/>
                </a:lnTo>
                <a:lnTo>
                  <a:pt x="92837" y="342900"/>
                </a:lnTo>
                <a:lnTo>
                  <a:pt x="2882011" y="342900"/>
                </a:lnTo>
                <a:lnTo>
                  <a:pt x="2928366" y="320167"/>
                </a:lnTo>
                <a:lnTo>
                  <a:pt x="2955925" y="275590"/>
                </a:lnTo>
                <a:lnTo>
                  <a:pt x="2967990" y="236855"/>
                </a:lnTo>
                <a:lnTo>
                  <a:pt x="2973704" y="193421"/>
                </a:lnTo>
                <a:lnTo>
                  <a:pt x="2974848" y="171196"/>
                </a:lnTo>
                <a:lnTo>
                  <a:pt x="2973704" y="149479"/>
                </a:lnTo>
                <a:lnTo>
                  <a:pt x="2967990" y="106045"/>
                </a:lnTo>
                <a:lnTo>
                  <a:pt x="2955925" y="66802"/>
                </a:lnTo>
                <a:lnTo>
                  <a:pt x="2928366" y="22733"/>
                </a:lnTo>
                <a:lnTo>
                  <a:pt x="2894076" y="1016"/>
                </a:lnTo>
                <a:lnTo>
                  <a:pt x="288201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6911" y="4434840"/>
            <a:ext cx="2974975" cy="342900"/>
          </a:xfrm>
          <a:custGeom>
            <a:avLst/>
            <a:gdLst/>
            <a:ahLst/>
            <a:cxnLst/>
            <a:rect l="l" t="t" r="r" b="b"/>
            <a:pathLst>
              <a:path w="2974975" h="342900">
                <a:moveTo>
                  <a:pt x="92837" y="0"/>
                </a:moveTo>
                <a:lnTo>
                  <a:pt x="2882011" y="0"/>
                </a:lnTo>
                <a:lnTo>
                  <a:pt x="2894076" y="1016"/>
                </a:lnTo>
                <a:lnTo>
                  <a:pt x="2928366" y="22733"/>
                </a:lnTo>
                <a:lnTo>
                  <a:pt x="2955925" y="66802"/>
                </a:lnTo>
                <a:lnTo>
                  <a:pt x="2967990" y="106045"/>
                </a:lnTo>
                <a:lnTo>
                  <a:pt x="2973704" y="149479"/>
                </a:lnTo>
                <a:lnTo>
                  <a:pt x="2974848" y="171196"/>
                </a:lnTo>
                <a:lnTo>
                  <a:pt x="2973704" y="193421"/>
                </a:lnTo>
                <a:lnTo>
                  <a:pt x="2967990" y="236855"/>
                </a:lnTo>
                <a:lnTo>
                  <a:pt x="2955925" y="275590"/>
                </a:lnTo>
                <a:lnTo>
                  <a:pt x="2928366" y="320167"/>
                </a:lnTo>
                <a:lnTo>
                  <a:pt x="2894076" y="341249"/>
                </a:lnTo>
                <a:lnTo>
                  <a:pt x="2882011" y="342900"/>
                </a:lnTo>
                <a:lnTo>
                  <a:pt x="92837" y="342900"/>
                </a:lnTo>
                <a:lnTo>
                  <a:pt x="46482" y="320167"/>
                </a:lnTo>
                <a:lnTo>
                  <a:pt x="19430" y="275590"/>
                </a:lnTo>
                <a:lnTo>
                  <a:pt x="6858" y="236855"/>
                </a:lnTo>
                <a:lnTo>
                  <a:pt x="1142" y="193421"/>
                </a:lnTo>
                <a:lnTo>
                  <a:pt x="0" y="171196"/>
                </a:lnTo>
                <a:lnTo>
                  <a:pt x="1142" y="149479"/>
                </a:lnTo>
                <a:lnTo>
                  <a:pt x="6858" y="106045"/>
                </a:lnTo>
                <a:lnTo>
                  <a:pt x="19430" y="66802"/>
                </a:lnTo>
                <a:lnTo>
                  <a:pt x="46482" y="22733"/>
                </a:lnTo>
                <a:lnTo>
                  <a:pt x="81407" y="1016"/>
                </a:lnTo>
                <a:lnTo>
                  <a:pt x="92837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82211" y="4091940"/>
            <a:ext cx="992505" cy="515620"/>
          </a:xfrm>
          <a:custGeom>
            <a:avLst/>
            <a:gdLst/>
            <a:ahLst/>
            <a:cxnLst/>
            <a:rect l="l" t="t" r="r" b="b"/>
            <a:pathLst>
              <a:path w="992504" h="515620">
                <a:moveTo>
                  <a:pt x="0" y="0"/>
                </a:moveTo>
                <a:lnTo>
                  <a:pt x="0" y="515112"/>
                </a:lnTo>
                <a:lnTo>
                  <a:pt x="992124" y="51511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9035" y="4607052"/>
            <a:ext cx="495300" cy="512445"/>
          </a:xfrm>
          <a:custGeom>
            <a:avLst/>
            <a:gdLst/>
            <a:ahLst/>
            <a:cxnLst/>
            <a:rect l="l" t="t" r="r" b="b"/>
            <a:pathLst>
              <a:path w="495300" h="512445">
                <a:moveTo>
                  <a:pt x="0" y="512064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74335" y="4607052"/>
            <a:ext cx="497205" cy="512445"/>
          </a:xfrm>
          <a:custGeom>
            <a:avLst/>
            <a:gdLst/>
            <a:ahLst/>
            <a:cxnLst/>
            <a:rect l="l" t="t" r="r" b="b"/>
            <a:pathLst>
              <a:path w="497204" h="512445">
                <a:moveTo>
                  <a:pt x="496824" y="512064"/>
                </a:moveTo>
                <a:lnTo>
                  <a:pt x="496824" y="0"/>
                </a:lnTo>
                <a:lnTo>
                  <a:pt x="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74335" y="4091940"/>
            <a:ext cx="992505" cy="515620"/>
          </a:xfrm>
          <a:custGeom>
            <a:avLst/>
            <a:gdLst/>
            <a:ahLst/>
            <a:cxnLst/>
            <a:rect l="l" t="t" r="r" b="b"/>
            <a:pathLst>
              <a:path w="992504" h="515620">
                <a:moveTo>
                  <a:pt x="992124" y="0"/>
                </a:moveTo>
                <a:lnTo>
                  <a:pt x="992124" y="515112"/>
                </a:lnTo>
                <a:lnTo>
                  <a:pt x="0" y="51511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25923" y="4607052"/>
            <a:ext cx="248920" cy="1905"/>
          </a:xfrm>
          <a:custGeom>
            <a:avLst/>
            <a:gdLst/>
            <a:ahLst/>
            <a:cxnLst/>
            <a:rect l="l" t="t" r="r" b="b"/>
            <a:pathLst>
              <a:path w="248920" h="1904">
                <a:moveTo>
                  <a:pt x="0" y="0"/>
                </a:moveTo>
                <a:lnTo>
                  <a:pt x="248412" y="1524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69764" y="4607052"/>
            <a:ext cx="251460" cy="1905"/>
          </a:xfrm>
          <a:custGeom>
            <a:avLst/>
            <a:gdLst/>
            <a:ahLst/>
            <a:cxnLst/>
            <a:rect l="l" t="t" r="r" b="b"/>
            <a:pathLst>
              <a:path w="251460" h="1904">
                <a:moveTo>
                  <a:pt x="251460" y="0"/>
                </a:moveTo>
                <a:lnTo>
                  <a:pt x="0" y="1524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49117" y="3580638"/>
            <a:ext cx="1158240" cy="536575"/>
          </a:xfrm>
          <a:custGeom>
            <a:avLst/>
            <a:gdLst/>
            <a:ahLst/>
            <a:cxnLst/>
            <a:rect l="l" t="t" r="r" b="b"/>
            <a:pathLst>
              <a:path w="1158239" h="536575">
                <a:moveTo>
                  <a:pt x="1158240" y="53644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87034" y="4115561"/>
            <a:ext cx="1651000" cy="1905"/>
          </a:xfrm>
          <a:custGeom>
            <a:avLst/>
            <a:gdLst/>
            <a:ahLst/>
            <a:cxnLst/>
            <a:rect l="l" t="t" r="r" b="b"/>
            <a:pathLst>
              <a:path w="1651000" h="1904">
                <a:moveTo>
                  <a:pt x="0" y="0"/>
                </a:moveTo>
                <a:lnTo>
                  <a:pt x="1650491" y="1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84526" y="5104638"/>
            <a:ext cx="1816735" cy="917575"/>
          </a:xfrm>
          <a:custGeom>
            <a:avLst/>
            <a:gdLst/>
            <a:ahLst/>
            <a:cxnLst/>
            <a:rect l="l" t="t" r="r" b="b"/>
            <a:pathLst>
              <a:path w="1816735" h="917575">
                <a:moveTo>
                  <a:pt x="0" y="917448"/>
                </a:moveTo>
                <a:lnTo>
                  <a:pt x="18166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91734" y="5106161"/>
            <a:ext cx="577850" cy="609600"/>
          </a:xfrm>
          <a:custGeom>
            <a:avLst/>
            <a:gdLst/>
            <a:ahLst/>
            <a:cxnLst/>
            <a:rect l="l" t="t" r="r" b="b"/>
            <a:pathLst>
              <a:path w="577850" h="609600">
                <a:moveTo>
                  <a:pt x="0" y="0"/>
                </a:moveTo>
                <a:lnTo>
                  <a:pt x="577595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96434" y="3428238"/>
            <a:ext cx="1905" cy="1222375"/>
          </a:xfrm>
          <a:custGeom>
            <a:avLst/>
            <a:gdLst/>
            <a:ahLst/>
            <a:cxnLst/>
            <a:rect l="l" t="t" r="r" b="b"/>
            <a:pathLst>
              <a:path w="1904" h="1222375">
                <a:moveTo>
                  <a:pt x="0" y="1222248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16979" y="1981200"/>
            <a:ext cx="2723515" cy="457200"/>
          </a:xfrm>
          <a:custGeom>
            <a:avLst/>
            <a:gdLst/>
            <a:ahLst/>
            <a:cxnLst/>
            <a:rect l="l" t="t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69734" y="2016886"/>
            <a:ext cx="181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7476" y="4343400"/>
            <a:ext cx="3136900" cy="457200"/>
          </a:xfrm>
          <a:custGeom>
            <a:avLst/>
            <a:gdLst/>
            <a:ahLst/>
            <a:cxnLst/>
            <a:rect l="l" t="t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57598" y="4379721"/>
            <a:ext cx="1677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dirty="0" sz="24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2404" y="2708148"/>
            <a:ext cx="2302763" cy="1883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Switched</a:t>
            </a:r>
            <a:r>
              <a:rPr dirty="0" spc="-45"/>
              <a:t> </a:t>
            </a:r>
            <a:r>
              <a:rPr dirty="0" spc="-5"/>
              <a:t>Ethernet</a:t>
            </a:r>
          </a:p>
        </p:txBody>
      </p:sp>
      <p:sp>
        <p:nvSpPr>
          <p:cNvPr id="3" name="object 3"/>
          <p:cNvSpPr/>
          <p:nvPr/>
        </p:nvSpPr>
        <p:spPr>
          <a:xfrm>
            <a:off x="975360" y="2421635"/>
            <a:ext cx="8420100" cy="356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100Base-TX</a:t>
            </a:r>
          </a:p>
        </p:txBody>
      </p:sp>
      <p:sp>
        <p:nvSpPr>
          <p:cNvPr id="3" name="object 3"/>
          <p:cNvSpPr/>
          <p:nvPr/>
        </p:nvSpPr>
        <p:spPr>
          <a:xfrm>
            <a:off x="819911" y="2924555"/>
            <a:ext cx="8420100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1000Base-X</a:t>
            </a:r>
          </a:p>
        </p:txBody>
      </p:sp>
      <p:sp>
        <p:nvSpPr>
          <p:cNvPr id="3" name="object 3"/>
          <p:cNvSpPr/>
          <p:nvPr/>
        </p:nvSpPr>
        <p:spPr>
          <a:xfrm>
            <a:off x="1363980" y="2350007"/>
            <a:ext cx="7411211" cy="322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1000Bas</a:t>
            </a:r>
            <a:r>
              <a:rPr dirty="0" spc="-15"/>
              <a:t>e</a:t>
            </a:r>
            <a:r>
              <a:rPr dirty="0" spc="-5"/>
              <a:t>-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833372" y="2350007"/>
            <a:ext cx="5782056" cy="3525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Token</a:t>
            </a:r>
            <a:r>
              <a:rPr dirty="0" spc="-80"/>
              <a:t> </a:t>
            </a:r>
            <a:r>
              <a:rPr dirty="0" spc="-5"/>
              <a:t>Passing</a:t>
            </a:r>
          </a:p>
        </p:txBody>
      </p:sp>
      <p:sp>
        <p:nvSpPr>
          <p:cNvPr id="3" name="object 3"/>
          <p:cNvSpPr/>
          <p:nvPr/>
        </p:nvSpPr>
        <p:spPr>
          <a:xfrm>
            <a:off x="2394204" y="1905000"/>
            <a:ext cx="5117592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Token Ring</a:t>
            </a:r>
            <a:r>
              <a:rPr dirty="0" spc="-90"/>
              <a:t> </a:t>
            </a:r>
            <a:r>
              <a:rPr dirty="0" spc="-5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707136" y="2133600"/>
            <a:ext cx="8538971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Token</a:t>
            </a:r>
            <a:r>
              <a:rPr dirty="0" spc="-85"/>
              <a:t> </a:t>
            </a:r>
            <a:r>
              <a:rPr dirty="0"/>
              <a:t>Ring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2170176"/>
            <a:ext cx="8074152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Token Ring</a:t>
            </a:r>
            <a:r>
              <a:rPr dirty="0" spc="-90"/>
              <a:t> </a:t>
            </a:r>
            <a:r>
              <a:rPr dirty="0" spc="-5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353055" y="1985772"/>
            <a:ext cx="5241036" cy="433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FDDI</a:t>
            </a:r>
            <a:r>
              <a:rPr dirty="0" spc="-55"/>
              <a:t> </a:t>
            </a:r>
            <a:r>
              <a:rPr dirty="0"/>
              <a:t>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10540" y="2241804"/>
            <a:ext cx="8982456" cy="339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FDDI </a:t>
            </a:r>
            <a:r>
              <a:rPr dirty="0"/>
              <a:t>Ring</a:t>
            </a:r>
            <a:r>
              <a:rPr dirty="0" spc="-65"/>
              <a:t> </a:t>
            </a:r>
            <a:r>
              <a:rPr dirty="0" spc="-5"/>
              <a:t>Failure</a:t>
            </a:r>
          </a:p>
        </p:txBody>
      </p:sp>
      <p:sp>
        <p:nvSpPr>
          <p:cNvPr id="3" name="object 3"/>
          <p:cNvSpPr/>
          <p:nvPr/>
        </p:nvSpPr>
        <p:spPr>
          <a:xfrm>
            <a:off x="644651" y="2305811"/>
            <a:ext cx="8601456" cy="3637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9390" y="2935109"/>
            <a:ext cx="1233652" cy="130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3671" y="2058923"/>
            <a:ext cx="1511808" cy="149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5275" y="2052827"/>
            <a:ext cx="2174748" cy="2043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0496" y="4724400"/>
            <a:ext cx="1888236" cy="1888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0259" y="4797552"/>
            <a:ext cx="2159508" cy="1927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6979" y="1981200"/>
            <a:ext cx="2723515" cy="457200"/>
          </a:xfrm>
          <a:custGeom>
            <a:avLst/>
            <a:gdLst/>
            <a:ahLst/>
            <a:cxnLst/>
            <a:rect l="l" t="t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9734" y="2016886"/>
            <a:ext cx="181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2404" y="2708148"/>
            <a:ext cx="2302763" cy="1883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 spc="-5"/>
              <a:t>Networks</a:t>
            </a:r>
          </a:p>
        </p:txBody>
      </p:sp>
      <p:sp>
        <p:nvSpPr>
          <p:cNvPr id="11" name="object 11"/>
          <p:cNvSpPr/>
          <p:nvPr/>
        </p:nvSpPr>
        <p:spPr>
          <a:xfrm>
            <a:off x="4920424" y="4797158"/>
            <a:ext cx="1473517" cy="1471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9473" y="4077080"/>
            <a:ext cx="1354874" cy="14033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5751" y="1840953"/>
            <a:ext cx="1262227" cy="1329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9789" y="1628813"/>
            <a:ext cx="1086142" cy="11249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7476" y="4343400"/>
            <a:ext cx="3136900" cy="457200"/>
          </a:xfrm>
          <a:custGeom>
            <a:avLst/>
            <a:gdLst/>
            <a:ahLst/>
            <a:cxnLst/>
            <a:rect l="l" t="t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57598" y="4379721"/>
            <a:ext cx="1677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dirty="0" sz="24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24400" cy="284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3" y="2546604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8472" y="2546604"/>
            <a:ext cx="355091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" y="2968751"/>
            <a:ext cx="457200" cy="474345"/>
          </a:xfrm>
          <a:custGeom>
            <a:avLst/>
            <a:gdLst/>
            <a:ahLst/>
            <a:cxnLst/>
            <a:rect l="l" t="t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7344" y="2968751"/>
            <a:ext cx="400812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60655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850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900" y="3261359"/>
            <a:ext cx="94167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2796" y="1251458"/>
            <a:ext cx="7345680" cy="8159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25"/>
              </a:lnSpc>
            </a:pPr>
            <a:r>
              <a:rPr dirty="0" sz="5400"/>
              <a:t>“</a:t>
            </a:r>
            <a:r>
              <a:rPr dirty="0" sz="5400" b="1">
                <a:solidFill>
                  <a:srgbClr val="000000"/>
                </a:solidFill>
                <a:latin typeface="Tahoma"/>
                <a:cs typeface="Tahoma"/>
              </a:rPr>
              <a:t>Warriors </a:t>
            </a:r>
            <a:r>
              <a:rPr dirty="0" sz="5400" spc="-5" b="1">
                <a:solidFill>
                  <a:srgbClr val="000000"/>
                </a:solidFill>
                <a:latin typeface="Tahoma"/>
                <a:cs typeface="Tahoma"/>
              </a:rPr>
              <a:t>of The</a:t>
            </a:r>
            <a:r>
              <a:rPr dirty="0" sz="5400" spc="-7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400" b="1">
                <a:solidFill>
                  <a:srgbClr val="000000"/>
                </a:solidFill>
                <a:latin typeface="Tahoma"/>
                <a:cs typeface="Tahoma"/>
              </a:rPr>
              <a:t>Net</a:t>
            </a:r>
            <a:r>
              <a:rPr dirty="0" sz="5400"/>
              <a:t>”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98" y="4314570"/>
            <a:ext cx="8860790" cy="134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006600"/>
                </a:solidFill>
                <a:latin typeface="Tahoma"/>
                <a:cs typeface="Tahoma"/>
              </a:rPr>
              <a:t>Sit Back and</a:t>
            </a:r>
            <a:r>
              <a:rPr dirty="0" sz="4000" spc="-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006600"/>
                </a:solidFill>
                <a:latin typeface="Tahoma"/>
                <a:cs typeface="Tahoma"/>
              </a:rPr>
              <a:t>Relax</a:t>
            </a:r>
            <a:endParaRPr sz="4000">
              <a:latin typeface="Tahoma"/>
              <a:cs typeface="Tahoma"/>
            </a:endParaRPr>
          </a:p>
          <a:p>
            <a:pPr marL="4836160">
              <a:lnSpc>
                <a:spcPts val="4785"/>
              </a:lnSpc>
              <a:spcBef>
                <a:spcPts val="994"/>
              </a:spcBef>
            </a:pPr>
            <a:r>
              <a:rPr dirty="0" sz="4000" spc="-5">
                <a:solidFill>
                  <a:srgbClr val="006600"/>
                </a:solidFill>
                <a:latin typeface="Tahoma"/>
                <a:cs typeface="Tahoma"/>
              </a:rPr>
              <a:t>… Enjoy the</a:t>
            </a:r>
            <a:r>
              <a:rPr dirty="0" sz="4000" spc="-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006600"/>
                </a:solidFill>
                <a:latin typeface="Tahoma"/>
                <a:cs typeface="Tahoma"/>
              </a:rPr>
              <a:t>show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6152" y="2218944"/>
            <a:ext cx="4538472" cy="2723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93783" y="6461335"/>
            <a:ext cx="220979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>
                <a:latin typeface="Tahoma"/>
                <a:cs typeface="Tahoma"/>
              </a:rPr>
              <a:t>71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Data Communication</a:t>
            </a:r>
            <a:r>
              <a:rPr dirty="0" spc="-114"/>
              <a:t> </a:t>
            </a:r>
            <a:r>
              <a:rPr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47244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646" y="2817621"/>
            <a:ext cx="20764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0972" y="2590800"/>
            <a:ext cx="3914140" cy="5810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484"/>
              </a:spcBef>
            </a:pPr>
            <a:r>
              <a:rPr dirty="0" sz="3200" spc="-5">
                <a:latin typeface="Tahoma"/>
                <a:cs typeface="Tahoma"/>
              </a:rPr>
              <a:t>Physical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6" y="3242310"/>
            <a:ext cx="3815715" cy="166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Layering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Link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0972" y="2590800"/>
            <a:ext cx="3914140" cy="581025"/>
          </a:xfrm>
          <a:prstGeom prst="rect">
            <a:avLst/>
          </a:prstGeom>
          <a:solidFill>
            <a:srgbClr val="000099"/>
          </a:solidFill>
        </p:spPr>
        <p:txBody>
          <a:bodyPr wrap="square" lIns="0" tIns="4508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55"/>
              </a:spcBef>
            </a:pPr>
            <a:r>
              <a:rPr dirty="0" sz="3200" spc="-10">
                <a:solidFill>
                  <a:srgbClr val="FFFF66"/>
                </a:solidFill>
                <a:latin typeface="Tahoma"/>
                <a:cs typeface="Tahoma"/>
              </a:rPr>
              <a:t>Physical</a:t>
            </a:r>
            <a:r>
              <a:rPr dirty="0" sz="3200" spc="-35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FF66"/>
                </a:solidFill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ts val="5255"/>
              </a:lnSpc>
            </a:pPr>
            <a:r>
              <a:rPr dirty="0"/>
              <a:t>Line</a:t>
            </a:r>
            <a:r>
              <a:rPr dirty="0" spc="-60"/>
              <a:t> </a:t>
            </a:r>
            <a:r>
              <a:rPr dirty="0" spc="-5"/>
              <a:t>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58646" y="2062479"/>
            <a:ext cx="8119109" cy="3188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 spc="-5">
                <a:latin typeface="Tahoma"/>
                <a:cs typeface="Tahoma"/>
              </a:rPr>
              <a:t>Defines the attachment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6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communication</a:t>
            </a:r>
            <a:endParaRPr sz="32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devices to </a:t>
            </a:r>
            <a:r>
              <a:rPr dirty="0" sz="3200">
                <a:latin typeface="Tahoma"/>
                <a:cs typeface="Tahoma"/>
              </a:rPr>
              <a:t>a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A link – A physical </a:t>
            </a:r>
            <a:r>
              <a:rPr dirty="0" sz="3200" spc="-5">
                <a:latin typeface="Tahoma"/>
                <a:cs typeface="Tahoma"/>
              </a:rPr>
              <a:t>communication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pathway</a:t>
            </a:r>
            <a:endParaRPr sz="32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3200">
                <a:latin typeface="Tahoma"/>
                <a:cs typeface="Tahoma"/>
              </a:rPr>
              <a:t>2 possible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configurations</a:t>
            </a:r>
            <a:endParaRPr sz="3200">
              <a:latin typeface="Tahoma"/>
              <a:cs typeface="Tahoma"/>
            </a:endParaRPr>
          </a:p>
          <a:p>
            <a:pPr lvl="1" marL="754380" indent="-28448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</a:pPr>
            <a:r>
              <a:rPr dirty="0" sz="2800" spc="-5">
                <a:latin typeface="Tahoma"/>
                <a:cs typeface="Tahoma"/>
              </a:rPr>
              <a:t>Point-to-point</a:t>
            </a:r>
            <a:endParaRPr sz="2800">
              <a:latin typeface="Tahoma"/>
              <a:cs typeface="Tahoma"/>
            </a:endParaRPr>
          </a:p>
          <a:p>
            <a:pPr lvl="1" marL="754380" indent="-28448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</a:pPr>
            <a:r>
              <a:rPr dirty="0" sz="2800" spc="-5">
                <a:latin typeface="Tahoma"/>
                <a:cs typeface="Tahoma"/>
              </a:rPr>
              <a:t>Multipoint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</dc:creator>
  <dc:title>204325  Data Communication and Computer Networks</dc:title>
  <dcterms:created xsi:type="dcterms:W3CDTF">2017-01-26T03:00:10Z</dcterms:created>
  <dcterms:modified xsi:type="dcterms:W3CDTF">2017-01-26T03:00:10Z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2017-01-26T00:00:00Z</vt:filetime>
  </property>
</Properties>
</file>