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822960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822960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019" y="1245108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352" y="1245108"/>
            <a:ext cx="368808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6492" y="1171955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8001" y="714755"/>
            <a:ext cx="0" cy="1051560"/>
          </a:xfrm>
          <a:custGeom>
            <a:avLst/>
            <a:gdLst/>
            <a:ahLst/>
            <a:cxnLst/>
            <a:rect l="l" t="t" r="r" b="b"/>
            <a:pathLst>
              <a:path w="0"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3483" y="1505711"/>
            <a:ext cx="8226552" cy="30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969" y="710438"/>
            <a:ext cx="6684060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681" y="1835276"/>
            <a:ext cx="8660637" cy="474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35238" y="6438423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mailto:anan.p@cpe.ku.ac.th" TargetMode="External"/><Relationship Id="rId7" Type="http://schemas.openxmlformats.org/officeDocument/2006/relationships/hyperlink" Target="http://www.cpe.ku.ac.th/%7Ean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2420365"/>
            <a:ext cx="358711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Kasetsart</a:t>
            </a:r>
            <a:r>
              <a:rPr dirty="0" spc="-8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pc="-5" b="0">
                <a:solidFill>
                  <a:srgbClr val="333399"/>
                </a:solidFill>
                <a:latin typeface="Tahoma"/>
                <a:cs typeface="Tahoma"/>
              </a:rPr>
              <a:t>IPv6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3436" y="3661029"/>
            <a:ext cx="5655310" cy="230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82645">
              <a:lnSpc>
                <a:spcPct val="100000"/>
              </a:lnSpc>
            </a:pPr>
            <a:r>
              <a:rPr dirty="0" sz="2800" spc="-5" b="1">
                <a:latin typeface="Angsana New"/>
                <a:cs typeface="Angsana New"/>
              </a:rPr>
              <a:t>รศ</a:t>
            </a:r>
            <a:r>
              <a:rPr dirty="0" sz="2800" spc="-5" b="1">
                <a:latin typeface="Tahoma"/>
                <a:cs typeface="Tahoma"/>
              </a:rPr>
              <a:t>.</a:t>
            </a:r>
            <a:r>
              <a:rPr dirty="0" sz="2800" spc="-5" b="1">
                <a:latin typeface="Angsana New"/>
                <a:cs typeface="Angsana New"/>
              </a:rPr>
              <a:t>ดร</a:t>
            </a:r>
            <a:r>
              <a:rPr dirty="0" sz="2800" spc="-5" b="1">
                <a:latin typeface="Tahoma"/>
                <a:cs typeface="Tahoma"/>
              </a:rPr>
              <a:t>. </a:t>
            </a:r>
            <a:r>
              <a:rPr dirty="0" sz="2800" spc="-25" b="1">
                <a:latin typeface="Angsana New"/>
                <a:cs typeface="Angsana New"/>
              </a:rPr>
              <a:t>อนันต์ </a:t>
            </a:r>
            <a:r>
              <a:rPr dirty="0" sz="2800" spc="15" b="1">
                <a:latin typeface="Angsana New"/>
                <a:cs typeface="Angsana New"/>
              </a:rPr>
              <a:t> </a:t>
            </a:r>
            <a:r>
              <a:rPr dirty="0" sz="2800" spc="-245" b="1">
                <a:latin typeface="Angsana New"/>
                <a:cs typeface="Angsana New"/>
              </a:rPr>
              <a:t>ผลเพม</a:t>
            </a:r>
            <a:endParaRPr sz="2800">
              <a:latin typeface="Angsana New"/>
              <a:cs typeface="Angsana New"/>
            </a:endParaRPr>
          </a:p>
          <a:p>
            <a:pPr algn="r" marR="7620">
              <a:lnSpc>
                <a:spcPct val="100000"/>
              </a:lnSpc>
              <a:spcBef>
                <a:spcPts val="994"/>
              </a:spcBef>
            </a:pPr>
            <a:r>
              <a:rPr dirty="0" sz="2800" spc="-5">
                <a:latin typeface="Tahoma"/>
                <a:cs typeface="Tahoma"/>
              </a:rPr>
              <a:t>Asso. </a:t>
            </a:r>
            <a:r>
              <a:rPr dirty="0" sz="2800" spc="-10">
                <a:latin typeface="Tahoma"/>
                <a:cs typeface="Tahoma"/>
              </a:rPr>
              <a:t>Prof. </a:t>
            </a:r>
            <a:r>
              <a:rPr dirty="0" sz="2800" spc="-5">
                <a:latin typeface="Tahoma"/>
                <a:cs typeface="Tahoma"/>
              </a:rPr>
              <a:t>Anan Phonphoem,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Ph.D.</a:t>
            </a:r>
            <a:endParaRPr sz="2800">
              <a:latin typeface="Tahoma"/>
              <a:cs typeface="Tahoma"/>
            </a:endParaRPr>
          </a:p>
          <a:p>
            <a:pPr algn="r" marL="1640205" marR="5080" indent="2293620">
              <a:lnSpc>
                <a:spcPct val="120000"/>
              </a:lnSpc>
              <a:spcBef>
                <a:spcPts val="5"/>
              </a:spcBef>
            </a:pP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.p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@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k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u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.ac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</a:t>
            </a:r>
            <a:r>
              <a:rPr dirty="0" sz="1800" spc="-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th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  <a:hlinkClick r:id="rId7"/>
              </a:rPr>
              <a:t>http:/</a:t>
            </a:r>
            <a:r>
              <a:rPr dirty="0" sz="1800" spc="-15">
                <a:latin typeface="Tahoma"/>
                <a:cs typeface="Tahoma"/>
                <a:hlinkClick r:id="rId7"/>
              </a:rPr>
              <a:t>/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w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cpe.</a:t>
            </a:r>
            <a:r>
              <a:rPr dirty="0" sz="1800">
                <a:latin typeface="Tahoma"/>
                <a:cs typeface="Tahoma"/>
                <a:hlinkClick r:id="rId7"/>
              </a:rPr>
              <a:t>k</a:t>
            </a:r>
            <a:r>
              <a:rPr dirty="0" sz="1800" spc="5">
                <a:latin typeface="Tahoma"/>
                <a:cs typeface="Tahoma"/>
                <a:hlinkClick r:id="rId7"/>
              </a:rPr>
              <a:t>u</a:t>
            </a:r>
            <a:r>
              <a:rPr dirty="0" sz="1800">
                <a:latin typeface="Tahoma"/>
                <a:cs typeface="Tahoma"/>
                <a:hlinkClick r:id="rId7"/>
              </a:rPr>
              <a:t>.ac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th/~an</a:t>
            </a:r>
            <a:r>
              <a:rPr dirty="0" sz="1800" spc="5">
                <a:latin typeface="Tahoma"/>
                <a:cs typeface="Tahoma"/>
                <a:hlinkClick r:id="rId7"/>
              </a:rPr>
              <a:t>a</a:t>
            </a:r>
            <a:r>
              <a:rPr dirty="0" sz="1800">
                <a:latin typeface="Tahoma"/>
                <a:cs typeface="Tahoma"/>
                <a:hlinkClick r:id="rId7"/>
              </a:rPr>
              <a:t>n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Computer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Engineering Department 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Kasetsart University, Bangkok,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Thailand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4195"/>
            <a:ext cx="52578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2016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10946" y="1770126"/>
            <a:ext cx="8175625" cy="396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96913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Tunnel adapter Automatic Tunneling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Pseudo-Interface: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tabLst>
                <a:tab pos="4237355" algn="l"/>
              </a:tabLst>
            </a:pPr>
            <a:r>
              <a:rPr dirty="0" sz="2000" spc="-5">
                <a:latin typeface="Tahoma"/>
                <a:cs typeface="Tahoma"/>
              </a:rPr>
              <a:t>Connection-specific DNS</a:t>
            </a:r>
            <a:r>
              <a:rPr dirty="0" sz="2000" spc="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Suffix	</a:t>
            </a:r>
            <a:r>
              <a:rPr dirty="0" sz="2000">
                <a:latin typeface="Tahoma"/>
                <a:cs typeface="Tahoma"/>
              </a:rPr>
              <a:t>. :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ku.ac.th</a:t>
            </a:r>
            <a:endParaRPr sz="20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Description </a:t>
            </a:r>
            <a:r>
              <a:rPr dirty="0" sz="2000">
                <a:latin typeface="Tahoma"/>
                <a:cs typeface="Tahoma"/>
              </a:rPr>
              <a:t>. . . . . . . . . . . : Automatic Tunneling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Pseudo-Interface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Physical </a:t>
            </a:r>
            <a:r>
              <a:rPr dirty="0" sz="2000">
                <a:latin typeface="Tahoma"/>
                <a:cs typeface="Tahoma"/>
              </a:rPr>
              <a:t>Address. . . . . . . . . :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9E-6C-85-49</a:t>
            </a:r>
            <a:endParaRPr sz="20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Dhcp </a:t>
            </a:r>
            <a:r>
              <a:rPr dirty="0" sz="2000">
                <a:latin typeface="Tahoma"/>
                <a:cs typeface="Tahoma"/>
              </a:rPr>
              <a:t>Enabled. . . . . . . . . . . :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  <a:tabLst>
                <a:tab pos="3869690" algn="l"/>
              </a:tabLst>
            </a:pPr>
            <a:r>
              <a:rPr dirty="0" sz="2000" spc="-5">
                <a:latin typeface="Tahoma"/>
                <a:cs typeface="Tahoma"/>
              </a:rPr>
              <a:t>IP </a:t>
            </a:r>
            <a:r>
              <a:rPr dirty="0" sz="2000">
                <a:latin typeface="Tahoma"/>
                <a:cs typeface="Tahoma"/>
              </a:rPr>
              <a:t>Address. . . . . . . . . .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.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.	: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fe80::5efe:158.108.133.73%2</a:t>
            </a:r>
            <a:endParaRPr sz="20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Default Gateway </a:t>
            </a:r>
            <a:r>
              <a:rPr dirty="0" sz="2000">
                <a:latin typeface="Tahoma"/>
                <a:cs typeface="Tahoma"/>
              </a:rPr>
              <a:t>. . . . . . . . .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DNS Servers </a:t>
            </a:r>
            <a:r>
              <a:rPr dirty="0" sz="2000">
                <a:latin typeface="Tahoma"/>
                <a:cs typeface="Tahoma"/>
              </a:rPr>
              <a:t>. . . . . . . . . . . :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fec0:0:0:ffff::1%2</a:t>
            </a:r>
            <a:endParaRPr sz="2000">
              <a:latin typeface="Tahoma"/>
              <a:cs typeface="Tahoma"/>
            </a:endParaRPr>
          </a:p>
          <a:p>
            <a:pPr marL="406082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fec0:0:0:ffff::2%2</a:t>
            </a:r>
            <a:endParaRPr sz="2000">
              <a:latin typeface="Tahoma"/>
              <a:cs typeface="Tahoma"/>
            </a:endParaRPr>
          </a:p>
          <a:p>
            <a:pPr marL="647700" marR="2059305" indent="341249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fe</a:t>
            </a:r>
            <a:r>
              <a:rPr dirty="0" sz="2000">
                <a:latin typeface="Tahoma"/>
                <a:cs typeface="Tahoma"/>
              </a:rPr>
              <a:t>c</a:t>
            </a:r>
            <a:r>
              <a:rPr dirty="0" sz="2000" spc="-5">
                <a:latin typeface="Tahoma"/>
                <a:cs typeface="Tahoma"/>
              </a:rPr>
              <a:t>0:0:</a:t>
            </a:r>
            <a:r>
              <a:rPr dirty="0" sz="2000">
                <a:latin typeface="Tahoma"/>
                <a:cs typeface="Tahoma"/>
              </a:rPr>
              <a:t>0</a:t>
            </a:r>
            <a:r>
              <a:rPr dirty="0" sz="2000" spc="-5">
                <a:latin typeface="Tahoma"/>
                <a:cs typeface="Tahoma"/>
              </a:rPr>
              <a:t>:ffff::3%</a:t>
            </a:r>
            <a:r>
              <a:rPr dirty="0" sz="2000">
                <a:latin typeface="Tahoma"/>
                <a:cs typeface="Tahoma"/>
              </a:rPr>
              <a:t>2  </a:t>
            </a:r>
            <a:r>
              <a:rPr dirty="0" sz="2000" spc="-5">
                <a:latin typeface="Tahoma"/>
                <a:cs typeface="Tahoma"/>
              </a:rPr>
              <a:t>NetBIOS </a:t>
            </a:r>
            <a:r>
              <a:rPr dirty="0" sz="2000">
                <a:latin typeface="Tahoma"/>
                <a:cs typeface="Tahoma"/>
              </a:rPr>
              <a:t>over Tcpip. . . . . . . . :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Disabled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4525"/>
            <a:ext cx="579882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 b="0">
                <a:solidFill>
                  <a:srgbClr val="333399"/>
                </a:solidFill>
                <a:latin typeface="Tahoma"/>
                <a:cs typeface="Tahoma"/>
              </a:rPr>
              <a:t>IPv6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dirty="0" spc="-114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15695" y="1818132"/>
            <a:ext cx="8324088" cy="482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2876" y="1844827"/>
            <a:ext cx="8229600" cy="4735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8113" y="1835276"/>
          <a:ext cx="8244205" cy="474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112"/>
                <a:gridCol w="2378075"/>
                <a:gridCol w="2160651"/>
                <a:gridCol w="3044825"/>
              </a:tblGrid>
              <a:tr h="3752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Organization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APNIC</a:t>
                      </a:r>
                      <a:r>
                        <a:rPr dirty="0" sz="18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>
                          <a:latin typeface="Tahoma"/>
                          <a:cs typeface="Tahoma"/>
                        </a:rPr>
                        <a:t>prefixes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Services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</a:tr>
              <a:tr h="63531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NECTEC/ThaiSarn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2001:f00::/32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458470">
                        <a:lnSpc>
                          <a:spcPts val="212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Native,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dual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stack,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6to4  </a:t>
                      </a:r>
                      <a:r>
                        <a:rPr dirty="0" sz="1800" spc="-35">
                          <a:latin typeface="Tahoma"/>
                          <a:cs typeface="Tahoma"/>
                        </a:rPr>
                        <a:t>relay,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IPv6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tunnel</a:t>
                      </a:r>
                      <a:r>
                        <a:rPr dirty="0" sz="18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>
                          <a:latin typeface="Tahoma"/>
                          <a:cs typeface="Tahoma"/>
                        </a:rPr>
                        <a:t>broker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41605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UniNet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2001:3c8::/32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Dual</a:t>
                      </a:r>
                      <a:r>
                        <a:rPr dirty="0" sz="18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stack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41744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35">
                          <a:latin typeface="Tahoma"/>
                          <a:cs typeface="Tahoma"/>
                        </a:rPr>
                        <a:t>CAT</a:t>
                      </a:r>
                      <a:r>
                        <a:rPr dirty="0" sz="18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">
                          <a:latin typeface="Tahoma"/>
                          <a:cs typeface="Tahoma"/>
                        </a:rPr>
                        <a:t>Telecom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2001:c38::/32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Native,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6to4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tunnel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TOT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2001:ec0::/32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89535">
                        <a:lnSpc>
                          <a:spcPts val="2120"/>
                        </a:lnSpc>
                        <a:spcBef>
                          <a:spcPts val="420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Testing,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plan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for commercial  </a:t>
                      </a:r>
                      <a:r>
                        <a:rPr dirty="0" sz="1800" spc="-20">
                          <a:latin typeface="Tahoma"/>
                          <a:cs typeface="Tahoma"/>
                        </a:rPr>
                        <a:t>DSLv6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Internet</a:t>
                      </a:r>
                      <a:r>
                        <a:rPr dirty="0" sz="18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Thailand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2001:c00::/32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776605">
                        <a:lnSpc>
                          <a:spcPts val="212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Dual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stack </a:t>
                      </a:r>
                      <a:r>
                        <a:rPr dirty="0" sz="1800" spc="-30">
                          <a:latin typeface="Tahoma"/>
                          <a:cs typeface="Tahoma"/>
                        </a:rPr>
                        <a:t>ready, </a:t>
                      </a:r>
                      <a:r>
                        <a:rPr dirty="0" sz="1800" spc="-10">
                          <a:latin typeface="Tahoma"/>
                          <a:cs typeface="Tahoma"/>
                        </a:rPr>
                        <a:t>few 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customers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41732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CS-Loxinfo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2404:b0::/32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30">
                          <a:latin typeface="Tahoma"/>
                          <a:cs typeface="Tahoma"/>
                        </a:rPr>
                        <a:t>Testing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41610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45">
                          <a:latin typeface="Tahoma"/>
                          <a:cs typeface="Tahoma"/>
                        </a:rPr>
                        <a:t>True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Internet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2001:fb0::/32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Testing,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6to4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>
                          <a:latin typeface="Tahoma"/>
                          <a:cs typeface="Tahoma"/>
                        </a:rPr>
                        <a:t>relay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41606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AIS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2001:44c8::/32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30">
                          <a:latin typeface="Tahoma"/>
                          <a:cs typeface="Tahoma"/>
                        </a:rPr>
                        <a:t>Testing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…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…many</a:t>
                      </a:r>
                      <a:r>
                        <a:rPr dirty="0" sz="1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more…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…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735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…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r" marR="24130">
                        <a:lnSpc>
                          <a:spcPts val="98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FFCE00"/>
                      </a:solidFill>
                      <a:prstDash val="solid"/>
                    </a:lnL>
                    <a:lnR w="9525">
                      <a:solidFill>
                        <a:srgbClr val="FFCE00"/>
                      </a:solidFill>
                      <a:prstDash val="solid"/>
                    </a:lnR>
                    <a:lnT w="9525">
                      <a:solidFill>
                        <a:srgbClr val="FFCE00"/>
                      </a:solidFill>
                      <a:prstDash val="solid"/>
                    </a:lnT>
                    <a:lnB w="9525">
                      <a:solidFill>
                        <a:srgbClr val="FFCE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No </a:t>
            </a:r>
            <a:r>
              <a:rPr dirty="0" spc="-5" b="0">
                <a:solidFill>
                  <a:srgbClr val="333399"/>
                </a:solidFill>
                <a:latin typeface="Tahoma"/>
                <a:cs typeface="Tahoma"/>
              </a:rPr>
              <a:t>IPv6 service</a:t>
            </a:r>
            <a:r>
              <a:rPr dirty="0" spc="-8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available</a:t>
            </a:r>
          </a:p>
        </p:txBody>
      </p:sp>
      <p:sp>
        <p:nvSpPr>
          <p:cNvPr id="3" name="object 3"/>
          <p:cNvSpPr/>
          <p:nvPr/>
        </p:nvSpPr>
        <p:spPr>
          <a:xfrm>
            <a:off x="1475232" y="1629155"/>
            <a:ext cx="6481571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0258" y="3573017"/>
            <a:ext cx="1656714" cy="361315"/>
          </a:xfrm>
          <a:custGeom>
            <a:avLst/>
            <a:gdLst/>
            <a:ahLst/>
            <a:cxnLst/>
            <a:rect l="l" t="t" r="r" b="b"/>
            <a:pathLst>
              <a:path w="1656714" h="361314">
                <a:moveTo>
                  <a:pt x="1475994" y="0"/>
                </a:moveTo>
                <a:lnTo>
                  <a:pt x="1475994" y="90297"/>
                </a:lnTo>
                <a:lnTo>
                  <a:pt x="0" y="90297"/>
                </a:lnTo>
                <a:lnTo>
                  <a:pt x="0" y="270891"/>
                </a:lnTo>
                <a:lnTo>
                  <a:pt x="1475994" y="270891"/>
                </a:lnTo>
                <a:lnTo>
                  <a:pt x="1475994" y="361188"/>
                </a:lnTo>
                <a:lnTo>
                  <a:pt x="1656588" y="180594"/>
                </a:lnTo>
                <a:lnTo>
                  <a:pt x="14759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0258" y="3573017"/>
            <a:ext cx="1656714" cy="361315"/>
          </a:xfrm>
          <a:custGeom>
            <a:avLst/>
            <a:gdLst/>
            <a:ahLst/>
            <a:cxnLst/>
            <a:rect l="l" t="t" r="r" b="b"/>
            <a:pathLst>
              <a:path w="1656714" h="361314">
                <a:moveTo>
                  <a:pt x="0" y="90297"/>
                </a:moveTo>
                <a:lnTo>
                  <a:pt x="1475994" y="90297"/>
                </a:lnTo>
                <a:lnTo>
                  <a:pt x="1475994" y="0"/>
                </a:lnTo>
                <a:lnTo>
                  <a:pt x="1656588" y="180594"/>
                </a:lnTo>
                <a:lnTo>
                  <a:pt x="1475994" y="361188"/>
                </a:lnTo>
                <a:lnTo>
                  <a:pt x="1475994" y="270891"/>
                </a:lnTo>
                <a:lnTo>
                  <a:pt x="0" y="270891"/>
                </a:lnTo>
                <a:lnTo>
                  <a:pt x="0" y="9029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0258" y="5013197"/>
            <a:ext cx="1656714" cy="361315"/>
          </a:xfrm>
          <a:custGeom>
            <a:avLst/>
            <a:gdLst/>
            <a:ahLst/>
            <a:cxnLst/>
            <a:rect l="l" t="t" r="r" b="b"/>
            <a:pathLst>
              <a:path w="1656714" h="361314">
                <a:moveTo>
                  <a:pt x="1475994" y="0"/>
                </a:moveTo>
                <a:lnTo>
                  <a:pt x="1475994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475994" y="270890"/>
                </a:lnTo>
                <a:lnTo>
                  <a:pt x="1475994" y="361188"/>
                </a:lnTo>
                <a:lnTo>
                  <a:pt x="1656588" y="180594"/>
                </a:lnTo>
                <a:lnTo>
                  <a:pt x="14759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258" y="5013197"/>
            <a:ext cx="1656714" cy="361315"/>
          </a:xfrm>
          <a:custGeom>
            <a:avLst/>
            <a:gdLst/>
            <a:ahLst/>
            <a:cxnLst/>
            <a:rect l="l" t="t" r="r" b="b"/>
            <a:pathLst>
              <a:path w="1656714" h="361314">
                <a:moveTo>
                  <a:pt x="0" y="90296"/>
                </a:moveTo>
                <a:lnTo>
                  <a:pt x="1475994" y="90296"/>
                </a:lnTo>
                <a:lnTo>
                  <a:pt x="1475994" y="0"/>
                </a:lnTo>
                <a:lnTo>
                  <a:pt x="1656588" y="180594"/>
                </a:lnTo>
                <a:lnTo>
                  <a:pt x="1475994" y="361188"/>
                </a:lnTo>
                <a:lnTo>
                  <a:pt x="1475994" y="270890"/>
                </a:lnTo>
                <a:lnTo>
                  <a:pt x="0" y="270890"/>
                </a:lnTo>
                <a:lnTo>
                  <a:pt x="0" y="902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7361" y="5084826"/>
            <a:ext cx="2400300" cy="216535"/>
          </a:xfrm>
          <a:custGeom>
            <a:avLst/>
            <a:gdLst/>
            <a:ahLst/>
            <a:cxnLst/>
            <a:rect l="l" t="t" r="r" b="b"/>
            <a:pathLst>
              <a:path w="2400300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7" y="0"/>
                </a:lnTo>
                <a:lnTo>
                  <a:pt x="2364232" y="0"/>
                </a:lnTo>
                <a:lnTo>
                  <a:pt x="2378279" y="2831"/>
                </a:lnTo>
                <a:lnTo>
                  <a:pt x="2389743" y="10556"/>
                </a:lnTo>
                <a:lnTo>
                  <a:pt x="2397468" y="22020"/>
                </a:lnTo>
                <a:lnTo>
                  <a:pt x="2400300" y="36068"/>
                </a:lnTo>
                <a:lnTo>
                  <a:pt x="2400300" y="180340"/>
                </a:lnTo>
                <a:lnTo>
                  <a:pt x="2397468" y="194387"/>
                </a:lnTo>
                <a:lnTo>
                  <a:pt x="2389743" y="205851"/>
                </a:lnTo>
                <a:lnTo>
                  <a:pt x="2378279" y="213576"/>
                </a:lnTo>
                <a:lnTo>
                  <a:pt x="2364232" y="216408"/>
                </a:lnTo>
                <a:lnTo>
                  <a:pt x="36067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40"/>
                </a:lnTo>
                <a:lnTo>
                  <a:pt x="0" y="36068"/>
                </a:lnTo>
                <a:close/>
              </a:path>
            </a:pathLst>
          </a:custGeom>
          <a:ln w="38099">
            <a:solidFill>
              <a:srgbClr val="FF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24905" y="5086350"/>
            <a:ext cx="972819" cy="215265"/>
          </a:xfrm>
          <a:custGeom>
            <a:avLst/>
            <a:gdLst/>
            <a:ahLst/>
            <a:cxnLst/>
            <a:rect l="l" t="t" r="r" b="b"/>
            <a:pathLst>
              <a:path w="972820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936498" y="0"/>
                </a:lnTo>
                <a:lnTo>
                  <a:pt x="950452" y="2809"/>
                </a:lnTo>
                <a:lnTo>
                  <a:pt x="961834" y="10477"/>
                </a:lnTo>
                <a:lnTo>
                  <a:pt x="969502" y="21859"/>
                </a:lnTo>
                <a:lnTo>
                  <a:pt x="972312" y="35813"/>
                </a:lnTo>
                <a:lnTo>
                  <a:pt x="972312" y="179069"/>
                </a:lnTo>
                <a:lnTo>
                  <a:pt x="969502" y="193024"/>
                </a:lnTo>
                <a:lnTo>
                  <a:pt x="961834" y="204406"/>
                </a:lnTo>
                <a:lnTo>
                  <a:pt x="950452" y="212074"/>
                </a:lnTo>
                <a:lnTo>
                  <a:pt x="936498" y="214884"/>
                </a:lnTo>
                <a:lnTo>
                  <a:pt x="35814" y="214884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38100">
            <a:solidFill>
              <a:srgbClr val="55F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38" y="3586734"/>
            <a:ext cx="708660" cy="251460"/>
          </a:xfrm>
          <a:custGeom>
            <a:avLst/>
            <a:gdLst/>
            <a:ahLst/>
            <a:cxnLst/>
            <a:rect l="l" t="t" r="r" b="b"/>
            <a:pathLst>
              <a:path w="708660" h="251460">
                <a:moveTo>
                  <a:pt x="0" y="41909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666750" y="0"/>
                </a:lnTo>
                <a:lnTo>
                  <a:pt x="683049" y="3298"/>
                </a:lnTo>
                <a:lnTo>
                  <a:pt x="696372" y="12287"/>
                </a:lnTo>
                <a:lnTo>
                  <a:pt x="705361" y="25610"/>
                </a:lnTo>
                <a:lnTo>
                  <a:pt x="708660" y="41909"/>
                </a:lnTo>
                <a:lnTo>
                  <a:pt x="708660" y="209549"/>
                </a:lnTo>
                <a:lnTo>
                  <a:pt x="705361" y="225849"/>
                </a:lnTo>
                <a:lnTo>
                  <a:pt x="696372" y="239172"/>
                </a:lnTo>
                <a:lnTo>
                  <a:pt x="683049" y="248161"/>
                </a:lnTo>
                <a:lnTo>
                  <a:pt x="666750" y="251459"/>
                </a:lnTo>
                <a:lnTo>
                  <a:pt x="41910" y="251459"/>
                </a:lnTo>
                <a:lnTo>
                  <a:pt x="25610" y="248161"/>
                </a:lnTo>
                <a:lnTo>
                  <a:pt x="12287" y="239172"/>
                </a:lnTo>
                <a:lnTo>
                  <a:pt x="3298" y="225849"/>
                </a:lnTo>
                <a:lnTo>
                  <a:pt x="0" y="209549"/>
                </a:lnTo>
                <a:lnTo>
                  <a:pt x="0" y="41909"/>
                </a:lnTo>
                <a:close/>
              </a:path>
            </a:pathLst>
          </a:custGeom>
          <a:ln w="38099">
            <a:solidFill>
              <a:srgbClr val="FF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1073" y="3586734"/>
            <a:ext cx="864235" cy="251460"/>
          </a:xfrm>
          <a:custGeom>
            <a:avLst/>
            <a:gdLst/>
            <a:ahLst/>
            <a:cxnLst/>
            <a:rect l="l" t="t" r="r" b="b"/>
            <a:pathLst>
              <a:path w="864235" h="251460">
                <a:moveTo>
                  <a:pt x="0" y="41909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822198" y="0"/>
                </a:lnTo>
                <a:lnTo>
                  <a:pt x="838497" y="3298"/>
                </a:lnTo>
                <a:lnTo>
                  <a:pt x="851820" y="12287"/>
                </a:lnTo>
                <a:lnTo>
                  <a:pt x="860809" y="25610"/>
                </a:lnTo>
                <a:lnTo>
                  <a:pt x="864108" y="41909"/>
                </a:lnTo>
                <a:lnTo>
                  <a:pt x="864108" y="209549"/>
                </a:lnTo>
                <a:lnTo>
                  <a:pt x="860809" y="225849"/>
                </a:lnTo>
                <a:lnTo>
                  <a:pt x="851820" y="239172"/>
                </a:lnTo>
                <a:lnTo>
                  <a:pt x="838497" y="248161"/>
                </a:lnTo>
                <a:lnTo>
                  <a:pt x="822198" y="251459"/>
                </a:lnTo>
                <a:lnTo>
                  <a:pt x="41910" y="251459"/>
                </a:lnTo>
                <a:lnTo>
                  <a:pt x="25610" y="248161"/>
                </a:lnTo>
                <a:lnTo>
                  <a:pt x="12287" y="239172"/>
                </a:lnTo>
                <a:lnTo>
                  <a:pt x="3298" y="225849"/>
                </a:lnTo>
                <a:lnTo>
                  <a:pt x="0" y="209549"/>
                </a:lnTo>
                <a:lnTo>
                  <a:pt x="0" y="41909"/>
                </a:lnTo>
                <a:close/>
              </a:path>
            </a:pathLst>
          </a:custGeom>
          <a:ln w="38100">
            <a:solidFill>
              <a:srgbClr val="55F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Received </a:t>
            </a:r>
            <a:r>
              <a:rPr dirty="0" spc="-5" b="0">
                <a:solidFill>
                  <a:srgbClr val="333399"/>
                </a:solidFill>
                <a:latin typeface="Tahoma"/>
                <a:cs typeface="Tahoma"/>
              </a:rPr>
              <a:t>IPv6</a:t>
            </a:r>
            <a:r>
              <a:rPr dirty="0" spc="-14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prefix</a:t>
            </a:r>
          </a:p>
        </p:txBody>
      </p:sp>
      <p:sp>
        <p:nvSpPr>
          <p:cNvPr id="3" name="object 3"/>
          <p:cNvSpPr/>
          <p:nvPr/>
        </p:nvSpPr>
        <p:spPr>
          <a:xfrm>
            <a:off x="1475232" y="1629155"/>
            <a:ext cx="6912864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7002" y="3573017"/>
            <a:ext cx="1655445" cy="649605"/>
          </a:xfrm>
          <a:custGeom>
            <a:avLst/>
            <a:gdLst/>
            <a:ahLst/>
            <a:cxnLst/>
            <a:rect l="l" t="t" r="r" b="b"/>
            <a:pathLst>
              <a:path w="1655445" h="649604">
                <a:moveTo>
                  <a:pt x="1330452" y="0"/>
                </a:moveTo>
                <a:lnTo>
                  <a:pt x="1330452" y="162306"/>
                </a:lnTo>
                <a:lnTo>
                  <a:pt x="0" y="162306"/>
                </a:lnTo>
                <a:lnTo>
                  <a:pt x="0" y="486918"/>
                </a:lnTo>
                <a:lnTo>
                  <a:pt x="1330452" y="486918"/>
                </a:lnTo>
                <a:lnTo>
                  <a:pt x="1330452" y="649224"/>
                </a:lnTo>
                <a:lnTo>
                  <a:pt x="1655064" y="324612"/>
                </a:lnTo>
                <a:lnTo>
                  <a:pt x="13304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002" y="3573017"/>
            <a:ext cx="1655445" cy="649605"/>
          </a:xfrm>
          <a:custGeom>
            <a:avLst/>
            <a:gdLst/>
            <a:ahLst/>
            <a:cxnLst/>
            <a:rect l="l" t="t" r="r" b="b"/>
            <a:pathLst>
              <a:path w="1655445" h="649604">
                <a:moveTo>
                  <a:pt x="0" y="162306"/>
                </a:moveTo>
                <a:lnTo>
                  <a:pt x="1330452" y="162306"/>
                </a:lnTo>
                <a:lnTo>
                  <a:pt x="1330452" y="0"/>
                </a:lnTo>
                <a:lnTo>
                  <a:pt x="1655064" y="324612"/>
                </a:lnTo>
                <a:lnTo>
                  <a:pt x="1330452" y="649224"/>
                </a:lnTo>
                <a:lnTo>
                  <a:pt x="1330452" y="486918"/>
                </a:lnTo>
                <a:lnTo>
                  <a:pt x="0" y="486918"/>
                </a:lnTo>
                <a:lnTo>
                  <a:pt x="0" y="16230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002" y="2422398"/>
            <a:ext cx="1655445" cy="360045"/>
          </a:xfrm>
          <a:custGeom>
            <a:avLst/>
            <a:gdLst/>
            <a:ahLst/>
            <a:cxnLst/>
            <a:rect l="l" t="t" r="r" b="b"/>
            <a:pathLst>
              <a:path w="1655445" h="360044">
                <a:moveTo>
                  <a:pt x="1475231" y="0"/>
                </a:moveTo>
                <a:lnTo>
                  <a:pt x="1475231" y="89915"/>
                </a:lnTo>
                <a:lnTo>
                  <a:pt x="0" y="89915"/>
                </a:lnTo>
                <a:lnTo>
                  <a:pt x="0" y="269748"/>
                </a:lnTo>
                <a:lnTo>
                  <a:pt x="1475231" y="269748"/>
                </a:lnTo>
                <a:lnTo>
                  <a:pt x="1475231" y="359663"/>
                </a:lnTo>
                <a:lnTo>
                  <a:pt x="1655064" y="179831"/>
                </a:lnTo>
                <a:lnTo>
                  <a:pt x="14752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002" y="2422398"/>
            <a:ext cx="1655445" cy="360045"/>
          </a:xfrm>
          <a:custGeom>
            <a:avLst/>
            <a:gdLst/>
            <a:ahLst/>
            <a:cxnLst/>
            <a:rect l="l" t="t" r="r" b="b"/>
            <a:pathLst>
              <a:path w="1655445" h="360044">
                <a:moveTo>
                  <a:pt x="0" y="89915"/>
                </a:moveTo>
                <a:lnTo>
                  <a:pt x="1475231" y="89915"/>
                </a:lnTo>
                <a:lnTo>
                  <a:pt x="1475231" y="0"/>
                </a:lnTo>
                <a:lnTo>
                  <a:pt x="1655064" y="179831"/>
                </a:lnTo>
                <a:lnTo>
                  <a:pt x="1475231" y="359663"/>
                </a:lnTo>
                <a:lnTo>
                  <a:pt x="1475231" y="269748"/>
                </a:lnTo>
                <a:lnTo>
                  <a:pt x="0" y="269748"/>
                </a:lnTo>
                <a:lnTo>
                  <a:pt x="0" y="899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64942" y="3717797"/>
            <a:ext cx="3060700" cy="264160"/>
          </a:xfrm>
          <a:custGeom>
            <a:avLst/>
            <a:gdLst/>
            <a:ahLst/>
            <a:cxnLst/>
            <a:rect l="l" t="t" r="r" b="b"/>
            <a:pathLst>
              <a:path w="3060700" h="264160">
                <a:moveTo>
                  <a:pt x="0" y="43941"/>
                </a:moveTo>
                <a:lnTo>
                  <a:pt x="3454" y="26842"/>
                </a:lnTo>
                <a:lnTo>
                  <a:pt x="12874" y="12874"/>
                </a:lnTo>
                <a:lnTo>
                  <a:pt x="26842" y="3454"/>
                </a:lnTo>
                <a:lnTo>
                  <a:pt x="43941" y="0"/>
                </a:lnTo>
                <a:lnTo>
                  <a:pt x="3016249" y="0"/>
                </a:lnTo>
                <a:lnTo>
                  <a:pt x="3033349" y="3454"/>
                </a:lnTo>
                <a:lnTo>
                  <a:pt x="3047317" y="12874"/>
                </a:lnTo>
                <a:lnTo>
                  <a:pt x="3056737" y="26842"/>
                </a:lnTo>
                <a:lnTo>
                  <a:pt x="3060192" y="43941"/>
                </a:lnTo>
                <a:lnTo>
                  <a:pt x="3060192" y="219709"/>
                </a:lnTo>
                <a:lnTo>
                  <a:pt x="3056737" y="236809"/>
                </a:lnTo>
                <a:lnTo>
                  <a:pt x="3047317" y="250777"/>
                </a:lnTo>
                <a:lnTo>
                  <a:pt x="3033349" y="260197"/>
                </a:lnTo>
                <a:lnTo>
                  <a:pt x="3016249" y="263651"/>
                </a:lnTo>
                <a:lnTo>
                  <a:pt x="43941" y="263651"/>
                </a:lnTo>
                <a:lnTo>
                  <a:pt x="26842" y="260197"/>
                </a:lnTo>
                <a:lnTo>
                  <a:pt x="12874" y="250777"/>
                </a:lnTo>
                <a:lnTo>
                  <a:pt x="3454" y="236809"/>
                </a:lnTo>
                <a:lnTo>
                  <a:pt x="0" y="219709"/>
                </a:lnTo>
                <a:lnTo>
                  <a:pt x="0" y="4394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47994" y="3717797"/>
            <a:ext cx="972819" cy="264160"/>
          </a:xfrm>
          <a:custGeom>
            <a:avLst/>
            <a:gdLst/>
            <a:ahLst/>
            <a:cxnLst/>
            <a:rect l="l" t="t" r="r" b="b"/>
            <a:pathLst>
              <a:path w="972820" h="264160">
                <a:moveTo>
                  <a:pt x="0" y="43941"/>
                </a:moveTo>
                <a:lnTo>
                  <a:pt x="3454" y="26842"/>
                </a:lnTo>
                <a:lnTo>
                  <a:pt x="12874" y="12874"/>
                </a:lnTo>
                <a:lnTo>
                  <a:pt x="26842" y="3454"/>
                </a:lnTo>
                <a:lnTo>
                  <a:pt x="43941" y="0"/>
                </a:lnTo>
                <a:lnTo>
                  <a:pt x="928370" y="0"/>
                </a:lnTo>
                <a:lnTo>
                  <a:pt x="945469" y="3454"/>
                </a:lnTo>
                <a:lnTo>
                  <a:pt x="959437" y="12874"/>
                </a:lnTo>
                <a:lnTo>
                  <a:pt x="968857" y="26842"/>
                </a:lnTo>
                <a:lnTo>
                  <a:pt x="972311" y="43941"/>
                </a:lnTo>
                <a:lnTo>
                  <a:pt x="972311" y="219709"/>
                </a:lnTo>
                <a:lnTo>
                  <a:pt x="968857" y="236809"/>
                </a:lnTo>
                <a:lnTo>
                  <a:pt x="959437" y="250777"/>
                </a:lnTo>
                <a:lnTo>
                  <a:pt x="945469" y="260197"/>
                </a:lnTo>
                <a:lnTo>
                  <a:pt x="928370" y="263651"/>
                </a:lnTo>
                <a:lnTo>
                  <a:pt x="43941" y="263651"/>
                </a:lnTo>
                <a:lnTo>
                  <a:pt x="26842" y="260197"/>
                </a:lnTo>
                <a:lnTo>
                  <a:pt x="12874" y="250777"/>
                </a:lnTo>
                <a:lnTo>
                  <a:pt x="3454" y="236809"/>
                </a:lnTo>
                <a:lnTo>
                  <a:pt x="0" y="219709"/>
                </a:lnTo>
                <a:lnTo>
                  <a:pt x="0" y="43941"/>
                </a:lnTo>
                <a:close/>
              </a:path>
            </a:pathLst>
          </a:custGeom>
          <a:ln w="38100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36570" y="2457450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540004" y="0"/>
                </a:lnTo>
                <a:lnTo>
                  <a:pt x="554051" y="2831"/>
                </a:lnTo>
                <a:lnTo>
                  <a:pt x="565515" y="10556"/>
                </a:lnTo>
                <a:lnTo>
                  <a:pt x="573240" y="22020"/>
                </a:lnTo>
                <a:lnTo>
                  <a:pt x="576071" y="36067"/>
                </a:lnTo>
                <a:lnTo>
                  <a:pt x="576071" y="180339"/>
                </a:lnTo>
                <a:lnTo>
                  <a:pt x="573240" y="194387"/>
                </a:lnTo>
                <a:lnTo>
                  <a:pt x="565515" y="205851"/>
                </a:lnTo>
                <a:lnTo>
                  <a:pt x="554051" y="213576"/>
                </a:lnTo>
                <a:lnTo>
                  <a:pt x="540004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38100">
            <a:solidFill>
              <a:srgbClr val="FF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3978" y="2457450"/>
            <a:ext cx="756285" cy="216535"/>
          </a:xfrm>
          <a:custGeom>
            <a:avLst/>
            <a:gdLst/>
            <a:ahLst/>
            <a:cxnLst/>
            <a:rect l="l" t="t" r="r" b="b"/>
            <a:pathLst>
              <a:path w="75628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719836" y="0"/>
                </a:lnTo>
                <a:lnTo>
                  <a:pt x="733883" y="2831"/>
                </a:lnTo>
                <a:lnTo>
                  <a:pt x="745347" y="10556"/>
                </a:lnTo>
                <a:lnTo>
                  <a:pt x="753072" y="22020"/>
                </a:lnTo>
                <a:lnTo>
                  <a:pt x="755904" y="36067"/>
                </a:lnTo>
                <a:lnTo>
                  <a:pt x="755904" y="180339"/>
                </a:lnTo>
                <a:lnTo>
                  <a:pt x="753072" y="194387"/>
                </a:lnTo>
                <a:lnTo>
                  <a:pt x="745347" y="205851"/>
                </a:lnTo>
                <a:lnTo>
                  <a:pt x="733883" y="213576"/>
                </a:lnTo>
                <a:lnTo>
                  <a:pt x="71983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38100">
            <a:solidFill>
              <a:srgbClr val="55F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64942" y="3981450"/>
            <a:ext cx="2112645" cy="167640"/>
          </a:xfrm>
          <a:custGeom>
            <a:avLst/>
            <a:gdLst/>
            <a:ahLst/>
            <a:cxnLst/>
            <a:rect l="l" t="t" r="r" b="b"/>
            <a:pathLst>
              <a:path w="2112645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2084323" y="0"/>
                </a:lnTo>
                <a:lnTo>
                  <a:pt x="2095226" y="2186"/>
                </a:lnTo>
                <a:lnTo>
                  <a:pt x="2104104" y="8159"/>
                </a:lnTo>
                <a:lnTo>
                  <a:pt x="2110077" y="17037"/>
                </a:lnTo>
                <a:lnTo>
                  <a:pt x="2112263" y="27939"/>
                </a:lnTo>
                <a:lnTo>
                  <a:pt x="2112263" y="139700"/>
                </a:lnTo>
                <a:lnTo>
                  <a:pt x="2110077" y="150548"/>
                </a:lnTo>
                <a:lnTo>
                  <a:pt x="2104104" y="159432"/>
                </a:lnTo>
                <a:lnTo>
                  <a:pt x="2095226" y="165435"/>
                </a:lnTo>
                <a:lnTo>
                  <a:pt x="2084323" y="167639"/>
                </a:lnTo>
                <a:lnTo>
                  <a:pt x="27939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38100">
            <a:solidFill>
              <a:srgbClr val="FF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12258" y="3981450"/>
            <a:ext cx="972819" cy="167640"/>
          </a:xfrm>
          <a:custGeom>
            <a:avLst/>
            <a:gdLst/>
            <a:ahLst/>
            <a:cxnLst/>
            <a:rect l="l" t="t" r="r" b="b"/>
            <a:pathLst>
              <a:path w="972820" h="167639">
                <a:moveTo>
                  <a:pt x="0" y="27939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944371" y="0"/>
                </a:lnTo>
                <a:lnTo>
                  <a:pt x="955220" y="2186"/>
                </a:lnTo>
                <a:lnTo>
                  <a:pt x="964104" y="8159"/>
                </a:lnTo>
                <a:lnTo>
                  <a:pt x="970107" y="17037"/>
                </a:lnTo>
                <a:lnTo>
                  <a:pt x="972312" y="27939"/>
                </a:lnTo>
                <a:lnTo>
                  <a:pt x="972312" y="139700"/>
                </a:lnTo>
                <a:lnTo>
                  <a:pt x="970107" y="150548"/>
                </a:lnTo>
                <a:lnTo>
                  <a:pt x="964104" y="159432"/>
                </a:lnTo>
                <a:lnTo>
                  <a:pt x="955220" y="165435"/>
                </a:lnTo>
                <a:lnTo>
                  <a:pt x="944371" y="167639"/>
                </a:lnTo>
                <a:lnTo>
                  <a:pt x="27939" y="167639"/>
                </a:lnTo>
                <a:lnTo>
                  <a:pt x="17037" y="165435"/>
                </a:lnTo>
                <a:lnTo>
                  <a:pt x="8159" y="159432"/>
                </a:lnTo>
                <a:lnTo>
                  <a:pt x="2186" y="150548"/>
                </a:lnTo>
                <a:lnTo>
                  <a:pt x="0" y="139700"/>
                </a:lnTo>
                <a:lnTo>
                  <a:pt x="0" y="27939"/>
                </a:lnTo>
                <a:close/>
              </a:path>
            </a:pathLst>
          </a:custGeom>
          <a:ln w="38100">
            <a:solidFill>
              <a:srgbClr val="55F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 b="0">
                <a:solidFill>
                  <a:srgbClr val="333399"/>
                </a:solidFill>
                <a:latin typeface="Tahoma"/>
                <a:cs typeface="Tahoma"/>
              </a:rPr>
              <a:t>IPv6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installed (in</a:t>
            </a:r>
            <a:r>
              <a:rPr dirty="0" spc="-12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333399"/>
                </a:solidFill>
                <a:latin typeface="Tahoma"/>
                <a:cs typeface="Tahoma"/>
              </a:rPr>
              <a:t>WinXP)</a:t>
            </a:r>
          </a:p>
        </p:txBody>
      </p:sp>
      <p:sp>
        <p:nvSpPr>
          <p:cNvPr id="3" name="object 3"/>
          <p:cNvSpPr/>
          <p:nvPr/>
        </p:nvSpPr>
        <p:spPr>
          <a:xfrm>
            <a:off x="2412492" y="1700783"/>
            <a:ext cx="3887724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138" y="3501390"/>
            <a:ext cx="2304415" cy="216535"/>
          </a:xfrm>
          <a:custGeom>
            <a:avLst/>
            <a:gdLst/>
            <a:ahLst/>
            <a:cxnLst/>
            <a:rect l="l" t="t" r="r" b="b"/>
            <a:pathLst>
              <a:path w="230441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2268220" y="0"/>
                </a:lnTo>
                <a:lnTo>
                  <a:pt x="2282267" y="2831"/>
                </a:lnTo>
                <a:lnTo>
                  <a:pt x="2293731" y="10556"/>
                </a:lnTo>
                <a:lnTo>
                  <a:pt x="2301456" y="22020"/>
                </a:lnTo>
                <a:lnTo>
                  <a:pt x="2304288" y="36068"/>
                </a:lnTo>
                <a:lnTo>
                  <a:pt x="2304288" y="180340"/>
                </a:lnTo>
                <a:lnTo>
                  <a:pt x="2301456" y="194387"/>
                </a:lnTo>
                <a:lnTo>
                  <a:pt x="2293731" y="205851"/>
                </a:lnTo>
                <a:lnTo>
                  <a:pt x="2282267" y="213576"/>
                </a:lnTo>
                <a:lnTo>
                  <a:pt x="2268220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40"/>
                </a:lnTo>
                <a:lnTo>
                  <a:pt x="0" y="36068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1514" y="6320232"/>
            <a:ext cx="3823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1800" spc="-5">
                <a:latin typeface="Tahoma"/>
                <a:cs typeface="Tahoma"/>
              </a:rPr>
              <a:t>Autoconfiguration </a:t>
            </a:r>
            <a:r>
              <a:rPr dirty="0" sz="1800">
                <a:latin typeface="Tahoma"/>
                <a:cs typeface="Tahoma"/>
              </a:rPr>
              <a:t>Enabled . . . . :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Yes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90014" y="1629155"/>
            <a:ext cx="6148705" cy="4671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C:\Documents </a:t>
            </a:r>
            <a:r>
              <a:rPr dirty="0" sz="1800">
                <a:latin typeface="Tahoma"/>
                <a:cs typeface="Tahoma"/>
              </a:rPr>
              <a:t>and </a:t>
            </a:r>
            <a:r>
              <a:rPr dirty="0" sz="1800" spc="-5">
                <a:latin typeface="Tahoma"/>
                <a:cs typeface="Tahoma"/>
              </a:rPr>
              <a:t>Settings\Moose&gt; </a:t>
            </a:r>
            <a:r>
              <a:rPr dirty="0" sz="1800" spc="-5" b="1">
                <a:solidFill>
                  <a:srgbClr val="800000"/>
                </a:solidFill>
                <a:latin typeface="Tahoma"/>
                <a:cs typeface="Tahoma"/>
              </a:rPr>
              <a:t>ipconfig</a:t>
            </a:r>
            <a:r>
              <a:rPr dirty="0" sz="1800" spc="-50" b="1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800000"/>
                </a:solidFill>
                <a:latin typeface="Tahoma"/>
                <a:cs typeface="Tahoma"/>
              </a:rPr>
              <a:t>/all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Windows IP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Configuration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83565" marR="658495">
              <a:lnSpc>
                <a:spcPct val="100000"/>
              </a:lnSpc>
              <a:spcBef>
                <a:spcPts val="5"/>
              </a:spcBef>
              <a:tabLst>
                <a:tab pos="2589530" algn="l"/>
              </a:tabLst>
            </a:pPr>
            <a:r>
              <a:rPr dirty="0" sz="1800" spc="-5">
                <a:latin typeface="Tahoma"/>
                <a:cs typeface="Tahoma"/>
              </a:rPr>
              <a:t>Host Name </a:t>
            </a:r>
            <a:r>
              <a:rPr dirty="0" sz="1800">
                <a:latin typeface="Tahoma"/>
                <a:cs typeface="Tahoma"/>
              </a:rPr>
              <a:t>. . . . . . . . . . . . : moose-a083b5288  </a:t>
            </a:r>
            <a:r>
              <a:rPr dirty="0" sz="1800" spc="-5">
                <a:latin typeface="Tahoma"/>
                <a:cs typeface="Tahoma"/>
              </a:rPr>
              <a:t>Primary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Dns</a:t>
            </a:r>
            <a:r>
              <a:rPr dirty="0" sz="1800" spc="-5">
                <a:latin typeface="Tahoma"/>
                <a:cs typeface="Tahoma"/>
              </a:rPr>
              <a:t> Suffix	</a:t>
            </a:r>
            <a:r>
              <a:rPr dirty="0" sz="1800">
                <a:latin typeface="Tahoma"/>
                <a:cs typeface="Tahoma"/>
              </a:rPr>
              <a:t>. . . . . . .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Node </a:t>
            </a:r>
            <a:r>
              <a:rPr dirty="0" sz="1800">
                <a:latin typeface="Tahoma"/>
                <a:cs typeface="Tahoma"/>
              </a:rPr>
              <a:t>Type . . . . . . . . . . . . :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Unknown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IP Routing Enabled. </a:t>
            </a:r>
            <a:r>
              <a:rPr dirty="0" sz="1800">
                <a:latin typeface="Tahoma"/>
                <a:cs typeface="Tahoma"/>
              </a:rPr>
              <a:t>. . . . . . . :</a:t>
            </a:r>
            <a:r>
              <a:rPr dirty="0" sz="1800" spc="-5">
                <a:latin typeface="Tahoma"/>
                <a:cs typeface="Tahoma"/>
              </a:rPr>
              <a:t> No</a:t>
            </a:r>
            <a:endParaRPr sz="1800">
              <a:latin typeface="Tahoma"/>
              <a:cs typeface="Tahoma"/>
            </a:endParaRPr>
          </a:p>
          <a:p>
            <a:pPr marL="583565" marR="1508125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WINS </a:t>
            </a:r>
            <a:r>
              <a:rPr dirty="0" sz="1800" spc="-5">
                <a:latin typeface="Tahoma"/>
                <a:cs typeface="Tahoma"/>
              </a:rPr>
              <a:t>Proxy </a:t>
            </a:r>
            <a:r>
              <a:rPr dirty="0" sz="1800">
                <a:latin typeface="Tahoma"/>
                <a:cs typeface="Tahoma"/>
              </a:rPr>
              <a:t>Enabled. . . . . . . . : </a:t>
            </a:r>
            <a:r>
              <a:rPr dirty="0" sz="1800" spc="-5">
                <a:latin typeface="Tahoma"/>
                <a:cs typeface="Tahoma"/>
              </a:rPr>
              <a:t>No  DNS Suffix Search </a:t>
            </a:r>
            <a:r>
              <a:rPr dirty="0" sz="1800">
                <a:latin typeface="Tahoma"/>
                <a:cs typeface="Tahoma"/>
              </a:rPr>
              <a:t>List. . . . . . :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ku.ac.th</a:t>
            </a:r>
            <a:endParaRPr sz="1800">
              <a:latin typeface="Tahoma"/>
              <a:cs typeface="Tahoma"/>
            </a:endParaRPr>
          </a:p>
          <a:p>
            <a:pPr marL="583565" marR="1230630" indent="-571500">
              <a:lnSpc>
                <a:spcPts val="4320"/>
              </a:lnSpc>
              <a:spcBef>
                <a:spcPts val="500"/>
              </a:spcBef>
              <a:tabLst>
                <a:tab pos="3808729" algn="l"/>
              </a:tabLst>
            </a:pP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Ethernet adapter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Wireless Network Connection:  </a:t>
            </a:r>
            <a:r>
              <a:rPr dirty="0" sz="1800" spc="-5">
                <a:latin typeface="Tahoma"/>
                <a:cs typeface="Tahoma"/>
              </a:rPr>
              <a:t>Connection-specific DNS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Suffix	</a:t>
            </a:r>
            <a:r>
              <a:rPr dirty="0" sz="1800">
                <a:latin typeface="Tahoma"/>
                <a:cs typeface="Tahoma"/>
              </a:rPr>
              <a:t>. :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ku.ac.th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ts val="1655"/>
              </a:lnSpc>
            </a:pPr>
            <a:r>
              <a:rPr dirty="0" sz="1800" spc="-5">
                <a:latin typeface="Tahoma"/>
                <a:cs typeface="Tahoma"/>
              </a:rPr>
              <a:t>Description </a:t>
            </a:r>
            <a:r>
              <a:rPr dirty="0" sz="1800">
                <a:latin typeface="Tahoma"/>
                <a:cs typeface="Tahoma"/>
              </a:rPr>
              <a:t>. . . . . . . . . . . : </a:t>
            </a:r>
            <a:r>
              <a:rPr dirty="0" sz="1800" spc="-5">
                <a:latin typeface="Tahoma"/>
                <a:cs typeface="Tahoma"/>
              </a:rPr>
              <a:t>ORiNOCO PC </a:t>
            </a:r>
            <a:r>
              <a:rPr dirty="0" sz="1800">
                <a:latin typeface="Tahoma"/>
                <a:cs typeface="Tahoma"/>
              </a:rPr>
              <a:t>Card (5</a:t>
            </a:r>
            <a:r>
              <a:rPr dirty="0" sz="1800" spc="-5">
                <a:latin typeface="Tahoma"/>
                <a:cs typeface="Tahoma"/>
              </a:rPr>
              <a:t> volt)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Physical </a:t>
            </a:r>
            <a:r>
              <a:rPr dirty="0" sz="1800">
                <a:latin typeface="Tahoma"/>
                <a:cs typeface="Tahoma"/>
              </a:rPr>
              <a:t>Address. . . . . . . . . :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00-02-2D-B6-40-A3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Dhcp </a:t>
            </a:r>
            <a:r>
              <a:rPr dirty="0" sz="1800">
                <a:latin typeface="Tahoma"/>
                <a:cs typeface="Tahoma"/>
              </a:rPr>
              <a:t>Enabled. . . . . . . . . . . :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Yes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57" y="1690751"/>
            <a:ext cx="45326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-7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158.108.133.73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62" y="1965071"/>
            <a:ext cx="454596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Subnet Mask . . . . . . . . . . . :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255.255.248.0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694" y="2228850"/>
            <a:ext cx="8209915" cy="582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80"/>
              </a:spcBef>
            </a:pPr>
            <a:r>
              <a:rPr dirty="0" sz="1800" spc="-5">
                <a:solidFill>
                  <a:srgbClr val="9900FF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9900FF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-5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900FF"/>
                </a:solidFill>
                <a:latin typeface="Tahoma"/>
                <a:cs typeface="Tahoma"/>
              </a:rPr>
              <a:t>2001:f00:2003:1164:b8e0:fc4f:9259:58a1</a:t>
            </a:r>
            <a:endParaRPr sz="1800">
              <a:latin typeface="Tahoma"/>
              <a:cs typeface="Tahoma"/>
            </a:endParaRPr>
          </a:p>
          <a:p>
            <a:pPr marL="432434">
              <a:lnSpc>
                <a:spcPts val="2345"/>
              </a:lnSpc>
              <a:spcBef>
                <a:spcPts val="5"/>
              </a:spcBef>
            </a:pPr>
            <a:r>
              <a:rPr dirty="0" sz="1800" spc="-5">
                <a:solidFill>
                  <a:srgbClr val="9900FF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9900FF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-5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900FF"/>
                </a:solidFill>
                <a:latin typeface="Tahoma"/>
                <a:cs typeface="Tahoma"/>
              </a:rPr>
              <a:t>2001:f00:2003:1164:</a:t>
            </a: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202:2d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ff:fe</a:t>
            </a: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b6:40a3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694" y="2856738"/>
            <a:ext cx="8209915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434">
              <a:lnSpc>
                <a:spcPts val="1860"/>
              </a:lnSpc>
            </a:pPr>
            <a:r>
              <a:rPr dirty="0" sz="1800" spc="-5">
                <a:solidFill>
                  <a:srgbClr val="800000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800000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-25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800000"/>
                </a:solidFill>
                <a:latin typeface="Tahoma"/>
                <a:cs typeface="Tahoma"/>
              </a:rPr>
              <a:t>2001:3c8:1303:1164:b8e0:fc4f:9259:58a1</a:t>
            </a:r>
            <a:endParaRPr sz="1800">
              <a:latin typeface="Tahoma"/>
              <a:cs typeface="Tahoma"/>
            </a:endParaRPr>
          </a:p>
          <a:p>
            <a:pPr marL="432434">
              <a:lnSpc>
                <a:spcPts val="2110"/>
              </a:lnSpc>
            </a:pPr>
            <a:r>
              <a:rPr dirty="0" sz="1800" spc="-5">
                <a:solidFill>
                  <a:srgbClr val="800000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800000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-7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800000"/>
                </a:solidFill>
                <a:latin typeface="Tahoma"/>
                <a:cs typeface="Tahoma"/>
              </a:rPr>
              <a:t>2001:3c8:1303:1164:</a:t>
            </a: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202:2dff:feb6:40a3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962" y="3367404"/>
            <a:ext cx="5857875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IP </a:t>
            </a:r>
            <a:r>
              <a:rPr dirty="0" sz="1800">
                <a:solidFill>
                  <a:srgbClr val="006600"/>
                </a:solidFill>
                <a:latin typeface="Tahoma"/>
                <a:cs typeface="Tahoma"/>
              </a:rPr>
              <a:t>Address. . . . . . . . . . . . :</a:t>
            </a:r>
            <a:r>
              <a:rPr dirty="0" sz="1800" spc="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fe80::202:2dff:feb6:40a3%4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600"/>
                </a:solidFill>
                <a:latin typeface="Tahoma"/>
                <a:cs typeface="Tahoma"/>
              </a:rPr>
              <a:t>Default </a:t>
            </a: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Gateway </a:t>
            </a:r>
            <a:r>
              <a:rPr dirty="0" sz="1800">
                <a:solidFill>
                  <a:srgbClr val="006600"/>
                </a:solidFill>
                <a:latin typeface="Tahoma"/>
                <a:cs typeface="Tahoma"/>
              </a:rPr>
              <a:t>. . . . . . . . . :</a:t>
            </a:r>
            <a:r>
              <a:rPr dirty="0" sz="1800" spc="-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6600"/>
                </a:solidFill>
                <a:latin typeface="Tahoma"/>
                <a:cs typeface="Tahoma"/>
              </a:rPr>
              <a:t>158.108.128.1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962" y="3916553"/>
            <a:ext cx="6383020" cy="585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429000">
              <a:lnSpc>
                <a:spcPct val="100000"/>
              </a:lnSpc>
            </a:pP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fe80::215:c7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ff:fe</a:t>
            </a: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e3:e000%4  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DHCP Server 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. . . . . . . . . . . :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 158.108.2.70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962" y="4495545"/>
            <a:ext cx="43872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DNS Servers 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. . . . . . . . . . . : 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158.108.2.67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6061" y="4769866"/>
            <a:ext cx="1867535" cy="137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158.108.2.70</a:t>
            </a:r>
            <a:endParaRPr sz="18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158.108.4.249</a:t>
            </a:r>
            <a:endParaRPr sz="1800">
              <a:latin typeface="Tahoma"/>
              <a:cs typeface="Tahom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fec0:0:0:f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f::1</a:t>
            </a:r>
            <a:r>
              <a:rPr dirty="0" sz="1800" spc="-15">
                <a:solidFill>
                  <a:srgbClr val="660033"/>
                </a:solidFill>
                <a:latin typeface="Tahoma"/>
                <a:cs typeface="Tahoma"/>
              </a:rPr>
              <a:t>%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2  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fec0:0:0:</a:t>
            </a:r>
            <a:r>
              <a:rPr dirty="0" sz="1800" spc="10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f::2%2  fec0:0:0:</a:t>
            </a:r>
            <a:r>
              <a:rPr dirty="0" sz="1800" spc="10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>
                <a:solidFill>
                  <a:srgbClr val="660033"/>
                </a:solidFill>
                <a:latin typeface="Tahoma"/>
                <a:cs typeface="Tahoma"/>
              </a:rPr>
              <a:t>f</a:t>
            </a:r>
            <a:r>
              <a:rPr dirty="0" sz="1800" spc="-5">
                <a:solidFill>
                  <a:srgbClr val="660033"/>
                </a:solidFill>
                <a:latin typeface="Tahoma"/>
                <a:cs typeface="Tahoma"/>
              </a:rPr>
              <a:t>f::3%2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962" y="6141720"/>
            <a:ext cx="73831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Lease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Obtained. . . . . . . . . . : Thursday,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December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21, 2006</a:t>
            </a:r>
            <a:r>
              <a:rPr dirty="0" sz="1800" spc="-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8:28:11AM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088" y="4927091"/>
            <a:ext cx="2124710" cy="37338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Tahoma"/>
                <a:cs typeface="Tahoma"/>
              </a:rPr>
              <a:t>Link Local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Address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4248" y="3747515"/>
            <a:ext cx="1920239" cy="1204595"/>
          </a:xfrm>
          <a:custGeom>
            <a:avLst/>
            <a:gdLst/>
            <a:ahLst/>
            <a:cxnLst/>
            <a:rect l="l" t="t" r="r" b="b"/>
            <a:pathLst>
              <a:path w="1920239" h="1204595">
                <a:moveTo>
                  <a:pt x="1757268" y="66836"/>
                </a:moveTo>
                <a:lnTo>
                  <a:pt x="0" y="1154937"/>
                </a:lnTo>
                <a:lnTo>
                  <a:pt x="30479" y="1204213"/>
                </a:lnTo>
                <a:lnTo>
                  <a:pt x="1787767" y="116101"/>
                </a:lnTo>
                <a:lnTo>
                  <a:pt x="1757268" y="66836"/>
                </a:lnTo>
                <a:close/>
              </a:path>
              <a:path w="1920239" h="1204595">
                <a:moveTo>
                  <a:pt x="1888439" y="51561"/>
                </a:moveTo>
                <a:lnTo>
                  <a:pt x="1781937" y="51561"/>
                </a:lnTo>
                <a:lnTo>
                  <a:pt x="1812416" y="100837"/>
                </a:lnTo>
                <a:lnTo>
                  <a:pt x="1787767" y="116101"/>
                </a:lnTo>
                <a:lnTo>
                  <a:pt x="1818259" y="165353"/>
                </a:lnTo>
                <a:lnTo>
                  <a:pt x="1888439" y="51561"/>
                </a:lnTo>
                <a:close/>
              </a:path>
              <a:path w="1920239" h="1204595">
                <a:moveTo>
                  <a:pt x="1781937" y="51561"/>
                </a:moveTo>
                <a:lnTo>
                  <a:pt x="1757268" y="66836"/>
                </a:lnTo>
                <a:lnTo>
                  <a:pt x="1787767" y="116101"/>
                </a:lnTo>
                <a:lnTo>
                  <a:pt x="1812416" y="100837"/>
                </a:lnTo>
                <a:lnTo>
                  <a:pt x="1781937" y="51561"/>
                </a:lnTo>
                <a:close/>
              </a:path>
              <a:path w="1920239" h="1204595">
                <a:moveTo>
                  <a:pt x="1920239" y="0"/>
                </a:moveTo>
                <a:lnTo>
                  <a:pt x="1726818" y="17652"/>
                </a:lnTo>
                <a:lnTo>
                  <a:pt x="1757268" y="66836"/>
                </a:lnTo>
                <a:lnTo>
                  <a:pt x="1781937" y="51561"/>
                </a:lnTo>
                <a:lnTo>
                  <a:pt x="1888439" y="51561"/>
                </a:lnTo>
                <a:lnTo>
                  <a:pt x="1920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2850" y="3355085"/>
            <a:ext cx="762000" cy="393700"/>
          </a:xfrm>
          <a:custGeom>
            <a:avLst/>
            <a:gdLst/>
            <a:ahLst/>
            <a:cxnLst/>
            <a:rect l="l" t="t" r="r" b="b"/>
            <a:pathLst>
              <a:path w="762000" h="393700">
                <a:moveTo>
                  <a:pt x="0" y="196596"/>
                </a:moveTo>
                <a:lnTo>
                  <a:pt x="19421" y="134453"/>
                </a:lnTo>
                <a:lnTo>
                  <a:pt x="73505" y="80485"/>
                </a:lnTo>
                <a:lnTo>
                  <a:pt x="111585" y="57578"/>
                </a:lnTo>
                <a:lnTo>
                  <a:pt x="155978" y="37929"/>
                </a:lnTo>
                <a:lnTo>
                  <a:pt x="205900" y="21942"/>
                </a:lnTo>
                <a:lnTo>
                  <a:pt x="260567" y="10021"/>
                </a:lnTo>
                <a:lnTo>
                  <a:pt x="319195" y="2572"/>
                </a:lnTo>
                <a:lnTo>
                  <a:pt x="381000" y="0"/>
                </a:lnTo>
                <a:lnTo>
                  <a:pt x="442804" y="2572"/>
                </a:lnTo>
                <a:lnTo>
                  <a:pt x="501432" y="10021"/>
                </a:lnTo>
                <a:lnTo>
                  <a:pt x="556099" y="21942"/>
                </a:lnTo>
                <a:lnTo>
                  <a:pt x="606021" y="37929"/>
                </a:lnTo>
                <a:lnTo>
                  <a:pt x="650414" y="57578"/>
                </a:lnTo>
                <a:lnTo>
                  <a:pt x="688494" y="80485"/>
                </a:lnTo>
                <a:lnTo>
                  <a:pt x="719476" y="106245"/>
                </a:lnTo>
                <a:lnTo>
                  <a:pt x="757013" y="164705"/>
                </a:lnTo>
                <a:lnTo>
                  <a:pt x="762000" y="196596"/>
                </a:lnTo>
                <a:lnTo>
                  <a:pt x="757013" y="228486"/>
                </a:lnTo>
                <a:lnTo>
                  <a:pt x="719476" y="286946"/>
                </a:lnTo>
                <a:lnTo>
                  <a:pt x="688494" y="312706"/>
                </a:lnTo>
                <a:lnTo>
                  <a:pt x="650414" y="335613"/>
                </a:lnTo>
                <a:lnTo>
                  <a:pt x="606021" y="355262"/>
                </a:lnTo>
                <a:lnTo>
                  <a:pt x="556099" y="371249"/>
                </a:lnTo>
                <a:lnTo>
                  <a:pt x="501432" y="383170"/>
                </a:lnTo>
                <a:lnTo>
                  <a:pt x="442804" y="390619"/>
                </a:lnTo>
                <a:lnTo>
                  <a:pt x="381000" y="393191"/>
                </a:lnTo>
                <a:lnTo>
                  <a:pt x="319195" y="390619"/>
                </a:lnTo>
                <a:lnTo>
                  <a:pt x="260567" y="383170"/>
                </a:lnTo>
                <a:lnTo>
                  <a:pt x="205900" y="371249"/>
                </a:lnTo>
                <a:lnTo>
                  <a:pt x="155978" y="355262"/>
                </a:lnTo>
                <a:lnTo>
                  <a:pt x="111585" y="335613"/>
                </a:lnTo>
                <a:lnTo>
                  <a:pt x="73505" y="312706"/>
                </a:lnTo>
                <a:lnTo>
                  <a:pt x="42523" y="286946"/>
                </a:lnTo>
                <a:lnTo>
                  <a:pt x="4986" y="228486"/>
                </a:lnTo>
                <a:lnTo>
                  <a:pt x="0" y="196596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89826" y="386105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53428" y="4507991"/>
            <a:ext cx="2112645" cy="65278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325"/>
              </a:spcBef>
            </a:pPr>
            <a:r>
              <a:rPr dirty="0" sz="1800" spc="-10">
                <a:latin typeface="Tahoma"/>
                <a:cs typeface="Tahoma"/>
              </a:rPr>
              <a:t>Zone_ID</a:t>
            </a:r>
            <a:endParaRPr sz="18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Address%Zone_ID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7026" y="4165853"/>
            <a:ext cx="379095" cy="356870"/>
          </a:xfrm>
          <a:custGeom>
            <a:avLst/>
            <a:gdLst/>
            <a:ahLst/>
            <a:cxnLst/>
            <a:rect l="l" t="t" r="r" b="b"/>
            <a:pathLst>
              <a:path w="379095" h="356870">
                <a:moveTo>
                  <a:pt x="96381" y="64274"/>
                </a:moveTo>
                <a:lnTo>
                  <a:pt x="70407" y="92022"/>
                </a:lnTo>
                <a:lnTo>
                  <a:pt x="352678" y="356743"/>
                </a:lnTo>
                <a:lnTo>
                  <a:pt x="378841" y="329057"/>
                </a:lnTo>
                <a:lnTo>
                  <a:pt x="96381" y="64274"/>
                </a:lnTo>
                <a:close/>
              </a:path>
              <a:path w="379095" h="356870">
                <a:moveTo>
                  <a:pt x="0" y="0"/>
                </a:moveTo>
                <a:lnTo>
                  <a:pt x="44323" y="119888"/>
                </a:lnTo>
                <a:lnTo>
                  <a:pt x="70407" y="92022"/>
                </a:lnTo>
                <a:lnTo>
                  <a:pt x="56515" y="78994"/>
                </a:lnTo>
                <a:lnTo>
                  <a:pt x="82550" y="51308"/>
                </a:lnTo>
                <a:lnTo>
                  <a:pt x="108518" y="51308"/>
                </a:lnTo>
                <a:lnTo>
                  <a:pt x="122427" y="36449"/>
                </a:lnTo>
                <a:lnTo>
                  <a:pt x="0" y="0"/>
                </a:lnTo>
                <a:close/>
              </a:path>
              <a:path w="379095" h="356870">
                <a:moveTo>
                  <a:pt x="82550" y="51308"/>
                </a:moveTo>
                <a:lnTo>
                  <a:pt x="56515" y="78994"/>
                </a:lnTo>
                <a:lnTo>
                  <a:pt x="70407" y="92022"/>
                </a:lnTo>
                <a:lnTo>
                  <a:pt x="96381" y="64274"/>
                </a:lnTo>
                <a:lnTo>
                  <a:pt x="82550" y="51308"/>
                </a:lnTo>
                <a:close/>
              </a:path>
              <a:path w="379095" h="356870">
                <a:moveTo>
                  <a:pt x="108518" y="51308"/>
                </a:moveTo>
                <a:lnTo>
                  <a:pt x="82550" y="51308"/>
                </a:lnTo>
                <a:lnTo>
                  <a:pt x="96381" y="64274"/>
                </a:lnTo>
                <a:lnTo>
                  <a:pt x="108518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9694" y="2228850"/>
            <a:ext cx="8209915" cy="576580"/>
          </a:xfrm>
          <a:custGeom>
            <a:avLst/>
            <a:gdLst/>
            <a:ahLst/>
            <a:cxnLst/>
            <a:rect l="l" t="t" r="r" b="b"/>
            <a:pathLst>
              <a:path w="8209915" h="576580">
                <a:moveTo>
                  <a:pt x="0" y="576072"/>
                </a:moveTo>
                <a:lnTo>
                  <a:pt x="8209788" y="576072"/>
                </a:lnTo>
                <a:lnTo>
                  <a:pt x="820978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00E3A8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9694" y="2228850"/>
            <a:ext cx="8209915" cy="576580"/>
          </a:xfrm>
          <a:custGeom>
            <a:avLst/>
            <a:gdLst/>
            <a:ahLst/>
            <a:cxnLst/>
            <a:rect l="l" t="t" r="r" b="b"/>
            <a:pathLst>
              <a:path w="8209915" h="576580">
                <a:moveTo>
                  <a:pt x="0" y="576072"/>
                </a:moveTo>
                <a:lnTo>
                  <a:pt x="8209788" y="576072"/>
                </a:lnTo>
                <a:lnTo>
                  <a:pt x="820978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007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9694" y="2856738"/>
            <a:ext cx="8209915" cy="501650"/>
          </a:xfrm>
          <a:custGeom>
            <a:avLst/>
            <a:gdLst/>
            <a:ahLst/>
            <a:cxnLst/>
            <a:rect l="l" t="t" r="r" b="b"/>
            <a:pathLst>
              <a:path w="8209915" h="501650">
                <a:moveTo>
                  <a:pt x="0" y="501396"/>
                </a:moveTo>
                <a:lnTo>
                  <a:pt x="8209788" y="501396"/>
                </a:lnTo>
                <a:lnTo>
                  <a:pt x="8209788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0000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9694" y="2856738"/>
            <a:ext cx="8209915" cy="501650"/>
          </a:xfrm>
          <a:custGeom>
            <a:avLst/>
            <a:gdLst/>
            <a:ahLst/>
            <a:cxnLst/>
            <a:rect l="l" t="t" r="r" b="b"/>
            <a:pathLst>
              <a:path w="8209915" h="501650">
                <a:moveTo>
                  <a:pt x="0" y="501396"/>
                </a:moveTo>
                <a:lnTo>
                  <a:pt x="8209788" y="501396"/>
                </a:lnTo>
                <a:lnTo>
                  <a:pt x="8209788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16471" y="1854453"/>
            <a:ext cx="211709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7153"/>
                </a:solidFill>
                <a:latin typeface="Tahoma"/>
                <a:cs typeface="Tahoma"/>
              </a:rPr>
              <a:t>Nectec : </a:t>
            </a:r>
            <a:r>
              <a:rPr dirty="0" sz="1800" spc="-5" b="1">
                <a:solidFill>
                  <a:srgbClr val="007153"/>
                </a:solidFill>
                <a:latin typeface="Tahoma"/>
                <a:cs typeface="Tahoma"/>
              </a:rPr>
              <a:t>local</a:t>
            </a:r>
            <a:r>
              <a:rPr dirty="0" sz="1800" spc="-105" b="1">
                <a:solidFill>
                  <a:srgbClr val="007153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7153"/>
                </a:solidFill>
                <a:latin typeface="Tahoma"/>
                <a:cs typeface="Tahoma"/>
              </a:rPr>
              <a:t>only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07781" y="2231135"/>
            <a:ext cx="373380" cy="224154"/>
          </a:xfrm>
          <a:custGeom>
            <a:avLst/>
            <a:gdLst/>
            <a:ahLst/>
            <a:cxnLst/>
            <a:rect l="l" t="t" r="r" b="b"/>
            <a:pathLst>
              <a:path w="373379" h="224155">
                <a:moveTo>
                  <a:pt x="101600" y="61340"/>
                </a:moveTo>
                <a:lnTo>
                  <a:pt x="0" y="128397"/>
                </a:lnTo>
                <a:lnTo>
                  <a:pt x="62992" y="223647"/>
                </a:lnTo>
                <a:lnTo>
                  <a:pt x="72644" y="183006"/>
                </a:lnTo>
                <a:lnTo>
                  <a:pt x="185041" y="183006"/>
                </a:lnTo>
                <a:lnTo>
                  <a:pt x="239781" y="173083"/>
                </a:lnTo>
                <a:lnTo>
                  <a:pt x="282296" y="157697"/>
                </a:lnTo>
                <a:lnTo>
                  <a:pt x="316287" y="136968"/>
                </a:lnTo>
                <a:lnTo>
                  <a:pt x="343383" y="105082"/>
                </a:lnTo>
                <a:lnTo>
                  <a:pt x="153144" y="105082"/>
                </a:lnTo>
                <a:lnTo>
                  <a:pt x="91948" y="101980"/>
                </a:lnTo>
                <a:lnTo>
                  <a:pt x="101600" y="61340"/>
                </a:lnTo>
                <a:close/>
              </a:path>
              <a:path w="373379" h="224155">
                <a:moveTo>
                  <a:pt x="185041" y="183006"/>
                </a:moveTo>
                <a:lnTo>
                  <a:pt x="72644" y="183006"/>
                </a:lnTo>
                <a:lnTo>
                  <a:pt x="133800" y="186155"/>
                </a:lnTo>
                <a:lnTo>
                  <a:pt x="185041" y="183006"/>
                </a:lnTo>
                <a:close/>
              </a:path>
              <a:path w="373379" h="224155">
                <a:moveTo>
                  <a:pt x="373379" y="0"/>
                </a:moveTo>
                <a:lnTo>
                  <a:pt x="335613" y="55818"/>
                </a:lnTo>
                <a:lnTo>
                  <a:pt x="301640" y="76554"/>
                </a:lnTo>
                <a:lnTo>
                  <a:pt x="259139" y="91953"/>
                </a:lnTo>
                <a:lnTo>
                  <a:pt x="209257" y="101601"/>
                </a:lnTo>
                <a:lnTo>
                  <a:pt x="153144" y="105082"/>
                </a:lnTo>
                <a:lnTo>
                  <a:pt x="343383" y="105082"/>
                </a:lnTo>
                <a:lnTo>
                  <a:pt x="354075" y="81152"/>
                </a:lnTo>
                <a:lnTo>
                  <a:pt x="373379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76742" y="1988820"/>
            <a:ext cx="306705" cy="280670"/>
          </a:xfrm>
          <a:custGeom>
            <a:avLst/>
            <a:gdLst/>
            <a:ahLst/>
            <a:cxnLst/>
            <a:rect l="l" t="t" r="r" b="b"/>
            <a:pathLst>
              <a:path w="306704" h="280669">
                <a:moveTo>
                  <a:pt x="19303" y="0"/>
                </a:moveTo>
                <a:lnTo>
                  <a:pt x="0" y="81152"/>
                </a:lnTo>
                <a:lnTo>
                  <a:pt x="61526" y="99015"/>
                </a:lnTo>
                <a:lnTo>
                  <a:pt x="118067" y="121792"/>
                </a:lnTo>
                <a:lnTo>
                  <a:pt x="168447" y="148659"/>
                </a:lnTo>
                <a:lnTo>
                  <a:pt x="211492" y="178792"/>
                </a:lnTo>
                <a:lnTo>
                  <a:pt x="246046" y="211394"/>
                </a:lnTo>
                <a:lnTo>
                  <a:pt x="270874" y="245558"/>
                </a:lnTo>
                <a:lnTo>
                  <a:pt x="284860" y="280542"/>
                </a:lnTo>
                <a:lnTo>
                  <a:pt x="291578" y="271569"/>
                </a:lnTo>
                <a:lnTo>
                  <a:pt x="297068" y="262191"/>
                </a:lnTo>
                <a:lnTo>
                  <a:pt x="301345" y="252432"/>
                </a:lnTo>
                <a:lnTo>
                  <a:pt x="304418" y="242315"/>
                </a:lnTo>
                <a:lnTo>
                  <a:pt x="306253" y="211366"/>
                </a:lnTo>
                <a:lnTo>
                  <a:pt x="297843" y="179877"/>
                </a:lnTo>
                <a:lnTo>
                  <a:pt x="253455" y="117791"/>
                </a:lnTo>
                <a:lnTo>
                  <a:pt x="219092" y="88588"/>
                </a:lnTo>
                <a:lnTo>
                  <a:pt x="177691" y="61524"/>
                </a:lnTo>
                <a:lnTo>
                  <a:pt x="130056" y="37282"/>
                </a:lnTo>
                <a:lnTo>
                  <a:pt x="76992" y="16546"/>
                </a:lnTo>
                <a:lnTo>
                  <a:pt x="19303" y="0"/>
                </a:lnTo>
                <a:close/>
              </a:path>
            </a:pathLst>
          </a:custGeom>
          <a:solidFill>
            <a:srgbClr val="00B7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07781" y="1988820"/>
            <a:ext cx="375285" cy="466090"/>
          </a:xfrm>
          <a:custGeom>
            <a:avLst/>
            <a:gdLst/>
            <a:ahLst/>
            <a:cxnLst/>
            <a:rect l="l" t="t" r="r" b="b"/>
            <a:pathLst>
              <a:path w="375284" h="466089">
                <a:moveTo>
                  <a:pt x="353822" y="280542"/>
                </a:moveTo>
                <a:lnTo>
                  <a:pt x="314987" y="211366"/>
                </a:lnTo>
                <a:lnTo>
                  <a:pt x="280453" y="178792"/>
                </a:lnTo>
                <a:lnTo>
                  <a:pt x="237408" y="148659"/>
                </a:lnTo>
                <a:lnTo>
                  <a:pt x="187028" y="121792"/>
                </a:lnTo>
                <a:lnTo>
                  <a:pt x="130487" y="99015"/>
                </a:lnTo>
                <a:lnTo>
                  <a:pt x="68961" y="81152"/>
                </a:lnTo>
                <a:lnTo>
                  <a:pt x="88265" y="0"/>
                </a:lnTo>
                <a:lnTo>
                  <a:pt x="145953" y="16546"/>
                </a:lnTo>
                <a:lnTo>
                  <a:pt x="199017" y="37282"/>
                </a:lnTo>
                <a:lnTo>
                  <a:pt x="246652" y="61524"/>
                </a:lnTo>
                <a:lnTo>
                  <a:pt x="288053" y="88588"/>
                </a:lnTo>
                <a:lnTo>
                  <a:pt x="322416" y="117791"/>
                </a:lnTo>
                <a:lnTo>
                  <a:pt x="348934" y="148448"/>
                </a:lnTo>
                <a:lnTo>
                  <a:pt x="375221" y="211394"/>
                </a:lnTo>
                <a:lnTo>
                  <a:pt x="373379" y="242315"/>
                </a:lnTo>
                <a:lnTo>
                  <a:pt x="354075" y="323468"/>
                </a:lnTo>
                <a:lnTo>
                  <a:pt x="316287" y="379284"/>
                </a:lnTo>
                <a:lnTo>
                  <a:pt x="282296" y="400013"/>
                </a:lnTo>
                <a:lnTo>
                  <a:pt x="239781" y="415399"/>
                </a:lnTo>
                <a:lnTo>
                  <a:pt x="189897" y="425024"/>
                </a:lnTo>
                <a:lnTo>
                  <a:pt x="133800" y="428471"/>
                </a:lnTo>
                <a:lnTo>
                  <a:pt x="72644" y="425322"/>
                </a:lnTo>
                <a:lnTo>
                  <a:pt x="62992" y="465963"/>
                </a:lnTo>
                <a:lnTo>
                  <a:pt x="0" y="370713"/>
                </a:lnTo>
                <a:lnTo>
                  <a:pt x="101600" y="303656"/>
                </a:lnTo>
                <a:lnTo>
                  <a:pt x="91948" y="344296"/>
                </a:lnTo>
                <a:lnTo>
                  <a:pt x="153144" y="347398"/>
                </a:lnTo>
                <a:lnTo>
                  <a:pt x="209257" y="343917"/>
                </a:lnTo>
                <a:lnTo>
                  <a:pt x="259139" y="334269"/>
                </a:lnTo>
                <a:lnTo>
                  <a:pt x="301640" y="318870"/>
                </a:lnTo>
                <a:lnTo>
                  <a:pt x="335613" y="298134"/>
                </a:lnTo>
                <a:lnTo>
                  <a:pt x="359909" y="272477"/>
                </a:lnTo>
                <a:lnTo>
                  <a:pt x="373379" y="242315"/>
                </a:lnTo>
              </a:path>
            </a:pathLst>
          </a:custGeom>
          <a:ln w="25400">
            <a:solidFill>
              <a:srgbClr val="00A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186041" y="3511042"/>
            <a:ext cx="16878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800080"/>
                </a:solidFill>
                <a:latin typeface="Tahoma"/>
                <a:cs typeface="Tahoma"/>
              </a:rPr>
              <a:t>Uninet :</a:t>
            </a:r>
            <a:r>
              <a:rPr dirty="0" sz="1800" spc="-110" b="1">
                <a:solidFill>
                  <a:srgbClr val="800080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800080"/>
                </a:solidFill>
                <a:latin typeface="Tahoma"/>
                <a:cs typeface="Tahoma"/>
              </a:rPr>
              <a:t>Route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88857" y="2933445"/>
            <a:ext cx="360045" cy="383540"/>
          </a:xfrm>
          <a:custGeom>
            <a:avLst/>
            <a:gdLst/>
            <a:ahLst/>
            <a:cxnLst/>
            <a:rect l="l" t="t" r="r" b="b"/>
            <a:pathLst>
              <a:path w="360045" h="383539">
                <a:moveTo>
                  <a:pt x="282633" y="134874"/>
                </a:moveTo>
                <a:lnTo>
                  <a:pt x="89916" y="134874"/>
                </a:lnTo>
                <a:lnTo>
                  <a:pt x="147085" y="149131"/>
                </a:lnTo>
                <a:lnTo>
                  <a:pt x="199036" y="169543"/>
                </a:lnTo>
                <a:lnTo>
                  <a:pt x="245029" y="195428"/>
                </a:lnTo>
                <a:lnTo>
                  <a:pt x="284321" y="226107"/>
                </a:lnTo>
                <a:lnTo>
                  <a:pt x="316171" y="260900"/>
                </a:lnTo>
                <a:lnTo>
                  <a:pt x="339840" y="299126"/>
                </a:lnTo>
                <a:lnTo>
                  <a:pt x="354584" y="340106"/>
                </a:lnTo>
                <a:lnTo>
                  <a:pt x="359664" y="383158"/>
                </a:lnTo>
                <a:lnTo>
                  <a:pt x="359664" y="293242"/>
                </a:lnTo>
                <a:lnTo>
                  <a:pt x="354584" y="250190"/>
                </a:lnTo>
                <a:lnTo>
                  <a:pt x="339840" y="209210"/>
                </a:lnTo>
                <a:lnTo>
                  <a:pt x="316171" y="170984"/>
                </a:lnTo>
                <a:lnTo>
                  <a:pt x="284321" y="136191"/>
                </a:lnTo>
                <a:lnTo>
                  <a:pt x="282633" y="134874"/>
                </a:lnTo>
                <a:close/>
              </a:path>
              <a:path w="360045" h="383539">
                <a:moveTo>
                  <a:pt x="89916" y="0"/>
                </a:moveTo>
                <a:lnTo>
                  <a:pt x="0" y="81787"/>
                </a:lnTo>
                <a:lnTo>
                  <a:pt x="89916" y="179831"/>
                </a:lnTo>
                <a:lnTo>
                  <a:pt x="89916" y="134874"/>
                </a:lnTo>
                <a:lnTo>
                  <a:pt x="282633" y="134874"/>
                </a:lnTo>
                <a:lnTo>
                  <a:pt x="245029" y="105512"/>
                </a:lnTo>
                <a:lnTo>
                  <a:pt x="199036" y="79627"/>
                </a:lnTo>
                <a:lnTo>
                  <a:pt x="147085" y="59215"/>
                </a:lnTo>
                <a:lnTo>
                  <a:pt x="89916" y="44957"/>
                </a:lnTo>
                <a:lnTo>
                  <a:pt x="89916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8857" y="3271646"/>
            <a:ext cx="360045" cy="301625"/>
          </a:xfrm>
          <a:custGeom>
            <a:avLst/>
            <a:gdLst/>
            <a:ahLst/>
            <a:cxnLst/>
            <a:rect l="l" t="t" r="r" b="b"/>
            <a:pathLst>
              <a:path w="360045" h="301625">
                <a:moveTo>
                  <a:pt x="354075" y="0"/>
                </a:moveTo>
                <a:lnTo>
                  <a:pt x="339612" y="39462"/>
                </a:lnTo>
                <a:lnTo>
                  <a:pt x="317140" y="76008"/>
                </a:lnTo>
                <a:lnTo>
                  <a:pt x="287424" y="109177"/>
                </a:lnTo>
                <a:lnTo>
                  <a:pt x="251233" y="138508"/>
                </a:lnTo>
                <a:lnTo>
                  <a:pt x="209334" y="163539"/>
                </a:lnTo>
                <a:lnTo>
                  <a:pt x="162494" y="183811"/>
                </a:lnTo>
                <a:lnTo>
                  <a:pt x="111480" y="198861"/>
                </a:lnTo>
                <a:lnTo>
                  <a:pt x="57059" y="208229"/>
                </a:lnTo>
                <a:lnTo>
                  <a:pt x="0" y="211454"/>
                </a:lnTo>
                <a:lnTo>
                  <a:pt x="0" y="301370"/>
                </a:lnTo>
                <a:lnTo>
                  <a:pt x="53146" y="298590"/>
                </a:lnTo>
                <a:lnTo>
                  <a:pt x="103872" y="290514"/>
                </a:lnTo>
                <a:lnTo>
                  <a:pt x="151621" y="277538"/>
                </a:lnTo>
                <a:lnTo>
                  <a:pt x="195836" y="260059"/>
                </a:lnTo>
                <a:lnTo>
                  <a:pt x="235962" y="238474"/>
                </a:lnTo>
                <a:lnTo>
                  <a:pt x="271441" y="213180"/>
                </a:lnTo>
                <a:lnTo>
                  <a:pt x="301717" y="184574"/>
                </a:lnTo>
                <a:lnTo>
                  <a:pt x="326234" y="153051"/>
                </a:lnTo>
                <a:lnTo>
                  <a:pt x="344435" y="119010"/>
                </a:lnTo>
                <a:lnTo>
                  <a:pt x="359664" y="44957"/>
                </a:lnTo>
                <a:lnTo>
                  <a:pt x="359308" y="33647"/>
                </a:lnTo>
                <a:lnTo>
                  <a:pt x="358251" y="22383"/>
                </a:lnTo>
                <a:lnTo>
                  <a:pt x="356502" y="11168"/>
                </a:lnTo>
                <a:lnTo>
                  <a:pt x="354075" y="0"/>
                </a:lnTo>
                <a:close/>
              </a:path>
            </a:pathLst>
          </a:custGeom>
          <a:solidFill>
            <a:srgbClr val="670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88857" y="2933445"/>
            <a:ext cx="360045" cy="640080"/>
          </a:xfrm>
          <a:custGeom>
            <a:avLst/>
            <a:gdLst/>
            <a:ahLst/>
            <a:cxnLst/>
            <a:rect l="l" t="t" r="r" b="b"/>
            <a:pathLst>
              <a:path w="360045" h="640079">
                <a:moveTo>
                  <a:pt x="354075" y="338200"/>
                </a:moveTo>
                <a:lnTo>
                  <a:pt x="339612" y="377663"/>
                </a:lnTo>
                <a:lnTo>
                  <a:pt x="317140" y="414209"/>
                </a:lnTo>
                <a:lnTo>
                  <a:pt x="287424" y="447378"/>
                </a:lnTo>
                <a:lnTo>
                  <a:pt x="251233" y="476709"/>
                </a:lnTo>
                <a:lnTo>
                  <a:pt x="209334" y="501740"/>
                </a:lnTo>
                <a:lnTo>
                  <a:pt x="162494" y="522012"/>
                </a:lnTo>
                <a:lnTo>
                  <a:pt x="111480" y="537062"/>
                </a:lnTo>
                <a:lnTo>
                  <a:pt x="57059" y="546430"/>
                </a:lnTo>
                <a:lnTo>
                  <a:pt x="0" y="549655"/>
                </a:lnTo>
                <a:lnTo>
                  <a:pt x="0" y="639571"/>
                </a:lnTo>
                <a:lnTo>
                  <a:pt x="53146" y="636791"/>
                </a:lnTo>
                <a:lnTo>
                  <a:pt x="103872" y="628715"/>
                </a:lnTo>
                <a:lnTo>
                  <a:pt x="151621" y="615739"/>
                </a:lnTo>
                <a:lnTo>
                  <a:pt x="195836" y="598260"/>
                </a:lnTo>
                <a:lnTo>
                  <a:pt x="235962" y="576675"/>
                </a:lnTo>
                <a:lnTo>
                  <a:pt x="271441" y="551381"/>
                </a:lnTo>
                <a:lnTo>
                  <a:pt x="301717" y="522775"/>
                </a:lnTo>
                <a:lnTo>
                  <a:pt x="326234" y="491252"/>
                </a:lnTo>
                <a:lnTo>
                  <a:pt x="344435" y="457211"/>
                </a:lnTo>
                <a:lnTo>
                  <a:pt x="359664" y="383158"/>
                </a:lnTo>
                <a:lnTo>
                  <a:pt x="359664" y="293242"/>
                </a:lnTo>
                <a:lnTo>
                  <a:pt x="354584" y="250190"/>
                </a:lnTo>
                <a:lnTo>
                  <a:pt x="339840" y="209210"/>
                </a:lnTo>
                <a:lnTo>
                  <a:pt x="316171" y="170984"/>
                </a:lnTo>
                <a:lnTo>
                  <a:pt x="284321" y="136191"/>
                </a:lnTo>
                <a:lnTo>
                  <a:pt x="245029" y="105512"/>
                </a:lnTo>
                <a:lnTo>
                  <a:pt x="199036" y="79627"/>
                </a:lnTo>
                <a:lnTo>
                  <a:pt x="147085" y="59215"/>
                </a:lnTo>
                <a:lnTo>
                  <a:pt x="89916" y="44957"/>
                </a:lnTo>
                <a:lnTo>
                  <a:pt x="89916" y="0"/>
                </a:lnTo>
                <a:lnTo>
                  <a:pt x="0" y="81787"/>
                </a:lnTo>
                <a:lnTo>
                  <a:pt x="89916" y="179831"/>
                </a:lnTo>
                <a:lnTo>
                  <a:pt x="89916" y="134874"/>
                </a:lnTo>
                <a:lnTo>
                  <a:pt x="147085" y="149131"/>
                </a:lnTo>
                <a:lnTo>
                  <a:pt x="199036" y="169543"/>
                </a:lnTo>
                <a:lnTo>
                  <a:pt x="245029" y="195428"/>
                </a:lnTo>
                <a:lnTo>
                  <a:pt x="284321" y="226107"/>
                </a:lnTo>
                <a:lnTo>
                  <a:pt x="316171" y="260900"/>
                </a:lnTo>
                <a:lnTo>
                  <a:pt x="339840" y="299126"/>
                </a:lnTo>
                <a:lnTo>
                  <a:pt x="354584" y="340106"/>
                </a:lnTo>
                <a:lnTo>
                  <a:pt x="359664" y="383158"/>
                </a:lnTo>
              </a:path>
            </a:pathLst>
          </a:custGeom>
          <a:ln w="25908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19962" y="6442457"/>
            <a:ext cx="739203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Lease Expires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. . . . . . . . . . : Thursday,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December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21, 2006</a:t>
            </a:r>
            <a:r>
              <a:rPr dirty="0" sz="18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10:28:11AM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45473" y="6438423"/>
            <a:ext cx="12318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7561" y="1960117"/>
            <a:ext cx="450151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 b="1">
                <a:solidFill>
                  <a:srgbClr val="0000FF"/>
                </a:solidFill>
                <a:latin typeface="Tahoma"/>
                <a:cs typeface="Tahoma"/>
              </a:rPr>
              <a:t>202:2d</a:t>
            </a:r>
            <a:r>
              <a:rPr dirty="0" sz="3600" spc="-5" b="1">
                <a:solidFill>
                  <a:srgbClr val="FF0000"/>
                </a:solidFill>
                <a:latin typeface="Tahoma"/>
                <a:cs typeface="Tahoma"/>
              </a:rPr>
              <a:t>ff:fe</a:t>
            </a:r>
            <a:r>
              <a:rPr dirty="0" sz="3600" spc="-5" b="1">
                <a:solidFill>
                  <a:srgbClr val="0000FF"/>
                </a:solidFill>
                <a:latin typeface="Tahoma"/>
                <a:cs typeface="Tahoma"/>
              </a:rPr>
              <a:t>b6:40a3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947" y="4660391"/>
            <a:ext cx="1156970" cy="6464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3600" spc="-5" b="1">
                <a:solidFill>
                  <a:srgbClr val="FFFF00"/>
                </a:solidFill>
                <a:latin typeface="Tahoma"/>
                <a:cs typeface="Tahoma"/>
              </a:rPr>
              <a:t>ff:fe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5872" y="4660391"/>
            <a:ext cx="1995170" cy="650875"/>
          </a:xfrm>
          <a:custGeom>
            <a:avLst/>
            <a:gdLst/>
            <a:ahLst/>
            <a:cxnLst/>
            <a:rect l="l" t="t" r="r" b="b"/>
            <a:pathLst>
              <a:path w="1995170" h="650875">
                <a:moveTo>
                  <a:pt x="0" y="650747"/>
                </a:moveTo>
                <a:lnTo>
                  <a:pt x="1994916" y="650747"/>
                </a:lnTo>
                <a:lnTo>
                  <a:pt x="1994916" y="0"/>
                </a:lnTo>
                <a:lnTo>
                  <a:pt x="0" y="0"/>
                </a:lnTo>
                <a:lnTo>
                  <a:pt x="0" y="6507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85872" y="4660391"/>
            <a:ext cx="1995170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305"/>
              </a:spcBef>
            </a:pPr>
            <a:r>
              <a:rPr dirty="0" sz="3600" b="1">
                <a:solidFill>
                  <a:srgbClr val="FF0000"/>
                </a:solidFill>
                <a:latin typeface="Tahoma"/>
                <a:cs typeface="Tahoma"/>
              </a:rPr>
              <a:t>202:2d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440" y="4660391"/>
            <a:ext cx="2287905" cy="646430"/>
          </a:xfrm>
          <a:prstGeom prst="rect">
            <a:avLst/>
          </a:prstGeom>
          <a:solidFill>
            <a:srgbClr val="FFFF00"/>
          </a:solidFill>
          <a:ln w="9143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305"/>
              </a:spcBef>
            </a:pPr>
            <a:r>
              <a:rPr dirty="0" sz="3600" b="1">
                <a:solidFill>
                  <a:srgbClr val="FF0000"/>
                </a:solidFill>
                <a:latin typeface="Tahoma"/>
                <a:cs typeface="Tahoma"/>
              </a:rPr>
              <a:t>b6:40a3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2876550"/>
            <a:ext cx="556387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ahoma"/>
                <a:cs typeface="Tahoma"/>
              </a:rPr>
              <a:t>Physical Address.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. . . . . . . . :</a:t>
            </a:r>
            <a:r>
              <a:rPr dirty="0" sz="200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ahoma"/>
                <a:cs typeface="Tahoma"/>
              </a:rPr>
              <a:t>00-02-2d-b6-40-a3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3434" y="2832354"/>
            <a:ext cx="1150620" cy="381000"/>
          </a:xfrm>
          <a:custGeom>
            <a:avLst/>
            <a:gdLst/>
            <a:ahLst/>
            <a:cxnLst/>
            <a:rect l="l" t="t" r="r" b="b"/>
            <a:pathLst>
              <a:path w="1150620" h="381000">
                <a:moveTo>
                  <a:pt x="0" y="381000"/>
                </a:moveTo>
                <a:lnTo>
                  <a:pt x="1150619" y="381000"/>
                </a:lnTo>
                <a:lnTo>
                  <a:pt x="115061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04053" y="2832354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5165" y="3208020"/>
            <a:ext cx="316230" cy="1452880"/>
          </a:xfrm>
          <a:custGeom>
            <a:avLst/>
            <a:gdLst/>
            <a:ahLst/>
            <a:cxnLst/>
            <a:rect l="l" t="t" r="r" b="b"/>
            <a:pathLst>
              <a:path w="316229" h="1452879">
                <a:moveTo>
                  <a:pt x="0" y="1267205"/>
                </a:moveTo>
                <a:lnTo>
                  <a:pt x="58674" y="1452371"/>
                </a:lnTo>
                <a:lnTo>
                  <a:pt x="157520" y="1313941"/>
                </a:lnTo>
                <a:lnTo>
                  <a:pt x="109855" y="1313941"/>
                </a:lnTo>
                <a:lnTo>
                  <a:pt x="52705" y="1304797"/>
                </a:lnTo>
                <a:lnTo>
                  <a:pt x="57215" y="1276226"/>
                </a:lnTo>
                <a:lnTo>
                  <a:pt x="0" y="1267205"/>
                </a:lnTo>
                <a:close/>
              </a:path>
              <a:path w="316229" h="1452879">
                <a:moveTo>
                  <a:pt x="57215" y="1276226"/>
                </a:moveTo>
                <a:lnTo>
                  <a:pt x="52705" y="1304797"/>
                </a:lnTo>
                <a:lnTo>
                  <a:pt x="109855" y="1313941"/>
                </a:lnTo>
                <a:lnTo>
                  <a:pt x="114386" y="1285240"/>
                </a:lnTo>
                <a:lnTo>
                  <a:pt x="57215" y="1276226"/>
                </a:lnTo>
                <a:close/>
              </a:path>
              <a:path w="316229" h="1452879">
                <a:moveTo>
                  <a:pt x="114386" y="1285240"/>
                </a:moveTo>
                <a:lnTo>
                  <a:pt x="109855" y="1313941"/>
                </a:lnTo>
                <a:lnTo>
                  <a:pt x="157520" y="1313941"/>
                </a:lnTo>
                <a:lnTo>
                  <a:pt x="171576" y="1294256"/>
                </a:lnTo>
                <a:lnTo>
                  <a:pt x="114386" y="1285240"/>
                </a:lnTo>
                <a:close/>
              </a:path>
              <a:path w="316229" h="1452879">
                <a:moveTo>
                  <a:pt x="258699" y="0"/>
                </a:moveTo>
                <a:lnTo>
                  <a:pt x="57215" y="1276226"/>
                </a:lnTo>
                <a:lnTo>
                  <a:pt x="114386" y="1285240"/>
                </a:lnTo>
                <a:lnTo>
                  <a:pt x="315849" y="9143"/>
                </a:lnTo>
                <a:lnTo>
                  <a:pt x="25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3592" y="3192145"/>
            <a:ext cx="1468755" cy="1468755"/>
          </a:xfrm>
          <a:custGeom>
            <a:avLst/>
            <a:gdLst/>
            <a:ahLst/>
            <a:cxnLst/>
            <a:rect l="l" t="t" r="r" b="b"/>
            <a:pathLst>
              <a:path w="1468754" h="1468754">
                <a:moveTo>
                  <a:pt x="1324927" y="1365821"/>
                </a:moveTo>
                <a:lnTo>
                  <a:pt x="1283970" y="1406778"/>
                </a:lnTo>
                <a:lnTo>
                  <a:pt x="1468247" y="1468246"/>
                </a:lnTo>
                <a:lnTo>
                  <a:pt x="1440923" y="1386331"/>
                </a:lnTo>
                <a:lnTo>
                  <a:pt x="1345438" y="1386331"/>
                </a:lnTo>
                <a:lnTo>
                  <a:pt x="1324927" y="1365821"/>
                </a:lnTo>
                <a:close/>
              </a:path>
              <a:path w="1468754" h="1468754">
                <a:moveTo>
                  <a:pt x="1365821" y="1324927"/>
                </a:moveTo>
                <a:lnTo>
                  <a:pt x="1324927" y="1365821"/>
                </a:lnTo>
                <a:lnTo>
                  <a:pt x="1345438" y="1386331"/>
                </a:lnTo>
                <a:lnTo>
                  <a:pt x="1386332" y="1345437"/>
                </a:lnTo>
                <a:lnTo>
                  <a:pt x="1365821" y="1324927"/>
                </a:lnTo>
                <a:close/>
              </a:path>
              <a:path w="1468754" h="1468754">
                <a:moveTo>
                  <a:pt x="1406779" y="1283969"/>
                </a:moveTo>
                <a:lnTo>
                  <a:pt x="1365821" y="1324927"/>
                </a:lnTo>
                <a:lnTo>
                  <a:pt x="1386332" y="1345437"/>
                </a:lnTo>
                <a:lnTo>
                  <a:pt x="1345438" y="1386331"/>
                </a:lnTo>
                <a:lnTo>
                  <a:pt x="1440923" y="1386331"/>
                </a:lnTo>
                <a:lnTo>
                  <a:pt x="1406779" y="1283969"/>
                </a:lnTo>
                <a:close/>
              </a:path>
              <a:path w="1468754" h="1468754">
                <a:moveTo>
                  <a:pt x="40894" y="0"/>
                </a:moveTo>
                <a:lnTo>
                  <a:pt x="0" y="40893"/>
                </a:lnTo>
                <a:lnTo>
                  <a:pt x="1324927" y="1365821"/>
                </a:lnTo>
                <a:lnTo>
                  <a:pt x="1365821" y="1324927"/>
                </a:lnTo>
                <a:lnTo>
                  <a:pt x="4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855" y="4475988"/>
            <a:ext cx="1039494" cy="1015365"/>
          </a:xfrm>
          <a:custGeom>
            <a:avLst/>
            <a:gdLst/>
            <a:ahLst/>
            <a:cxnLst/>
            <a:rect l="l" t="t" r="r" b="b"/>
            <a:pathLst>
              <a:path w="1039495" h="1015364">
                <a:moveTo>
                  <a:pt x="0" y="507492"/>
                </a:moveTo>
                <a:lnTo>
                  <a:pt x="2123" y="461298"/>
                </a:lnTo>
                <a:lnTo>
                  <a:pt x="8372" y="416267"/>
                </a:lnTo>
                <a:lnTo>
                  <a:pt x="18563" y="372577"/>
                </a:lnTo>
                <a:lnTo>
                  <a:pt x="32512" y="330408"/>
                </a:lnTo>
                <a:lnTo>
                  <a:pt x="50035" y="289938"/>
                </a:lnTo>
                <a:lnTo>
                  <a:pt x="70950" y="251347"/>
                </a:lnTo>
                <a:lnTo>
                  <a:pt x="95073" y="214813"/>
                </a:lnTo>
                <a:lnTo>
                  <a:pt x="122221" y="180517"/>
                </a:lnTo>
                <a:lnTo>
                  <a:pt x="152209" y="148637"/>
                </a:lnTo>
                <a:lnTo>
                  <a:pt x="184855" y="119352"/>
                </a:lnTo>
                <a:lnTo>
                  <a:pt x="219975" y="92842"/>
                </a:lnTo>
                <a:lnTo>
                  <a:pt x="257386" y="69285"/>
                </a:lnTo>
                <a:lnTo>
                  <a:pt x="296904" y="48861"/>
                </a:lnTo>
                <a:lnTo>
                  <a:pt x="338346" y="31748"/>
                </a:lnTo>
                <a:lnTo>
                  <a:pt x="381529" y="18127"/>
                </a:lnTo>
                <a:lnTo>
                  <a:pt x="426268" y="8176"/>
                </a:lnTo>
                <a:lnTo>
                  <a:pt x="472381" y="2073"/>
                </a:lnTo>
                <a:lnTo>
                  <a:pt x="519683" y="0"/>
                </a:lnTo>
                <a:lnTo>
                  <a:pt x="566986" y="2073"/>
                </a:lnTo>
                <a:lnTo>
                  <a:pt x="613099" y="8176"/>
                </a:lnTo>
                <a:lnTo>
                  <a:pt x="657838" y="18127"/>
                </a:lnTo>
                <a:lnTo>
                  <a:pt x="701021" y="31748"/>
                </a:lnTo>
                <a:lnTo>
                  <a:pt x="742463" y="48861"/>
                </a:lnTo>
                <a:lnTo>
                  <a:pt x="781981" y="69285"/>
                </a:lnTo>
                <a:lnTo>
                  <a:pt x="819392" y="92842"/>
                </a:lnTo>
                <a:lnTo>
                  <a:pt x="854512" y="119352"/>
                </a:lnTo>
                <a:lnTo>
                  <a:pt x="887158" y="148637"/>
                </a:lnTo>
                <a:lnTo>
                  <a:pt x="917146" y="180517"/>
                </a:lnTo>
                <a:lnTo>
                  <a:pt x="944294" y="214813"/>
                </a:lnTo>
                <a:lnTo>
                  <a:pt x="968417" y="251347"/>
                </a:lnTo>
                <a:lnTo>
                  <a:pt x="989332" y="289938"/>
                </a:lnTo>
                <a:lnTo>
                  <a:pt x="1006856" y="330408"/>
                </a:lnTo>
                <a:lnTo>
                  <a:pt x="1020804" y="372577"/>
                </a:lnTo>
                <a:lnTo>
                  <a:pt x="1030995" y="416267"/>
                </a:lnTo>
                <a:lnTo>
                  <a:pt x="1037244" y="461298"/>
                </a:lnTo>
                <a:lnTo>
                  <a:pt x="1039368" y="507492"/>
                </a:lnTo>
                <a:lnTo>
                  <a:pt x="1037244" y="553685"/>
                </a:lnTo>
                <a:lnTo>
                  <a:pt x="1030995" y="598716"/>
                </a:lnTo>
                <a:lnTo>
                  <a:pt x="1020804" y="642406"/>
                </a:lnTo>
                <a:lnTo>
                  <a:pt x="1006855" y="684575"/>
                </a:lnTo>
                <a:lnTo>
                  <a:pt x="989332" y="725045"/>
                </a:lnTo>
                <a:lnTo>
                  <a:pt x="968417" y="763636"/>
                </a:lnTo>
                <a:lnTo>
                  <a:pt x="944294" y="800170"/>
                </a:lnTo>
                <a:lnTo>
                  <a:pt x="917146" y="834466"/>
                </a:lnTo>
                <a:lnTo>
                  <a:pt x="887158" y="866346"/>
                </a:lnTo>
                <a:lnTo>
                  <a:pt x="854512" y="895631"/>
                </a:lnTo>
                <a:lnTo>
                  <a:pt x="819392" y="922141"/>
                </a:lnTo>
                <a:lnTo>
                  <a:pt x="781981" y="945698"/>
                </a:lnTo>
                <a:lnTo>
                  <a:pt x="742463" y="966122"/>
                </a:lnTo>
                <a:lnTo>
                  <a:pt x="701021" y="983235"/>
                </a:lnTo>
                <a:lnTo>
                  <a:pt x="657838" y="996856"/>
                </a:lnTo>
                <a:lnTo>
                  <a:pt x="613099" y="1006807"/>
                </a:lnTo>
                <a:lnTo>
                  <a:pt x="566986" y="1012910"/>
                </a:lnTo>
                <a:lnTo>
                  <a:pt x="519683" y="1014984"/>
                </a:lnTo>
                <a:lnTo>
                  <a:pt x="472381" y="1012910"/>
                </a:lnTo>
                <a:lnTo>
                  <a:pt x="426268" y="1006807"/>
                </a:lnTo>
                <a:lnTo>
                  <a:pt x="381529" y="996856"/>
                </a:lnTo>
                <a:lnTo>
                  <a:pt x="338346" y="983235"/>
                </a:lnTo>
                <a:lnTo>
                  <a:pt x="296904" y="966122"/>
                </a:lnTo>
                <a:lnTo>
                  <a:pt x="257386" y="945698"/>
                </a:lnTo>
                <a:lnTo>
                  <a:pt x="219975" y="922141"/>
                </a:lnTo>
                <a:lnTo>
                  <a:pt x="184855" y="895631"/>
                </a:lnTo>
                <a:lnTo>
                  <a:pt x="152209" y="866346"/>
                </a:lnTo>
                <a:lnTo>
                  <a:pt x="122221" y="834466"/>
                </a:lnTo>
                <a:lnTo>
                  <a:pt x="95073" y="800170"/>
                </a:lnTo>
                <a:lnTo>
                  <a:pt x="70950" y="763636"/>
                </a:lnTo>
                <a:lnTo>
                  <a:pt x="50035" y="725045"/>
                </a:lnTo>
                <a:lnTo>
                  <a:pt x="32511" y="684575"/>
                </a:lnTo>
                <a:lnTo>
                  <a:pt x="18563" y="642406"/>
                </a:lnTo>
                <a:lnTo>
                  <a:pt x="8372" y="598716"/>
                </a:lnTo>
                <a:lnTo>
                  <a:pt x="2123" y="553685"/>
                </a:lnTo>
                <a:lnTo>
                  <a:pt x="0" y="507492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45764" y="2703576"/>
            <a:ext cx="803275" cy="774700"/>
          </a:xfrm>
          <a:custGeom>
            <a:avLst/>
            <a:gdLst/>
            <a:ahLst/>
            <a:cxnLst/>
            <a:rect l="l" t="t" r="r" b="b"/>
            <a:pathLst>
              <a:path w="803275" h="774700">
                <a:moveTo>
                  <a:pt x="0" y="387096"/>
                </a:moveTo>
                <a:lnTo>
                  <a:pt x="3129" y="338548"/>
                </a:lnTo>
                <a:lnTo>
                  <a:pt x="12266" y="291798"/>
                </a:lnTo>
                <a:lnTo>
                  <a:pt x="27035" y="247207"/>
                </a:lnTo>
                <a:lnTo>
                  <a:pt x="47058" y="205140"/>
                </a:lnTo>
                <a:lnTo>
                  <a:pt x="71959" y="165959"/>
                </a:lnTo>
                <a:lnTo>
                  <a:pt x="101362" y="130028"/>
                </a:lnTo>
                <a:lnTo>
                  <a:pt x="134889" y="97710"/>
                </a:lnTo>
                <a:lnTo>
                  <a:pt x="172164" y="69367"/>
                </a:lnTo>
                <a:lnTo>
                  <a:pt x="212810" y="45363"/>
                </a:lnTo>
                <a:lnTo>
                  <a:pt x="256450" y="26061"/>
                </a:lnTo>
                <a:lnTo>
                  <a:pt x="302709" y="11825"/>
                </a:lnTo>
                <a:lnTo>
                  <a:pt x="351209" y="3016"/>
                </a:lnTo>
                <a:lnTo>
                  <a:pt x="401574" y="0"/>
                </a:lnTo>
                <a:lnTo>
                  <a:pt x="451938" y="3016"/>
                </a:lnTo>
                <a:lnTo>
                  <a:pt x="500438" y="11825"/>
                </a:lnTo>
                <a:lnTo>
                  <a:pt x="546697" y="26061"/>
                </a:lnTo>
                <a:lnTo>
                  <a:pt x="590337" y="45363"/>
                </a:lnTo>
                <a:lnTo>
                  <a:pt x="630983" y="69367"/>
                </a:lnTo>
                <a:lnTo>
                  <a:pt x="668258" y="97710"/>
                </a:lnTo>
                <a:lnTo>
                  <a:pt x="701785" y="130028"/>
                </a:lnTo>
                <a:lnTo>
                  <a:pt x="731188" y="165959"/>
                </a:lnTo>
                <a:lnTo>
                  <a:pt x="756089" y="205140"/>
                </a:lnTo>
                <a:lnTo>
                  <a:pt x="776112" y="247207"/>
                </a:lnTo>
                <a:lnTo>
                  <a:pt x="790881" y="291798"/>
                </a:lnTo>
                <a:lnTo>
                  <a:pt x="800018" y="338548"/>
                </a:lnTo>
                <a:lnTo>
                  <a:pt x="803148" y="387096"/>
                </a:lnTo>
                <a:lnTo>
                  <a:pt x="800018" y="435643"/>
                </a:lnTo>
                <a:lnTo>
                  <a:pt x="790881" y="482393"/>
                </a:lnTo>
                <a:lnTo>
                  <a:pt x="776112" y="526984"/>
                </a:lnTo>
                <a:lnTo>
                  <a:pt x="756089" y="569051"/>
                </a:lnTo>
                <a:lnTo>
                  <a:pt x="731188" y="608232"/>
                </a:lnTo>
                <a:lnTo>
                  <a:pt x="701785" y="644163"/>
                </a:lnTo>
                <a:lnTo>
                  <a:pt x="668258" y="676481"/>
                </a:lnTo>
                <a:lnTo>
                  <a:pt x="630983" y="704824"/>
                </a:lnTo>
                <a:lnTo>
                  <a:pt x="590337" y="728828"/>
                </a:lnTo>
                <a:lnTo>
                  <a:pt x="546697" y="748130"/>
                </a:lnTo>
                <a:lnTo>
                  <a:pt x="500438" y="762366"/>
                </a:lnTo>
                <a:lnTo>
                  <a:pt x="451938" y="771175"/>
                </a:lnTo>
                <a:lnTo>
                  <a:pt x="401574" y="774191"/>
                </a:lnTo>
                <a:lnTo>
                  <a:pt x="351209" y="771175"/>
                </a:lnTo>
                <a:lnTo>
                  <a:pt x="302709" y="762366"/>
                </a:lnTo>
                <a:lnTo>
                  <a:pt x="256450" y="748130"/>
                </a:lnTo>
                <a:lnTo>
                  <a:pt x="212810" y="728828"/>
                </a:lnTo>
                <a:lnTo>
                  <a:pt x="172164" y="704824"/>
                </a:lnTo>
                <a:lnTo>
                  <a:pt x="134889" y="676481"/>
                </a:lnTo>
                <a:lnTo>
                  <a:pt x="101362" y="644163"/>
                </a:lnTo>
                <a:lnTo>
                  <a:pt x="71959" y="608232"/>
                </a:lnTo>
                <a:lnTo>
                  <a:pt x="47058" y="569051"/>
                </a:lnTo>
                <a:lnTo>
                  <a:pt x="27035" y="526984"/>
                </a:lnTo>
                <a:lnTo>
                  <a:pt x="12266" y="482393"/>
                </a:lnTo>
                <a:lnTo>
                  <a:pt x="3129" y="435643"/>
                </a:lnTo>
                <a:lnTo>
                  <a:pt x="0" y="38709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34339" y="1770126"/>
            <a:ext cx="6833234" cy="3603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Ethernet adapter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MyTap: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Media </a:t>
            </a:r>
            <a:r>
              <a:rPr dirty="0" sz="2000" spc="-5">
                <a:latin typeface="Tahoma"/>
                <a:cs typeface="Tahoma"/>
              </a:rPr>
              <a:t>State </a:t>
            </a:r>
            <a:r>
              <a:rPr dirty="0" sz="2000">
                <a:latin typeface="Tahoma"/>
                <a:cs typeface="Tahoma"/>
              </a:rPr>
              <a:t>. . . . . . . . . . . : Media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disconnected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Description </a:t>
            </a:r>
            <a:r>
              <a:rPr dirty="0" sz="2000">
                <a:latin typeface="Tahoma"/>
                <a:cs typeface="Tahoma"/>
              </a:rPr>
              <a:t>. . . . . . . . . . . : TAP-Win32 </a:t>
            </a:r>
            <a:r>
              <a:rPr dirty="0" sz="2000" spc="-5">
                <a:latin typeface="Tahoma"/>
                <a:cs typeface="Tahoma"/>
              </a:rPr>
              <a:t>Adapter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V8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Physical </a:t>
            </a:r>
            <a:r>
              <a:rPr dirty="0" sz="2000">
                <a:latin typeface="Tahoma"/>
                <a:cs typeface="Tahoma"/>
              </a:rPr>
              <a:t>Address. . . . . . . . . :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00-FF-21-8D-4A-E5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Ethernet </a:t>
            </a:r>
            <a:r>
              <a:rPr dirty="0" sz="2000">
                <a:latin typeface="Tahoma"/>
                <a:cs typeface="Tahoma"/>
              </a:rPr>
              <a:t>adapter Local </a:t>
            </a:r>
            <a:r>
              <a:rPr dirty="0" sz="2000" spc="-5">
                <a:latin typeface="Tahoma"/>
                <a:cs typeface="Tahoma"/>
              </a:rPr>
              <a:t>Area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Connection: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833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ahoma"/>
                <a:cs typeface="Tahoma"/>
              </a:rPr>
              <a:t>Media </a:t>
            </a:r>
            <a:r>
              <a:rPr dirty="0" sz="2000" spc="-5">
                <a:latin typeface="Tahoma"/>
                <a:cs typeface="Tahoma"/>
              </a:rPr>
              <a:t>State </a:t>
            </a:r>
            <a:r>
              <a:rPr dirty="0" sz="2000">
                <a:latin typeface="Tahoma"/>
                <a:cs typeface="Tahoma"/>
              </a:rPr>
              <a:t>. . . . . . . . . . . : Media </a:t>
            </a:r>
            <a:r>
              <a:rPr dirty="0" sz="2000" spc="-5">
                <a:latin typeface="Tahoma"/>
                <a:cs typeface="Tahoma"/>
              </a:rPr>
              <a:t>disconnected  Description </a:t>
            </a:r>
            <a:r>
              <a:rPr dirty="0" sz="2000">
                <a:latin typeface="Tahoma"/>
                <a:cs typeface="Tahoma"/>
              </a:rPr>
              <a:t>. . . . . . . . . . . : VIA Rhine II Fast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Ethernet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1920"/>
              </a:lnSpc>
            </a:pPr>
            <a:r>
              <a:rPr dirty="0" sz="2000">
                <a:latin typeface="Tahoma"/>
                <a:cs typeface="Tahoma"/>
              </a:rPr>
              <a:t>Adapter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Physical </a:t>
            </a:r>
            <a:r>
              <a:rPr dirty="0" sz="2000">
                <a:latin typeface="Tahoma"/>
                <a:cs typeface="Tahoma"/>
              </a:rPr>
              <a:t>Address. . . . . . . . . :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00-40-45-1C-1E-EC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Kasetsart IPv6</a:t>
            </a:r>
            <a:r>
              <a:rPr dirty="0" spc="-60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6303" y="1770126"/>
            <a:ext cx="7834630" cy="274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Tunnel adapter Teredo Tunneling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Pseudo-Interface: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tabLst>
                <a:tab pos="4237355" algn="l"/>
              </a:tabLst>
            </a:pPr>
            <a:r>
              <a:rPr dirty="0" sz="2000" spc="-5">
                <a:latin typeface="Tahoma"/>
                <a:cs typeface="Tahoma"/>
              </a:rPr>
              <a:t>Connection-specific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DNS</a:t>
            </a:r>
            <a:r>
              <a:rPr dirty="0" sz="2000" spc="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Suffix	</a:t>
            </a:r>
            <a:r>
              <a:rPr dirty="0" sz="2000">
                <a:latin typeface="Tahoma"/>
                <a:cs typeface="Tahoma"/>
              </a:rPr>
              <a:t>.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648335" marR="508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Description </a:t>
            </a:r>
            <a:r>
              <a:rPr dirty="0" sz="2000">
                <a:latin typeface="Tahoma"/>
                <a:cs typeface="Tahoma"/>
              </a:rPr>
              <a:t>. . . . . . . . . . . : Teredo Tunneling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Pseudo-Interface  </a:t>
            </a:r>
            <a:r>
              <a:rPr dirty="0" sz="2000" spc="-5">
                <a:latin typeface="Tahoma"/>
                <a:cs typeface="Tahoma"/>
              </a:rPr>
              <a:t>Physical </a:t>
            </a:r>
            <a:r>
              <a:rPr dirty="0" sz="2000">
                <a:latin typeface="Tahoma"/>
                <a:cs typeface="Tahoma"/>
              </a:rPr>
              <a:t>Address. . . . . . . . . 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FF-FF-FF-FF-FF-FF-FF-FF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Dhcp Enabled. </a:t>
            </a:r>
            <a:r>
              <a:rPr dirty="0" sz="2000">
                <a:latin typeface="Tahoma"/>
                <a:cs typeface="Tahoma"/>
              </a:rPr>
              <a:t>. . . . . . . . . . :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IP </a:t>
            </a:r>
            <a:r>
              <a:rPr dirty="0" sz="2000" spc="-5">
                <a:latin typeface="Tahoma"/>
                <a:cs typeface="Tahoma"/>
              </a:rPr>
              <a:t>Address. </a:t>
            </a:r>
            <a:r>
              <a:rPr dirty="0" sz="2000">
                <a:latin typeface="Tahoma"/>
                <a:cs typeface="Tahoma"/>
              </a:rPr>
              <a:t>. . . . . . . . . . . :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fe80::5445:5245:444f%7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Default Gateway </a:t>
            </a:r>
            <a:r>
              <a:rPr dirty="0" sz="2000">
                <a:latin typeface="Tahoma"/>
                <a:cs typeface="Tahoma"/>
              </a:rPr>
              <a:t>. . . . . . . . .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NetBIOS </a:t>
            </a:r>
            <a:r>
              <a:rPr dirty="0" sz="2000">
                <a:latin typeface="Tahoma"/>
                <a:cs typeface="Tahoma"/>
              </a:rPr>
              <a:t>over </a:t>
            </a:r>
            <a:r>
              <a:rPr dirty="0" sz="2000" spc="-5">
                <a:latin typeface="Tahoma"/>
                <a:cs typeface="Tahoma"/>
              </a:rPr>
              <a:t>Tcpip. </a:t>
            </a:r>
            <a:r>
              <a:rPr dirty="0" sz="2000">
                <a:latin typeface="Tahoma"/>
                <a:cs typeface="Tahoma"/>
              </a:rPr>
              <a:t>. . . . . . . :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Disabled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</dc:creator>
  <dc:title>Multicast</dc:title>
  <dcterms:created xsi:type="dcterms:W3CDTF">2017-03-16T04:50:03Z</dcterms:created>
  <dcterms:modified xsi:type="dcterms:W3CDTF">2017-03-16T04:50:03Z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2017-03-16T00:00:00Z</vt:filetime>
  </property>
</Properties>
</file>