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20" autoAdjust="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2401D881-5795-48CF-8345-C26F1F76E91F}" type="datetimeFigureOut">
              <a:rPr lang="th-TH"/>
              <a:pPr/>
              <a:t>12/04/60</a:t>
            </a:fld>
            <a:endParaRPr lang="th-TH"/>
          </a:p>
        </p:txBody>
      </p:sp>
      <p:sp>
        <p:nvSpPr>
          <p:cNvPr id="430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7AF367B7-224F-497B-B8D4-39D5286104C3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ใส่ลูกบอลลงในไห</a:t>
            </a:r>
            <a:r>
              <a:rPr lang="en-US"/>
              <a:t>3</a:t>
            </a:r>
            <a:r>
              <a:rPr lang="th-TH"/>
              <a:t>ลูกแต่ไม่บอกว่าใส่สีละกี่ลูก </a:t>
            </a:r>
            <a:r>
              <a:rPr lang="en-US"/>
              <a:t>Maj.blue=</a:t>
            </a:r>
            <a:r>
              <a:rPr lang="th-TH"/>
              <a:t>ฟ้า</a:t>
            </a:r>
            <a:r>
              <a:rPr lang="en-US"/>
              <a:t> Maj.red</a:t>
            </a:r>
            <a:r>
              <a:rPr lang="th-TH"/>
              <a:t> </a:t>
            </a:r>
            <a:r>
              <a:rPr lang="en-US"/>
              <a:t>=</a:t>
            </a:r>
            <a:r>
              <a:rPr lang="th-TH"/>
              <a:t>แดง เยอะกว่า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สิ่งที่ต้องใช้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โหนดในกราฟมีสองสถานะ คือ </a:t>
            </a:r>
            <a:r>
              <a:rPr lang="en-US"/>
              <a:t>Active </a:t>
            </a:r>
            <a:r>
              <a:rPr lang="th-TH"/>
              <a:t>คือยอมรับ </a:t>
            </a:r>
            <a:r>
              <a:rPr lang="en-US"/>
              <a:t>Information </a:t>
            </a:r>
            <a:r>
              <a:rPr lang="th-TH"/>
              <a:t>แล้วกับ </a:t>
            </a:r>
            <a:r>
              <a:rPr lang="en-US"/>
              <a:t>Inactive</a:t>
            </a:r>
            <a:r>
              <a:rPr lang="th-TH"/>
              <a:t> คือยังไม่ได้รับ</a:t>
            </a:r>
            <a:r>
              <a:rPr lang="en-US"/>
              <a:t> information </a:t>
            </a:r>
            <a:r>
              <a:rPr lang="th-TH"/>
              <a:t>จะถูก </a:t>
            </a:r>
            <a:r>
              <a:rPr lang="en-US"/>
              <a:t>Activate</a:t>
            </a:r>
            <a:r>
              <a:rPr lang="th-TH"/>
              <a:t>ได้จากเพื่อนบ้านเท่านั้นและหาก </a:t>
            </a:r>
            <a:r>
              <a:rPr lang="en-US"/>
              <a:t>Activate</a:t>
            </a:r>
            <a:r>
              <a:rPr lang="th-TH"/>
              <a:t>ไปแล้วจะไม่สามารถกลับเป็น</a:t>
            </a:r>
            <a:r>
              <a:rPr lang="en-US"/>
              <a:t> Inactive </a:t>
            </a:r>
            <a:r>
              <a:rPr lang="th-TH"/>
              <a:t>ได้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มีคนนึงจะซื้อมือถือจะซื้อไอโฟนหรือโนเกียดี ไปถามเพื่อน เพื่อนบอกไอโฟนดิ คนนั้นยังไม่ซื้อจะหา</a:t>
            </a:r>
            <a:r>
              <a:rPr lang="en-US"/>
              <a:t> information</a:t>
            </a:r>
            <a:r>
              <a:rPr lang="th-TH"/>
              <a:t>มากกว่านี้ถ้ามีเพื่อนคนต่อๆมามา</a:t>
            </a:r>
            <a:r>
              <a:rPr lang="en-US"/>
              <a:t>Activate</a:t>
            </a:r>
            <a:r>
              <a:rPr lang="th-TH"/>
              <a:t>อีก รวมแล้วมากกว่าความเชื่อมั่นของตนเองเมื่อไหร่จึงจะเริ่มซื้อ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สรุปคือถ้ามากกว่าความเชื่อมั่นก็จะยอมเปลี่ยนสถานะ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IDM </a:t>
            </a:r>
            <a:r>
              <a:rPr lang="th-TH"/>
              <a:t>มองที่โหนดปลายทางคือถ้ามีคนมาโน้มน้าวมากก็จะเปลี่ยนฃแต่ </a:t>
            </a:r>
            <a:r>
              <a:rPr lang="en-US"/>
              <a:t>ICM </a:t>
            </a:r>
            <a:r>
              <a:rPr lang="th-TH"/>
              <a:t>จะมองที่ต้นทางคือถ้าเขาไม่เชื่อเราก็จะไม่บอกอีกแล้ว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ทุกๆเส้นเท่ากับ</a:t>
            </a:r>
            <a:r>
              <a:rPr lang="en-US"/>
              <a:t>0.5 </a:t>
            </a:r>
            <a:r>
              <a:rPr lang="th-TH"/>
              <a:t>และมีโอกาสแค่ครั้งเดียว  คือเชื่อก็เชื่อไม่เชื่อก็ไม่บอกซ้ำ  ไปฟังจารพูดอีกรอบก็ดี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สมมติบริษัทแห่งนึงมีเงินจำกัดสินค้าทดลอง</a:t>
            </a:r>
            <a:r>
              <a:rPr lang="en-US"/>
              <a:t>K</a:t>
            </a:r>
            <a:r>
              <a:rPr lang="th-TH"/>
              <a:t>ชิ้นโดยคนเหล่านั้นจะไปบอกต่อมากที่สุด พยายามบอกว่า</a:t>
            </a:r>
            <a:r>
              <a:rPr lang="en-US"/>
              <a:t>K</a:t>
            </a:r>
            <a:r>
              <a:rPr lang="th-TH"/>
              <a:t>คนเนี้ยคือผู้ใดถึงจะกระจายไปได้มากทีสุด</a:t>
            </a:r>
          </a:p>
          <a:p>
            <a:r>
              <a:rPr lang="th-TH"/>
              <a:t>ดังนั้นคนทดลอง</a:t>
            </a:r>
            <a:r>
              <a:rPr lang="en-US"/>
              <a:t>B</a:t>
            </a:r>
            <a:r>
              <a:rPr lang="th-TH"/>
              <a:t>ต้องมีจำนวนน้อยกว่า </a:t>
            </a:r>
            <a:r>
              <a:rPr lang="en-US"/>
              <a:t>K</a:t>
            </a:r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จะได้ขั้นต่ำ </a:t>
            </a:r>
            <a:r>
              <a:rPr lang="en-US"/>
              <a:t>63% </a:t>
            </a:r>
            <a:endParaRPr lang="th-TH"/>
          </a:p>
          <a:p>
            <a:r>
              <a:rPr lang="th-TH"/>
              <a:t>โดยเริ่มมากำหนด </a:t>
            </a:r>
            <a:r>
              <a:rPr lang="en-US"/>
              <a:t>B</a:t>
            </a:r>
            <a:r>
              <a:rPr lang="th-TH"/>
              <a:t>เป็นเซตว่าง แล้วหาว่าในบรรดาทุกๆโหนดที่อยู่ในกราฟ แล้วให้ทุกคนเริ่มต้นว่าได้ </a:t>
            </a:r>
            <a:r>
              <a:rPr lang="en-US"/>
              <a:t>influence </a:t>
            </a:r>
            <a:r>
              <a:rPr lang="th-TH"/>
              <a:t>เท่าไหร่ และถ้ามีสินค้า</a:t>
            </a:r>
            <a:r>
              <a:rPr lang="en-US"/>
              <a:t>k</a:t>
            </a:r>
            <a:r>
              <a:rPr lang="th-TH"/>
              <a:t>ชิ้นควรให้ใคร</a:t>
            </a:r>
            <a:endParaRPr lang="en-US"/>
          </a:p>
          <a:p>
            <a:r>
              <a:rPr lang="th-TH"/>
              <a:t>สมมติโหนดแรกที่ทดลองคือ </a:t>
            </a:r>
            <a:r>
              <a:rPr lang="en-US"/>
              <a:t>v1 </a:t>
            </a:r>
            <a:r>
              <a:rPr lang="th-TH"/>
              <a:t>ก็จะทำไปเรื่อยๆ แล้วตัวถัดๆไปก็ดูตัวไหนให้ค่า</a:t>
            </a:r>
            <a:r>
              <a:rPr lang="en-US"/>
              <a:t>v</a:t>
            </a:r>
            <a:r>
              <a:rPr lang="th-TH"/>
              <a:t>มากสุด</a:t>
            </a:r>
          </a:p>
          <a:p>
            <a:r>
              <a:rPr lang="th-TH"/>
              <a:t>ในแต่ละรอบพยายามหาโหนดถัดไปแล้วยูเนี่ยนที่เรามีแล้วได้ค่า</a:t>
            </a:r>
            <a:r>
              <a:rPr lang="en-US"/>
              <a:t>Maximize</a:t>
            </a:r>
            <a:r>
              <a:rPr lang="th-TH"/>
              <a:t>ที่สุด </a:t>
            </a:r>
            <a:r>
              <a:rPr lang="en-US"/>
              <a:t>GREEDY</a:t>
            </a:r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ไปฟังมา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เป็นโมโนโทนคือค่า</a:t>
            </a:r>
            <a:r>
              <a:rPr lang="en-US"/>
              <a:t>V</a:t>
            </a:r>
            <a:r>
              <a:rPr lang="th-TH"/>
              <a:t>แล้วเพิ่มขึ้น แล้วเป็น</a:t>
            </a:r>
            <a:r>
              <a:rPr lang="en-US"/>
              <a:t>submodular</a:t>
            </a:r>
            <a:r>
              <a:rPr lang="th-TH"/>
              <a:t>ด้วย</a:t>
            </a:r>
          </a:p>
          <a:p>
            <a:r>
              <a:rPr lang="th-TH"/>
              <a:t>ค่าของ</a:t>
            </a:r>
            <a:r>
              <a:rPr lang="en-US"/>
              <a:t>S</a:t>
            </a:r>
            <a:r>
              <a:rPr lang="th-TH"/>
              <a:t>ที่ยูเนี่ยน</a:t>
            </a:r>
            <a:r>
              <a:rPr lang="en-US"/>
              <a:t>V</a:t>
            </a:r>
            <a:r>
              <a:rPr lang="th-TH"/>
              <a:t>จะต้องมีค่ามากกว่าส่วนต่างการเอาไปใส่ในรอบหลังๆ</a:t>
            </a:r>
            <a:r>
              <a:rPr lang="en-US"/>
              <a:t>(</a:t>
            </a:r>
            <a:r>
              <a:rPr lang="th-TH"/>
              <a:t>กราฟสูงขึ้นมาต้องมากกว่ากราฟตอนหลังๆที่ใส่ไปเยอะแล้ว</a:t>
            </a:r>
            <a:r>
              <a:rPr lang="en-US"/>
              <a:t>)</a:t>
            </a:r>
            <a:r>
              <a:rPr lang="th-TH"/>
              <a:t> ละการพิสูจน์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คนแรกไม่มี</a:t>
            </a:r>
            <a:r>
              <a:rPr lang="en-US"/>
              <a:t>information</a:t>
            </a:r>
            <a:r>
              <a:rPr lang="th-TH"/>
              <a:t>ใดๆเลย ก็จะเชื่อในสิ่งที่ตัวเองได้ </a:t>
            </a:r>
          </a:p>
          <a:p>
            <a:r>
              <a:rPr lang="th-TH"/>
              <a:t>คนที่สองจะมีสองกรณีคือดูของตัวเองกับดูของคนก่อนหน้า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th-TH">
                <a:solidFill>
                  <a:srgbClr val="00AF50"/>
                </a:solidFill>
              </a:rPr>
              <a:t>P[</a:t>
            </a:r>
            <a:r>
              <a:rPr lang="th-TH" i="1">
                <a:solidFill>
                  <a:srgbClr val="00AF50"/>
                </a:solidFill>
              </a:rPr>
              <a:t>majority-blue</a:t>
            </a:r>
            <a:r>
              <a:rPr lang="th-TH">
                <a:solidFill>
                  <a:srgbClr val="00AF50"/>
                </a:solidFill>
              </a:rPr>
              <a:t>]  =	P[</a:t>
            </a:r>
            <a:r>
              <a:rPr lang="th-TH" i="1">
                <a:solidFill>
                  <a:srgbClr val="00AF50"/>
                </a:solidFill>
              </a:rPr>
              <a:t>majority-red</a:t>
            </a:r>
            <a:r>
              <a:rPr lang="th-TH">
                <a:solidFill>
                  <a:srgbClr val="00AF50"/>
                </a:solidFill>
              </a:rPr>
              <a:t>]  =</a:t>
            </a:r>
            <a:r>
              <a:rPr lang="en-US">
                <a:solidFill>
                  <a:srgbClr val="00AF50"/>
                </a:solidFill>
              </a:rPr>
              <a:t> ½</a:t>
            </a:r>
            <a:r>
              <a:rPr lang="th-TH">
                <a:solidFill>
                  <a:srgbClr val="00AF50"/>
                </a:solidFill>
              </a:rPr>
              <a:t> </a:t>
            </a:r>
            <a:endParaRPr lang="th-TH"/>
          </a:p>
          <a:p>
            <a:pPr>
              <a:spcBef>
                <a:spcPct val="0"/>
              </a:spcBef>
            </a:pPr>
            <a:r>
              <a:rPr lang="th-TH">
                <a:solidFill>
                  <a:srgbClr val="00AF50"/>
                </a:solidFill>
              </a:rPr>
              <a:t>P[</a:t>
            </a:r>
            <a:r>
              <a:rPr lang="th-TH" i="1">
                <a:solidFill>
                  <a:srgbClr val="00AF50"/>
                </a:solidFill>
              </a:rPr>
              <a:t>blue | majority-blue</a:t>
            </a:r>
            <a:r>
              <a:rPr lang="en-US" i="1">
                <a:solidFill>
                  <a:srgbClr val="00AF50"/>
                </a:solidFill>
              </a:rPr>
              <a:t>] = 2/3 </a:t>
            </a:r>
            <a:r>
              <a:rPr lang="th-TH" i="1">
                <a:solidFill>
                  <a:srgbClr val="00AF50"/>
                </a:solidFill>
              </a:rPr>
              <a:t>โอกาสฟ้ามากกว่า </a:t>
            </a:r>
            <a:r>
              <a:rPr lang="en-US" i="1">
                <a:solidFill>
                  <a:srgbClr val="00AF50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th-TH">
                <a:solidFill>
                  <a:srgbClr val="00AF50"/>
                </a:solidFill>
              </a:rPr>
              <a:t>P[</a:t>
            </a:r>
            <a:r>
              <a:rPr lang="th-TH" i="1">
                <a:solidFill>
                  <a:srgbClr val="00AF50"/>
                </a:solidFill>
              </a:rPr>
              <a:t>blue</a:t>
            </a:r>
            <a:r>
              <a:rPr lang="th-TH">
                <a:solidFill>
                  <a:srgbClr val="00AF50"/>
                </a:solidFill>
              </a:rPr>
              <a:t>]</a:t>
            </a:r>
            <a:r>
              <a:rPr lang="en-US">
                <a:solidFill>
                  <a:srgbClr val="00AF50"/>
                </a:solidFill>
              </a:rPr>
              <a:t> = ½</a:t>
            </a:r>
          </a:p>
          <a:p>
            <a:pPr>
              <a:spcBef>
                <a:spcPct val="0"/>
              </a:spcBef>
            </a:pPr>
            <a:r>
              <a:rPr lang="th-TH">
                <a:solidFill>
                  <a:srgbClr val="00AF50"/>
                </a:solidFill>
              </a:rPr>
              <a:t>P[</a:t>
            </a:r>
            <a:r>
              <a:rPr lang="th-TH" i="1">
                <a:solidFill>
                  <a:srgbClr val="00AF50"/>
                </a:solidFill>
              </a:rPr>
              <a:t>majority-blue | blue</a:t>
            </a:r>
            <a:r>
              <a:rPr lang="th-TH">
                <a:solidFill>
                  <a:srgbClr val="00AF50"/>
                </a:solidFill>
              </a:rPr>
              <a:t>]</a:t>
            </a:r>
            <a:r>
              <a:rPr lang="en-US">
                <a:solidFill>
                  <a:srgbClr val="00AF50"/>
                </a:solidFill>
              </a:rPr>
              <a:t> = 2/3 &gt; ½ </a:t>
            </a:r>
            <a:r>
              <a:rPr lang="th-TH">
                <a:solidFill>
                  <a:srgbClr val="00AF50"/>
                </a:solidFill>
              </a:rPr>
              <a:t>จึงมีโอกาสตอบ</a:t>
            </a:r>
            <a:r>
              <a:rPr lang="en-US">
                <a:solidFill>
                  <a:srgbClr val="00AF50"/>
                </a:solidFill>
              </a:rPr>
              <a:t> Blue</a:t>
            </a:r>
            <a:r>
              <a:rPr lang="th-TH">
                <a:solidFill>
                  <a:srgbClr val="00AF50"/>
                </a:solidFill>
              </a:rPr>
              <a:t> มากกว่า</a:t>
            </a:r>
            <a:endParaRPr lang="en-US">
              <a:solidFill>
                <a:srgbClr val="00AF50"/>
              </a:solidFill>
            </a:endParaRPr>
          </a:p>
          <a:p>
            <a:pPr>
              <a:spcBef>
                <a:spcPct val="0"/>
              </a:spcBef>
            </a:pPr>
            <a:endParaRPr lang="th-TH"/>
          </a:p>
          <a:p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มาดูคนที่สาม สมมติว่าสองคนแรกได้น้ำเงินคนที่สามได้สีแดง </a:t>
            </a:r>
          </a:p>
          <a:p>
            <a:r>
              <a:rPr lang="th-TH"/>
              <a:t>ใช้ </a:t>
            </a:r>
            <a:r>
              <a:rPr lang="en-US"/>
              <a:t>Bayes’rule </a:t>
            </a:r>
            <a:r>
              <a:rPr lang="th-TH"/>
              <a:t> แล้วได้ออกมา </a:t>
            </a:r>
            <a:r>
              <a:rPr lang="en-US"/>
              <a:t>2/3</a:t>
            </a:r>
            <a:r>
              <a:rPr lang="th-TH"/>
              <a:t> ซึ่งมากกว่า</a:t>
            </a:r>
            <a:r>
              <a:rPr lang="en-US"/>
              <a:t>1/2</a:t>
            </a:r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พฤกติกรรมนี้นำไปสู่ </a:t>
            </a:r>
            <a:r>
              <a:rPr lang="en-US"/>
              <a:t>non-optimal</a:t>
            </a:r>
            <a:r>
              <a:rPr lang="th-TH"/>
              <a:t> คือตอบผิดหมดเลย</a:t>
            </a:r>
          </a:p>
          <a:p>
            <a:r>
              <a:rPr lang="en-US"/>
              <a:t>Can be very fragile </a:t>
            </a:r>
            <a:r>
              <a:rPr lang="th-TH"/>
              <a:t>คือถ้ามีคนโกงปุปจะเมไม่มั่นใจ ทำให้เกิดการหักเหของความเชื่อ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การมีอิธิพลในสังคมซึ่งเกิดขึ้นจากแต่ละคนคิดไตรตรองแบบ </a:t>
            </a:r>
            <a:r>
              <a:rPr lang="en-US"/>
              <a:t>Sequential </a:t>
            </a:r>
            <a:endParaRPr lang="th-TH"/>
          </a:p>
          <a:p>
            <a:r>
              <a:rPr lang="en-US"/>
              <a:t>Action </a:t>
            </a:r>
            <a:r>
              <a:rPr lang="th-TH"/>
              <a:t>คนก่อนหน้าส่งต่อคนถัดๆไป</a:t>
            </a:r>
          </a:p>
          <a:p>
            <a:r>
              <a:rPr lang="th-TH"/>
              <a:t>ส่งผลโดยตรง เช่นโทศัพท์</a:t>
            </a:r>
          </a:p>
          <a:p>
            <a:r>
              <a:rPr lang="th-TH"/>
              <a:t>หรือ</a:t>
            </a:r>
            <a:r>
              <a:rPr lang="en-US" i="1"/>
              <a:t>informational </a:t>
            </a:r>
            <a:r>
              <a:rPr lang="th-TH" i="1"/>
              <a:t>ไม่พอ เช่นเห็นคนกินบิงซูเยอะๆคิดว่ามันอร่อย จริงๆแม่งกาก</a:t>
            </a:r>
          </a:p>
          <a:p>
            <a:r>
              <a:rPr lang="th-TH" i="1"/>
              <a:t>สรุป </a:t>
            </a:r>
            <a:r>
              <a:rPr lang="en-US" i="1"/>
              <a:t>influence </a:t>
            </a:r>
            <a:r>
              <a:rPr lang="th-TH" i="1"/>
              <a:t>คือการคิดให้เหตุผลแทนข้อมูลที่ไม่เพียงพอ</a:t>
            </a:r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เอาไปใช้กับการตลาดแบบบอกต่อได้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นำไปใช้ </a:t>
            </a:r>
            <a:r>
              <a:rPr lang="en-US"/>
              <a:t>Predict</a:t>
            </a:r>
            <a:r>
              <a:rPr lang="th-TH"/>
              <a:t> ได้จากข้อมูลที่ได้รับมา </a:t>
            </a:r>
          </a:p>
          <a:p>
            <a:r>
              <a:rPr lang="th-TH"/>
              <a:t>แล้วยังสามารถมองย้อนกลับมาได้ ว่าต้นตออยู่หนใด เพื่อจะหลีกเลี่ยงก็ไปบล๊อกสิ่งที่เคยเกิดขึ้นมาแบบไม่ดีๆ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มีอยู่ </a:t>
            </a:r>
            <a:r>
              <a:rPr lang="en-US"/>
              <a:t>B</a:t>
            </a:r>
            <a:r>
              <a:rPr lang="th-TH"/>
              <a:t> ชิ้น จากคนๆนึงมีอิทธิพลต่อคนๆอื่นแค่ไหน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428625" y="965200"/>
            <a:ext cx="8289925" cy="12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8"/>
          <p:cNvSpPr/>
          <p:nvPr/>
        </p:nvSpPr>
        <p:spPr>
          <a:xfrm>
            <a:off x="468313" y="1000125"/>
            <a:ext cx="8208962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9"/>
          <p:cNvSpPr/>
          <p:nvPr/>
        </p:nvSpPr>
        <p:spPr>
          <a:xfrm>
            <a:off x="180975" y="6383338"/>
            <a:ext cx="1441450" cy="32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0"/>
          <p:cNvSpPr/>
          <p:nvPr/>
        </p:nvSpPr>
        <p:spPr>
          <a:xfrm>
            <a:off x="1693863" y="6383338"/>
            <a:ext cx="1147762" cy="379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03466"/>
            <a:ext cx="8072119" cy="548640"/>
          </a:xfrm>
          <a:prstGeom prst="rect">
            <a:avLst/>
          </a:prstGeom>
        </p:spPr>
        <p:txBody>
          <a:bodyPr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9: Social Influence</a:t>
            </a:r>
          </a:p>
        </p:txBody>
      </p:sp>
      <p:sp>
        <p:nvSpPr>
          <p:cNvPr id="10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C81A38F-924C-4E39-A9A7-77B12A43F626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11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CB3CE-C479-4984-9047-69E8C8F58348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428625" y="965200"/>
            <a:ext cx="8289925" cy="12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8"/>
          <p:cNvSpPr/>
          <p:nvPr/>
        </p:nvSpPr>
        <p:spPr>
          <a:xfrm>
            <a:off x="468313" y="1000125"/>
            <a:ext cx="8208962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9"/>
          <p:cNvSpPr/>
          <p:nvPr/>
        </p:nvSpPr>
        <p:spPr>
          <a:xfrm>
            <a:off x="180975" y="6383338"/>
            <a:ext cx="1441450" cy="32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0"/>
          <p:cNvSpPr/>
          <p:nvPr/>
        </p:nvSpPr>
        <p:spPr>
          <a:xfrm>
            <a:off x="1693863" y="6383338"/>
            <a:ext cx="1147762" cy="379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9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9: Social Influence</a:t>
            </a:r>
          </a:p>
        </p:txBody>
      </p:sp>
      <p:sp>
        <p:nvSpPr>
          <p:cNvPr id="10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414399-4EBC-469E-B68E-76275FAB9636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11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C7796-4A03-49AF-8EA7-7A5BFE1BF8E7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428625" y="965200"/>
            <a:ext cx="8289925" cy="12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468313" y="1000125"/>
            <a:ext cx="8208962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180975" y="6383338"/>
            <a:ext cx="1441450" cy="32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693863" y="6383338"/>
            <a:ext cx="1147762" cy="379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0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9: Social Influence</a:t>
            </a:r>
          </a:p>
        </p:txBody>
      </p:sp>
      <p:sp>
        <p:nvSpPr>
          <p:cNvPr id="11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8C817E-FB0B-41CA-87ED-AEC65137BF31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12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BAC27-6ACE-4A43-B2C3-8C9BF8DD8C96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4" name="bk object 17"/>
          <p:cNvSpPr/>
          <p:nvPr/>
        </p:nvSpPr>
        <p:spPr>
          <a:xfrm>
            <a:off x="428625" y="965200"/>
            <a:ext cx="8289925" cy="12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8"/>
          <p:cNvSpPr/>
          <p:nvPr/>
        </p:nvSpPr>
        <p:spPr>
          <a:xfrm>
            <a:off x="468313" y="1000125"/>
            <a:ext cx="8208962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9"/>
          <p:cNvSpPr/>
          <p:nvPr/>
        </p:nvSpPr>
        <p:spPr>
          <a:xfrm>
            <a:off x="180975" y="6383338"/>
            <a:ext cx="1441450" cy="32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20"/>
          <p:cNvSpPr/>
          <p:nvPr/>
        </p:nvSpPr>
        <p:spPr>
          <a:xfrm>
            <a:off x="1693863" y="6383338"/>
            <a:ext cx="1147762" cy="379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8" name="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9: Social Influence</a:t>
            </a:r>
          </a:p>
        </p:txBody>
      </p:sp>
      <p:sp>
        <p:nvSpPr>
          <p:cNvPr id="9" name="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88E652-03F3-4060-A7C2-58042397C082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10" name="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455BF-8946-4D48-829F-BA80379A1B30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Lecture 9: Social Influence</a:t>
            </a:r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D72E8-EE11-46D6-910A-67E0B8D86907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2D519-3A2E-492A-BA5C-7824E3CE4686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7" name="Holder 2"/>
          <p:cNvSpPr>
            <a:spLocks noGrp="1"/>
          </p:cNvSpPr>
          <p:nvPr>
            <p:ph type="title"/>
          </p:nvPr>
        </p:nvSpPr>
        <p:spPr bwMode="auto">
          <a:xfrm>
            <a:off x="536575" y="403225"/>
            <a:ext cx="8070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8" name="Holder 3"/>
          <p:cNvSpPr>
            <a:spLocks noGrp="1"/>
          </p:cNvSpPr>
          <p:nvPr>
            <p:ph type="body" idx="1"/>
          </p:nvPr>
        </p:nvSpPr>
        <p:spPr bwMode="auto">
          <a:xfrm>
            <a:off x="536575" y="1095375"/>
            <a:ext cx="7551738" cy="23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18113" y="6492875"/>
            <a:ext cx="1731962" cy="153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125"/>
              </a:lnSpc>
              <a:defRPr sz="1000" b="1">
                <a:solidFill>
                  <a:srgbClr val="1F487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th-TH"/>
              <a:t>Lecture 9: Social Influence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D0D92C-358A-4CE9-A7CE-F09B794FDD05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3263" y="6492875"/>
            <a:ext cx="212725" cy="153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125"/>
              </a:lnSpc>
              <a:defRPr sz="1000" b="1">
                <a:solidFill>
                  <a:srgbClr val="1F487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1E51E544-35BA-414E-8585-3F24121BF05B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8.png"/><Relationship Id="rId21" Type="http://schemas.openxmlformats.org/officeDocument/2006/relationships/image" Target="../media/image63.png"/><Relationship Id="rId42" Type="http://schemas.openxmlformats.org/officeDocument/2006/relationships/image" Target="../media/image84.png"/><Relationship Id="rId47" Type="http://schemas.openxmlformats.org/officeDocument/2006/relationships/image" Target="../media/image89.png"/><Relationship Id="rId63" Type="http://schemas.openxmlformats.org/officeDocument/2006/relationships/image" Target="../media/image105.png"/><Relationship Id="rId68" Type="http://schemas.openxmlformats.org/officeDocument/2006/relationships/image" Target="../media/image110.png"/><Relationship Id="rId84" Type="http://schemas.openxmlformats.org/officeDocument/2006/relationships/image" Target="../media/image126.png"/><Relationship Id="rId89" Type="http://schemas.openxmlformats.org/officeDocument/2006/relationships/image" Target="../media/image131.png"/><Relationship Id="rId112" Type="http://schemas.openxmlformats.org/officeDocument/2006/relationships/image" Target="../media/image154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9" Type="http://schemas.openxmlformats.org/officeDocument/2006/relationships/image" Target="../media/image71.png"/><Relationship Id="rId107" Type="http://schemas.openxmlformats.org/officeDocument/2006/relationships/image" Target="../media/image149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40" Type="http://schemas.openxmlformats.org/officeDocument/2006/relationships/image" Target="../media/image82.png"/><Relationship Id="rId45" Type="http://schemas.openxmlformats.org/officeDocument/2006/relationships/image" Target="../media/image87.png"/><Relationship Id="rId53" Type="http://schemas.openxmlformats.org/officeDocument/2006/relationships/image" Target="../media/image95.png"/><Relationship Id="rId58" Type="http://schemas.openxmlformats.org/officeDocument/2006/relationships/image" Target="../media/image100.png"/><Relationship Id="rId66" Type="http://schemas.openxmlformats.org/officeDocument/2006/relationships/image" Target="../media/image108.png"/><Relationship Id="rId74" Type="http://schemas.openxmlformats.org/officeDocument/2006/relationships/image" Target="../media/image116.png"/><Relationship Id="rId79" Type="http://schemas.openxmlformats.org/officeDocument/2006/relationships/image" Target="../media/image121.png"/><Relationship Id="rId87" Type="http://schemas.openxmlformats.org/officeDocument/2006/relationships/image" Target="../media/image129.png"/><Relationship Id="rId102" Type="http://schemas.openxmlformats.org/officeDocument/2006/relationships/image" Target="../media/image144.png"/><Relationship Id="rId110" Type="http://schemas.openxmlformats.org/officeDocument/2006/relationships/image" Target="../media/image152.png"/><Relationship Id="rId5" Type="http://schemas.openxmlformats.org/officeDocument/2006/relationships/image" Target="../media/image47.png"/><Relationship Id="rId61" Type="http://schemas.openxmlformats.org/officeDocument/2006/relationships/image" Target="../media/image103.png"/><Relationship Id="rId82" Type="http://schemas.openxmlformats.org/officeDocument/2006/relationships/image" Target="../media/image124.png"/><Relationship Id="rId90" Type="http://schemas.openxmlformats.org/officeDocument/2006/relationships/image" Target="../media/image132.png"/><Relationship Id="rId95" Type="http://schemas.openxmlformats.org/officeDocument/2006/relationships/image" Target="../media/image13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43" Type="http://schemas.openxmlformats.org/officeDocument/2006/relationships/image" Target="../media/image85.png"/><Relationship Id="rId48" Type="http://schemas.openxmlformats.org/officeDocument/2006/relationships/image" Target="../media/image90.png"/><Relationship Id="rId56" Type="http://schemas.openxmlformats.org/officeDocument/2006/relationships/image" Target="../media/image98.png"/><Relationship Id="rId64" Type="http://schemas.openxmlformats.org/officeDocument/2006/relationships/image" Target="../media/image106.png"/><Relationship Id="rId69" Type="http://schemas.openxmlformats.org/officeDocument/2006/relationships/image" Target="../media/image111.png"/><Relationship Id="rId77" Type="http://schemas.openxmlformats.org/officeDocument/2006/relationships/image" Target="../media/image119.png"/><Relationship Id="rId100" Type="http://schemas.openxmlformats.org/officeDocument/2006/relationships/image" Target="../media/image142.png"/><Relationship Id="rId105" Type="http://schemas.openxmlformats.org/officeDocument/2006/relationships/image" Target="../media/image147.png"/><Relationship Id="rId113" Type="http://schemas.openxmlformats.org/officeDocument/2006/relationships/image" Target="../media/image155.png"/><Relationship Id="rId8" Type="http://schemas.openxmlformats.org/officeDocument/2006/relationships/image" Target="../media/image50.png"/><Relationship Id="rId51" Type="http://schemas.openxmlformats.org/officeDocument/2006/relationships/image" Target="../media/image93.png"/><Relationship Id="rId72" Type="http://schemas.openxmlformats.org/officeDocument/2006/relationships/image" Target="../media/image114.png"/><Relationship Id="rId80" Type="http://schemas.openxmlformats.org/officeDocument/2006/relationships/image" Target="../media/image122.png"/><Relationship Id="rId85" Type="http://schemas.openxmlformats.org/officeDocument/2006/relationships/image" Target="../media/image127.png"/><Relationship Id="rId93" Type="http://schemas.openxmlformats.org/officeDocument/2006/relationships/image" Target="../media/image135.png"/><Relationship Id="rId98" Type="http://schemas.openxmlformats.org/officeDocument/2006/relationships/image" Target="../media/image140.png"/><Relationship Id="rId3" Type="http://schemas.openxmlformats.org/officeDocument/2006/relationships/image" Target="../media/image45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80.png"/><Relationship Id="rId46" Type="http://schemas.openxmlformats.org/officeDocument/2006/relationships/image" Target="../media/image88.png"/><Relationship Id="rId59" Type="http://schemas.openxmlformats.org/officeDocument/2006/relationships/image" Target="../media/image101.png"/><Relationship Id="rId67" Type="http://schemas.openxmlformats.org/officeDocument/2006/relationships/image" Target="../media/image109.png"/><Relationship Id="rId103" Type="http://schemas.openxmlformats.org/officeDocument/2006/relationships/image" Target="../media/image145.png"/><Relationship Id="rId108" Type="http://schemas.openxmlformats.org/officeDocument/2006/relationships/image" Target="../media/image150.png"/><Relationship Id="rId20" Type="http://schemas.openxmlformats.org/officeDocument/2006/relationships/image" Target="../media/image62.png"/><Relationship Id="rId41" Type="http://schemas.openxmlformats.org/officeDocument/2006/relationships/image" Target="../media/image83.png"/><Relationship Id="rId54" Type="http://schemas.openxmlformats.org/officeDocument/2006/relationships/image" Target="../media/image96.png"/><Relationship Id="rId62" Type="http://schemas.openxmlformats.org/officeDocument/2006/relationships/image" Target="../media/image104.png"/><Relationship Id="rId70" Type="http://schemas.openxmlformats.org/officeDocument/2006/relationships/image" Target="../media/image112.png"/><Relationship Id="rId75" Type="http://schemas.openxmlformats.org/officeDocument/2006/relationships/image" Target="../media/image117.png"/><Relationship Id="rId83" Type="http://schemas.openxmlformats.org/officeDocument/2006/relationships/image" Target="../media/image125.png"/><Relationship Id="rId88" Type="http://schemas.openxmlformats.org/officeDocument/2006/relationships/image" Target="../media/image130.png"/><Relationship Id="rId91" Type="http://schemas.openxmlformats.org/officeDocument/2006/relationships/image" Target="../media/image133.png"/><Relationship Id="rId96" Type="http://schemas.openxmlformats.org/officeDocument/2006/relationships/image" Target="../media/image138.png"/><Relationship Id="rId111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49" Type="http://schemas.openxmlformats.org/officeDocument/2006/relationships/image" Target="../media/image91.png"/><Relationship Id="rId57" Type="http://schemas.openxmlformats.org/officeDocument/2006/relationships/image" Target="../media/image99.png"/><Relationship Id="rId106" Type="http://schemas.openxmlformats.org/officeDocument/2006/relationships/image" Target="../media/image148.png"/><Relationship Id="rId10" Type="http://schemas.openxmlformats.org/officeDocument/2006/relationships/image" Target="../media/image52.png"/><Relationship Id="rId31" Type="http://schemas.openxmlformats.org/officeDocument/2006/relationships/image" Target="../media/image73.png"/><Relationship Id="rId44" Type="http://schemas.openxmlformats.org/officeDocument/2006/relationships/image" Target="../media/image86.png"/><Relationship Id="rId52" Type="http://schemas.openxmlformats.org/officeDocument/2006/relationships/image" Target="../media/image94.png"/><Relationship Id="rId60" Type="http://schemas.openxmlformats.org/officeDocument/2006/relationships/image" Target="../media/image102.png"/><Relationship Id="rId65" Type="http://schemas.openxmlformats.org/officeDocument/2006/relationships/image" Target="../media/image107.png"/><Relationship Id="rId73" Type="http://schemas.openxmlformats.org/officeDocument/2006/relationships/image" Target="../media/image115.png"/><Relationship Id="rId78" Type="http://schemas.openxmlformats.org/officeDocument/2006/relationships/image" Target="../media/image120.png"/><Relationship Id="rId81" Type="http://schemas.openxmlformats.org/officeDocument/2006/relationships/image" Target="../media/image123.png"/><Relationship Id="rId86" Type="http://schemas.openxmlformats.org/officeDocument/2006/relationships/image" Target="../media/image128.png"/><Relationship Id="rId94" Type="http://schemas.openxmlformats.org/officeDocument/2006/relationships/image" Target="../media/image136.png"/><Relationship Id="rId99" Type="http://schemas.openxmlformats.org/officeDocument/2006/relationships/image" Target="../media/image141.png"/><Relationship Id="rId101" Type="http://schemas.openxmlformats.org/officeDocument/2006/relationships/image" Target="../media/image14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9" Type="http://schemas.openxmlformats.org/officeDocument/2006/relationships/image" Target="../media/image81.png"/><Relationship Id="rId109" Type="http://schemas.openxmlformats.org/officeDocument/2006/relationships/image" Target="../media/image151.png"/><Relationship Id="rId34" Type="http://schemas.openxmlformats.org/officeDocument/2006/relationships/image" Target="../media/image76.png"/><Relationship Id="rId50" Type="http://schemas.openxmlformats.org/officeDocument/2006/relationships/image" Target="../media/image92.png"/><Relationship Id="rId55" Type="http://schemas.openxmlformats.org/officeDocument/2006/relationships/image" Target="../media/image97.png"/><Relationship Id="rId76" Type="http://schemas.openxmlformats.org/officeDocument/2006/relationships/image" Target="../media/image118.png"/><Relationship Id="rId97" Type="http://schemas.openxmlformats.org/officeDocument/2006/relationships/image" Target="../media/image139.png"/><Relationship Id="rId104" Type="http://schemas.openxmlformats.org/officeDocument/2006/relationships/image" Target="../media/image146.png"/><Relationship Id="rId7" Type="http://schemas.openxmlformats.org/officeDocument/2006/relationships/image" Target="../media/image49.png"/><Relationship Id="rId71" Type="http://schemas.openxmlformats.org/officeDocument/2006/relationships/image" Target="../media/image113.png"/><Relationship Id="rId92" Type="http://schemas.openxmlformats.org/officeDocument/2006/relationships/image" Target="../media/image1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3.png"/><Relationship Id="rId7" Type="http://schemas.openxmlformats.org/officeDocument/2006/relationships/image" Target="../media/image19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86.png"/><Relationship Id="rId10" Type="http://schemas.openxmlformats.org/officeDocument/2006/relationships/image" Target="../media/image198.png"/><Relationship Id="rId4" Type="http://schemas.openxmlformats.org/officeDocument/2006/relationships/image" Target="../media/image185.png"/><Relationship Id="rId9" Type="http://schemas.openxmlformats.org/officeDocument/2006/relationships/image" Target="../media/image19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 noChangeArrowheads="1"/>
          </p:cNvSpPr>
          <p:nvPr/>
        </p:nvSpPr>
        <p:spPr bwMode="auto">
          <a:xfrm>
            <a:off x="3708400" y="3413125"/>
            <a:ext cx="4978400" cy="120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0" name="object 3"/>
          <p:cNvSpPr>
            <a:spLocks/>
          </p:cNvSpPr>
          <p:nvPr/>
        </p:nvSpPr>
        <p:spPr bwMode="auto">
          <a:xfrm>
            <a:off x="3748088" y="3449638"/>
            <a:ext cx="48958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96548" y="0"/>
              </a:cxn>
            </a:cxnLst>
            <a:rect l="0" t="0" r="r" b="b"/>
            <a:pathLst>
              <a:path w="4897120">
                <a:moveTo>
                  <a:pt x="0" y="0"/>
                </a:moveTo>
                <a:lnTo>
                  <a:pt x="4896548" y="0"/>
                </a:lnTo>
              </a:path>
            </a:pathLst>
          </a:custGeom>
          <a:noFill/>
          <a:ln w="38100">
            <a:solidFill>
              <a:srgbClr val="6699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1" name="object 4"/>
          <p:cNvSpPr>
            <a:spLocks noChangeArrowheads="1"/>
          </p:cNvSpPr>
          <p:nvPr/>
        </p:nvSpPr>
        <p:spPr bwMode="auto">
          <a:xfrm>
            <a:off x="4167188" y="5664200"/>
            <a:ext cx="2212975" cy="5032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6521450" y="5662613"/>
            <a:ext cx="1765300" cy="582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74613" y="1789113"/>
            <a:ext cx="3759200" cy="32194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 noChangeArrowheads="1"/>
          </p:cNvSpPr>
          <p:nvPr/>
        </p:nvSpPr>
        <p:spPr bwMode="auto">
          <a:xfrm>
            <a:off x="3725863" y="1903413"/>
            <a:ext cx="4938712" cy="14779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694113" y="3560763"/>
            <a:ext cx="1384300" cy="3794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6" name="object 9"/>
          <p:cNvSpPr>
            <a:spLocks noChangeArrowheads="1"/>
          </p:cNvSpPr>
          <p:nvPr/>
        </p:nvSpPr>
        <p:spPr bwMode="auto">
          <a:xfrm>
            <a:off x="4767263" y="3560763"/>
            <a:ext cx="3184525" cy="3794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7" name="object 10"/>
          <p:cNvSpPr>
            <a:spLocks noChangeArrowheads="1"/>
          </p:cNvSpPr>
          <p:nvPr/>
        </p:nvSpPr>
        <p:spPr bwMode="auto">
          <a:xfrm>
            <a:off x="3694113" y="4164013"/>
            <a:ext cx="4097337" cy="3794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8" name="object 11"/>
          <p:cNvSpPr>
            <a:spLocks noChangeArrowheads="1"/>
          </p:cNvSpPr>
          <p:nvPr/>
        </p:nvSpPr>
        <p:spPr bwMode="auto">
          <a:xfrm>
            <a:off x="3694113" y="4465638"/>
            <a:ext cx="2686050" cy="3794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9" name="object 12"/>
          <p:cNvSpPr>
            <a:spLocks noChangeArrowheads="1"/>
          </p:cNvSpPr>
          <p:nvPr/>
        </p:nvSpPr>
        <p:spPr bwMode="auto">
          <a:xfrm>
            <a:off x="6069013" y="4465638"/>
            <a:ext cx="1238250" cy="3794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80" name="object 13"/>
          <p:cNvSpPr>
            <a:spLocks noChangeArrowheads="1"/>
          </p:cNvSpPr>
          <p:nvPr/>
        </p:nvSpPr>
        <p:spPr bwMode="auto">
          <a:xfrm>
            <a:off x="7070725" y="4465638"/>
            <a:ext cx="1298575" cy="3794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81" name="object 14"/>
          <p:cNvSpPr>
            <a:spLocks noChangeArrowheads="1"/>
          </p:cNvSpPr>
          <p:nvPr/>
        </p:nvSpPr>
        <p:spPr bwMode="auto">
          <a:xfrm>
            <a:off x="3694113" y="4767263"/>
            <a:ext cx="2241550" cy="37941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5875" y="3635375"/>
            <a:ext cx="4391025" cy="148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E36C09"/>
                </a:solidFill>
                <a:latin typeface="Tahoma" pitchFamily="34" charset="0"/>
                <a:cs typeface="Tahoma" pitchFamily="34" charset="0"/>
              </a:rPr>
              <a:t>01204456 Social Networks Data Mining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13"/>
              </a:spcBef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10000"/>
              </a:lnSpc>
            </a:pPr>
            <a:r>
              <a:rPr lang="th-TH" sz="1800">
                <a:solidFill>
                  <a:srgbClr val="E36C09"/>
                </a:solidFill>
                <a:latin typeface="Tahoma" pitchFamily="34" charset="0"/>
                <a:cs typeface="Tahoma" pitchFamily="34" charset="0"/>
              </a:rPr>
              <a:t>Department of Computer Engineering  Faculty of Engineering, Kasetsart University  Bangkok, Thailand.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916863" cy="4605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Influence: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5" dirty="0">
                <a:latin typeface="Tahoma"/>
                <a:cs typeface="Tahoma"/>
              </a:rPr>
              <a:t>People </a:t>
            </a:r>
            <a:r>
              <a:rPr sz="2000" spc="-10" dirty="0">
                <a:latin typeface="Tahoma"/>
                <a:cs typeface="Tahoma"/>
              </a:rPr>
              <a:t>make </a:t>
            </a:r>
            <a:r>
              <a:rPr sz="2000" spc="-5" dirty="0">
                <a:latin typeface="Tahoma"/>
                <a:cs typeface="Tahoma"/>
              </a:rPr>
              <a:t>decisions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sequentially.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Actions of earlier people </a:t>
            </a:r>
            <a:r>
              <a:rPr sz="2000" spc="-10" dirty="0">
                <a:latin typeface="Tahoma"/>
                <a:cs typeface="Tahoma"/>
              </a:rPr>
              <a:t>affect </a:t>
            </a:r>
            <a:r>
              <a:rPr sz="2000" spc="-5" dirty="0">
                <a:latin typeface="Tahoma"/>
                <a:cs typeface="Tahoma"/>
              </a:rPr>
              <a:t>that of later</a:t>
            </a:r>
            <a:r>
              <a:rPr sz="2000" spc="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people.</a:t>
            </a:r>
            <a:endParaRPr sz="2000">
              <a:latin typeface="Tahoma"/>
              <a:cs typeface="Tahom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sz="20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15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80" dirty="0">
                <a:latin typeface="Tahoma"/>
                <a:cs typeface="Tahoma"/>
              </a:rPr>
              <a:t>Two </a:t>
            </a:r>
            <a:r>
              <a:rPr sz="2400" spc="-5" dirty="0">
                <a:latin typeface="Tahoma"/>
                <a:cs typeface="Tahoma"/>
              </a:rPr>
              <a:t>class of </a:t>
            </a:r>
            <a:r>
              <a:rPr sz="2400" spc="-10" dirty="0">
                <a:latin typeface="Tahoma"/>
                <a:cs typeface="Tahoma"/>
              </a:rPr>
              <a:t>rational </a:t>
            </a:r>
            <a:r>
              <a:rPr sz="2400" spc="-5" dirty="0">
                <a:latin typeface="Tahoma"/>
                <a:cs typeface="Tahoma"/>
              </a:rPr>
              <a:t>reasons </a:t>
            </a:r>
            <a:r>
              <a:rPr sz="2400" spc="-15" dirty="0">
                <a:latin typeface="Tahoma"/>
                <a:cs typeface="Tahoma"/>
              </a:rPr>
              <a:t>for</a:t>
            </a:r>
            <a:r>
              <a:rPr sz="2400" spc="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influence: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4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Direction benefit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effect</a:t>
            </a:r>
            <a:endParaRPr sz="2000">
              <a:latin typeface="Tahoma"/>
              <a:cs typeface="Tahoma"/>
            </a:endParaRPr>
          </a:p>
          <a:p>
            <a:pPr marL="1155700" lvl="2" indent="-228600" fontAlgn="auto">
              <a:spcBef>
                <a:spcPts val="425"/>
              </a:spcBef>
              <a:spcAft>
                <a:spcPts val="0"/>
              </a:spcAft>
              <a:buFont typeface="Arial"/>
              <a:buChar char="•"/>
              <a:tabLst>
                <a:tab pos="1155065" algn="l"/>
                <a:tab pos="1155700" algn="l"/>
              </a:tabLst>
              <a:defRPr/>
            </a:pPr>
            <a:r>
              <a:rPr sz="1800" spc="-25" dirty="0">
                <a:latin typeface="Tahoma"/>
                <a:cs typeface="Tahoma"/>
              </a:rPr>
              <a:t>e.g., </a:t>
            </a:r>
            <a:r>
              <a:rPr sz="1800" spc="-5" dirty="0">
                <a:latin typeface="Tahoma"/>
                <a:cs typeface="Tahoma"/>
              </a:rPr>
              <a:t>Phones becomes more useful </a:t>
            </a:r>
            <a:r>
              <a:rPr sz="1800" dirty="0">
                <a:latin typeface="Tahoma"/>
                <a:cs typeface="Tahoma"/>
              </a:rPr>
              <a:t>if </a:t>
            </a:r>
            <a:r>
              <a:rPr sz="1800" spc="-5" dirty="0">
                <a:latin typeface="Tahoma"/>
                <a:cs typeface="Tahoma"/>
              </a:rPr>
              <a:t>more </a:t>
            </a:r>
            <a:r>
              <a:rPr sz="1800" dirty="0">
                <a:latin typeface="Tahoma"/>
                <a:cs typeface="Tahoma"/>
              </a:rPr>
              <a:t>people </a:t>
            </a:r>
            <a:r>
              <a:rPr sz="1800" spc="-5" dirty="0">
                <a:latin typeface="Tahoma"/>
                <a:cs typeface="Tahoma"/>
              </a:rPr>
              <a:t>use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</a:t>
            </a:r>
            <a:endParaRPr sz="18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4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Informational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effect</a:t>
            </a:r>
            <a:endParaRPr sz="2000">
              <a:latin typeface="Tahoma"/>
              <a:cs typeface="Tahoma"/>
            </a:endParaRPr>
          </a:p>
          <a:p>
            <a:pPr marL="1155700" lvl="2" indent="-228600" fontAlgn="auto">
              <a:spcBef>
                <a:spcPts val="425"/>
              </a:spcBef>
              <a:spcAft>
                <a:spcPts val="0"/>
              </a:spcAft>
              <a:buFont typeface="Arial"/>
              <a:buChar char="•"/>
              <a:tabLst>
                <a:tab pos="1155065" algn="l"/>
                <a:tab pos="1155700" algn="l"/>
              </a:tabLst>
              <a:defRPr/>
            </a:pPr>
            <a:r>
              <a:rPr sz="1800" spc="-25" dirty="0">
                <a:latin typeface="Tahoma"/>
                <a:cs typeface="Tahoma"/>
              </a:rPr>
              <a:t>e.g., </a:t>
            </a:r>
            <a:r>
              <a:rPr sz="1800" spc="-5" dirty="0">
                <a:latin typeface="Tahoma"/>
                <a:cs typeface="Tahoma"/>
              </a:rPr>
              <a:t>Choosing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restaurants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marL="165735" fontAlgn="auto">
              <a:spcBef>
                <a:spcPts val="1315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“Influences 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are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results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rational </a:t>
            </a: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inferences</a:t>
            </a:r>
            <a:r>
              <a:rPr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from</a:t>
            </a:r>
            <a:endParaRPr>
              <a:latin typeface="Calibri"/>
              <a:cs typeface="Calibri"/>
            </a:endParaRPr>
          </a:p>
          <a:p>
            <a:pPr marL="2844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limit</a:t>
            </a:r>
            <a:r>
              <a:rPr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information</a:t>
            </a:r>
            <a:r>
              <a:rPr spc="-25" dirty="0">
                <a:solidFill>
                  <a:srgbClr val="C00000"/>
                </a:solidFill>
                <a:latin typeface="Calibri"/>
                <a:cs typeface="Calibri"/>
              </a:rPr>
              <a:t>.”</a:t>
            </a:r>
            <a:endParaRPr>
              <a:latin typeface="Calibri"/>
              <a:cs typeface="Calibri"/>
            </a:endParaRPr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258763" y="254000"/>
            <a:ext cx="68008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What are Social</a:t>
            </a:r>
            <a:r>
              <a:rPr spc="-80" dirty="0"/>
              <a:t> </a:t>
            </a:r>
            <a:r>
              <a:rPr spc="-5" dirty="0"/>
              <a:t>Influence?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35963" y="6492875"/>
            <a:ext cx="187325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10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3282950" cy="2130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Information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Influence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 typeface="Arial"/>
              <a:buChar char="•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Information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Cascade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 typeface="Arial"/>
              <a:buChar char="•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Information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Diffusion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258763" y="254000"/>
            <a:ext cx="3486150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Terminology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1741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DD3E510-E06B-41C6-9B13-BD898DEC6C35}" type="slidenum">
              <a:rPr lang="th-TH"/>
              <a:pPr marL="25400"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5881688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Anything </a:t>
            </a:r>
            <a:r>
              <a:rPr sz="2400" spc="-5" dirty="0">
                <a:latin typeface="Tahoma"/>
                <a:cs typeface="Tahoma"/>
              </a:rPr>
              <a:t>that propagates </a:t>
            </a:r>
            <a:r>
              <a:rPr sz="2400" spc="-10" dirty="0">
                <a:latin typeface="Tahoma"/>
                <a:cs typeface="Tahoma"/>
              </a:rPr>
              <a:t>over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network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258763" y="254000"/>
            <a:ext cx="7869237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Information</a:t>
            </a:r>
            <a:r>
              <a:rPr spc="-75" dirty="0"/>
              <a:t> </a:t>
            </a:r>
            <a:r>
              <a:rPr spc="-5" dirty="0"/>
              <a:t>Diffusion</a:t>
            </a:r>
          </a:p>
        </p:txBody>
      </p:sp>
      <p:sp>
        <p:nvSpPr>
          <p:cNvPr id="18436" name="object 5"/>
          <p:cNvSpPr>
            <a:spLocks noChangeArrowheads="1"/>
          </p:cNvSpPr>
          <p:nvPr/>
        </p:nvSpPr>
        <p:spPr bwMode="auto">
          <a:xfrm>
            <a:off x="5137150" y="3490913"/>
            <a:ext cx="85725" cy="88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7" name="object 6"/>
          <p:cNvSpPr>
            <a:spLocks noChangeArrowheads="1"/>
          </p:cNvSpPr>
          <p:nvPr/>
        </p:nvSpPr>
        <p:spPr bwMode="auto">
          <a:xfrm>
            <a:off x="4778375" y="3421063"/>
            <a:ext cx="87313" cy="85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8" name="object 7"/>
          <p:cNvSpPr>
            <a:spLocks noChangeArrowheads="1"/>
          </p:cNvSpPr>
          <p:nvPr/>
        </p:nvSpPr>
        <p:spPr bwMode="auto">
          <a:xfrm>
            <a:off x="4706938" y="3278188"/>
            <a:ext cx="85725" cy="889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9" name="object 8"/>
          <p:cNvSpPr>
            <a:spLocks noChangeArrowheads="1"/>
          </p:cNvSpPr>
          <p:nvPr/>
        </p:nvSpPr>
        <p:spPr bwMode="auto">
          <a:xfrm>
            <a:off x="4851400" y="3208338"/>
            <a:ext cx="84138" cy="857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0" name="object 9"/>
          <p:cNvSpPr>
            <a:spLocks noChangeArrowheads="1"/>
          </p:cNvSpPr>
          <p:nvPr/>
        </p:nvSpPr>
        <p:spPr bwMode="auto">
          <a:xfrm>
            <a:off x="5276850" y="3065463"/>
            <a:ext cx="88900" cy="841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1" name="object 10"/>
          <p:cNvSpPr>
            <a:spLocks noChangeArrowheads="1"/>
          </p:cNvSpPr>
          <p:nvPr/>
        </p:nvSpPr>
        <p:spPr bwMode="auto">
          <a:xfrm>
            <a:off x="5207000" y="2635250"/>
            <a:ext cx="85725" cy="889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2" name="object 11"/>
          <p:cNvSpPr>
            <a:spLocks noChangeArrowheads="1"/>
          </p:cNvSpPr>
          <p:nvPr/>
        </p:nvSpPr>
        <p:spPr bwMode="auto">
          <a:xfrm>
            <a:off x="4278313" y="3135313"/>
            <a:ext cx="87312" cy="873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3" name="object 12"/>
          <p:cNvSpPr>
            <a:spLocks noChangeArrowheads="1"/>
          </p:cNvSpPr>
          <p:nvPr/>
        </p:nvSpPr>
        <p:spPr bwMode="auto">
          <a:xfrm>
            <a:off x="4278313" y="2921000"/>
            <a:ext cx="87312" cy="857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4" name="object 13"/>
          <p:cNvSpPr>
            <a:spLocks noChangeArrowheads="1"/>
          </p:cNvSpPr>
          <p:nvPr/>
        </p:nvSpPr>
        <p:spPr bwMode="auto">
          <a:xfrm>
            <a:off x="4421188" y="2778125"/>
            <a:ext cx="88900" cy="857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5" name="object 14"/>
          <p:cNvSpPr>
            <a:spLocks noChangeArrowheads="1"/>
          </p:cNvSpPr>
          <p:nvPr/>
        </p:nvSpPr>
        <p:spPr bwMode="auto">
          <a:xfrm>
            <a:off x="5421313" y="2708275"/>
            <a:ext cx="87312" cy="857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6" name="object 15"/>
          <p:cNvSpPr>
            <a:spLocks noChangeArrowheads="1"/>
          </p:cNvSpPr>
          <p:nvPr/>
        </p:nvSpPr>
        <p:spPr bwMode="auto">
          <a:xfrm>
            <a:off x="5637213" y="2708275"/>
            <a:ext cx="85725" cy="8572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7" name="object 16"/>
          <p:cNvSpPr>
            <a:spLocks noChangeArrowheads="1"/>
          </p:cNvSpPr>
          <p:nvPr/>
        </p:nvSpPr>
        <p:spPr bwMode="auto">
          <a:xfrm>
            <a:off x="5494338" y="3851275"/>
            <a:ext cx="85725" cy="8572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8" name="object 17"/>
          <p:cNvSpPr>
            <a:spLocks noChangeArrowheads="1"/>
          </p:cNvSpPr>
          <p:nvPr/>
        </p:nvSpPr>
        <p:spPr bwMode="auto">
          <a:xfrm>
            <a:off x="5707063" y="3778250"/>
            <a:ext cx="85725" cy="889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9" name="object 18"/>
          <p:cNvSpPr>
            <a:spLocks noChangeArrowheads="1"/>
          </p:cNvSpPr>
          <p:nvPr/>
        </p:nvSpPr>
        <p:spPr bwMode="auto">
          <a:xfrm>
            <a:off x="5707063" y="3563938"/>
            <a:ext cx="85725" cy="8572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0" name="object 19"/>
          <p:cNvSpPr>
            <a:spLocks noChangeArrowheads="1"/>
          </p:cNvSpPr>
          <p:nvPr/>
        </p:nvSpPr>
        <p:spPr bwMode="auto">
          <a:xfrm>
            <a:off x="5849938" y="3708400"/>
            <a:ext cx="85725" cy="84138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1" name="object 20"/>
          <p:cNvSpPr>
            <a:spLocks noChangeArrowheads="1"/>
          </p:cNvSpPr>
          <p:nvPr/>
        </p:nvSpPr>
        <p:spPr bwMode="auto">
          <a:xfrm>
            <a:off x="5494338" y="3421063"/>
            <a:ext cx="85725" cy="85725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2" name="object 21"/>
          <p:cNvSpPr>
            <a:spLocks noChangeArrowheads="1"/>
          </p:cNvSpPr>
          <p:nvPr/>
        </p:nvSpPr>
        <p:spPr bwMode="auto">
          <a:xfrm>
            <a:off x="5921375" y="3421063"/>
            <a:ext cx="87313" cy="85725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3" name="object 22"/>
          <p:cNvSpPr>
            <a:spLocks noChangeArrowheads="1"/>
          </p:cNvSpPr>
          <p:nvPr/>
        </p:nvSpPr>
        <p:spPr bwMode="auto">
          <a:xfrm>
            <a:off x="5921375" y="3208338"/>
            <a:ext cx="87313" cy="857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4" name="object 23"/>
          <p:cNvSpPr>
            <a:spLocks noChangeArrowheads="1"/>
          </p:cNvSpPr>
          <p:nvPr/>
        </p:nvSpPr>
        <p:spPr bwMode="auto">
          <a:xfrm>
            <a:off x="5849938" y="2921000"/>
            <a:ext cx="85725" cy="85725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5" name="object 24"/>
          <p:cNvSpPr>
            <a:spLocks noChangeArrowheads="1"/>
          </p:cNvSpPr>
          <p:nvPr/>
        </p:nvSpPr>
        <p:spPr bwMode="auto">
          <a:xfrm>
            <a:off x="6137275" y="2278063"/>
            <a:ext cx="85725" cy="85725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6" name="object 25"/>
          <p:cNvSpPr>
            <a:spLocks noChangeArrowheads="1"/>
          </p:cNvSpPr>
          <p:nvPr/>
        </p:nvSpPr>
        <p:spPr bwMode="auto">
          <a:xfrm>
            <a:off x="6280150" y="2492375"/>
            <a:ext cx="85725" cy="873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7" name="object 26"/>
          <p:cNvSpPr>
            <a:spLocks noChangeArrowheads="1"/>
          </p:cNvSpPr>
          <p:nvPr/>
        </p:nvSpPr>
        <p:spPr bwMode="auto">
          <a:xfrm>
            <a:off x="4921250" y="2278063"/>
            <a:ext cx="88900" cy="85725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8" name="object 27"/>
          <p:cNvSpPr>
            <a:spLocks noChangeArrowheads="1"/>
          </p:cNvSpPr>
          <p:nvPr/>
        </p:nvSpPr>
        <p:spPr bwMode="auto">
          <a:xfrm>
            <a:off x="4494213" y="3635375"/>
            <a:ext cx="85725" cy="87313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59" name="object 28"/>
          <p:cNvSpPr>
            <a:spLocks noChangeArrowheads="1"/>
          </p:cNvSpPr>
          <p:nvPr/>
        </p:nvSpPr>
        <p:spPr bwMode="auto">
          <a:xfrm>
            <a:off x="4994275" y="4208463"/>
            <a:ext cx="85725" cy="84137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0" name="object 29"/>
          <p:cNvSpPr>
            <a:spLocks noChangeArrowheads="1"/>
          </p:cNvSpPr>
          <p:nvPr/>
        </p:nvSpPr>
        <p:spPr bwMode="auto">
          <a:xfrm>
            <a:off x="4064000" y="3851275"/>
            <a:ext cx="85725" cy="8572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1" name="object 30"/>
          <p:cNvSpPr>
            <a:spLocks noChangeArrowheads="1"/>
          </p:cNvSpPr>
          <p:nvPr/>
        </p:nvSpPr>
        <p:spPr bwMode="auto">
          <a:xfrm>
            <a:off x="4208463" y="4278313"/>
            <a:ext cx="84137" cy="87312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2" name="object 31"/>
          <p:cNvSpPr>
            <a:spLocks noChangeArrowheads="1"/>
          </p:cNvSpPr>
          <p:nvPr/>
        </p:nvSpPr>
        <p:spPr bwMode="auto">
          <a:xfrm>
            <a:off x="4421188" y="4421188"/>
            <a:ext cx="88900" cy="88900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3" name="object 32"/>
          <p:cNvSpPr>
            <a:spLocks noChangeArrowheads="1"/>
          </p:cNvSpPr>
          <p:nvPr/>
        </p:nvSpPr>
        <p:spPr bwMode="auto">
          <a:xfrm>
            <a:off x="4851400" y="4564063"/>
            <a:ext cx="84138" cy="85725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4" name="object 33"/>
          <p:cNvSpPr>
            <a:spLocks noChangeArrowheads="1"/>
          </p:cNvSpPr>
          <p:nvPr/>
        </p:nvSpPr>
        <p:spPr bwMode="auto">
          <a:xfrm>
            <a:off x="5351463" y="4494213"/>
            <a:ext cx="84137" cy="85725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5" name="object 34"/>
          <p:cNvSpPr>
            <a:spLocks noChangeArrowheads="1"/>
          </p:cNvSpPr>
          <p:nvPr/>
        </p:nvSpPr>
        <p:spPr bwMode="auto">
          <a:xfrm>
            <a:off x="5776913" y="4851400"/>
            <a:ext cx="88900" cy="84138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6" name="object 35"/>
          <p:cNvSpPr>
            <a:spLocks noChangeArrowheads="1"/>
          </p:cNvSpPr>
          <p:nvPr/>
        </p:nvSpPr>
        <p:spPr bwMode="auto">
          <a:xfrm>
            <a:off x="6064250" y="4564063"/>
            <a:ext cx="88900" cy="85725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7" name="object 36"/>
          <p:cNvSpPr>
            <a:spLocks noChangeArrowheads="1"/>
          </p:cNvSpPr>
          <p:nvPr/>
        </p:nvSpPr>
        <p:spPr bwMode="auto">
          <a:xfrm>
            <a:off x="6137275" y="4351338"/>
            <a:ext cx="85725" cy="85725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8" name="object 37"/>
          <p:cNvSpPr>
            <a:spLocks noChangeArrowheads="1"/>
          </p:cNvSpPr>
          <p:nvPr/>
        </p:nvSpPr>
        <p:spPr bwMode="auto">
          <a:xfrm>
            <a:off x="6137275" y="5351463"/>
            <a:ext cx="85725" cy="84137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69" name="object 38"/>
          <p:cNvSpPr>
            <a:spLocks noChangeArrowheads="1"/>
          </p:cNvSpPr>
          <p:nvPr/>
        </p:nvSpPr>
        <p:spPr bwMode="auto">
          <a:xfrm>
            <a:off x="6350000" y="5207000"/>
            <a:ext cx="85725" cy="85725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0" name="object 39"/>
          <p:cNvSpPr>
            <a:spLocks noChangeArrowheads="1"/>
          </p:cNvSpPr>
          <p:nvPr/>
        </p:nvSpPr>
        <p:spPr bwMode="auto">
          <a:xfrm>
            <a:off x="6564313" y="4994275"/>
            <a:ext cx="87312" cy="85725"/>
          </a:xfrm>
          <a:prstGeom prst="rect">
            <a:avLst/>
          </a:prstGeom>
          <a:blipFill dpi="0" rotWithShape="1">
            <a:blip r:embed="rId3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1" name="object 40"/>
          <p:cNvSpPr>
            <a:spLocks noChangeArrowheads="1"/>
          </p:cNvSpPr>
          <p:nvPr/>
        </p:nvSpPr>
        <p:spPr bwMode="auto">
          <a:xfrm>
            <a:off x="6637338" y="4706938"/>
            <a:ext cx="85725" cy="85725"/>
          </a:xfrm>
          <a:prstGeom prst="rect">
            <a:avLst/>
          </a:prstGeom>
          <a:blipFill dpi="0" rotWithShape="1">
            <a:blip r:embed="rId3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2" name="object 41"/>
          <p:cNvSpPr>
            <a:spLocks noChangeArrowheads="1"/>
          </p:cNvSpPr>
          <p:nvPr/>
        </p:nvSpPr>
        <p:spPr bwMode="auto">
          <a:xfrm>
            <a:off x="3921125" y="4494213"/>
            <a:ext cx="85725" cy="85725"/>
          </a:xfrm>
          <a:prstGeom prst="rect">
            <a:avLst/>
          </a:prstGeom>
          <a:blipFill dpi="0" rotWithShape="1">
            <a:blip r:embed="rId3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3" name="object 42"/>
          <p:cNvSpPr>
            <a:spLocks noChangeArrowheads="1"/>
          </p:cNvSpPr>
          <p:nvPr/>
        </p:nvSpPr>
        <p:spPr bwMode="auto">
          <a:xfrm>
            <a:off x="4851400" y="2065338"/>
            <a:ext cx="84138" cy="85725"/>
          </a:xfrm>
          <a:prstGeom prst="rect">
            <a:avLst/>
          </a:prstGeom>
          <a:blipFill dpi="0" rotWithShape="1">
            <a:blip r:embed="rId3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4" name="object 43"/>
          <p:cNvSpPr>
            <a:spLocks noChangeArrowheads="1"/>
          </p:cNvSpPr>
          <p:nvPr/>
        </p:nvSpPr>
        <p:spPr bwMode="auto">
          <a:xfrm>
            <a:off x="4778375" y="1922463"/>
            <a:ext cx="87313" cy="84137"/>
          </a:xfrm>
          <a:prstGeom prst="rect">
            <a:avLst/>
          </a:prstGeom>
          <a:blipFill dpi="0" rotWithShape="1">
            <a:blip r:embed="rId3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5" name="object 44"/>
          <p:cNvSpPr>
            <a:spLocks noChangeArrowheads="1"/>
          </p:cNvSpPr>
          <p:nvPr/>
        </p:nvSpPr>
        <p:spPr bwMode="auto">
          <a:xfrm>
            <a:off x="4564063" y="1922463"/>
            <a:ext cx="85725" cy="84137"/>
          </a:xfrm>
          <a:prstGeom prst="rect">
            <a:avLst/>
          </a:prstGeom>
          <a:blipFill dpi="0" rotWithShape="1">
            <a:blip r:embed="rId3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6" name="object 45"/>
          <p:cNvSpPr>
            <a:spLocks noChangeArrowheads="1"/>
          </p:cNvSpPr>
          <p:nvPr/>
        </p:nvSpPr>
        <p:spPr bwMode="auto">
          <a:xfrm>
            <a:off x="4351338" y="2135188"/>
            <a:ext cx="85725" cy="88900"/>
          </a:xfrm>
          <a:prstGeom prst="rect">
            <a:avLst/>
          </a:prstGeom>
          <a:blipFill dpi="0" rotWithShape="1">
            <a:blip r:embed="rId3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7" name="object 46"/>
          <p:cNvSpPr>
            <a:spLocks noChangeArrowheads="1"/>
          </p:cNvSpPr>
          <p:nvPr/>
        </p:nvSpPr>
        <p:spPr bwMode="auto">
          <a:xfrm>
            <a:off x="4278313" y="2278063"/>
            <a:ext cx="87312" cy="85725"/>
          </a:xfrm>
          <a:prstGeom prst="rect">
            <a:avLst/>
          </a:prstGeom>
          <a:blipFill dpi="0" rotWithShape="1">
            <a:blip r:embed="rId4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8" name="object 47"/>
          <p:cNvSpPr>
            <a:spLocks noChangeArrowheads="1"/>
          </p:cNvSpPr>
          <p:nvPr/>
        </p:nvSpPr>
        <p:spPr bwMode="auto">
          <a:xfrm>
            <a:off x="4564063" y="2492375"/>
            <a:ext cx="85725" cy="87313"/>
          </a:xfrm>
          <a:prstGeom prst="rect">
            <a:avLst/>
          </a:prstGeom>
          <a:blipFill dpi="0" rotWithShape="1">
            <a:blip r:embed="rId4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79" name="object 48"/>
          <p:cNvSpPr>
            <a:spLocks noChangeArrowheads="1"/>
          </p:cNvSpPr>
          <p:nvPr/>
        </p:nvSpPr>
        <p:spPr bwMode="auto">
          <a:xfrm>
            <a:off x="3851275" y="2420938"/>
            <a:ext cx="85725" cy="85725"/>
          </a:xfrm>
          <a:prstGeom prst="rect">
            <a:avLst/>
          </a:prstGeom>
          <a:blipFill dpi="0" rotWithShape="1">
            <a:blip r:embed="rId4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0" name="object 49"/>
          <p:cNvSpPr>
            <a:spLocks noChangeArrowheads="1"/>
          </p:cNvSpPr>
          <p:nvPr/>
        </p:nvSpPr>
        <p:spPr bwMode="auto">
          <a:xfrm>
            <a:off x="4133850" y="2847975"/>
            <a:ext cx="88900" cy="88900"/>
          </a:xfrm>
          <a:prstGeom prst="rect">
            <a:avLst/>
          </a:prstGeom>
          <a:blipFill dpi="0" rotWithShape="1">
            <a:blip r:embed="rId4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1" name="object 50"/>
          <p:cNvSpPr>
            <a:spLocks noChangeArrowheads="1"/>
          </p:cNvSpPr>
          <p:nvPr/>
        </p:nvSpPr>
        <p:spPr bwMode="auto">
          <a:xfrm>
            <a:off x="3563938" y="2847975"/>
            <a:ext cx="85725" cy="88900"/>
          </a:xfrm>
          <a:prstGeom prst="rect">
            <a:avLst/>
          </a:prstGeom>
          <a:blipFill dpi="0" rotWithShape="1">
            <a:blip r:embed="rId4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2" name="object 51"/>
          <p:cNvSpPr>
            <a:spLocks noChangeArrowheads="1"/>
          </p:cNvSpPr>
          <p:nvPr/>
        </p:nvSpPr>
        <p:spPr bwMode="auto">
          <a:xfrm>
            <a:off x="3990975" y="3421063"/>
            <a:ext cx="88900" cy="85725"/>
          </a:xfrm>
          <a:prstGeom prst="rect">
            <a:avLst/>
          </a:prstGeom>
          <a:blipFill dpi="0" rotWithShape="1">
            <a:blip r:embed="rId4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3" name="object 52"/>
          <p:cNvSpPr>
            <a:spLocks noChangeArrowheads="1"/>
          </p:cNvSpPr>
          <p:nvPr/>
        </p:nvSpPr>
        <p:spPr bwMode="auto">
          <a:xfrm>
            <a:off x="3208338" y="3490913"/>
            <a:ext cx="85725" cy="88900"/>
          </a:xfrm>
          <a:prstGeom prst="rect">
            <a:avLst/>
          </a:prstGeom>
          <a:blipFill dpi="0" rotWithShape="1">
            <a:blip r:embed="rId4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4" name="object 53"/>
          <p:cNvSpPr>
            <a:spLocks noChangeArrowheads="1"/>
          </p:cNvSpPr>
          <p:nvPr/>
        </p:nvSpPr>
        <p:spPr bwMode="auto">
          <a:xfrm>
            <a:off x="2990850" y="3563938"/>
            <a:ext cx="88900" cy="85725"/>
          </a:xfrm>
          <a:prstGeom prst="rect">
            <a:avLst/>
          </a:prstGeom>
          <a:blipFill dpi="0" rotWithShape="1">
            <a:blip r:embed="rId4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5" name="object 54"/>
          <p:cNvSpPr>
            <a:spLocks noChangeArrowheads="1"/>
          </p:cNvSpPr>
          <p:nvPr/>
        </p:nvSpPr>
        <p:spPr bwMode="auto">
          <a:xfrm>
            <a:off x="2990850" y="3778250"/>
            <a:ext cx="88900" cy="88900"/>
          </a:xfrm>
          <a:prstGeom prst="rect">
            <a:avLst/>
          </a:prstGeom>
          <a:blipFill dpi="0" rotWithShape="1">
            <a:blip r:embed="rId4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6" name="object 55"/>
          <p:cNvSpPr>
            <a:spLocks noChangeArrowheads="1"/>
          </p:cNvSpPr>
          <p:nvPr/>
        </p:nvSpPr>
        <p:spPr bwMode="auto">
          <a:xfrm>
            <a:off x="3921125" y="2135188"/>
            <a:ext cx="85725" cy="88900"/>
          </a:xfrm>
          <a:prstGeom prst="rect">
            <a:avLst/>
          </a:prstGeom>
          <a:blipFill dpi="0" rotWithShape="1">
            <a:blip r:embed="rId4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7" name="object 56"/>
          <p:cNvSpPr>
            <a:spLocks noChangeArrowheads="1"/>
          </p:cNvSpPr>
          <p:nvPr/>
        </p:nvSpPr>
        <p:spPr bwMode="auto">
          <a:xfrm>
            <a:off x="3851275" y="1922463"/>
            <a:ext cx="85725" cy="84137"/>
          </a:xfrm>
          <a:prstGeom prst="rect">
            <a:avLst/>
          </a:prstGeom>
          <a:blipFill dpi="0" rotWithShape="1">
            <a:blip r:embed="rId5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8" name="object 57"/>
          <p:cNvSpPr>
            <a:spLocks noChangeArrowheads="1"/>
          </p:cNvSpPr>
          <p:nvPr/>
        </p:nvSpPr>
        <p:spPr bwMode="auto">
          <a:xfrm>
            <a:off x="3921125" y="1778000"/>
            <a:ext cx="85725" cy="85725"/>
          </a:xfrm>
          <a:prstGeom prst="rect">
            <a:avLst/>
          </a:prstGeom>
          <a:blipFill dpi="0" rotWithShape="1">
            <a:blip r:embed="rId5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89" name="object 58"/>
          <p:cNvSpPr>
            <a:spLocks noChangeArrowheads="1"/>
          </p:cNvSpPr>
          <p:nvPr/>
        </p:nvSpPr>
        <p:spPr bwMode="auto">
          <a:xfrm>
            <a:off x="3990975" y="1635125"/>
            <a:ext cx="88900" cy="85725"/>
          </a:xfrm>
          <a:prstGeom prst="rect">
            <a:avLst/>
          </a:prstGeom>
          <a:blipFill dpi="0" rotWithShape="1">
            <a:blip r:embed="rId5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0" name="object 59"/>
          <p:cNvSpPr>
            <a:spLocks noChangeArrowheads="1"/>
          </p:cNvSpPr>
          <p:nvPr/>
        </p:nvSpPr>
        <p:spPr bwMode="auto">
          <a:xfrm>
            <a:off x="4133850" y="1565275"/>
            <a:ext cx="88900" cy="85725"/>
          </a:xfrm>
          <a:prstGeom prst="rect">
            <a:avLst/>
          </a:prstGeom>
          <a:blipFill dpi="0" rotWithShape="1">
            <a:blip r:embed="rId5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1" name="object 60"/>
          <p:cNvSpPr>
            <a:spLocks noChangeArrowheads="1"/>
          </p:cNvSpPr>
          <p:nvPr/>
        </p:nvSpPr>
        <p:spPr bwMode="auto">
          <a:xfrm>
            <a:off x="4278313" y="1565275"/>
            <a:ext cx="87312" cy="85725"/>
          </a:xfrm>
          <a:prstGeom prst="rect">
            <a:avLst/>
          </a:prstGeom>
          <a:blipFill dpi="0" rotWithShape="1">
            <a:blip r:embed="rId5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2" name="object 61"/>
          <p:cNvSpPr>
            <a:spLocks noChangeArrowheads="1"/>
          </p:cNvSpPr>
          <p:nvPr/>
        </p:nvSpPr>
        <p:spPr bwMode="auto">
          <a:xfrm>
            <a:off x="4351338" y="1492250"/>
            <a:ext cx="85725" cy="88900"/>
          </a:xfrm>
          <a:prstGeom prst="rect">
            <a:avLst/>
          </a:prstGeom>
          <a:blipFill dpi="0" rotWithShape="1">
            <a:blip r:embed="rId5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3" name="object 62"/>
          <p:cNvSpPr>
            <a:spLocks noChangeArrowheads="1"/>
          </p:cNvSpPr>
          <p:nvPr/>
        </p:nvSpPr>
        <p:spPr bwMode="auto">
          <a:xfrm>
            <a:off x="4494213" y="1492250"/>
            <a:ext cx="85725" cy="88900"/>
          </a:xfrm>
          <a:prstGeom prst="rect">
            <a:avLst/>
          </a:prstGeom>
          <a:blipFill dpi="0" rotWithShape="1">
            <a:blip r:embed="rId5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4" name="object 63"/>
          <p:cNvSpPr>
            <a:spLocks noChangeArrowheads="1"/>
          </p:cNvSpPr>
          <p:nvPr/>
        </p:nvSpPr>
        <p:spPr bwMode="auto">
          <a:xfrm>
            <a:off x="3278188" y="4351338"/>
            <a:ext cx="88900" cy="85725"/>
          </a:xfrm>
          <a:prstGeom prst="rect">
            <a:avLst/>
          </a:prstGeom>
          <a:blipFill dpi="0" rotWithShape="1">
            <a:blip r:embed="rId5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5" name="object 64"/>
          <p:cNvSpPr>
            <a:spLocks noChangeArrowheads="1"/>
          </p:cNvSpPr>
          <p:nvPr/>
        </p:nvSpPr>
        <p:spPr bwMode="auto">
          <a:xfrm>
            <a:off x="3208338" y="4564063"/>
            <a:ext cx="85725" cy="85725"/>
          </a:xfrm>
          <a:prstGeom prst="rect">
            <a:avLst/>
          </a:prstGeom>
          <a:blipFill dpi="0" rotWithShape="1">
            <a:blip r:embed="rId5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6" name="object 65"/>
          <p:cNvSpPr>
            <a:spLocks noChangeArrowheads="1"/>
          </p:cNvSpPr>
          <p:nvPr/>
        </p:nvSpPr>
        <p:spPr bwMode="auto">
          <a:xfrm>
            <a:off x="3563938" y="4851400"/>
            <a:ext cx="85725" cy="84138"/>
          </a:xfrm>
          <a:prstGeom prst="rect">
            <a:avLst/>
          </a:prstGeom>
          <a:blipFill dpi="0" rotWithShape="1">
            <a:blip r:embed="rId5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7" name="object 66"/>
          <p:cNvSpPr>
            <a:spLocks noChangeArrowheads="1"/>
          </p:cNvSpPr>
          <p:nvPr/>
        </p:nvSpPr>
        <p:spPr bwMode="auto">
          <a:xfrm>
            <a:off x="3065463" y="4564063"/>
            <a:ext cx="84137" cy="85725"/>
          </a:xfrm>
          <a:prstGeom prst="rect">
            <a:avLst/>
          </a:prstGeom>
          <a:blipFill dpi="0" rotWithShape="1">
            <a:blip r:embed="rId6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8" name="object 67"/>
          <p:cNvSpPr>
            <a:spLocks noChangeArrowheads="1"/>
          </p:cNvSpPr>
          <p:nvPr/>
        </p:nvSpPr>
        <p:spPr bwMode="auto">
          <a:xfrm>
            <a:off x="2990850" y="4633913"/>
            <a:ext cx="88900" cy="88900"/>
          </a:xfrm>
          <a:prstGeom prst="rect">
            <a:avLst/>
          </a:prstGeom>
          <a:blipFill dpi="0" rotWithShape="1">
            <a:blip r:embed="rId6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99" name="object 68"/>
          <p:cNvSpPr>
            <a:spLocks noChangeArrowheads="1"/>
          </p:cNvSpPr>
          <p:nvPr/>
        </p:nvSpPr>
        <p:spPr bwMode="auto">
          <a:xfrm>
            <a:off x="2847975" y="4778375"/>
            <a:ext cx="88900" cy="87313"/>
          </a:xfrm>
          <a:prstGeom prst="rect">
            <a:avLst/>
          </a:prstGeom>
          <a:blipFill dpi="0" rotWithShape="1">
            <a:blip r:embed="rId6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00" name="object 69"/>
          <p:cNvSpPr>
            <a:spLocks noChangeArrowheads="1"/>
          </p:cNvSpPr>
          <p:nvPr/>
        </p:nvSpPr>
        <p:spPr bwMode="auto">
          <a:xfrm>
            <a:off x="2921000" y="4994275"/>
            <a:ext cx="85725" cy="85725"/>
          </a:xfrm>
          <a:prstGeom prst="rect">
            <a:avLst/>
          </a:prstGeom>
          <a:blipFill dpi="0" rotWithShape="1">
            <a:blip r:embed="rId6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01" name="object 70"/>
          <p:cNvSpPr>
            <a:spLocks noChangeArrowheads="1"/>
          </p:cNvSpPr>
          <p:nvPr/>
        </p:nvSpPr>
        <p:spPr bwMode="auto">
          <a:xfrm>
            <a:off x="2921000" y="5207000"/>
            <a:ext cx="85725" cy="85725"/>
          </a:xfrm>
          <a:prstGeom prst="rect">
            <a:avLst/>
          </a:prstGeom>
          <a:blipFill dpi="0" rotWithShape="1">
            <a:blip r:embed="rId6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02" name="object 71"/>
          <p:cNvSpPr>
            <a:spLocks noChangeArrowheads="1"/>
          </p:cNvSpPr>
          <p:nvPr/>
        </p:nvSpPr>
        <p:spPr bwMode="auto">
          <a:xfrm>
            <a:off x="3135313" y="5207000"/>
            <a:ext cx="87312" cy="85725"/>
          </a:xfrm>
          <a:prstGeom prst="rect">
            <a:avLst/>
          </a:prstGeom>
          <a:blipFill dpi="0" rotWithShape="1">
            <a:blip r:embed="rId6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03" name="object 72"/>
          <p:cNvSpPr>
            <a:spLocks noChangeArrowheads="1"/>
          </p:cNvSpPr>
          <p:nvPr/>
        </p:nvSpPr>
        <p:spPr bwMode="auto">
          <a:xfrm>
            <a:off x="3351213" y="5276850"/>
            <a:ext cx="85725" cy="88900"/>
          </a:xfrm>
          <a:prstGeom prst="rect">
            <a:avLst/>
          </a:prstGeom>
          <a:blipFill dpi="0" rotWithShape="1">
            <a:blip r:embed="rId6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04" name="object 73"/>
          <p:cNvSpPr>
            <a:spLocks noChangeArrowheads="1"/>
          </p:cNvSpPr>
          <p:nvPr/>
        </p:nvSpPr>
        <p:spPr bwMode="auto">
          <a:xfrm>
            <a:off x="3490913" y="5207000"/>
            <a:ext cx="88900" cy="85725"/>
          </a:xfrm>
          <a:prstGeom prst="rect">
            <a:avLst/>
          </a:prstGeom>
          <a:blipFill dpi="0" rotWithShape="1">
            <a:blip r:embed="rId6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05" name="object 74"/>
          <p:cNvSpPr>
            <a:spLocks noChangeArrowheads="1"/>
          </p:cNvSpPr>
          <p:nvPr/>
        </p:nvSpPr>
        <p:spPr bwMode="auto">
          <a:xfrm>
            <a:off x="2278063" y="4564063"/>
            <a:ext cx="85725" cy="85725"/>
          </a:xfrm>
          <a:prstGeom prst="rect">
            <a:avLst/>
          </a:prstGeom>
          <a:blipFill dpi="0" rotWithShape="1">
            <a:blip r:embed="rId6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06" name="object 75"/>
          <p:cNvSpPr>
            <a:spLocks noChangeArrowheads="1"/>
          </p:cNvSpPr>
          <p:nvPr/>
        </p:nvSpPr>
        <p:spPr bwMode="auto">
          <a:xfrm>
            <a:off x="2347913" y="4351338"/>
            <a:ext cx="88900" cy="85725"/>
          </a:xfrm>
          <a:prstGeom prst="rect">
            <a:avLst/>
          </a:prstGeom>
          <a:blipFill dpi="0" rotWithShape="1">
            <a:blip r:embed="rId6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07" name="object 76"/>
          <p:cNvSpPr>
            <a:spLocks noChangeArrowheads="1"/>
          </p:cNvSpPr>
          <p:nvPr/>
        </p:nvSpPr>
        <p:spPr bwMode="auto">
          <a:xfrm>
            <a:off x="2778125" y="5637213"/>
            <a:ext cx="85725" cy="85725"/>
          </a:xfrm>
          <a:prstGeom prst="rect">
            <a:avLst/>
          </a:prstGeom>
          <a:blipFill dpi="0" rotWithShape="1">
            <a:blip r:embed="rId6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08" name="object 77"/>
          <p:cNvSpPr>
            <a:spLocks noChangeArrowheads="1"/>
          </p:cNvSpPr>
          <p:nvPr/>
        </p:nvSpPr>
        <p:spPr bwMode="auto">
          <a:xfrm>
            <a:off x="2990850" y="5776913"/>
            <a:ext cx="88900" cy="88900"/>
          </a:xfrm>
          <a:prstGeom prst="rect">
            <a:avLst/>
          </a:prstGeom>
          <a:blipFill dpi="0" rotWithShape="1">
            <a:blip r:embed="rId7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09" name="object 78"/>
          <p:cNvSpPr>
            <a:spLocks noChangeArrowheads="1"/>
          </p:cNvSpPr>
          <p:nvPr/>
        </p:nvSpPr>
        <p:spPr bwMode="auto">
          <a:xfrm>
            <a:off x="3563938" y="5776913"/>
            <a:ext cx="85725" cy="88900"/>
          </a:xfrm>
          <a:prstGeom prst="rect">
            <a:avLst/>
          </a:prstGeom>
          <a:blipFill dpi="0" rotWithShape="1">
            <a:blip r:embed="rId7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10" name="object 79"/>
          <p:cNvSpPr>
            <a:spLocks noChangeArrowheads="1"/>
          </p:cNvSpPr>
          <p:nvPr/>
        </p:nvSpPr>
        <p:spPr bwMode="auto">
          <a:xfrm>
            <a:off x="2847975" y="6207125"/>
            <a:ext cx="88900" cy="88900"/>
          </a:xfrm>
          <a:prstGeom prst="rect">
            <a:avLst/>
          </a:prstGeom>
          <a:blipFill dpi="0" rotWithShape="1">
            <a:blip r:embed="rId7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11" name="object 80"/>
          <p:cNvSpPr>
            <a:spLocks noChangeArrowheads="1"/>
          </p:cNvSpPr>
          <p:nvPr/>
        </p:nvSpPr>
        <p:spPr bwMode="auto">
          <a:xfrm>
            <a:off x="3065463" y="6350000"/>
            <a:ext cx="84137" cy="85725"/>
          </a:xfrm>
          <a:prstGeom prst="rect">
            <a:avLst/>
          </a:prstGeom>
          <a:blipFill dpi="0" rotWithShape="1">
            <a:blip r:embed="rId7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12" name="object 81"/>
          <p:cNvSpPr>
            <a:spLocks noChangeArrowheads="1"/>
          </p:cNvSpPr>
          <p:nvPr/>
        </p:nvSpPr>
        <p:spPr bwMode="auto">
          <a:xfrm>
            <a:off x="3351213" y="6350000"/>
            <a:ext cx="85725" cy="85725"/>
          </a:xfrm>
          <a:prstGeom prst="rect">
            <a:avLst/>
          </a:prstGeom>
          <a:blipFill dpi="0" rotWithShape="1">
            <a:blip r:embed="rId7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13" name="object 82"/>
          <p:cNvSpPr>
            <a:spLocks noChangeArrowheads="1"/>
          </p:cNvSpPr>
          <p:nvPr/>
        </p:nvSpPr>
        <p:spPr bwMode="auto">
          <a:xfrm>
            <a:off x="3563938" y="6280150"/>
            <a:ext cx="85725" cy="85725"/>
          </a:xfrm>
          <a:prstGeom prst="rect">
            <a:avLst/>
          </a:prstGeom>
          <a:blipFill dpi="0" rotWithShape="1">
            <a:blip r:embed="rId7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14" name="object 83"/>
          <p:cNvSpPr>
            <a:spLocks noChangeArrowheads="1"/>
          </p:cNvSpPr>
          <p:nvPr/>
        </p:nvSpPr>
        <p:spPr bwMode="auto">
          <a:xfrm>
            <a:off x="2420938" y="5494338"/>
            <a:ext cx="85725" cy="85725"/>
          </a:xfrm>
          <a:prstGeom prst="rect">
            <a:avLst/>
          </a:prstGeom>
          <a:blipFill dpi="0" rotWithShape="1">
            <a:blip r:embed="rId7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15" name="object 84"/>
          <p:cNvSpPr>
            <a:spLocks noChangeArrowheads="1"/>
          </p:cNvSpPr>
          <p:nvPr/>
        </p:nvSpPr>
        <p:spPr bwMode="auto">
          <a:xfrm>
            <a:off x="2278063" y="5276850"/>
            <a:ext cx="85725" cy="88900"/>
          </a:xfrm>
          <a:prstGeom prst="rect">
            <a:avLst/>
          </a:prstGeom>
          <a:blipFill dpi="0" rotWithShape="1">
            <a:blip r:embed="rId7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16" name="object 85"/>
          <p:cNvSpPr>
            <a:spLocks noChangeArrowheads="1"/>
          </p:cNvSpPr>
          <p:nvPr/>
        </p:nvSpPr>
        <p:spPr bwMode="auto">
          <a:xfrm>
            <a:off x="2135188" y="5064125"/>
            <a:ext cx="88900" cy="88900"/>
          </a:xfrm>
          <a:prstGeom prst="rect">
            <a:avLst/>
          </a:prstGeom>
          <a:blipFill dpi="0" rotWithShape="1">
            <a:blip r:embed="rId7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17" name="object 86"/>
          <p:cNvSpPr>
            <a:spLocks noChangeArrowheads="1"/>
          </p:cNvSpPr>
          <p:nvPr/>
        </p:nvSpPr>
        <p:spPr bwMode="auto">
          <a:xfrm>
            <a:off x="2208213" y="4778375"/>
            <a:ext cx="85725" cy="87313"/>
          </a:xfrm>
          <a:prstGeom prst="rect">
            <a:avLst/>
          </a:prstGeom>
          <a:blipFill dpi="0" rotWithShape="1">
            <a:blip r:embed="rId7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18" name="object 87"/>
          <p:cNvSpPr>
            <a:spLocks noChangeArrowheads="1"/>
          </p:cNvSpPr>
          <p:nvPr/>
        </p:nvSpPr>
        <p:spPr bwMode="auto">
          <a:xfrm>
            <a:off x="5064125" y="5137150"/>
            <a:ext cx="88900" cy="85725"/>
          </a:xfrm>
          <a:prstGeom prst="rect">
            <a:avLst/>
          </a:prstGeom>
          <a:blipFill dpi="0" rotWithShape="1">
            <a:blip r:embed="rId8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19" name="object 88"/>
          <p:cNvSpPr>
            <a:spLocks noChangeArrowheads="1"/>
          </p:cNvSpPr>
          <p:nvPr/>
        </p:nvSpPr>
        <p:spPr bwMode="auto">
          <a:xfrm>
            <a:off x="5276850" y="5207000"/>
            <a:ext cx="88900" cy="85725"/>
          </a:xfrm>
          <a:prstGeom prst="rect">
            <a:avLst/>
          </a:prstGeom>
          <a:blipFill dpi="0" rotWithShape="1">
            <a:blip r:embed="rId8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20" name="object 89"/>
          <p:cNvSpPr>
            <a:spLocks noChangeArrowheads="1"/>
          </p:cNvSpPr>
          <p:nvPr/>
        </p:nvSpPr>
        <p:spPr bwMode="auto">
          <a:xfrm>
            <a:off x="5421313" y="5137150"/>
            <a:ext cx="87312" cy="85725"/>
          </a:xfrm>
          <a:prstGeom prst="rect">
            <a:avLst/>
          </a:prstGeom>
          <a:blipFill dpi="0" rotWithShape="1">
            <a:blip r:embed="rId8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21" name="object 90"/>
          <p:cNvSpPr>
            <a:spLocks noChangeArrowheads="1"/>
          </p:cNvSpPr>
          <p:nvPr/>
        </p:nvSpPr>
        <p:spPr bwMode="auto">
          <a:xfrm>
            <a:off x="5637213" y="4994275"/>
            <a:ext cx="85725" cy="85725"/>
          </a:xfrm>
          <a:prstGeom prst="rect">
            <a:avLst/>
          </a:prstGeom>
          <a:blipFill dpi="0" rotWithShape="1">
            <a:blip r:embed="rId8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22" name="object 91"/>
          <p:cNvSpPr>
            <a:spLocks noChangeArrowheads="1"/>
          </p:cNvSpPr>
          <p:nvPr/>
        </p:nvSpPr>
        <p:spPr bwMode="auto">
          <a:xfrm>
            <a:off x="6494463" y="3351213"/>
            <a:ext cx="84137" cy="85725"/>
          </a:xfrm>
          <a:prstGeom prst="rect">
            <a:avLst/>
          </a:prstGeom>
          <a:blipFill dpi="0" rotWithShape="1">
            <a:blip r:embed="rId8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23" name="object 92"/>
          <p:cNvSpPr>
            <a:spLocks noChangeArrowheads="1"/>
          </p:cNvSpPr>
          <p:nvPr/>
        </p:nvSpPr>
        <p:spPr bwMode="auto">
          <a:xfrm>
            <a:off x="6564313" y="3135313"/>
            <a:ext cx="87312" cy="87312"/>
          </a:xfrm>
          <a:prstGeom prst="rect">
            <a:avLst/>
          </a:prstGeom>
          <a:blipFill dpi="0" rotWithShape="1">
            <a:blip r:embed="rId8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24" name="object 93"/>
          <p:cNvSpPr>
            <a:spLocks noChangeArrowheads="1"/>
          </p:cNvSpPr>
          <p:nvPr/>
        </p:nvSpPr>
        <p:spPr bwMode="auto">
          <a:xfrm>
            <a:off x="6494463" y="2921000"/>
            <a:ext cx="84137" cy="85725"/>
          </a:xfrm>
          <a:prstGeom prst="rect">
            <a:avLst/>
          </a:prstGeom>
          <a:blipFill dpi="0" rotWithShape="1">
            <a:blip r:embed="rId8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25" name="object 94"/>
          <p:cNvSpPr>
            <a:spLocks noChangeArrowheads="1"/>
          </p:cNvSpPr>
          <p:nvPr/>
        </p:nvSpPr>
        <p:spPr bwMode="auto">
          <a:xfrm>
            <a:off x="6419850" y="2778125"/>
            <a:ext cx="88900" cy="85725"/>
          </a:xfrm>
          <a:prstGeom prst="rect">
            <a:avLst/>
          </a:prstGeom>
          <a:blipFill dpi="0" rotWithShape="1">
            <a:blip r:embed="rId8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26" name="object 95"/>
          <p:cNvSpPr>
            <a:spLocks/>
          </p:cNvSpPr>
          <p:nvPr/>
        </p:nvSpPr>
        <p:spPr bwMode="auto">
          <a:xfrm>
            <a:off x="4464050" y="1635125"/>
            <a:ext cx="61913" cy="393700"/>
          </a:xfrm>
          <a:custGeom>
            <a:avLst/>
            <a:gdLst/>
            <a:ahLst/>
            <a:cxnLst>
              <a:cxn ang="0">
                <a:pos x="0" y="393090"/>
              </a:cxn>
              <a:cxn ang="0">
                <a:pos x="61607" y="0"/>
              </a:cxn>
            </a:cxnLst>
            <a:rect l="0" t="0" r="r" b="b"/>
            <a:pathLst>
              <a:path w="61595" h="393700">
                <a:moveTo>
                  <a:pt x="0" y="393090"/>
                </a:moveTo>
                <a:lnTo>
                  <a:pt x="6160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7" name="object 96"/>
          <p:cNvSpPr>
            <a:spLocks/>
          </p:cNvSpPr>
          <p:nvPr/>
        </p:nvSpPr>
        <p:spPr bwMode="auto">
          <a:xfrm>
            <a:off x="4498975" y="1571625"/>
            <a:ext cx="50800" cy="79375"/>
          </a:xfrm>
          <a:custGeom>
            <a:avLst/>
            <a:gdLst/>
            <a:ahLst/>
            <a:cxnLst>
              <a:cxn ang="0">
                <a:pos x="36893" y="0"/>
              </a:cxn>
              <a:cxn ang="0">
                <a:pos x="0" y="71348"/>
              </a:cxn>
              <a:cxn ang="0">
                <a:pos x="50190" y="79222"/>
              </a:cxn>
              <a:cxn ang="0">
                <a:pos x="36893" y="0"/>
              </a:cxn>
            </a:cxnLst>
            <a:rect l="0" t="0" r="r" b="b"/>
            <a:pathLst>
              <a:path w="50800" h="79375">
                <a:moveTo>
                  <a:pt x="36893" y="0"/>
                </a:moveTo>
                <a:lnTo>
                  <a:pt x="0" y="71348"/>
                </a:lnTo>
                <a:lnTo>
                  <a:pt x="50190" y="79222"/>
                </a:lnTo>
                <a:lnTo>
                  <a:pt x="368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8" name="object 97"/>
          <p:cNvSpPr>
            <a:spLocks/>
          </p:cNvSpPr>
          <p:nvPr/>
        </p:nvSpPr>
        <p:spPr bwMode="auto">
          <a:xfrm>
            <a:off x="4402138" y="1635125"/>
            <a:ext cx="60325" cy="392113"/>
          </a:xfrm>
          <a:custGeom>
            <a:avLst/>
            <a:gdLst/>
            <a:ahLst/>
            <a:cxnLst>
              <a:cxn ang="0">
                <a:pos x="58661" y="393014"/>
              </a:cxn>
              <a:cxn ang="0">
                <a:pos x="0" y="0"/>
              </a:cxn>
            </a:cxnLst>
            <a:rect l="0" t="0" r="r" b="b"/>
            <a:pathLst>
              <a:path w="59054" h="393064">
                <a:moveTo>
                  <a:pt x="58661" y="39301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9" name="object 98"/>
          <p:cNvSpPr>
            <a:spLocks/>
          </p:cNvSpPr>
          <p:nvPr/>
        </p:nvSpPr>
        <p:spPr bwMode="auto">
          <a:xfrm>
            <a:off x="4379913" y="1571625"/>
            <a:ext cx="50800" cy="79375"/>
          </a:xfrm>
          <a:custGeom>
            <a:avLst/>
            <a:gdLst/>
            <a:ahLst/>
            <a:cxnLst>
              <a:cxn ang="0">
                <a:pos x="13868" y="0"/>
              </a:cxn>
              <a:cxn ang="0">
                <a:pos x="0" y="79121"/>
              </a:cxn>
              <a:cxn ang="0">
                <a:pos x="50241" y="71615"/>
              </a:cxn>
              <a:cxn ang="0">
                <a:pos x="13868" y="0"/>
              </a:cxn>
            </a:cxnLst>
            <a:rect l="0" t="0" r="r" b="b"/>
            <a:pathLst>
              <a:path w="50800" h="79375">
                <a:moveTo>
                  <a:pt x="13868" y="0"/>
                </a:moveTo>
                <a:lnTo>
                  <a:pt x="0" y="79121"/>
                </a:lnTo>
                <a:lnTo>
                  <a:pt x="50241" y="71615"/>
                </a:lnTo>
                <a:lnTo>
                  <a:pt x="1386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0" name="object 99"/>
          <p:cNvSpPr>
            <a:spLocks/>
          </p:cNvSpPr>
          <p:nvPr/>
        </p:nvSpPr>
        <p:spPr bwMode="auto">
          <a:xfrm>
            <a:off x="4343400" y="1703388"/>
            <a:ext cx="120650" cy="323850"/>
          </a:xfrm>
          <a:custGeom>
            <a:avLst/>
            <a:gdLst/>
            <a:ahLst/>
            <a:cxnLst>
              <a:cxn ang="0">
                <a:pos x="119507" y="325043"/>
              </a:cxn>
              <a:cxn ang="0">
                <a:pos x="0" y="0"/>
              </a:cxn>
            </a:cxnLst>
            <a:rect l="0" t="0" r="r" b="b"/>
            <a:pathLst>
              <a:path w="120014" h="325119">
                <a:moveTo>
                  <a:pt x="119507" y="32504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1" name="object 100"/>
          <p:cNvSpPr>
            <a:spLocks/>
          </p:cNvSpPr>
          <p:nvPr/>
        </p:nvSpPr>
        <p:spPr bwMode="auto">
          <a:xfrm>
            <a:off x="4322763" y="1643063"/>
            <a:ext cx="49212" cy="80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51" y="80289"/>
              </a:cxn>
              <a:cxn ang="0">
                <a:pos x="50126" y="62763"/>
              </a:cxn>
              <a:cxn ang="0">
                <a:pos x="0" y="0"/>
              </a:cxn>
            </a:cxnLst>
            <a:rect l="0" t="0" r="r" b="b"/>
            <a:pathLst>
              <a:path w="50164" h="80644">
                <a:moveTo>
                  <a:pt x="0" y="0"/>
                </a:moveTo>
                <a:lnTo>
                  <a:pt x="2451" y="80289"/>
                </a:lnTo>
                <a:lnTo>
                  <a:pt x="50126" y="627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2" name="object 101"/>
          <p:cNvSpPr>
            <a:spLocks/>
          </p:cNvSpPr>
          <p:nvPr/>
        </p:nvSpPr>
        <p:spPr bwMode="auto">
          <a:xfrm>
            <a:off x="4238625" y="1685925"/>
            <a:ext cx="225425" cy="341313"/>
          </a:xfrm>
          <a:custGeom>
            <a:avLst/>
            <a:gdLst/>
            <a:ahLst/>
            <a:cxnLst>
              <a:cxn ang="0">
                <a:pos x="224040" y="342239"/>
              </a:cxn>
              <a:cxn ang="0">
                <a:pos x="0" y="0"/>
              </a:cxn>
            </a:cxnLst>
            <a:rect l="0" t="0" r="r" b="b"/>
            <a:pathLst>
              <a:path w="224154" h="342264">
                <a:moveTo>
                  <a:pt x="224040" y="342239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3" name="object 102"/>
          <p:cNvSpPr>
            <a:spLocks/>
          </p:cNvSpPr>
          <p:nvPr/>
        </p:nvSpPr>
        <p:spPr bwMode="auto">
          <a:xfrm>
            <a:off x="4203700" y="1631950"/>
            <a:ext cx="63500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85" y="77660"/>
              </a:cxn>
              <a:cxn ang="0">
                <a:pos x="62991" y="49834"/>
              </a:cxn>
              <a:cxn ang="0">
                <a:pos x="0" y="0"/>
              </a:cxn>
            </a:cxnLst>
            <a:rect l="0" t="0" r="r" b="b"/>
            <a:pathLst>
              <a:path w="63500" h="78105">
                <a:moveTo>
                  <a:pt x="0" y="0"/>
                </a:moveTo>
                <a:lnTo>
                  <a:pt x="20485" y="77660"/>
                </a:lnTo>
                <a:lnTo>
                  <a:pt x="62991" y="498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4" name="object 103"/>
          <p:cNvSpPr>
            <a:spLocks/>
          </p:cNvSpPr>
          <p:nvPr/>
        </p:nvSpPr>
        <p:spPr bwMode="auto">
          <a:xfrm>
            <a:off x="4111625" y="1743075"/>
            <a:ext cx="352425" cy="284163"/>
          </a:xfrm>
          <a:custGeom>
            <a:avLst/>
            <a:gdLst/>
            <a:ahLst/>
            <a:cxnLst>
              <a:cxn ang="0">
                <a:pos x="352247" y="283590"/>
              </a:cxn>
              <a:cxn ang="0">
                <a:pos x="0" y="0"/>
              </a:cxn>
            </a:cxnLst>
            <a:rect l="0" t="0" r="r" b="b"/>
            <a:pathLst>
              <a:path w="352425" h="283844">
                <a:moveTo>
                  <a:pt x="352247" y="283590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5" name="object 104"/>
          <p:cNvSpPr>
            <a:spLocks/>
          </p:cNvSpPr>
          <p:nvPr/>
        </p:nvSpPr>
        <p:spPr bwMode="auto">
          <a:xfrm>
            <a:off x="4060825" y="1703388"/>
            <a:ext cx="76200" cy="68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434" y="67563"/>
              </a:cxn>
              <a:cxn ang="0">
                <a:pos x="75285" y="27990"/>
              </a:cxn>
              <a:cxn ang="0">
                <a:pos x="0" y="0"/>
              </a:cxn>
            </a:cxnLst>
            <a:rect l="0" t="0" r="r" b="b"/>
            <a:pathLst>
              <a:path w="75564" h="67944">
                <a:moveTo>
                  <a:pt x="0" y="0"/>
                </a:moveTo>
                <a:lnTo>
                  <a:pt x="43434" y="67563"/>
                </a:lnTo>
                <a:lnTo>
                  <a:pt x="75285" y="279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6" name="object 105"/>
          <p:cNvSpPr>
            <a:spLocks/>
          </p:cNvSpPr>
          <p:nvPr/>
        </p:nvSpPr>
        <p:spPr bwMode="auto">
          <a:xfrm>
            <a:off x="4059238" y="1847850"/>
            <a:ext cx="404812" cy="179388"/>
          </a:xfrm>
          <a:custGeom>
            <a:avLst/>
            <a:gdLst/>
            <a:ahLst/>
            <a:cxnLst>
              <a:cxn ang="0">
                <a:pos x="404926" y="180238"/>
              </a:cxn>
              <a:cxn ang="0">
                <a:pos x="0" y="0"/>
              </a:cxn>
            </a:cxnLst>
            <a:rect l="0" t="0" r="r" b="b"/>
            <a:pathLst>
              <a:path w="405129" h="180339">
                <a:moveTo>
                  <a:pt x="404926" y="180238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7" name="object 106"/>
          <p:cNvSpPr>
            <a:spLocks/>
          </p:cNvSpPr>
          <p:nvPr/>
        </p:nvSpPr>
        <p:spPr bwMode="auto">
          <a:xfrm>
            <a:off x="4000500" y="1820863"/>
            <a:ext cx="79375" cy="55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283" y="54190"/>
              </a:cxn>
              <a:cxn ang="0">
                <a:pos x="79933" y="7785"/>
              </a:cxn>
              <a:cxn ang="0">
                <a:pos x="0" y="0"/>
              </a:cxn>
            </a:cxnLst>
            <a:rect l="0" t="0" r="r" b="b"/>
            <a:pathLst>
              <a:path w="80010" h="54610">
                <a:moveTo>
                  <a:pt x="0" y="0"/>
                </a:moveTo>
                <a:lnTo>
                  <a:pt x="59283" y="54190"/>
                </a:lnTo>
                <a:lnTo>
                  <a:pt x="79933" y="77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8" name="object 107"/>
          <p:cNvSpPr>
            <a:spLocks/>
          </p:cNvSpPr>
          <p:nvPr/>
        </p:nvSpPr>
        <p:spPr bwMode="auto">
          <a:xfrm>
            <a:off x="3992563" y="1971675"/>
            <a:ext cx="471487" cy="58738"/>
          </a:xfrm>
          <a:custGeom>
            <a:avLst/>
            <a:gdLst/>
            <a:ahLst/>
            <a:cxnLst>
              <a:cxn ang="0">
                <a:pos x="471081" y="57251"/>
              </a:cxn>
              <a:cxn ang="0">
                <a:pos x="0" y="0"/>
              </a:cxn>
            </a:cxnLst>
            <a:rect l="0" t="0" r="r" b="b"/>
            <a:pathLst>
              <a:path w="471170" h="57785">
                <a:moveTo>
                  <a:pt x="471081" y="57251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9" name="object 108"/>
          <p:cNvSpPr>
            <a:spLocks/>
          </p:cNvSpPr>
          <p:nvPr/>
        </p:nvSpPr>
        <p:spPr bwMode="auto">
          <a:xfrm>
            <a:off x="3929063" y="1947863"/>
            <a:ext cx="79375" cy="50800"/>
          </a:xfrm>
          <a:custGeom>
            <a:avLst/>
            <a:gdLst/>
            <a:ahLst/>
            <a:cxnLst>
              <a:cxn ang="0">
                <a:pos x="78701" y="0"/>
              </a:cxn>
              <a:cxn ang="0">
                <a:pos x="0" y="16027"/>
              </a:cxn>
              <a:cxn ang="0">
                <a:pos x="72580" y="50431"/>
              </a:cxn>
              <a:cxn ang="0">
                <a:pos x="78701" y="0"/>
              </a:cxn>
            </a:cxnLst>
            <a:rect l="0" t="0" r="r" b="b"/>
            <a:pathLst>
              <a:path w="78739" h="50800">
                <a:moveTo>
                  <a:pt x="78701" y="0"/>
                </a:moveTo>
                <a:lnTo>
                  <a:pt x="0" y="16027"/>
                </a:lnTo>
                <a:lnTo>
                  <a:pt x="72580" y="50431"/>
                </a:lnTo>
                <a:lnTo>
                  <a:pt x="787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0" name="object 109"/>
          <p:cNvSpPr>
            <a:spLocks/>
          </p:cNvSpPr>
          <p:nvPr/>
        </p:nvSpPr>
        <p:spPr bwMode="auto">
          <a:xfrm>
            <a:off x="4060825" y="2030413"/>
            <a:ext cx="403225" cy="128587"/>
          </a:xfrm>
          <a:custGeom>
            <a:avLst/>
            <a:gdLst/>
            <a:ahLst/>
            <a:cxnLst>
              <a:cxn ang="0">
                <a:pos x="402196" y="0"/>
              </a:cxn>
              <a:cxn ang="0">
                <a:pos x="0" y="128651"/>
              </a:cxn>
            </a:cxnLst>
            <a:rect l="0" t="0" r="r" b="b"/>
            <a:pathLst>
              <a:path w="402589" h="128905">
                <a:moveTo>
                  <a:pt x="402196" y="0"/>
                </a:moveTo>
                <a:lnTo>
                  <a:pt x="0" y="12865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1" name="object 110"/>
          <p:cNvSpPr>
            <a:spLocks/>
          </p:cNvSpPr>
          <p:nvPr/>
        </p:nvSpPr>
        <p:spPr bwMode="auto">
          <a:xfrm>
            <a:off x="4000500" y="2132013"/>
            <a:ext cx="80963" cy="47625"/>
          </a:xfrm>
          <a:custGeom>
            <a:avLst/>
            <a:gdLst/>
            <a:ahLst/>
            <a:cxnLst>
              <a:cxn ang="0">
                <a:pos x="64833" y="0"/>
              </a:cxn>
              <a:cxn ang="0">
                <a:pos x="0" y="47409"/>
              </a:cxn>
              <a:cxn ang="0">
                <a:pos x="80314" y="48387"/>
              </a:cxn>
              <a:cxn ang="0">
                <a:pos x="64833" y="0"/>
              </a:cxn>
            </a:cxnLst>
            <a:rect l="0" t="0" r="r" b="b"/>
            <a:pathLst>
              <a:path w="80645" h="48894">
                <a:moveTo>
                  <a:pt x="64833" y="0"/>
                </a:moveTo>
                <a:lnTo>
                  <a:pt x="0" y="47409"/>
                </a:lnTo>
                <a:lnTo>
                  <a:pt x="80314" y="48387"/>
                </a:lnTo>
                <a:lnTo>
                  <a:pt x="648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2" name="object 111"/>
          <p:cNvSpPr>
            <a:spLocks noChangeArrowheads="1"/>
          </p:cNvSpPr>
          <p:nvPr/>
        </p:nvSpPr>
        <p:spPr bwMode="auto">
          <a:xfrm>
            <a:off x="4421188" y="1992313"/>
            <a:ext cx="88900" cy="87312"/>
          </a:xfrm>
          <a:prstGeom prst="rect">
            <a:avLst/>
          </a:prstGeom>
          <a:blipFill dpi="0" rotWithShape="1">
            <a:blip r:embed="rId8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43" name="object 112"/>
          <p:cNvSpPr>
            <a:spLocks/>
          </p:cNvSpPr>
          <p:nvPr/>
        </p:nvSpPr>
        <p:spPr bwMode="auto">
          <a:xfrm>
            <a:off x="4629150" y="2316163"/>
            <a:ext cx="46038" cy="123825"/>
          </a:xfrm>
          <a:custGeom>
            <a:avLst/>
            <a:gdLst/>
            <a:ahLst/>
            <a:cxnLst>
              <a:cxn ang="0">
                <a:pos x="44767" y="0"/>
              </a:cxn>
              <a:cxn ang="0">
                <a:pos x="0" y="123736"/>
              </a:cxn>
            </a:cxnLst>
            <a:rect l="0" t="0" r="r" b="b"/>
            <a:pathLst>
              <a:path w="45085" h="123825">
                <a:moveTo>
                  <a:pt x="44767" y="0"/>
                </a:moveTo>
                <a:lnTo>
                  <a:pt x="0" y="12373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4" name="object 113"/>
          <p:cNvSpPr>
            <a:spLocks/>
          </p:cNvSpPr>
          <p:nvPr/>
        </p:nvSpPr>
        <p:spPr bwMode="auto">
          <a:xfrm>
            <a:off x="4606925" y="2419350"/>
            <a:ext cx="50800" cy="80963"/>
          </a:xfrm>
          <a:custGeom>
            <a:avLst/>
            <a:gdLst/>
            <a:ahLst/>
            <a:cxnLst>
              <a:cxn ang="0">
                <a:pos x="2044" y="0"/>
              </a:cxn>
              <a:cxn ang="0">
                <a:pos x="0" y="80302"/>
              </a:cxn>
              <a:cxn ang="0">
                <a:pos x="49809" y="17284"/>
              </a:cxn>
              <a:cxn ang="0">
                <a:pos x="2044" y="0"/>
              </a:cxn>
            </a:cxnLst>
            <a:rect l="0" t="0" r="r" b="b"/>
            <a:pathLst>
              <a:path w="50164" h="80644">
                <a:moveTo>
                  <a:pt x="2044" y="0"/>
                </a:moveTo>
                <a:lnTo>
                  <a:pt x="0" y="80302"/>
                </a:lnTo>
                <a:lnTo>
                  <a:pt x="49809" y="17284"/>
                </a:lnTo>
                <a:lnTo>
                  <a:pt x="20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5" name="object 114"/>
          <p:cNvSpPr>
            <a:spLocks/>
          </p:cNvSpPr>
          <p:nvPr/>
        </p:nvSpPr>
        <p:spPr bwMode="auto">
          <a:xfrm>
            <a:off x="4402138" y="2319338"/>
            <a:ext cx="273050" cy="160337"/>
          </a:xfrm>
          <a:custGeom>
            <a:avLst/>
            <a:gdLst/>
            <a:ahLst/>
            <a:cxnLst>
              <a:cxn ang="0">
                <a:pos x="273621" y="0"/>
              </a:cxn>
              <a:cxn ang="0">
                <a:pos x="0" y="158902"/>
              </a:cxn>
            </a:cxnLst>
            <a:rect l="0" t="0" r="r" b="b"/>
            <a:pathLst>
              <a:path w="273685" h="159385">
                <a:moveTo>
                  <a:pt x="273621" y="0"/>
                </a:moveTo>
                <a:lnTo>
                  <a:pt x="0" y="158902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6" name="object 115"/>
          <p:cNvSpPr>
            <a:spLocks/>
          </p:cNvSpPr>
          <p:nvPr/>
        </p:nvSpPr>
        <p:spPr bwMode="auto">
          <a:xfrm>
            <a:off x="4346575" y="2451100"/>
            <a:ext cx="79375" cy="60325"/>
          </a:xfrm>
          <a:custGeom>
            <a:avLst/>
            <a:gdLst/>
            <a:ahLst/>
            <a:cxnLst>
              <a:cxn ang="0">
                <a:pos x="53136" y="0"/>
              </a:cxn>
              <a:cxn ang="0">
                <a:pos x="0" y="60236"/>
              </a:cxn>
              <a:cxn ang="0">
                <a:pos x="78651" y="43929"/>
              </a:cxn>
              <a:cxn ang="0">
                <a:pos x="53136" y="0"/>
              </a:cxn>
            </a:cxnLst>
            <a:rect l="0" t="0" r="r" b="b"/>
            <a:pathLst>
              <a:path w="78739" h="60325">
                <a:moveTo>
                  <a:pt x="53136" y="0"/>
                </a:moveTo>
                <a:lnTo>
                  <a:pt x="0" y="60236"/>
                </a:lnTo>
                <a:lnTo>
                  <a:pt x="78651" y="43929"/>
                </a:lnTo>
                <a:lnTo>
                  <a:pt x="531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7" name="object 116"/>
          <p:cNvSpPr>
            <a:spLocks/>
          </p:cNvSpPr>
          <p:nvPr/>
        </p:nvSpPr>
        <p:spPr bwMode="auto">
          <a:xfrm>
            <a:off x="4421188" y="2319338"/>
            <a:ext cx="255587" cy="3175"/>
          </a:xfrm>
          <a:custGeom>
            <a:avLst/>
            <a:gdLst/>
            <a:ahLst/>
            <a:cxnLst>
              <a:cxn ang="0">
                <a:pos x="254901" y="0"/>
              </a:cxn>
              <a:cxn ang="0">
                <a:pos x="0" y="1384"/>
              </a:cxn>
            </a:cxnLst>
            <a:rect l="0" t="0" r="r" b="b"/>
            <a:pathLst>
              <a:path w="255270" h="1905">
                <a:moveTo>
                  <a:pt x="254901" y="0"/>
                </a:moveTo>
                <a:lnTo>
                  <a:pt x="0" y="138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8" name="object 117"/>
          <p:cNvSpPr>
            <a:spLocks/>
          </p:cNvSpPr>
          <p:nvPr/>
        </p:nvSpPr>
        <p:spPr bwMode="auto">
          <a:xfrm>
            <a:off x="4357688" y="2295525"/>
            <a:ext cx="76200" cy="50800"/>
          </a:xfrm>
          <a:custGeom>
            <a:avLst/>
            <a:gdLst/>
            <a:ahLst/>
            <a:cxnLst>
              <a:cxn ang="0">
                <a:pos x="76060" y="0"/>
              </a:cxn>
              <a:cxn ang="0">
                <a:pos x="0" y="25819"/>
              </a:cxn>
              <a:cxn ang="0">
                <a:pos x="76339" y="50800"/>
              </a:cxn>
              <a:cxn ang="0">
                <a:pos x="76060" y="0"/>
              </a:cxn>
            </a:cxnLst>
            <a:rect l="0" t="0" r="r" b="b"/>
            <a:pathLst>
              <a:path w="76835" h="50800">
                <a:moveTo>
                  <a:pt x="76060" y="0"/>
                </a:moveTo>
                <a:lnTo>
                  <a:pt x="0" y="25819"/>
                </a:lnTo>
                <a:lnTo>
                  <a:pt x="76339" y="50800"/>
                </a:lnTo>
                <a:lnTo>
                  <a:pt x="760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49" name="object 118"/>
          <p:cNvSpPr>
            <a:spLocks/>
          </p:cNvSpPr>
          <p:nvPr/>
        </p:nvSpPr>
        <p:spPr bwMode="auto">
          <a:xfrm>
            <a:off x="4476750" y="2230438"/>
            <a:ext cx="200025" cy="90487"/>
          </a:xfrm>
          <a:custGeom>
            <a:avLst/>
            <a:gdLst/>
            <a:ahLst/>
            <a:cxnLst>
              <a:cxn ang="0">
                <a:pos x="199580" y="89827"/>
              </a:cxn>
              <a:cxn ang="0">
                <a:pos x="0" y="0"/>
              </a:cxn>
            </a:cxnLst>
            <a:rect l="0" t="0" r="r" b="b"/>
            <a:pathLst>
              <a:path w="200025" h="90169">
                <a:moveTo>
                  <a:pt x="199580" y="89827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0" name="object 119"/>
          <p:cNvSpPr>
            <a:spLocks/>
          </p:cNvSpPr>
          <p:nvPr/>
        </p:nvSpPr>
        <p:spPr bwMode="auto">
          <a:xfrm>
            <a:off x="4418013" y="2203450"/>
            <a:ext cx="80962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067" y="54432"/>
              </a:cxn>
              <a:cxn ang="0">
                <a:pos x="79921" y="8102"/>
              </a:cxn>
              <a:cxn ang="0">
                <a:pos x="0" y="0"/>
              </a:cxn>
            </a:cxnLst>
            <a:rect l="0" t="0" r="r" b="b"/>
            <a:pathLst>
              <a:path w="80010" h="54610">
                <a:moveTo>
                  <a:pt x="0" y="0"/>
                </a:moveTo>
                <a:lnTo>
                  <a:pt x="59067" y="54432"/>
                </a:lnTo>
                <a:lnTo>
                  <a:pt x="79921" y="81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1" name="object 120"/>
          <p:cNvSpPr>
            <a:spLocks/>
          </p:cNvSpPr>
          <p:nvPr/>
        </p:nvSpPr>
        <p:spPr bwMode="auto">
          <a:xfrm>
            <a:off x="4527550" y="2112963"/>
            <a:ext cx="149225" cy="204787"/>
          </a:xfrm>
          <a:custGeom>
            <a:avLst/>
            <a:gdLst/>
            <a:ahLst/>
            <a:cxnLst>
              <a:cxn ang="0">
                <a:pos x="148907" y="204317"/>
              </a:cxn>
              <a:cxn ang="0">
                <a:pos x="0" y="0"/>
              </a:cxn>
            </a:cxnLst>
            <a:rect l="0" t="0" r="r" b="b"/>
            <a:pathLst>
              <a:path w="149225" h="204469">
                <a:moveTo>
                  <a:pt x="148907" y="20431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2" name="object 121"/>
          <p:cNvSpPr>
            <a:spLocks/>
          </p:cNvSpPr>
          <p:nvPr/>
        </p:nvSpPr>
        <p:spPr bwMode="auto">
          <a:xfrm>
            <a:off x="4489450" y="2060575"/>
            <a:ext cx="66675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58" y="76542"/>
              </a:cxn>
              <a:cxn ang="0">
                <a:pos x="65405" y="46621"/>
              </a:cxn>
              <a:cxn ang="0">
                <a:pos x="0" y="0"/>
              </a:cxn>
            </a:cxnLst>
            <a:rect l="0" t="0" r="r" b="b"/>
            <a:pathLst>
              <a:path w="65404" h="76835">
                <a:moveTo>
                  <a:pt x="0" y="0"/>
                </a:moveTo>
                <a:lnTo>
                  <a:pt x="24358" y="76542"/>
                </a:lnTo>
                <a:lnTo>
                  <a:pt x="65405" y="46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3" name="object 122"/>
          <p:cNvSpPr>
            <a:spLocks/>
          </p:cNvSpPr>
          <p:nvPr/>
        </p:nvSpPr>
        <p:spPr bwMode="auto">
          <a:xfrm>
            <a:off x="4621213" y="2062163"/>
            <a:ext cx="58737" cy="255587"/>
          </a:xfrm>
          <a:custGeom>
            <a:avLst/>
            <a:gdLst/>
            <a:ahLst/>
            <a:cxnLst>
              <a:cxn ang="0">
                <a:pos x="58267" y="255028"/>
              </a:cxn>
              <a:cxn ang="0">
                <a:pos x="0" y="0"/>
              </a:cxn>
            </a:cxnLst>
            <a:rect l="0" t="0" r="r" b="b"/>
            <a:pathLst>
              <a:path w="58420" h="255269">
                <a:moveTo>
                  <a:pt x="58267" y="255028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4" name="object 123"/>
          <p:cNvSpPr>
            <a:spLocks/>
          </p:cNvSpPr>
          <p:nvPr/>
        </p:nvSpPr>
        <p:spPr bwMode="auto">
          <a:xfrm>
            <a:off x="4600575" y="2000250"/>
            <a:ext cx="49213" cy="79375"/>
          </a:xfrm>
          <a:custGeom>
            <a:avLst/>
            <a:gdLst/>
            <a:ahLst/>
            <a:cxnLst>
              <a:cxn ang="0">
                <a:pos x="7785" y="0"/>
              </a:cxn>
              <a:cxn ang="0">
                <a:pos x="0" y="79946"/>
              </a:cxn>
              <a:cxn ang="0">
                <a:pos x="49530" y="68630"/>
              </a:cxn>
              <a:cxn ang="0">
                <a:pos x="7785" y="0"/>
              </a:cxn>
            </a:cxnLst>
            <a:rect l="0" t="0" r="r" b="b"/>
            <a:pathLst>
              <a:path w="49529" h="80010">
                <a:moveTo>
                  <a:pt x="7785" y="0"/>
                </a:moveTo>
                <a:lnTo>
                  <a:pt x="0" y="79946"/>
                </a:lnTo>
                <a:lnTo>
                  <a:pt x="49530" y="68630"/>
                </a:lnTo>
                <a:lnTo>
                  <a:pt x="77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5" name="object 124"/>
          <p:cNvSpPr>
            <a:spLocks/>
          </p:cNvSpPr>
          <p:nvPr/>
        </p:nvSpPr>
        <p:spPr bwMode="auto">
          <a:xfrm>
            <a:off x="4678363" y="2049463"/>
            <a:ext cx="96837" cy="268287"/>
          </a:xfrm>
          <a:custGeom>
            <a:avLst/>
            <a:gdLst/>
            <a:ahLst/>
            <a:cxnLst>
              <a:cxn ang="0">
                <a:pos x="0" y="267741"/>
              </a:cxn>
              <a:cxn ang="0">
                <a:pos x="96786" y="0"/>
              </a:cxn>
            </a:cxnLst>
            <a:rect l="0" t="0" r="r" b="b"/>
            <a:pathLst>
              <a:path w="97154" h="267969">
                <a:moveTo>
                  <a:pt x="0" y="267741"/>
                </a:moveTo>
                <a:lnTo>
                  <a:pt x="9678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6" name="object 125"/>
          <p:cNvSpPr>
            <a:spLocks/>
          </p:cNvSpPr>
          <p:nvPr/>
        </p:nvSpPr>
        <p:spPr bwMode="auto">
          <a:xfrm>
            <a:off x="4746625" y="1989138"/>
            <a:ext cx="50800" cy="80962"/>
          </a:xfrm>
          <a:custGeom>
            <a:avLst/>
            <a:gdLst/>
            <a:ahLst/>
            <a:cxnLst>
              <a:cxn ang="0">
                <a:pos x="49796" y="0"/>
              </a:cxn>
              <a:cxn ang="0">
                <a:pos x="0" y="63030"/>
              </a:cxn>
              <a:cxn ang="0">
                <a:pos x="47777" y="80302"/>
              </a:cxn>
              <a:cxn ang="0">
                <a:pos x="49796" y="0"/>
              </a:cxn>
            </a:cxnLst>
            <a:rect l="0" t="0" r="r" b="b"/>
            <a:pathLst>
              <a:path w="50164" h="80644">
                <a:moveTo>
                  <a:pt x="49796" y="0"/>
                </a:moveTo>
                <a:lnTo>
                  <a:pt x="0" y="63030"/>
                </a:lnTo>
                <a:lnTo>
                  <a:pt x="47777" y="80302"/>
                </a:lnTo>
                <a:lnTo>
                  <a:pt x="4979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7" name="object 126"/>
          <p:cNvSpPr>
            <a:spLocks/>
          </p:cNvSpPr>
          <p:nvPr/>
        </p:nvSpPr>
        <p:spPr bwMode="auto">
          <a:xfrm>
            <a:off x="4681538" y="2178050"/>
            <a:ext cx="141287" cy="139700"/>
          </a:xfrm>
          <a:custGeom>
            <a:avLst/>
            <a:gdLst/>
            <a:ahLst/>
            <a:cxnLst>
              <a:cxn ang="0">
                <a:pos x="0" y="140169"/>
              </a:cxn>
              <a:cxn ang="0">
                <a:pos x="141554" y="0"/>
              </a:cxn>
            </a:cxnLst>
            <a:rect l="0" t="0" r="r" b="b"/>
            <a:pathLst>
              <a:path w="141604" h="140335">
                <a:moveTo>
                  <a:pt x="0" y="140169"/>
                </a:moveTo>
                <a:lnTo>
                  <a:pt x="141554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8" name="object 127"/>
          <p:cNvSpPr>
            <a:spLocks/>
          </p:cNvSpPr>
          <p:nvPr/>
        </p:nvSpPr>
        <p:spPr bwMode="auto">
          <a:xfrm>
            <a:off x="4795838" y="2132013"/>
            <a:ext cx="73025" cy="73025"/>
          </a:xfrm>
          <a:custGeom>
            <a:avLst/>
            <a:gdLst/>
            <a:ahLst/>
            <a:cxnLst>
              <a:cxn ang="0">
                <a:pos x="72021" y="0"/>
              </a:cxn>
              <a:cxn ang="0">
                <a:pos x="0" y="35560"/>
              </a:cxn>
              <a:cxn ang="0">
                <a:pos x="35737" y="71653"/>
              </a:cxn>
              <a:cxn ang="0">
                <a:pos x="72021" y="0"/>
              </a:cxn>
            </a:cxnLst>
            <a:rect l="0" t="0" r="r" b="b"/>
            <a:pathLst>
              <a:path w="72389" h="71755">
                <a:moveTo>
                  <a:pt x="72021" y="0"/>
                </a:moveTo>
                <a:lnTo>
                  <a:pt x="0" y="35560"/>
                </a:lnTo>
                <a:lnTo>
                  <a:pt x="35737" y="71653"/>
                </a:lnTo>
                <a:lnTo>
                  <a:pt x="720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59" name="object 128"/>
          <p:cNvSpPr>
            <a:spLocks/>
          </p:cNvSpPr>
          <p:nvPr/>
        </p:nvSpPr>
        <p:spPr bwMode="auto">
          <a:xfrm>
            <a:off x="4681538" y="2317750"/>
            <a:ext cx="18415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4873" y="2933"/>
              </a:cxn>
            </a:cxnLst>
            <a:rect l="0" t="0" r="r" b="b"/>
            <a:pathLst>
              <a:path w="185420" h="3175">
                <a:moveTo>
                  <a:pt x="0" y="0"/>
                </a:moveTo>
                <a:lnTo>
                  <a:pt x="184873" y="293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0" name="object 129"/>
          <p:cNvSpPr>
            <a:spLocks/>
          </p:cNvSpPr>
          <p:nvPr/>
        </p:nvSpPr>
        <p:spPr bwMode="auto">
          <a:xfrm>
            <a:off x="4852988" y="2295525"/>
            <a:ext cx="76200" cy="50800"/>
          </a:xfrm>
          <a:custGeom>
            <a:avLst/>
            <a:gdLst/>
            <a:ahLst/>
            <a:cxnLst>
              <a:cxn ang="0">
                <a:pos x="812" y="0"/>
              </a:cxn>
              <a:cxn ang="0">
                <a:pos x="0" y="50800"/>
              </a:cxn>
              <a:cxn ang="0">
                <a:pos x="76593" y="26606"/>
              </a:cxn>
              <a:cxn ang="0">
                <a:pos x="812" y="0"/>
              </a:cxn>
            </a:cxnLst>
            <a:rect l="0" t="0" r="r" b="b"/>
            <a:pathLst>
              <a:path w="76835" h="50800">
                <a:moveTo>
                  <a:pt x="812" y="0"/>
                </a:moveTo>
                <a:lnTo>
                  <a:pt x="0" y="50800"/>
                </a:lnTo>
                <a:lnTo>
                  <a:pt x="76593" y="26606"/>
                </a:lnTo>
                <a:lnTo>
                  <a:pt x="8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1" name="object 130"/>
          <p:cNvSpPr>
            <a:spLocks noChangeArrowheads="1"/>
          </p:cNvSpPr>
          <p:nvPr/>
        </p:nvSpPr>
        <p:spPr bwMode="auto">
          <a:xfrm>
            <a:off x="4633913" y="2278063"/>
            <a:ext cx="88900" cy="85725"/>
          </a:xfrm>
          <a:prstGeom prst="rect">
            <a:avLst/>
          </a:prstGeom>
          <a:blipFill dpi="0" rotWithShape="1">
            <a:blip r:embed="rId8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62" name="object 131"/>
          <p:cNvSpPr>
            <a:spLocks/>
          </p:cNvSpPr>
          <p:nvPr/>
        </p:nvSpPr>
        <p:spPr bwMode="auto">
          <a:xfrm>
            <a:off x="3990975" y="2474913"/>
            <a:ext cx="333375" cy="57150"/>
          </a:xfrm>
          <a:custGeom>
            <a:avLst/>
            <a:gdLst/>
            <a:ahLst/>
            <a:cxnLst>
              <a:cxn ang="0">
                <a:pos x="332041" y="56781"/>
              </a:cxn>
              <a:cxn ang="0">
                <a:pos x="0" y="0"/>
              </a:cxn>
            </a:cxnLst>
            <a:rect l="0" t="0" r="r" b="b"/>
            <a:pathLst>
              <a:path w="332104" h="57150">
                <a:moveTo>
                  <a:pt x="332041" y="56781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3" name="object 132"/>
          <p:cNvSpPr>
            <a:spLocks/>
          </p:cNvSpPr>
          <p:nvPr/>
        </p:nvSpPr>
        <p:spPr bwMode="auto">
          <a:xfrm>
            <a:off x="3929063" y="2452688"/>
            <a:ext cx="79375" cy="49212"/>
          </a:xfrm>
          <a:custGeom>
            <a:avLst/>
            <a:gdLst/>
            <a:ahLst/>
            <a:cxnLst>
              <a:cxn ang="0">
                <a:pos x="79387" y="0"/>
              </a:cxn>
              <a:cxn ang="0">
                <a:pos x="0" y="12191"/>
              </a:cxn>
              <a:cxn ang="0">
                <a:pos x="70827" y="50076"/>
              </a:cxn>
              <a:cxn ang="0">
                <a:pos x="79387" y="0"/>
              </a:cxn>
            </a:cxnLst>
            <a:rect l="0" t="0" r="r" b="b"/>
            <a:pathLst>
              <a:path w="79375" h="50164">
                <a:moveTo>
                  <a:pt x="79387" y="0"/>
                </a:moveTo>
                <a:lnTo>
                  <a:pt x="0" y="12191"/>
                </a:lnTo>
                <a:lnTo>
                  <a:pt x="70827" y="50076"/>
                </a:lnTo>
                <a:lnTo>
                  <a:pt x="793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4" name="object 133"/>
          <p:cNvSpPr>
            <a:spLocks/>
          </p:cNvSpPr>
          <p:nvPr/>
        </p:nvSpPr>
        <p:spPr bwMode="auto">
          <a:xfrm>
            <a:off x="4044950" y="2533650"/>
            <a:ext cx="276225" cy="160338"/>
          </a:xfrm>
          <a:custGeom>
            <a:avLst/>
            <a:gdLst/>
            <a:ahLst/>
            <a:cxnLst>
              <a:cxn ang="0">
                <a:pos x="275310" y="0"/>
              </a:cxn>
              <a:cxn ang="0">
                <a:pos x="0" y="159448"/>
              </a:cxn>
            </a:cxnLst>
            <a:rect l="0" t="0" r="r" b="b"/>
            <a:pathLst>
              <a:path w="275589" h="160019">
                <a:moveTo>
                  <a:pt x="275310" y="0"/>
                </a:moveTo>
                <a:lnTo>
                  <a:pt x="0" y="159448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5" name="object 134"/>
          <p:cNvSpPr>
            <a:spLocks/>
          </p:cNvSpPr>
          <p:nvPr/>
        </p:nvSpPr>
        <p:spPr bwMode="auto">
          <a:xfrm>
            <a:off x="3989388" y="2665413"/>
            <a:ext cx="79375" cy="60325"/>
          </a:xfrm>
          <a:custGeom>
            <a:avLst/>
            <a:gdLst/>
            <a:ahLst/>
            <a:cxnLst>
              <a:cxn ang="0">
                <a:pos x="53200" y="0"/>
              </a:cxn>
              <a:cxn ang="0">
                <a:pos x="0" y="60172"/>
              </a:cxn>
              <a:cxn ang="0">
                <a:pos x="78663" y="43954"/>
              </a:cxn>
              <a:cxn ang="0">
                <a:pos x="53200" y="0"/>
              </a:cxn>
            </a:cxnLst>
            <a:rect l="0" t="0" r="r" b="b"/>
            <a:pathLst>
              <a:path w="78739" h="60325">
                <a:moveTo>
                  <a:pt x="53200" y="0"/>
                </a:moveTo>
                <a:lnTo>
                  <a:pt x="0" y="60172"/>
                </a:lnTo>
                <a:lnTo>
                  <a:pt x="78663" y="43954"/>
                </a:lnTo>
                <a:lnTo>
                  <a:pt x="532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6" name="object 135"/>
          <p:cNvSpPr>
            <a:spLocks/>
          </p:cNvSpPr>
          <p:nvPr/>
        </p:nvSpPr>
        <p:spPr bwMode="auto">
          <a:xfrm>
            <a:off x="4203700" y="2538413"/>
            <a:ext cx="114300" cy="260350"/>
          </a:xfrm>
          <a:custGeom>
            <a:avLst/>
            <a:gdLst/>
            <a:ahLst/>
            <a:cxnLst>
              <a:cxn ang="0">
                <a:pos x="112902" y="0"/>
              </a:cxn>
              <a:cxn ang="0">
                <a:pos x="0" y="261505"/>
              </a:cxn>
            </a:cxnLst>
            <a:rect l="0" t="0" r="r" b="b"/>
            <a:pathLst>
              <a:path w="113029" h="261619">
                <a:moveTo>
                  <a:pt x="112902" y="0"/>
                </a:moveTo>
                <a:lnTo>
                  <a:pt x="0" y="26150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7" name="object 136"/>
          <p:cNvSpPr>
            <a:spLocks/>
          </p:cNvSpPr>
          <p:nvPr/>
        </p:nvSpPr>
        <p:spPr bwMode="auto">
          <a:xfrm>
            <a:off x="4179888" y="2778125"/>
            <a:ext cx="53975" cy="79375"/>
          </a:xfrm>
          <a:custGeom>
            <a:avLst/>
            <a:gdLst/>
            <a:ahLst/>
            <a:cxnLst>
              <a:cxn ang="0">
                <a:pos x="6883" y="0"/>
              </a:cxn>
              <a:cxn ang="0">
                <a:pos x="0" y="80022"/>
              </a:cxn>
              <a:cxn ang="0">
                <a:pos x="53517" y="20129"/>
              </a:cxn>
              <a:cxn ang="0">
                <a:pos x="6883" y="0"/>
              </a:cxn>
            </a:cxnLst>
            <a:rect l="0" t="0" r="r" b="b"/>
            <a:pathLst>
              <a:path w="53975" h="80010">
                <a:moveTo>
                  <a:pt x="6883" y="0"/>
                </a:moveTo>
                <a:lnTo>
                  <a:pt x="0" y="80022"/>
                </a:lnTo>
                <a:lnTo>
                  <a:pt x="53517" y="20129"/>
                </a:lnTo>
                <a:lnTo>
                  <a:pt x="68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8" name="object 137"/>
          <p:cNvSpPr>
            <a:spLocks/>
          </p:cNvSpPr>
          <p:nvPr/>
        </p:nvSpPr>
        <p:spPr bwMode="auto">
          <a:xfrm>
            <a:off x="3692525" y="2747963"/>
            <a:ext cx="269875" cy="98425"/>
          </a:xfrm>
          <a:custGeom>
            <a:avLst/>
            <a:gdLst/>
            <a:ahLst/>
            <a:cxnLst>
              <a:cxn ang="0">
                <a:pos x="269163" y="0"/>
              </a:cxn>
              <a:cxn ang="0">
                <a:pos x="0" y="97688"/>
              </a:cxn>
            </a:cxnLst>
            <a:rect l="0" t="0" r="r" b="b"/>
            <a:pathLst>
              <a:path w="269239" h="97789">
                <a:moveTo>
                  <a:pt x="269163" y="0"/>
                </a:moveTo>
                <a:lnTo>
                  <a:pt x="0" y="97688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69" name="object 138"/>
          <p:cNvSpPr>
            <a:spLocks/>
          </p:cNvSpPr>
          <p:nvPr/>
        </p:nvSpPr>
        <p:spPr bwMode="auto">
          <a:xfrm>
            <a:off x="3632200" y="2817813"/>
            <a:ext cx="80963" cy="50800"/>
          </a:xfrm>
          <a:custGeom>
            <a:avLst/>
            <a:gdLst/>
            <a:ahLst/>
            <a:cxnLst>
              <a:cxn ang="0">
                <a:pos x="62953" y="0"/>
              </a:cxn>
              <a:cxn ang="0">
                <a:pos x="0" y="49872"/>
              </a:cxn>
              <a:cxn ang="0">
                <a:pos x="80289" y="47751"/>
              </a:cxn>
              <a:cxn ang="0">
                <a:pos x="62953" y="0"/>
              </a:cxn>
            </a:cxnLst>
            <a:rect l="0" t="0" r="r" b="b"/>
            <a:pathLst>
              <a:path w="80645" h="50164">
                <a:moveTo>
                  <a:pt x="62953" y="0"/>
                </a:moveTo>
                <a:lnTo>
                  <a:pt x="0" y="49872"/>
                </a:lnTo>
                <a:lnTo>
                  <a:pt x="80289" y="47751"/>
                </a:lnTo>
                <a:lnTo>
                  <a:pt x="6295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0" name="object 139"/>
          <p:cNvSpPr>
            <a:spLocks noChangeArrowheads="1"/>
          </p:cNvSpPr>
          <p:nvPr/>
        </p:nvSpPr>
        <p:spPr bwMode="auto">
          <a:xfrm>
            <a:off x="4278313" y="2492375"/>
            <a:ext cx="87312" cy="87313"/>
          </a:xfrm>
          <a:prstGeom prst="rect">
            <a:avLst/>
          </a:prstGeom>
          <a:blipFill dpi="0" rotWithShape="1">
            <a:blip r:embed="rId9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71" name="object 140"/>
          <p:cNvSpPr>
            <a:spLocks noChangeArrowheads="1"/>
          </p:cNvSpPr>
          <p:nvPr/>
        </p:nvSpPr>
        <p:spPr bwMode="auto">
          <a:xfrm>
            <a:off x="3921125" y="2708275"/>
            <a:ext cx="85725" cy="85725"/>
          </a:xfrm>
          <a:prstGeom prst="rect">
            <a:avLst/>
          </a:prstGeom>
          <a:blipFill dpi="0" rotWithShape="1">
            <a:blip r:embed="rId8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72" name="object 141"/>
          <p:cNvSpPr>
            <a:spLocks/>
          </p:cNvSpPr>
          <p:nvPr/>
        </p:nvSpPr>
        <p:spPr bwMode="auto">
          <a:xfrm>
            <a:off x="4721225" y="2408238"/>
            <a:ext cx="95250" cy="341312"/>
          </a:xfrm>
          <a:custGeom>
            <a:avLst/>
            <a:gdLst/>
            <a:ahLst/>
            <a:cxnLst>
              <a:cxn ang="0">
                <a:pos x="95199" y="340753"/>
              </a:cxn>
              <a:cxn ang="0">
                <a:pos x="0" y="0"/>
              </a:cxn>
            </a:cxnLst>
            <a:rect l="0" t="0" r="r" b="b"/>
            <a:pathLst>
              <a:path w="95250" h="340994">
                <a:moveTo>
                  <a:pt x="95199" y="34075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3" name="object 142"/>
          <p:cNvSpPr>
            <a:spLocks/>
          </p:cNvSpPr>
          <p:nvPr/>
        </p:nvSpPr>
        <p:spPr bwMode="auto">
          <a:xfrm>
            <a:off x="4700588" y="2346325"/>
            <a:ext cx="49212" cy="80963"/>
          </a:xfrm>
          <a:custGeom>
            <a:avLst/>
            <a:gdLst/>
            <a:ahLst/>
            <a:cxnLst>
              <a:cxn ang="0">
                <a:pos x="3949" y="0"/>
              </a:cxn>
              <a:cxn ang="0">
                <a:pos x="0" y="80225"/>
              </a:cxn>
              <a:cxn ang="0">
                <a:pos x="48920" y="66560"/>
              </a:cxn>
              <a:cxn ang="0">
                <a:pos x="3949" y="0"/>
              </a:cxn>
            </a:cxnLst>
            <a:rect l="0" t="0" r="r" b="b"/>
            <a:pathLst>
              <a:path w="49529" h="80644">
                <a:moveTo>
                  <a:pt x="3949" y="0"/>
                </a:moveTo>
                <a:lnTo>
                  <a:pt x="0" y="80225"/>
                </a:lnTo>
                <a:lnTo>
                  <a:pt x="48920" y="66560"/>
                </a:lnTo>
                <a:lnTo>
                  <a:pt x="39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4" name="object 143"/>
          <p:cNvSpPr>
            <a:spLocks/>
          </p:cNvSpPr>
          <p:nvPr/>
        </p:nvSpPr>
        <p:spPr bwMode="auto">
          <a:xfrm>
            <a:off x="4132263" y="3395663"/>
            <a:ext cx="187325" cy="52387"/>
          </a:xfrm>
          <a:custGeom>
            <a:avLst/>
            <a:gdLst/>
            <a:ahLst/>
            <a:cxnLst>
              <a:cxn ang="0">
                <a:pos x="185851" y="0"/>
              </a:cxn>
              <a:cxn ang="0">
                <a:pos x="0" y="52501"/>
              </a:cxn>
            </a:cxnLst>
            <a:rect l="0" t="0" r="r" b="b"/>
            <a:pathLst>
              <a:path w="186054" h="52704">
                <a:moveTo>
                  <a:pt x="185851" y="0"/>
                </a:moveTo>
                <a:lnTo>
                  <a:pt x="0" y="5250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5" name="object 144"/>
          <p:cNvSpPr>
            <a:spLocks/>
          </p:cNvSpPr>
          <p:nvPr/>
        </p:nvSpPr>
        <p:spPr bwMode="auto">
          <a:xfrm>
            <a:off x="4071938" y="3419475"/>
            <a:ext cx="80962" cy="49213"/>
          </a:xfrm>
          <a:custGeom>
            <a:avLst/>
            <a:gdLst/>
            <a:ahLst/>
            <a:cxnLst>
              <a:cxn ang="0">
                <a:pos x="66420" y="0"/>
              </a:cxn>
              <a:cxn ang="0">
                <a:pos x="0" y="45161"/>
              </a:cxn>
              <a:cxn ang="0">
                <a:pos x="80238" y="48882"/>
              </a:cxn>
              <a:cxn ang="0">
                <a:pos x="66420" y="0"/>
              </a:cxn>
            </a:cxnLst>
            <a:rect l="0" t="0" r="r" b="b"/>
            <a:pathLst>
              <a:path w="80645" h="48895">
                <a:moveTo>
                  <a:pt x="66420" y="0"/>
                </a:moveTo>
                <a:lnTo>
                  <a:pt x="0" y="45161"/>
                </a:lnTo>
                <a:lnTo>
                  <a:pt x="80238" y="48882"/>
                </a:lnTo>
                <a:lnTo>
                  <a:pt x="664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6" name="object 145"/>
          <p:cNvSpPr>
            <a:spLocks/>
          </p:cNvSpPr>
          <p:nvPr/>
        </p:nvSpPr>
        <p:spPr bwMode="auto">
          <a:xfrm>
            <a:off x="4541838" y="2884488"/>
            <a:ext cx="203200" cy="149225"/>
          </a:xfrm>
          <a:custGeom>
            <a:avLst/>
            <a:gdLst/>
            <a:ahLst/>
            <a:cxnLst>
              <a:cxn ang="0">
                <a:pos x="204165" y="149771"/>
              </a:cxn>
              <a:cxn ang="0">
                <a:pos x="0" y="0"/>
              </a:cxn>
            </a:cxnLst>
            <a:rect l="0" t="0" r="r" b="b"/>
            <a:pathLst>
              <a:path w="204470" h="149860">
                <a:moveTo>
                  <a:pt x="204165" y="149771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7" name="object 146"/>
          <p:cNvSpPr>
            <a:spLocks/>
          </p:cNvSpPr>
          <p:nvPr/>
        </p:nvSpPr>
        <p:spPr bwMode="auto">
          <a:xfrm>
            <a:off x="4489450" y="2846388"/>
            <a:ext cx="77788" cy="66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418" y="65544"/>
              </a:cxn>
              <a:cxn ang="0">
                <a:pos x="76466" y="24587"/>
              </a:cxn>
              <a:cxn ang="0">
                <a:pos x="0" y="0"/>
              </a:cxn>
            </a:cxnLst>
            <a:rect l="0" t="0" r="r" b="b"/>
            <a:pathLst>
              <a:path w="76835" h="66039">
                <a:moveTo>
                  <a:pt x="0" y="0"/>
                </a:moveTo>
                <a:lnTo>
                  <a:pt x="46418" y="65544"/>
                </a:lnTo>
                <a:lnTo>
                  <a:pt x="76466" y="245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8" name="object 147"/>
          <p:cNvSpPr>
            <a:spLocks/>
          </p:cNvSpPr>
          <p:nvPr/>
        </p:nvSpPr>
        <p:spPr bwMode="auto">
          <a:xfrm>
            <a:off x="4419600" y="2974975"/>
            <a:ext cx="330200" cy="57150"/>
          </a:xfrm>
          <a:custGeom>
            <a:avLst/>
            <a:gdLst/>
            <a:ahLst/>
            <a:cxnLst>
              <a:cxn ang="0">
                <a:pos x="328904" y="55930"/>
              </a:cxn>
              <a:cxn ang="0">
                <a:pos x="0" y="0"/>
              </a:cxn>
            </a:cxnLst>
            <a:rect l="0" t="0" r="r" b="b"/>
            <a:pathLst>
              <a:path w="328929" h="56514">
                <a:moveTo>
                  <a:pt x="328904" y="5593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79" name="object 148"/>
          <p:cNvSpPr>
            <a:spLocks/>
          </p:cNvSpPr>
          <p:nvPr/>
        </p:nvSpPr>
        <p:spPr bwMode="auto">
          <a:xfrm>
            <a:off x="4357688" y="2952750"/>
            <a:ext cx="79375" cy="49213"/>
          </a:xfrm>
          <a:custGeom>
            <a:avLst/>
            <a:gdLst/>
            <a:ahLst/>
            <a:cxnLst>
              <a:cxn ang="0">
                <a:pos x="79374" y="0"/>
              </a:cxn>
              <a:cxn ang="0">
                <a:pos x="0" y="12268"/>
              </a:cxn>
              <a:cxn ang="0">
                <a:pos x="70865" y="50076"/>
              </a:cxn>
              <a:cxn ang="0">
                <a:pos x="79374" y="0"/>
              </a:cxn>
            </a:cxnLst>
            <a:rect l="0" t="0" r="r" b="b"/>
            <a:pathLst>
              <a:path w="79375" h="50164">
                <a:moveTo>
                  <a:pt x="79374" y="0"/>
                </a:moveTo>
                <a:lnTo>
                  <a:pt x="0" y="12268"/>
                </a:lnTo>
                <a:lnTo>
                  <a:pt x="70865" y="50076"/>
                </a:lnTo>
                <a:lnTo>
                  <a:pt x="793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80" name="object 149"/>
          <p:cNvSpPr>
            <a:spLocks/>
          </p:cNvSpPr>
          <p:nvPr/>
        </p:nvSpPr>
        <p:spPr bwMode="auto">
          <a:xfrm>
            <a:off x="4408488" y="3028950"/>
            <a:ext cx="341312" cy="106363"/>
          </a:xfrm>
          <a:custGeom>
            <a:avLst/>
            <a:gdLst/>
            <a:ahLst/>
            <a:cxnLst>
              <a:cxn ang="0">
                <a:pos x="341033" y="0"/>
              </a:cxn>
              <a:cxn ang="0">
                <a:pos x="0" y="105448"/>
              </a:cxn>
            </a:cxnLst>
            <a:rect l="0" t="0" r="r" b="b"/>
            <a:pathLst>
              <a:path w="341629" h="106044">
                <a:moveTo>
                  <a:pt x="341033" y="0"/>
                </a:moveTo>
                <a:lnTo>
                  <a:pt x="0" y="105448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81" name="object 150"/>
          <p:cNvSpPr>
            <a:spLocks/>
          </p:cNvSpPr>
          <p:nvPr/>
        </p:nvSpPr>
        <p:spPr bwMode="auto">
          <a:xfrm>
            <a:off x="4346575" y="3106738"/>
            <a:ext cx="80963" cy="49212"/>
          </a:xfrm>
          <a:custGeom>
            <a:avLst/>
            <a:gdLst/>
            <a:ahLst/>
            <a:cxnLst>
              <a:cxn ang="0">
                <a:pos x="65290" y="0"/>
              </a:cxn>
              <a:cxn ang="0">
                <a:pos x="0" y="46774"/>
              </a:cxn>
              <a:cxn ang="0">
                <a:pos x="80302" y="48526"/>
              </a:cxn>
              <a:cxn ang="0">
                <a:pos x="65290" y="0"/>
              </a:cxn>
            </a:cxnLst>
            <a:rect l="0" t="0" r="r" b="b"/>
            <a:pathLst>
              <a:path w="80645" h="48894">
                <a:moveTo>
                  <a:pt x="65290" y="0"/>
                </a:moveTo>
                <a:lnTo>
                  <a:pt x="0" y="46774"/>
                </a:lnTo>
                <a:lnTo>
                  <a:pt x="80302" y="48526"/>
                </a:lnTo>
                <a:lnTo>
                  <a:pt x="65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82" name="object 151"/>
          <p:cNvSpPr>
            <a:spLocks/>
          </p:cNvSpPr>
          <p:nvPr/>
        </p:nvSpPr>
        <p:spPr bwMode="auto">
          <a:xfrm>
            <a:off x="4395788" y="3033713"/>
            <a:ext cx="354012" cy="293687"/>
          </a:xfrm>
          <a:custGeom>
            <a:avLst/>
            <a:gdLst/>
            <a:ahLst/>
            <a:cxnLst>
              <a:cxn ang="0">
                <a:pos x="353098" y="0"/>
              </a:cxn>
              <a:cxn ang="0">
                <a:pos x="0" y="293052"/>
              </a:cxn>
            </a:cxnLst>
            <a:rect l="0" t="0" r="r" b="b"/>
            <a:pathLst>
              <a:path w="353695" h="293370">
                <a:moveTo>
                  <a:pt x="353098" y="0"/>
                </a:moveTo>
                <a:lnTo>
                  <a:pt x="0" y="29305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83" name="object 152"/>
          <p:cNvSpPr>
            <a:spLocks noChangeArrowheads="1"/>
          </p:cNvSpPr>
          <p:nvPr/>
        </p:nvSpPr>
        <p:spPr bwMode="auto">
          <a:xfrm>
            <a:off x="4706938" y="2990850"/>
            <a:ext cx="85725" cy="88900"/>
          </a:xfrm>
          <a:prstGeom prst="rect">
            <a:avLst/>
          </a:prstGeom>
          <a:blipFill dpi="0" rotWithShape="1">
            <a:blip r:embed="rId9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84" name="object 153"/>
          <p:cNvSpPr>
            <a:spLocks noChangeArrowheads="1"/>
          </p:cNvSpPr>
          <p:nvPr/>
        </p:nvSpPr>
        <p:spPr bwMode="auto">
          <a:xfrm>
            <a:off x="4278313" y="3300413"/>
            <a:ext cx="144462" cy="136525"/>
          </a:xfrm>
          <a:prstGeom prst="rect">
            <a:avLst/>
          </a:prstGeom>
          <a:blipFill dpi="0" rotWithShape="1">
            <a:blip r:embed="rId9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85" name="object 154"/>
          <p:cNvSpPr>
            <a:spLocks noChangeArrowheads="1"/>
          </p:cNvSpPr>
          <p:nvPr/>
        </p:nvSpPr>
        <p:spPr bwMode="auto">
          <a:xfrm>
            <a:off x="4778375" y="2708275"/>
            <a:ext cx="87313" cy="857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86" name="object 155"/>
          <p:cNvSpPr>
            <a:spLocks/>
          </p:cNvSpPr>
          <p:nvPr/>
        </p:nvSpPr>
        <p:spPr bwMode="auto">
          <a:xfrm>
            <a:off x="4878388" y="2830513"/>
            <a:ext cx="157162" cy="271462"/>
          </a:xfrm>
          <a:custGeom>
            <a:avLst/>
            <a:gdLst/>
            <a:ahLst/>
            <a:cxnLst>
              <a:cxn ang="0">
                <a:pos x="155752" y="271716"/>
              </a:cxn>
              <a:cxn ang="0">
                <a:pos x="0" y="0"/>
              </a:cxn>
            </a:cxnLst>
            <a:rect l="0" t="0" r="r" b="b"/>
            <a:pathLst>
              <a:path w="156210" h="271780">
                <a:moveTo>
                  <a:pt x="155752" y="27171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87" name="object 156"/>
          <p:cNvSpPr>
            <a:spLocks/>
          </p:cNvSpPr>
          <p:nvPr/>
        </p:nvSpPr>
        <p:spPr bwMode="auto">
          <a:xfrm>
            <a:off x="4846638" y="2774950"/>
            <a:ext cx="60325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62" y="78739"/>
              </a:cxn>
              <a:cxn ang="0">
                <a:pos x="59931" y="53479"/>
              </a:cxn>
              <a:cxn ang="0">
                <a:pos x="0" y="0"/>
              </a:cxn>
            </a:cxnLst>
            <a:rect l="0" t="0" r="r" b="b"/>
            <a:pathLst>
              <a:path w="60325" h="78739">
                <a:moveTo>
                  <a:pt x="0" y="0"/>
                </a:moveTo>
                <a:lnTo>
                  <a:pt x="15862" y="78739"/>
                </a:lnTo>
                <a:lnTo>
                  <a:pt x="59931" y="53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88" name="object 157"/>
          <p:cNvSpPr>
            <a:spLocks/>
          </p:cNvSpPr>
          <p:nvPr/>
        </p:nvSpPr>
        <p:spPr bwMode="auto">
          <a:xfrm>
            <a:off x="5176838" y="2776538"/>
            <a:ext cx="60325" cy="255587"/>
          </a:xfrm>
          <a:custGeom>
            <a:avLst/>
            <a:gdLst/>
            <a:ahLst/>
            <a:cxnLst>
              <a:cxn ang="0">
                <a:pos x="0" y="254774"/>
              </a:cxn>
              <a:cxn ang="0">
                <a:pos x="59410" y="0"/>
              </a:cxn>
            </a:cxnLst>
            <a:rect l="0" t="0" r="r" b="b"/>
            <a:pathLst>
              <a:path w="59689" h="255269">
                <a:moveTo>
                  <a:pt x="0" y="254774"/>
                </a:moveTo>
                <a:lnTo>
                  <a:pt x="5941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89" name="object 158"/>
          <p:cNvSpPr>
            <a:spLocks/>
          </p:cNvSpPr>
          <p:nvPr/>
        </p:nvSpPr>
        <p:spPr bwMode="auto">
          <a:xfrm>
            <a:off x="5208588" y="2714625"/>
            <a:ext cx="49212" cy="79375"/>
          </a:xfrm>
          <a:custGeom>
            <a:avLst/>
            <a:gdLst/>
            <a:ahLst/>
            <a:cxnLst>
              <a:cxn ang="0">
                <a:pos x="42049" y="0"/>
              </a:cxn>
              <a:cxn ang="0">
                <a:pos x="0" y="68440"/>
              </a:cxn>
              <a:cxn ang="0">
                <a:pos x="49466" y="79984"/>
              </a:cxn>
              <a:cxn ang="0">
                <a:pos x="42049" y="0"/>
              </a:cxn>
            </a:cxnLst>
            <a:rect l="0" t="0" r="r" b="b"/>
            <a:pathLst>
              <a:path w="49529" h="80010">
                <a:moveTo>
                  <a:pt x="42049" y="0"/>
                </a:moveTo>
                <a:lnTo>
                  <a:pt x="0" y="68440"/>
                </a:lnTo>
                <a:lnTo>
                  <a:pt x="49466" y="79984"/>
                </a:lnTo>
                <a:lnTo>
                  <a:pt x="420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90" name="object 159"/>
          <p:cNvSpPr>
            <a:spLocks noChangeArrowheads="1"/>
          </p:cNvSpPr>
          <p:nvPr/>
        </p:nvSpPr>
        <p:spPr bwMode="auto">
          <a:xfrm>
            <a:off x="4994275" y="3065463"/>
            <a:ext cx="85725" cy="84137"/>
          </a:xfrm>
          <a:prstGeom prst="rect">
            <a:avLst/>
          </a:prstGeom>
          <a:blipFill dpi="0" rotWithShape="1">
            <a:blip r:embed="rId9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91" name="object 160"/>
          <p:cNvSpPr>
            <a:spLocks noChangeArrowheads="1"/>
          </p:cNvSpPr>
          <p:nvPr/>
        </p:nvSpPr>
        <p:spPr bwMode="auto">
          <a:xfrm>
            <a:off x="5137150" y="2990850"/>
            <a:ext cx="85725" cy="88900"/>
          </a:xfrm>
          <a:prstGeom prst="rect">
            <a:avLst/>
          </a:prstGeom>
          <a:blipFill dpi="0" rotWithShape="1">
            <a:blip r:embed="rId9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92" name="object 161"/>
          <p:cNvSpPr>
            <a:spLocks/>
          </p:cNvSpPr>
          <p:nvPr/>
        </p:nvSpPr>
        <p:spPr bwMode="auto">
          <a:xfrm>
            <a:off x="5892800" y="2397125"/>
            <a:ext cx="222250" cy="276225"/>
          </a:xfrm>
          <a:custGeom>
            <a:avLst/>
            <a:gdLst/>
            <a:ahLst/>
            <a:cxnLst>
              <a:cxn ang="0">
                <a:pos x="0" y="277507"/>
              </a:cxn>
              <a:cxn ang="0">
                <a:pos x="222262" y="0"/>
              </a:cxn>
            </a:cxnLst>
            <a:rect l="0" t="0" r="r" b="b"/>
            <a:pathLst>
              <a:path w="222250" h="277494">
                <a:moveTo>
                  <a:pt x="0" y="277507"/>
                </a:moveTo>
                <a:lnTo>
                  <a:pt x="22226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93" name="object 162"/>
          <p:cNvSpPr>
            <a:spLocks/>
          </p:cNvSpPr>
          <p:nvPr/>
        </p:nvSpPr>
        <p:spPr bwMode="auto">
          <a:xfrm>
            <a:off x="6086475" y="2346325"/>
            <a:ext cx="68263" cy="76200"/>
          </a:xfrm>
          <a:custGeom>
            <a:avLst/>
            <a:gdLst/>
            <a:ahLst/>
            <a:cxnLst>
              <a:cxn ang="0">
                <a:pos x="67462" y="0"/>
              </a:cxn>
              <a:cxn ang="0">
                <a:pos x="0" y="43599"/>
              </a:cxn>
              <a:cxn ang="0">
                <a:pos x="39649" y="75361"/>
              </a:cxn>
              <a:cxn ang="0">
                <a:pos x="67462" y="0"/>
              </a:cxn>
            </a:cxnLst>
            <a:rect l="0" t="0" r="r" b="b"/>
            <a:pathLst>
              <a:path w="67945" h="75564">
                <a:moveTo>
                  <a:pt x="67462" y="0"/>
                </a:moveTo>
                <a:lnTo>
                  <a:pt x="0" y="43599"/>
                </a:lnTo>
                <a:lnTo>
                  <a:pt x="39649" y="75361"/>
                </a:lnTo>
                <a:lnTo>
                  <a:pt x="674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94" name="object 163"/>
          <p:cNvSpPr>
            <a:spLocks/>
          </p:cNvSpPr>
          <p:nvPr/>
        </p:nvSpPr>
        <p:spPr bwMode="auto">
          <a:xfrm>
            <a:off x="5895975" y="2557463"/>
            <a:ext cx="330200" cy="117475"/>
          </a:xfrm>
          <a:custGeom>
            <a:avLst/>
            <a:gdLst/>
            <a:ahLst/>
            <a:cxnLst>
              <a:cxn ang="0">
                <a:pos x="0" y="117119"/>
              </a:cxn>
              <a:cxn ang="0">
                <a:pos x="331368" y="0"/>
              </a:cxn>
            </a:cxnLst>
            <a:rect l="0" t="0" r="r" b="b"/>
            <a:pathLst>
              <a:path w="331470" h="117475">
                <a:moveTo>
                  <a:pt x="0" y="117119"/>
                </a:moveTo>
                <a:lnTo>
                  <a:pt x="33136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95" name="object 164"/>
          <p:cNvSpPr>
            <a:spLocks/>
          </p:cNvSpPr>
          <p:nvPr/>
        </p:nvSpPr>
        <p:spPr bwMode="auto">
          <a:xfrm>
            <a:off x="6205538" y="2536825"/>
            <a:ext cx="80962" cy="49213"/>
          </a:xfrm>
          <a:custGeom>
            <a:avLst/>
            <a:gdLst/>
            <a:ahLst/>
            <a:cxnLst>
              <a:cxn ang="0">
                <a:pos x="80314" y="0"/>
              </a:cxn>
              <a:cxn ang="0">
                <a:pos x="0" y="1435"/>
              </a:cxn>
              <a:cxn ang="0">
                <a:pos x="16929" y="49326"/>
              </a:cxn>
              <a:cxn ang="0">
                <a:pos x="80314" y="0"/>
              </a:cxn>
            </a:cxnLst>
            <a:rect l="0" t="0" r="r" b="b"/>
            <a:pathLst>
              <a:path w="80645" h="49530">
                <a:moveTo>
                  <a:pt x="80314" y="0"/>
                </a:moveTo>
                <a:lnTo>
                  <a:pt x="0" y="1435"/>
                </a:lnTo>
                <a:lnTo>
                  <a:pt x="16929" y="49326"/>
                </a:lnTo>
                <a:lnTo>
                  <a:pt x="803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96" name="object 165"/>
          <p:cNvSpPr>
            <a:spLocks noChangeArrowheads="1"/>
          </p:cNvSpPr>
          <p:nvPr/>
        </p:nvSpPr>
        <p:spPr bwMode="auto">
          <a:xfrm>
            <a:off x="5849938" y="2635250"/>
            <a:ext cx="85725" cy="88900"/>
          </a:xfrm>
          <a:prstGeom prst="rect">
            <a:avLst/>
          </a:prstGeom>
          <a:blipFill dpi="0" rotWithShape="1">
            <a:blip r:embed="rId9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597" name="object 166"/>
          <p:cNvSpPr>
            <a:spLocks/>
          </p:cNvSpPr>
          <p:nvPr/>
        </p:nvSpPr>
        <p:spPr bwMode="auto">
          <a:xfrm>
            <a:off x="6181725" y="2892425"/>
            <a:ext cx="212725" cy="211138"/>
          </a:xfrm>
          <a:custGeom>
            <a:avLst/>
            <a:gdLst/>
            <a:ahLst/>
            <a:cxnLst>
              <a:cxn ang="0">
                <a:pos x="0" y="211251"/>
              </a:cxn>
              <a:cxn ang="0">
                <a:pos x="213664" y="0"/>
              </a:cxn>
            </a:cxnLst>
            <a:rect l="0" t="0" r="r" b="b"/>
            <a:pathLst>
              <a:path w="213995" h="211455">
                <a:moveTo>
                  <a:pt x="0" y="211251"/>
                </a:moveTo>
                <a:lnTo>
                  <a:pt x="213664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98" name="object 167"/>
          <p:cNvSpPr>
            <a:spLocks/>
          </p:cNvSpPr>
          <p:nvPr/>
        </p:nvSpPr>
        <p:spPr bwMode="auto">
          <a:xfrm>
            <a:off x="6367463" y="2846388"/>
            <a:ext cx="73025" cy="73025"/>
          </a:xfrm>
          <a:custGeom>
            <a:avLst/>
            <a:gdLst/>
            <a:ahLst/>
            <a:cxnLst>
              <a:cxn ang="0">
                <a:pos x="72047" y="0"/>
              </a:cxn>
              <a:cxn ang="0">
                <a:pos x="0" y="35509"/>
              </a:cxn>
              <a:cxn ang="0">
                <a:pos x="35712" y="71640"/>
              </a:cxn>
              <a:cxn ang="0">
                <a:pos x="72047" y="0"/>
              </a:cxn>
            </a:cxnLst>
            <a:rect l="0" t="0" r="r" b="b"/>
            <a:pathLst>
              <a:path w="72389" h="71755">
                <a:moveTo>
                  <a:pt x="72047" y="0"/>
                </a:moveTo>
                <a:lnTo>
                  <a:pt x="0" y="35509"/>
                </a:lnTo>
                <a:lnTo>
                  <a:pt x="35712" y="71640"/>
                </a:lnTo>
                <a:lnTo>
                  <a:pt x="720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99" name="object 168"/>
          <p:cNvSpPr>
            <a:spLocks/>
          </p:cNvSpPr>
          <p:nvPr/>
        </p:nvSpPr>
        <p:spPr bwMode="auto">
          <a:xfrm>
            <a:off x="6181725" y="2989263"/>
            <a:ext cx="260350" cy="114300"/>
          </a:xfrm>
          <a:custGeom>
            <a:avLst/>
            <a:gdLst/>
            <a:ahLst/>
            <a:cxnLst>
              <a:cxn ang="0">
                <a:pos x="0" y="113296"/>
              </a:cxn>
              <a:cxn ang="0">
                <a:pos x="261531" y="0"/>
              </a:cxn>
            </a:cxnLst>
            <a:rect l="0" t="0" r="r" b="b"/>
            <a:pathLst>
              <a:path w="261620" h="113664">
                <a:moveTo>
                  <a:pt x="0" y="113296"/>
                </a:moveTo>
                <a:lnTo>
                  <a:pt x="26153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0" name="object 169"/>
          <p:cNvSpPr>
            <a:spLocks/>
          </p:cNvSpPr>
          <p:nvPr/>
        </p:nvSpPr>
        <p:spPr bwMode="auto">
          <a:xfrm>
            <a:off x="6421438" y="2963863"/>
            <a:ext cx="79375" cy="53975"/>
          </a:xfrm>
          <a:custGeom>
            <a:avLst/>
            <a:gdLst/>
            <a:ahLst/>
            <a:cxnLst>
              <a:cxn ang="0">
                <a:pos x="80022" y="0"/>
              </a:cxn>
              <a:cxn ang="0">
                <a:pos x="0" y="6985"/>
              </a:cxn>
              <a:cxn ang="0">
                <a:pos x="20193" y="53594"/>
              </a:cxn>
              <a:cxn ang="0">
                <a:pos x="80022" y="0"/>
              </a:cxn>
            </a:cxnLst>
            <a:rect l="0" t="0" r="r" b="b"/>
            <a:pathLst>
              <a:path w="80010" h="53975">
                <a:moveTo>
                  <a:pt x="80022" y="0"/>
                </a:moveTo>
                <a:lnTo>
                  <a:pt x="0" y="6985"/>
                </a:lnTo>
                <a:lnTo>
                  <a:pt x="20193" y="53594"/>
                </a:lnTo>
                <a:lnTo>
                  <a:pt x="8002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1" name="object 170"/>
          <p:cNvSpPr>
            <a:spLocks/>
          </p:cNvSpPr>
          <p:nvPr/>
        </p:nvSpPr>
        <p:spPr bwMode="auto">
          <a:xfrm>
            <a:off x="6181725" y="3101975"/>
            <a:ext cx="328613" cy="65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8891" y="65163"/>
              </a:cxn>
            </a:cxnLst>
            <a:rect l="0" t="0" r="r" b="b"/>
            <a:pathLst>
              <a:path w="328929" h="65405">
                <a:moveTo>
                  <a:pt x="0" y="0"/>
                </a:moveTo>
                <a:lnTo>
                  <a:pt x="328891" y="6516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2" name="object 171"/>
          <p:cNvSpPr>
            <a:spLocks/>
          </p:cNvSpPr>
          <p:nvPr/>
        </p:nvSpPr>
        <p:spPr bwMode="auto">
          <a:xfrm>
            <a:off x="6492875" y="3138488"/>
            <a:ext cx="79375" cy="50800"/>
          </a:xfrm>
          <a:custGeom>
            <a:avLst/>
            <a:gdLst/>
            <a:ahLst/>
            <a:cxnLst>
              <a:cxn ang="0">
                <a:pos x="9880" y="0"/>
              </a:cxn>
              <a:cxn ang="0">
                <a:pos x="0" y="49834"/>
              </a:cxn>
              <a:cxn ang="0">
                <a:pos x="79692" y="39725"/>
              </a:cxn>
              <a:cxn ang="0">
                <a:pos x="9880" y="0"/>
              </a:cxn>
            </a:cxnLst>
            <a:rect l="0" t="0" r="r" b="b"/>
            <a:pathLst>
              <a:path w="80009" h="50164">
                <a:moveTo>
                  <a:pt x="9880" y="0"/>
                </a:moveTo>
                <a:lnTo>
                  <a:pt x="0" y="49834"/>
                </a:lnTo>
                <a:lnTo>
                  <a:pt x="79692" y="39725"/>
                </a:lnTo>
                <a:lnTo>
                  <a:pt x="988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3" name="object 172"/>
          <p:cNvSpPr>
            <a:spLocks/>
          </p:cNvSpPr>
          <p:nvPr/>
        </p:nvSpPr>
        <p:spPr bwMode="auto">
          <a:xfrm>
            <a:off x="6181725" y="3105150"/>
            <a:ext cx="279400" cy="223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466" y="222681"/>
              </a:cxn>
            </a:cxnLst>
            <a:rect l="0" t="0" r="r" b="b"/>
            <a:pathLst>
              <a:path w="280670" h="222885">
                <a:moveTo>
                  <a:pt x="0" y="0"/>
                </a:moveTo>
                <a:lnTo>
                  <a:pt x="280466" y="22268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4" name="object 173"/>
          <p:cNvSpPr>
            <a:spLocks/>
          </p:cNvSpPr>
          <p:nvPr/>
        </p:nvSpPr>
        <p:spPr bwMode="auto">
          <a:xfrm>
            <a:off x="6435725" y="3300413"/>
            <a:ext cx="76200" cy="68262"/>
          </a:xfrm>
          <a:custGeom>
            <a:avLst/>
            <a:gdLst/>
            <a:ahLst/>
            <a:cxnLst>
              <a:cxn ang="0">
                <a:pos x="31584" y="0"/>
              </a:cxn>
              <a:cxn ang="0">
                <a:pos x="0" y="39789"/>
              </a:cxn>
              <a:cxn ang="0">
                <a:pos x="75463" y="67271"/>
              </a:cxn>
              <a:cxn ang="0">
                <a:pos x="31584" y="0"/>
              </a:cxn>
            </a:cxnLst>
            <a:rect l="0" t="0" r="r" b="b"/>
            <a:pathLst>
              <a:path w="75565" h="67310">
                <a:moveTo>
                  <a:pt x="31584" y="0"/>
                </a:moveTo>
                <a:lnTo>
                  <a:pt x="0" y="39789"/>
                </a:lnTo>
                <a:lnTo>
                  <a:pt x="75463" y="67271"/>
                </a:lnTo>
                <a:lnTo>
                  <a:pt x="315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5" name="object 174"/>
          <p:cNvSpPr>
            <a:spLocks noChangeArrowheads="1"/>
          </p:cNvSpPr>
          <p:nvPr/>
        </p:nvSpPr>
        <p:spPr bwMode="auto">
          <a:xfrm>
            <a:off x="6137275" y="3065463"/>
            <a:ext cx="85725" cy="84137"/>
          </a:xfrm>
          <a:prstGeom prst="rect">
            <a:avLst/>
          </a:prstGeom>
          <a:blipFill dpi="0" rotWithShape="1">
            <a:blip r:embed="rId9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06" name="object 175"/>
          <p:cNvSpPr>
            <a:spLocks/>
          </p:cNvSpPr>
          <p:nvPr/>
        </p:nvSpPr>
        <p:spPr bwMode="auto">
          <a:xfrm>
            <a:off x="5753100" y="3119438"/>
            <a:ext cx="328613" cy="58737"/>
          </a:xfrm>
          <a:custGeom>
            <a:avLst/>
            <a:gdLst/>
            <a:ahLst/>
            <a:cxnLst>
              <a:cxn ang="0">
                <a:pos x="0" y="58572"/>
              </a:cxn>
              <a:cxn ang="0">
                <a:pos x="328726" y="0"/>
              </a:cxn>
            </a:cxnLst>
            <a:rect l="0" t="0" r="r" b="b"/>
            <a:pathLst>
              <a:path w="328929" h="59055">
                <a:moveTo>
                  <a:pt x="0" y="58572"/>
                </a:moveTo>
                <a:lnTo>
                  <a:pt x="32872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7" name="object 176"/>
          <p:cNvSpPr>
            <a:spLocks/>
          </p:cNvSpPr>
          <p:nvPr/>
        </p:nvSpPr>
        <p:spPr bwMode="auto">
          <a:xfrm>
            <a:off x="6064250" y="3095625"/>
            <a:ext cx="79375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02" y="50012"/>
              </a:cxn>
              <a:cxn ang="0">
                <a:pos x="79476" y="11645"/>
              </a:cxn>
              <a:cxn ang="0">
                <a:pos x="0" y="0"/>
              </a:cxn>
            </a:cxnLst>
            <a:rect l="0" t="0" r="r" b="b"/>
            <a:pathLst>
              <a:path w="80010" h="50164">
                <a:moveTo>
                  <a:pt x="0" y="0"/>
                </a:moveTo>
                <a:lnTo>
                  <a:pt x="8902" y="50012"/>
                </a:lnTo>
                <a:lnTo>
                  <a:pt x="79476" y="116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8" name="object 177"/>
          <p:cNvSpPr>
            <a:spLocks/>
          </p:cNvSpPr>
          <p:nvPr/>
        </p:nvSpPr>
        <p:spPr bwMode="auto">
          <a:xfrm>
            <a:off x="5538788" y="2989263"/>
            <a:ext cx="260350" cy="112712"/>
          </a:xfrm>
          <a:custGeom>
            <a:avLst/>
            <a:gdLst/>
            <a:ahLst/>
            <a:cxnLst>
              <a:cxn ang="0">
                <a:pos x="0" y="111163"/>
              </a:cxn>
              <a:cxn ang="0">
                <a:pos x="261365" y="0"/>
              </a:cxn>
            </a:cxnLst>
            <a:rect l="0" t="0" r="r" b="b"/>
            <a:pathLst>
              <a:path w="261620" h="111760">
                <a:moveTo>
                  <a:pt x="0" y="111163"/>
                </a:moveTo>
                <a:lnTo>
                  <a:pt x="261365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09" name="object 178"/>
          <p:cNvSpPr>
            <a:spLocks/>
          </p:cNvSpPr>
          <p:nvPr/>
        </p:nvSpPr>
        <p:spPr bwMode="auto">
          <a:xfrm>
            <a:off x="5778500" y="2963863"/>
            <a:ext cx="79375" cy="53975"/>
          </a:xfrm>
          <a:custGeom>
            <a:avLst/>
            <a:gdLst/>
            <a:ahLst/>
            <a:cxnLst>
              <a:cxn ang="0">
                <a:pos x="80060" y="0"/>
              </a:cxn>
              <a:cxn ang="0">
                <a:pos x="0" y="6451"/>
              </a:cxn>
              <a:cxn ang="0">
                <a:pos x="19875" y="53200"/>
              </a:cxn>
              <a:cxn ang="0">
                <a:pos x="80060" y="0"/>
              </a:cxn>
            </a:cxnLst>
            <a:rect l="0" t="0" r="r" b="b"/>
            <a:pathLst>
              <a:path w="80645" h="53339">
                <a:moveTo>
                  <a:pt x="80060" y="0"/>
                </a:moveTo>
                <a:lnTo>
                  <a:pt x="0" y="6451"/>
                </a:lnTo>
                <a:lnTo>
                  <a:pt x="19875" y="53200"/>
                </a:lnTo>
                <a:lnTo>
                  <a:pt x="800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0" name="object 179"/>
          <p:cNvSpPr>
            <a:spLocks/>
          </p:cNvSpPr>
          <p:nvPr/>
        </p:nvSpPr>
        <p:spPr bwMode="auto">
          <a:xfrm>
            <a:off x="5538788" y="2752725"/>
            <a:ext cx="288925" cy="354013"/>
          </a:xfrm>
          <a:custGeom>
            <a:avLst/>
            <a:gdLst/>
            <a:ahLst/>
            <a:cxnLst>
              <a:cxn ang="0">
                <a:pos x="0" y="352539"/>
              </a:cxn>
              <a:cxn ang="0">
                <a:pos x="289877" y="0"/>
              </a:cxn>
            </a:cxnLst>
            <a:rect l="0" t="0" r="r" b="b"/>
            <a:pathLst>
              <a:path w="290195" h="353060">
                <a:moveTo>
                  <a:pt x="0" y="352539"/>
                </a:moveTo>
                <a:lnTo>
                  <a:pt x="28987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1" name="object 180"/>
          <p:cNvSpPr>
            <a:spLocks/>
          </p:cNvSpPr>
          <p:nvPr/>
        </p:nvSpPr>
        <p:spPr bwMode="auto">
          <a:xfrm>
            <a:off x="5800725" y="2703513"/>
            <a:ext cx="68263" cy="76200"/>
          </a:xfrm>
          <a:custGeom>
            <a:avLst/>
            <a:gdLst/>
            <a:ahLst/>
            <a:cxnLst>
              <a:cxn ang="0">
                <a:pos x="68021" y="0"/>
              </a:cxn>
              <a:cxn ang="0">
                <a:pos x="0" y="42722"/>
              </a:cxn>
              <a:cxn ang="0">
                <a:pos x="39243" y="74993"/>
              </a:cxn>
              <a:cxn ang="0">
                <a:pos x="68021" y="0"/>
              </a:cxn>
            </a:cxnLst>
            <a:rect l="0" t="0" r="r" b="b"/>
            <a:pathLst>
              <a:path w="68579" h="75564">
                <a:moveTo>
                  <a:pt x="68021" y="0"/>
                </a:moveTo>
                <a:lnTo>
                  <a:pt x="0" y="42722"/>
                </a:lnTo>
                <a:lnTo>
                  <a:pt x="39243" y="74993"/>
                </a:lnTo>
                <a:lnTo>
                  <a:pt x="680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2" name="object 181"/>
          <p:cNvSpPr>
            <a:spLocks/>
          </p:cNvSpPr>
          <p:nvPr/>
        </p:nvSpPr>
        <p:spPr bwMode="auto">
          <a:xfrm>
            <a:off x="5538788" y="2835275"/>
            <a:ext cx="95250" cy="268288"/>
          </a:xfrm>
          <a:custGeom>
            <a:avLst/>
            <a:gdLst/>
            <a:ahLst/>
            <a:cxnLst>
              <a:cxn ang="0">
                <a:pos x="0" y="267017"/>
              </a:cxn>
              <a:cxn ang="0">
                <a:pos x="94716" y="0"/>
              </a:cxn>
            </a:cxnLst>
            <a:rect l="0" t="0" r="r" b="b"/>
            <a:pathLst>
              <a:path w="95250" h="267335">
                <a:moveTo>
                  <a:pt x="0" y="267017"/>
                </a:moveTo>
                <a:lnTo>
                  <a:pt x="9471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3" name="object 182"/>
          <p:cNvSpPr>
            <a:spLocks/>
          </p:cNvSpPr>
          <p:nvPr/>
        </p:nvSpPr>
        <p:spPr bwMode="auto">
          <a:xfrm>
            <a:off x="5603875" y="2774950"/>
            <a:ext cx="50800" cy="80963"/>
          </a:xfrm>
          <a:custGeom>
            <a:avLst/>
            <a:gdLst/>
            <a:ahLst/>
            <a:cxnLst>
              <a:cxn ang="0">
                <a:pos x="49415" y="0"/>
              </a:cxn>
              <a:cxn ang="0">
                <a:pos x="0" y="63322"/>
              </a:cxn>
              <a:cxn ang="0">
                <a:pos x="47879" y="80302"/>
              </a:cxn>
              <a:cxn ang="0">
                <a:pos x="49415" y="0"/>
              </a:cxn>
            </a:cxnLst>
            <a:rect l="0" t="0" r="r" b="b"/>
            <a:pathLst>
              <a:path w="49529" h="80644">
                <a:moveTo>
                  <a:pt x="49415" y="0"/>
                </a:moveTo>
                <a:lnTo>
                  <a:pt x="0" y="63322"/>
                </a:lnTo>
                <a:lnTo>
                  <a:pt x="47879" y="80302"/>
                </a:lnTo>
                <a:lnTo>
                  <a:pt x="494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4" name="object 183"/>
          <p:cNvSpPr>
            <a:spLocks/>
          </p:cNvSpPr>
          <p:nvPr/>
        </p:nvSpPr>
        <p:spPr bwMode="auto">
          <a:xfrm>
            <a:off x="5478463" y="2847975"/>
            <a:ext cx="60325" cy="255588"/>
          </a:xfrm>
          <a:custGeom>
            <a:avLst/>
            <a:gdLst/>
            <a:ahLst/>
            <a:cxnLst>
              <a:cxn ang="0">
                <a:pos x="58826" y="254800"/>
              </a:cxn>
              <a:cxn ang="0">
                <a:pos x="0" y="0"/>
              </a:cxn>
            </a:cxnLst>
            <a:rect l="0" t="0" r="r" b="b"/>
            <a:pathLst>
              <a:path w="59054" h="255269">
                <a:moveTo>
                  <a:pt x="58826" y="25480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5" name="object 184"/>
          <p:cNvSpPr>
            <a:spLocks/>
          </p:cNvSpPr>
          <p:nvPr/>
        </p:nvSpPr>
        <p:spPr bwMode="auto">
          <a:xfrm>
            <a:off x="5457825" y="2786063"/>
            <a:ext cx="49213" cy="79375"/>
          </a:xfrm>
          <a:custGeom>
            <a:avLst/>
            <a:gdLst/>
            <a:ahLst/>
            <a:cxnLst>
              <a:cxn ang="0">
                <a:pos x="7607" y="0"/>
              </a:cxn>
              <a:cxn ang="0">
                <a:pos x="0" y="79959"/>
              </a:cxn>
              <a:cxn ang="0">
                <a:pos x="49491" y="68529"/>
              </a:cxn>
              <a:cxn ang="0">
                <a:pos x="7607" y="0"/>
              </a:cxn>
            </a:cxnLst>
            <a:rect l="0" t="0" r="r" b="b"/>
            <a:pathLst>
              <a:path w="49529" h="80010">
                <a:moveTo>
                  <a:pt x="7607" y="0"/>
                </a:moveTo>
                <a:lnTo>
                  <a:pt x="0" y="79959"/>
                </a:lnTo>
                <a:lnTo>
                  <a:pt x="49491" y="68529"/>
                </a:lnTo>
                <a:lnTo>
                  <a:pt x="760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6" name="object 185"/>
          <p:cNvSpPr>
            <a:spLocks/>
          </p:cNvSpPr>
          <p:nvPr/>
        </p:nvSpPr>
        <p:spPr bwMode="auto">
          <a:xfrm>
            <a:off x="5461000" y="3209925"/>
            <a:ext cx="198438" cy="107950"/>
          </a:xfrm>
          <a:custGeom>
            <a:avLst/>
            <a:gdLst/>
            <a:ahLst/>
            <a:cxnLst>
              <a:cxn ang="0">
                <a:pos x="0" y="107696"/>
              </a:cxn>
              <a:cxn ang="0">
                <a:pos x="197675" y="0"/>
              </a:cxn>
            </a:cxnLst>
            <a:rect l="0" t="0" r="r" b="b"/>
            <a:pathLst>
              <a:path w="198120" h="107950">
                <a:moveTo>
                  <a:pt x="0" y="107696"/>
                </a:moveTo>
                <a:lnTo>
                  <a:pt x="197675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7" name="object 186"/>
          <p:cNvSpPr>
            <a:spLocks/>
          </p:cNvSpPr>
          <p:nvPr/>
        </p:nvSpPr>
        <p:spPr bwMode="auto">
          <a:xfrm>
            <a:off x="5635625" y="3178175"/>
            <a:ext cx="79375" cy="60325"/>
          </a:xfrm>
          <a:custGeom>
            <a:avLst/>
            <a:gdLst/>
            <a:ahLst/>
            <a:cxnLst>
              <a:cxn ang="0">
                <a:pos x="79070" y="0"/>
              </a:cxn>
              <a:cxn ang="0">
                <a:pos x="0" y="14147"/>
              </a:cxn>
              <a:cxn ang="0">
                <a:pos x="24307" y="58762"/>
              </a:cxn>
              <a:cxn ang="0">
                <a:pos x="79070" y="0"/>
              </a:cxn>
            </a:cxnLst>
            <a:rect l="0" t="0" r="r" b="b"/>
            <a:pathLst>
              <a:path w="79375" h="59055">
                <a:moveTo>
                  <a:pt x="79070" y="0"/>
                </a:moveTo>
                <a:lnTo>
                  <a:pt x="0" y="14147"/>
                </a:lnTo>
                <a:lnTo>
                  <a:pt x="24307" y="58762"/>
                </a:lnTo>
                <a:lnTo>
                  <a:pt x="7907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8" name="object 187"/>
          <p:cNvSpPr>
            <a:spLocks/>
          </p:cNvSpPr>
          <p:nvPr/>
        </p:nvSpPr>
        <p:spPr bwMode="auto">
          <a:xfrm>
            <a:off x="5465763" y="3259138"/>
            <a:ext cx="401637" cy="57150"/>
          </a:xfrm>
          <a:custGeom>
            <a:avLst/>
            <a:gdLst/>
            <a:ahLst/>
            <a:cxnLst>
              <a:cxn ang="0">
                <a:pos x="0" y="56172"/>
              </a:cxn>
              <a:cxn ang="0">
                <a:pos x="401459" y="0"/>
              </a:cxn>
            </a:cxnLst>
            <a:rect l="0" t="0" r="r" b="b"/>
            <a:pathLst>
              <a:path w="401954" h="56514">
                <a:moveTo>
                  <a:pt x="0" y="56172"/>
                </a:moveTo>
                <a:lnTo>
                  <a:pt x="401459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19" name="object 188"/>
          <p:cNvSpPr>
            <a:spLocks/>
          </p:cNvSpPr>
          <p:nvPr/>
        </p:nvSpPr>
        <p:spPr bwMode="auto">
          <a:xfrm>
            <a:off x="5849938" y="3235325"/>
            <a:ext cx="79375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35" y="50304"/>
              </a:cxn>
              <a:cxn ang="0">
                <a:pos x="78981" y="14604"/>
              </a:cxn>
              <a:cxn ang="0">
                <a:pos x="0" y="0"/>
              </a:cxn>
            </a:cxnLst>
            <a:rect l="0" t="0" r="r" b="b"/>
            <a:pathLst>
              <a:path w="79375" h="50800">
                <a:moveTo>
                  <a:pt x="0" y="0"/>
                </a:moveTo>
                <a:lnTo>
                  <a:pt x="7035" y="50304"/>
                </a:lnTo>
                <a:lnTo>
                  <a:pt x="78981" y="146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20" name="object 189"/>
          <p:cNvSpPr>
            <a:spLocks/>
          </p:cNvSpPr>
          <p:nvPr/>
        </p:nvSpPr>
        <p:spPr bwMode="auto">
          <a:xfrm>
            <a:off x="5467350" y="3316288"/>
            <a:ext cx="401638" cy="130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2183" y="128371"/>
              </a:cxn>
            </a:cxnLst>
            <a:rect l="0" t="0" r="r" b="b"/>
            <a:pathLst>
              <a:path w="402589" h="128904">
                <a:moveTo>
                  <a:pt x="0" y="0"/>
                </a:moveTo>
                <a:lnTo>
                  <a:pt x="402183" y="12837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21" name="object 190"/>
          <p:cNvSpPr>
            <a:spLocks/>
          </p:cNvSpPr>
          <p:nvPr/>
        </p:nvSpPr>
        <p:spPr bwMode="auto">
          <a:xfrm>
            <a:off x="5848350" y="3417888"/>
            <a:ext cx="80963" cy="47625"/>
          </a:xfrm>
          <a:custGeom>
            <a:avLst/>
            <a:gdLst/>
            <a:ahLst/>
            <a:cxnLst>
              <a:cxn ang="0">
                <a:pos x="15443" y="0"/>
              </a:cxn>
              <a:cxn ang="0">
                <a:pos x="0" y="48399"/>
              </a:cxn>
              <a:cxn ang="0">
                <a:pos x="80314" y="47371"/>
              </a:cxn>
              <a:cxn ang="0">
                <a:pos x="15443" y="0"/>
              </a:cxn>
            </a:cxnLst>
            <a:rect l="0" t="0" r="r" b="b"/>
            <a:pathLst>
              <a:path w="80645" h="48895">
                <a:moveTo>
                  <a:pt x="15443" y="0"/>
                </a:moveTo>
                <a:lnTo>
                  <a:pt x="0" y="48399"/>
                </a:lnTo>
                <a:lnTo>
                  <a:pt x="80314" y="47371"/>
                </a:lnTo>
                <a:lnTo>
                  <a:pt x="154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22" name="object 191"/>
          <p:cNvSpPr>
            <a:spLocks/>
          </p:cNvSpPr>
          <p:nvPr/>
        </p:nvSpPr>
        <p:spPr bwMode="auto">
          <a:xfrm>
            <a:off x="5467350" y="3319463"/>
            <a:ext cx="214313" cy="217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160" y="216966"/>
              </a:cxn>
            </a:cxnLst>
            <a:rect l="0" t="0" r="r" b="b"/>
            <a:pathLst>
              <a:path w="214629" h="217170">
                <a:moveTo>
                  <a:pt x="0" y="0"/>
                </a:moveTo>
                <a:lnTo>
                  <a:pt x="214160" y="216966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23" name="object 192"/>
          <p:cNvSpPr>
            <a:spLocks/>
          </p:cNvSpPr>
          <p:nvPr/>
        </p:nvSpPr>
        <p:spPr bwMode="auto">
          <a:xfrm>
            <a:off x="5653088" y="3509963"/>
            <a:ext cx="73025" cy="73025"/>
          </a:xfrm>
          <a:custGeom>
            <a:avLst/>
            <a:gdLst/>
            <a:ahLst/>
            <a:cxnLst>
              <a:cxn ang="0">
                <a:pos x="36156" y="0"/>
              </a:cxn>
              <a:cxn ang="0">
                <a:pos x="0" y="35687"/>
              </a:cxn>
              <a:cxn ang="0">
                <a:pos x="71602" y="72072"/>
              </a:cxn>
              <a:cxn ang="0">
                <a:pos x="36156" y="0"/>
              </a:cxn>
            </a:cxnLst>
            <a:rect l="0" t="0" r="r" b="b"/>
            <a:pathLst>
              <a:path w="71754" h="72389">
                <a:moveTo>
                  <a:pt x="36156" y="0"/>
                </a:moveTo>
                <a:lnTo>
                  <a:pt x="0" y="35687"/>
                </a:lnTo>
                <a:lnTo>
                  <a:pt x="71602" y="72072"/>
                </a:lnTo>
                <a:lnTo>
                  <a:pt x="3615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24" name="object 193"/>
          <p:cNvSpPr>
            <a:spLocks noChangeArrowheads="1"/>
          </p:cNvSpPr>
          <p:nvPr/>
        </p:nvSpPr>
        <p:spPr bwMode="auto">
          <a:xfrm>
            <a:off x="5494338" y="3065463"/>
            <a:ext cx="85725" cy="84137"/>
          </a:xfrm>
          <a:prstGeom prst="rect">
            <a:avLst/>
          </a:prstGeom>
          <a:blipFill dpi="0" rotWithShape="1">
            <a:blip r:embed="rId9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25" name="object 194"/>
          <p:cNvSpPr>
            <a:spLocks noChangeArrowheads="1"/>
          </p:cNvSpPr>
          <p:nvPr/>
        </p:nvSpPr>
        <p:spPr bwMode="auto">
          <a:xfrm>
            <a:off x="5421313" y="3278188"/>
            <a:ext cx="87312" cy="88900"/>
          </a:xfrm>
          <a:prstGeom prst="rect">
            <a:avLst/>
          </a:prstGeom>
          <a:blipFill dpi="0" rotWithShape="1">
            <a:blip r:embed="rId9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26" name="object 195"/>
          <p:cNvSpPr>
            <a:spLocks noChangeArrowheads="1"/>
          </p:cNvSpPr>
          <p:nvPr/>
        </p:nvSpPr>
        <p:spPr bwMode="auto">
          <a:xfrm>
            <a:off x="5707063" y="3135313"/>
            <a:ext cx="85725" cy="87312"/>
          </a:xfrm>
          <a:prstGeom prst="rect">
            <a:avLst/>
          </a:prstGeom>
          <a:blipFill dpi="0" rotWithShape="1">
            <a:blip r:embed="rId9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27" name="object 196"/>
          <p:cNvSpPr>
            <a:spLocks/>
          </p:cNvSpPr>
          <p:nvPr/>
        </p:nvSpPr>
        <p:spPr bwMode="auto">
          <a:xfrm>
            <a:off x="5395913" y="3500438"/>
            <a:ext cx="52387" cy="34925"/>
          </a:xfrm>
          <a:custGeom>
            <a:avLst/>
            <a:gdLst/>
            <a:ahLst/>
            <a:cxnLst>
              <a:cxn ang="0">
                <a:pos x="0" y="34683"/>
              </a:cxn>
              <a:cxn ang="0">
                <a:pos x="52463" y="0"/>
              </a:cxn>
            </a:cxnLst>
            <a:rect l="0" t="0" r="r" b="b"/>
            <a:pathLst>
              <a:path w="52704" h="34925">
                <a:moveTo>
                  <a:pt x="0" y="34683"/>
                </a:moveTo>
                <a:lnTo>
                  <a:pt x="52463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28" name="object 197"/>
          <p:cNvSpPr>
            <a:spLocks/>
          </p:cNvSpPr>
          <p:nvPr/>
        </p:nvSpPr>
        <p:spPr bwMode="auto">
          <a:xfrm>
            <a:off x="5422900" y="3463925"/>
            <a:ext cx="77788" cy="63500"/>
          </a:xfrm>
          <a:custGeom>
            <a:avLst/>
            <a:gdLst/>
            <a:ahLst/>
            <a:cxnLst>
              <a:cxn ang="0">
                <a:pos x="77571" y="0"/>
              </a:cxn>
              <a:cxn ang="0">
                <a:pos x="0" y="20840"/>
              </a:cxn>
              <a:cxn ang="0">
                <a:pos x="28016" y="63220"/>
              </a:cxn>
              <a:cxn ang="0">
                <a:pos x="77571" y="0"/>
              </a:cxn>
            </a:cxnLst>
            <a:rect l="0" t="0" r="r" b="b"/>
            <a:pathLst>
              <a:path w="78104" h="63500">
                <a:moveTo>
                  <a:pt x="77571" y="0"/>
                </a:moveTo>
                <a:lnTo>
                  <a:pt x="0" y="20840"/>
                </a:lnTo>
                <a:lnTo>
                  <a:pt x="28016" y="63220"/>
                </a:lnTo>
                <a:lnTo>
                  <a:pt x="775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29" name="object 198"/>
          <p:cNvSpPr>
            <a:spLocks/>
          </p:cNvSpPr>
          <p:nvPr/>
        </p:nvSpPr>
        <p:spPr bwMode="auto">
          <a:xfrm>
            <a:off x="5395913" y="3529013"/>
            <a:ext cx="404812" cy="195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5320" y="193725"/>
              </a:cxn>
            </a:cxnLst>
            <a:rect l="0" t="0" r="r" b="b"/>
            <a:pathLst>
              <a:path w="405764" h="194310">
                <a:moveTo>
                  <a:pt x="0" y="0"/>
                </a:moveTo>
                <a:lnTo>
                  <a:pt x="405320" y="19372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0" name="object 199"/>
          <p:cNvSpPr>
            <a:spLocks/>
          </p:cNvSpPr>
          <p:nvPr/>
        </p:nvSpPr>
        <p:spPr bwMode="auto">
          <a:xfrm>
            <a:off x="5778500" y="3694113"/>
            <a:ext cx="79375" cy="57150"/>
          </a:xfrm>
          <a:custGeom>
            <a:avLst/>
            <a:gdLst/>
            <a:ahLst/>
            <a:cxnLst>
              <a:cxn ang="0">
                <a:pos x="21907" y="0"/>
              </a:cxn>
              <a:cxn ang="0">
                <a:pos x="0" y="45834"/>
              </a:cxn>
              <a:cxn ang="0">
                <a:pos x="79705" y="55778"/>
              </a:cxn>
              <a:cxn ang="0">
                <a:pos x="21907" y="0"/>
              </a:cxn>
            </a:cxnLst>
            <a:rect l="0" t="0" r="r" b="b"/>
            <a:pathLst>
              <a:path w="80010" h="55879">
                <a:moveTo>
                  <a:pt x="21907" y="0"/>
                </a:moveTo>
                <a:lnTo>
                  <a:pt x="0" y="45834"/>
                </a:lnTo>
                <a:lnTo>
                  <a:pt x="79705" y="55778"/>
                </a:lnTo>
                <a:lnTo>
                  <a:pt x="2190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1" name="object 200"/>
          <p:cNvSpPr>
            <a:spLocks/>
          </p:cNvSpPr>
          <p:nvPr/>
        </p:nvSpPr>
        <p:spPr bwMode="auto">
          <a:xfrm>
            <a:off x="5395913" y="3538538"/>
            <a:ext cx="279400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225" y="219646"/>
              </a:cxn>
            </a:cxnLst>
            <a:rect l="0" t="0" r="r" b="b"/>
            <a:pathLst>
              <a:path w="280670" h="219710">
                <a:moveTo>
                  <a:pt x="0" y="0"/>
                </a:moveTo>
                <a:lnTo>
                  <a:pt x="280225" y="21964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2" name="object 201"/>
          <p:cNvSpPr>
            <a:spLocks/>
          </p:cNvSpPr>
          <p:nvPr/>
        </p:nvSpPr>
        <p:spPr bwMode="auto">
          <a:xfrm>
            <a:off x="5649913" y="3729038"/>
            <a:ext cx="76200" cy="68262"/>
          </a:xfrm>
          <a:custGeom>
            <a:avLst/>
            <a:gdLst/>
            <a:ahLst/>
            <a:cxnLst>
              <a:cxn ang="0">
                <a:pos x="31343" y="0"/>
              </a:cxn>
              <a:cxn ang="0">
                <a:pos x="0" y="39979"/>
              </a:cxn>
              <a:cxn ang="0">
                <a:pos x="75641" y="67005"/>
              </a:cxn>
              <a:cxn ang="0">
                <a:pos x="31343" y="0"/>
              </a:cxn>
            </a:cxnLst>
            <a:rect l="0" t="0" r="r" b="b"/>
            <a:pathLst>
              <a:path w="76200" h="67310">
                <a:moveTo>
                  <a:pt x="31343" y="0"/>
                </a:moveTo>
                <a:lnTo>
                  <a:pt x="0" y="39979"/>
                </a:lnTo>
                <a:lnTo>
                  <a:pt x="75641" y="67005"/>
                </a:lnTo>
                <a:lnTo>
                  <a:pt x="313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3" name="object 202"/>
          <p:cNvSpPr>
            <a:spLocks/>
          </p:cNvSpPr>
          <p:nvPr/>
        </p:nvSpPr>
        <p:spPr bwMode="auto">
          <a:xfrm>
            <a:off x="5395913" y="3533775"/>
            <a:ext cx="115887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785" y="265010"/>
              </a:cxn>
            </a:cxnLst>
            <a:rect l="0" t="0" r="r" b="b"/>
            <a:pathLst>
              <a:path w="116204" h="265429">
                <a:moveTo>
                  <a:pt x="0" y="0"/>
                </a:moveTo>
                <a:lnTo>
                  <a:pt x="115785" y="26501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4" name="object 203"/>
          <p:cNvSpPr>
            <a:spLocks/>
          </p:cNvSpPr>
          <p:nvPr/>
        </p:nvSpPr>
        <p:spPr bwMode="auto">
          <a:xfrm>
            <a:off x="5483225" y="3778250"/>
            <a:ext cx="53975" cy="79375"/>
          </a:xfrm>
          <a:custGeom>
            <a:avLst/>
            <a:gdLst/>
            <a:ahLst/>
            <a:cxnLst>
              <a:cxn ang="0">
                <a:pos x="46545" y="0"/>
              </a:cxn>
              <a:cxn ang="0">
                <a:pos x="0" y="20332"/>
              </a:cxn>
              <a:cxn ang="0">
                <a:pos x="53771" y="79997"/>
              </a:cxn>
              <a:cxn ang="0">
                <a:pos x="46545" y="0"/>
              </a:cxn>
            </a:cxnLst>
            <a:rect l="0" t="0" r="r" b="b"/>
            <a:pathLst>
              <a:path w="53975" h="80010">
                <a:moveTo>
                  <a:pt x="46545" y="0"/>
                </a:moveTo>
                <a:lnTo>
                  <a:pt x="0" y="20332"/>
                </a:lnTo>
                <a:lnTo>
                  <a:pt x="53771" y="79997"/>
                </a:lnTo>
                <a:lnTo>
                  <a:pt x="465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5" name="object 204"/>
          <p:cNvSpPr>
            <a:spLocks noChangeArrowheads="1"/>
          </p:cNvSpPr>
          <p:nvPr/>
        </p:nvSpPr>
        <p:spPr bwMode="auto">
          <a:xfrm>
            <a:off x="5351463" y="3490913"/>
            <a:ext cx="84137" cy="889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36" name="object 205"/>
          <p:cNvSpPr>
            <a:spLocks/>
          </p:cNvSpPr>
          <p:nvPr/>
        </p:nvSpPr>
        <p:spPr bwMode="auto">
          <a:xfrm>
            <a:off x="5110163" y="3324225"/>
            <a:ext cx="46037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431" y="117843"/>
              </a:cxn>
            </a:cxnLst>
            <a:rect l="0" t="0" r="r" b="b"/>
            <a:pathLst>
              <a:path w="46989" h="118110">
                <a:moveTo>
                  <a:pt x="0" y="0"/>
                </a:moveTo>
                <a:lnTo>
                  <a:pt x="46431" y="117843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7" name="object 206"/>
          <p:cNvSpPr>
            <a:spLocks/>
          </p:cNvSpPr>
          <p:nvPr/>
        </p:nvSpPr>
        <p:spPr bwMode="auto">
          <a:xfrm>
            <a:off x="5127625" y="3419475"/>
            <a:ext cx="52388" cy="80963"/>
          </a:xfrm>
          <a:custGeom>
            <a:avLst/>
            <a:gdLst/>
            <a:ahLst/>
            <a:cxnLst>
              <a:cxn ang="0">
                <a:pos x="47269" y="0"/>
              </a:cxn>
              <a:cxn ang="0">
                <a:pos x="0" y="18618"/>
              </a:cxn>
              <a:cxn ang="0">
                <a:pos x="51561" y="80200"/>
              </a:cxn>
              <a:cxn ang="0">
                <a:pos x="47269" y="0"/>
              </a:cxn>
            </a:cxnLst>
            <a:rect l="0" t="0" r="r" b="b"/>
            <a:pathLst>
              <a:path w="52070" h="80645">
                <a:moveTo>
                  <a:pt x="47269" y="0"/>
                </a:moveTo>
                <a:lnTo>
                  <a:pt x="0" y="18618"/>
                </a:lnTo>
                <a:lnTo>
                  <a:pt x="51561" y="80200"/>
                </a:lnTo>
                <a:lnTo>
                  <a:pt x="4726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8" name="object 207"/>
          <p:cNvSpPr>
            <a:spLocks/>
          </p:cNvSpPr>
          <p:nvPr/>
        </p:nvSpPr>
        <p:spPr bwMode="auto">
          <a:xfrm>
            <a:off x="5111750" y="3324225"/>
            <a:ext cx="204788" cy="149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5727" y="149974"/>
              </a:cxn>
            </a:cxnLst>
            <a:rect l="0" t="0" r="r" b="b"/>
            <a:pathLst>
              <a:path w="205739" h="150495">
                <a:moveTo>
                  <a:pt x="0" y="0"/>
                </a:moveTo>
                <a:lnTo>
                  <a:pt x="205727" y="1499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39" name="object 208"/>
          <p:cNvSpPr>
            <a:spLocks/>
          </p:cNvSpPr>
          <p:nvPr/>
        </p:nvSpPr>
        <p:spPr bwMode="auto">
          <a:xfrm>
            <a:off x="5291138" y="3444875"/>
            <a:ext cx="77787" cy="66675"/>
          </a:xfrm>
          <a:custGeom>
            <a:avLst/>
            <a:gdLst/>
            <a:ahLst/>
            <a:cxnLst>
              <a:cxn ang="0">
                <a:pos x="29933" y="0"/>
              </a:cxn>
              <a:cxn ang="0">
                <a:pos x="0" y="41046"/>
              </a:cxn>
              <a:cxn ang="0">
                <a:pos x="76542" y="65417"/>
              </a:cxn>
              <a:cxn ang="0">
                <a:pos x="29933" y="0"/>
              </a:cxn>
            </a:cxnLst>
            <a:rect l="0" t="0" r="r" b="b"/>
            <a:pathLst>
              <a:path w="76835" h="66039">
                <a:moveTo>
                  <a:pt x="29933" y="0"/>
                </a:moveTo>
                <a:lnTo>
                  <a:pt x="0" y="41046"/>
                </a:lnTo>
                <a:lnTo>
                  <a:pt x="76542" y="65417"/>
                </a:lnTo>
                <a:lnTo>
                  <a:pt x="299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0" name="object 209"/>
          <p:cNvSpPr>
            <a:spLocks/>
          </p:cNvSpPr>
          <p:nvPr/>
        </p:nvSpPr>
        <p:spPr bwMode="auto">
          <a:xfrm>
            <a:off x="5110163" y="3322638"/>
            <a:ext cx="255587" cy="1587"/>
          </a:xfrm>
          <a:custGeom>
            <a:avLst/>
            <a:gdLst/>
            <a:ahLst/>
            <a:cxnLst>
              <a:cxn ang="0">
                <a:pos x="0" y="1333"/>
              </a:cxn>
              <a:cxn ang="0">
                <a:pos x="256298" y="0"/>
              </a:cxn>
            </a:cxnLst>
            <a:rect l="0" t="0" r="r" b="b"/>
            <a:pathLst>
              <a:path w="256539" h="1904">
                <a:moveTo>
                  <a:pt x="0" y="1333"/>
                </a:moveTo>
                <a:lnTo>
                  <a:pt x="256298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1" name="object 210"/>
          <p:cNvSpPr>
            <a:spLocks/>
          </p:cNvSpPr>
          <p:nvPr/>
        </p:nvSpPr>
        <p:spPr bwMode="auto">
          <a:xfrm>
            <a:off x="5353050" y="3297238"/>
            <a:ext cx="76200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6" y="50800"/>
              </a:cxn>
              <a:cxn ang="0">
                <a:pos x="76327" y="25006"/>
              </a:cxn>
              <a:cxn ang="0">
                <a:pos x="0" y="0"/>
              </a:cxn>
            </a:cxnLst>
            <a:rect l="0" t="0" r="r" b="b"/>
            <a:pathLst>
              <a:path w="76835" h="50800">
                <a:moveTo>
                  <a:pt x="0" y="0"/>
                </a:moveTo>
                <a:lnTo>
                  <a:pt x="266" y="50800"/>
                </a:lnTo>
                <a:lnTo>
                  <a:pt x="76327" y="25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2" name="object 211"/>
          <p:cNvSpPr>
            <a:spLocks/>
          </p:cNvSpPr>
          <p:nvPr/>
        </p:nvSpPr>
        <p:spPr bwMode="auto">
          <a:xfrm>
            <a:off x="5110163" y="3136900"/>
            <a:ext cx="334962" cy="180975"/>
          </a:xfrm>
          <a:custGeom>
            <a:avLst/>
            <a:gdLst/>
            <a:ahLst/>
            <a:cxnLst>
              <a:cxn ang="0">
                <a:pos x="0" y="180784"/>
              </a:cxn>
              <a:cxn ang="0">
                <a:pos x="335343" y="0"/>
              </a:cxn>
            </a:cxnLst>
            <a:rect l="0" t="0" r="r" b="b"/>
            <a:pathLst>
              <a:path w="335914" h="180975">
                <a:moveTo>
                  <a:pt x="0" y="180784"/>
                </a:moveTo>
                <a:lnTo>
                  <a:pt x="335343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3" name="object 212"/>
          <p:cNvSpPr>
            <a:spLocks/>
          </p:cNvSpPr>
          <p:nvPr/>
        </p:nvSpPr>
        <p:spPr bwMode="auto">
          <a:xfrm>
            <a:off x="5421313" y="3108325"/>
            <a:ext cx="79375" cy="58738"/>
          </a:xfrm>
          <a:custGeom>
            <a:avLst/>
            <a:gdLst/>
            <a:ahLst/>
            <a:cxnLst>
              <a:cxn ang="0">
                <a:pos x="79133" y="0"/>
              </a:cxn>
              <a:cxn ang="0">
                <a:pos x="0" y="13792"/>
              </a:cxn>
              <a:cxn ang="0">
                <a:pos x="24104" y="58508"/>
              </a:cxn>
              <a:cxn ang="0">
                <a:pos x="79133" y="0"/>
              </a:cxn>
            </a:cxnLst>
            <a:rect l="0" t="0" r="r" b="b"/>
            <a:pathLst>
              <a:path w="79375" h="59055">
                <a:moveTo>
                  <a:pt x="79133" y="0"/>
                </a:moveTo>
                <a:lnTo>
                  <a:pt x="0" y="13792"/>
                </a:lnTo>
                <a:lnTo>
                  <a:pt x="24104" y="58508"/>
                </a:lnTo>
                <a:lnTo>
                  <a:pt x="791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4" name="object 213"/>
          <p:cNvSpPr>
            <a:spLocks/>
          </p:cNvSpPr>
          <p:nvPr/>
        </p:nvSpPr>
        <p:spPr bwMode="auto">
          <a:xfrm>
            <a:off x="5110163" y="3176588"/>
            <a:ext cx="141287" cy="139700"/>
          </a:xfrm>
          <a:custGeom>
            <a:avLst/>
            <a:gdLst/>
            <a:ahLst/>
            <a:cxnLst>
              <a:cxn ang="0">
                <a:pos x="0" y="139496"/>
              </a:cxn>
              <a:cxn ang="0">
                <a:pos x="142074" y="0"/>
              </a:cxn>
            </a:cxnLst>
            <a:rect l="0" t="0" r="r" b="b"/>
            <a:pathLst>
              <a:path w="142239" h="139700">
                <a:moveTo>
                  <a:pt x="0" y="139496"/>
                </a:moveTo>
                <a:lnTo>
                  <a:pt x="142074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5" name="object 214"/>
          <p:cNvSpPr>
            <a:spLocks/>
          </p:cNvSpPr>
          <p:nvPr/>
        </p:nvSpPr>
        <p:spPr bwMode="auto">
          <a:xfrm>
            <a:off x="5224463" y="3132138"/>
            <a:ext cx="73025" cy="73025"/>
          </a:xfrm>
          <a:custGeom>
            <a:avLst/>
            <a:gdLst/>
            <a:ahLst/>
            <a:cxnLst>
              <a:cxn ang="0">
                <a:pos x="72174" y="0"/>
              </a:cxn>
              <a:cxn ang="0">
                <a:pos x="0" y="35255"/>
              </a:cxn>
              <a:cxn ang="0">
                <a:pos x="35585" y="71501"/>
              </a:cxn>
              <a:cxn ang="0">
                <a:pos x="72174" y="0"/>
              </a:cxn>
            </a:cxnLst>
            <a:rect l="0" t="0" r="r" b="b"/>
            <a:pathLst>
              <a:path w="72389" h="71755">
                <a:moveTo>
                  <a:pt x="72174" y="0"/>
                </a:moveTo>
                <a:lnTo>
                  <a:pt x="0" y="35255"/>
                </a:lnTo>
                <a:lnTo>
                  <a:pt x="35585" y="71501"/>
                </a:lnTo>
                <a:lnTo>
                  <a:pt x="721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6" name="object 215"/>
          <p:cNvSpPr>
            <a:spLocks/>
          </p:cNvSpPr>
          <p:nvPr/>
        </p:nvSpPr>
        <p:spPr bwMode="auto">
          <a:xfrm>
            <a:off x="5110163" y="3132138"/>
            <a:ext cx="52387" cy="184150"/>
          </a:xfrm>
          <a:custGeom>
            <a:avLst/>
            <a:gdLst/>
            <a:ahLst/>
            <a:cxnLst>
              <a:cxn ang="0">
                <a:pos x="0" y="184150"/>
              </a:cxn>
              <a:cxn ang="0">
                <a:pos x="52387" y="0"/>
              </a:cxn>
            </a:cxnLst>
            <a:rect l="0" t="0" r="r" b="b"/>
            <a:pathLst>
              <a:path w="52704" h="184150">
                <a:moveTo>
                  <a:pt x="0" y="184150"/>
                </a:moveTo>
                <a:lnTo>
                  <a:pt x="5238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7" name="object 216"/>
          <p:cNvSpPr>
            <a:spLocks/>
          </p:cNvSpPr>
          <p:nvPr/>
        </p:nvSpPr>
        <p:spPr bwMode="auto">
          <a:xfrm>
            <a:off x="5133975" y="3071813"/>
            <a:ext cx="49213" cy="80962"/>
          </a:xfrm>
          <a:custGeom>
            <a:avLst/>
            <a:gdLst/>
            <a:ahLst/>
            <a:cxnLst>
              <a:cxn ang="0">
                <a:pos x="45288" y="0"/>
              </a:cxn>
              <a:cxn ang="0">
                <a:pos x="0" y="66344"/>
              </a:cxn>
              <a:cxn ang="0">
                <a:pos x="48856" y="80251"/>
              </a:cxn>
              <a:cxn ang="0">
                <a:pos x="45288" y="0"/>
              </a:cxn>
            </a:cxnLst>
            <a:rect l="0" t="0" r="r" b="b"/>
            <a:pathLst>
              <a:path w="48895" h="80644">
                <a:moveTo>
                  <a:pt x="45288" y="0"/>
                </a:moveTo>
                <a:lnTo>
                  <a:pt x="0" y="66344"/>
                </a:lnTo>
                <a:lnTo>
                  <a:pt x="48856" y="80251"/>
                </a:lnTo>
                <a:lnTo>
                  <a:pt x="452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8" name="object 217"/>
          <p:cNvSpPr>
            <a:spLocks/>
          </p:cNvSpPr>
          <p:nvPr/>
        </p:nvSpPr>
        <p:spPr bwMode="auto">
          <a:xfrm>
            <a:off x="5076825" y="3194050"/>
            <a:ext cx="33338" cy="123825"/>
          </a:xfrm>
          <a:custGeom>
            <a:avLst/>
            <a:gdLst/>
            <a:ahLst/>
            <a:cxnLst>
              <a:cxn ang="0">
                <a:pos x="31927" y="122796"/>
              </a:cxn>
              <a:cxn ang="0">
                <a:pos x="0" y="0"/>
              </a:cxn>
            </a:cxnLst>
            <a:rect l="0" t="0" r="r" b="b"/>
            <a:pathLst>
              <a:path w="32385" h="123189">
                <a:moveTo>
                  <a:pt x="31927" y="122796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49" name="object 218"/>
          <p:cNvSpPr>
            <a:spLocks/>
          </p:cNvSpPr>
          <p:nvPr/>
        </p:nvSpPr>
        <p:spPr bwMode="auto">
          <a:xfrm>
            <a:off x="5056188" y="3132138"/>
            <a:ext cx="49212" cy="80962"/>
          </a:xfrm>
          <a:custGeom>
            <a:avLst/>
            <a:gdLst/>
            <a:ahLst/>
            <a:cxnLst>
              <a:cxn ang="0">
                <a:pos x="5397" y="0"/>
              </a:cxn>
              <a:cxn ang="0">
                <a:pos x="0" y="80137"/>
              </a:cxn>
              <a:cxn ang="0">
                <a:pos x="49161" y="67348"/>
              </a:cxn>
              <a:cxn ang="0">
                <a:pos x="5397" y="0"/>
              </a:cxn>
            </a:cxnLst>
            <a:rect l="0" t="0" r="r" b="b"/>
            <a:pathLst>
              <a:path w="49529" h="80644">
                <a:moveTo>
                  <a:pt x="5397" y="0"/>
                </a:moveTo>
                <a:lnTo>
                  <a:pt x="0" y="80137"/>
                </a:lnTo>
                <a:lnTo>
                  <a:pt x="49161" y="67348"/>
                </a:lnTo>
                <a:lnTo>
                  <a:pt x="539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50" name="object 219"/>
          <p:cNvSpPr>
            <a:spLocks/>
          </p:cNvSpPr>
          <p:nvPr/>
        </p:nvSpPr>
        <p:spPr bwMode="auto">
          <a:xfrm>
            <a:off x="4987925" y="3273425"/>
            <a:ext cx="119063" cy="44450"/>
          </a:xfrm>
          <a:custGeom>
            <a:avLst/>
            <a:gdLst/>
            <a:ahLst/>
            <a:cxnLst>
              <a:cxn ang="0">
                <a:pos x="117779" y="44475"/>
              </a:cxn>
              <a:cxn ang="0">
                <a:pos x="0" y="0"/>
              </a:cxn>
            </a:cxnLst>
            <a:rect l="0" t="0" r="r" b="b"/>
            <a:pathLst>
              <a:path w="118110" h="45085">
                <a:moveTo>
                  <a:pt x="117779" y="4447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51" name="object 220"/>
          <p:cNvSpPr>
            <a:spLocks/>
          </p:cNvSpPr>
          <p:nvPr/>
        </p:nvSpPr>
        <p:spPr bwMode="auto">
          <a:xfrm>
            <a:off x="4929188" y="3251200"/>
            <a:ext cx="80962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318" y="50673"/>
              </a:cxn>
              <a:cxn ang="0">
                <a:pos x="80263" y="3149"/>
              </a:cxn>
              <a:cxn ang="0">
                <a:pos x="0" y="0"/>
              </a:cxn>
            </a:cxnLst>
            <a:rect l="0" t="0" r="r" b="b"/>
            <a:pathLst>
              <a:path w="80645" h="50800">
                <a:moveTo>
                  <a:pt x="0" y="0"/>
                </a:moveTo>
                <a:lnTo>
                  <a:pt x="62318" y="50673"/>
                </a:lnTo>
                <a:lnTo>
                  <a:pt x="80263" y="3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52" name="object 221"/>
          <p:cNvSpPr>
            <a:spLocks/>
          </p:cNvSpPr>
          <p:nvPr/>
        </p:nvSpPr>
        <p:spPr bwMode="auto">
          <a:xfrm>
            <a:off x="4849813" y="3319463"/>
            <a:ext cx="257175" cy="1587"/>
          </a:xfrm>
          <a:custGeom>
            <a:avLst/>
            <a:gdLst/>
            <a:ahLst/>
            <a:cxnLst>
              <a:cxn ang="0">
                <a:pos x="256565" y="0"/>
              </a:cxn>
              <a:cxn ang="0">
                <a:pos x="0" y="2298"/>
              </a:cxn>
            </a:cxnLst>
            <a:rect l="0" t="0" r="r" b="b"/>
            <a:pathLst>
              <a:path w="257175" h="2539">
                <a:moveTo>
                  <a:pt x="256565" y="0"/>
                </a:moveTo>
                <a:lnTo>
                  <a:pt x="0" y="2298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53" name="object 222"/>
          <p:cNvSpPr>
            <a:spLocks/>
          </p:cNvSpPr>
          <p:nvPr/>
        </p:nvSpPr>
        <p:spPr bwMode="auto">
          <a:xfrm>
            <a:off x="4786313" y="3295650"/>
            <a:ext cx="76200" cy="50800"/>
          </a:xfrm>
          <a:custGeom>
            <a:avLst/>
            <a:gdLst/>
            <a:ahLst/>
            <a:cxnLst>
              <a:cxn ang="0">
                <a:pos x="75971" y="0"/>
              </a:cxn>
              <a:cxn ang="0">
                <a:pos x="0" y="26085"/>
              </a:cxn>
              <a:cxn ang="0">
                <a:pos x="76428" y="50800"/>
              </a:cxn>
              <a:cxn ang="0">
                <a:pos x="75971" y="0"/>
              </a:cxn>
            </a:cxnLst>
            <a:rect l="0" t="0" r="r" b="b"/>
            <a:pathLst>
              <a:path w="76835" h="50800">
                <a:moveTo>
                  <a:pt x="75971" y="0"/>
                </a:moveTo>
                <a:lnTo>
                  <a:pt x="0" y="26085"/>
                </a:lnTo>
                <a:lnTo>
                  <a:pt x="76428" y="50800"/>
                </a:lnTo>
                <a:lnTo>
                  <a:pt x="7597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54" name="object 223"/>
          <p:cNvSpPr>
            <a:spLocks/>
          </p:cNvSpPr>
          <p:nvPr/>
        </p:nvSpPr>
        <p:spPr bwMode="auto">
          <a:xfrm>
            <a:off x="4905375" y="3319463"/>
            <a:ext cx="201613" cy="93662"/>
          </a:xfrm>
          <a:custGeom>
            <a:avLst/>
            <a:gdLst/>
            <a:ahLst/>
            <a:cxnLst>
              <a:cxn ang="0">
                <a:pos x="201472" y="0"/>
              </a:cxn>
              <a:cxn ang="0">
                <a:pos x="0" y="92786"/>
              </a:cxn>
            </a:cxnLst>
            <a:rect l="0" t="0" r="r" b="b"/>
            <a:pathLst>
              <a:path w="201929" h="93345">
                <a:moveTo>
                  <a:pt x="201472" y="0"/>
                </a:moveTo>
                <a:lnTo>
                  <a:pt x="0" y="92786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55" name="object 224"/>
          <p:cNvSpPr>
            <a:spLocks/>
          </p:cNvSpPr>
          <p:nvPr/>
        </p:nvSpPr>
        <p:spPr bwMode="auto">
          <a:xfrm>
            <a:off x="4846638" y="3384550"/>
            <a:ext cx="80962" cy="55563"/>
          </a:xfrm>
          <a:custGeom>
            <a:avLst/>
            <a:gdLst/>
            <a:ahLst/>
            <a:cxnLst>
              <a:cxn ang="0">
                <a:pos x="58585" y="0"/>
              </a:cxn>
              <a:cxn ang="0">
                <a:pos x="0" y="54952"/>
              </a:cxn>
              <a:cxn ang="0">
                <a:pos x="79832" y="46139"/>
              </a:cxn>
              <a:cxn ang="0">
                <a:pos x="58585" y="0"/>
              </a:cxn>
            </a:cxnLst>
            <a:rect l="0" t="0" r="r" b="b"/>
            <a:pathLst>
              <a:path w="80010" h="55245">
                <a:moveTo>
                  <a:pt x="58585" y="0"/>
                </a:moveTo>
                <a:lnTo>
                  <a:pt x="0" y="54952"/>
                </a:lnTo>
                <a:lnTo>
                  <a:pt x="79832" y="46139"/>
                </a:lnTo>
                <a:lnTo>
                  <a:pt x="585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56" name="object 225"/>
          <p:cNvSpPr>
            <a:spLocks/>
          </p:cNvSpPr>
          <p:nvPr/>
        </p:nvSpPr>
        <p:spPr bwMode="auto">
          <a:xfrm>
            <a:off x="4892675" y="3416300"/>
            <a:ext cx="192088" cy="476250"/>
          </a:xfrm>
          <a:custGeom>
            <a:avLst/>
            <a:gdLst/>
            <a:ahLst/>
            <a:cxnLst>
              <a:cxn ang="0">
                <a:pos x="0" y="475183"/>
              </a:cxn>
              <a:cxn ang="0">
                <a:pos x="191935" y="0"/>
              </a:cxn>
            </a:cxnLst>
            <a:rect l="0" t="0" r="r" b="b"/>
            <a:pathLst>
              <a:path w="192404" h="475614">
                <a:moveTo>
                  <a:pt x="0" y="475183"/>
                </a:moveTo>
                <a:lnTo>
                  <a:pt x="191935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57" name="object 226"/>
          <p:cNvSpPr>
            <a:spLocks/>
          </p:cNvSpPr>
          <p:nvPr/>
        </p:nvSpPr>
        <p:spPr bwMode="auto">
          <a:xfrm>
            <a:off x="5056188" y="3357563"/>
            <a:ext cx="52387" cy="80962"/>
          </a:xfrm>
          <a:custGeom>
            <a:avLst/>
            <a:gdLst/>
            <a:ahLst/>
            <a:cxnLst>
              <a:cxn ang="0">
                <a:pos x="52095" y="0"/>
              </a:cxn>
              <a:cxn ang="0">
                <a:pos x="0" y="61137"/>
              </a:cxn>
              <a:cxn ang="0">
                <a:pos x="47104" y="80162"/>
              </a:cxn>
              <a:cxn ang="0">
                <a:pos x="52095" y="0"/>
              </a:cxn>
            </a:cxnLst>
            <a:rect l="0" t="0" r="r" b="b"/>
            <a:pathLst>
              <a:path w="52704" h="80645">
                <a:moveTo>
                  <a:pt x="52095" y="0"/>
                </a:moveTo>
                <a:lnTo>
                  <a:pt x="0" y="61137"/>
                </a:lnTo>
                <a:lnTo>
                  <a:pt x="47104" y="80162"/>
                </a:lnTo>
                <a:lnTo>
                  <a:pt x="5209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58" name="object 227"/>
          <p:cNvSpPr>
            <a:spLocks/>
          </p:cNvSpPr>
          <p:nvPr/>
        </p:nvSpPr>
        <p:spPr bwMode="auto">
          <a:xfrm>
            <a:off x="4616450" y="3735388"/>
            <a:ext cx="276225" cy="157162"/>
          </a:xfrm>
          <a:custGeom>
            <a:avLst/>
            <a:gdLst/>
            <a:ahLst/>
            <a:cxnLst>
              <a:cxn ang="0">
                <a:pos x="275285" y="156019"/>
              </a:cxn>
              <a:cxn ang="0">
                <a:pos x="0" y="0"/>
              </a:cxn>
            </a:cxnLst>
            <a:rect l="0" t="0" r="r" b="b"/>
            <a:pathLst>
              <a:path w="275589" h="156210">
                <a:moveTo>
                  <a:pt x="275285" y="156019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59" name="object 228"/>
          <p:cNvSpPr>
            <a:spLocks/>
          </p:cNvSpPr>
          <p:nvPr/>
        </p:nvSpPr>
        <p:spPr bwMode="auto">
          <a:xfrm>
            <a:off x="4560888" y="3703638"/>
            <a:ext cx="79375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771" y="59664"/>
              </a:cxn>
              <a:cxn ang="0">
                <a:pos x="78816" y="15468"/>
              </a:cxn>
              <a:cxn ang="0">
                <a:pos x="0" y="0"/>
              </a:cxn>
            </a:cxnLst>
            <a:rect l="0" t="0" r="r" b="b"/>
            <a:pathLst>
              <a:path w="79375" h="59689">
                <a:moveTo>
                  <a:pt x="0" y="0"/>
                </a:moveTo>
                <a:lnTo>
                  <a:pt x="53771" y="59664"/>
                </a:lnTo>
                <a:lnTo>
                  <a:pt x="78816" y="154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60" name="object 229"/>
          <p:cNvSpPr>
            <a:spLocks/>
          </p:cNvSpPr>
          <p:nvPr/>
        </p:nvSpPr>
        <p:spPr bwMode="auto">
          <a:xfrm>
            <a:off x="4479925" y="3887788"/>
            <a:ext cx="412750" cy="107950"/>
          </a:xfrm>
          <a:custGeom>
            <a:avLst/>
            <a:gdLst/>
            <a:ahLst/>
            <a:cxnLst>
              <a:cxn ang="0">
                <a:pos x="412191" y="0"/>
              </a:cxn>
              <a:cxn ang="0">
                <a:pos x="0" y="106591"/>
              </a:cxn>
            </a:cxnLst>
            <a:rect l="0" t="0" r="r" b="b"/>
            <a:pathLst>
              <a:path w="412750" h="106679">
                <a:moveTo>
                  <a:pt x="412191" y="0"/>
                </a:moveTo>
                <a:lnTo>
                  <a:pt x="0" y="10659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61" name="object 230"/>
          <p:cNvSpPr>
            <a:spLocks/>
          </p:cNvSpPr>
          <p:nvPr/>
        </p:nvSpPr>
        <p:spPr bwMode="auto">
          <a:xfrm>
            <a:off x="4418013" y="3967163"/>
            <a:ext cx="80962" cy="49212"/>
          </a:xfrm>
          <a:custGeom>
            <a:avLst/>
            <a:gdLst/>
            <a:ahLst/>
            <a:cxnLst>
              <a:cxn ang="0">
                <a:pos x="67411" y="0"/>
              </a:cxn>
              <a:cxn ang="0">
                <a:pos x="0" y="43675"/>
              </a:cxn>
              <a:cxn ang="0">
                <a:pos x="80137" y="49187"/>
              </a:cxn>
              <a:cxn ang="0">
                <a:pos x="67411" y="0"/>
              </a:cxn>
            </a:cxnLst>
            <a:rect l="0" t="0" r="r" b="b"/>
            <a:pathLst>
              <a:path w="80645" h="49529">
                <a:moveTo>
                  <a:pt x="67411" y="0"/>
                </a:moveTo>
                <a:lnTo>
                  <a:pt x="0" y="43675"/>
                </a:lnTo>
                <a:lnTo>
                  <a:pt x="80137" y="49187"/>
                </a:lnTo>
                <a:lnTo>
                  <a:pt x="674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62" name="object 231"/>
          <p:cNvSpPr>
            <a:spLocks/>
          </p:cNvSpPr>
          <p:nvPr/>
        </p:nvSpPr>
        <p:spPr bwMode="auto">
          <a:xfrm>
            <a:off x="4845050" y="3887788"/>
            <a:ext cx="47625" cy="125412"/>
          </a:xfrm>
          <a:custGeom>
            <a:avLst/>
            <a:gdLst/>
            <a:ahLst/>
            <a:cxnLst>
              <a:cxn ang="0">
                <a:pos x="47574" y="0"/>
              </a:cxn>
              <a:cxn ang="0">
                <a:pos x="0" y="124167"/>
              </a:cxn>
            </a:cxnLst>
            <a:rect l="0" t="0" r="r" b="b"/>
            <a:pathLst>
              <a:path w="47625" h="124460">
                <a:moveTo>
                  <a:pt x="47574" y="0"/>
                </a:moveTo>
                <a:lnTo>
                  <a:pt x="0" y="12416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63" name="object 232"/>
          <p:cNvSpPr>
            <a:spLocks/>
          </p:cNvSpPr>
          <p:nvPr/>
        </p:nvSpPr>
        <p:spPr bwMode="auto">
          <a:xfrm>
            <a:off x="4822825" y="3990975"/>
            <a:ext cx="50800" cy="80963"/>
          </a:xfrm>
          <a:custGeom>
            <a:avLst/>
            <a:gdLst/>
            <a:ahLst/>
            <a:cxnLst>
              <a:cxn ang="0">
                <a:pos x="3543" y="0"/>
              </a:cxn>
              <a:cxn ang="0">
                <a:pos x="0" y="80238"/>
              </a:cxn>
              <a:cxn ang="0">
                <a:pos x="50977" y="18173"/>
              </a:cxn>
              <a:cxn ang="0">
                <a:pos x="3543" y="0"/>
              </a:cxn>
            </a:cxnLst>
            <a:rect l="0" t="0" r="r" b="b"/>
            <a:pathLst>
              <a:path w="51435" h="80645">
                <a:moveTo>
                  <a:pt x="3543" y="0"/>
                </a:moveTo>
                <a:lnTo>
                  <a:pt x="0" y="80238"/>
                </a:lnTo>
                <a:lnTo>
                  <a:pt x="50977" y="18173"/>
                </a:lnTo>
                <a:lnTo>
                  <a:pt x="35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64" name="object 233"/>
          <p:cNvSpPr>
            <a:spLocks/>
          </p:cNvSpPr>
          <p:nvPr/>
        </p:nvSpPr>
        <p:spPr bwMode="auto">
          <a:xfrm>
            <a:off x="4892675" y="3887788"/>
            <a:ext cx="1190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8376" y="268236"/>
              </a:cxn>
            </a:cxnLst>
            <a:rect l="0" t="0" r="r" b="b"/>
            <a:pathLst>
              <a:path w="118745" h="268604">
                <a:moveTo>
                  <a:pt x="0" y="0"/>
                </a:moveTo>
                <a:lnTo>
                  <a:pt x="118376" y="268236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65" name="object 234"/>
          <p:cNvSpPr>
            <a:spLocks/>
          </p:cNvSpPr>
          <p:nvPr/>
        </p:nvSpPr>
        <p:spPr bwMode="auto">
          <a:xfrm>
            <a:off x="4981575" y="4135438"/>
            <a:ext cx="55563" cy="79375"/>
          </a:xfrm>
          <a:custGeom>
            <a:avLst/>
            <a:gdLst/>
            <a:ahLst/>
            <a:cxnLst>
              <a:cxn ang="0">
                <a:pos x="46482" y="0"/>
              </a:cxn>
              <a:cxn ang="0">
                <a:pos x="0" y="20510"/>
              </a:cxn>
              <a:cxn ang="0">
                <a:pos x="54000" y="79971"/>
              </a:cxn>
              <a:cxn ang="0">
                <a:pos x="46482" y="0"/>
              </a:cxn>
            </a:cxnLst>
            <a:rect l="0" t="0" r="r" b="b"/>
            <a:pathLst>
              <a:path w="54610" h="80010">
                <a:moveTo>
                  <a:pt x="46482" y="0"/>
                </a:moveTo>
                <a:lnTo>
                  <a:pt x="0" y="20510"/>
                </a:lnTo>
                <a:lnTo>
                  <a:pt x="54000" y="79971"/>
                </a:lnTo>
                <a:lnTo>
                  <a:pt x="4648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66" name="object 235"/>
          <p:cNvSpPr>
            <a:spLocks/>
          </p:cNvSpPr>
          <p:nvPr/>
        </p:nvSpPr>
        <p:spPr bwMode="auto">
          <a:xfrm>
            <a:off x="4891088" y="3887788"/>
            <a:ext cx="2889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912" y="291680"/>
              </a:cxn>
            </a:cxnLst>
            <a:rect l="0" t="0" r="r" b="b"/>
            <a:pathLst>
              <a:path w="288925" h="292100">
                <a:moveTo>
                  <a:pt x="0" y="0"/>
                </a:moveTo>
                <a:lnTo>
                  <a:pt x="288912" y="29168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67" name="object 236"/>
          <p:cNvSpPr>
            <a:spLocks/>
          </p:cNvSpPr>
          <p:nvPr/>
        </p:nvSpPr>
        <p:spPr bwMode="auto">
          <a:xfrm>
            <a:off x="5153025" y="4152900"/>
            <a:ext cx="73025" cy="73025"/>
          </a:xfrm>
          <a:custGeom>
            <a:avLst/>
            <a:gdLst/>
            <a:ahLst/>
            <a:cxnLst>
              <a:cxn ang="0">
                <a:pos x="36093" y="0"/>
              </a:cxn>
              <a:cxn ang="0">
                <a:pos x="0" y="35750"/>
              </a:cxn>
              <a:cxn ang="0">
                <a:pos x="71666" y="72009"/>
              </a:cxn>
              <a:cxn ang="0">
                <a:pos x="36093" y="0"/>
              </a:cxn>
            </a:cxnLst>
            <a:rect l="0" t="0" r="r" b="b"/>
            <a:pathLst>
              <a:path w="71754" h="72389">
                <a:moveTo>
                  <a:pt x="36093" y="0"/>
                </a:moveTo>
                <a:lnTo>
                  <a:pt x="0" y="35750"/>
                </a:lnTo>
                <a:lnTo>
                  <a:pt x="71666" y="72009"/>
                </a:lnTo>
                <a:lnTo>
                  <a:pt x="36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68" name="object 237"/>
          <p:cNvSpPr>
            <a:spLocks noChangeArrowheads="1"/>
          </p:cNvSpPr>
          <p:nvPr/>
        </p:nvSpPr>
        <p:spPr bwMode="auto">
          <a:xfrm>
            <a:off x="4851400" y="3851275"/>
            <a:ext cx="84138" cy="85725"/>
          </a:xfrm>
          <a:prstGeom prst="rect">
            <a:avLst/>
          </a:prstGeom>
          <a:blipFill dpi="0" rotWithShape="1">
            <a:blip r:embed="rId10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69" name="object 238"/>
          <p:cNvSpPr>
            <a:spLocks/>
          </p:cNvSpPr>
          <p:nvPr/>
        </p:nvSpPr>
        <p:spPr bwMode="auto">
          <a:xfrm>
            <a:off x="6175375" y="4887913"/>
            <a:ext cx="3175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24" y="405714"/>
              </a:cxn>
            </a:cxnLst>
            <a:rect l="0" t="0" r="r" b="b"/>
            <a:pathLst>
              <a:path w="4445" h="405764">
                <a:moveTo>
                  <a:pt x="0" y="0"/>
                </a:moveTo>
                <a:lnTo>
                  <a:pt x="3924" y="40571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0" name="object 239"/>
          <p:cNvSpPr>
            <a:spLocks/>
          </p:cNvSpPr>
          <p:nvPr/>
        </p:nvSpPr>
        <p:spPr bwMode="auto">
          <a:xfrm>
            <a:off x="6153150" y="5281613"/>
            <a:ext cx="50800" cy="76200"/>
          </a:xfrm>
          <a:custGeom>
            <a:avLst/>
            <a:gdLst/>
            <a:ahLst/>
            <a:cxnLst>
              <a:cxn ang="0">
                <a:pos x="50800" y="0"/>
              </a:cxn>
              <a:cxn ang="0">
                <a:pos x="0" y="495"/>
              </a:cxn>
              <a:cxn ang="0">
                <a:pos x="26136" y="76441"/>
              </a:cxn>
              <a:cxn ang="0">
                <a:pos x="50800" y="0"/>
              </a:cxn>
            </a:cxnLst>
            <a:rect l="0" t="0" r="r" b="b"/>
            <a:pathLst>
              <a:path w="50800" h="76835">
                <a:moveTo>
                  <a:pt x="50800" y="0"/>
                </a:moveTo>
                <a:lnTo>
                  <a:pt x="0" y="495"/>
                </a:lnTo>
                <a:lnTo>
                  <a:pt x="26136" y="76441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1" name="object 240"/>
          <p:cNvSpPr>
            <a:spLocks/>
          </p:cNvSpPr>
          <p:nvPr/>
        </p:nvSpPr>
        <p:spPr bwMode="auto">
          <a:xfrm>
            <a:off x="6181725" y="4891088"/>
            <a:ext cx="155575" cy="279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298" y="278295"/>
              </a:cxn>
            </a:cxnLst>
            <a:rect l="0" t="0" r="r" b="b"/>
            <a:pathLst>
              <a:path w="156845" h="278764">
                <a:moveTo>
                  <a:pt x="0" y="0"/>
                </a:moveTo>
                <a:lnTo>
                  <a:pt x="156298" y="27829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2" name="object 241"/>
          <p:cNvSpPr>
            <a:spLocks/>
          </p:cNvSpPr>
          <p:nvPr/>
        </p:nvSpPr>
        <p:spPr bwMode="auto">
          <a:xfrm>
            <a:off x="6308725" y="5146675"/>
            <a:ext cx="60325" cy="79375"/>
          </a:xfrm>
          <a:custGeom>
            <a:avLst/>
            <a:gdLst/>
            <a:ahLst/>
            <a:cxnLst>
              <a:cxn ang="0">
                <a:pos x="44297" y="0"/>
              </a:cxn>
              <a:cxn ang="0">
                <a:pos x="0" y="24866"/>
              </a:cxn>
              <a:cxn ang="0">
                <a:pos x="59461" y="78879"/>
              </a:cxn>
              <a:cxn ang="0">
                <a:pos x="44297" y="0"/>
              </a:cxn>
            </a:cxnLst>
            <a:rect l="0" t="0" r="r" b="b"/>
            <a:pathLst>
              <a:path w="59689" h="79375">
                <a:moveTo>
                  <a:pt x="44297" y="0"/>
                </a:moveTo>
                <a:lnTo>
                  <a:pt x="0" y="24866"/>
                </a:lnTo>
                <a:lnTo>
                  <a:pt x="59461" y="78879"/>
                </a:lnTo>
                <a:lnTo>
                  <a:pt x="4429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3" name="object 242"/>
          <p:cNvSpPr>
            <a:spLocks/>
          </p:cNvSpPr>
          <p:nvPr/>
        </p:nvSpPr>
        <p:spPr bwMode="auto">
          <a:xfrm>
            <a:off x="6181725" y="4891088"/>
            <a:ext cx="331788" cy="123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673" y="122542"/>
              </a:cxn>
            </a:cxnLst>
            <a:rect l="0" t="0" r="r" b="b"/>
            <a:pathLst>
              <a:path w="332104" h="122554">
                <a:moveTo>
                  <a:pt x="0" y="0"/>
                </a:moveTo>
                <a:lnTo>
                  <a:pt x="331673" y="12254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4" name="object 243"/>
          <p:cNvSpPr>
            <a:spLocks/>
          </p:cNvSpPr>
          <p:nvPr/>
        </p:nvSpPr>
        <p:spPr bwMode="auto">
          <a:xfrm>
            <a:off x="6491288" y="4986338"/>
            <a:ext cx="80962" cy="50800"/>
          </a:xfrm>
          <a:custGeom>
            <a:avLst/>
            <a:gdLst/>
            <a:ahLst/>
            <a:cxnLst>
              <a:cxn ang="0">
                <a:pos x="17602" y="0"/>
              </a:cxn>
              <a:cxn ang="0">
                <a:pos x="0" y="47650"/>
              </a:cxn>
              <a:cxn ang="0">
                <a:pos x="80276" y="50241"/>
              </a:cxn>
              <a:cxn ang="0">
                <a:pos x="17602" y="0"/>
              </a:cxn>
            </a:cxnLst>
            <a:rect l="0" t="0" r="r" b="b"/>
            <a:pathLst>
              <a:path w="80645" h="50800">
                <a:moveTo>
                  <a:pt x="17602" y="0"/>
                </a:moveTo>
                <a:lnTo>
                  <a:pt x="0" y="47650"/>
                </a:lnTo>
                <a:lnTo>
                  <a:pt x="80276" y="50241"/>
                </a:lnTo>
                <a:lnTo>
                  <a:pt x="176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5" name="object 244"/>
          <p:cNvSpPr>
            <a:spLocks/>
          </p:cNvSpPr>
          <p:nvPr/>
        </p:nvSpPr>
        <p:spPr bwMode="auto">
          <a:xfrm>
            <a:off x="6181725" y="4768850"/>
            <a:ext cx="401638" cy="123825"/>
          </a:xfrm>
          <a:custGeom>
            <a:avLst/>
            <a:gdLst/>
            <a:ahLst/>
            <a:cxnLst>
              <a:cxn ang="0">
                <a:pos x="0" y="122618"/>
              </a:cxn>
              <a:cxn ang="0">
                <a:pos x="401878" y="0"/>
              </a:cxn>
            </a:cxnLst>
            <a:rect l="0" t="0" r="r" b="b"/>
            <a:pathLst>
              <a:path w="401954" h="123189">
                <a:moveTo>
                  <a:pt x="0" y="122618"/>
                </a:moveTo>
                <a:lnTo>
                  <a:pt x="4018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6" name="object 245"/>
          <p:cNvSpPr>
            <a:spLocks/>
          </p:cNvSpPr>
          <p:nvPr/>
        </p:nvSpPr>
        <p:spPr bwMode="auto">
          <a:xfrm>
            <a:off x="6562725" y="4748213"/>
            <a:ext cx="80963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820" y="48590"/>
              </a:cxn>
              <a:cxn ang="0">
                <a:pos x="80302" y="2057"/>
              </a:cxn>
              <a:cxn ang="0">
                <a:pos x="0" y="0"/>
              </a:cxn>
            </a:cxnLst>
            <a:rect l="0" t="0" r="r" b="b"/>
            <a:pathLst>
              <a:path w="80645" h="48895">
                <a:moveTo>
                  <a:pt x="0" y="0"/>
                </a:moveTo>
                <a:lnTo>
                  <a:pt x="14820" y="48590"/>
                </a:lnTo>
                <a:lnTo>
                  <a:pt x="80302" y="20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7" name="object 246"/>
          <p:cNvSpPr>
            <a:spLocks noChangeArrowheads="1"/>
          </p:cNvSpPr>
          <p:nvPr/>
        </p:nvSpPr>
        <p:spPr bwMode="auto">
          <a:xfrm>
            <a:off x="6137275" y="4851400"/>
            <a:ext cx="85725" cy="84138"/>
          </a:xfrm>
          <a:prstGeom prst="rect">
            <a:avLst/>
          </a:prstGeom>
          <a:blipFill dpi="0" rotWithShape="1">
            <a:blip r:embed="rId10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78" name="object 247"/>
          <p:cNvSpPr>
            <a:spLocks/>
          </p:cNvSpPr>
          <p:nvPr/>
        </p:nvSpPr>
        <p:spPr bwMode="auto">
          <a:xfrm>
            <a:off x="5753100" y="4533900"/>
            <a:ext cx="55563" cy="261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375" y="261124"/>
              </a:cxn>
            </a:cxnLst>
            <a:rect l="0" t="0" r="r" b="b"/>
            <a:pathLst>
              <a:path w="56514" h="261620">
                <a:moveTo>
                  <a:pt x="0" y="0"/>
                </a:moveTo>
                <a:lnTo>
                  <a:pt x="56375" y="26112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79" name="object 248"/>
          <p:cNvSpPr>
            <a:spLocks/>
          </p:cNvSpPr>
          <p:nvPr/>
        </p:nvSpPr>
        <p:spPr bwMode="auto">
          <a:xfrm>
            <a:off x="5781675" y="4778375"/>
            <a:ext cx="49213" cy="79375"/>
          </a:xfrm>
          <a:custGeom>
            <a:avLst/>
            <a:gdLst/>
            <a:ahLst/>
            <a:cxnLst>
              <a:cxn ang="0">
                <a:pos x="49657" y="0"/>
              </a:cxn>
              <a:cxn ang="0">
                <a:pos x="0" y="10718"/>
              </a:cxn>
              <a:cxn ang="0">
                <a:pos x="40906" y="79844"/>
              </a:cxn>
              <a:cxn ang="0">
                <a:pos x="49657" y="0"/>
              </a:cxn>
            </a:cxnLst>
            <a:rect l="0" t="0" r="r" b="b"/>
            <a:pathLst>
              <a:path w="50164" h="80010">
                <a:moveTo>
                  <a:pt x="49657" y="0"/>
                </a:moveTo>
                <a:lnTo>
                  <a:pt x="0" y="10718"/>
                </a:lnTo>
                <a:lnTo>
                  <a:pt x="40906" y="79844"/>
                </a:lnTo>
                <a:lnTo>
                  <a:pt x="496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0" name="object 249"/>
          <p:cNvSpPr>
            <a:spLocks/>
          </p:cNvSpPr>
          <p:nvPr/>
        </p:nvSpPr>
        <p:spPr bwMode="auto">
          <a:xfrm>
            <a:off x="5753100" y="4533900"/>
            <a:ext cx="352425" cy="293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2856" y="293090"/>
              </a:cxn>
            </a:cxnLst>
            <a:rect l="0" t="0" r="r" b="b"/>
            <a:pathLst>
              <a:path w="353060" h="293370">
                <a:moveTo>
                  <a:pt x="0" y="0"/>
                </a:moveTo>
                <a:lnTo>
                  <a:pt x="352856" y="29309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1" name="object 250"/>
          <p:cNvSpPr>
            <a:spLocks/>
          </p:cNvSpPr>
          <p:nvPr/>
        </p:nvSpPr>
        <p:spPr bwMode="auto">
          <a:xfrm>
            <a:off x="6078538" y="4800600"/>
            <a:ext cx="76200" cy="68263"/>
          </a:xfrm>
          <a:custGeom>
            <a:avLst/>
            <a:gdLst/>
            <a:ahLst/>
            <a:cxnLst>
              <a:cxn ang="0">
                <a:pos x="32461" y="0"/>
              </a:cxn>
              <a:cxn ang="0">
                <a:pos x="0" y="39077"/>
              </a:cxn>
              <a:cxn ang="0">
                <a:pos x="74841" y="68224"/>
              </a:cxn>
              <a:cxn ang="0">
                <a:pos x="32461" y="0"/>
              </a:cxn>
            </a:cxnLst>
            <a:rect l="0" t="0" r="r" b="b"/>
            <a:pathLst>
              <a:path w="74929" h="68579">
                <a:moveTo>
                  <a:pt x="32461" y="0"/>
                </a:moveTo>
                <a:lnTo>
                  <a:pt x="0" y="39077"/>
                </a:lnTo>
                <a:lnTo>
                  <a:pt x="74841" y="68224"/>
                </a:lnTo>
                <a:lnTo>
                  <a:pt x="324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2" name="object 251"/>
          <p:cNvSpPr>
            <a:spLocks/>
          </p:cNvSpPr>
          <p:nvPr/>
        </p:nvSpPr>
        <p:spPr bwMode="auto">
          <a:xfrm>
            <a:off x="5753100" y="4533900"/>
            <a:ext cx="257175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835" y="58953"/>
              </a:cxn>
            </a:cxnLst>
            <a:rect l="0" t="0" r="r" b="b"/>
            <a:pathLst>
              <a:path w="258445" h="59054">
                <a:moveTo>
                  <a:pt x="0" y="0"/>
                </a:moveTo>
                <a:lnTo>
                  <a:pt x="257835" y="5895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3" name="object 252"/>
          <p:cNvSpPr>
            <a:spLocks/>
          </p:cNvSpPr>
          <p:nvPr/>
        </p:nvSpPr>
        <p:spPr bwMode="auto">
          <a:xfrm>
            <a:off x="5992813" y="4565650"/>
            <a:ext cx="79375" cy="49213"/>
          </a:xfrm>
          <a:custGeom>
            <a:avLst/>
            <a:gdLst/>
            <a:ahLst/>
            <a:cxnLst>
              <a:cxn ang="0">
                <a:pos x="11328" y="0"/>
              </a:cxn>
              <a:cxn ang="0">
                <a:pos x="0" y="49517"/>
              </a:cxn>
              <a:cxn ang="0">
                <a:pos x="79946" y="41744"/>
              </a:cxn>
              <a:cxn ang="0">
                <a:pos x="11328" y="0"/>
              </a:cxn>
            </a:cxnLst>
            <a:rect l="0" t="0" r="r" b="b"/>
            <a:pathLst>
              <a:path w="80010" h="49529">
                <a:moveTo>
                  <a:pt x="11328" y="0"/>
                </a:moveTo>
                <a:lnTo>
                  <a:pt x="0" y="49517"/>
                </a:lnTo>
                <a:lnTo>
                  <a:pt x="79946" y="41744"/>
                </a:lnTo>
                <a:lnTo>
                  <a:pt x="113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4" name="object 253"/>
          <p:cNvSpPr>
            <a:spLocks/>
          </p:cNvSpPr>
          <p:nvPr/>
        </p:nvSpPr>
        <p:spPr bwMode="auto">
          <a:xfrm>
            <a:off x="5753100" y="4414838"/>
            <a:ext cx="331788" cy="120650"/>
          </a:xfrm>
          <a:custGeom>
            <a:avLst/>
            <a:gdLst/>
            <a:ahLst/>
            <a:cxnLst>
              <a:cxn ang="0">
                <a:pos x="0" y="119595"/>
              </a:cxn>
              <a:cxn ang="0">
                <a:pos x="331508" y="0"/>
              </a:cxn>
            </a:cxnLst>
            <a:rect l="0" t="0" r="r" b="b"/>
            <a:pathLst>
              <a:path w="332104" h="120014">
                <a:moveTo>
                  <a:pt x="0" y="119595"/>
                </a:moveTo>
                <a:lnTo>
                  <a:pt x="33150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5" name="object 254"/>
          <p:cNvSpPr>
            <a:spLocks/>
          </p:cNvSpPr>
          <p:nvPr/>
        </p:nvSpPr>
        <p:spPr bwMode="auto">
          <a:xfrm>
            <a:off x="6062663" y="4394200"/>
            <a:ext cx="80962" cy="49213"/>
          </a:xfrm>
          <a:custGeom>
            <a:avLst/>
            <a:gdLst/>
            <a:ahLst/>
            <a:cxnLst>
              <a:cxn ang="0">
                <a:pos x="80302" y="0"/>
              </a:cxn>
              <a:cxn ang="0">
                <a:pos x="0" y="1968"/>
              </a:cxn>
              <a:cxn ang="0">
                <a:pos x="17233" y="49758"/>
              </a:cxn>
              <a:cxn ang="0">
                <a:pos x="80302" y="0"/>
              </a:cxn>
            </a:cxnLst>
            <a:rect l="0" t="0" r="r" b="b"/>
            <a:pathLst>
              <a:path w="80645" h="50164">
                <a:moveTo>
                  <a:pt x="80302" y="0"/>
                </a:moveTo>
                <a:lnTo>
                  <a:pt x="0" y="1968"/>
                </a:lnTo>
                <a:lnTo>
                  <a:pt x="17233" y="49758"/>
                </a:lnTo>
                <a:lnTo>
                  <a:pt x="803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6" name="object 255"/>
          <p:cNvSpPr>
            <a:spLocks noChangeArrowheads="1"/>
          </p:cNvSpPr>
          <p:nvPr/>
        </p:nvSpPr>
        <p:spPr bwMode="auto">
          <a:xfrm>
            <a:off x="5707063" y="4494213"/>
            <a:ext cx="85725" cy="85725"/>
          </a:xfrm>
          <a:prstGeom prst="rect">
            <a:avLst/>
          </a:prstGeom>
          <a:blipFill dpi="0" rotWithShape="1">
            <a:blip r:embed="rId10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87" name="object 256"/>
          <p:cNvSpPr>
            <a:spLocks/>
          </p:cNvSpPr>
          <p:nvPr/>
        </p:nvSpPr>
        <p:spPr bwMode="auto">
          <a:xfrm>
            <a:off x="5251450" y="4248150"/>
            <a:ext cx="1588" cy="474663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473951"/>
              </a:cxn>
            </a:cxnLst>
            <a:rect l="0" t="0" r="r" b="b"/>
            <a:pathLst>
              <a:path w="1904" h="474345">
                <a:moveTo>
                  <a:pt x="1524" y="0"/>
                </a:moveTo>
                <a:lnTo>
                  <a:pt x="0" y="47395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8" name="object 257"/>
          <p:cNvSpPr>
            <a:spLocks/>
          </p:cNvSpPr>
          <p:nvPr/>
        </p:nvSpPr>
        <p:spPr bwMode="auto">
          <a:xfrm>
            <a:off x="5226050" y="4710113"/>
            <a:ext cx="508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158" y="76288"/>
              </a:cxn>
              <a:cxn ang="0">
                <a:pos x="50800" y="165"/>
              </a:cxn>
              <a:cxn ang="0">
                <a:pos x="0" y="0"/>
              </a:cxn>
            </a:cxnLst>
            <a:rect l="0" t="0" r="r" b="b"/>
            <a:pathLst>
              <a:path w="50800" h="76835">
                <a:moveTo>
                  <a:pt x="0" y="0"/>
                </a:moveTo>
                <a:lnTo>
                  <a:pt x="25158" y="76288"/>
                </a:lnTo>
                <a:lnTo>
                  <a:pt x="50800" y="1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89" name="object 258"/>
          <p:cNvSpPr>
            <a:spLocks/>
          </p:cNvSpPr>
          <p:nvPr/>
        </p:nvSpPr>
        <p:spPr bwMode="auto">
          <a:xfrm>
            <a:off x="5251450" y="4248150"/>
            <a:ext cx="92075" cy="204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579" y="204279"/>
              </a:cxn>
            </a:cxnLst>
            <a:rect l="0" t="0" r="r" b="b"/>
            <a:pathLst>
              <a:path w="92075" h="204470">
                <a:moveTo>
                  <a:pt x="0" y="0"/>
                </a:moveTo>
                <a:lnTo>
                  <a:pt x="91579" y="204279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90" name="object 259"/>
          <p:cNvSpPr>
            <a:spLocks/>
          </p:cNvSpPr>
          <p:nvPr/>
        </p:nvSpPr>
        <p:spPr bwMode="auto">
          <a:xfrm>
            <a:off x="5313363" y="4430713"/>
            <a:ext cx="55562" cy="80962"/>
          </a:xfrm>
          <a:custGeom>
            <a:avLst/>
            <a:gdLst/>
            <a:ahLst/>
            <a:cxnLst>
              <a:cxn ang="0">
                <a:pos x="46354" y="0"/>
              </a:cxn>
              <a:cxn ang="0">
                <a:pos x="0" y="20777"/>
              </a:cxn>
              <a:cxn ang="0">
                <a:pos x="54343" y="79921"/>
              </a:cxn>
              <a:cxn ang="0">
                <a:pos x="46354" y="0"/>
              </a:cxn>
            </a:cxnLst>
            <a:rect l="0" t="0" r="r" b="b"/>
            <a:pathLst>
              <a:path w="54610" h="80010">
                <a:moveTo>
                  <a:pt x="46354" y="0"/>
                </a:moveTo>
                <a:lnTo>
                  <a:pt x="0" y="20777"/>
                </a:lnTo>
                <a:lnTo>
                  <a:pt x="54343" y="79921"/>
                </a:lnTo>
                <a:lnTo>
                  <a:pt x="4635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91" name="object 260"/>
          <p:cNvSpPr>
            <a:spLocks/>
          </p:cNvSpPr>
          <p:nvPr/>
        </p:nvSpPr>
        <p:spPr bwMode="auto">
          <a:xfrm>
            <a:off x="5251450" y="4252913"/>
            <a:ext cx="4191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9049" y="228384"/>
              </a:cxn>
            </a:cxnLst>
            <a:rect l="0" t="0" r="r" b="b"/>
            <a:pathLst>
              <a:path w="419100" h="228600">
                <a:moveTo>
                  <a:pt x="0" y="0"/>
                </a:moveTo>
                <a:lnTo>
                  <a:pt x="419049" y="22838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92" name="object 261"/>
          <p:cNvSpPr>
            <a:spLocks/>
          </p:cNvSpPr>
          <p:nvPr/>
        </p:nvSpPr>
        <p:spPr bwMode="auto">
          <a:xfrm>
            <a:off x="5646738" y="4452938"/>
            <a:ext cx="79375" cy="58737"/>
          </a:xfrm>
          <a:custGeom>
            <a:avLst/>
            <a:gdLst/>
            <a:ahLst/>
            <a:cxnLst>
              <a:cxn ang="0">
                <a:pos x="24307" y="0"/>
              </a:cxn>
              <a:cxn ang="0">
                <a:pos x="0" y="44602"/>
              </a:cxn>
              <a:cxn ang="0">
                <a:pos x="79057" y="58775"/>
              </a:cxn>
              <a:cxn ang="0">
                <a:pos x="24307" y="0"/>
              </a:cxn>
            </a:cxnLst>
            <a:rect l="0" t="0" r="r" b="b"/>
            <a:pathLst>
              <a:path w="79375" h="59054">
                <a:moveTo>
                  <a:pt x="24307" y="0"/>
                </a:moveTo>
                <a:lnTo>
                  <a:pt x="0" y="44602"/>
                </a:lnTo>
                <a:lnTo>
                  <a:pt x="79057" y="58775"/>
                </a:lnTo>
                <a:lnTo>
                  <a:pt x="2430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93" name="object 262"/>
          <p:cNvSpPr>
            <a:spLocks noChangeArrowheads="1"/>
          </p:cNvSpPr>
          <p:nvPr/>
        </p:nvSpPr>
        <p:spPr bwMode="auto">
          <a:xfrm>
            <a:off x="5207000" y="4208463"/>
            <a:ext cx="85725" cy="84137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694" name="object 263"/>
          <p:cNvSpPr>
            <a:spLocks/>
          </p:cNvSpPr>
          <p:nvPr/>
        </p:nvSpPr>
        <p:spPr bwMode="auto">
          <a:xfrm>
            <a:off x="5132388" y="4819650"/>
            <a:ext cx="114300" cy="266700"/>
          </a:xfrm>
          <a:custGeom>
            <a:avLst/>
            <a:gdLst/>
            <a:ahLst/>
            <a:cxnLst>
              <a:cxn ang="0">
                <a:pos x="114312" y="0"/>
              </a:cxn>
              <a:cxn ang="0">
                <a:pos x="0" y="264896"/>
              </a:cxn>
            </a:cxnLst>
            <a:rect l="0" t="0" r="r" b="b"/>
            <a:pathLst>
              <a:path w="114300" h="265429">
                <a:moveTo>
                  <a:pt x="114312" y="0"/>
                </a:moveTo>
                <a:lnTo>
                  <a:pt x="0" y="26489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95" name="object 264"/>
          <p:cNvSpPr>
            <a:spLocks/>
          </p:cNvSpPr>
          <p:nvPr/>
        </p:nvSpPr>
        <p:spPr bwMode="auto">
          <a:xfrm>
            <a:off x="5108575" y="5064125"/>
            <a:ext cx="53975" cy="79375"/>
          </a:xfrm>
          <a:custGeom>
            <a:avLst/>
            <a:gdLst/>
            <a:ahLst/>
            <a:cxnLst>
              <a:cxn ang="0">
                <a:pos x="6858" y="0"/>
              </a:cxn>
              <a:cxn ang="0">
                <a:pos x="0" y="80035"/>
              </a:cxn>
              <a:cxn ang="0">
                <a:pos x="53505" y="20129"/>
              </a:cxn>
              <a:cxn ang="0">
                <a:pos x="6858" y="0"/>
              </a:cxn>
            </a:cxnLst>
            <a:rect l="0" t="0" r="r" b="b"/>
            <a:pathLst>
              <a:path w="53975" h="80645">
                <a:moveTo>
                  <a:pt x="6858" y="0"/>
                </a:moveTo>
                <a:lnTo>
                  <a:pt x="0" y="80035"/>
                </a:lnTo>
                <a:lnTo>
                  <a:pt x="53505" y="20129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96" name="object 265"/>
          <p:cNvSpPr>
            <a:spLocks/>
          </p:cNvSpPr>
          <p:nvPr/>
        </p:nvSpPr>
        <p:spPr bwMode="auto">
          <a:xfrm>
            <a:off x="5248275" y="4824413"/>
            <a:ext cx="61913" cy="328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2" y="328764"/>
              </a:cxn>
            </a:cxnLst>
            <a:rect l="0" t="0" r="r" b="b"/>
            <a:pathLst>
              <a:path w="61595" h="328929">
                <a:moveTo>
                  <a:pt x="0" y="0"/>
                </a:moveTo>
                <a:lnTo>
                  <a:pt x="61442" y="32876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97" name="object 266"/>
          <p:cNvSpPr>
            <a:spLocks/>
          </p:cNvSpPr>
          <p:nvPr/>
        </p:nvSpPr>
        <p:spPr bwMode="auto">
          <a:xfrm>
            <a:off x="5283200" y="5135563"/>
            <a:ext cx="50800" cy="79375"/>
          </a:xfrm>
          <a:custGeom>
            <a:avLst/>
            <a:gdLst/>
            <a:ahLst/>
            <a:cxnLst>
              <a:cxn ang="0">
                <a:pos x="49936" y="0"/>
              </a:cxn>
              <a:cxn ang="0">
                <a:pos x="0" y="9334"/>
              </a:cxn>
              <a:cxn ang="0">
                <a:pos x="38963" y="79565"/>
              </a:cxn>
              <a:cxn ang="0">
                <a:pos x="49936" y="0"/>
              </a:cxn>
            </a:cxnLst>
            <a:rect l="0" t="0" r="r" b="b"/>
            <a:pathLst>
              <a:path w="50164" h="80010">
                <a:moveTo>
                  <a:pt x="49936" y="0"/>
                </a:moveTo>
                <a:lnTo>
                  <a:pt x="0" y="9334"/>
                </a:lnTo>
                <a:lnTo>
                  <a:pt x="38963" y="79565"/>
                </a:lnTo>
                <a:lnTo>
                  <a:pt x="4993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98" name="object 267"/>
          <p:cNvSpPr>
            <a:spLocks/>
          </p:cNvSpPr>
          <p:nvPr/>
        </p:nvSpPr>
        <p:spPr bwMode="auto">
          <a:xfrm>
            <a:off x="5248275" y="4819650"/>
            <a:ext cx="160338" cy="279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258" y="278485"/>
              </a:cxn>
            </a:cxnLst>
            <a:rect l="0" t="0" r="r" b="b"/>
            <a:pathLst>
              <a:path w="159385" h="278764">
                <a:moveTo>
                  <a:pt x="0" y="0"/>
                </a:moveTo>
                <a:lnTo>
                  <a:pt x="159258" y="27848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699" name="object 268"/>
          <p:cNvSpPr>
            <a:spLocks/>
          </p:cNvSpPr>
          <p:nvPr/>
        </p:nvSpPr>
        <p:spPr bwMode="auto">
          <a:xfrm>
            <a:off x="5380038" y="5075238"/>
            <a:ext cx="60325" cy="79375"/>
          </a:xfrm>
          <a:custGeom>
            <a:avLst/>
            <a:gdLst/>
            <a:ahLst/>
            <a:cxnLst>
              <a:cxn ang="0">
                <a:pos x="44094" y="0"/>
              </a:cxn>
              <a:cxn ang="0">
                <a:pos x="0" y="25222"/>
              </a:cxn>
              <a:cxn ang="0">
                <a:pos x="59867" y="78752"/>
              </a:cxn>
              <a:cxn ang="0">
                <a:pos x="44094" y="0"/>
              </a:cxn>
            </a:cxnLst>
            <a:rect l="0" t="0" r="r" b="b"/>
            <a:pathLst>
              <a:path w="60325" h="78739">
                <a:moveTo>
                  <a:pt x="44094" y="0"/>
                </a:moveTo>
                <a:lnTo>
                  <a:pt x="0" y="25222"/>
                </a:lnTo>
                <a:lnTo>
                  <a:pt x="59867" y="78752"/>
                </a:lnTo>
                <a:lnTo>
                  <a:pt x="4409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00" name="object 269"/>
          <p:cNvSpPr>
            <a:spLocks/>
          </p:cNvSpPr>
          <p:nvPr/>
        </p:nvSpPr>
        <p:spPr bwMode="auto">
          <a:xfrm>
            <a:off x="5253038" y="4819650"/>
            <a:ext cx="344487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4335" y="163487"/>
              </a:cxn>
            </a:cxnLst>
            <a:rect l="0" t="0" r="r" b="b"/>
            <a:pathLst>
              <a:path w="344804" h="163829">
                <a:moveTo>
                  <a:pt x="0" y="0"/>
                </a:moveTo>
                <a:lnTo>
                  <a:pt x="344335" y="16348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01" name="object 270"/>
          <p:cNvSpPr>
            <a:spLocks/>
          </p:cNvSpPr>
          <p:nvPr/>
        </p:nvSpPr>
        <p:spPr bwMode="auto">
          <a:xfrm>
            <a:off x="5573713" y="4956175"/>
            <a:ext cx="80962" cy="55563"/>
          </a:xfrm>
          <a:custGeom>
            <a:avLst/>
            <a:gdLst/>
            <a:ahLst/>
            <a:cxnLst>
              <a:cxn ang="0">
                <a:pos x="21793" y="0"/>
              </a:cxn>
              <a:cxn ang="0">
                <a:pos x="0" y="45885"/>
              </a:cxn>
              <a:cxn ang="0">
                <a:pos x="79730" y="55626"/>
              </a:cxn>
              <a:cxn ang="0">
                <a:pos x="21793" y="0"/>
              </a:cxn>
            </a:cxnLst>
            <a:rect l="0" t="0" r="r" b="b"/>
            <a:pathLst>
              <a:path w="80010" h="55879">
                <a:moveTo>
                  <a:pt x="21793" y="0"/>
                </a:moveTo>
                <a:lnTo>
                  <a:pt x="0" y="45885"/>
                </a:lnTo>
                <a:lnTo>
                  <a:pt x="79730" y="55626"/>
                </a:lnTo>
                <a:lnTo>
                  <a:pt x="217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02" name="object 271"/>
          <p:cNvSpPr>
            <a:spLocks noChangeArrowheads="1"/>
          </p:cNvSpPr>
          <p:nvPr/>
        </p:nvSpPr>
        <p:spPr bwMode="auto">
          <a:xfrm>
            <a:off x="5207000" y="4778375"/>
            <a:ext cx="85725" cy="87313"/>
          </a:xfrm>
          <a:prstGeom prst="rect">
            <a:avLst/>
          </a:prstGeom>
          <a:blipFill dpi="0" rotWithShape="1">
            <a:blip r:embed="rId10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703" name="object 272"/>
          <p:cNvSpPr>
            <a:spLocks/>
          </p:cNvSpPr>
          <p:nvPr/>
        </p:nvSpPr>
        <p:spPr bwMode="auto">
          <a:xfrm>
            <a:off x="2973388" y="6034088"/>
            <a:ext cx="279400" cy="160337"/>
          </a:xfrm>
          <a:custGeom>
            <a:avLst/>
            <a:gdLst/>
            <a:ahLst/>
            <a:cxnLst>
              <a:cxn ang="0">
                <a:pos x="278536" y="0"/>
              </a:cxn>
              <a:cxn ang="0">
                <a:pos x="0" y="159270"/>
              </a:cxn>
            </a:cxnLst>
            <a:rect l="0" t="0" r="r" b="b"/>
            <a:pathLst>
              <a:path w="278764" h="159385">
                <a:moveTo>
                  <a:pt x="278536" y="0"/>
                </a:moveTo>
                <a:lnTo>
                  <a:pt x="0" y="15927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04" name="object 273"/>
          <p:cNvSpPr>
            <a:spLocks/>
          </p:cNvSpPr>
          <p:nvPr/>
        </p:nvSpPr>
        <p:spPr bwMode="auto">
          <a:xfrm>
            <a:off x="2917825" y="6165850"/>
            <a:ext cx="79375" cy="60325"/>
          </a:xfrm>
          <a:custGeom>
            <a:avLst/>
            <a:gdLst/>
            <a:ahLst/>
            <a:cxnLst>
              <a:cxn ang="0">
                <a:pos x="53530" y="0"/>
              </a:cxn>
              <a:cxn ang="0">
                <a:pos x="0" y="59867"/>
              </a:cxn>
              <a:cxn ang="0">
                <a:pos x="78752" y="44094"/>
              </a:cxn>
              <a:cxn ang="0">
                <a:pos x="53530" y="0"/>
              </a:cxn>
            </a:cxnLst>
            <a:rect l="0" t="0" r="r" b="b"/>
            <a:pathLst>
              <a:path w="78739" h="60325">
                <a:moveTo>
                  <a:pt x="53530" y="0"/>
                </a:moveTo>
                <a:lnTo>
                  <a:pt x="0" y="59867"/>
                </a:lnTo>
                <a:lnTo>
                  <a:pt x="78752" y="44094"/>
                </a:lnTo>
                <a:lnTo>
                  <a:pt x="5353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05" name="object 274"/>
          <p:cNvSpPr>
            <a:spLocks/>
          </p:cNvSpPr>
          <p:nvPr/>
        </p:nvSpPr>
        <p:spPr bwMode="auto">
          <a:xfrm>
            <a:off x="3133725" y="6034088"/>
            <a:ext cx="115888" cy="266700"/>
          </a:xfrm>
          <a:custGeom>
            <a:avLst/>
            <a:gdLst/>
            <a:ahLst/>
            <a:cxnLst>
              <a:cxn ang="0">
                <a:pos x="116014" y="0"/>
              </a:cxn>
              <a:cxn ang="0">
                <a:pos x="0" y="265023"/>
              </a:cxn>
            </a:cxnLst>
            <a:rect l="0" t="0" r="r" b="b"/>
            <a:pathLst>
              <a:path w="116205" h="265429">
                <a:moveTo>
                  <a:pt x="116014" y="0"/>
                </a:moveTo>
                <a:lnTo>
                  <a:pt x="0" y="26502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06" name="object 275"/>
          <p:cNvSpPr>
            <a:spLocks/>
          </p:cNvSpPr>
          <p:nvPr/>
        </p:nvSpPr>
        <p:spPr bwMode="auto">
          <a:xfrm>
            <a:off x="3106738" y="6278563"/>
            <a:ext cx="53975" cy="79375"/>
          </a:xfrm>
          <a:custGeom>
            <a:avLst/>
            <a:gdLst/>
            <a:ahLst/>
            <a:cxnLst>
              <a:cxn ang="0">
                <a:pos x="7289" y="0"/>
              </a:cxn>
              <a:cxn ang="0">
                <a:pos x="0" y="79997"/>
              </a:cxn>
              <a:cxn ang="0">
                <a:pos x="53822" y="20370"/>
              </a:cxn>
              <a:cxn ang="0">
                <a:pos x="7289" y="0"/>
              </a:cxn>
            </a:cxnLst>
            <a:rect l="0" t="0" r="r" b="b"/>
            <a:pathLst>
              <a:path w="53975" h="80010">
                <a:moveTo>
                  <a:pt x="7289" y="0"/>
                </a:moveTo>
                <a:lnTo>
                  <a:pt x="0" y="79997"/>
                </a:lnTo>
                <a:lnTo>
                  <a:pt x="53822" y="20370"/>
                </a:lnTo>
                <a:lnTo>
                  <a:pt x="728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07" name="object 276"/>
          <p:cNvSpPr>
            <a:spLocks/>
          </p:cNvSpPr>
          <p:nvPr/>
        </p:nvSpPr>
        <p:spPr bwMode="auto">
          <a:xfrm>
            <a:off x="3248025" y="6038850"/>
            <a:ext cx="119063" cy="261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583" y="261975"/>
              </a:cxn>
            </a:cxnLst>
            <a:rect l="0" t="0" r="r" b="b"/>
            <a:pathLst>
              <a:path w="120014" h="262254">
                <a:moveTo>
                  <a:pt x="0" y="0"/>
                </a:moveTo>
                <a:lnTo>
                  <a:pt x="119583" y="26197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08" name="object 277"/>
          <p:cNvSpPr>
            <a:spLocks/>
          </p:cNvSpPr>
          <p:nvPr/>
        </p:nvSpPr>
        <p:spPr bwMode="auto">
          <a:xfrm>
            <a:off x="3338513" y="6278563"/>
            <a:ext cx="55562" cy="79375"/>
          </a:xfrm>
          <a:custGeom>
            <a:avLst/>
            <a:gdLst/>
            <a:ahLst/>
            <a:cxnLst>
              <a:cxn ang="0">
                <a:pos x="46215" y="0"/>
              </a:cxn>
              <a:cxn ang="0">
                <a:pos x="0" y="21094"/>
              </a:cxn>
              <a:cxn ang="0">
                <a:pos x="54749" y="79870"/>
              </a:cxn>
              <a:cxn ang="0">
                <a:pos x="46215" y="0"/>
              </a:cxn>
            </a:cxnLst>
            <a:rect l="0" t="0" r="r" b="b"/>
            <a:pathLst>
              <a:path w="55245" h="80010">
                <a:moveTo>
                  <a:pt x="46215" y="0"/>
                </a:moveTo>
                <a:lnTo>
                  <a:pt x="0" y="21094"/>
                </a:lnTo>
                <a:lnTo>
                  <a:pt x="54749" y="79870"/>
                </a:lnTo>
                <a:lnTo>
                  <a:pt x="462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09" name="object 278"/>
          <p:cNvSpPr>
            <a:spLocks/>
          </p:cNvSpPr>
          <p:nvPr/>
        </p:nvSpPr>
        <p:spPr bwMode="auto">
          <a:xfrm>
            <a:off x="3252788" y="6034088"/>
            <a:ext cx="279400" cy="223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466" y="222681"/>
              </a:cxn>
            </a:cxnLst>
            <a:rect l="0" t="0" r="r" b="b"/>
            <a:pathLst>
              <a:path w="280670" h="222885">
                <a:moveTo>
                  <a:pt x="0" y="0"/>
                </a:moveTo>
                <a:lnTo>
                  <a:pt x="280466" y="22268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10" name="object 279"/>
          <p:cNvSpPr>
            <a:spLocks/>
          </p:cNvSpPr>
          <p:nvPr/>
        </p:nvSpPr>
        <p:spPr bwMode="auto">
          <a:xfrm>
            <a:off x="3506788" y="6229350"/>
            <a:ext cx="76200" cy="68263"/>
          </a:xfrm>
          <a:custGeom>
            <a:avLst/>
            <a:gdLst/>
            <a:ahLst/>
            <a:cxnLst>
              <a:cxn ang="0">
                <a:pos x="31584" y="0"/>
              </a:cxn>
              <a:cxn ang="0">
                <a:pos x="0" y="39789"/>
              </a:cxn>
              <a:cxn ang="0">
                <a:pos x="75463" y="67271"/>
              </a:cxn>
              <a:cxn ang="0">
                <a:pos x="31584" y="0"/>
              </a:cxn>
            </a:cxnLst>
            <a:rect l="0" t="0" r="r" b="b"/>
            <a:pathLst>
              <a:path w="75564" h="67310">
                <a:moveTo>
                  <a:pt x="31584" y="0"/>
                </a:moveTo>
                <a:lnTo>
                  <a:pt x="0" y="39789"/>
                </a:lnTo>
                <a:lnTo>
                  <a:pt x="75463" y="67271"/>
                </a:lnTo>
                <a:lnTo>
                  <a:pt x="315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11" name="object 280"/>
          <p:cNvSpPr>
            <a:spLocks noChangeArrowheads="1"/>
          </p:cNvSpPr>
          <p:nvPr/>
        </p:nvSpPr>
        <p:spPr bwMode="auto">
          <a:xfrm>
            <a:off x="3208338" y="5994400"/>
            <a:ext cx="85725" cy="84138"/>
          </a:xfrm>
          <a:prstGeom prst="rect">
            <a:avLst/>
          </a:prstGeom>
          <a:blipFill dpi="0" rotWithShape="1">
            <a:blip r:embed="rId6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712" name="object 281"/>
          <p:cNvSpPr>
            <a:spLocks/>
          </p:cNvSpPr>
          <p:nvPr/>
        </p:nvSpPr>
        <p:spPr bwMode="auto">
          <a:xfrm>
            <a:off x="2908300" y="5534025"/>
            <a:ext cx="344488" cy="101600"/>
          </a:xfrm>
          <a:custGeom>
            <a:avLst/>
            <a:gdLst/>
            <a:ahLst/>
            <a:cxnLst>
              <a:cxn ang="0">
                <a:pos x="344182" y="0"/>
              </a:cxn>
              <a:cxn ang="0">
                <a:pos x="0" y="101345"/>
              </a:cxn>
            </a:cxnLst>
            <a:rect l="0" t="0" r="r" b="b"/>
            <a:pathLst>
              <a:path w="344170" h="101600">
                <a:moveTo>
                  <a:pt x="344182" y="0"/>
                </a:moveTo>
                <a:lnTo>
                  <a:pt x="0" y="10134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13" name="object 282"/>
          <p:cNvSpPr>
            <a:spLocks/>
          </p:cNvSpPr>
          <p:nvPr/>
        </p:nvSpPr>
        <p:spPr bwMode="auto">
          <a:xfrm>
            <a:off x="2846388" y="5608638"/>
            <a:ext cx="80962" cy="47625"/>
          </a:xfrm>
          <a:custGeom>
            <a:avLst/>
            <a:gdLst/>
            <a:ahLst/>
            <a:cxnLst>
              <a:cxn ang="0">
                <a:pos x="65925" y="0"/>
              </a:cxn>
              <a:cxn ang="0">
                <a:pos x="0" y="45897"/>
              </a:cxn>
              <a:cxn ang="0">
                <a:pos x="80276" y="48729"/>
              </a:cxn>
              <a:cxn ang="0">
                <a:pos x="65925" y="0"/>
              </a:cxn>
            </a:cxnLst>
            <a:rect l="0" t="0" r="r" b="b"/>
            <a:pathLst>
              <a:path w="80644" h="48895">
                <a:moveTo>
                  <a:pt x="65925" y="0"/>
                </a:moveTo>
                <a:lnTo>
                  <a:pt x="0" y="45897"/>
                </a:lnTo>
                <a:lnTo>
                  <a:pt x="80276" y="48729"/>
                </a:lnTo>
                <a:lnTo>
                  <a:pt x="659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14" name="object 283"/>
          <p:cNvSpPr>
            <a:spLocks/>
          </p:cNvSpPr>
          <p:nvPr/>
        </p:nvSpPr>
        <p:spPr bwMode="auto">
          <a:xfrm>
            <a:off x="3098800" y="5534025"/>
            <a:ext cx="149225" cy="211138"/>
          </a:xfrm>
          <a:custGeom>
            <a:avLst/>
            <a:gdLst/>
            <a:ahLst/>
            <a:cxnLst>
              <a:cxn ang="0">
                <a:pos x="150418" y="0"/>
              </a:cxn>
              <a:cxn ang="0">
                <a:pos x="0" y="210553"/>
              </a:cxn>
            </a:cxnLst>
            <a:rect l="0" t="0" r="r" b="b"/>
            <a:pathLst>
              <a:path w="150494" h="210820">
                <a:moveTo>
                  <a:pt x="150418" y="0"/>
                </a:moveTo>
                <a:lnTo>
                  <a:pt x="0" y="21055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15" name="object 284"/>
          <p:cNvSpPr>
            <a:spLocks/>
          </p:cNvSpPr>
          <p:nvPr/>
        </p:nvSpPr>
        <p:spPr bwMode="auto">
          <a:xfrm>
            <a:off x="3060700" y="5719763"/>
            <a:ext cx="66675" cy="77787"/>
          </a:xfrm>
          <a:custGeom>
            <a:avLst/>
            <a:gdLst/>
            <a:ahLst/>
            <a:cxnLst>
              <a:cxn ang="0">
                <a:pos x="23622" y="0"/>
              </a:cxn>
              <a:cxn ang="0">
                <a:pos x="0" y="76771"/>
              </a:cxn>
              <a:cxn ang="0">
                <a:pos x="64960" y="29527"/>
              </a:cxn>
              <a:cxn ang="0">
                <a:pos x="23622" y="0"/>
              </a:cxn>
            </a:cxnLst>
            <a:rect l="0" t="0" r="r" b="b"/>
            <a:pathLst>
              <a:path w="65405" h="76835">
                <a:moveTo>
                  <a:pt x="23622" y="0"/>
                </a:moveTo>
                <a:lnTo>
                  <a:pt x="0" y="76771"/>
                </a:lnTo>
                <a:lnTo>
                  <a:pt x="64960" y="29527"/>
                </a:lnTo>
                <a:lnTo>
                  <a:pt x="2362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16" name="object 285"/>
          <p:cNvSpPr>
            <a:spLocks/>
          </p:cNvSpPr>
          <p:nvPr/>
        </p:nvSpPr>
        <p:spPr bwMode="auto">
          <a:xfrm>
            <a:off x="3249613" y="5538788"/>
            <a:ext cx="282575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3235" y="219824"/>
              </a:cxn>
            </a:cxnLst>
            <a:rect l="0" t="0" r="r" b="b"/>
            <a:pathLst>
              <a:path w="283845" h="220345">
                <a:moveTo>
                  <a:pt x="0" y="0"/>
                </a:moveTo>
                <a:lnTo>
                  <a:pt x="283235" y="21982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17" name="object 286"/>
          <p:cNvSpPr>
            <a:spLocks/>
          </p:cNvSpPr>
          <p:nvPr/>
        </p:nvSpPr>
        <p:spPr bwMode="auto">
          <a:xfrm>
            <a:off x="3506788" y="5730875"/>
            <a:ext cx="76200" cy="66675"/>
          </a:xfrm>
          <a:custGeom>
            <a:avLst/>
            <a:gdLst/>
            <a:ahLst/>
            <a:cxnLst>
              <a:cxn ang="0">
                <a:pos x="31153" y="0"/>
              </a:cxn>
              <a:cxn ang="0">
                <a:pos x="0" y="40132"/>
              </a:cxn>
              <a:cxn ang="0">
                <a:pos x="75768" y="66789"/>
              </a:cxn>
              <a:cxn ang="0">
                <a:pos x="31153" y="0"/>
              </a:cxn>
            </a:cxnLst>
            <a:rect l="0" t="0" r="r" b="b"/>
            <a:pathLst>
              <a:path w="76200" h="67310">
                <a:moveTo>
                  <a:pt x="31153" y="0"/>
                </a:moveTo>
                <a:lnTo>
                  <a:pt x="0" y="40132"/>
                </a:lnTo>
                <a:lnTo>
                  <a:pt x="75768" y="66789"/>
                </a:lnTo>
                <a:lnTo>
                  <a:pt x="3115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18" name="object 287"/>
          <p:cNvSpPr>
            <a:spLocks/>
          </p:cNvSpPr>
          <p:nvPr/>
        </p:nvSpPr>
        <p:spPr bwMode="auto">
          <a:xfrm>
            <a:off x="2490788" y="5030788"/>
            <a:ext cx="187325" cy="412750"/>
          </a:xfrm>
          <a:custGeom>
            <a:avLst/>
            <a:gdLst/>
            <a:ahLst/>
            <a:cxnLst>
              <a:cxn ang="0">
                <a:pos x="186626" y="0"/>
              </a:cxn>
              <a:cxn ang="0">
                <a:pos x="0" y="411645"/>
              </a:cxn>
            </a:cxnLst>
            <a:rect l="0" t="0" r="r" b="b"/>
            <a:pathLst>
              <a:path w="186689" h="412114">
                <a:moveTo>
                  <a:pt x="186626" y="0"/>
                </a:moveTo>
                <a:lnTo>
                  <a:pt x="0" y="41164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19" name="object 288"/>
          <p:cNvSpPr>
            <a:spLocks/>
          </p:cNvSpPr>
          <p:nvPr/>
        </p:nvSpPr>
        <p:spPr bwMode="auto">
          <a:xfrm>
            <a:off x="2463800" y="5421313"/>
            <a:ext cx="55563" cy="79375"/>
          </a:xfrm>
          <a:custGeom>
            <a:avLst/>
            <a:gdLst/>
            <a:ahLst/>
            <a:cxnLst>
              <a:cxn ang="0">
                <a:pos x="8331" y="0"/>
              </a:cxn>
              <a:cxn ang="0">
                <a:pos x="0" y="79895"/>
              </a:cxn>
              <a:cxn ang="0">
                <a:pos x="54597" y="20980"/>
              </a:cxn>
              <a:cxn ang="0">
                <a:pos x="8331" y="0"/>
              </a:cxn>
            </a:cxnLst>
            <a:rect l="0" t="0" r="r" b="b"/>
            <a:pathLst>
              <a:path w="54610" h="80010">
                <a:moveTo>
                  <a:pt x="8331" y="0"/>
                </a:moveTo>
                <a:lnTo>
                  <a:pt x="0" y="79895"/>
                </a:lnTo>
                <a:lnTo>
                  <a:pt x="54597" y="20980"/>
                </a:lnTo>
                <a:lnTo>
                  <a:pt x="833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20" name="object 289"/>
          <p:cNvSpPr>
            <a:spLocks/>
          </p:cNvSpPr>
          <p:nvPr/>
        </p:nvSpPr>
        <p:spPr bwMode="auto">
          <a:xfrm>
            <a:off x="2397125" y="5033963"/>
            <a:ext cx="282575" cy="223837"/>
          </a:xfrm>
          <a:custGeom>
            <a:avLst/>
            <a:gdLst/>
            <a:ahLst/>
            <a:cxnLst>
              <a:cxn ang="0">
                <a:pos x="282359" y="0"/>
              </a:cxn>
              <a:cxn ang="0">
                <a:pos x="0" y="222884"/>
              </a:cxn>
            </a:cxnLst>
            <a:rect l="0" t="0" r="r" b="b"/>
            <a:pathLst>
              <a:path w="282575" h="222885">
                <a:moveTo>
                  <a:pt x="282359" y="0"/>
                </a:moveTo>
                <a:lnTo>
                  <a:pt x="0" y="22288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21" name="object 290"/>
          <p:cNvSpPr>
            <a:spLocks/>
          </p:cNvSpPr>
          <p:nvPr/>
        </p:nvSpPr>
        <p:spPr bwMode="auto">
          <a:xfrm>
            <a:off x="2346325" y="5229225"/>
            <a:ext cx="76200" cy="68263"/>
          </a:xfrm>
          <a:custGeom>
            <a:avLst/>
            <a:gdLst/>
            <a:ahLst/>
            <a:cxnLst>
              <a:cxn ang="0">
                <a:pos x="44081" y="0"/>
              </a:cxn>
              <a:cxn ang="0">
                <a:pos x="0" y="67157"/>
              </a:cxn>
              <a:cxn ang="0">
                <a:pos x="75552" y="39877"/>
              </a:cxn>
              <a:cxn ang="0">
                <a:pos x="44081" y="0"/>
              </a:cxn>
            </a:cxnLst>
            <a:rect l="0" t="0" r="r" b="b"/>
            <a:pathLst>
              <a:path w="75564" h="67310">
                <a:moveTo>
                  <a:pt x="44081" y="0"/>
                </a:moveTo>
                <a:lnTo>
                  <a:pt x="0" y="67157"/>
                </a:lnTo>
                <a:lnTo>
                  <a:pt x="75552" y="39877"/>
                </a:lnTo>
                <a:lnTo>
                  <a:pt x="4408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22" name="object 291"/>
          <p:cNvSpPr>
            <a:spLocks/>
          </p:cNvSpPr>
          <p:nvPr/>
        </p:nvSpPr>
        <p:spPr bwMode="auto">
          <a:xfrm>
            <a:off x="2276475" y="5033963"/>
            <a:ext cx="400050" cy="63500"/>
          </a:xfrm>
          <a:custGeom>
            <a:avLst/>
            <a:gdLst/>
            <a:ahLst/>
            <a:cxnLst>
              <a:cxn ang="0">
                <a:pos x="398767" y="0"/>
              </a:cxn>
              <a:cxn ang="0">
                <a:pos x="0" y="63220"/>
              </a:cxn>
            </a:cxnLst>
            <a:rect l="0" t="0" r="r" b="b"/>
            <a:pathLst>
              <a:path w="398780" h="63500">
                <a:moveTo>
                  <a:pt x="398767" y="0"/>
                </a:moveTo>
                <a:lnTo>
                  <a:pt x="0" y="6322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23" name="object 292"/>
          <p:cNvSpPr>
            <a:spLocks/>
          </p:cNvSpPr>
          <p:nvPr/>
        </p:nvSpPr>
        <p:spPr bwMode="auto">
          <a:xfrm>
            <a:off x="2214563" y="5070475"/>
            <a:ext cx="79375" cy="50800"/>
          </a:xfrm>
          <a:custGeom>
            <a:avLst/>
            <a:gdLst/>
            <a:ahLst/>
            <a:cxnLst>
              <a:cxn ang="0">
                <a:pos x="71272" y="0"/>
              </a:cxn>
              <a:cxn ang="0">
                <a:pos x="0" y="37020"/>
              </a:cxn>
              <a:cxn ang="0">
                <a:pos x="79235" y="50177"/>
              </a:cxn>
              <a:cxn ang="0">
                <a:pos x="71272" y="0"/>
              </a:cxn>
            </a:cxnLst>
            <a:rect l="0" t="0" r="r" b="b"/>
            <a:pathLst>
              <a:path w="79375" h="50164">
                <a:moveTo>
                  <a:pt x="71272" y="0"/>
                </a:moveTo>
                <a:lnTo>
                  <a:pt x="0" y="37020"/>
                </a:lnTo>
                <a:lnTo>
                  <a:pt x="79235" y="50177"/>
                </a:lnTo>
                <a:lnTo>
                  <a:pt x="712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24" name="object 293"/>
          <p:cNvSpPr>
            <a:spLocks/>
          </p:cNvSpPr>
          <p:nvPr/>
        </p:nvSpPr>
        <p:spPr bwMode="auto">
          <a:xfrm>
            <a:off x="2341563" y="4852988"/>
            <a:ext cx="334962" cy="180975"/>
          </a:xfrm>
          <a:custGeom>
            <a:avLst/>
            <a:gdLst/>
            <a:ahLst/>
            <a:cxnLst>
              <a:cxn ang="0">
                <a:pos x="334289" y="182194"/>
              </a:cxn>
              <a:cxn ang="0">
                <a:pos x="0" y="0"/>
              </a:cxn>
            </a:cxnLst>
            <a:rect l="0" t="0" r="r" b="b"/>
            <a:pathLst>
              <a:path w="334644" h="182245">
                <a:moveTo>
                  <a:pt x="334289" y="18219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25" name="object 294"/>
          <p:cNvSpPr>
            <a:spLocks/>
          </p:cNvSpPr>
          <p:nvPr/>
        </p:nvSpPr>
        <p:spPr bwMode="auto">
          <a:xfrm>
            <a:off x="2286000" y="4822825"/>
            <a:ext cx="79375" cy="58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749" y="58762"/>
              </a:cxn>
              <a:cxn ang="0">
                <a:pos x="79057" y="14160"/>
              </a:cxn>
              <a:cxn ang="0">
                <a:pos x="0" y="0"/>
              </a:cxn>
            </a:cxnLst>
            <a:rect l="0" t="0" r="r" b="b"/>
            <a:pathLst>
              <a:path w="79375" h="59054">
                <a:moveTo>
                  <a:pt x="0" y="0"/>
                </a:moveTo>
                <a:lnTo>
                  <a:pt x="54749" y="58762"/>
                </a:lnTo>
                <a:lnTo>
                  <a:pt x="79057" y="141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26" name="object 295"/>
          <p:cNvSpPr>
            <a:spLocks noChangeArrowheads="1"/>
          </p:cNvSpPr>
          <p:nvPr/>
        </p:nvSpPr>
        <p:spPr bwMode="auto">
          <a:xfrm>
            <a:off x="2635250" y="4994275"/>
            <a:ext cx="88900" cy="85725"/>
          </a:xfrm>
          <a:prstGeom prst="rect">
            <a:avLst/>
          </a:prstGeom>
          <a:blipFill dpi="0" rotWithShape="1">
            <a:blip r:embed="rId10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727" name="object 296"/>
          <p:cNvSpPr>
            <a:spLocks/>
          </p:cNvSpPr>
          <p:nvPr/>
        </p:nvSpPr>
        <p:spPr bwMode="auto">
          <a:xfrm>
            <a:off x="2468563" y="4457700"/>
            <a:ext cx="279400" cy="214313"/>
          </a:xfrm>
          <a:custGeom>
            <a:avLst/>
            <a:gdLst/>
            <a:ahLst/>
            <a:cxnLst>
              <a:cxn ang="0">
                <a:pos x="278777" y="214871"/>
              </a:cxn>
              <a:cxn ang="0">
                <a:pos x="0" y="0"/>
              </a:cxn>
            </a:cxnLst>
            <a:rect l="0" t="0" r="r" b="b"/>
            <a:pathLst>
              <a:path w="278764" h="215264">
                <a:moveTo>
                  <a:pt x="278777" y="214871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28" name="object 297"/>
          <p:cNvSpPr>
            <a:spLocks/>
          </p:cNvSpPr>
          <p:nvPr/>
        </p:nvSpPr>
        <p:spPr bwMode="auto">
          <a:xfrm>
            <a:off x="2417763" y="4418013"/>
            <a:ext cx="76200" cy="66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843" y="66636"/>
              </a:cxn>
              <a:cxn ang="0">
                <a:pos x="75857" y="26403"/>
              </a:cxn>
              <a:cxn ang="0">
                <a:pos x="0" y="0"/>
              </a:cxn>
            </a:cxnLst>
            <a:rect l="0" t="0" r="r" b="b"/>
            <a:pathLst>
              <a:path w="76200" h="66675">
                <a:moveTo>
                  <a:pt x="0" y="0"/>
                </a:moveTo>
                <a:lnTo>
                  <a:pt x="44843" y="66636"/>
                </a:lnTo>
                <a:lnTo>
                  <a:pt x="75857" y="264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29" name="object 298"/>
          <p:cNvSpPr>
            <a:spLocks/>
          </p:cNvSpPr>
          <p:nvPr/>
        </p:nvSpPr>
        <p:spPr bwMode="auto">
          <a:xfrm>
            <a:off x="2419350" y="4618038"/>
            <a:ext cx="328613" cy="58737"/>
          </a:xfrm>
          <a:custGeom>
            <a:avLst/>
            <a:gdLst/>
            <a:ahLst/>
            <a:cxnLst>
              <a:cxn ang="0">
                <a:pos x="327761" y="57315"/>
              </a:cxn>
              <a:cxn ang="0">
                <a:pos x="0" y="0"/>
              </a:cxn>
            </a:cxnLst>
            <a:rect l="0" t="0" r="r" b="b"/>
            <a:pathLst>
              <a:path w="328294" h="57785">
                <a:moveTo>
                  <a:pt x="327761" y="5731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30" name="object 299"/>
          <p:cNvSpPr>
            <a:spLocks/>
          </p:cNvSpPr>
          <p:nvPr/>
        </p:nvSpPr>
        <p:spPr bwMode="auto">
          <a:xfrm>
            <a:off x="2357438" y="4595813"/>
            <a:ext cx="79375" cy="50800"/>
          </a:xfrm>
          <a:custGeom>
            <a:avLst/>
            <a:gdLst/>
            <a:ahLst/>
            <a:cxnLst>
              <a:cxn ang="0">
                <a:pos x="79438" y="0"/>
              </a:cxn>
              <a:cxn ang="0">
                <a:pos x="0" y="11899"/>
              </a:cxn>
              <a:cxn ang="0">
                <a:pos x="70688" y="50037"/>
              </a:cxn>
              <a:cxn ang="0">
                <a:pos x="79438" y="0"/>
              </a:cxn>
            </a:cxnLst>
            <a:rect l="0" t="0" r="r" b="b"/>
            <a:pathLst>
              <a:path w="80010" h="50164">
                <a:moveTo>
                  <a:pt x="79438" y="0"/>
                </a:moveTo>
                <a:lnTo>
                  <a:pt x="0" y="11899"/>
                </a:lnTo>
                <a:lnTo>
                  <a:pt x="70688" y="50037"/>
                </a:lnTo>
                <a:lnTo>
                  <a:pt x="7943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31" name="object 300"/>
          <p:cNvSpPr>
            <a:spLocks noChangeArrowheads="1"/>
          </p:cNvSpPr>
          <p:nvPr/>
        </p:nvSpPr>
        <p:spPr bwMode="auto">
          <a:xfrm>
            <a:off x="2708275" y="4633913"/>
            <a:ext cx="85725" cy="88900"/>
          </a:xfrm>
          <a:prstGeom prst="rect">
            <a:avLst/>
          </a:prstGeom>
          <a:blipFill dpi="0" rotWithShape="1">
            <a:blip r:embed="rId10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732" name="object 301"/>
          <p:cNvSpPr>
            <a:spLocks/>
          </p:cNvSpPr>
          <p:nvPr/>
        </p:nvSpPr>
        <p:spPr bwMode="auto">
          <a:xfrm>
            <a:off x="3178175" y="4676775"/>
            <a:ext cx="141288" cy="139700"/>
          </a:xfrm>
          <a:custGeom>
            <a:avLst/>
            <a:gdLst/>
            <a:ahLst/>
            <a:cxnLst>
              <a:cxn ang="0">
                <a:pos x="141071" y="138049"/>
              </a:cxn>
              <a:cxn ang="0">
                <a:pos x="0" y="0"/>
              </a:cxn>
            </a:cxnLst>
            <a:rect l="0" t="0" r="r" b="b"/>
            <a:pathLst>
              <a:path w="141604" h="138429">
                <a:moveTo>
                  <a:pt x="141071" y="138049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33" name="object 302"/>
          <p:cNvSpPr>
            <a:spLocks/>
          </p:cNvSpPr>
          <p:nvPr/>
        </p:nvSpPr>
        <p:spPr bwMode="auto">
          <a:xfrm>
            <a:off x="3132138" y="4632325"/>
            <a:ext cx="73025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02" y="71450"/>
              </a:cxn>
              <a:cxn ang="0">
                <a:pos x="72237" y="35140"/>
              </a:cxn>
              <a:cxn ang="0">
                <a:pos x="0" y="0"/>
              </a:cxn>
            </a:cxnLst>
            <a:rect l="0" t="0" r="r" b="b"/>
            <a:pathLst>
              <a:path w="72389" h="71754">
                <a:moveTo>
                  <a:pt x="0" y="0"/>
                </a:moveTo>
                <a:lnTo>
                  <a:pt x="36702" y="71450"/>
                </a:lnTo>
                <a:lnTo>
                  <a:pt x="72237" y="351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34" name="object 303"/>
          <p:cNvSpPr>
            <a:spLocks/>
          </p:cNvSpPr>
          <p:nvPr/>
        </p:nvSpPr>
        <p:spPr bwMode="auto">
          <a:xfrm>
            <a:off x="3119438" y="4729163"/>
            <a:ext cx="200025" cy="87312"/>
          </a:xfrm>
          <a:custGeom>
            <a:avLst/>
            <a:gdLst/>
            <a:ahLst/>
            <a:cxnLst>
              <a:cxn ang="0">
                <a:pos x="199567" y="85915"/>
              </a:cxn>
              <a:cxn ang="0">
                <a:pos x="0" y="0"/>
              </a:cxn>
            </a:cxnLst>
            <a:rect l="0" t="0" r="r" b="b"/>
            <a:pathLst>
              <a:path w="200025" h="86360">
                <a:moveTo>
                  <a:pt x="199567" y="85915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35" name="object 304"/>
          <p:cNvSpPr>
            <a:spLocks/>
          </p:cNvSpPr>
          <p:nvPr/>
        </p:nvSpPr>
        <p:spPr bwMode="auto">
          <a:xfrm>
            <a:off x="3060700" y="4703763"/>
            <a:ext cx="80963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943" y="53454"/>
              </a:cxn>
              <a:cxn ang="0">
                <a:pos x="80035" y="6794"/>
              </a:cxn>
              <a:cxn ang="0">
                <a:pos x="0" y="0"/>
              </a:cxn>
            </a:cxnLst>
            <a:rect l="0" t="0" r="r" b="b"/>
            <a:pathLst>
              <a:path w="80644" h="53975">
                <a:moveTo>
                  <a:pt x="0" y="0"/>
                </a:moveTo>
                <a:lnTo>
                  <a:pt x="59943" y="53454"/>
                </a:lnTo>
                <a:lnTo>
                  <a:pt x="80035" y="67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36" name="object 305"/>
          <p:cNvSpPr>
            <a:spLocks/>
          </p:cNvSpPr>
          <p:nvPr/>
        </p:nvSpPr>
        <p:spPr bwMode="auto">
          <a:xfrm>
            <a:off x="2847975" y="4694238"/>
            <a:ext cx="471488" cy="120650"/>
          </a:xfrm>
          <a:custGeom>
            <a:avLst/>
            <a:gdLst/>
            <a:ahLst/>
            <a:cxnLst>
              <a:cxn ang="0">
                <a:pos x="471665" y="120561"/>
              </a:cxn>
              <a:cxn ang="0">
                <a:pos x="0" y="0"/>
              </a:cxn>
            </a:cxnLst>
            <a:rect l="0" t="0" r="r" b="b"/>
            <a:pathLst>
              <a:path w="471804" h="120650">
                <a:moveTo>
                  <a:pt x="471665" y="120561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37" name="object 306"/>
          <p:cNvSpPr>
            <a:spLocks/>
          </p:cNvSpPr>
          <p:nvPr/>
        </p:nvSpPr>
        <p:spPr bwMode="auto">
          <a:xfrm>
            <a:off x="2786063" y="4673600"/>
            <a:ext cx="80962" cy="49213"/>
          </a:xfrm>
          <a:custGeom>
            <a:avLst/>
            <a:gdLst/>
            <a:ahLst/>
            <a:cxnLst>
              <a:cxn ang="0">
                <a:pos x="80111" y="0"/>
              </a:cxn>
              <a:cxn ang="0">
                <a:pos x="0" y="5740"/>
              </a:cxn>
              <a:cxn ang="0">
                <a:pos x="67538" y="49212"/>
              </a:cxn>
              <a:cxn ang="0">
                <a:pos x="80111" y="0"/>
              </a:cxn>
            </a:cxnLst>
            <a:rect l="0" t="0" r="r" b="b"/>
            <a:pathLst>
              <a:path w="80644" h="49529">
                <a:moveTo>
                  <a:pt x="80111" y="0"/>
                </a:moveTo>
                <a:lnTo>
                  <a:pt x="0" y="5740"/>
                </a:lnTo>
                <a:lnTo>
                  <a:pt x="67538" y="49212"/>
                </a:lnTo>
                <a:lnTo>
                  <a:pt x="801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38" name="object 307"/>
          <p:cNvSpPr>
            <a:spLocks/>
          </p:cNvSpPr>
          <p:nvPr/>
        </p:nvSpPr>
        <p:spPr bwMode="auto">
          <a:xfrm>
            <a:off x="2992438" y="4814888"/>
            <a:ext cx="327025" cy="6350"/>
          </a:xfrm>
          <a:custGeom>
            <a:avLst/>
            <a:gdLst/>
            <a:ahLst/>
            <a:cxnLst>
              <a:cxn ang="0">
                <a:pos x="326821" y="0"/>
              </a:cxn>
              <a:cxn ang="0">
                <a:pos x="0" y="5511"/>
              </a:cxn>
            </a:cxnLst>
            <a:rect l="0" t="0" r="r" b="b"/>
            <a:pathLst>
              <a:path w="327025" h="5714">
                <a:moveTo>
                  <a:pt x="326821" y="0"/>
                </a:moveTo>
                <a:lnTo>
                  <a:pt x="0" y="551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39" name="object 308"/>
          <p:cNvSpPr>
            <a:spLocks/>
          </p:cNvSpPr>
          <p:nvPr/>
        </p:nvSpPr>
        <p:spPr bwMode="auto">
          <a:xfrm>
            <a:off x="2928938" y="4795838"/>
            <a:ext cx="76200" cy="50800"/>
          </a:xfrm>
          <a:custGeom>
            <a:avLst/>
            <a:gdLst/>
            <a:ahLst/>
            <a:cxnLst>
              <a:cxn ang="0">
                <a:pos x="75755" y="0"/>
              </a:cxn>
              <a:cxn ang="0">
                <a:pos x="0" y="26682"/>
              </a:cxn>
              <a:cxn ang="0">
                <a:pos x="76619" y="50787"/>
              </a:cxn>
              <a:cxn ang="0">
                <a:pos x="75755" y="0"/>
              </a:cxn>
            </a:cxnLst>
            <a:rect l="0" t="0" r="r" b="b"/>
            <a:pathLst>
              <a:path w="76835" h="50800">
                <a:moveTo>
                  <a:pt x="75755" y="0"/>
                </a:moveTo>
                <a:lnTo>
                  <a:pt x="0" y="26682"/>
                </a:lnTo>
                <a:lnTo>
                  <a:pt x="76619" y="50787"/>
                </a:lnTo>
                <a:lnTo>
                  <a:pt x="757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40" name="object 309"/>
          <p:cNvSpPr>
            <a:spLocks/>
          </p:cNvSpPr>
          <p:nvPr/>
        </p:nvSpPr>
        <p:spPr bwMode="auto">
          <a:xfrm>
            <a:off x="2765425" y="4814888"/>
            <a:ext cx="554038" cy="177800"/>
          </a:xfrm>
          <a:custGeom>
            <a:avLst/>
            <a:gdLst/>
            <a:ahLst/>
            <a:cxnLst>
              <a:cxn ang="0">
                <a:pos x="554570" y="0"/>
              </a:cxn>
              <a:cxn ang="0">
                <a:pos x="0" y="176403"/>
              </a:cxn>
            </a:cxnLst>
            <a:rect l="0" t="0" r="r" b="b"/>
            <a:pathLst>
              <a:path w="554989" h="176529">
                <a:moveTo>
                  <a:pt x="554570" y="0"/>
                </a:moveTo>
                <a:lnTo>
                  <a:pt x="0" y="176403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41" name="object 310"/>
          <p:cNvSpPr>
            <a:spLocks/>
          </p:cNvSpPr>
          <p:nvPr/>
        </p:nvSpPr>
        <p:spPr bwMode="auto">
          <a:xfrm>
            <a:off x="2703513" y="4964113"/>
            <a:ext cx="80962" cy="49212"/>
          </a:xfrm>
          <a:custGeom>
            <a:avLst/>
            <a:gdLst/>
            <a:ahLst/>
            <a:cxnLst>
              <a:cxn ang="0">
                <a:pos x="64909" y="0"/>
              </a:cxn>
              <a:cxn ang="0">
                <a:pos x="0" y="47307"/>
              </a:cxn>
              <a:cxn ang="0">
                <a:pos x="80314" y="48412"/>
              </a:cxn>
              <a:cxn ang="0">
                <a:pos x="64909" y="0"/>
              </a:cxn>
            </a:cxnLst>
            <a:rect l="0" t="0" r="r" b="b"/>
            <a:pathLst>
              <a:path w="80644" h="48895">
                <a:moveTo>
                  <a:pt x="64909" y="0"/>
                </a:moveTo>
                <a:lnTo>
                  <a:pt x="0" y="47307"/>
                </a:lnTo>
                <a:lnTo>
                  <a:pt x="80314" y="48412"/>
                </a:lnTo>
                <a:lnTo>
                  <a:pt x="649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42" name="object 311"/>
          <p:cNvSpPr>
            <a:spLocks/>
          </p:cNvSpPr>
          <p:nvPr/>
        </p:nvSpPr>
        <p:spPr bwMode="auto">
          <a:xfrm>
            <a:off x="3044825" y="4814888"/>
            <a:ext cx="277813" cy="165100"/>
          </a:xfrm>
          <a:custGeom>
            <a:avLst/>
            <a:gdLst/>
            <a:ahLst/>
            <a:cxnLst>
              <a:cxn ang="0">
                <a:pos x="277990" y="0"/>
              </a:cxn>
              <a:cxn ang="0">
                <a:pos x="0" y="163461"/>
              </a:cxn>
            </a:cxnLst>
            <a:rect l="0" t="0" r="r" b="b"/>
            <a:pathLst>
              <a:path w="278129" h="163829">
                <a:moveTo>
                  <a:pt x="277990" y="0"/>
                </a:moveTo>
                <a:lnTo>
                  <a:pt x="0" y="16346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43" name="object 312"/>
          <p:cNvSpPr>
            <a:spLocks/>
          </p:cNvSpPr>
          <p:nvPr/>
        </p:nvSpPr>
        <p:spPr bwMode="auto">
          <a:xfrm>
            <a:off x="2989263" y="4949825"/>
            <a:ext cx="79375" cy="61913"/>
          </a:xfrm>
          <a:custGeom>
            <a:avLst/>
            <a:gdLst/>
            <a:ahLst/>
            <a:cxnLst>
              <a:cxn ang="0">
                <a:pos x="52806" y="0"/>
              </a:cxn>
              <a:cxn ang="0">
                <a:pos x="0" y="60528"/>
              </a:cxn>
              <a:cxn ang="0">
                <a:pos x="78562" y="43789"/>
              </a:cxn>
              <a:cxn ang="0">
                <a:pos x="52806" y="0"/>
              </a:cxn>
            </a:cxnLst>
            <a:rect l="0" t="0" r="r" b="b"/>
            <a:pathLst>
              <a:path w="78739" h="60960">
                <a:moveTo>
                  <a:pt x="52806" y="0"/>
                </a:moveTo>
                <a:lnTo>
                  <a:pt x="0" y="60528"/>
                </a:lnTo>
                <a:lnTo>
                  <a:pt x="78562" y="43789"/>
                </a:lnTo>
                <a:lnTo>
                  <a:pt x="5280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44" name="object 313"/>
          <p:cNvSpPr>
            <a:spLocks/>
          </p:cNvSpPr>
          <p:nvPr/>
        </p:nvSpPr>
        <p:spPr bwMode="auto">
          <a:xfrm>
            <a:off x="3028950" y="4814888"/>
            <a:ext cx="290513" cy="361950"/>
          </a:xfrm>
          <a:custGeom>
            <a:avLst/>
            <a:gdLst/>
            <a:ahLst/>
            <a:cxnLst>
              <a:cxn ang="0">
                <a:pos x="289560" y="0"/>
              </a:cxn>
              <a:cxn ang="0">
                <a:pos x="0" y="360451"/>
              </a:cxn>
            </a:cxnLst>
            <a:rect l="0" t="0" r="r" b="b"/>
            <a:pathLst>
              <a:path w="289560" h="360679">
                <a:moveTo>
                  <a:pt x="289560" y="0"/>
                </a:moveTo>
                <a:lnTo>
                  <a:pt x="0" y="36045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45" name="object 314"/>
          <p:cNvSpPr>
            <a:spLocks/>
          </p:cNvSpPr>
          <p:nvPr/>
        </p:nvSpPr>
        <p:spPr bwMode="auto">
          <a:xfrm>
            <a:off x="2989263" y="5149850"/>
            <a:ext cx="68262" cy="76200"/>
          </a:xfrm>
          <a:custGeom>
            <a:avLst/>
            <a:gdLst/>
            <a:ahLst/>
            <a:cxnLst>
              <a:cxn ang="0">
                <a:pos x="27914" y="0"/>
              </a:cxn>
              <a:cxn ang="0">
                <a:pos x="0" y="75311"/>
              </a:cxn>
              <a:cxn ang="0">
                <a:pos x="67525" y="31813"/>
              </a:cxn>
              <a:cxn ang="0">
                <a:pos x="27914" y="0"/>
              </a:cxn>
            </a:cxnLst>
            <a:rect l="0" t="0" r="r" b="b"/>
            <a:pathLst>
              <a:path w="67944" h="75564">
                <a:moveTo>
                  <a:pt x="27914" y="0"/>
                </a:moveTo>
                <a:lnTo>
                  <a:pt x="0" y="75311"/>
                </a:lnTo>
                <a:lnTo>
                  <a:pt x="67525" y="31813"/>
                </a:lnTo>
                <a:lnTo>
                  <a:pt x="279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46" name="object 315"/>
          <p:cNvSpPr>
            <a:spLocks/>
          </p:cNvSpPr>
          <p:nvPr/>
        </p:nvSpPr>
        <p:spPr bwMode="auto">
          <a:xfrm>
            <a:off x="3200400" y="4814888"/>
            <a:ext cx="122238" cy="341312"/>
          </a:xfrm>
          <a:custGeom>
            <a:avLst/>
            <a:gdLst/>
            <a:ahLst/>
            <a:cxnLst>
              <a:cxn ang="0">
                <a:pos x="122186" y="0"/>
              </a:cxn>
              <a:cxn ang="0">
                <a:pos x="0" y="339750"/>
              </a:cxn>
            </a:cxnLst>
            <a:rect l="0" t="0" r="r" b="b"/>
            <a:pathLst>
              <a:path w="122554" h="340360">
                <a:moveTo>
                  <a:pt x="122186" y="0"/>
                </a:moveTo>
                <a:lnTo>
                  <a:pt x="0" y="33975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47" name="object 316"/>
          <p:cNvSpPr>
            <a:spLocks/>
          </p:cNvSpPr>
          <p:nvPr/>
        </p:nvSpPr>
        <p:spPr bwMode="auto">
          <a:xfrm>
            <a:off x="3178175" y="5133975"/>
            <a:ext cx="50800" cy="80963"/>
          </a:xfrm>
          <a:custGeom>
            <a:avLst/>
            <a:gdLst/>
            <a:ahLst/>
            <a:cxnLst>
              <a:cxn ang="0">
                <a:pos x="1879" y="0"/>
              </a:cxn>
              <a:cxn ang="0">
                <a:pos x="0" y="80289"/>
              </a:cxn>
              <a:cxn ang="0">
                <a:pos x="49682" y="17183"/>
              </a:cxn>
              <a:cxn ang="0">
                <a:pos x="1879" y="0"/>
              </a:cxn>
            </a:cxnLst>
            <a:rect l="0" t="0" r="r" b="b"/>
            <a:pathLst>
              <a:path w="50164" h="80645">
                <a:moveTo>
                  <a:pt x="1879" y="0"/>
                </a:moveTo>
                <a:lnTo>
                  <a:pt x="0" y="80289"/>
                </a:lnTo>
                <a:lnTo>
                  <a:pt x="49682" y="17183"/>
                </a:lnTo>
                <a:lnTo>
                  <a:pt x="187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48" name="object 317"/>
          <p:cNvSpPr>
            <a:spLocks/>
          </p:cNvSpPr>
          <p:nvPr/>
        </p:nvSpPr>
        <p:spPr bwMode="auto">
          <a:xfrm>
            <a:off x="3319463" y="4814888"/>
            <a:ext cx="65087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173" y="408203"/>
              </a:cxn>
            </a:cxnLst>
            <a:rect l="0" t="0" r="r" b="b"/>
            <a:pathLst>
              <a:path w="64770" h="408304">
                <a:moveTo>
                  <a:pt x="0" y="0"/>
                </a:moveTo>
                <a:lnTo>
                  <a:pt x="64173" y="40820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49" name="object 318"/>
          <p:cNvSpPr>
            <a:spLocks/>
          </p:cNvSpPr>
          <p:nvPr/>
        </p:nvSpPr>
        <p:spPr bwMode="auto">
          <a:xfrm>
            <a:off x="3355975" y="5207000"/>
            <a:ext cx="50800" cy="79375"/>
          </a:xfrm>
          <a:custGeom>
            <a:avLst/>
            <a:gdLst/>
            <a:ahLst/>
            <a:cxnLst>
              <a:cxn ang="0">
                <a:pos x="50190" y="0"/>
              </a:cxn>
              <a:cxn ang="0">
                <a:pos x="0" y="7886"/>
              </a:cxn>
              <a:cxn ang="0">
                <a:pos x="36931" y="79222"/>
              </a:cxn>
              <a:cxn ang="0">
                <a:pos x="50190" y="0"/>
              </a:cxn>
            </a:cxnLst>
            <a:rect l="0" t="0" r="r" b="b"/>
            <a:pathLst>
              <a:path w="50800" h="79375">
                <a:moveTo>
                  <a:pt x="50190" y="0"/>
                </a:moveTo>
                <a:lnTo>
                  <a:pt x="0" y="7886"/>
                </a:lnTo>
                <a:lnTo>
                  <a:pt x="36931" y="79222"/>
                </a:lnTo>
                <a:lnTo>
                  <a:pt x="501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50" name="object 319"/>
          <p:cNvSpPr>
            <a:spLocks/>
          </p:cNvSpPr>
          <p:nvPr/>
        </p:nvSpPr>
        <p:spPr bwMode="auto">
          <a:xfrm>
            <a:off x="3319463" y="4814888"/>
            <a:ext cx="165100" cy="354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769" y="352437"/>
              </a:cxn>
            </a:cxnLst>
            <a:rect l="0" t="0" r="r" b="b"/>
            <a:pathLst>
              <a:path w="165100" h="353060">
                <a:moveTo>
                  <a:pt x="0" y="0"/>
                </a:moveTo>
                <a:lnTo>
                  <a:pt x="164769" y="3524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51" name="object 320"/>
          <p:cNvSpPr>
            <a:spLocks/>
          </p:cNvSpPr>
          <p:nvPr/>
        </p:nvSpPr>
        <p:spPr bwMode="auto">
          <a:xfrm>
            <a:off x="3455988" y="5145088"/>
            <a:ext cx="55562" cy="80962"/>
          </a:xfrm>
          <a:custGeom>
            <a:avLst/>
            <a:gdLst/>
            <a:ahLst/>
            <a:cxnLst>
              <a:cxn ang="0">
                <a:pos x="46024" y="0"/>
              </a:cxn>
              <a:cxn ang="0">
                <a:pos x="0" y="21513"/>
              </a:cxn>
              <a:cxn ang="0">
                <a:pos x="55283" y="79781"/>
              </a:cxn>
              <a:cxn ang="0">
                <a:pos x="46024" y="0"/>
              </a:cxn>
            </a:cxnLst>
            <a:rect l="0" t="0" r="r" b="b"/>
            <a:pathLst>
              <a:path w="55879" h="80010">
                <a:moveTo>
                  <a:pt x="46024" y="0"/>
                </a:moveTo>
                <a:lnTo>
                  <a:pt x="0" y="21513"/>
                </a:lnTo>
                <a:lnTo>
                  <a:pt x="55283" y="79781"/>
                </a:lnTo>
                <a:lnTo>
                  <a:pt x="460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52" name="object 321"/>
          <p:cNvSpPr>
            <a:spLocks/>
          </p:cNvSpPr>
          <p:nvPr/>
        </p:nvSpPr>
        <p:spPr bwMode="auto">
          <a:xfrm>
            <a:off x="3306763" y="3616325"/>
            <a:ext cx="155575" cy="271463"/>
          </a:xfrm>
          <a:custGeom>
            <a:avLst/>
            <a:gdLst/>
            <a:ahLst/>
            <a:cxnLst>
              <a:cxn ang="0">
                <a:pos x="154876" y="270243"/>
              </a:cxn>
              <a:cxn ang="0">
                <a:pos x="0" y="0"/>
              </a:cxn>
            </a:cxnLst>
            <a:rect l="0" t="0" r="r" b="b"/>
            <a:pathLst>
              <a:path w="154939" h="270510">
                <a:moveTo>
                  <a:pt x="154876" y="27024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53" name="object 322"/>
          <p:cNvSpPr>
            <a:spLocks/>
          </p:cNvSpPr>
          <p:nvPr/>
        </p:nvSpPr>
        <p:spPr bwMode="auto">
          <a:xfrm>
            <a:off x="3275013" y="3560763"/>
            <a:ext cx="60325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9" y="78740"/>
              </a:cxn>
              <a:cxn ang="0">
                <a:pos x="59918" y="53479"/>
              </a:cxn>
              <a:cxn ang="0">
                <a:pos x="0" y="0"/>
              </a:cxn>
            </a:cxnLst>
            <a:rect l="0" t="0" r="r" b="b"/>
            <a:pathLst>
              <a:path w="60325" h="78739">
                <a:moveTo>
                  <a:pt x="0" y="0"/>
                </a:moveTo>
                <a:lnTo>
                  <a:pt x="15849" y="78740"/>
                </a:lnTo>
                <a:lnTo>
                  <a:pt x="59918" y="53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54" name="object 323"/>
          <p:cNvSpPr>
            <a:spLocks/>
          </p:cNvSpPr>
          <p:nvPr/>
        </p:nvSpPr>
        <p:spPr bwMode="auto">
          <a:xfrm>
            <a:off x="3114675" y="3667125"/>
            <a:ext cx="347663" cy="220663"/>
          </a:xfrm>
          <a:custGeom>
            <a:avLst/>
            <a:gdLst/>
            <a:ahLst/>
            <a:cxnLst>
              <a:cxn ang="0">
                <a:pos x="347408" y="220179"/>
              </a:cxn>
              <a:cxn ang="0">
                <a:pos x="0" y="0"/>
              </a:cxn>
            </a:cxnLst>
            <a:rect l="0" t="0" r="r" b="b"/>
            <a:pathLst>
              <a:path w="347979" h="220345">
                <a:moveTo>
                  <a:pt x="347408" y="220179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55" name="object 324"/>
          <p:cNvSpPr>
            <a:spLocks/>
          </p:cNvSpPr>
          <p:nvPr/>
        </p:nvSpPr>
        <p:spPr bwMode="auto">
          <a:xfrm>
            <a:off x="3060700" y="3632200"/>
            <a:ext cx="79375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761" y="62242"/>
              </a:cxn>
              <a:cxn ang="0">
                <a:pos x="77952" y="19329"/>
              </a:cxn>
              <a:cxn ang="0">
                <a:pos x="0" y="0"/>
              </a:cxn>
            </a:cxnLst>
            <a:rect l="0" t="0" r="r" b="b"/>
            <a:pathLst>
              <a:path w="78105" h="62864">
                <a:moveTo>
                  <a:pt x="0" y="0"/>
                </a:moveTo>
                <a:lnTo>
                  <a:pt x="50761" y="62242"/>
                </a:lnTo>
                <a:lnTo>
                  <a:pt x="77952" y="193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56" name="object 325"/>
          <p:cNvSpPr>
            <a:spLocks/>
          </p:cNvSpPr>
          <p:nvPr/>
        </p:nvSpPr>
        <p:spPr bwMode="auto">
          <a:xfrm>
            <a:off x="3133725" y="3832225"/>
            <a:ext cx="328613" cy="55563"/>
          </a:xfrm>
          <a:custGeom>
            <a:avLst/>
            <a:gdLst/>
            <a:ahLst/>
            <a:cxnLst>
              <a:cxn ang="0">
                <a:pos x="327939" y="54673"/>
              </a:cxn>
              <a:cxn ang="0">
                <a:pos x="0" y="0"/>
              </a:cxn>
            </a:cxnLst>
            <a:rect l="0" t="0" r="r" b="b"/>
            <a:pathLst>
              <a:path w="328295" h="55245">
                <a:moveTo>
                  <a:pt x="327939" y="5467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57" name="object 326"/>
          <p:cNvSpPr>
            <a:spLocks/>
          </p:cNvSpPr>
          <p:nvPr/>
        </p:nvSpPr>
        <p:spPr bwMode="auto">
          <a:xfrm>
            <a:off x="3071813" y="3810000"/>
            <a:ext cx="79375" cy="49213"/>
          </a:xfrm>
          <a:custGeom>
            <a:avLst/>
            <a:gdLst/>
            <a:ahLst/>
            <a:cxnLst>
              <a:cxn ang="0">
                <a:pos x="79349" y="0"/>
              </a:cxn>
              <a:cxn ang="0">
                <a:pos x="0" y="12534"/>
              </a:cxn>
              <a:cxn ang="0">
                <a:pos x="70993" y="50114"/>
              </a:cxn>
              <a:cxn ang="0">
                <a:pos x="79349" y="0"/>
              </a:cxn>
            </a:cxnLst>
            <a:rect l="0" t="0" r="r" b="b"/>
            <a:pathLst>
              <a:path w="79375" h="50164">
                <a:moveTo>
                  <a:pt x="79349" y="0"/>
                </a:moveTo>
                <a:lnTo>
                  <a:pt x="0" y="12534"/>
                </a:lnTo>
                <a:lnTo>
                  <a:pt x="70993" y="50114"/>
                </a:lnTo>
                <a:lnTo>
                  <a:pt x="793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58" name="object 327"/>
          <p:cNvSpPr>
            <a:spLocks noChangeArrowheads="1"/>
          </p:cNvSpPr>
          <p:nvPr/>
        </p:nvSpPr>
        <p:spPr bwMode="auto">
          <a:xfrm>
            <a:off x="3421063" y="3851275"/>
            <a:ext cx="85725" cy="85725"/>
          </a:xfrm>
          <a:prstGeom prst="rect">
            <a:avLst/>
          </a:prstGeom>
          <a:blipFill dpi="0" rotWithShape="1">
            <a:blip r:embed="rId10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759" name="object 328"/>
          <p:cNvSpPr>
            <a:spLocks/>
          </p:cNvSpPr>
          <p:nvPr/>
        </p:nvSpPr>
        <p:spPr bwMode="auto">
          <a:xfrm>
            <a:off x="3544888" y="3951288"/>
            <a:ext cx="131762" cy="79375"/>
          </a:xfrm>
          <a:custGeom>
            <a:avLst/>
            <a:gdLst/>
            <a:ahLst/>
            <a:cxnLst>
              <a:cxn ang="0">
                <a:pos x="132181" y="78778"/>
              </a:cxn>
              <a:cxn ang="0">
                <a:pos x="0" y="0"/>
              </a:cxn>
            </a:cxnLst>
            <a:rect l="0" t="0" r="r" b="b"/>
            <a:pathLst>
              <a:path w="132714" h="79375">
                <a:moveTo>
                  <a:pt x="132181" y="78778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60" name="object 329"/>
          <p:cNvSpPr>
            <a:spLocks/>
          </p:cNvSpPr>
          <p:nvPr/>
        </p:nvSpPr>
        <p:spPr bwMode="auto">
          <a:xfrm>
            <a:off x="3489325" y="3917950"/>
            <a:ext cx="79375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450" y="60832"/>
              </a:cxn>
              <a:cxn ang="0">
                <a:pos x="78460" y="17195"/>
              </a:cxn>
              <a:cxn ang="0">
                <a:pos x="0" y="0"/>
              </a:cxn>
            </a:cxnLst>
            <a:rect l="0" t="0" r="r" b="b"/>
            <a:pathLst>
              <a:path w="78739" h="60960">
                <a:moveTo>
                  <a:pt x="0" y="0"/>
                </a:moveTo>
                <a:lnTo>
                  <a:pt x="52450" y="60832"/>
                </a:lnTo>
                <a:lnTo>
                  <a:pt x="78460" y="171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61" name="object 330"/>
          <p:cNvSpPr>
            <a:spLocks noChangeArrowheads="1"/>
          </p:cNvSpPr>
          <p:nvPr/>
        </p:nvSpPr>
        <p:spPr bwMode="auto">
          <a:xfrm>
            <a:off x="3635375" y="3994150"/>
            <a:ext cx="87313" cy="85725"/>
          </a:xfrm>
          <a:prstGeom prst="rect">
            <a:avLst/>
          </a:prstGeom>
          <a:blipFill dpi="0" rotWithShape="1">
            <a:blip r:embed="rId10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762" name="object 331"/>
          <p:cNvSpPr>
            <a:spLocks/>
          </p:cNvSpPr>
          <p:nvPr/>
        </p:nvSpPr>
        <p:spPr bwMode="auto">
          <a:xfrm>
            <a:off x="3392488" y="4462463"/>
            <a:ext cx="212725" cy="211137"/>
          </a:xfrm>
          <a:custGeom>
            <a:avLst/>
            <a:gdLst/>
            <a:ahLst/>
            <a:cxnLst>
              <a:cxn ang="0">
                <a:pos x="212915" y="209626"/>
              </a:cxn>
              <a:cxn ang="0">
                <a:pos x="0" y="0"/>
              </a:cxn>
            </a:cxnLst>
            <a:rect l="0" t="0" r="r" b="b"/>
            <a:pathLst>
              <a:path w="213360" h="210185">
                <a:moveTo>
                  <a:pt x="212915" y="209626"/>
                </a:moveTo>
                <a:lnTo>
                  <a:pt x="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63" name="object 332"/>
          <p:cNvSpPr>
            <a:spLocks/>
          </p:cNvSpPr>
          <p:nvPr/>
        </p:nvSpPr>
        <p:spPr bwMode="auto">
          <a:xfrm>
            <a:off x="3346450" y="4418013"/>
            <a:ext cx="73025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487" y="71564"/>
              </a:cxn>
              <a:cxn ang="0">
                <a:pos x="72123" y="35369"/>
              </a:cxn>
              <a:cxn ang="0">
                <a:pos x="0" y="0"/>
              </a:cxn>
            </a:cxnLst>
            <a:rect l="0" t="0" r="r" b="b"/>
            <a:pathLst>
              <a:path w="72389" h="71754">
                <a:moveTo>
                  <a:pt x="0" y="0"/>
                </a:moveTo>
                <a:lnTo>
                  <a:pt x="36487" y="71564"/>
                </a:lnTo>
                <a:lnTo>
                  <a:pt x="72123" y="353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64" name="object 333"/>
          <p:cNvSpPr>
            <a:spLocks/>
          </p:cNvSpPr>
          <p:nvPr/>
        </p:nvSpPr>
        <p:spPr bwMode="auto">
          <a:xfrm>
            <a:off x="3348038" y="4621213"/>
            <a:ext cx="257175" cy="52387"/>
          </a:xfrm>
          <a:custGeom>
            <a:avLst/>
            <a:gdLst/>
            <a:ahLst/>
            <a:cxnLst>
              <a:cxn ang="0">
                <a:pos x="257187" y="52641"/>
              </a:cxn>
              <a:cxn ang="0">
                <a:pos x="0" y="0"/>
              </a:cxn>
            </a:cxnLst>
            <a:rect l="0" t="0" r="r" b="b"/>
            <a:pathLst>
              <a:path w="257175" h="52704">
                <a:moveTo>
                  <a:pt x="257187" y="52641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65" name="object 334"/>
          <p:cNvSpPr>
            <a:spLocks/>
          </p:cNvSpPr>
          <p:nvPr/>
        </p:nvSpPr>
        <p:spPr bwMode="auto">
          <a:xfrm>
            <a:off x="3286125" y="4597400"/>
            <a:ext cx="79375" cy="50800"/>
          </a:xfrm>
          <a:custGeom>
            <a:avLst/>
            <a:gdLst/>
            <a:ahLst/>
            <a:cxnLst>
              <a:cxn ang="0">
                <a:pos x="79743" y="0"/>
              </a:cxn>
              <a:cxn ang="0">
                <a:pos x="0" y="9613"/>
              </a:cxn>
              <a:cxn ang="0">
                <a:pos x="69557" y="49771"/>
              </a:cxn>
              <a:cxn ang="0">
                <a:pos x="79743" y="0"/>
              </a:cxn>
            </a:cxnLst>
            <a:rect l="0" t="0" r="r" b="b"/>
            <a:pathLst>
              <a:path w="80010" h="50164">
                <a:moveTo>
                  <a:pt x="79743" y="0"/>
                </a:moveTo>
                <a:lnTo>
                  <a:pt x="0" y="9613"/>
                </a:lnTo>
                <a:lnTo>
                  <a:pt x="69557" y="49771"/>
                </a:lnTo>
                <a:lnTo>
                  <a:pt x="7974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66" name="object 335"/>
          <p:cNvSpPr>
            <a:spLocks/>
          </p:cNvSpPr>
          <p:nvPr/>
        </p:nvSpPr>
        <p:spPr bwMode="auto">
          <a:xfrm>
            <a:off x="3403600" y="4673600"/>
            <a:ext cx="201613" cy="95250"/>
          </a:xfrm>
          <a:custGeom>
            <a:avLst/>
            <a:gdLst/>
            <a:ahLst/>
            <a:cxnLst>
              <a:cxn ang="0">
                <a:pos x="201142" y="0"/>
              </a:cxn>
              <a:cxn ang="0">
                <a:pos x="0" y="96266"/>
              </a:cxn>
            </a:cxnLst>
            <a:rect l="0" t="0" r="r" b="b"/>
            <a:pathLst>
              <a:path w="201295" h="96520">
                <a:moveTo>
                  <a:pt x="201142" y="0"/>
                </a:moveTo>
                <a:lnTo>
                  <a:pt x="0" y="9626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67" name="object 336"/>
          <p:cNvSpPr>
            <a:spLocks/>
          </p:cNvSpPr>
          <p:nvPr/>
        </p:nvSpPr>
        <p:spPr bwMode="auto">
          <a:xfrm>
            <a:off x="3346450" y="4740275"/>
            <a:ext cx="80963" cy="57150"/>
          </a:xfrm>
          <a:custGeom>
            <a:avLst/>
            <a:gdLst/>
            <a:ahLst/>
            <a:cxnLst>
              <a:cxn ang="0">
                <a:pos x="57759" y="0"/>
              </a:cxn>
              <a:cxn ang="0">
                <a:pos x="0" y="55803"/>
              </a:cxn>
              <a:cxn ang="0">
                <a:pos x="79692" y="45821"/>
              </a:cxn>
              <a:cxn ang="0">
                <a:pos x="57759" y="0"/>
              </a:cxn>
            </a:cxnLst>
            <a:rect l="0" t="0" r="r" b="b"/>
            <a:pathLst>
              <a:path w="80010" h="55879">
                <a:moveTo>
                  <a:pt x="57759" y="0"/>
                </a:moveTo>
                <a:lnTo>
                  <a:pt x="0" y="55803"/>
                </a:lnTo>
                <a:lnTo>
                  <a:pt x="79692" y="45821"/>
                </a:lnTo>
                <a:lnTo>
                  <a:pt x="577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68" name="object 337"/>
          <p:cNvSpPr>
            <a:spLocks/>
          </p:cNvSpPr>
          <p:nvPr/>
        </p:nvSpPr>
        <p:spPr bwMode="auto">
          <a:xfrm>
            <a:off x="3608388" y="4676775"/>
            <a:ext cx="1587" cy="117475"/>
          </a:xfrm>
          <a:custGeom>
            <a:avLst/>
            <a:gdLst/>
            <a:ahLst/>
            <a:cxnLst>
              <a:cxn ang="0">
                <a:pos x="863" y="0"/>
              </a:cxn>
              <a:cxn ang="0">
                <a:pos x="0" y="117754"/>
              </a:cxn>
            </a:cxnLst>
            <a:rect l="0" t="0" r="r" b="b"/>
            <a:pathLst>
              <a:path w="1270" h="118110">
                <a:moveTo>
                  <a:pt x="863" y="0"/>
                </a:moveTo>
                <a:lnTo>
                  <a:pt x="0" y="11775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69" name="object 338"/>
          <p:cNvSpPr>
            <a:spLocks/>
          </p:cNvSpPr>
          <p:nvPr/>
        </p:nvSpPr>
        <p:spPr bwMode="auto">
          <a:xfrm>
            <a:off x="3582988" y="4781550"/>
            <a:ext cx="508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41" y="76377"/>
              </a:cxn>
              <a:cxn ang="0">
                <a:pos x="50800" y="368"/>
              </a:cxn>
              <a:cxn ang="0">
                <a:pos x="0" y="0"/>
              </a:cxn>
            </a:cxnLst>
            <a:rect l="0" t="0" r="r" b="b"/>
            <a:pathLst>
              <a:path w="50800" h="76835">
                <a:moveTo>
                  <a:pt x="0" y="0"/>
                </a:moveTo>
                <a:lnTo>
                  <a:pt x="24841" y="76377"/>
                </a:lnTo>
                <a:lnTo>
                  <a:pt x="50800" y="3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70" name="object 339"/>
          <p:cNvSpPr>
            <a:spLocks noChangeArrowheads="1"/>
          </p:cNvSpPr>
          <p:nvPr/>
        </p:nvSpPr>
        <p:spPr bwMode="auto">
          <a:xfrm>
            <a:off x="3563938" y="4633913"/>
            <a:ext cx="85725" cy="88900"/>
          </a:xfrm>
          <a:prstGeom prst="rect">
            <a:avLst/>
          </a:prstGeom>
          <a:blipFill dpi="0" rotWithShape="1">
            <a:blip r:embed="rId10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771" name="object 340"/>
          <p:cNvSpPr>
            <a:spLocks/>
          </p:cNvSpPr>
          <p:nvPr/>
        </p:nvSpPr>
        <p:spPr bwMode="auto">
          <a:xfrm>
            <a:off x="3749675" y="4105275"/>
            <a:ext cx="141288" cy="139700"/>
          </a:xfrm>
          <a:custGeom>
            <a:avLst/>
            <a:gdLst/>
            <a:ahLst/>
            <a:cxnLst>
              <a:cxn ang="0">
                <a:pos x="141604" y="138582"/>
              </a:cxn>
              <a:cxn ang="0">
                <a:pos x="0" y="0"/>
              </a:cxn>
            </a:cxnLst>
            <a:rect l="0" t="0" r="r" b="b"/>
            <a:pathLst>
              <a:path w="141604" h="139064">
                <a:moveTo>
                  <a:pt x="141604" y="13858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72" name="object 341"/>
          <p:cNvSpPr>
            <a:spLocks/>
          </p:cNvSpPr>
          <p:nvPr/>
        </p:nvSpPr>
        <p:spPr bwMode="auto">
          <a:xfrm>
            <a:off x="3703638" y="4060825"/>
            <a:ext cx="73025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690" y="71450"/>
              </a:cxn>
              <a:cxn ang="0">
                <a:pos x="72224" y="35140"/>
              </a:cxn>
              <a:cxn ang="0">
                <a:pos x="0" y="0"/>
              </a:cxn>
            </a:cxnLst>
            <a:rect l="0" t="0" r="r" b="b"/>
            <a:pathLst>
              <a:path w="72389" h="71754">
                <a:moveTo>
                  <a:pt x="0" y="0"/>
                </a:moveTo>
                <a:lnTo>
                  <a:pt x="36690" y="71450"/>
                </a:lnTo>
                <a:lnTo>
                  <a:pt x="72224" y="351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73" name="object 342"/>
          <p:cNvSpPr>
            <a:spLocks/>
          </p:cNvSpPr>
          <p:nvPr/>
        </p:nvSpPr>
        <p:spPr bwMode="auto">
          <a:xfrm>
            <a:off x="3667125" y="4244975"/>
            <a:ext cx="223838" cy="355600"/>
          </a:xfrm>
          <a:custGeom>
            <a:avLst/>
            <a:gdLst/>
            <a:ahLst/>
            <a:cxnLst>
              <a:cxn ang="0">
                <a:pos x="224764" y="0"/>
              </a:cxn>
              <a:cxn ang="0">
                <a:pos x="0" y="355485"/>
              </a:cxn>
            </a:cxnLst>
            <a:rect l="0" t="0" r="r" b="b"/>
            <a:pathLst>
              <a:path w="224789" h="355600">
                <a:moveTo>
                  <a:pt x="224764" y="0"/>
                </a:moveTo>
                <a:lnTo>
                  <a:pt x="0" y="35548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74" name="object 343"/>
          <p:cNvSpPr>
            <a:spLocks/>
          </p:cNvSpPr>
          <p:nvPr/>
        </p:nvSpPr>
        <p:spPr bwMode="auto">
          <a:xfrm>
            <a:off x="3632200" y="4575175"/>
            <a:ext cx="63500" cy="79375"/>
          </a:xfrm>
          <a:custGeom>
            <a:avLst/>
            <a:gdLst/>
            <a:ahLst/>
            <a:cxnLst>
              <a:cxn ang="0">
                <a:pos x="19253" y="0"/>
              </a:cxn>
              <a:cxn ang="0">
                <a:pos x="0" y="77978"/>
              </a:cxn>
              <a:cxn ang="0">
                <a:pos x="62191" y="27139"/>
              </a:cxn>
              <a:cxn ang="0">
                <a:pos x="19253" y="0"/>
              </a:cxn>
            </a:cxnLst>
            <a:rect l="0" t="0" r="r" b="b"/>
            <a:pathLst>
              <a:path w="62229" h="78104">
                <a:moveTo>
                  <a:pt x="19253" y="0"/>
                </a:moveTo>
                <a:lnTo>
                  <a:pt x="0" y="77978"/>
                </a:lnTo>
                <a:lnTo>
                  <a:pt x="62191" y="27139"/>
                </a:lnTo>
                <a:lnTo>
                  <a:pt x="1925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75" name="object 344"/>
          <p:cNvSpPr>
            <a:spLocks/>
          </p:cNvSpPr>
          <p:nvPr/>
        </p:nvSpPr>
        <p:spPr bwMode="auto">
          <a:xfrm>
            <a:off x="3890963" y="4244975"/>
            <a:ext cx="57150" cy="195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765" y="194779"/>
              </a:cxn>
            </a:cxnLst>
            <a:rect l="0" t="0" r="r" b="b"/>
            <a:pathLst>
              <a:path w="55879" h="194945">
                <a:moveTo>
                  <a:pt x="0" y="0"/>
                </a:moveTo>
                <a:lnTo>
                  <a:pt x="55765" y="194779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76" name="object 345"/>
          <p:cNvSpPr>
            <a:spLocks/>
          </p:cNvSpPr>
          <p:nvPr/>
        </p:nvSpPr>
        <p:spPr bwMode="auto">
          <a:xfrm>
            <a:off x="3919538" y="4419600"/>
            <a:ext cx="49212" cy="80963"/>
          </a:xfrm>
          <a:custGeom>
            <a:avLst/>
            <a:gdLst/>
            <a:ahLst/>
            <a:cxnLst>
              <a:cxn ang="0">
                <a:pos x="48844" y="0"/>
              </a:cxn>
              <a:cxn ang="0">
                <a:pos x="0" y="13982"/>
              </a:cxn>
              <a:cxn ang="0">
                <a:pos x="45389" y="80251"/>
              </a:cxn>
              <a:cxn ang="0">
                <a:pos x="48844" y="0"/>
              </a:cxn>
            </a:cxnLst>
            <a:rect l="0" t="0" r="r" b="b"/>
            <a:pathLst>
              <a:path w="48895" h="80645">
                <a:moveTo>
                  <a:pt x="48844" y="0"/>
                </a:moveTo>
                <a:lnTo>
                  <a:pt x="0" y="13982"/>
                </a:lnTo>
                <a:lnTo>
                  <a:pt x="45389" y="80251"/>
                </a:lnTo>
                <a:lnTo>
                  <a:pt x="4884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77" name="object 346"/>
          <p:cNvSpPr>
            <a:spLocks noChangeArrowheads="1"/>
          </p:cNvSpPr>
          <p:nvPr/>
        </p:nvSpPr>
        <p:spPr bwMode="auto">
          <a:xfrm>
            <a:off x="3851275" y="4208463"/>
            <a:ext cx="85725" cy="84137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778" name="object 347"/>
          <p:cNvSpPr>
            <a:spLocks/>
          </p:cNvSpPr>
          <p:nvPr/>
        </p:nvSpPr>
        <p:spPr bwMode="auto">
          <a:xfrm>
            <a:off x="4191000" y="3943350"/>
            <a:ext cx="201613" cy="87313"/>
          </a:xfrm>
          <a:custGeom>
            <a:avLst/>
            <a:gdLst/>
            <a:ahLst/>
            <a:cxnLst>
              <a:cxn ang="0">
                <a:pos x="200405" y="86639"/>
              </a:cxn>
              <a:cxn ang="0">
                <a:pos x="0" y="0"/>
              </a:cxn>
            </a:cxnLst>
            <a:rect l="0" t="0" r="r" b="b"/>
            <a:pathLst>
              <a:path w="200660" h="86995">
                <a:moveTo>
                  <a:pt x="200405" y="86639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79" name="object 348"/>
          <p:cNvSpPr>
            <a:spLocks/>
          </p:cNvSpPr>
          <p:nvPr/>
        </p:nvSpPr>
        <p:spPr bwMode="auto">
          <a:xfrm>
            <a:off x="4132263" y="3917950"/>
            <a:ext cx="80962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867" y="53543"/>
              </a:cxn>
              <a:cxn ang="0">
                <a:pos x="80022" y="6908"/>
              </a:cxn>
              <a:cxn ang="0">
                <a:pos x="0" y="0"/>
              </a:cxn>
            </a:cxnLst>
            <a:rect l="0" t="0" r="r" b="b"/>
            <a:pathLst>
              <a:path w="80010" h="53975">
                <a:moveTo>
                  <a:pt x="0" y="0"/>
                </a:moveTo>
                <a:lnTo>
                  <a:pt x="59867" y="53543"/>
                </a:lnTo>
                <a:lnTo>
                  <a:pt x="80022" y="69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80" name="object 349"/>
          <p:cNvSpPr>
            <a:spLocks/>
          </p:cNvSpPr>
          <p:nvPr/>
        </p:nvSpPr>
        <p:spPr bwMode="auto">
          <a:xfrm>
            <a:off x="3976688" y="4030663"/>
            <a:ext cx="415925" cy="171450"/>
          </a:xfrm>
          <a:custGeom>
            <a:avLst/>
            <a:gdLst/>
            <a:ahLst/>
            <a:cxnLst>
              <a:cxn ang="0">
                <a:pos x="414540" y="0"/>
              </a:cxn>
              <a:cxn ang="0">
                <a:pos x="0" y="170434"/>
              </a:cxn>
            </a:cxnLst>
            <a:rect l="0" t="0" r="r" b="b"/>
            <a:pathLst>
              <a:path w="414654" h="170814">
                <a:moveTo>
                  <a:pt x="414540" y="0"/>
                </a:moveTo>
                <a:lnTo>
                  <a:pt x="0" y="17043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81" name="object 350"/>
          <p:cNvSpPr>
            <a:spLocks/>
          </p:cNvSpPr>
          <p:nvPr/>
        </p:nvSpPr>
        <p:spPr bwMode="auto">
          <a:xfrm>
            <a:off x="3917950" y="4173538"/>
            <a:ext cx="80963" cy="52387"/>
          </a:xfrm>
          <a:custGeom>
            <a:avLst/>
            <a:gdLst/>
            <a:ahLst/>
            <a:cxnLst>
              <a:cxn ang="0">
                <a:pos x="60820" y="0"/>
              </a:cxn>
              <a:cxn ang="0">
                <a:pos x="0" y="52463"/>
              </a:cxn>
              <a:cxn ang="0">
                <a:pos x="80137" y="46977"/>
              </a:cxn>
              <a:cxn ang="0">
                <a:pos x="60820" y="0"/>
              </a:cxn>
            </a:cxnLst>
            <a:rect l="0" t="0" r="r" b="b"/>
            <a:pathLst>
              <a:path w="80645" h="52704">
                <a:moveTo>
                  <a:pt x="60820" y="0"/>
                </a:moveTo>
                <a:lnTo>
                  <a:pt x="0" y="52463"/>
                </a:lnTo>
                <a:lnTo>
                  <a:pt x="80137" y="46977"/>
                </a:lnTo>
                <a:lnTo>
                  <a:pt x="608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82" name="object 351"/>
          <p:cNvSpPr>
            <a:spLocks/>
          </p:cNvSpPr>
          <p:nvPr/>
        </p:nvSpPr>
        <p:spPr bwMode="auto">
          <a:xfrm>
            <a:off x="4281488" y="4030663"/>
            <a:ext cx="109537" cy="200025"/>
          </a:xfrm>
          <a:custGeom>
            <a:avLst/>
            <a:gdLst/>
            <a:ahLst/>
            <a:cxnLst>
              <a:cxn ang="0">
                <a:pos x="110413" y="0"/>
              </a:cxn>
              <a:cxn ang="0">
                <a:pos x="0" y="200215"/>
              </a:cxn>
            </a:cxnLst>
            <a:rect l="0" t="0" r="r" b="b"/>
            <a:pathLst>
              <a:path w="110489" h="200660">
                <a:moveTo>
                  <a:pt x="110413" y="0"/>
                </a:moveTo>
                <a:lnTo>
                  <a:pt x="0" y="20021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83" name="object 352"/>
          <p:cNvSpPr>
            <a:spLocks/>
          </p:cNvSpPr>
          <p:nvPr/>
        </p:nvSpPr>
        <p:spPr bwMode="auto">
          <a:xfrm>
            <a:off x="4249738" y="4206875"/>
            <a:ext cx="60325" cy="79375"/>
          </a:xfrm>
          <a:custGeom>
            <a:avLst/>
            <a:gdLst/>
            <a:ahLst/>
            <a:cxnLst>
              <a:cxn ang="0">
                <a:pos x="14554" y="0"/>
              </a:cxn>
              <a:cxn ang="0">
                <a:pos x="0" y="78981"/>
              </a:cxn>
              <a:cxn ang="0">
                <a:pos x="59042" y="24523"/>
              </a:cxn>
              <a:cxn ang="0">
                <a:pos x="14554" y="0"/>
              </a:cxn>
            </a:cxnLst>
            <a:rect l="0" t="0" r="r" b="b"/>
            <a:pathLst>
              <a:path w="59054" h="79375">
                <a:moveTo>
                  <a:pt x="14554" y="0"/>
                </a:moveTo>
                <a:lnTo>
                  <a:pt x="0" y="78981"/>
                </a:lnTo>
                <a:lnTo>
                  <a:pt x="59042" y="24523"/>
                </a:lnTo>
                <a:lnTo>
                  <a:pt x="1455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84" name="object 353"/>
          <p:cNvSpPr>
            <a:spLocks/>
          </p:cNvSpPr>
          <p:nvPr/>
        </p:nvSpPr>
        <p:spPr bwMode="auto">
          <a:xfrm>
            <a:off x="4391025" y="4030663"/>
            <a:ext cx="63500" cy="336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760" y="336245"/>
              </a:cxn>
            </a:cxnLst>
            <a:rect l="0" t="0" r="r" b="b"/>
            <a:pathLst>
              <a:path w="62229" h="336550">
                <a:moveTo>
                  <a:pt x="0" y="0"/>
                </a:moveTo>
                <a:lnTo>
                  <a:pt x="61760" y="33624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85" name="object 354"/>
          <p:cNvSpPr>
            <a:spLocks/>
          </p:cNvSpPr>
          <p:nvPr/>
        </p:nvSpPr>
        <p:spPr bwMode="auto">
          <a:xfrm>
            <a:off x="4425950" y="4349750"/>
            <a:ext cx="50800" cy="79375"/>
          </a:xfrm>
          <a:custGeom>
            <a:avLst/>
            <a:gdLst/>
            <a:ahLst/>
            <a:cxnLst>
              <a:cxn ang="0">
                <a:pos x="49961" y="0"/>
              </a:cxn>
              <a:cxn ang="0">
                <a:pos x="0" y="9182"/>
              </a:cxn>
              <a:cxn ang="0">
                <a:pos x="38747" y="79540"/>
              </a:cxn>
              <a:cxn ang="0">
                <a:pos x="49961" y="0"/>
              </a:cxn>
            </a:cxnLst>
            <a:rect l="0" t="0" r="r" b="b"/>
            <a:pathLst>
              <a:path w="50164" h="80010">
                <a:moveTo>
                  <a:pt x="49961" y="0"/>
                </a:moveTo>
                <a:lnTo>
                  <a:pt x="0" y="9182"/>
                </a:lnTo>
                <a:lnTo>
                  <a:pt x="38747" y="79540"/>
                </a:lnTo>
                <a:lnTo>
                  <a:pt x="4996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86" name="object 355"/>
          <p:cNvSpPr>
            <a:spLocks noChangeArrowheads="1"/>
          </p:cNvSpPr>
          <p:nvPr/>
        </p:nvSpPr>
        <p:spPr bwMode="auto">
          <a:xfrm>
            <a:off x="4351338" y="3994150"/>
            <a:ext cx="85725" cy="85725"/>
          </a:xfrm>
          <a:prstGeom prst="rect">
            <a:avLst/>
          </a:prstGeom>
          <a:blipFill dpi="0" rotWithShape="1">
            <a:blip r:embed="rId10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787" name="object 356"/>
          <p:cNvSpPr>
            <a:spLocks/>
          </p:cNvSpPr>
          <p:nvPr/>
        </p:nvSpPr>
        <p:spPr bwMode="auto">
          <a:xfrm>
            <a:off x="3251200" y="5534025"/>
            <a:ext cx="1588" cy="403225"/>
          </a:xfrm>
          <a:custGeom>
            <a:avLst/>
            <a:gdLst/>
            <a:ahLst/>
            <a:cxnLst>
              <a:cxn ang="0">
                <a:pos x="1498" y="0"/>
              </a:cxn>
              <a:cxn ang="0">
                <a:pos x="0" y="402577"/>
              </a:cxn>
            </a:cxnLst>
            <a:rect l="0" t="0" r="r" b="b"/>
            <a:pathLst>
              <a:path w="1904" h="402589">
                <a:moveTo>
                  <a:pt x="1498" y="0"/>
                </a:moveTo>
                <a:lnTo>
                  <a:pt x="0" y="40257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88" name="object 357"/>
          <p:cNvSpPr>
            <a:spLocks/>
          </p:cNvSpPr>
          <p:nvPr/>
        </p:nvSpPr>
        <p:spPr bwMode="auto">
          <a:xfrm>
            <a:off x="3225800" y="5924550"/>
            <a:ext cx="508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120" y="76301"/>
              </a:cxn>
              <a:cxn ang="0">
                <a:pos x="50800" y="190"/>
              </a:cxn>
              <a:cxn ang="0">
                <a:pos x="0" y="0"/>
              </a:cxn>
            </a:cxnLst>
            <a:rect l="0" t="0" r="r" b="b"/>
            <a:pathLst>
              <a:path w="50800" h="76835">
                <a:moveTo>
                  <a:pt x="0" y="0"/>
                </a:moveTo>
                <a:lnTo>
                  <a:pt x="25120" y="76301"/>
                </a:lnTo>
                <a:lnTo>
                  <a:pt x="50800" y="1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89" name="object 358"/>
          <p:cNvSpPr>
            <a:spLocks noChangeArrowheads="1"/>
          </p:cNvSpPr>
          <p:nvPr/>
        </p:nvSpPr>
        <p:spPr bwMode="auto">
          <a:xfrm>
            <a:off x="3208338" y="5494338"/>
            <a:ext cx="85725" cy="85725"/>
          </a:xfrm>
          <a:prstGeom prst="rect">
            <a:avLst/>
          </a:prstGeom>
          <a:blipFill dpi="0" rotWithShape="1">
            <a:blip r:embed="rId6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790" name="object 359"/>
          <p:cNvSpPr>
            <a:spLocks/>
          </p:cNvSpPr>
          <p:nvPr/>
        </p:nvSpPr>
        <p:spPr bwMode="auto">
          <a:xfrm>
            <a:off x="3257550" y="4819650"/>
            <a:ext cx="63500" cy="617538"/>
          </a:xfrm>
          <a:custGeom>
            <a:avLst/>
            <a:gdLst/>
            <a:ahLst/>
            <a:cxnLst>
              <a:cxn ang="0">
                <a:pos x="63233" y="0"/>
              </a:cxn>
              <a:cxn ang="0">
                <a:pos x="0" y="617156"/>
              </a:cxn>
            </a:cxnLst>
            <a:rect l="0" t="0" r="r" b="b"/>
            <a:pathLst>
              <a:path w="63500" h="617220">
                <a:moveTo>
                  <a:pt x="63233" y="0"/>
                </a:moveTo>
                <a:lnTo>
                  <a:pt x="0" y="617156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91" name="object 360"/>
          <p:cNvSpPr>
            <a:spLocks/>
          </p:cNvSpPr>
          <p:nvPr/>
        </p:nvSpPr>
        <p:spPr bwMode="auto">
          <a:xfrm>
            <a:off x="3232150" y="5422900"/>
            <a:ext cx="50800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500" y="78397"/>
              </a:cxn>
              <a:cxn ang="0">
                <a:pos x="50533" y="5181"/>
              </a:cxn>
              <a:cxn ang="0">
                <a:pos x="0" y="0"/>
              </a:cxn>
            </a:cxnLst>
            <a:rect l="0" t="0" r="r" b="b"/>
            <a:pathLst>
              <a:path w="50800" h="78739">
                <a:moveTo>
                  <a:pt x="0" y="0"/>
                </a:moveTo>
                <a:lnTo>
                  <a:pt x="17500" y="78397"/>
                </a:lnTo>
                <a:lnTo>
                  <a:pt x="50533" y="51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92" name="object 361"/>
          <p:cNvSpPr>
            <a:spLocks noChangeArrowheads="1"/>
          </p:cNvSpPr>
          <p:nvPr/>
        </p:nvSpPr>
        <p:spPr bwMode="auto">
          <a:xfrm>
            <a:off x="3278188" y="4778375"/>
            <a:ext cx="88900" cy="87313"/>
          </a:xfrm>
          <a:prstGeom prst="rect">
            <a:avLst/>
          </a:prstGeom>
          <a:blipFill dpi="0" rotWithShape="1">
            <a:blip r:embed="rId1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793" name="object 362"/>
          <p:cNvSpPr>
            <a:spLocks/>
          </p:cNvSpPr>
          <p:nvPr/>
        </p:nvSpPr>
        <p:spPr bwMode="auto">
          <a:xfrm>
            <a:off x="4824413" y="4105275"/>
            <a:ext cx="60325" cy="404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363" y="403275"/>
              </a:cxn>
            </a:cxnLst>
            <a:rect l="0" t="0" r="r" b="b"/>
            <a:pathLst>
              <a:path w="60960" h="403860">
                <a:moveTo>
                  <a:pt x="0" y="0"/>
                </a:moveTo>
                <a:lnTo>
                  <a:pt x="60363" y="40327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94" name="object 363"/>
          <p:cNvSpPr>
            <a:spLocks/>
          </p:cNvSpPr>
          <p:nvPr/>
        </p:nvSpPr>
        <p:spPr bwMode="auto">
          <a:xfrm>
            <a:off x="4857750" y="4492625"/>
            <a:ext cx="50800" cy="79375"/>
          </a:xfrm>
          <a:custGeom>
            <a:avLst/>
            <a:gdLst/>
            <a:ahLst/>
            <a:cxnLst>
              <a:cxn ang="0">
                <a:pos x="50241" y="0"/>
              </a:cxn>
              <a:cxn ang="0">
                <a:pos x="0" y="7518"/>
              </a:cxn>
              <a:cxn ang="0">
                <a:pos x="36398" y="79121"/>
              </a:cxn>
              <a:cxn ang="0">
                <a:pos x="50241" y="0"/>
              </a:cxn>
            </a:cxnLst>
            <a:rect l="0" t="0" r="r" b="b"/>
            <a:pathLst>
              <a:path w="50800" h="79375">
                <a:moveTo>
                  <a:pt x="50241" y="0"/>
                </a:moveTo>
                <a:lnTo>
                  <a:pt x="0" y="7518"/>
                </a:lnTo>
                <a:lnTo>
                  <a:pt x="36398" y="79121"/>
                </a:lnTo>
                <a:lnTo>
                  <a:pt x="5024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95" name="object 364"/>
          <p:cNvSpPr>
            <a:spLocks noChangeArrowheads="1"/>
          </p:cNvSpPr>
          <p:nvPr/>
        </p:nvSpPr>
        <p:spPr bwMode="auto">
          <a:xfrm>
            <a:off x="4778375" y="4064000"/>
            <a:ext cx="87313" cy="85725"/>
          </a:xfrm>
          <a:prstGeom prst="rect">
            <a:avLst/>
          </a:prstGeom>
          <a:blipFill dpi="0" rotWithShape="1">
            <a:blip r:embed="rId1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796" name="object 365"/>
          <p:cNvSpPr>
            <a:spLocks/>
          </p:cNvSpPr>
          <p:nvPr/>
        </p:nvSpPr>
        <p:spPr bwMode="auto">
          <a:xfrm>
            <a:off x="4826000" y="3100388"/>
            <a:ext cx="277813" cy="215900"/>
          </a:xfrm>
          <a:custGeom>
            <a:avLst/>
            <a:gdLst/>
            <a:ahLst/>
            <a:cxnLst>
              <a:cxn ang="0">
                <a:pos x="277037" y="216522"/>
              </a:cxn>
              <a:cxn ang="0">
                <a:pos x="0" y="0"/>
              </a:cxn>
            </a:cxnLst>
            <a:rect l="0" t="0" r="r" b="b"/>
            <a:pathLst>
              <a:path w="277495" h="216535">
                <a:moveTo>
                  <a:pt x="277037" y="21652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97" name="object 366"/>
          <p:cNvSpPr>
            <a:spLocks/>
          </p:cNvSpPr>
          <p:nvPr/>
        </p:nvSpPr>
        <p:spPr bwMode="auto">
          <a:xfrm>
            <a:off x="4775200" y="3060700"/>
            <a:ext cx="76200" cy="68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399" y="66928"/>
              </a:cxn>
              <a:cxn ang="0">
                <a:pos x="75679" y="26898"/>
              </a:cxn>
              <a:cxn ang="0">
                <a:pos x="0" y="0"/>
              </a:cxn>
            </a:cxnLst>
            <a:rect l="0" t="0" r="r" b="b"/>
            <a:pathLst>
              <a:path w="76200" h="67310">
                <a:moveTo>
                  <a:pt x="0" y="0"/>
                </a:moveTo>
                <a:lnTo>
                  <a:pt x="44399" y="66928"/>
                </a:lnTo>
                <a:lnTo>
                  <a:pt x="75679" y="268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798" name="object 367"/>
          <p:cNvSpPr>
            <a:spLocks noChangeArrowheads="1"/>
          </p:cNvSpPr>
          <p:nvPr/>
        </p:nvSpPr>
        <p:spPr bwMode="auto">
          <a:xfrm>
            <a:off x="5064125" y="3278188"/>
            <a:ext cx="88900" cy="88900"/>
          </a:xfrm>
          <a:prstGeom prst="rect">
            <a:avLst/>
          </a:prstGeom>
          <a:blipFill dpi="0" rotWithShape="1">
            <a:blip r:embed="rId1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799" name="object 368"/>
          <p:cNvSpPr>
            <a:spLocks noChangeArrowheads="1"/>
          </p:cNvSpPr>
          <p:nvPr/>
        </p:nvSpPr>
        <p:spPr bwMode="auto">
          <a:xfrm>
            <a:off x="4775200" y="3787775"/>
            <a:ext cx="249238" cy="246063"/>
          </a:xfrm>
          <a:prstGeom prst="rect">
            <a:avLst/>
          </a:prstGeom>
          <a:blipFill dpi="0" rotWithShape="1">
            <a:blip r:embed="rId1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800" name="object 369"/>
          <p:cNvSpPr>
            <a:spLocks/>
          </p:cNvSpPr>
          <p:nvPr/>
        </p:nvSpPr>
        <p:spPr bwMode="auto">
          <a:xfrm>
            <a:off x="4230688" y="3186113"/>
            <a:ext cx="1193800" cy="1206500"/>
          </a:xfrm>
          <a:custGeom>
            <a:avLst/>
            <a:gdLst/>
            <a:ahLst/>
            <a:cxnLst>
              <a:cxn ang="0">
                <a:pos x="491288" y="962987"/>
              </a:cxn>
              <a:cxn ang="0">
                <a:pos x="556947" y="1023853"/>
              </a:cxn>
              <a:cxn ang="0">
                <a:pos x="618770" y="1092385"/>
              </a:cxn>
              <a:cxn ang="0">
                <a:pos x="693175" y="1143585"/>
              </a:cxn>
              <a:cxn ang="0">
                <a:pos x="777297" y="1183954"/>
              </a:cxn>
              <a:cxn ang="0">
                <a:pos x="867497" y="1205001"/>
              </a:cxn>
              <a:cxn ang="0">
                <a:pos x="977844" y="1204519"/>
              </a:cxn>
              <a:cxn ang="0">
                <a:pos x="1087089" y="1182507"/>
              </a:cxn>
              <a:cxn ang="0">
                <a:pos x="1155549" y="1133922"/>
              </a:cxn>
              <a:cxn ang="0">
                <a:pos x="1192749" y="1058355"/>
              </a:cxn>
              <a:cxn ang="0">
                <a:pos x="1178050" y="963460"/>
              </a:cxn>
              <a:cxn ang="0">
                <a:pos x="1092744" y="868573"/>
              </a:cxn>
              <a:cxn ang="0">
                <a:pos x="1009604" y="797683"/>
              </a:cxn>
              <a:cxn ang="0">
                <a:pos x="930296" y="724662"/>
              </a:cxn>
              <a:cxn ang="0">
                <a:pos x="876120" y="652919"/>
              </a:cxn>
              <a:cxn ang="0">
                <a:pos x="848759" y="558828"/>
              </a:cxn>
              <a:cxn ang="0">
                <a:pos x="847350" y="462529"/>
              </a:cxn>
              <a:cxn ang="0">
                <a:pos x="859824" y="373075"/>
              </a:cxn>
              <a:cxn ang="0">
                <a:pos x="884402" y="284948"/>
              </a:cxn>
              <a:cxn ang="0">
                <a:pos x="938921" y="202683"/>
              </a:cxn>
              <a:cxn ang="0">
                <a:pos x="979638" y="135331"/>
              </a:cxn>
              <a:cxn ang="0">
                <a:pos x="981794" y="65782"/>
              </a:cxn>
              <a:cxn ang="0">
                <a:pos x="953755" y="23190"/>
              </a:cxn>
              <a:cxn ang="0">
                <a:pos x="898224" y="0"/>
              </a:cxn>
              <a:cxn ang="0">
                <a:pos x="824368" y="40436"/>
              </a:cxn>
              <a:cxn ang="0">
                <a:pos x="775481" y="161525"/>
              </a:cxn>
              <a:cxn ang="0">
                <a:pos x="740941" y="271419"/>
              </a:cxn>
              <a:cxn ang="0">
                <a:pos x="700863" y="372509"/>
              </a:cxn>
              <a:cxn ang="0">
                <a:pos x="612201" y="451713"/>
              </a:cxn>
              <a:cxn ang="0">
                <a:pos x="514894" y="437934"/>
              </a:cxn>
              <a:cxn ang="0">
                <a:pos x="413666" y="399907"/>
              </a:cxn>
              <a:cxn ang="0">
                <a:pos x="332662" y="376872"/>
              </a:cxn>
              <a:cxn ang="0">
                <a:pos x="251247" y="380644"/>
              </a:cxn>
              <a:cxn ang="0">
                <a:pos x="211885" y="420001"/>
              </a:cxn>
              <a:cxn ang="0">
                <a:pos x="219204" y="499987"/>
              </a:cxn>
              <a:cxn ang="0">
                <a:pos x="237286" y="600946"/>
              </a:cxn>
              <a:cxn ang="0">
                <a:pos x="200362" y="680307"/>
              </a:cxn>
              <a:cxn ang="0">
                <a:pos x="107402" y="743248"/>
              </a:cxn>
              <a:cxn ang="0">
                <a:pos x="30732" y="799566"/>
              </a:cxn>
              <a:cxn ang="0">
                <a:pos x="0" y="864801"/>
              </a:cxn>
              <a:cxn ang="0">
                <a:pos x="37132" y="945807"/>
              </a:cxn>
              <a:cxn ang="0">
                <a:pos x="116793" y="988669"/>
              </a:cxn>
              <a:cxn ang="0">
                <a:pos x="209712" y="994233"/>
              </a:cxn>
              <a:cxn ang="0">
                <a:pos x="308395" y="966160"/>
              </a:cxn>
              <a:cxn ang="0">
                <a:pos x="409474" y="943357"/>
              </a:cxn>
            </a:cxnLst>
            <a:rect l="0" t="0" r="r" b="b"/>
            <a:pathLst>
              <a:path w="1193800" h="1207135">
                <a:moveTo>
                  <a:pt x="453426" y="946213"/>
                </a:moveTo>
                <a:lnTo>
                  <a:pt x="491288" y="962987"/>
                </a:lnTo>
                <a:lnTo>
                  <a:pt x="525316" y="990305"/>
                </a:lnTo>
                <a:lnTo>
                  <a:pt x="556947" y="1023853"/>
                </a:lnTo>
                <a:lnTo>
                  <a:pt x="587619" y="1059317"/>
                </a:lnTo>
                <a:lnTo>
                  <a:pt x="618770" y="1092385"/>
                </a:lnTo>
                <a:lnTo>
                  <a:pt x="651838" y="1118742"/>
                </a:lnTo>
                <a:lnTo>
                  <a:pt x="693175" y="1143585"/>
                </a:lnTo>
                <a:lnTo>
                  <a:pt x="734787" y="1165667"/>
                </a:lnTo>
                <a:lnTo>
                  <a:pt x="777297" y="1183954"/>
                </a:lnTo>
                <a:lnTo>
                  <a:pt x="821326" y="1197410"/>
                </a:lnTo>
                <a:lnTo>
                  <a:pt x="867497" y="1205001"/>
                </a:lnTo>
                <a:lnTo>
                  <a:pt x="919805" y="1207141"/>
                </a:lnTo>
                <a:lnTo>
                  <a:pt x="977844" y="1204519"/>
                </a:lnTo>
                <a:lnTo>
                  <a:pt x="1035607" y="1196515"/>
                </a:lnTo>
                <a:lnTo>
                  <a:pt x="1087089" y="1182507"/>
                </a:lnTo>
                <a:lnTo>
                  <a:pt x="1126285" y="1161872"/>
                </a:lnTo>
                <a:lnTo>
                  <a:pt x="1155549" y="1133922"/>
                </a:lnTo>
                <a:lnTo>
                  <a:pt x="1178877" y="1099072"/>
                </a:lnTo>
                <a:lnTo>
                  <a:pt x="1192749" y="1058355"/>
                </a:lnTo>
                <a:lnTo>
                  <a:pt x="1193646" y="1012807"/>
                </a:lnTo>
                <a:lnTo>
                  <a:pt x="1178050" y="963460"/>
                </a:lnTo>
                <a:lnTo>
                  <a:pt x="1129096" y="902154"/>
                </a:lnTo>
                <a:lnTo>
                  <a:pt x="1092744" y="868573"/>
                </a:lnTo>
                <a:lnTo>
                  <a:pt x="1052026" y="833607"/>
                </a:lnTo>
                <a:lnTo>
                  <a:pt x="1009604" y="797683"/>
                </a:lnTo>
                <a:lnTo>
                  <a:pt x="968140" y="761226"/>
                </a:lnTo>
                <a:lnTo>
                  <a:pt x="930296" y="724662"/>
                </a:lnTo>
                <a:lnTo>
                  <a:pt x="898735" y="688418"/>
                </a:lnTo>
                <a:lnTo>
                  <a:pt x="876120" y="652919"/>
                </a:lnTo>
                <a:lnTo>
                  <a:pt x="858441" y="606715"/>
                </a:lnTo>
                <a:lnTo>
                  <a:pt x="848759" y="558828"/>
                </a:lnTo>
                <a:lnTo>
                  <a:pt x="845565" y="510389"/>
                </a:lnTo>
                <a:lnTo>
                  <a:pt x="847350" y="462529"/>
                </a:lnTo>
                <a:lnTo>
                  <a:pt x="852606" y="416381"/>
                </a:lnTo>
                <a:lnTo>
                  <a:pt x="859824" y="373075"/>
                </a:lnTo>
                <a:lnTo>
                  <a:pt x="867497" y="333743"/>
                </a:lnTo>
                <a:lnTo>
                  <a:pt x="884402" y="284948"/>
                </a:lnTo>
                <a:lnTo>
                  <a:pt x="910281" y="241537"/>
                </a:lnTo>
                <a:lnTo>
                  <a:pt x="938921" y="202683"/>
                </a:lnTo>
                <a:lnTo>
                  <a:pt x="964110" y="167556"/>
                </a:lnTo>
                <a:lnTo>
                  <a:pt x="979638" y="135331"/>
                </a:lnTo>
                <a:lnTo>
                  <a:pt x="985298" y="98199"/>
                </a:lnTo>
                <a:lnTo>
                  <a:pt x="981794" y="65782"/>
                </a:lnTo>
                <a:lnTo>
                  <a:pt x="970740" y="40105"/>
                </a:lnTo>
                <a:lnTo>
                  <a:pt x="953755" y="23190"/>
                </a:lnTo>
                <a:lnTo>
                  <a:pt x="929695" y="9504"/>
                </a:lnTo>
                <a:lnTo>
                  <a:pt x="898224" y="0"/>
                </a:lnTo>
                <a:lnTo>
                  <a:pt x="862172" y="6402"/>
                </a:lnTo>
                <a:lnTo>
                  <a:pt x="824368" y="40436"/>
                </a:lnTo>
                <a:lnTo>
                  <a:pt x="791740" y="111885"/>
                </a:lnTo>
                <a:lnTo>
                  <a:pt x="775481" y="161525"/>
                </a:lnTo>
                <a:lnTo>
                  <a:pt x="758690" y="215851"/>
                </a:lnTo>
                <a:lnTo>
                  <a:pt x="740941" y="271419"/>
                </a:lnTo>
                <a:lnTo>
                  <a:pt x="721807" y="324786"/>
                </a:lnTo>
                <a:lnTo>
                  <a:pt x="700863" y="372509"/>
                </a:lnTo>
                <a:lnTo>
                  <a:pt x="677682" y="411144"/>
                </a:lnTo>
                <a:lnTo>
                  <a:pt x="612201" y="451713"/>
                </a:lnTo>
                <a:lnTo>
                  <a:pt x="565547" y="450307"/>
                </a:lnTo>
                <a:lnTo>
                  <a:pt x="514894" y="437934"/>
                </a:lnTo>
                <a:lnTo>
                  <a:pt x="463261" y="419499"/>
                </a:lnTo>
                <a:lnTo>
                  <a:pt x="413666" y="399907"/>
                </a:lnTo>
                <a:lnTo>
                  <a:pt x="369127" y="384063"/>
                </a:lnTo>
                <a:lnTo>
                  <a:pt x="332662" y="376872"/>
                </a:lnTo>
                <a:lnTo>
                  <a:pt x="285281" y="376128"/>
                </a:lnTo>
                <a:lnTo>
                  <a:pt x="251247" y="380644"/>
                </a:lnTo>
                <a:lnTo>
                  <a:pt x="227725" y="394056"/>
                </a:lnTo>
                <a:lnTo>
                  <a:pt x="211885" y="420001"/>
                </a:lnTo>
                <a:lnTo>
                  <a:pt x="209955" y="454371"/>
                </a:lnTo>
                <a:lnTo>
                  <a:pt x="219204" y="499987"/>
                </a:lnTo>
                <a:lnTo>
                  <a:pt x="231143" y="550846"/>
                </a:lnTo>
                <a:lnTo>
                  <a:pt x="237286" y="600946"/>
                </a:lnTo>
                <a:lnTo>
                  <a:pt x="229144" y="644283"/>
                </a:lnTo>
                <a:lnTo>
                  <a:pt x="200362" y="680307"/>
                </a:lnTo>
                <a:lnTo>
                  <a:pt x="156607" y="713019"/>
                </a:lnTo>
                <a:lnTo>
                  <a:pt x="107402" y="743248"/>
                </a:lnTo>
                <a:lnTo>
                  <a:pt x="62269" y="771821"/>
                </a:lnTo>
                <a:lnTo>
                  <a:pt x="30732" y="799566"/>
                </a:lnTo>
                <a:lnTo>
                  <a:pt x="9638" y="833196"/>
                </a:lnTo>
                <a:lnTo>
                  <a:pt x="0" y="864801"/>
                </a:lnTo>
                <a:lnTo>
                  <a:pt x="1412" y="893980"/>
                </a:lnTo>
                <a:lnTo>
                  <a:pt x="37132" y="945807"/>
                </a:lnTo>
                <a:lnTo>
                  <a:pt x="72245" y="969935"/>
                </a:lnTo>
                <a:lnTo>
                  <a:pt x="116793" y="988669"/>
                </a:lnTo>
                <a:lnTo>
                  <a:pt x="168756" y="997965"/>
                </a:lnTo>
                <a:lnTo>
                  <a:pt x="209712" y="994233"/>
                </a:lnTo>
                <a:lnTo>
                  <a:pt x="257257" y="981994"/>
                </a:lnTo>
                <a:lnTo>
                  <a:pt x="308395" y="966160"/>
                </a:lnTo>
                <a:lnTo>
                  <a:pt x="360132" y="951643"/>
                </a:lnTo>
                <a:lnTo>
                  <a:pt x="409474" y="943357"/>
                </a:lnTo>
                <a:lnTo>
                  <a:pt x="453426" y="946213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0" name="object 370"/>
          <p:cNvSpPr txBox="1"/>
          <p:nvPr/>
        </p:nvSpPr>
        <p:spPr>
          <a:xfrm>
            <a:off x="3865563" y="3530600"/>
            <a:ext cx="53498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802" name="object 371"/>
          <p:cNvSpPr>
            <a:spLocks/>
          </p:cNvSpPr>
          <p:nvPr/>
        </p:nvSpPr>
        <p:spPr bwMode="auto">
          <a:xfrm>
            <a:off x="4976813" y="3816350"/>
            <a:ext cx="354012" cy="354013"/>
          </a:xfrm>
          <a:custGeom>
            <a:avLst/>
            <a:gdLst/>
            <a:ahLst/>
            <a:cxnLst>
              <a:cxn ang="0">
                <a:pos x="20967" y="0"/>
              </a:cxn>
              <a:cxn ang="0">
                <a:pos x="0" y="20954"/>
              </a:cxn>
              <a:cxn ang="0">
                <a:pos x="322694" y="343649"/>
              </a:cxn>
              <a:cxn ang="0">
                <a:pos x="312216" y="354126"/>
              </a:cxn>
              <a:cxn ang="0">
                <a:pos x="354139" y="354126"/>
              </a:cxn>
              <a:cxn ang="0">
                <a:pos x="354139" y="322681"/>
              </a:cxn>
              <a:cxn ang="0">
                <a:pos x="343661" y="322681"/>
              </a:cxn>
              <a:cxn ang="0">
                <a:pos x="20967" y="0"/>
              </a:cxn>
              <a:cxn ang="0">
                <a:pos x="354139" y="312204"/>
              </a:cxn>
              <a:cxn ang="0">
                <a:pos x="343661" y="322681"/>
              </a:cxn>
              <a:cxn ang="0">
                <a:pos x="354139" y="322681"/>
              </a:cxn>
              <a:cxn ang="0">
                <a:pos x="354139" y="312204"/>
              </a:cxn>
            </a:cxnLst>
            <a:rect l="0" t="0" r="r" b="b"/>
            <a:pathLst>
              <a:path w="354329" h="354329">
                <a:moveTo>
                  <a:pt x="20967" y="0"/>
                </a:moveTo>
                <a:lnTo>
                  <a:pt x="0" y="20954"/>
                </a:lnTo>
                <a:lnTo>
                  <a:pt x="322694" y="343649"/>
                </a:lnTo>
                <a:lnTo>
                  <a:pt x="312216" y="354126"/>
                </a:lnTo>
                <a:lnTo>
                  <a:pt x="354139" y="354126"/>
                </a:lnTo>
                <a:lnTo>
                  <a:pt x="354139" y="322681"/>
                </a:lnTo>
                <a:lnTo>
                  <a:pt x="343661" y="322681"/>
                </a:lnTo>
                <a:lnTo>
                  <a:pt x="20967" y="0"/>
                </a:lnTo>
                <a:close/>
              </a:path>
              <a:path w="354329" h="354329">
                <a:moveTo>
                  <a:pt x="354139" y="312204"/>
                </a:moveTo>
                <a:lnTo>
                  <a:pt x="343661" y="322681"/>
                </a:lnTo>
                <a:lnTo>
                  <a:pt x="354139" y="322681"/>
                </a:lnTo>
                <a:lnTo>
                  <a:pt x="354139" y="31220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803" name="object 372"/>
          <p:cNvSpPr>
            <a:spLocks/>
          </p:cNvSpPr>
          <p:nvPr/>
        </p:nvSpPr>
        <p:spPr bwMode="auto">
          <a:xfrm>
            <a:off x="4976813" y="3816350"/>
            <a:ext cx="354012" cy="354013"/>
          </a:xfrm>
          <a:custGeom>
            <a:avLst/>
            <a:gdLst/>
            <a:ahLst/>
            <a:cxnLst>
              <a:cxn ang="0">
                <a:pos x="354139" y="312204"/>
              </a:cxn>
              <a:cxn ang="0">
                <a:pos x="354139" y="354126"/>
              </a:cxn>
              <a:cxn ang="0">
                <a:pos x="312216" y="354126"/>
              </a:cxn>
              <a:cxn ang="0">
                <a:pos x="322694" y="343649"/>
              </a:cxn>
              <a:cxn ang="0">
                <a:pos x="0" y="20954"/>
              </a:cxn>
              <a:cxn ang="0">
                <a:pos x="20967" y="0"/>
              </a:cxn>
              <a:cxn ang="0">
                <a:pos x="343661" y="322681"/>
              </a:cxn>
              <a:cxn ang="0">
                <a:pos x="354139" y="312204"/>
              </a:cxn>
            </a:cxnLst>
            <a:rect l="0" t="0" r="r" b="b"/>
            <a:pathLst>
              <a:path w="354329" h="354329">
                <a:moveTo>
                  <a:pt x="354139" y="312204"/>
                </a:moveTo>
                <a:lnTo>
                  <a:pt x="354139" y="354126"/>
                </a:lnTo>
                <a:lnTo>
                  <a:pt x="312216" y="354126"/>
                </a:lnTo>
                <a:lnTo>
                  <a:pt x="322694" y="343649"/>
                </a:lnTo>
                <a:lnTo>
                  <a:pt x="0" y="20954"/>
                </a:lnTo>
                <a:lnTo>
                  <a:pt x="20967" y="0"/>
                </a:lnTo>
                <a:lnTo>
                  <a:pt x="343661" y="322681"/>
                </a:lnTo>
                <a:lnTo>
                  <a:pt x="354139" y="312204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3" name="object 373"/>
          <p:cNvSpPr txBox="1"/>
          <p:nvPr/>
        </p:nvSpPr>
        <p:spPr>
          <a:xfrm>
            <a:off x="5267325" y="3773488"/>
            <a:ext cx="6445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sp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805" name="object 374"/>
          <p:cNvSpPr>
            <a:spLocks/>
          </p:cNvSpPr>
          <p:nvPr/>
        </p:nvSpPr>
        <p:spPr bwMode="auto">
          <a:xfrm>
            <a:off x="4214813" y="4826000"/>
            <a:ext cx="71437" cy="111125"/>
          </a:xfrm>
          <a:custGeom>
            <a:avLst/>
            <a:gdLst/>
            <a:ahLst/>
            <a:cxnLst>
              <a:cxn ang="0">
                <a:pos x="0" y="111086"/>
              </a:cxn>
              <a:cxn ang="0">
                <a:pos x="71437" y="0"/>
              </a:cxn>
            </a:cxnLst>
            <a:rect l="0" t="0" r="r" b="b"/>
            <a:pathLst>
              <a:path w="71754" h="111125">
                <a:moveTo>
                  <a:pt x="0" y="111086"/>
                </a:moveTo>
                <a:lnTo>
                  <a:pt x="71437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806" name="object 375"/>
          <p:cNvSpPr>
            <a:spLocks/>
          </p:cNvSpPr>
          <p:nvPr/>
        </p:nvSpPr>
        <p:spPr bwMode="auto">
          <a:xfrm>
            <a:off x="6011863" y="5964238"/>
            <a:ext cx="71437" cy="111125"/>
          </a:xfrm>
          <a:custGeom>
            <a:avLst/>
            <a:gdLst/>
            <a:ahLst/>
            <a:cxnLst>
              <a:cxn ang="0">
                <a:pos x="0" y="111086"/>
              </a:cxn>
              <a:cxn ang="0">
                <a:pos x="71437" y="0"/>
              </a:cxn>
            </a:cxnLst>
            <a:rect l="0" t="0" r="r" b="b"/>
            <a:pathLst>
              <a:path w="71754" h="111125">
                <a:moveTo>
                  <a:pt x="0" y="111086"/>
                </a:moveTo>
                <a:lnTo>
                  <a:pt x="71437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807" name="object 376"/>
          <p:cNvSpPr>
            <a:spLocks/>
          </p:cNvSpPr>
          <p:nvPr/>
        </p:nvSpPr>
        <p:spPr bwMode="auto">
          <a:xfrm>
            <a:off x="4257675" y="4875213"/>
            <a:ext cx="1785938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85950" y="1143012"/>
              </a:cxn>
            </a:cxnLst>
            <a:rect l="0" t="0" r="r" b="b"/>
            <a:pathLst>
              <a:path w="1786254" h="1143000">
                <a:moveTo>
                  <a:pt x="0" y="0"/>
                </a:moveTo>
                <a:lnTo>
                  <a:pt x="1785950" y="1143012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7" name="object 377"/>
          <p:cNvSpPr txBox="1"/>
          <p:nvPr/>
        </p:nvSpPr>
        <p:spPr>
          <a:xfrm>
            <a:off x="4579938" y="5387975"/>
            <a:ext cx="6064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8" name="object 37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18810" name="object 37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98D143E-9BD8-4612-A020-0886BB54F948}" type="slidenum">
              <a:rPr lang="th-TH"/>
              <a:pPr marL="25400"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 noChangeArrowheads="1"/>
          </p:cNvSpPr>
          <p:nvPr/>
        </p:nvSpPr>
        <p:spPr bwMode="auto">
          <a:xfrm>
            <a:off x="258763" y="254000"/>
            <a:ext cx="6875462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Viral</a:t>
            </a:r>
            <a:r>
              <a:rPr spc="-60" dirty="0"/>
              <a:t> </a:t>
            </a:r>
            <a:r>
              <a:rPr spc="-5" dirty="0"/>
              <a:t>Propagation</a:t>
            </a:r>
          </a:p>
        </p:txBody>
      </p:sp>
      <p:sp>
        <p:nvSpPr>
          <p:cNvPr id="19459" name="object 4"/>
          <p:cNvSpPr>
            <a:spLocks noChangeArrowheads="1"/>
          </p:cNvSpPr>
          <p:nvPr/>
        </p:nvSpPr>
        <p:spPr bwMode="auto">
          <a:xfrm>
            <a:off x="2579688" y="1533525"/>
            <a:ext cx="3584575" cy="44942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1946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16E1406E-12CC-45CB-86F6-B6F0977D5917}" type="slidenum">
              <a:rPr lang="th-TH"/>
              <a:pPr marL="25400"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737475" cy="1042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Recommendation referral program</a:t>
            </a:r>
          </a:p>
          <a:p>
            <a:pPr marL="355600" indent="-342900">
              <a:spcBef>
                <a:spcPts val="475"/>
              </a:spcBef>
              <a:tabLst>
                <a:tab pos="354013" algn="l"/>
                <a:tab pos="355600" algn="l"/>
              </a:tabLst>
            </a:pPr>
            <a:r>
              <a:rPr lang="th-TH" sz="2000">
                <a:cs typeface="Arial" charset="0"/>
              </a:rPr>
              <a:t>–	</a:t>
            </a:r>
            <a:r>
              <a:rPr lang="th-TH" sz="2000">
                <a:latin typeface="Tahoma" pitchFamily="34" charset="0"/>
                <a:cs typeface="Tahoma" pitchFamily="34" charset="0"/>
              </a:rPr>
              <a:t>Senders and followers of recommendations received discounts  on products.</a:t>
            </a:r>
          </a:p>
        </p:txBody>
      </p:sp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258763" y="254000"/>
            <a:ext cx="640556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Viral</a:t>
            </a:r>
            <a:r>
              <a:rPr spc="-65" dirty="0"/>
              <a:t> </a:t>
            </a:r>
            <a:r>
              <a:rPr spc="-5" dirty="0"/>
              <a:t>Marketing</a:t>
            </a:r>
          </a:p>
        </p:txBody>
      </p:sp>
      <p:sp>
        <p:nvSpPr>
          <p:cNvPr id="20484" name="object 5"/>
          <p:cNvSpPr>
            <a:spLocks noChangeArrowheads="1"/>
          </p:cNvSpPr>
          <p:nvPr/>
        </p:nvSpPr>
        <p:spPr bwMode="auto">
          <a:xfrm>
            <a:off x="1001713" y="3930650"/>
            <a:ext cx="923925" cy="777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4211638" y="3144838"/>
            <a:ext cx="1285875" cy="13620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6" name="object 7"/>
          <p:cNvSpPr>
            <a:spLocks noChangeArrowheads="1"/>
          </p:cNvSpPr>
          <p:nvPr/>
        </p:nvSpPr>
        <p:spPr bwMode="auto">
          <a:xfrm>
            <a:off x="1646238" y="3289300"/>
            <a:ext cx="1143000" cy="11430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7" name="object 8"/>
          <p:cNvSpPr>
            <a:spLocks noChangeArrowheads="1"/>
          </p:cNvSpPr>
          <p:nvPr/>
        </p:nvSpPr>
        <p:spPr bwMode="auto">
          <a:xfrm>
            <a:off x="3168650" y="3689350"/>
            <a:ext cx="736600" cy="3810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6238" y="3887788"/>
            <a:ext cx="1274762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Calibri"/>
                <a:cs typeface="Calibri"/>
              </a:rPr>
              <a:t>recommend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7063" y="2700338"/>
            <a:ext cx="8064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10%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7825" y="2700338"/>
            <a:ext cx="11144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10%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credit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491" name="object 12"/>
          <p:cNvSpPr>
            <a:spLocks noChangeArrowheads="1"/>
          </p:cNvSpPr>
          <p:nvPr/>
        </p:nvSpPr>
        <p:spPr bwMode="auto">
          <a:xfrm>
            <a:off x="5287963" y="2601913"/>
            <a:ext cx="312737" cy="4286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2" name="object 13"/>
          <p:cNvSpPr>
            <a:spLocks noChangeArrowheads="1"/>
          </p:cNvSpPr>
          <p:nvPr/>
        </p:nvSpPr>
        <p:spPr bwMode="auto">
          <a:xfrm>
            <a:off x="2787650" y="2644775"/>
            <a:ext cx="312738" cy="4286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3" name="object 14"/>
          <p:cNvSpPr>
            <a:spLocks noChangeArrowheads="1"/>
          </p:cNvSpPr>
          <p:nvPr/>
        </p:nvSpPr>
        <p:spPr bwMode="auto">
          <a:xfrm>
            <a:off x="6186488" y="3689350"/>
            <a:ext cx="739775" cy="3810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7250" y="3887788"/>
            <a:ext cx="12747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Calibri"/>
                <a:cs typeface="Calibri"/>
              </a:rPr>
              <a:t>recommend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20496" name="object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A007ABDF-A14B-4600-938D-A5257733AF21}" type="slidenum">
              <a:rPr lang="th-TH"/>
              <a:pPr marL="25400"/>
              <a:t>14</a:t>
            </a:fld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7794625" y="3671888"/>
            <a:ext cx="2000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3973513"/>
            <a:ext cx="7686675" cy="154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5" dirty="0">
                <a:latin typeface="Tahoma"/>
                <a:cs typeface="Tahoma"/>
              </a:rPr>
              <a:t>Forward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Predictions: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0" dirty="0">
                <a:latin typeface="Tahoma"/>
                <a:cs typeface="Tahoma"/>
              </a:rPr>
              <a:t>viral </a:t>
            </a:r>
            <a:r>
              <a:rPr sz="2000" spc="-5" dirty="0">
                <a:latin typeface="Tahoma"/>
                <a:cs typeface="Tahoma"/>
              </a:rPr>
              <a:t>marketing, influence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maximization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57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Backward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Predictions: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4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effector/initiator finding, cascade detection, sensor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placement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258763" y="254000"/>
            <a:ext cx="790892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Apps </a:t>
            </a:r>
            <a:r>
              <a:rPr spc="-5" dirty="0"/>
              <a:t>of Social Influence</a:t>
            </a:r>
            <a:r>
              <a:rPr spc="-100" dirty="0"/>
              <a:t> </a:t>
            </a:r>
            <a:r>
              <a:rPr spc="-5" dirty="0"/>
              <a:t>Models</a:t>
            </a:r>
          </a:p>
        </p:txBody>
      </p:sp>
      <p:sp>
        <p:nvSpPr>
          <p:cNvPr id="21508" name="object 5"/>
          <p:cNvSpPr>
            <a:spLocks/>
          </p:cNvSpPr>
          <p:nvPr/>
        </p:nvSpPr>
        <p:spPr bwMode="auto">
          <a:xfrm>
            <a:off x="7729538" y="1609725"/>
            <a:ext cx="19050" cy="241300"/>
          </a:xfrm>
          <a:custGeom>
            <a:avLst/>
            <a:gdLst/>
            <a:ahLst/>
            <a:cxnLst>
              <a:cxn ang="0">
                <a:pos x="17411" y="241541"/>
              </a:cxn>
              <a:cxn ang="0">
                <a:pos x="0" y="0"/>
              </a:cxn>
            </a:cxnLst>
            <a:rect l="0" t="0" r="r" b="b"/>
            <a:pathLst>
              <a:path w="17779" h="241935">
                <a:moveTo>
                  <a:pt x="17411" y="241541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9" name="object 6"/>
          <p:cNvSpPr>
            <a:spLocks/>
          </p:cNvSpPr>
          <p:nvPr/>
        </p:nvSpPr>
        <p:spPr bwMode="auto">
          <a:xfrm>
            <a:off x="7469188" y="1592263"/>
            <a:ext cx="242887" cy="85725"/>
          </a:xfrm>
          <a:custGeom>
            <a:avLst/>
            <a:gdLst/>
            <a:ahLst/>
            <a:cxnLst>
              <a:cxn ang="0">
                <a:pos x="0" y="86258"/>
              </a:cxn>
              <a:cxn ang="0">
                <a:pos x="243725" y="0"/>
              </a:cxn>
            </a:cxnLst>
            <a:rect l="0" t="0" r="r" b="b"/>
            <a:pathLst>
              <a:path w="243840" h="86360">
                <a:moveTo>
                  <a:pt x="0" y="86258"/>
                </a:moveTo>
                <a:lnTo>
                  <a:pt x="243725" y="0"/>
                </a:lnTo>
              </a:path>
            </a:pathLst>
          </a:custGeom>
          <a:noFill/>
          <a:ln w="25400">
            <a:solidFill>
              <a:srgbClr val="CC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0" name="object 7"/>
          <p:cNvSpPr>
            <a:spLocks/>
          </p:cNvSpPr>
          <p:nvPr/>
        </p:nvSpPr>
        <p:spPr bwMode="auto">
          <a:xfrm>
            <a:off x="7729538" y="1454150"/>
            <a:ext cx="349250" cy="120650"/>
          </a:xfrm>
          <a:custGeom>
            <a:avLst/>
            <a:gdLst/>
            <a:ahLst/>
            <a:cxnLst>
              <a:cxn ang="0">
                <a:pos x="348183" y="0"/>
              </a:cxn>
              <a:cxn ang="0">
                <a:pos x="0" y="120764"/>
              </a:cxn>
            </a:cxnLst>
            <a:rect l="0" t="0" r="r" b="b"/>
            <a:pathLst>
              <a:path w="348615" h="121284">
                <a:moveTo>
                  <a:pt x="348183" y="0"/>
                </a:moveTo>
                <a:lnTo>
                  <a:pt x="0" y="120764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1" name="object 8"/>
          <p:cNvSpPr>
            <a:spLocks/>
          </p:cNvSpPr>
          <p:nvPr/>
        </p:nvSpPr>
        <p:spPr bwMode="auto">
          <a:xfrm>
            <a:off x="7434263" y="1401763"/>
            <a:ext cx="69850" cy="258762"/>
          </a:xfrm>
          <a:custGeom>
            <a:avLst/>
            <a:gdLst/>
            <a:ahLst/>
            <a:cxnLst>
              <a:cxn ang="0">
                <a:pos x="69634" y="0"/>
              </a:cxn>
              <a:cxn ang="0">
                <a:pos x="0" y="258787"/>
              </a:cxn>
            </a:cxnLst>
            <a:rect l="0" t="0" r="r" b="b"/>
            <a:pathLst>
              <a:path w="69850" h="259080">
                <a:moveTo>
                  <a:pt x="69634" y="0"/>
                </a:moveTo>
                <a:lnTo>
                  <a:pt x="0" y="258787"/>
                </a:lnTo>
              </a:path>
            </a:pathLst>
          </a:custGeom>
          <a:noFill/>
          <a:ln w="25400">
            <a:solidFill>
              <a:srgbClr val="CC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2" name="object 9"/>
          <p:cNvSpPr>
            <a:spLocks/>
          </p:cNvSpPr>
          <p:nvPr/>
        </p:nvSpPr>
        <p:spPr bwMode="auto">
          <a:xfrm>
            <a:off x="8026400" y="1763713"/>
            <a:ext cx="17463" cy="260350"/>
          </a:xfrm>
          <a:custGeom>
            <a:avLst/>
            <a:gdLst/>
            <a:ahLst/>
            <a:cxnLst>
              <a:cxn ang="0">
                <a:pos x="17411" y="258787"/>
              </a:cxn>
              <a:cxn ang="0">
                <a:pos x="0" y="0"/>
              </a:cxn>
            </a:cxnLst>
            <a:rect l="0" t="0" r="r" b="b"/>
            <a:pathLst>
              <a:path w="17779" h="259080">
                <a:moveTo>
                  <a:pt x="17411" y="258787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3" name="object 10"/>
          <p:cNvSpPr>
            <a:spLocks/>
          </p:cNvSpPr>
          <p:nvPr/>
        </p:nvSpPr>
        <p:spPr bwMode="auto">
          <a:xfrm>
            <a:off x="7469188" y="1592263"/>
            <a:ext cx="242887" cy="85725"/>
          </a:xfrm>
          <a:custGeom>
            <a:avLst/>
            <a:gdLst/>
            <a:ahLst/>
            <a:cxnLst>
              <a:cxn ang="0">
                <a:pos x="0" y="86258"/>
              </a:cxn>
              <a:cxn ang="0">
                <a:pos x="243725" y="0"/>
              </a:cxn>
            </a:cxnLst>
            <a:rect l="0" t="0" r="r" b="b"/>
            <a:pathLst>
              <a:path w="243840" h="86360">
                <a:moveTo>
                  <a:pt x="0" y="86258"/>
                </a:moveTo>
                <a:lnTo>
                  <a:pt x="243725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4" name="object 11"/>
          <p:cNvSpPr>
            <a:spLocks/>
          </p:cNvSpPr>
          <p:nvPr/>
        </p:nvSpPr>
        <p:spPr bwMode="auto">
          <a:xfrm>
            <a:off x="7521575" y="1401763"/>
            <a:ext cx="207963" cy="173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8902" y="172529"/>
              </a:cxn>
            </a:cxnLst>
            <a:rect l="0" t="0" r="r" b="b"/>
            <a:pathLst>
              <a:path w="208915" h="172719">
                <a:moveTo>
                  <a:pt x="0" y="0"/>
                </a:moveTo>
                <a:lnTo>
                  <a:pt x="208902" y="172529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5" name="object 12"/>
          <p:cNvSpPr>
            <a:spLocks/>
          </p:cNvSpPr>
          <p:nvPr/>
        </p:nvSpPr>
        <p:spPr bwMode="auto">
          <a:xfrm>
            <a:off x="7434263" y="1401763"/>
            <a:ext cx="69850" cy="258762"/>
          </a:xfrm>
          <a:custGeom>
            <a:avLst/>
            <a:gdLst/>
            <a:ahLst/>
            <a:cxnLst>
              <a:cxn ang="0">
                <a:pos x="69634" y="0"/>
              </a:cxn>
              <a:cxn ang="0">
                <a:pos x="0" y="258787"/>
              </a:cxn>
            </a:cxnLst>
            <a:rect l="0" t="0" r="r" b="b"/>
            <a:pathLst>
              <a:path w="69850" h="259080">
                <a:moveTo>
                  <a:pt x="69634" y="0"/>
                </a:moveTo>
                <a:lnTo>
                  <a:pt x="0" y="258787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6" name="object 13"/>
          <p:cNvSpPr>
            <a:spLocks/>
          </p:cNvSpPr>
          <p:nvPr/>
        </p:nvSpPr>
        <p:spPr bwMode="auto">
          <a:xfrm>
            <a:off x="7451725" y="1868488"/>
            <a:ext cx="277813" cy="103187"/>
          </a:xfrm>
          <a:custGeom>
            <a:avLst/>
            <a:gdLst/>
            <a:ahLst/>
            <a:cxnLst>
              <a:cxn ang="0">
                <a:pos x="0" y="103517"/>
              </a:cxn>
              <a:cxn ang="0">
                <a:pos x="278536" y="0"/>
              </a:cxn>
            </a:cxnLst>
            <a:rect l="0" t="0" r="r" b="b"/>
            <a:pathLst>
              <a:path w="278765" h="104139">
                <a:moveTo>
                  <a:pt x="0" y="103517"/>
                </a:moveTo>
                <a:lnTo>
                  <a:pt x="278536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7" name="object 14"/>
          <p:cNvSpPr>
            <a:spLocks/>
          </p:cNvSpPr>
          <p:nvPr/>
        </p:nvSpPr>
        <p:spPr bwMode="auto">
          <a:xfrm>
            <a:off x="7434263" y="1989138"/>
            <a:ext cx="261937" cy="155575"/>
          </a:xfrm>
          <a:custGeom>
            <a:avLst/>
            <a:gdLst/>
            <a:ahLst/>
            <a:cxnLst>
              <a:cxn ang="0">
                <a:pos x="261137" y="155270"/>
              </a:cxn>
              <a:cxn ang="0">
                <a:pos x="0" y="0"/>
              </a:cxn>
            </a:cxnLst>
            <a:rect l="0" t="0" r="r" b="b"/>
            <a:pathLst>
              <a:path w="261620" h="155575">
                <a:moveTo>
                  <a:pt x="261137" y="155270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8" name="object 15"/>
          <p:cNvSpPr>
            <a:spLocks/>
          </p:cNvSpPr>
          <p:nvPr/>
        </p:nvSpPr>
        <p:spPr bwMode="auto">
          <a:xfrm>
            <a:off x="7747000" y="1763713"/>
            <a:ext cx="227013" cy="104775"/>
          </a:xfrm>
          <a:custGeom>
            <a:avLst/>
            <a:gdLst/>
            <a:ahLst/>
            <a:cxnLst>
              <a:cxn ang="0">
                <a:pos x="226314" y="0"/>
              </a:cxn>
              <a:cxn ang="0">
                <a:pos x="0" y="103517"/>
              </a:cxn>
            </a:cxnLst>
            <a:rect l="0" t="0" r="r" b="b"/>
            <a:pathLst>
              <a:path w="226695" h="104139">
                <a:moveTo>
                  <a:pt x="226314" y="0"/>
                </a:moveTo>
                <a:lnTo>
                  <a:pt x="0" y="103517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9" name="object 16"/>
          <p:cNvSpPr>
            <a:spLocks/>
          </p:cNvSpPr>
          <p:nvPr/>
        </p:nvSpPr>
        <p:spPr bwMode="auto">
          <a:xfrm>
            <a:off x="7747000" y="1778000"/>
            <a:ext cx="257175" cy="384175"/>
          </a:xfrm>
          <a:custGeom>
            <a:avLst/>
            <a:gdLst/>
            <a:ahLst/>
            <a:cxnLst>
              <a:cxn ang="0">
                <a:pos x="256285" y="0"/>
              </a:cxn>
              <a:cxn ang="0">
                <a:pos x="0" y="382587"/>
              </a:cxn>
            </a:cxnLst>
            <a:rect l="0" t="0" r="r" b="b"/>
            <a:pathLst>
              <a:path w="256540" h="382905">
                <a:moveTo>
                  <a:pt x="256285" y="0"/>
                </a:moveTo>
                <a:lnTo>
                  <a:pt x="0" y="382587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0" name="object 17"/>
          <p:cNvSpPr>
            <a:spLocks/>
          </p:cNvSpPr>
          <p:nvPr/>
        </p:nvSpPr>
        <p:spPr bwMode="auto">
          <a:xfrm>
            <a:off x="7729538" y="1885950"/>
            <a:ext cx="34925" cy="276225"/>
          </a:xfrm>
          <a:custGeom>
            <a:avLst/>
            <a:gdLst/>
            <a:ahLst/>
            <a:cxnLst>
              <a:cxn ang="0">
                <a:pos x="0" y="276047"/>
              </a:cxn>
              <a:cxn ang="0">
                <a:pos x="34823" y="0"/>
              </a:cxn>
            </a:cxnLst>
            <a:rect l="0" t="0" r="r" b="b"/>
            <a:pathLst>
              <a:path w="34925" h="276225">
                <a:moveTo>
                  <a:pt x="0" y="276047"/>
                </a:moveTo>
                <a:lnTo>
                  <a:pt x="34823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1" name="object 18"/>
          <p:cNvSpPr>
            <a:spLocks noChangeArrowheads="1"/>
          </p:cNvSpPr>
          <p:nvPr/>
        </p:nvSpPr>
        <p:spPr bwMode="auto">
          <a:xfrm>
            <a:off x="7453313" y="1300163"/>
            <a:ext cx="117475" cy="1381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2" name="object 19"/>
          <p:cNvSpPr>
            <a:spLocks noChangeArrowheads="1"/>
          </p:cNvSpPr>
          <p:nvPr/>
        </p:nvSpPr>
        <p:spPr bwMode="auto">
          <a:xfrm>
            <a:off x="7383463" y="1593850"/>
            <a:ext cx="119062" cy="138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3" name="object 20"/>
          <p:cNvSpPr>
            <a:spLocks noChangeArrowheads="1"/>
          </p:cNvSpPr>
          <p:nvPr/>
        </p:nvSpPr>
        <p:spPr bwMode="auto">
          <a:xfrm>
            <a:off x="8027988" y="1387475"/>
            <a:ext cx="117475" cy="1381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4" name="object 21"/>
          <p:cNvSpPr>
            <a:spLocks noChangeArrowheads="1"/>
          </p:cNvSpPr>
          <p:nvPr/>
        </p:nvSpPr>
        <p:spPr bwMode="auto">
          <a:xfrm>
            <a:off x="7680325" y="1490663"/>
            <a:ext cx="117475" cy="1381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5" name="object 22"/>
          <p:cNvSpPr>
            <a:spLocks noChangeArrowheads="1"/>
          </p:cNvSpPr>
          <p:nvPr/>
        </p:nvSpPr>
        <p:spPr bwMode="auto">
          <a:xfrm>
            <a:off x="7958138" y="1663700"/>
            <a:ext cx="117475" cy="1365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6" name="object 23"/>
          <p:cNvSpPr>
            <a:spLocks noChangeArrowheads="1"/>
          </p:cNvSpPr>
          <p:nvPr/>
        </p:nvSpPr>
        <p:spPr bwMode="auto">
          <a:xfrm>
            <a:off x="7680325" y="1784350"/>
            <a:ext cx="117475" cy="138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7" name="object 24"/>
          <p:cNvSpPr>
            <a:spLocks noChangeArrowheads="1"/>
          </p:cNvSpPr>
          <p:nvPr/>
        </p:nvSpPr>
        <p:spPr bwMode="auto">
          <a:xfrm>
            <a:off x="7662863" y="2076450"/>
            <a:ext cx="117475" cy="138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8" name="object 25"/>
          <p:cNvSpPr>
            <a:spLocks noChangeArrowheads="1"/>
          </p:cNvSpPr>
          <p:nvPr/>
        </p:nvSpPr>
        <p:spPr bwMode="auto">
          <a:xfrm>
            <a:off x="7388225" y="1887538"/>
            <a:ext cx="117475" cy="1381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9" name="object 26"/>
          <p:cNvSpPr>
            <a:spLocks noChangeArrowheads="1"/>
          </p:cNvSpPr>
          <p:nvPr/>
        </p:nvSpPr>
        <p:spPr bwMode="auto">
          <a:xfrm>
            <a:off x="7993063" y="1990725"/>
            <a:ext cx="117475" cy="1381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30" name="object 27"/>
          <p:cNvSpPr>
            <a:spLocks/>
          </p:cNvSpPr>
          <p:nvPr/>
        </p:nvSpPr>
        <p:spPr bwMode="auto">
          <a:xfrm>
            <a:off x="7764463" y="1574800"/>
            <a:ext cx="227012" cy="155575"/>
          </a:xfrm>
          <a:custGeom>
            <a:avLst/>
            <a:gdLst/>
            <a:ahLst/>
            <a:cxnLst>
              <a:cxn ang="0">
                <a:pos x="226314" y="155270"/>
              </a:cxn>
              <a:cxn ang="0">
                <a:pos x="0" y="0"/>
              </a:cxn>
            </a:cxnLst>
            <a:rect l="0" t="0" r="r" b="b"/>
            <a:pathLst>
              <a:path w="226695" h="155575">
                <a:moveTo>
                  <a:pt x="226314" y="15527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1" name="object 28"/>
          <p:cNvSpPr>
            <a:spLocks noChangeArrowheads="1"/>
          </p:cNvSpPr>
          <p:nvPr/>
        </p:nvSpPr>
        <p:spPr bwMode="auto">
          <a:xfrm>
            <a:off x="5581650" y="1501775"/>
            <a:ext cx="857250" cy="3254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13375" y="1797050"/>
            <a:ext cx="134620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07963" indent="-196850"/>
            <a:r>
              <a:rPr lang="th-TH" sz="1400">
                <a:solidFill>
                  <a:srgbClr val="006FC0"/>
                </a:solidFill>
                <a:cs typeface="Arial" charset="0"/>
              </a:rPr>
              <a:t>Forward network  engineering</a:t>
            </a:r>
            <a:endParaRPr lang="th-TH" sz="1400">
              <a:cs typeface="Arial" charset="0"/>
            </a:endParaRPr>
          </a:p>
        </p:txBody>
      </p:sp>
      <p:sp>
        <p:nvSpPr>
          <p:cNvPr id="21533" name="object 30"/>
          <p:cNvSpPr>
            <a:spLocks/>
          </p:cNvSpPr>
          <p:nvPr/>
        </p:nvSpPr>
        <p:spPr bwMode="auto">
          <a:xfrm>
            <a:off x="3556000" y="1146175"/>
            <a:ext cx="1587500" cy="1358900"/>
          </a:xfrm>
          <a:custGeom>
            <a:avLst/>
            <a:gdLst/>
            <a:ahLst/>
            <a:cxnLst>
              <a:cxn ang="0">
                <a:pos x="1587500" y="231736"/>
              </a:cxn>
              <a:cxn ang="0">
                <a:pos x="220853" y="231736"/>
              </a:cxn>
              <a:cxn ang="0">
                <a:pos x="220853" y="1136446"/>
              </a:cxn>
              <a:cxn ang="0">
                <a:pos x="279404" y="1137327"/>
              </a:cxn>
              <a:cxn ang="0">
                <a:pos x="334618" y="1139882"/>
              </a:cxn>
              <a:cxn ang="0">
                <a:pos x="386702" y="1143978"/>
              </a:cxn>
              <a:cxn ang="0">
                <a:pos x="435866" y="1149483"/>
              </a:cxn>
              <a:cxn ang="0">
                <a:pos x="482318" y="1156262"/>
              </a:cxn>
              <a:cxn ang="0">
                <a:pos x="526266" y="1164184"/>
              </a:cxn>
              <a:cxn ang="0">
                <a:pos x="567920" y="1173115"/>
              </a:cxn>
              <a:cxn ang="0">
                <a:pos x="607488" y="1182923"/>
              </a:cxn>
              <a:cxn ang="0">
                <a:pos x="645178" y="1193475"/>
              </a:cxn>
              <a:cxn ang="0">
                <a:pos x="715761" y="1216280"/>
              </a:cxn>
              <a:cxn ang="0">
                <a:pos x="781337" y="1240466"/>
              </a:cxn>
              <a:cxn ang="0">
                <a:pos x="904147" y="1288732"/>
              </a:cxn>
              <a:cxn ang="0">
                <a:pos x="934329" y="1300001"/>
              </a:cxn>
              <a:cxn ang="0">
                <a:pos x="995527" y="1320654"/>
              </a:cxn>
              <a:cxn ang="0">
                <a:pos x="1059229" y="1337906"/>
              </a:cxn>
              <a:cxn ang="0">
                <a:pos x="1127105" y="1350694"/>
              </a:cxn>
              <a:cxn ang="0">
                <a:pos x="1200823" y="1357956"/>
              </a:cxn>
              <a:cxn ang="0">
                <a:pos x="1240395" y="1359183"/>
              </a:cxn>
              <a:cxn ang="0">
                <a:pos x="1282053" y="1358629"/>
              </a:cxn>
              <a:cxn ang="0">
                <a:pos x="1326006" y="1356163"/>
              </a:cxn>
              <a:cxn ang="0">
                <a:pos x="1372463" y="1351650"/>
              </a:cxn>
              <a:cxn ang="0">
                <a:pos x="1421632" y="1344960"/>
              </a:cxn>
              <a:cxn ang="0">
                <a:pos x="1473722" y="1335957"/>
              </a:cxn>
              <a:cxn ang="0">
                <a:pos x="1528942" y="1324511"/>
              </a:cxn>
              <a:cxn ang="0">
                <a:pos x="1587500" y="1310487"/>
              </a:cxn>
              <a:cxn ang="0">
                <a:pos x="1587500" y="231736"/>
              </a:cxn>
              <a:cxn ang="0">
                <a:pos x="1474901" y="114452"/>
              </a:cxn>
              <a:cxn ang="0">
                <a:pos x="117589" y="114452"/>
              </a:cxn>
              <a:cxn ang="0">
                <a:pos x="117589" y="1024826"/>
              </a:cxn>
              <a:cxn ang="0">
                <a:pos x="155493" y="1025812"/>
              </a:cxn>
              <a:cxn ang="0">
                <a:pos x="188571" y="1027982"/>
              </a:cxn>
              <a:cxn ang="0">
                <a:pos x="211974" y="1030152"/>
              </a:cxn>
              <a:cxn ang="0">
                <a:pos x="220853" y="1031138"/>
              </a:cxn>
              <a:cxn ang="0">
                <a:pos x="220853" y="231736"/>
              </a:cxn>
              <a:cxn ang="0">
                <a:pos x="1474901" y="231736"/>
              </a:cxn>
              <a:cxn ang="0">
                <a:pos x="1474901" y="114452"/>
              </a:cxn>
              <a:cxn ang="0">
                <a:pos x="1369072" y="0"/>
              </a:cxn>
              <a:cxn ang="0">
                <a:pos x="0" y="0"/>
              </a:cxn>
              <a:cxn ang="0">
                <a:pos x="0" y="907541"/>
              </a:cxn>
              <a:cxn ang="0">
                <a:pos x="43179" y="908280"/>
              </a:cxn>
              <a:cxn ang="0">
                <a:pos x="80845" y="909904"/>
              </a:cxn>
              <a:cxn ang="0">
                <a:pos x="107484" y="911528"/>
              </a:cxn>
              <a:cxn ang="0">
                <a:pos x="117589" y="912266"/>
              </a:cxn>
              <a:cxn ang="0">
                <a:pos x="117589" y="114452"/>
              </a:cxn>
              <a:cxn ang="0">
                <a:pos x="1369072" y="114452"/>
              </a:cxn>
              <a:cxn ang="0">
                <a:pos x="1369072" y="0"/>
              </a:cxn>
            </a:cxnLst>
            <a:rect l="0" t="0" r="r" b="b"/>
            <a:pathLst>
              <a:path w="1587500" h="1359535">
                <a:moveTo>
                  <a:pt x="1587500" y="231736"/>
                </a:moveTo>
                <a:lnTo>
                  <a:pt x="220853" y="231736"/>
                </a:lnTo>
                <a:lnTo>
                  <a:pt x="220853" y="1136446"/>
                </a:lnTo>
                <a:lnTo>
                  <a:pt x="279404" y="1137327"/>
                </a:lnTo>
                <a:lnTo>
                  <a:pt x="334618" y="1139882"/>
                </a:lnTo>
                <a:lnTo>
                  <a:pt x="386702" y="1143978"/>
                </a:lnTo>
                <a:lnTo>
                  <a:pt x="435866" y="1149483"/>
                </a:lnTo>
                <a:lnTo>
                  <a:pt x="482318" y="1156262"/>
                </a:lnTo>
                <a:lnTo>
                  <a:pt x="526266" y="1164184"/>
                </a:lnTo>
                <a:lnTo>
                  <a:pt x="567920" y="1173115"/>
                </a:lnTo>
                <a:lnTo>
                  <a:pt x="607488" y="1182923"/>
                </a:lnTo>
                <a:lnTo>
                  <a:pt x="645178" y="1193475"/>
                </a:lnTo>
                <a:lnTo>
                  <a:pt x="715761" y="1216280"/>
                </a:lnTo>
                <a:lnTo>
                  <a:pt x="781337" y="1240466"/>
                </a:lnTo>
                <a:lnTo>
                  <a:pt x="904147" y="1288732"/>
                </a:lnTo>
                <a:lnTo>
                  <a:pt x="934329" y="1300001"/>
                </a:lnTo>
                <a:lnTo>
                  <a:pt x="995527" y="1320654"/>
                </a:lnTo>
                <a:lnTo>
                  <a:pt x="1059229" y="1337906"/>
                </a:lnTo>
                <a:lnTo>
                  <a:pt x="1127105" y="1350694"/>
                </a:lnTo>
                <a:lnTo>
                  <a:pt x="1200823" y="1357956"/>
                </a:lnTo>
                <a:lnTo>
                  <a:pt x="1240395" y="1359183"/>
                </a:lnTo>
                <a:lnTo>
                  <a:pt x="1282053" y="1358629"/>
                </a:lnTo>
                <a:lnTo>
                  <a:pt x="1326006" y="1356163"/>
                </a:lnTo>
                <a:lnTo>
                  <a:pt x="1372463" y="1351650"/>
                </a:lnTo>
                <a:lnTo>
                  <a:pt x="1421632" y="1344960"/>
                </a:lnTo>
                <a:lnTo>
                  <a:pt x="1473722" y="1335957"/>
                </a:lnTo>
                <a:lnTo>
                  <a:pt x="1528942" y="1324511"/>
                </a:lnTo>
                <a:lnTo>
                  <a:pt x="1587500" y="1310487"/>
                </a:lnTo>
                <a:lnTo>
                  <a:pt x="1587500" y="231736"/>
                </a:lnTo>
                <a:close/>
              </a:path>
              <a:path w="1587500" h="1359535">
                <a:moveTo>
                  <a:pt x="1474901" y="114452"/>
                </a:moveTo>
                <a:lnTo>
                  <a:pt x="117589" y="114452"/>
                </a:lnTo>
                <a:lnTo>
                  <a:pt x="117589" y="1024826"/>
                </a:lnTo>
                <a:lnTo>
                  <a:pt x="155493" y="1025812"/>
                </a:lnTo>
                <a:lnTo>
                  <a:pt x="188571" y="1027982"/>
                </a:lnTo>
                <a:lnTo>
                  <a:pt x="211974" y="1030152"/>
                </a:lnTo>
                <a:lnTo>
                  <a:pt x="220853" y="1031138"/>
                </a:lnTo>
                <a:lnTo>
                  <a:pt x="220853" y="231736"/>
                </a:lnTo>
                <a:lnTo>
                  <a:pt x="1474901" y="231736"/>
                </a:lnTo>
                <a:lnTo>
                  <a:pt x="1474901" y="114452"/>
                </a:lnTo>
                <a:close/>
              </a:path>
              <a:path w="1587500" h="1359535">
                <a:moveTo>
                  <a:pt x="1369072" y="0"/>
                </a:moveTo>
                <a:lnTo>
                  <a:pt x="0" y="0"/>
                </a:lnTo>
                <a:lnTo>
                  <a:pt x="0" y="907541"/>
                </a:lnTo>
                <a:lnTo>
                  <a:pt x="43179" y="908280"/>
                </a:lnTo>
                <a:lnTo>
                  <a:pt x="80845" y="909904"/>
                </a:lnTo>
                <a:lnTo>
                  <a:pt x="107484" y="911528"/>
                </a:lnTo>
                <a:lnTo>
                  <a:pt x="117589" y="912266"/>
                </a:lnTo>
                <a:lnTo>
                  <a:pt x="117589" y="114452"/>
                </a:lnTo>
                <a:lnTo>
                  <a:pt x="1369072" y="114452"/>
                </a:lnTo>
                <a:lnTo>
                  <a:pt x="1369072" y="0"/>
                </a:lnTo>
                <a:close/>
              </a:path>
            </a:pathLst>
          </a:custGeom>
          <a:solidFill>
            <a:srgbClr val="EDEBE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4" name="object 31"/>
          <p:cNvSpPr>
            <a:spLocks/>
          </p:cNvSpPr>
          <p:nvPr/>
        </p:nvSpPr>
        <p:spPr bwMode="auto">
          <a:xfrm>
            <a:off x="3776663" y="1377950"/>
            <a:ext cx="1366837" cy="1127125"/>
          </a:xfrm>
          <a:custGeom>
            <a:avLst/>
            <a:gdLst/>
            <a:ahLst/>
            <a:cxnLst>
              <a:cxn ang="0">
                <a:pos x="1366647" y="0"/>
              </a:cxn>
              <a:cxn ang="0">
                <a:pos x="0" y="0"/>
              </a:cxn>
              <a:cxn ang="0">
                <a:pos x="0" y="904709"/>
              </a:cxn>
              <a:cxn ang="0">
                <a:pos x="58551" y="905591"/>
              </a:cxn>
              <a:cxn ang="0">
                <a:pos x="113765" y="908146"/>
              </a:cxn>
              <a:cxn ang="0">
                <a:pos x="165849" y="912242"/>
              </a:cxn>
              <a:cxn ang="0">
                <a:pos x="215013" y="917746"/>
              </a:cxn>
              <a:cxn ang="0">
                <a:pos x="261465" y="924525"/>
              </a:cxn>
              <a:cxn ang="0">
                <a:pos x="305413" y="932447"/>
              </a:cxn>
              <a:cxn ang="0">
                <a:pos x="347067" y="941378"/>
              </a:cxn>
              <a:cxn ang="0">
                <a:pos x="386635" y="951186"/>
              </a:cxn>
              <a:cxn ang="0">
                <a:pos x="424325" y="961738"/>
              </a:cxn>
              <a:cxn ang="0">
                <a:pos x="494908" y="984543"/>
              </a:cxn>
              <a:cxn ang="0">
                <a:pos x="560484" y="1008729"/>
              </a:cxn>
              <a:cxn ang="0">
                <a:pos x="622723" y="1033234"/>
              </a:cxn>
              <a:cxn ang="0">
                <a:pos x="653113" y="1045274"/>
              </a:cxn>
              <a:cxn ang="0">
                <a:pos x="713476" y="1068265"/>
              </a:cxn>
              <a:cxn ang="0">
                <a:pos x="774674" y="1088917"/>
              </a:cxn>
              <a:cxn ang="0">
                <a:pos x="838376" y="1106169"/>
              </a:cxn>
              <a:cxn ang="0">
                <a:pos x="906252" y="1118957"/>
              </a:cxn>
              <a:cxn ang="0">
                <a:pos x="979970" y="1126219"/>
              </a:cxn>
              <a:cxn ang="0">
                <a:pos x="1019542" y="1127446"/>
              </a:cxn>
              <a:cxn ang="0">
                <a:pos x="1061200" y="1126892"/>
              </a:cxn>
              <a:cxn ang="0">
                <a:pos x="1105153" y="1124426"/>
              </a:cxn>
              <a:cxn ang="0">
                <a:pos x="1151610" y="1119914"/>
              </a:cxn>
              <a:cxn ang="0">
                <a:pos x="1200779" y="1113223"/>
              </a:cxn>
              <a:cxn ang="0">
                <a:pos x="1252869" y="1104220"/>
              </a:cxn>
              <a:cxn ang="0">
                <a:pos x="1308089" y="1092774"/>
              </a:cxn>
              <a:cxn ang="0">
                <a:pos x="1366647" y="1078750"/>
              </a:cxn>
              <a:cxn ang="0">
                <a:pos x="1366647" y="0"/>
              </a:cxn>
            </a:cxnLst>
            <a:rect l="0" t="0" r="r" b="b"/>
            <a:pathLst>
              <a:path w="1367154" h="1127760">
                <a:moveTo>
                  <a:pt x="1366647" y="0"/>
                </a:moveTo>
                <a:lnTo>
                  <a:pt x="0" y="0"/>
                </a:lnTo>
                <a:lnTo>
                  <a:pt x="0" y="904709"/>
                </a:lnTo>
                <a:lnTo>
                  <a:pt x="58551" y="905591"/>
                </a:lnTo>
                <a:lnTo>
                  <a:pt x="113765" y="908146"/>
                </a:lnTo>
                <a:lnTo>
                  <a:pt x="165849" y="912242"/>
                </a:lnTo>
                <a:lnTo>
                  <a:pt x="215013" y="917746"/>
                </a:lnTo>
                <a:lnTo>
                  <a:pt x="261465" y="924525"/>
                </a:lnTo>
                <a:lnTo>
                  <a:pt x="305413" y="932447"/>
                </a:lnTo>
                <a:lnTo>
                  <a:pt x="347067" y="941378"/>
                </a:lnTo>
                <a:lnTo>
                  <a:pt x="386635" y="951186"/>
                </a:lnTo>
                <a:lnTo>
                  <a:pt x="424325" y="961738"/>
                </a:lnTo>
                <a:lnTo>
                  <a:pt x="494908" y="984543"/>
                </a:lnTo>
                <a:lnTo>
                  <a:pt x="560484" y="1008729"/>
                </a:lnTo>
                <a:lnTo>
                  <a:pt x="622723" y="1033234"/>
                </a:lnTo>
                <a:lnTo>
                  <a:pt x="653113" y="1045274"/>
                </a:lnTo>
                <a:lnTo>
                  <a:pt x="713476" y="1068265"/>
                </a:lnTo>
                <a:lnTo>
                  <a:pt x="774674" y="1088917"/>
                </a:lnTo>
                <a:lnTo>
                  <a:pt x="838376" y="1106169"/>
                </a:lnTo>
                <a:lnTo>
                  <a:pt x="906252" y="1118957"/>
                </a:lnTo>
                <a:lnTo>
                  <a:pt x="979970" y="1126219"/>
                </a:lnTo>
                <a:lnTo>
                  <a:pt x="1019542" y="1127446"/>
                </a:lnTo>
                <a:lnTo>
                  <a:pt x="1061200" y="1126892"/>
                </a:lnTo>
                <a:lnTo>
                  <a:pt x="1105153" y="1124426"/>
                </a:lnTo>
                <a:lnTo>
                  <a:pt x="1151610" y="1119914"/>
                </a:lnTo>
                <a:lnTo>
                  <a:pt x="1200779" y="1113223"/>
                </a:lnTo>
                <a:lnTo>
                  <a:pt x="1252869" y="1104220"/>
                </a:lnTo>
                <a:lnTo>
                  <a:pt x="1308089" y="1092774"/>
                </a:lnTo>
                <a:lnTo>
                  <a:pt x="1366647" y="1078750"/>
                </a:lnTo>
                <a:lnTo>
                  <a:pt x="1366647" y="0"/>
                </a:lnTo>
                <a:close/>
              </a:path>
            </a:pathLst>
          </a:custGeom>
          <a:noFill/>
          <a:ln w="25400">
            <a:solidFill>
              <a:srgbClr val="385D8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5" name="object 32"/>
          <p:cNvSpPr>
            <a:spLocks/>
          </p:cNvSpPr>
          <p:nvPr/>
        </p:nvSpPr>
        <p:spPr bwMode="auto">
          <a:xfrm>
            <a:off x="3673475" y="1260475"/>
            <a:ext cx="1357313" cy="917575"/>
          </a:xfrm>
          <a:custGeom>
            <a:avLst/>
            <a:gdLst/>
            <a:ahLst/>
            <a:cxnLst>
              <a:cxn ang="0">
                <a:pos x="1357312" y="117284"/>
              </a:cxn>
              <a:cxn ang="0">
                <a:pos x="1357312" y="0"/>
              </a:cxn>
              <a:cxn ang="0">
                <a:pos x="0" y="0"/>
              </a:cxn>
              <a:cxn ang="0">
                <a:pos x="0" y="910374"/>
              </a:cxn>
              <a:cxn ang="0">
                <a:pos x="37903" y="911360"/>
              </a:cxn>
              <a:cxn ang="0">
                <a:pos x="70981" y="913530"/>
              </a:cxn>
              <a:cxn ang="0">
                <a:pos x="94385" y="915699"/>
              </a:cxn>
              <a:cxn ang="0">
                <a:pos x="103263" y="916686"/>
              </a:cxn>
            </a:cxnLst>
            <a:rect l="0" t="0" r="r" b="b"/>
            <a:pathLst>
              <a:path w="1357629" h="916939">
                <a:moveTo>
                  <a:pt x="1357312" y="117284"/>
                </a:moveTo>
                <a:lnTo>
                  <a:pt x="1357312" y="0"/>
                </a:lnTo>
                <a:lnTo>
                  <a:pt x="0" y="0"/>
                </a:lnTo>
                <a:lnTo>
                  <a:pt x="0" y="910374"/>
                </a:lnTo>
                <a:lnTo>
                  <a:pt x="37903" y="911360"/>
                </a:lnTo>
                <a:lnTo>
                  <a:pt x="70981" y="913530"/>
                </a:lnTo>
                <a:lnTo>
                  <a:pt x="94385" y="915699"/>
                </a:lnTo>
                <a:lnTo>
                  <a:pt x="103263" y="916686"/>
                </a:lnTo>
              </a:path>
            </a:pathLst>
          </a:custGeom>
          <a:noFill/>
          <a:ln w="25400">
            <a:solidFill>
              <a:srgbClr val="385D8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6" name="object 33"/>
          <p:cNvSpPr>
            <a:spLocks/>
          </p:cNvSpPr>
          <p:nvPr/>
        </p:nvSpPr>
        <p:spPr bwMode="auto">
          <a:xfrm>
            <a:off x="3556000" y="1146175"/>
            <a:ext cx="1368425" cy="912813"/>
          </a:xfrm>
          <a:custGeom>
            <a:avLst/>
            <a:gdLst/>
            <a:ahLst/>
            <a:cxnLst>
              <a:cxn ang="0">
                <a:pos x="1369072" y="114452"/>
              </a:cxn>
              <a:cxn ang="0">
                <a:pos x="1369072" y="0"/>
              </a:cxn>
              <a:cxn ang="0">
                <a:pos x="0" y="0"/>
              </a:cxn>
              <a:cxn ang="0">
                <a:pos x="0" y="907542"/>
              </a:cxn>
              <a:cxn ang="0">
                <a:pos x="43179" y="908280"/>
              </a:cxn>
              <a:cxn ang="0">
                <a:pos x="80845" y="909904"/>
              </a:cxn>
              <a:cxn ang="0">
                <a:pos x="107484" y="911528"/>
              </a:cxn>
              <a:cxn ang="0">
                <a:pos x="117589" y="912266"/>
              </a:cxn>
            </a:cxnLst>
            <a:rect l="0" t="0" r="r" b="b"/>
            <a:pathLst>
              <a:path w="1369060" h="912494">
                <a:moveTo>
                  <a:pt x="1369072" y="114452"/>
                </a:moveTo>
                <a:lnTo>
                  <a:pt x="1369072" y="0"/>
                </a:lnTo>
                <a:lnTo>
                  <a:pt x="0" y="0"/>
                </a:lnTo>
                <a:lnTo>
                  <a:pt x="0" y="907542"/>
                </a:lnTo>
                <a:lnTo>
                  <a:pt x="43179" y="908280"/>
                </a:lnTo>
                <a:lnTo>
                  <a:pt x="80845" y="909904"/>
                </a:lnTo>
                <a:lnTo>
                  <a:pt x="107484" y="911528"/>
                </a:lnTo>
                <a:lnTo>
                  <a:pt x="117589" y="912266"/>
                </a:lnTo>
              </a:path>
            </a:pathLst>
          </a:custGeom>
          <a:noFill/>
          <a:ln w="25399">
            <a:solidFill>
              <a:srgbClr val="385D8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7" name="object 34"/>
          <p:cNvSpPr>
            <a:spLocks/>
          </p:cNvSpPr>
          <p:nvPr/>
        </p:nvSpPr>
        <p:spPr bwMode="auto">
          <a:xfrm>
            <a:off x="4206875" y="1731963"/>
            <a:ext cx="209550" cy="88900"/>
          </a:xfrm>
          <a:custGeom>
            <a:avLst/>
            <a:gdLst/>
            <a:ahLst/>
            <a:cxnLst>
              <a:cxn ang="0">
                <a:pos x="0" y="87922"/>
              </a:cxn>
              <a:cxn ang="0">
                <a:pos x="207721" y="0"/>
              </a:cxn>
            </a:cxnLst>
            <a:rect l="0" t="0" r="r" b="b"/>
            <a:pathLst>
              <a:path w="208279" h="88264">
                <a:moveTo>
                  <a:pt x="0" y="87922"/>
                </a:moveTo>
                <a:lnTo>
                  <a:pt x="207721" y="0"/>
                </a:lnTo>
              </a:path>
            </a:pathLst>
          </a:custGeom>
          <a:noFill/>
          <a:ln w="25400">
            <a:solidFill>
              <a:srgbClr val="CC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8" name="object 35"/>
          <p:cNvSpPr>
            <a:spLocks/>
          </p:cNvSpPr>
          <p:nvPr/>
        </p:nvSpPr>
        <p:spPr bwMode="auto">
          <a:xfrm>
            <a:off x="4430713" y="1590675"/>
            <a:ext cx="296862" cy="123825"/>
          </a:xfrm>
          <a:custGeom>
            <a:avLst/>
            <a:gdLst/>
            <a:ahLst/>
            <a:cxnLst>
              <a:cxn ang="0">
                <a:pos x="296748" y="0"/>
              </a:cxn>
              <a:cxn ang="0">
                <a:pos x="0" y="123088"/>
              </a:cxn>
            </a:cxnLst>
            <a:rect l="0" t="0" r="r" b="b"/>
            <a:pathLst>
              <a:path w="297179" h="123189">
                <a:moveTo>
                  <a:pt x="296748" y="0"/>
                </a:moveTo>
                <a:lnTo>
                  <a:pt x="0" y="123088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9" name="object 36"/>
          <p:cNvSpPr>
            <a:spLocks/>
          </p:cNvSpPr>
          <p:nvPr/>
        </p:nvSpPr>
        <p:spPr bwMode="auto">
          <a:xfrm>
            <a:off x="4178300" y="1538288"/>
            <a:ext cx="58738" cy="263525"/>
          </a:xfrm>
          <a:custGeom>
            <a:avLst/>
            <a:gdLst/>
            <a:ahLst/>
            <a:cxnLst>
              <a:cxn ang="0">
                <a:pos x="59347" y="0"/>
              </a:cxn>
              <a:cxn ang="0">
                <a:pos x="0" y="263753"/>
              </a:cxn>
            </a:cxnLst>
            <a:rect l="0" t="0" r="r" b="b"/>
            <a:pathLst>
              <a:path w="59689" h="264160">
                <a:moveTo>
                  <a:pt x="59347" y="0"/>
                </a:moveTo>
                <a:lnTo>
                  <a:pt x="0" y="263753"/>
                </a:lnTo>
              </a:path>
            </a:pathLst>
          </a:custGeom>
          <a:noFill/>
          <a:ln w="25400">
            <a:solidFill>
              <a:srgbClr val="CC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0" name="object 37"/>
          <p:cNvSpPr>
            <a:spLocks/>
          </p:cNvSpPr>
          <p:nvPr/>
        </p:nvSpPr>
        <p:spPr bwMode="auto">
          <a:xfrm>
            <a:off x="4681538" y="1908175"/>
            <a:ext cx="15875" cy="263525"/>
          </a:xfrm>
          <a:custGeom>
            <a:avLst/>
            <a:gdLst/>
            <a:ahLst/>
            <a:cxnLst>
              <a:cxn ang="0">
                <a:pos x="14833" y="263753"/>
              </a:cxn>
              <a:cxn ang="0">
                <a:pos x="0" y="0"/>
              </a:cxn>
            </a:cxnLst>
            <a:rect l="0" t="0" r="r" b="b"/>
            <a:pathLst>
              <a:path w="15239" h="264160">
                <a:moveTo>
                  <a:pt x="14833" y="263753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1" name="object 38"/>
          <p:cNvSpPr>
            <a:spLocks/>
          </p:cNvSpPr>
          <p:nvPr/>
        </p:nvSpPr>
        <p:spPr bwMode="auto">
          <a:xfrm>
            <a:off x="4206875" y="1731963"/>
            <a:ext cx="209550" cy="88900"/>
          </a:xfrm>
          <a:custGeom>
            <a:avLst/>
            <a:gdLst/>
            <a:ahLst/>
            <a:cxnLst>
              <a:cxn ang="0">
                <a:pos x="0" y="87922"/>
              </a:cxn>
              <a:cxn ang="0">
                <a:pos x="207721" y="0"/>
              </a:cxn>
            </a:cxnLst>
            <a:rect l="0" t="0" r="r" b="b"/>
            <a:pathLst>
              <a:path w="208279" h="88264">
                <a:moveTo>
                  <a:pt x="0" y="87922"/>
                </a:moveTo>
                <a:lnTo>
                  <a:pt x="207721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2" name="object 39"/>
          <p:cNvSpPr>
            <a:spLocks/>
          </p:cNvSpPr>
          <p:nvPr/>
        </p:nvSpPr>
        <p:spPr bwMode="auto">
          <a:xfrm>
            <a:off x="4251325" y="1538288"/>
            <a:ext cx="179388" cy="176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8041" y="175844"/>
              </a:cxn>
            </a:cxnLst>
            <a:rect l="0" t="0" r="r" b="b"/>
            <a:pathLst>
              <a:path w="178435" h="175894">
                <a:moveTo>
                  <a:pt x="0" y="0"/>
                </a:moveTo>
                <a:lnTo>
                  <a:pt x="178041" y="175844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3" name="object 40"/>
          <p:cNvSpPr>
            <a:spLocks/>
          </p:cNvSpPr>
          <p:nvPr/>
        </p:nvSpPr>
        <p:spPr bwMode="auto">
          <a:xfrm>
            <a:off x="4178300" y="1538288"/>
            <a:ext cx="58738" cy="263525"/>
          </a:xfrm>
          <a:custGeom>
            <a:avLst/>
            <a:gdLst/>
            <a:ahLst/>
            <a:cxnLst>
              <a:cxn ang="0">
                <a:pos x="59347" y="0"/>
              </a:cxn>
              <a:cxn ang="0">
                <a:pos x="0" y="263753"/>
              </a:cxn>
            </a:cxnLst>
            <a:rect l="0" t="0" r="r" b="b"/>
            <a:pathLst>
              <a:path w="59689" h="264160">
                <a:moveTo>
                  <a:pt x="59347" y="0"/>
                </a:moveTo>
                <a:lnTo>
                  <a:pt x="0" y="263753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4" name="object 41"/>
          <p:cNvSpPr>
            <a:spLocks/>
          </p:cNvSpPr>
          <p:nvPr/>
        </p:nvSpPr>
        <p:spPr bwMode="auto">
          <a:xfrm>
            <a:off x="4192588" y="2012950"/>
            <a:ext cx="238125" cy="106363"/>
          </a:xfrm>
          <a:custGeom>
            <a:avLst/>
            <a:gdLst/>
            <a:ahLst/>
            <a:cxnLst>
              <a:cxn ang="0">
                <a:pos x="0" y="105498"/>
              </a:cxn>
              <a:cxn ang="0">
                <a:pos x="237388" y="0"/>
              </a:cxn>
            </a:cxnLst>
            <a:rect l="0" t="0" r="r" b="b"/>
            <a:pathLst>
              <a:path w="237489" h="106044">
                <a:moveTo>
                  <a:pt x="0" y="105498"/>
                </a:moveTo>
                <a:lnTo>
                  <a:pt x="237388" y="0"/>
                </a:lnTo>
              </a:path>
            </a:pathLst>
          </a:custGeom>
          <a:noFill/>
          <a:ln w="25399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5" name="object 42"/>
          <p:cNvSpPr>
            <a:spLocks/>
          </p:cNvSpPr>
          <p:nvPr/>
        </p:nvSpPr>
        <p:spPr bwMode="auto">
          <a:xfrm>
            <a:off x="4178300" y="2136775"/>
            <a:ext cx="222250" cy="158750"/>
          </a:xfrm>
          <a:custGeom>
            <a:avLst/>
            <a:gdLst/>
            <a:ahLst/>
            <a:cxnLst>
              <a:cxn ang="0">
                <a:pos x="222554" y="158254"/>
              </a:cxn>
              <a:cxn ang="0">
                <a:pos x="0" y="0"/>
              </a:cxn>
            </a:cxnLst>
            <a:rect l="0" t="0" r="r" b="b"/>
            <a:pathLst>
              <a:path w="222885" h="158750">
                <a:moveTo>
                  <a:pt x="222554" y="158254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6" name="object 43"/>
          <p:cNvSpPr>
            <a:spLocks/>
          </p:cNvSpPr>
          <p:nvPr/>
        </p:nvSpPr>
        <p:spPr bwMode="auto">
          <a:xfrm>
            <a:off x="4445000" y="1908175"/>
            <a:ext cx="193675" cy="106363"/>
          </a:xfrm>
          <a:custGeom>
            <a:avLst/>
            <a:gdLst/>
            <a:ahLst/>
            <a:cxnLst>
              <a:cxn ang="0">
                <a:pos x="192887" y="0"/>
              </a:cxn>
              <a:cxn ang="0">
                <a:pos x="0" y="105498"/>
              </a:cxn>
            </a:cxnLst>
            <a:rect l="0" t="0" r="r" b="b"/>
            <a:pathLst>
              <a:path w="193039" h="106044">
                <a:moveTo>
                  <a:pt x="192887" y="0"/>
                </a:moveTo>
                <a:lnTo>
                  <a:pt x="0" y="105498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7" name="object 44"/>
          <p:cNvSpPr>
            <a:spLocks/>
          </p:cNvSpPr>
          <p:nvPr/>
        </p:nvSpPr>
        <p:spPr bwMode="auto">
          <a:xfrm>
            <a:off x="4445000" y="1922463"/>
            <a:ext cx="219075" cy="390525"/>
          </a:xfrm>
          <a:custGeom>
            <a:avLst/>
            <a:gdLst/>
            <a:ahLst/>
            <a:cxnLst>
              <a:cxn ang="0">
                <a:pos x="218427" y="0"/>
              </a:cxn>
              <a:cxn ang="0">
                <a:pos x="0" y="389928"/>
              </a:cxn>
            </a:cxnLst>
            <a:rect l="0" t="0" r="r" b="b"/>
            <a:pathLst>
              <a:path w="218439" h="390525">
                <a:moveTo>
                  <a:pt x="218427" y="0"/>
                </a:moveTo>
                <a:lnTo>
                  <a:pt x="0" y="389928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8" name="object 45"/>
          <p:cNvSpPr>
            <a:spLocks/>
          </p:cNvSpPr>
          <p:nvPr/>
        </p:nvSpPr>
        <p:spPr bwMode="auto">
          <a:xfrm>
            <a:off x="4430713" y="2030413"/>
            <a:ext cx="28575" cy="282575"/>
          </a:xfrm>
          <a:custGeom>
            <a:avLst/>
            <a:gdLst/>
            <a:ahLst/>
            <a:cxnLst>
              <a:cxn ang="0">
                <a:pos x="0" y="281343"/>
              </a:cxn>
              <a:cxn ang="0">
                <a:pos x="29679" y="0"/>
              </a:cxn>
            </a:cxnLst>
            <a:rect l="0" t="0" r="r" b="b"/>
            <a:pathLst>
              <a:path w="29845" h="281939">
                <a:moveTo>
                  <a:pt x="0" y="281343"/>
                </a:moveTo>
                <a:lnTo>
                  <a:pt x="29679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9" name="object 46"/>
          <p:cNvSpPr>
            <a:spLocks noChangeArrowheads="1"/>
          </p:cNvSpPr>
          <p:nvPr/>
        </p:nvSpPr>
        <p:spPr bwMode="auto">
          <a:xfrm>
            <a:off x="4194175" y="1435100"/>
            <a:ext cx="101600" cy="1412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0" name="object 47"/>
          <p:cNvSpPr>
            <a:spLocks noChangeArrowheads="1"/>
          </p:cNvSpPr>
          <p:nvPr/>
        </p:nvSpPr>
        <p:spPr bwMode="auto">
          <a:xfrm>
            <a:off x="4135438" y="1733550"/>
            <a:ext cx="100012" cy="1412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1" name="object 48"/>
          <p:cNvSpPr>
            <a:spLocks noChangeArrowheads="1"/>
          </p:cNvSpPr>
          <p:nvPr/>
        </p:nvSpPr>
        <p:spPr bwMode="auto">
          <a:xfrm>
            <a:off x="4684713" y="1522413"/>
            <a:ext cx="100012" cy="1412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2" name="object 49"/>
          <p:cNvSpPr>
            <a:spLocks noChangeArrowheads="1"/>
          </p:cNvSpPr>
          <p:nvPr/>
        </p:nvSpPr>
        <p:spPr bwMode="auto">
          <a:xfrm>
            <a:off x="4387850" y="1628775"/>
            <a:ext cx="100013" cy="1397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3" name="object 50"/>
          <p:cNvSpPr>
            <a:spLocks noChangeArrowheads="1"/>
          </p:cNvSpPr>
          <p:nvPr/>
        </p:nvSpPr>
        <p:spPr bwMode="auto">
          <a:xfrm>
            <a:off x="4624388" y="1804988"/>
            <a:ext cx="101600" cy="1397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4" name="object 51"/>
          <p:cNvSpPr>
            <a:spLocks noChangeArrowheads="1"/>
          </p:cNvSpPr>
          <p:nvPr/>
        </p:nvSpPr>
        <p:spPr bwMode="auto">
          <a:xfrm>
            <a:off x="4387850" y="1927225"/>
            <a:ext cx="100013" cy="1412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5" name="object 52"/>
          <p:cNvSpPr>
            <a:spLocks noChangeArrowheads="1"/>
          </p:cNvSpPr>
          <p:nvPr/>
        </p:nvSpPr>
        <p:spPr bwMode="auto">
          <a:xfrm>
            <a:off x="4373563" y="2225675"/>
            <a:ext cx="100012" cy="1412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6" name="object 53"/>
          <p:cNvSpPr>
            <a:spLocks noChangeArrowheads="1"/>
          </p:cNvSpPr>
          <p:nvPr/>
        </p:nvSpPr>
        <p:spPr bwMode="auto">
          <a:xfrm>
            <a:off x="4138613" y="2033588"/>
            <a:ext cx="100012" cy="1397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7" name="object 54"/>
          <p:cNvSpPr>
            <a:spLocks noChangeArrowheads="1"/>
          </p:cNvSpPr>
          <p:nvPr/>
        </p:nvSpPr>
        <p:spPr bwMode="auto">
          <a:xfrm>
            <a:off x="4654550" y="2138363"/>
            <a:ext cx="100013" cy="1412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58" name="object 55"/>
          <p:cNvSpPr>
            <a:spLocks/>
          </p:cNvSpPr>
          <p:nvPr/>
        </p:nvSpPr>
        <p:spPr bwMode="auto">
          <a:xfrm>
            <a:off x="4459288" y="1714500"/>
            <a:ext cx="193675" cy="158750"/>
          </a:xfrm>
          <a:custGeom>
            <a:avLst/>
            <a:gdLst/>
            <a:ahLst/>
            <a:cxnLst>
              <a:cxn ang="0">
                <a:pos x="192887" y="158254"/>
              </a:cxn>
              <a:cxn ang="0">
                <a:pos x="0" y="0"/>
              </a:cxn>
            </a:cxnLst>
            <a:rect l="0" t="0" r="r" b="b"/>
            <a:pathLst>
              <a:path w="193039" h="158750">
                <a:moveTo>
                  <a:pt x="192887" y="158254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9" name="object 56"/>
          <p:cNvSpPr>
            <a:spLocks noChangeArrowheads="1"/>
          </p:cNvSpPr>
          <p:nvPr/>
        </p:nvSpPr>
        <p:spPr bwMode="auto">
          <a:xfrm>
            <a:off x="5200650" y="2568575"/>
            <a:ext cx="2762250" cy="93503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60" name="object 57"/>
          <p:cNvSpPr>
            <a:spLocks/>
          </p:cNvSpPr>
          <p:nvPr/>
        </p:nvSpPr>
        <p:spPr bwMode="auto">
          <a:xfrm>
            <a:off x="1404938" y="1685925"/>
            <a:ext cx="19050" cy="241300"/>
          </a:xfrm>
          <a:custGeom>
            <a:avLst/>
            <a:gdLst/>
            <a:ahLst/>
            <a:cxnLst>
              <a:cxn ang="0">
                <a:pos x="17411" y="241541"/>
              </a:cxn>
              <a:cxn ang="0">
                <a:pos x="0" y="0"/>
              </a:cxn>
            </a:cxnLst>
            <a:rect l="0" t="0" r="r" b="b"/>
            <a:pathLst>
              <a:path w="17780" h="241935">
                <a:moveTo>
                  <a:pt x="17411" y="241541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1" name="object 58"/>
          <p:cNvSpPr>
            <a:spLocks/>
          </p:cNvSpPr>
          <p:nvPr/>
        </p:nvSpPr>
        <p:spPr bwMode="auto">
          <a:xfrm>
            <a:off x="1144588" y="1668463"/>
            <a:ext cx="242887" cy="85725"/>
          </a:xfrm>
          <a:custGeom>
            <a:avLst/>
            <a:gdLst/>
            <a:ahLst/>
            <a:cxnLst>
              <a:cxn ang="0">
                <a:pos x="0" y="86258"/>
              </a:cxn>
              <a:cxn ang="0">
                <a:pos x="243725" y="0"/>
              </a:cxn>
            </a:cxnLst>
            <a:rect l="0" t="0" r="r" b="b"/>
            <a:pathLst>
              <a:path w="243840" h="86360">
                <a:moveTo>
                  <a:pt x="0" y="86258"/>
                </a:moveTo>
                <a:lnTo>
                  <a:pt x="243725" y="0"/>
                </a:lnTo>
              </a:path>
            </a:pathLst>
          </a:custGeom>
          <a:noFill/>
          <a:ln w="25400">
            <a:solidFill>
              <a:srgbClr val="CC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2" name="object 59"/>
          <p:cNvSpPr>
            <a:spLocks/>
          </p:cNvSpPr>
          <p:nvPr/>
        </p:nvSpPr>
        <p:spPr bwMode="auto">
          <a:xfrm>
            <a:off x="1404938" y="1530350"/>
            <a:ext cx="349250" cy="120650"/>
          </a:xfrm>
          <a:custGeom>
            <a:avLst/>
            <a:gdLst/>
            <a:ahLst/>
            <a:cxnLst>
              <a:cxn ang="0">
                <a:pos x="348183" y="0"/>
              </a:cxn>
              <a:cxn ang="0">
                <a:pos x="0" y="120764"/>
              </a:cxn>
            </a:cxnLst>
            <a:rect l="0" t="0" r="r" b="b"/>
            <a:pathLst>
              <a:path w="348614" h="121285">
                <a:moveTo>
                  <a:pt x="348183" y="0"/>
                </a:moveTo>
                <a:lnTo>
                  <a:pt x="0" y="120764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3" name="object 60"/>
          <p:cNvSpPr>
            <a:spLocks/>
          </p:cNvSpPr>
          <p:nvPr/>
        </p:nvSpPr>
        <p:spPr bwMode="auto">
          <a:xfrm>
            <a:off x="1109663" y="1477963"/>
            <a:ext cx="69850" cy="258762"/>
          </a:xfrm>
          <a:custGeom>
            <a:avLst/>
            <a:gdLst/>
            <a:ahLst/>
            <a:cxnLst>
              <a:cxn ang="0">
                <a:pos x="69634" y="0"/>
              </a:cxn>
              <a:cxn ang="0">
                <a:pos x="0" y="258787"/>
              </a:cxn>
            </a:cxnLst>
            <a:rect l="0" t="0" r="r" b="b"/>
            <a:pathLst>
              <a:path w="69850" h="259080">
                <a:moveTo>
                  <a:pt x="69634" y="0"/>
                </a:moveTo>
                <a:lnTo>
                  <a:pt x="0" y="258787"/>
                </a:lnTo>
              </a:path>
            </a:pathLst>
          </a:custGeom>
          <a:noFill/>
          <a:ln w="25400">
            <a:solidFill>
              <a:srgbClr val="CCCC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4" name="object 61"/>
          <p:cNvSpPr>
            <a:spLocks/>
          </p:cNvSpPr>
          <p:nvPr/>
        </p:nvSpPr>
        <p:spPr bwMode="auto">
          <a:xfrm>
            <a:off x="1701800" y="1839913"/>
            <a:ext cx="17463" cy="260350"/>
          </a:xfrm>
          <a:custGeom>
            <a:avLst/>
            <a:gdLst/>
            <a:ahLst/>
            <a:cxnLst>
              <a:cxn ang="0">
                <a:pos x="17411" y="258787"/>
              </a:cxn>
              <a:cxn ang="0">
                <a:pos x="0" y="0"/>
              </a:cxn>
            </a:cxnLst>
            <a:rect l="0" t="0" r="r" b="b"/>
            <a:pathLst>
              <a:path w="17780" h="259080">
                <a:moveTo>
                  <a:pt x="17411" y="258787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5" name="object 62"/>
          <p:cNvSpPr>
            <a:spLocks/>
          </p:cNvSpPr>
          <p:nvPr/>
        </p:nvSpPr>
        <p:spPr bwMode="auto">
          <a:xfrm>
            <a:off x="1144588" y="1668463"/>
            <a:ext cx="242887" cy="85725"/>
          </a:xfrm>
          <a:custGeom>
            <a:avLst/>
            <a:gdLst/>
            <a:ahLst/>
            <a:cxnLst>
              <a:cxn ang="0">
                <a:pos x="0" y="86258"/>
              </a:cxn>
              <a:cxn ang="0">
                <a:pos x="243725" y="0"/>
              </a:cxn>
            </a:cxnLst>
            <a:rect l="0" t="0" r="r" b="b"/>
            <a:pathLst>
              <a:path w="243840" h="86360">
                <a:moveTo>
                  <a:pt x="0" y="86258"/>
                </a:moveTo>
                <a:lnTo>
                  <a:pt x="243725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6" name="object 63"/>
          <p:cNvSpPr>
            <a:spLocks/>
          </p:cNvSpPr>
          <p:nvPr/>
        </p:nvSpPr>
        <p:spPr bwMode="auto">
          <a:xfrm>
            <a:off x="1196975" y="1477963"/>
            <a:ext cx="207963" cy="173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8902" y="172529"/>
              </a:cxn>
            </a:cxnLst>
            <a:rect l="0" t="0" r="r" b="b"/>
            <a:pathLst>
              <a:path w="208915" h="172719">
                <a:moveTo>
                  <a:pt x="0" y="0"/>
                </a:moveTo>
                <a:lnTo>
                  <a:pt x="208902" y="172529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7" name="object 64"/>
          <p:cNvSpPr>
            <a:spLocks/>
          </p:cNvSpPr>
          <p:nvPr/>
        </p:nvSpPr>
        <p:spPr bwMode="auto">
          <a:xfrm>
            <a:off x="1109663" y="1477963"/>
            <a:ext cx="69850" cy="258762"/>
          </a:xfrm>
          <a:custGeom>
            <a:avLst/>
            <a:gdLst/>
            <a:ahLst/>
            <a:cxnLst>
              <a:cxn ang="0">
                <a:pos x="69634" y="0"/>
              </a:cxn>
              <a:cxn ang="0">
                <a:pos x="0" y="258787"/>
              </a:cxn>
            </a:cxnLst>
            <a:rect l="0" t="0" r="r" b="b"/>
            <a:pathLst>
              <a:path w="69850" h="259080">
                <a:moveTo>
                  <a:pt x="69634" y="0"/>
                </a:moveTo>
                <a:lnTo>
                  <a:pt x="0" y="258787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8" name="object 65"/>
          <p:cNvSpPr>
            <a:spLocks/>
          </p:cNvSpPr>
          <p:nvPr/>
        </p:nvSpPr>
        <p:spPr bwMode="auto">
          <a:xfrm>
            <a:off x="1127125" y="1944688"/>
            <a:ext cx="277813" cy="103187"/>
          </a:xfrm>
          <a:custGeom>
            <a:avLst/>
            <a:gdLst/>
            <a:ahLst/>
            <a:cxnLst>
              <a:cxn ang="0">
                <a:pos x="0" y="103517"/>
              </a:cxn>
              <a:cxn ang="0">
                <a:pos x="278536" y="0"/>
              </a:cxn>
            </a:cxnLst>
            <a:rect l="0" t="0" r="r" b="b"/>
            <a:pathLst>
              <a:path w="278765" h="104139">
                <a:moveTo>
                  <a:pt x="0" y="103517"/>
                </a:moveTo>
                <a:lnTo>
                  <a:pt x="278536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9" name="object 66"/>
          <p:cNvSpPr>
            <a:spLocks/>
          </p:cNvSpPr>
          <p:nvPr/>
        </p:nvSpPr>
        <p:spPr bwMode="auto">
          <a:xfrm>
            <a:off x="1109663" y="2065338"/>
            <a:ext cx="261937" cy="155575"/>
          </a:xfrm>
          <a:custGeom>
            <a:avLst/>
            <a:gdLst/>
            <a:ahLst/>
            <a:cxnLst>
              <a:cxn ang="0">
                <a:pos x="261137" y="155270"/>
              </a:cxn>
              <a:cxn ang="0">
                <a:pos x="0" y="0"/>
              </a:cxn>
            </a:cxnLst>
            <a:rect l="0" t="0" r="r" b="b"/>
            <a:pathLst>
              <a:path w="261619" h="155575">
                <a:moveTo>
                  <a:pt x="261137" y="155270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0" name="object 67"/>
          <p:cNvSpPr>
            <a:spLocks/>
          </p:cNvSpPr>
          <p:nvPr/>
        </p:nvSpPr>
        <p:spPr bwMode="auto">
          <a:xfrm>
            <a:off x="1422400" y="1839913"/>
            <a:ext cx="227013" cy="104775"/>
          </a:xfrm>
          <a:custGeom>
            <a:avLst/>
            <a:gdLst/>
            <a:ahLst/>
            <a:cxnLst>
              <a:cxn ang="0">
                <a:pos x="226313" y="0"/>
              </a:cxn>
              <a:cxn ang="0">
                <a:pos x="0" y="103517"/>
              </a:cxn>
            </a:cxnLst>
            <a:rect l="0" t="0" r="r" b="b"/>
            <a:pathLst>
              <a:path w="226694" h="104139">
                <a:moveTo>
                  <a:pt x="226313" y="0"/>
                </a:moveTo>
                <a:lnTo>
                  <a:pt x="0" y="103517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1" name="object 68"/>
          <p:cNvSpPr>
            <a:spLocks/>
          </p:cNvSpPr>
          <p:nvPr/>
        </p:nvSpPr>
        <p:spPr bwMode="auto">
          <a:xfrm>
            <a:off x="1422400" y="1854200"/>
            <a:ext cx="257175" cy="384175"/>
          </a:xfrm>
          <a:custGeom>
            <a:avLst/>
            <a:gdLst/>
            <a:ahLst/>
            <a:cxnLst>
              <a:cxn ang="0">
                <a:pos x="256286" y="0"/>
              </a:cxn>
              <a:cxn ang="0">
                <a:pos x="0" y="382587"/>
              </a:cxn>
            </a:cxnLst>
            <a:rect l="0" t="0" r="r" b="b"/>
            <a:pathLst>
              <a:path w="256539" h="382905">
                <a:moveTo>
                  <a:pt x="256286" y="0"/>
                </a:moveTo>
                <a:lnTo>
                  <a:pt x="0" y="382587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2" name="object 69"/>
          <p:cNvSpPr>
            <a:spLocks/>
          </p:cNvSpPr>
          <p:nvPr/>
        </p:nvSpPr>
        <p:spPr bwMode="auto">
          <a:xfrm>
            <a:off x="1404938" y="1962150"/>
            <a:ext cx="34925" cy="276225"/>
          </a:xfrm>
          <a:custGeom>
            <a:avLst/>
            <a:gdLst/>
            <a:ahLst/>
            <a:cxnLst>
              <a:cxn ang="0">
                <a:pos x="0" y="276047"/>
              </a:cxn>
              <a:cxn ang="0">
                <a:pos x="34823" y="0"/>
              </a:cxn>
            </a:cxnLst>
            <a:rect l="0" t="0" r="r" b="b"/>
            <a:pathLst>
              <a:path w="34925" h="276225">
                <a:moveTo>
                  <a:pt x="0" y="276047"/>
                </a:moveTo>
                <a:lnTo>
                  <a:pt x="34823" y="0"/>
                </a:lnTo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3" name="object 70"/>
          <p:cNvSpPr>
            <a:spLocks noChangeArrowheads="1"/>
          </p:cNvSpPr>
          <p:nvPr/>
        </p:nvSpPr>
        <p:spPr bwMode="auto">
          <a:xfrm>
            <a:off x="1128713" y="1376363"/>
            <a:ext cx="117475" cy="1381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74" name="object 71"/>
          <p:cNvSpPr>
            <a:spLocks noChangeArrowheads="1"/>
          </p:cNvSpPr>
          <p:nvPr/>
        </p:nvSpPr>
        <p:spPr bwMode="auto">
          <a:xfrm>
            <a:off x="1058863" y="1670050"/>
            <a:ext cx="119062" cy="1381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75" name="object 72"/>
          <p:cNvSpPr>
            <a:spLocks noChangeArrowheads="1"/>
          </p:cNvSpPr>
          <p:nvPr/>
        </p:nvSpPr>
        <p:spPr bwMode="auto">
          <a:xfrm>
            <a:off x="1703388" y="1463675"/>
            <a:ext cx="117475" cy="1381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76" name="object 73"/>
          <p:cNvSpPr>
            <a:spLocks noChangeArrowheads="1"/>
          </p:cNvSpPr>
          <p:nvPr/>
        </p:nvSpPr>
        <p:spPr bwMode="auto">
          <a:xfrm>
            <a:off x="1355725" y="1566863"/>
            <a:ext cx="117475" cy="1381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77" name="object 74"/>
          <p:cNvSpPr>
            <a:spLocks noChangeArrowheads="1"/>
          </p:cNvSpPr>
          <p:nvPr/>
        </p:nvSpPr>
        <p:spPr bwMode="auto">
          <a:xfrm>
            <a:off x="1633538" y="1739900"/>
            <a:ext cx="117475" cy="1365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78" name="object 75"/>
          <p:cNvSpPr>
            <a:spLocks noChangeArrowheads="1"/>
          </p:cNvSpPr>
          <p:nvPr/>
        </p:nvSpPr>
        <p:spPr bwMode="auto">
          <a:xfrm>
            <a:off x="1355725" y="1860550"/>
            <a:ext cx="117475" cy="1381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79" name="object 76"/>
          <p:cNvSpPr>
            <a:spLocks noChangeArrowheads="1"/>
          </p:cNvSpPr>
          <p:nvPr/>
        </p:nvSpPr>
        <p:spPr bwMode="auto">
          <a:xfrm>
            <a:off x="1338263" y="2152650"/>
            <a:ext cx="117475" cy="1381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80" name="object 77"/>
          <p:cNvSpPr>
            <a:spLocks noChangeArrowheads="1"/>
          </p:cNvSpPr>
          <p:nvPr/>
        </p:nvSpPr>
        <p:spPr bwMode="auto">
          <a:xfrm>
            <a:off x="1063625" y="1963738"/>
            <a:ext cx="117475" cy="1381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81" name="object 78"/>
          <p:cNvSpPr>
            <a:spLocks noChangeArrowheads="1"/>
          </p:cNvSpPr>
          <p:nvPr/>
        </p:nvSpPr>
        <p:spPr bwMode="auto">
          <a:xfrm>
            <a:off x="1668463" y="2066925"/>
            <a:ext cx="117475" cy="1381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82" name="object 79"/>
          <p:cNvSpPr>
            <a:spLocks/>
          </p:cNvSpPr>
          <p:nvPr/>
        </p:nvSpPr>
        <p:spPr bwMode="auto">
          <a:xfrm>
            <a:off x="1439863" y="1651000"/>
            <a:ext cx="227012" cy="155575"/>
          </a:xfrm>
          <a:custGeom>
            <a:avLst/>
            <a:gdLst/>
            <a:ahLst/>
            <a:cxnLst>
              <a:cxn ang="0">
                <a:pos x="226313" y="155270"/>
              </a:cxn>
              <a:cxn ang="0">
                <a:pos x="0" y="0"/>
              </a:cxn>
            </a:cxnLst>
            <a:rect l="0" t="0" r="r" b="b"/>
            <a:pathLst>
              <a:path w="226694" h="155575">
                <a:moveTo>
                  <a:pt x="226313" y="155270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3" name="object 80"/>
          <p:cNvSpPr>
            <a:spLocks noChangeArrowheads="1"/>
          </p:cNvSpPr>
          <p:nvPr/>
        </p:nvSpPr>
        <p:spPr bwMode="auto">
          <a:xfrm>
            <a:off x="1238250" y="2568575"/>
            <a:ext cx="2381250" cy="935038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000250" y="2786063"/>
            <a:ext cx="1006475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44450"/>
            <a:r>
              <a:rPr lang="th-TH" sz="1600">
                <a:solidFill>
                  <a:srgbClr val="006FC0"/>
                </a:solidFill>
                <a:cs typeface="Arial" charset="0"/>
              </a:rPr>
              <a:t>Backward  predictions</a:t>
            </a:r>
            <a:endParaRPr lang="th-TH" sz="1600">
              <a:cs typeface="Arial" charset="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734050" y="2786063"/>
            <a:ext cx="1006475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17475"/>
            <a:r>
              <a:rPr lang="th-TH" sz="1600">
                <a:solidFill>
                  <a:srgbClr val="006FC0"/>
                </a:solidFill>
                <a:cs typeface="Arial" charset="0"/>
              </a:rPr>
              <a:t>Forward  predictions</a:t>
            </a:r>
            <a:endParaRPr lang="th-TH" sz="1600">
              <a:cs typeface="Arial" charset="0"/>
            </a:endParaRPr>
          </a:p>
        </p:txBody>
      </p:sp>
      <p:sp>
        <p:nvSpPr>
          <p:cNvPr id="21586" name="object 83"/>
          <p:cNvSpPr>
            <a:spLocks noChangeArrowheads="1"/>
          </p:cNvSpPr>
          <p:nvPr/>
        </p:nvSpPr>
        <p:spPr bwMode="auto">
          <a:xfrm>
            <a:off x="2152650" y="1501775"/>
            <a:ext cx="857250" cy="32543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843088" y="1797050"/>
            <a:ext cx="1476375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73050" indent="-261938"/>
            <a:r>
              <a:rPr lang="th-TH" sz="1400">
                <a:solidFill>
                  <a:srgbClr val="006FC0"/>
                </a:solidFill>
                <a:cs typeface="Arial" charset="0"/>
              </a:rPr>
              <a:t>Backward network  engineering</a:t>
            </a:r>
            <a:endParaRPr lang="th-TH" sz="1400">
              <a:cs typeface="Arial" charset="0"/>
            </a:endParaRPr>
          </a:p>
        </p:txBody>
      </p:sp>
      <p:sp>
        <p:nvSpPr>
          <p:cNvPr id="21588" name="object 85"/>
          <p:cNvSpPr>
            <a:spLocks noChangeArrowheads="1"/>
          </p:cNvSpPr>
          <p:nvPr/>
        </p:nvSpPr>
        <p:spPr bwMode="auto">
          <a:xfrm>
            <a:off x="3381375" y="2976563"/>
            <a:ext cx="2093913" cy="88106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681413" y="3071813"/>
            <a:ext cx="1492250" cy="635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68275"/>
            <a:r>
              <a:rPr lang="th-TH" sz="2000">
                <a:solidFill>
                  <a:srgbClr val="FFFFFF"/>
                </a:solidFill>
                <a:latin typeface="Calibri" pitchFamily="34" charset="0"/>
                <a:cs typeface="Cordia New" pitchFamily="34" charset="-34"/>
              </a:rPr>
              <a:t>Learn from  observed data</a:t>
            </a:r>
            <a:endParaRPr lang="th-TH" sz="200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7" name="object 8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21591" name="object 8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1D2E128-10C1-4E63-807C-92C063BB98C5}" type="slidenum">
              <a:rPr lang="th-TH"/>
              <a:pPr marL="25400"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bject 2"/>
          <p:cNvSpPr>
            <a:spLocks noChangeArrowheads="1"/>
          </p:cNvSpPr>
          <p:nvPr/>
        </p:nvSpPr>
        <p:spPr bwMode="auto">
          <a:xfrm>
            <a:off x="180975" y="6383338"/>
            <a:ext cx="1441450" cy="328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0" name="object 3"/>
          <p:cNvSpPr>
            <a:spLocks noChangeArrowheads="1"/>
          </p:cNvSpPr>
          <p:nvPr/>
        </p:nvSpPr>
        <p:spPr bwMode="auto">
          <a:xfrm>
            <a:off x="1693863" y="6383338"/>
            <a:ext cx="1147762" cy="379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501650" y="2668588"/>
            <a:ext cx="8142288" cy="10207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2" name="object 5"/>
          <p:cNvSpPr>
            <a:spLocks noChangeArrowheads="1"/>
          </p:cNvSpPr>
          <p:nvPr/>
        </p:nvSpPr>
        <p:spPr bwMode="auto">
          <a:xfrm>
            <a:off x="960438" y="3057525"/>
            <a:ext cx="7245350" cy="5254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3" name="object 6"/>
          <p:cNvSpPr>
            <a:spLocks noChangeArrowheads="1"/>
          </p:cNvSpPr>
          <p:nvPr/>
        </p:nvSpPr>
        <p:spPr bwMode="auto">
          <a:xfrm>
            <a:off x="554038" y="2720975"/>
            <a:ext cx="8037512" cy="9159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22535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40DE02FF-663A-408E-91D8-89378573CFB1}" type="slidenum">
              <a:rPr lang="th-TH"/>
              <a:pPr marL="25400"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924800" cy="405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Given:</a:t>
            </a:r>
          </a:p>
          <a:p>
            <a:pPr marL="755650" lvl="1" indent="-285750">
              <a:lnSpc>
                <a:spcPct val="102000"/>
              </a:lnSpc>
              <a:spcBef>
                <a:spcPts val="388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 limit budget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th-TH" sz="2000">
                <a:latin typeface="Tahoma" pitchFamily="34" charset="0"/>
                <a:cs typeface="Tahoma" pitchFamily="34" charset="0"/>
              </a:rPr>
              <a:t>for initial advertising (e.g., give away free  samples of product)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Estimation for influence between individuals</a:t>
            </a:r>
          </a:p>
          <a:p>
            <a:pPr marL="755650" lvl="1" indent="-285750">
              <a:buFont typeface="Arial" charset="0"/>
              <a:buChar char="–"/>
              <a:tabLst>
                <a:tab pos="354013" algn="l"/>
                <a:tab pos="355600" algn="l"/>
              </a:tabLst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15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Goal: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Trigger a large cascade of influence (e.g., further adoptions of a  product)</a:t>
            </a:r>
          </a:p>
          <a:p>
            <a:pPr marL="755650" lvl="1" indent="-285750">
              <a:buFont typeface="Arial" charset="0"/>
              <a:buChar char="–"/>
              <a:tabLst>
                <a:tab pos="354013" algn="l"/>
                <a:tab pos="355600" algn="l"/>
              </a:tabLst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15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Question:</a:t>
            </a:r>
          </a:p>
          <a:p>
            <a:pPr marL="755650" lvl="1" indent="-285750">
              <a:spcBef>
                <a:spcPts val="438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Which set of individuals should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th-TH" sz="2000">
                <a:latin typeface="Tahoma" pitchFamily="34" charset="0"/>
                <a:cs typeface="Tahoma" pitchFamily="34" charset="0"/>
              </a:rPr>
              <a:t>target at?</a:t>
            </a:r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258763" y="254000"/>
            <a:ext cx="514191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Spread of</a:t>
            </a:r>
            <a:r>
              <a:rPr spc="-110" dirty="0"/>
              <a:t> </a:t>
            </a:r>
            <a:r>
              <a:rPr spc="-5" dirty="0"/>
              <a:t>Influence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2355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2E632BCD-0CE4-4763-9DAE-430AE3C90941}" type="slidenum">
              <a:rPr lang="th-TH"/>
              <a:pPr marL="25400"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870825" cy="2497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Form models of influence in social networks</a:t>
            </a: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Obtain data about particular network (to estimate inter-  personal influence)</a:t>
            </a: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Devise algorithm to maximize spread of influence</a:t>
            </a:r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258763" y="254000"/>
            <a:ext cx="487203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What </a:t>
            </a:r>
            <a:r>
              <a:rPr dirty="0"/>
              <a:t>do we</a:t>
            </a:r>
            <a:r>
              <a:rPr spc="-105" dirty="0"/>
              <a:t> </a:t>
            </a:r>
            <a:r>
              <a:rPr spc="-5" dirty="0"/>
              <a:t>need?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2458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AC6BB5F-3FE1-44B4-8A8A-B71560675674}" type="slidenum">
              <a:rPr lang="th-TH"/>
              <a:pPr marL="25400"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861300" cy="2716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algn="just">
              <a:buFont typeface="Arial" charset="0"/>
              <a:buChar char="•"/>
              <a:tabLst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Influence modeling is one of the fundamental questions  in order to understand the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information diffusion</a:t>
            </a:r>
            <a:r>
              <a:rPr lang="th-TH" sz="2400">
                <a:latin typeface="Tahoma" pitchFamily="34" charset="0"/>
                <a:cs typeface="Tahoma" pitchFamily="34" charset="0"/>
              </a:rPr>
              <a:t>,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spread  of new ideas</a:t>
            </a:r>
            <a:r>
              <a:rPr lang="th-TH" sz="2400">
                <a:latin typeface="Tahoma" pitchFamily="34" charset="0"/>
                <a:cs typeface="Tahoma" pitchFamily="34" charset="0"/>
              </a:rPr>
              <a:t>, and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word-of-mouth (viral) marketing</a:t>
            </a:r>
            <a:r>
              <a:rPr lang="th-TH" sz="2400">
                <a:latin typeface="Tahoma" pitchFamily="34" charset="0"/>
                <a:cs typeface="Tahoma" pitchFamily="34" charset="0"/>
              </a:rPr>
              <a:t>.</a:t>
            </a:r>
          </a:p>
          <a:p>
            <a:pPr marL="355600" indent="-342900">
              <a:buFont typeface="Arial" charset="0"/>
              <a:buChar char="•"/>
              <a:tabLst>
                <a:tab pos="355600" algn="l"/>
              </a:tabLst>
            </a:pPr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2 well-known influence modeling methods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5600" algn="l"/>
              </a:tabLst>
            </a:pPr>
            <a:r>
              <a:rPr lang="th-TH" sz="20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Linear Threshold Model </a:t>
            </a:r>
            <a:r>
              <a:rPr lang="th-TH" sz="2000">
                <a:latin typeface="Tahoma" pitchFamily="34" charset="0"/>
                <a:cs typeface="Tahoma" pitchFamily="34" charset="0"/>
              </a:rPr>
              <a:t>(LTM)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5600" algn="l"/>
              </a:tabLst>
            </a:pPr>
            <a:r>
              <a:rPr lang="th-TH" sz="20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Independent Cascade Model </a:t>
            </a:r>
            <a:r>
              <a:rPr lang="th-TH" sz="2000">
                <a:latin typeface="Tahoma" pitchFamily="34" charset="0"/>
                <a:cs typeface="Tahoma" pitchFamily="34" charset="0"/>
              </a:rPr>
              <a:t>(ICM)</a:t>
            </a:r>
          </a:p>
        </p:txBody>
      </p:sp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258763" y="254000"/>
            <a:ext cx="5049837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Influence</a:t>
            </a:r>
            <a:r>
              <a:rPr spc="-90" dirty="0"/>
              <a:t> </a:t>
            </a:r>
            <a:r>
              <a:rPr spc="-5" dirty="0"/>
              <a:t>Modeling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2560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AFFDD20-EA12-481C-B594-2E42BA06A002}" type="slidenum">
              <a:rPr lang="th-TH"/>
              <a:pPr marL="25400"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6343650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Consider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urn with </a:t>
            </a:r>
            <a:r>
              <a:rPr sz="2400" dirty="0">
                <a:latin typeface="Tahoma"/>
                <a:cs typeface="Tahoma"/>
              </a:rPr>
              <a:t>3 </a:t>
            </a:r>
            <a:r>
              <a:rPr sz="2400" spc="-5" dirty="0">
                <a:latin typeface="Tahoma"/>
                <a:cs typeface="Tahoma"/>
              </a:rPr>
              <a:t>balls, </a:t>
            </a:r>
            <a:r>
              <a:rPr sz="2400" dirty="0">
                <a:latin typeface="Tahoma"/>
                <a:cs typeface="Tahoma"/>
              </a:rPr>
              <a:t>it can </a:t>
            </a:r>
            <a:r>
              <a:rPr sz="2400" spc="-5" dirty="0">
                <a:latin typeface="Tahoma"/>
                <a:cs typeface="Tahoma"/>
              </a:rPr>
              <a:t>be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either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775" y="1543050"/>
            <a:ext cx="1858963" cy="681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84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–"/>
              <a:tabLst>
                <a:tab pos="297815" algn="l"/>
                <a:tab pos="298450" algn="l"/>
              </a:tabLst>
              <a:defRPr/>
            </a:pPr>
            <a:r>
              <a:rPr sz="2000" spc="-10" dirty="0">
                <a:latin typeface="Tahoma"/>
                <a:cs typeface="Tahoma"/>
              </a:rPr>
              <a:t>Majority-blue:</a:t>
            </a:r>
            <a:endParaRPr sz="2000">
              <a:latin typeface="Tahoma"/>
              <a:cs typeface="Tahoma"/>
            </a:endParaRPr>
          </a:p>
          <a:p>
            <a:pPr marL="298450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297815" algn="l"/>
                <a:tab pos="298450" algn="l"/>
              </a:tabLst>
              <a:defRPr/>
            </a:pPr>
            <a:r>
              <a:rPr sz="2000" spc="-10" dirty="0">
                <a:latin typeface="Tahoma"/>
                <a:cs typeface="Tahoma"/>
              </a:rPr>
              <a:t>Majority-red: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9775" y="1543050"/>
            <a:ext cx="1870075" cy="676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2 blue </a:t>
            </a:r>
            <a:r>
              <a:rPr sz="2000" spc="-5" dirty="0">
                <a:latin typeface="Tahoma"/>
                <a:cs typeface="Tahoma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red</a:t>
            </a:r>
            <a:endParaRPr sz="2000">
              <a:latin typeface="Tahoma"/>
              <a:cs typeface="Tahoma"/>
            </a:endParaRPr>
          </a:p>
          <a:p>
            <a:pPr marL="12700" fontAlgn="auto">
              <a:spcBef>
                <a:spcPts val="48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2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red </a:t>
            </a:r>
            <a:r>
              <a:rPr sz="2000" spc="-5" dirty="0">
                <a:latin typeface="Tahoma"/>
                <a:cs typeface="Tahoma"/>
              </a:rPr>
              <a:t>and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1</a:t>
            </a:r>
            <a:r>
              <a:rPr sz="20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blue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2652713"/>
            <a:ext cx="7770813" cy="2276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Rules (one by one </a:t>
            </a:r>
            <a:r>
              <a:rPr sz="2400" dirty="0">
                <a:latin typeface="Tahoma"/>
                <a:cs typeface="Tahoma"/>
              </a:rPr>
              <a:t>each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person):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4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5" dirty="0">
                <a:latin typeface="Tahoma"/>
                <a:cs typeface="Tahoma"/>
              </a:rPr>
              <a:t>Draw </a:t>
            </a:r>
            <a:r>
              <a:rPr sz="2000" spc="-5" dirty="0">
                <a:latin typeface="Tahoma"/>
                <a:cs typeface="Tahoma"/>
              </a:rPr>
              <a:t>a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ball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10" dirty="0">
                <a:latin typeface="Tahoma"/>
                <a:cs typeface="Tahoma"/>
              </a:rPr>
              <a:t>Privately </a:t>
            </a:r>
            <a:r>
              <a:rPr sz="2000" spc="-5" dirty="0">
                <a:latin typeface="Tahoma"/>
                <a:cs typeface="Tahoma"/>
              </a:rPr>
              <a:t>looks at its color and put </a:t>
            </a:r>
            <a:r>
              <a:rPr sz="2000" dirty="0">
                <a:latin typeface="Tahoma"/>
                <a:cs typeface="Tahoma"/>
              </a:rPr>
              <a:t>it</a:t>
            </a:r>
            <a:r>
              <a:rPr sz="2000" spc="9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back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Publicly announce his/her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guess</a:t>
            </a:r>
            <a:endParaRPr sz="2000">
              <a:latin typeface="Tahoma"/>
              <a:cs typeface="Tahom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sz="20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15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Who will correctly guess </a:t>
            </a:r>
            <a:r>
              <a:rPr sz="2000" spc="-30" dirty="0">
                <a:latin typeface="Tahoma"/>
                <a:cs typeface="Tahoma"/>
              </a:rPr>
              <a:t>(i.e., </a:t>
            </a:r>
            <a:r>
              <a:rPr sz="2000" spc="-10" dirty="0">
                <a:latin typeface="Tahoma"/>
                <a:cs typeface="Tahoma"/>
              </a:rPr>
              <a:t>majority-blue </a:t>
            </a:r>
            <a:r>
              <a:rPr sz="2000" spc="-5" dirty="0">
                <a:latin typeface="Tahoma"/>
                <a:cs typeface="Tahoma"/>
              </a:rPr>
              <a:t>or</a:t>
            </a:r>
            <a:r>
              <a:rPr sz="2000" spc="1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majority-red)</a:t>
            </a:r>
            <a:r>
              <a:rPr sz="2400" spc="-10" dirty="0"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258763" y="254000"/>
            <a:ext cx="735647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 </a:t>
            </a:r>
            <a:r>
              <a:rPr spc="-5" dirty="0"/>
              <a:t>Simple Herding</a:t>
            </a:r>
            <a:r>
              <a:rPr spc="-85" dirty="0"/>
              <a:t> </a:t>
            </a:r>
            <a:r>
              <a:rPr spc="-5" dirty="0"/>
              <a:t>Experiment</a:t>
            </a:r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8200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320B5B55-3A61-458F-B287-AE3CB76A4BD8}" type="slidenum">
              <a:rPr lang="th-TH"/>
              <a:pPr marL="65088"/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531100" cy="4100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 social network is represented a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directed/undirected  graph</a:t>
            </a:r>
            <a:r>
              <a:rPr lang="th-TH" sz="2400">
                <a:latin typeface="Tahoma" pitchFamily="34" charset="0"/>
                <a:cs typeface="Tahoma" pitchFamily="34" charset="0"/>
              </a:rPr>
              <a:t>, with each actor being one node.</a:t>
            </a: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Each node is started as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active </a:t>
            </a:r>
            <a:r>
              <a:rPr lang="th-TH" sz="2400">
                <a:latin typeface="Tahoma" pitchFamily="34" charset="0"/>
                <a:cs typeface="Tahoma" pitchFamily="34" charset="0"/>
              </a:rPr>
              <a:t>or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inactive</a:t>
            </a:r>
            <a:r>
              <a:rPr lang="th-TH" sz="2400">
                <a:latin typeface="Tahoma" pitchFamily="34" charset="0"/>
                <a:cs typeface="Tahoma" pitchFamily="34" charset="0"/>
              </a:rPr>
              <a:t>.</a:t>
            </a: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 node, once activated, will activate his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neighboring  nodes</a:t>
            </a:r>
            <a:r>
              <a:rPr lang="th-TH" sz="2400">
                <a:latin typeface="Tahoma" pitchFamily="34" charset="0"/>
                <a:cs typeface="Tahoma" pitchFamily="34" charset="0"/>
              </a:rPr>
              <a:t>.</a:t>
            </a: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Once a node is activated, this node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cannot be  deactivated</a:t>
            </a:r>
            <a:r>
              <a:rPr lang="th-TH" sz="24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6626" name="object 3"/>
          <p:cNvSpPr>
            <a:spLocks noChangeArrowheads="1"/>
          </p:cNvSpPr>
          <p:nvPr/>
        </p:nvSpPr>
        <p:spPr bwMode="auto">
          <a:xfrm>
            <a:off x="258763" y="254000"/>
            <a:ext cx="79883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Common Properties of</a:t>
            </a:r>
            <a:r>
              <a:rPr spc="-40" dirty="0"/>
              <a:t> </a:t>
            </a:r>
            <a:r>
              <a:rPr spc="-5" dirty="0"/>
              <a:t>Modeling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35963" y="6492875"/>
            <a:ext cx="187325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20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3416300"/>
            <a:ext cx="5265738" cy="133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/>
            <a:r>
              <a:rPr lang="th-TH" sz="3600" baseline="14000">
                <a:latin typeface="Symbol" pitchFamily="18" charset="2"/>
                <a:cs typeface="Cordia New" pitchFamily="34" charset="-34"/>
              </a:rPr>
              <a:t></a:t>
            </a:r>
            <a:r>
              <a:rPr lang="th-TH" sz="1600" i="1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th-TH" sz="1600">
                <a:latin typeface="Times New Roman" pitchFamily="18" charset="0"/>
                <a:cs typeface="Times New Roman" pitchFamily="18" charset="0"/>
              </a:rPr>
              <a:t>neighbor of </a:t>
            </a:r>
            <a:r>
              <a:rPr lang="th-TH" sz="16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3600" i="1" baseline="140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h-TH" sz="16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th-TH" sz="16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h-TH" sz="16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3600" baseline="14000">
                <a:latin typeface="Symbol" pitchFamily="18" charset="2"/>
                <a:cs typeface="Cordia New" pitchFamily="34" charset="-34"/>
              </a:rPr>
              <a:t></a:t>
            </a:r>
            <a:r>
              <a:rPr lang="th-TH" sz="3600" baseline="1400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th-TH" sz="3600" baseline="14000">
                <a:latin typeface="Tahoma" pitchFamily="34" charset="0"/>
                <a:cs typeface="Tahoma" pitchFamily="34" charset="0"/>
              </a:rPr>
              <a:t>.</a:t>
            </a:r>
          </a:p>
          <a:p>
            <a:pPr marL="354013">
              <a:lnSpc>
                <a:spcPct val="101000"/>
              </a:lnSpc>
              <a:spcBef>
                <a:spcPts val="1675"/>
              </a:spcBef>
              <a:buFont typeface="Arial" charset="0"/>
              <a:buChar char="•"/>
            </a:pPr>
            <a:r>
              <a:rPr lang="th-TH" sz="2400">
                <a:latin typeface="Tahoma" pitchFamily="34" charset="0"/>
                <a:cs typeface="Tahoma" pitchFamily="34" charset="0"/>
              </a:rPr>
              <a:t>Each node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2400">
                <a:latin typeface="Tahoma" pitchFamily="34" charset="0"/>
                <a:cs typeface="Tahoma" pitchFamily="34" charset="0"/>
              </a:rPr>
              <a:t>has a threshold </a:t>
            </a:r>
            <a:r>
              <a:rPr lang="th-TH" sz="2500" i="1">
                <a:latin typeface="Symbol" pitchFamily="18" charset="2"/>
                <a:cs typeface="Cordia New" pitchFamily="34" charset="-34"/>
              </a:rPr>
              <a:t></a:t>
            </a:r>
            <a:r>
              <a:rPr lang="th-TH" sz="2400" i="1" baseline="-2100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2400">
                <a:latin typeface="Tahoma" pitchFamily="34" charset="0"/>
                <a:cs typeface="Tahoma" pitchFamily="34" charset="0"/>
              </a:rPr>
              <a:t>in an  interval between 0 and 1.</a:t>
            </a:r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258763" y="254000"/>
            <a:ext cx="74803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Linear Threshold Model</a:t>
            </a:r>
            <a:r>
              <a:rPr spc="-85" dirty="0"/>
              <a:t> </a:t>
            </a:r>
            <a:r>
              <a:rPr spc="-5" dirty="0"/>
              <a:t>(LTM)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6275" algn="ctr" eaLnBrk="1" hangingPunct="1">
              <a:spcBef>
                <a:spcPct val="0"/>
              </a:spcBef>
            </a:pPr>
            <a:r>
              <a:rPr lang="th-TH" smtClean="0">
                <a:latin typeface="Calibri" pitchFamily="34" charset="0"/>
                <a:cs typeface="Cordia New" pitchFamily="34" charset="-34"/>
              </a:rPr>
              <a:t>“An actor would take an action if the number of  his friends who have taken the action </a:t>
            </a:r>
            <a:r>
              <a:rPr lang="th-TH" smtClean="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exceeds  </a:t>
            </a:r>
            <a:r>
              <a:rPr lang="th-TH" smtClean="0">
                <a:latin typeface="Calibri" pitchFamily="34" charset="0"/>
                <a:cs typeface="Cordia New" pitchFamily="34" charset="-34"/>
              </a:rPr>
              <a:t>(reaches) a certain threshold.”</a:t>
            </a:r>
          </a:p>
          <a:p>
            <a:pPr marL="676275" eaLnBrk="1" hangingPunct="1">
              <a:spcBef>
                <a:spcPts val="1850"/>
              </a:spcBef>
              <a:buFontTx/>
              <a:buChar char="•"/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node </a:t>
            </a:r>
            <a:r>
              <a:rPr lang="th-TH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is influenced by each neighbor</a:t>
            </a:r>
            <a:endParaRPr lang="th-TH" sz="2400" smtClean="0">
              <a:latin typeface="Tahoma" pitchFamily="34" charset="0"/>
              <a:cs typeface="Tahoma" pitchFamily="34" charset="0"/>
            </a:endParaRPr>
          </a:p>
          <a:p>
            <a:pPr marL="676275" algn="ctr" eaLnBrk="1" hangingPunct="1">
              <a:spcBef>
                <a:spcPct val="0"/>
              </a:spcBef>
            </a:pPr>
            <a:r>
              <a:rPr lang="th-TH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according to a weight </a:t>
            </a:r>
            <a:r>
              <a:rPr lang="th-TH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h-TH" sz="2400" i="1" baseline="-2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th-TH" sz="2400" baseline="-2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h-TH" sz="2400" i="1" baseline="-2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such that</a:t>
            </a:r>
            <a:endParaRPr lang="th-TH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3" name="object 6"/>
          <p:cNvSpPr>
            <a:spLocks/>
          </p:cNvSpPr>
          <p:nvPr/>
        </p:nvSpPr>
        <p:spPr bwMode="auto">
          <a:xfrm>
            <a:off x="7643813" y="3929063"/>
            <a:ext cx="285750" cy="2857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97716" y="7284"/>
              </a:cxn>
              <a:cxn ang="0">
                <a:pos x="58495" y="27567"/>
              </a:cxn>
              <a:cxn ang="0">
                <a:pos x="27567" y="58495"/>
              </a:cxn>
              <a:cxn ang="0">
                <a:pos x="7284" y="97716"/>
              </a:cxn>
              <a:cxn ang="0">
                <a:pos x="0" y="142875"/>
              </a:cxn>
              <a:cxn ang="0">
                <a:pos x="7284" y="188033"/>
              </a:cxn>
              <a:cxn ang="0">
                <a:pos x="27567" y="227254"/>
              </a:cxn>
              <a:cxn ang="0">
                <a:pos x="58495" y="258182"/>
              </a:cxn>
              <a:cxn ang="0">
                <a:pos x="97716" y="278465"/>
              </a:cxn>
              <a:cxn ang="0">
                <a:pos x="142875" y="285750"/>
              </a:cxn>
              <a:cxn ang="0">
                <a:pos x="188033" y="278465"/>
              </a:cxn>
              <a:cxn ang="0">
                <a:pos x="227254" y="258182"/>
              </a:cxn>
              <a:cxn ang="0">
                <a:pos x="258182" y="227254"/>
              </a:cxn>
              <a:cxn ang="0">
                <a:pos x="278465" y="188033"/>
              </a:cxn>
              <a:cxn ang="0">
                <a:pos x="285750" y="142875"/>
              </a:cxn>
              <a:cxn ang="0">
                <a:pos x="278465" y="97716"/>
              </a:cxn>
              <a:cxn ang="0">
                <a:pos x="258182" y="58495"/>
              </a:cxn>
              <a:cxn ang="0">
                <a:pos x="227254" y="27567"/>
              </a:cxn>
              <a:cxn ang="0">
                <a:pos x="188033" y="7284"/>
              </a:cxn>
              <a:cxn ang="0">
                <a:pos x="142875" y="0"/>
              </a:cxn>
            </a:cxnLst>
            <a:rect l="0" t="0" r="r" b="b"/>
            <a:pathLst>
              <a:path w="285750" h="285750">
                <a:moveTo>
                  <a:pt x="142875" y="0"/>
                </a:moveTo>
                <a:lnTo>
                  <a:pt x="97716" y="7284"/>
                </a:lnTo>
                <a:lnTo>
                  <a:pt x="58495" y="27567"/>
                </a:lnTo>
                <a:lnTo>
                  <a:pt x="27567" y="58495"/>
                </a:lnTo>
                <a:lnTo>
                  <a:pt x="7284" y="97716"/>
                </a:lnTo>
                <a:lnTo>
                  <a:pt x="0" y="142875"/>
                </a:lnTo>
                <a:lnTo>
                  <a:pt x="7284" y="188033"/>
                </a:lnTo>
                <a:lnTo>
                  <a:pt x="27567" y="227254"/>
                </a:lnTo>
                <a:lnTo>
                  <a:pt x="58495" y="258182"/>
                </a:lnTo>
                <a:lnTo>
                  <a:pt x="97716" y="278465"/>
                </a:lnTo>
                <a:lnTo>
                  <a:pt x="142875" y="285750"/>
                </a:lnTo>
                <a:lnTo>
                  <a:pt x="188033" y="278465"/>
                </a:lnTo>
                <a:lnTo>
                  <a:pt x="227254" y="258182"/>
                </a:lnTo>
                <a:lnTo>
                  <a:pt x="258182" y="227254"/>
                </a:lnTo>
                <a:lnTo>
                  <a:pt x="278465" y="188033"/>
                </a:lnTo>
                <a:lnTo>
                  <a:pt x="285750" y="142875"/>
                </a:lnTo>
                <a:lnTo>
                  <a:pt x="278465" y="97716"/>
                </a:lnTo>
                <a:lnTo>
                  <a:pt x="258182" y="58495"/>
                </a:lnTo>
                <a:lnTo>
                  <a:pt x="227254" y="27567"/>
                </a:lnTo>
                <a:lnTo>
                  <a:pt x="188033" y="7284"/>
                </a:lnTo>
                <a:lnTo>
                  <a:pt x="142875" y="0"/>
                </a:lnTo>
                <a:close/>
              </a:path>
            </a:pathLst>
          </a:custGeom>
          <a:solidFill>
            <a:srgbClr val="4F81B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4" name="object 7"/>
          <p:cNvSpPr>
            <a:spLocks/>
          </p:cNvSpPr>
          <p:nvPr/>
        </p:nvSpPr>
        <p:spPr bwMode="auto">
          <a:xfrm>
            <a:off x="7643813" y="3929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385D8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5" name="object 8"/>
          <p:cNvSpPr>
            <a:spLocks/>
          </p:cNvSpPr>
          <p:nvPr/>
        </p:nvSpPr>
        <p:spPr bwMode="auto">
          <a:xfrm>
            <a:off x="6858000" y="3214688"/>
            <a:ext cx="285750" cy="2857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97716" y="7284"/>
              </a:cxn>
              <a:cxn ang="0">
                <a:pos x="58495" y="27567"/>
              </a:cxn>
              <a:cxn ang="0">
                <a:pos x="27567" y="58495"/>
              </a:cxn>
              <a:cxn ang="0">
                <a:pos x="7284" y="97716"/>
              </a:cxn>
              <a:cxn ang="0">
                <a:pos x="0" y="142875"/>
              </a:cxn>
              <a:cxn ang="0">
                <a:pos x="7284" y="188033"/>
              </a:cxn>
              <a:cxn ang="0">
                <a:pos x="27567" y="227254"/>
              </a:cxn>
              <a:cxn ang="0">
                <a:pos x="58495" y="258182"/>
              </a:cxn>
              <a:cxn ang="0">
                <a:pos x="97716" y="278465"/>
              </a:cxn>
              <a:cxn ang="0">
                <a:pos x="142875" y="285750"/>
              </a:cxn>
              <a:cxn ang="0">
                <a:pos x="188033" y="278465"/>
              </a:cxn>
              <a:cxn ang="0">
                <a:pos x="227254" y="258182"/>
              </a:cxn>
              <a:cxn ang="0">
                <a:pos x="258182" y="227254"/>
              </a:cxn>
              <a:cxn ang="0">
                <a:pos x="278465" y="188033"/>
              </a:cxn>
              <a:cxn ang="0">
                <a:pos x="285750" y="142875"/>
              </a:cxn>
              <a:cxn ang="0">
                <a:pos x="278465" y="97716"/>
              </a:cxn>
              <a:cxn ang="0">
                <a:pos x="258182" y="58495"/>
              </a:cxn>
              <a:cxn ang="0">
                <a:pos x="227254" y="27567"/>
              </a:cxn>
              <a:cxn ang="0">
                <a:pos x="188033" y="7284"/>
              </a:cxn>
              <a:cxn ang="0">
                <a:pos x="142875" y="0"/>
              </a:cxn>
            </a:cxnLst>
            <a:rect l="0" t="0" r="r" b="b"/>
            <a:pathLst>
              <a:path w="285750" h="285750">
                <a:moveTo>
                  <a:pt x="142875" y="0"/>
                </a:moveTo>
                <a:lnTo>
                  <a:pt x="97716" y="7284"/>
                </a:lnTo>
                <a:lnTo>
                  <a:pt x="58495" y="27567"/>
                </a:lnTo>
                <a:lnTo>
                  <a:pt x="27567" y="58495"/>
                </a:lnTo>
                <a:lnTo>
                  <a:pt x="7284" y="97716"/>
                </a:lnTo>
                <a:lnTo>
                  <a:pt x="0" y="142875"/>
                </a:lnTo>
                <a:lnTo>
                  <a:pt x="7284" y="188033"/>
                </a:lnTo>
                <a:lnTo>
                  <a:pt x="27567" y="227254"/>
                </a:lnTo>
                <a:lnTo>
                  <a:pt x="58495" y="258182"/>
                </a:lnTo>
                <a:lnTo>
                  <a:pt x="97716" y="278465"/>
                </a:lnTo>
                <a:lnTo>
                  <a:pt x="142875" y="285750"/>
                </a:lnTo>
                <a:lnTo>
                  <a:pt x="188033" y="278465"/>
                </a:lnTo>
                <a:lnTo>
                  <a:pt x="227254" y="258182"/>
                </a:lnTo>
                <a:lnTo>
                  <a:pt x="258182" y="227254"/>
                </a:lnTo>
                <a:lnTo>
                  <a:pt x="278465" y="188033"/>
                </a:lnTo>
                <a:lnTo>
                  <a:pt x="285750" y="142875"/>
                </a:lnTo>
                <a:lnTo>
                  <a:pt x="278465" y="97716"/>
                </a:lnTo>
                <a:lnTo>
                  <a:pt x="258182" y="58495"/>
                </a:lnTo>
                <a:lnTo>
                  <a:pt x="227254" y="27567"/>
                </a:lnTo>
                <a:lnTo>
                  <a:pt x="188033" y="7284"/>
                </a:lnTo>
                <a:lnTo>
                  <a:pt x="142875" y="0"/>
                </a:lnTo>
                <a:close/>
              </a:path>
            </a:pathLst>
          </a:custGeom>
          <a:solidFill>
            <a:srgbClr val="8063A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6" name="object 9"/>
          <p:cNvSpPr>
            <a:spLocks/>
          </p:cNvSpPr>
          <p:nvPr/>
        </p:nvSpPr>
        <p:spPr bwMode="auto">
          <a:xfrm>
            <a:off x="6858000" y="3214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5C467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7" name="object 10"/>
          <p:cNvSpPr txBox="1">
            <a:spLocks noChangeArrowheads="1"/>
          </p:cNvSpPr>
          <p:nvPr/>
        </p:nvSpPr>
        <p:spPr bwMode="auto">
          <a:xfrm>
            <a:off x="6886575" y="3141663"/>
            <a:ext cx="2286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i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8" name="object 11"/>
          <p:cNvSpPr>
            <a:spLocks/>
          </p:cNvSpPr>
          <p:nvPr/>
        </p:nvSpPr>
        <p:spPr bwMode="auto">
          <a:xfrm>
            <a:off x="7102475" y="3459163"/>
            <a:ext cx="561975" cy="493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2495" y="493661"/>
              </a:cxn>
            </a:cxnLst>
            <a:rect l="0" t="0" r="r" b="b"/>
            <a:pathLst>
              <a:path w="562609" h="494029">
                <a:moveTo>
                  <a:pt x="0" y="0"/>
                </a:moveTo>
                <a:lnTo>
                  <a:pt x="562495" y="493661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9" name="object 12"/>
          <p:cNvSpPr>
            <a:spLocks/>
          </p:cNvSpPr>
          <p:nvPr/>
        </p:nvSpPr>
        <p:spPr bwMode="auto">
          <a:xfrm>
            <a:off x="7567613" y="3857625"/>
            <a:ext cx="96837" cy="95250"/>
          </a:xfrm>
          <a:custGeom>
            <a:avLst/>
            <a:gdLst/>
            <a:ahLst/>
            <a:cxnLst>
              <a:cxn ang="0">
                <a:pos x="65976" y="0"/>
              </a:cxn>
              <a:cxn ang="0">
                <a:pos x="97421" y="94132"/>
              </a:cxn>
              <a:cxn ang="0">
                <a:pos x="0" y="75171"/>
              </a:cxn>
            </a:cxnLst>
            <a:rect l="0" t="0" r="r" b="b"/>
            <a:pathLst>
              <a:path w="97790" h="94614">
                <a:moveTo>
                  <a:pt x="65976" y="0"/>
                </a:moveTo>
                <a:lnTo>
                  <a:pt x="97421" y="94132"/>
                </a:lnTo>
                <a:lnTo>
                  <a:pt x="0" y="75171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7366000" y="3414713"/>
            <a:ext cx="382588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0" b="1" i="1" spc="-7" baseline="13888" dirty="0">
                <a:solidFill>
                  <a:srgbClr val="6F2F9F"/>
                </a:solidFill>
                <a:latin typeface="Times New Roman"/>
                <a:cs typeface="Times New Roman"/>
              </a:rPr>
              <a:t>b</a:t>
            </a:r>
            <a:r>
              <a:rPr sz="1300" b="1" i="1" spc="20" dirty="0">
                <a:solidFill>
                  <a:srgbClr val="6F2F9F"/>
                </a:solidFill>
                <a:latin typeface="Times New Roman"/>
                <a:cs typeface="Times New Roman"/>
              </a:rPr>
              <a:t>w</a:t>
            </a:r>
            <a:r>
              <a:rPr sz="13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,</a:t>
            </a:r>
            <a:r>
              <a:rPr sz="1300" b="1" i="1" spc="10" dirty="0">
                <a:solidFill>
                  <a:srgbClr val="6F2F9F"/>
                </a:solidFill>
                <a:latin typeface="Times New Roman"/>
                <a:cs typeface="Times New Roman"/>
              </a:rPr>
              <a:t>v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661" name="object 14"/>
          <p:cNvSpPr>
            <a:spLocks/>
          </p:cNvSpPr>
          <p:nvPr/>
        </p:nvSpPr>
        <p:spPr bwMode="auto">
          <a:xfrm>
            <a:off x="7000875" y="4071938"/>
            <a:ext cx="6143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654" y="1524"/>
              </a:cxn>
            </a:cxnLst>
            <a:rect l="0" t="0" r="r" b="b"/>
            <a:pathLst>
              <a:path w="614679" h="1904">
                <a:moveTo>
                  <a:pt x="0" y="0"/>
                </a:moveTo>
                <a:lnTo>
                  <a:pt x="614654" y="1524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2" name="object 15"/>
          <p:cNvSpPr>
            <a:spLocks/>
          </p:cNvSpPr>
          <p:nvPr/>
        </p:nvSpPr>
        <p:spPr bwMode="auto">
          <a:xfrm>
            <a:off x="7529513" y="4022725"/>
            <a:ext cx="87312" cy="101600"/>
          </a:xfrm>
          <a:custGeom>
            <a:avLst/>
            <a:gdLst/>
            <a:ahLst/>
            <a:cxnLst>
              <a:cxn ang="0">
                <a:pos x="253" y="0"/>
              </a:cxn>
              <a:cxn ang="0">
                <a:pos x="85851" y="50215"/>
              </a:cxn>
              <a:cxn ang="0">
                <a:pos x="0" y="100012"/>
              </a:cxn>
            </a:cxnLst>
            <a:rect l="0" t="0" r="r" b="b"/>
            <a:pathLst>
              <a:path w="86359" h="100329">
                <a:moveTo>
                  <a:pt x="253" y="0"/>
                </a:moveTo>
                <a:lnTo>
                  <a:pt x="85851" y="50215"/>
                </a:lnTo>
                <a:lnTo>
                  <a:pt x="0" y="100012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3" name="object 16"/>
          <p:cNvSpPr>
            <a:spLocks/>
          </p:cNvSpPr>
          <p:nvPr/>
        </p:nvSpPr>
        <p:spPr bwMode="auto">
          <a:xfrm>
            <a:off x="7143750" y="4184650"/>
            <a:ext cx="517525" cy="244475"/>
          </a:xfrm>
          <a:custGeom>
            <a:avLst/>
            <a:gdLst/>
            <a:ahLst/>
            <a:cxnLst>
              <a:cxn ang="0">
                <a:pos x="0" y="244068"/>
              </a:cxn>
              <a:cxn ang="0">
                <a:pos x="516331" y="0"/>
              </a:cxn>
            </a:cxnLst>
            <a:rect l="0" t="0" r="r" b="b"/>
            <a:pathLst>
              <a:path w="516890" h="244475">
                <a:moveTo>
                  <a:pt x="0" y="244068"/>
                </a:moveTo>
                <a:lnTo>
                  <a:pt x="516331" y="0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4" name="object 17"/>
          <p:cNvSpPr>
            <a:spLocks/>
          </p:cNvSpPr>
          <p:nvPr/>
        </p:nvSpPr>
        <p:spPr bwMode="auto">
          <a:xfrm>
            <a:off x="7561263" y="4176713"/>
            <a:ext cx="98425" cy="90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8869" y="8585"/>
              </a:cxn>
              <a:cxn ang="0">
                <a:pos x="42735" y="90424"/>
              </a:cxn>
            </a:cxnLst>
            <a:rect l="0" t="0" r="r" b="b"/>
            <a:pathLst>
              <a:path w="99059" h="90804">
                <a:moveTo>
                  <a:pt x="0" y="0"/>
                </a:moveTo>
                <a:lnTo>
                  <a:pt x="98869" y="8585"/>
                </a:lnTo>
                <a:lnTo>
                  <a:pt x="42735" y="90424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5" name="object 18"/>
          <p:cNvSpPr>
            <a:spLocks/>
          </p:cNvSpPr>
          <p:nvPr/>
        </p:nvSpPr>
        <p:spPr bwMode="auto">
          <a:xfrm>
            <a:off x="7900988" y="3500438"/>
            <a:ext cx="242887" cy="446087"/>
          </a:xfrm>
          <a:custGeom>
            <a:avLst/>
            <a:gdLst/>
            <a:ahLst/>
            <a:cxnLst>
              <a:cxn ang="0">
                <a:pos x="242633" y="0"/>
              </a:cxn>
              <a:cxn ang="0">
                <a:pos x="0" y="445630"/>
              </a:cxn>
            </a:cxnLst>
            <a:rect l="0" t="0" r="r" b="b"/>
            <a:pathLst>
              <a:path w="243204" h="445770">
                <a:moveTo>
                  <a:pt x="242633" y="0"/>
                </a:moveTo>
                <a:lnTo>
                  <a:pt x="0" y="445630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6" name="object 19"/>
          <p:cNvSpPr>
            <a:spLocks/>
          </p:cNvSpPr>
          <p:nvPr/>
        </p:nvSpPr>
        <p:spPr bwMode="auto">
          <a:xfrm>
            <a:off x="7897813" y="3846513"/>
            <a:ext cx="88900" cy="100012"/>
          </a:xfrm>
          <a:custGeom>
            <a:avLst/>
            <a:gdLst/>
            <a:ahLst/>
            <a:cxnLst>
              <a:cxn ang="0">
                <a:pos x="87833" y="47815"/>
              </a:cxn>
              <a:cxn ang="0">
                <a:pos x="2921" y="99199"/>
              </a:cxn>
              <a:cxn ang="0">
                <a:pos x="0" y="0"/>
              </a:cxn>
            </a:cxnLst>
            <a:rect l="0" t="0" r="r" b="b"/>
            <a:pathLst>
              <a:path w="88265" h="99695">
                <a:moveTo>
                  <a:pt x="87833" y="47815"/>
                </a:moveTo>
                <a:lnTo>
                  <a:pt x="2921" y="99199"/>
                </a:lnTo>
                <a:lnTo>
                  <a:pt x="0" y="0"/>
                </a:lnTo>
              </a:path>
            </a:pathLst>
          </a:custGeom>
          <a:noFill/>
          <a:ln w="28574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7" name="object 20"/>
          <p:cNvSpPr>
            <a:spLocks/>
          </p:cNvSpPr>
          <p:nvPr/>
        </p:nvSpPr>
        <p:spPr bwMode="auto">
          <a:xfrm>
            <a:off x="7912100" y="4187825"/>
            <a:ext cx="374650" cy="241300"/>
          </a:xfrm>
          <a:custGeom>
            <a:avLst/>
            <a:gdLst/>
            <a:ahLst/>
            <a:cxnLst>
              <a:cxn ang="0">
                <a:pos x="375234" y="240880"/>
              </a:cxn>
              <a:cxn ang="0">
                <a:pos x="0" y="0"/>
              </a:cxn>
            </a:cxnLst>
            <a:rect l="0" t="0" r="r" b="b"/>
            <a:pathLst>
              <a:path w="375284" h="241300">
                <a:moveTo>
                  <a:pt x="375234" y="24088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68" name="object 21"/>
          <p:cNvSpPr>
            <a:spLocks/>
          </p:cNvSpPr>
          <p:nvPr/>
        </p:nvSpPr>
        <p:spPr bwMode="auto">
          <a:xfrm>
            <a:off x="7912100" y="4187825"/>
            <a:ext cx="98425" cy="88900"/>
          </a:xfrm>
          <a:custGeom>
            <a:avLst/>
            <a:gdLst/>
            <a:ahLst/>
            <a:cxnLst>
              <a:cxn ang="0">
                <a:pos x="45123" y="88392"/>
              </a:cxn>
              <a:cxn ang="0">
                <a:pos x="0" y="0"/>
              </a:cxn>
              <a:cxn ang="0">
                <a:pos x="99148" y="4229"/>
              </a:cxn>
            </a:cxnLst>
            <a:rect l="0" t="0" r="r" b="b"/>
            <a:pathLst>
              <a:path w="99695" h="88900">
                <a:moveTo>
                  <a:pt x="45123" y="88392"/>
                </a:moveTo>
                <a:lnTo>
                  <a:pt x="0" y="0"/>
                </a:lnTo>
                <a:lnTo>
                  <a:pt x="99148" y="4229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7707313" y="3868738"/>
            <a:ext cx="463550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i="1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600" i="1" spc="67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 b="1" i="1" spc="-30" baseline="13227" dirty="0">
                <a:solidFill>
                  <a:srgbClr val="006FC0"/>
                </a:solidFill>
                <a:latin typeface="Symbol"/>
                <a:cs typeface="Symbol"/>
              </a:rPr>
              <a:t></a:t>
            </a:r>
            <a:r>
              <a:rPr sz="1300" b="1" i="1" spc="-2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27671" name="object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4E69A2BA-4A8B-402C-A7A0-F321E7E47679}" type="slidenum">
              <a:rPr lang="th-TH"/>
              <a:pPr marL="25400"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3348038"/>
            <a:ext cx="4943475" cy="133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/>
            <a:r>
              <a:rPr lang="th-TH" sz="2400">
                <a:latin typeface="Tahoma" pitchFamily="34" charset="0"/>
                <a:cs typeface="Tahoma" pitchFamily="34" charset="0"/>
              </a:rPr>
              <a:t>active.</a:t>
            </a:r>
          </a:p>
          <a:p>
            <a:pPr marL="355600">
              <a:spcBef>
                <a:spcPts val="1800"/>
              </a:spcBef>
              <a:buFont typeface="Arial" charset="0"/>
              <a:buChar char="•"/>
            </a:pPr>
            <a:r>
              <a:rPr lang="th-TH" sz="2400">
                <a:latin typeface="Tahoma" pitchFamily="34" charset="0"/>
                <a:cs typeface="Tahoma" pitchFamily="34" charset="0"/>
              </a:rPr>
              <a:t>The nodes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satisfying </a:t>
            </a:r>
            <a:r>
              <a:rPr lang="th-TH" sz="2400">
                <a:latin typeface="Tahoma" pitchFamily="34" charset="0"/>
                <a:cs typeface="Tahoma" pitchFamily="34" charset="0"/>
              </a:rPr>
              <a:t>the following  condition will be activated:</a:t>
            </a:r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258763" y="254000"/>
            <a:ext cx="74803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Linear Threshold Model</a:t>
            </a:r>
            <a:r>
              <a:rPr spc="-85" dirty="0"/>
              <a:t> </a:t>
            </a:r>
            <a:r>
              <a:rPr spc="-5" dirty="0"/>
              <a:t>(LTM)</a:t>
            </a:r>
          </a:p>
        </p:txBody>
      </p:sp>
      <p:sp>
        <p:nvSpPr>
          <p:cNvPr id="28676" name="object 5"/>
          <p:cNvSpPr>
            <a:spLocks noChangeArrowheads="1"/>
          </p:cNvSpPr>
          <p:nvPr/>
        </p:nvSpPr>
        <p:spPr bwMode="auto">
          <a:xfrm>
            <a:off x="1525588" y="4832350"/>
            <a:ext cx="3810000" cy="881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7" name="object 6"/>
          <p:cNvSpPr>
            <a:spLocks/>
          </p:cNvSpPr>
          <p:nvPr/>
        </p:nvSpPr>
        <p:spPr bwMode="auto">
          <a:xfrm>
            <a:off x="1571625" y="4857750"/>
            <a:ext cx="3714750" cy="785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4775" y="0"/>
              </a:cxn>
              <a:cxn ang="0">
                <a:pos x="3714775" y="785812"/>
              </a:cxn>
              <a:cxn ang="0">
                <a:pos x="0" y="785812"/>
              </a:cxn>
              <a:cxn ang="0">
                <a:pos x="0" y="0"/>
              </a:cxn>
            </a:cxnLst>
            <a:rect l="0" t="0" r="r" b="b"/>
            <a:pathLst>
              <a:path w="3715385" h="786129">
                <a:moveTo>
                  <a:pt x="0" y="0"/>
                </a:moveTo>
                <a:lnTo>
                  <a:pt x="3714775" y="0"/>
                </a:lnTo>
                <a:lnTo>
                  <a:pt x="3714775" y="785812"/>
                </a:lnTo>
                <a:lnTo>
                  <a:pt x="0" y="7858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1571625" y="4857750"/>
            <a:ext cx="3714750" cy="785813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lIns="0" tIns="235585" rIns="0" bIns="0">
            <a:spAutoFit/>
          </a:bodyPr>
          <a:lstStyle/>
          <a:p>
            <a:pPr marL="333375" fontAlgn="auto">
              <a:spcBef>
                <a:spcPts val="1855"/>
              </a:spcBef>
              <a:spcAft>
                <a:spcPts val="0"/>
              </a:spcAft>
              <a:defRPr/>
            </a:pPr>
            <a:r>
              <a:rPr sz="3600" baseline="13888" dirty="0">
                <a:solidFill>
                  <a:srgbClr val="006FC0"/>
                </a:solidFill>
                <a:latin typeface="Symbol"/>
                <a:cs typeface="Symbol"/>
              </a:rPr>
              <a:t>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w 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active 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neighbor of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v </a:t>
            </a:r>
            <a:r>
              <a:rPr sz="3600" i="1" baseline="13888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,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v </a:t>
            </a:r>
            <a:r>
              <a:rPr sz="3600" baseline="13888" dirty="0">
                <a:solidFill>
                  <a:srgbClr val="006FC0"/>
                </a:solidFill>
                <a:latin typeface="Symbol"/>
                <a:cs typeface="Symbol"/>
              </a:rPr>
              <a:t></a:t>
            </a:r>
            <a:r>
              <a:rPr sz="3600" spc="-157" baseline="13888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50" i="1" spc="-44" baseline="13333" dirty="0">
                <a:solidFill>
                  <a:srgbClr val="006FC0"/>
                </a:solidFill>
                <a:latin typeface="Symbol"/>
                <a:cs typeface="Symbol"/>
              </a:rPr>
              <a:t></a:t>
            </a:r>
            <a:r>
              <a:rPr sz="1600" i="1" spc="-3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6275" algn="ctr" eaLnBrk="1" hangingPunct="1">
              <a:spcBef>
                <a:spcPct val="0"/>
              </a:spcBef>
            </a:pPr>
            <a:r>
              <a:rPr lang="th-TH" smtClean="0">
                <a:latin typeface="Calibri" pitchFamily="34" charset="0"/>
                <a:cs typeface="Cordia New" pitchFamily="34" charset="-34"/>
              </a:rPr>
              <a:t>“An actor would take an action if the number of  his friends who have taken the action </a:t>
            </a:r>
            <a:r>
              <a:rPr lang="th-TH" smtClean="0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exceeds  </a:t>
            </a:r>
            <a:r>
              <a:rPr lang="th-TH" smtClean="0">
                <a:latin typeface="Calibri" pitchFamily="34" charset="0"/>
                <a:cs typeface="Cordia New" pitchFamily="34" charset="-34"/>
              </a:rPr>
              <a:t>(reaches) a certain threshold.”</a:t>
            </a:r>
          </a:p>
          <a:p>
            <a:pPr marL="676275" eaLnBrk="1" hangingPunct="1">
              <a:spcBef>
                <a:spcPts val="1900"/>
              </a:spcBef>
              <a:buFontTx/>
              <a:buChar char="•"/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In each discrete step, all nodes that  were active in the previous step remain</a:t>
            </a:r>
            <a:endParaRPr lang="th-TH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80" name="object 9"/>
          <p:cNvSpPr>
            <a:spLocks/>
          </p:cNvSpPr>
          <p:nvPr/>
        </p:nvSpPr>
        <p:spPr bwMode="auto">
          <a:xfrm>
            <a:off x="7643813" y="3929063"/>
            <a:ext cx="285750" cy="2857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97716" y="7284"/>
              </a:cxn>
              <a:cxn ang="0">
                <a:pos x="58495" y="27567"/>
              </a:cxn>
              <a:cxn ang="0">
                <a:pos x="27567" y="58495"/>
              </a:cxn>
              <a:cxn ang="0">
                <a:pos x="7284" y="97716"/>
              </a:cxn>
              <a:cxn ang="0">
                <a:pos x="0" y="142875"/>
              </a:cxn>
              <a:cxn ang="0">
                <a:pos x="7284" y="188033"/>
              </a:cxn>
              <a:cxn ang="0">
                <a:pos x="27567" y="227254"/>
              </a:cxn>
              <a:cxn ang="0">
                <a:pos x="58495" y="258182"/>
              </a:cxn>
              <a:cxn ang="0">
                <a:pos x="97716" y="278465"/>
              </a:cxn>
              <a:cxn ang="0">
                <a:pos x="142875" y="285750"/>
              </a:cxn>
              <a:cxn ang="0">
                <a:pos x="188033" y="278465"/>
              </a:cxn>
              <a:cxn ang="0">
                <a:pos x="227254" y="258182"/>
              </a:cxn>
              <a:cxn ang="0">
                <a:pos x="258182" y="227254"/>
              </a:cxn>
              <a:cxn ang="0">
                <a:pos x="278465" y="188033"/>
              </a:cxn>
              <a:cxn ang="0">
                <a:pos x="285750" y="142875"/>
              </a:cxn>
              <a:cxn ang="0">
                <a:pos x="278465" y="97716"/>
              </a:cxn>
              <a:cxn ang="0">
                <a:pos x="258182" y="58495"/>
              </a:cxn>
              <a:cxn ang="0">
                <a:pos x="227254" y="27567"/>
              </a:cxn>
              <a:cxn ang="0">
                <a:pos x="188033" y="7284"/>
              </a:cxn>
              <a:cxn ang="0">
                <a:pos x="142875" y="0"/>
              </a:cxn>
            </a:cxnLst>
            <a:rect l="0" t="0" r="r" b="b"/>
            <a:pathLst>
              <a:path w="285750" h="285750">
                <a:moveTo>
                  <a:pt x="142875" y="0"/>
                </a:moveTo>
                <a:lnTo>
                  <a:pt x="97716" y="7284"/>
                </a:lnTo>
                <a:lnTo>
                  <a:pt x="58495" y="27567"/>
                </a:lnTo>
                <a:lnTo>
                  <a:pt x="27567" y="58495"/>
                </a:lnTo>
                <a:lnTo>
                  <a:pt x="7284" y="97716"/>
                </a:lnTo>
                <a:lnTo>
                  <a:pt x="0" y="142875"/>
                </a:lnTo>
                <a:lnTo>
                  <a:pt x="7284" y="188033"/>
                </a:lnTo>
                <a:lnTo>
                  <a:pt x="27567" y="227254"/>
                </a:lnTo>
                <a:lnTo>
                  <a:pt x="58495" y="258182"/>
                </a:lnTo>
                <a:lnTo>
                  <a:pt x="97716" y="278465"/>
                </a:lnTo>
                <a:lnTo>
                  <a:pt x="142875" y="285750"/>
                </a:lnTo>
                <a:lnTo>
                  <a:pt x="188033" y="278465"/>
                </a:lnTo>
                <a:lnTo>
                  <a:pt x="227254" y="258182"/>
                </a:lnTo>
                <a:lnTo>
                  <a:pt x="258182" y="227254"/>
                </a:lnTo>
                <a:lnTo>
                  <a:pt x="278465" y="188033"/>
                </a:lnTo>
                <a:lnTo>
                  <a:pt x="285750" y="142875"/>
                </a:lnTo>
                <a:lnTo>
                  <a:pt x="278465" y="97716"/>
                </a:lnTo>
                <a:lnTo>
                  <a:pt x="258182" y="58495"/>
                </a:lnTo>
                <a:lnTo>
                  <a:pt x="227254" y="27567"/>
                </a:lnTo>
                <a:lnTo>
                  <a:pt x="188033" y="7284"/>
                </a:lnTo>
                <a:lnTo>
                  <a:pt x="142875" y="0"/>
                </a:lnTo>
                <a:close/>
              </a:path>
            </a:pathLst>
          </a:custGeom>
          <a:solidFill>
            <a:srgbClr val="4F81B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1" name="object 10"/>
          <p:cNvSpPr>
            <a:spLocks/>
          </p:cNvSpPr>
          <p:nvPr/>
        </p:nvSpPr>
        <p:spPr bwMode="auto">
          <a:xfrm>
            <a:off x="7643813" y="3929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385D8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2" name="object 11"/>
          <p:cNvSpPr>
            <a:spLocks/>
          </p:cNvSpPr>
          <p:nvPr/>
        </p:nvSpPr>
        <p:spPr bwMode="auto">
          <a:xfrm>
            <a:off x="6858000" y="3214688"/>
            <a:ext cx="285750" cy="2857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97716" y="7284"/>
              </a:cxn>
              <a:cxn ang="0">
                <a:pos x="58495" y="27567"/>
              </a:cxn>
              <a:cxn ang="0">
                <a:pos x="27567" y="58495"/>
              </a:cxn>
              <a:cxn ang="0">
                <a:pos x="7284" y="97716"/>
              </a:cxn>
              <a:cxn ang="0">
                <a:pos x="0" y="142875"/>
              </a:cxn>
              <a:cxn ang="0">
                <a:pos x="7284" y="188033"/>
              </a:cxn>
              <a:cxn ang="0">
                <a:pos x="27567" y="227254"/>
              </a:cxn>
              <a:cxn ang="0">
                <a:pos x="58495" y="258182"/>
              </a:cxn>
              <a:cxn ang="0">
                <a:pos x="97716" y="278465"/>
              </a:cxn>
              <a:cxn ang="0">
                <a:pos x="142875" y="285750"/>
              </a:cxn>
              <a:cxn ang="0">
                <a:pos x="188033" y="278465"/>
              </a:cxn>
              <a:cxn ang="0">
                <a:pos x="227254" y="258182"/>
              </a:cxn>
              <a:cxn ang="0">
                <a:pos x="258182" y="227254"/>
              </a:cxn>
              <a:cxn ang="0">
                <a:pos x="278465" y="188033"/>
              </a:cxn>
              <a:cxn ang="0">
                <a:pos x="285750" y="142875"/>
              </a:cxn>
              <a:cxn ang="0">
                <a:pos x="278465" y="97716"/>
              </a:cxn>
              <a:cxn ang="0">
                <a:pos x="258182" y="58495"/>
              </a:cxn>
              <a:cxn ang="0">
                <a:pos x="227254" y="27567"/>
              </a:cxn>
              <a:cxn ang="0">
                <a:pos x="188033" y="7284"/>
              </a:cxn>
              <a:cxn ang="0">
                <a:pos x="142875" y="0"/>
              </a:cxn>
            </a:cxnLst>
            <a:rect l="0" t="0" r="r" b="b"/>
            <a:pathLst>
              <a:path w="285750" h="285750">
                <a:moveTo>
                  <a:pt x="142875" y="0"/>
                </a:moveTo>
                <a:lnTo>
                  <a:pt x="97716" y="7284"/>
                </a:lnTo>
                <a:lnTo>
                  <a:pt x="58495" y="27567"/>
                </a:lnTo>
                <a:lnTo>
                  <a:pt x="27567" y="58495"/>
                </a:lnTo>
                <a:lnTo>
                  <a:pt x="7284" y="97716"/>
                </a:lnTo>
                <a:lnTo>
                  <a:pt x="0" y="142875"/>
                </a:lnTo>
                <a:lnTo>
                  <a:pt x="7284" y="188033"/>
                </a:lnTo>
                <a:lnTo>
                  <a:pt x="27567" y="227254"/>
                </a:lnTo>
                <a:lnTo>
                  <a:pt x="58495" y="258182"/>
                </a:lnTo>
                <a:lnTo>
                  <a:pt x="97716" y="278465"/>
                </a:lnTo>
                <a:lnTo>
                  <a:pt x="142875" y="285750"/>
                </a:lnTo>
                <a:lnTo>
                  <a:pt x="188033" y="278465"/>
                </a:lnTo>
                <a:lnTo>
                  <a:pt x="227254" y="258182"/>
                </a:lnTo>
                <a:lnTo>
                  <a:pt x="258182" y="227254"/>
                </a:lnTo>
                <a:lnTo>
                  <a:pt x="278465" y="188033"/>
                </a:lnTo>
                <a:lnTo>
                  <a:pt x="285750" y="142875"/>
                </a:lnTo>
                <a:lnTo>
                  <a:pt x="278465" y="97716"/>
                </a:lnTo>
                <a:lnTo>
                  <a:pt x="258182" y="58495"/>
                </a:lnTo>
                <a:lnTo>
                  <a:pt x="227254" y="27567"/>
                </a:lnTo>
                <a:lnTo>
                  <a:pt x="188033" y="7284"/>
                </a:lnTo>
                <a:lnTo>
                  <a:pt x="142875" y="0"/>
                </a:lnTo>
                <a:close/>
              </a:path>
            </a:pathLst>
          </a:custGeom>
          <a:solidFill>
            <a:srgbClr val="8063A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3" name="object 12"/>
          <p:cNvSpPr>
            <a:spLocks/>
          </p:cNvSpPr>
          <p:nvPr/>
        </p:nvSpPr>
        <p:spPr bwMode="auto">
          <a:xfrm>
            <a:off x="6858000" y="3214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5C467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4" name="object 13"/>
          <p:cNvSpPr>
            <a:spLocks/>
          </p:cNvSpPr>
          <p:nvPr/>
        </p:nvSpPr>
        <p:spPr bwMode="auto">
          <a:xfrm>
            <a:off x="7102475" y="3459163"/>
            <a:ext cx="561975" cy="493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2495" y="493661"/>
              </a:cxn>
            </a:cxnLst>
            <a:rect l="0" t="0" r="r" b="b"/>
            <a:pathLst>
              <a:path w="562609" h="494029">
                <a:moveTo>
                  <a:pt x="0" y="0"/>
                </a:moveTo>
                <a:lnTo>
                  <a:pt x="562495" y="493661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5" name="object 14"/>
          <p:cNvSpPr>
            <a:spLocks/>
          </p:cNvSpPr>
          <p:nvPr/>
        </p:nvSpPr>
        <p:spPr bwMode="auto">
          <a:xfrm>
            <a:off x="7567613" y="3857625"/>
            <a:ext cx="96837" cy="95250"/>
          </a:xfrm>
          <a:custGeom>
            <a:avLst/>
            <a:gdLst/>
            <a:ahLst/>
            <a:cxnLst>
              <a:cxn ang="0">
                <a:pos x="65976" y="0"/>
              </a:cxn>
              <a:cxn ang="0">
                <a:pos x="97421" y="94132"/>
              </a:cxn>
              <a:cxn ang="0">
                <a:pos x="0" y="75171"/>
              </a:cxn>
            </a:cxnLst>
            <a:rect l="0" t="0" r="r" b="b"/>
            <a:pathLst>
              <a:path w="97790" h="94614">
                <a:moveTo>
                  <a:pt x="65976" y="0"/>
                </a:moveTo>
                <a:lnTo>
                  <a:pt x="97421" y="94132"/>
                </a:lnTo>
                <a:lnTo>
                  <a:pt x="0" y="75171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6" name="object 15"/>
          <p:cNvSpPr>
            <a:spLocks/>
          </p:cNvSpPr>
          <p:nvPr/>
        </p:nvSpPr>
        <p:spPr bwMode="auto">
          <a:xfrm>
            <a:off x="7000875" y="4071938"/>
            <a:ext cx="6143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654" y="1524"/>
              </a:cxn>
            </a:cxnLst>
            <a:rect l="0" t="0" r="r" b="b"/>
            <a:pathLst>
              <a:path w="614679" h="1904">
                <a:moveTo>
                  <a:pt x="0" y="0"/>
                </a:moveTo>
                <a:lnTo>
                  <a:pt x="614654" y="1524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7" name="object 16"/>
          <p:cNvSpPr>
            <a:spLocks/>
          </p:cNvSpPr>
          <p:nvPr/>
        </p:nvSpPr>
        <p:spPr bwMode="auto">
          <a:xfrm>
            <a:off x="7529513" y="4022725"/>
            <a:ext cx="87312" cy="101600"/>
          </a:xfrm>
          <a:custGeom>
            <a:avLst/>
            <a:gdLst/>
            <a:ahLst/>
            <a:cxnLst>
              <a:cxn ang="0">
                <a:pos x="253" y="0"/>
              </a:cxn>
              <a:cxn ang="0">
                <a:pos x="85851" y="50215"/>
              </a:cxn>
              <a:cxn ang="0">
                <a:pos x="0" y="100012"/>
              </a:cxn>
            </a:cxnLst>
            <a:rect l="0" t="0" r="r" b="b"/>
            <a:pathLst>
              <a:path w="86359" h="100329">
                <a:moveTo>
                  <a:pt x="253" y="0"/>
                </a:moveTo>
                <a:lnTo>
                  <a:pt x="85851" y="50215"/>
                </a:lnTo>
                <a:lnTo>
                  <a:pt x="0" y="100012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8" name="object 17"/>
          <p:cNvSpPr>
            <a:spLocks/>
          </p:cNvSpPr>
          <p:nvPr/>
        </p:nvSpPr>
        <p:spPr bwMode="auto">
          <a:xfrm>
            <a:off x="7143750" y="4184650"/>
            <a:ext cx="517525" cy="244475"/>
          </a:xfrm>
          <a:custGeom>
            <a:avLst/>
            <a:gdLst/>
            <a:ahLst/>
            <a:cxnLst>
              <a:cxn ang="0">
                <a:pos x="0" y="244068"/>
              </a:cxn>
              <a:cxn ang="0">
                <a:pos x="516331" y="0"/>
              </a:cxn>
            </a:cxnLst>
            <a:rect l="0" t="0" r="r" b="b"/>
            <a:pathLst>
              <a:path w="516890" h="244475">
                <a:moveTo>
                  <a:pt x="0" y="244068"/>
                </a:moveTo>
                <a:lnTo>
                  <a:pt x="516331" y="0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9" name="object 18"/>
          <p:cNvSpPr>
            <a:spLocks/>
          </p:cNvSpPr>
          <p:nvPr/>
        </p:nvSpPr>
        <p:spPr bwMode="auto">
          <a:xfrm>
            <a:off x="7561263" y="4176713"/>
            <a:ext cx="98425" cy="90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8869" y="8585"/>
              </a:cxn>
              <a:cxn ang="0">
                <a:pos x="42735" y="90424"/>
              </a:cxn>
            </a:cxnLst>
            <a:rect l="0" t="0" r="r" b="b"/>
            <a:pathLst>
              <a:path w="99059" h="90804">
                <a:moveTo>
                  <a:pt x="0" y="0"/>
                </a:moveTo>
                <a:lnTo>
                  <a:pt x="98869" y="8585"/>
                </a:lnTo>
                <a:lnTo>
                  <a:pt x="42735" y="90424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0" name="object 19"/>
          <p:cNvSpPr>
            <a:spLocks/>
          </p:cNvSpPr>
          <p:nvPr/>
        </p:nvSpPr>
        <p:spPr bwMode="auto">
          <a:xfrm>
            <a:off x="7900988" y="3500438"/>
            <a:ext cx="242887" cy="446087"/>
          </a:xfrm>
          <a:custGeom>
            <a:avLst/>
            <a:gdLst/>
            <a:ahLst/>
            <a:cxnLst>
              <a:cxn ang="0">
                <a:pos x="242633" y="0"/>
              </a:cxn>
              <a:cxn ang="0">
                <a:pos x="0" y="445630"/>
              </a:cxn>
            </a:cxnLst>
            <a:rect l="0" t="0" r="r" b="b"/>
            <a:pathLst>
              <a:path w="243204" h="445770">
                <a:moveTo>
                  <a:pt x="242633" y="0"/>
                </a:moveTo>
                <a:lnTo>
                  <a:pt x="0" y="445630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1" name="object 20"/>
          <p:cNvSpPr>
            <a:spLocks/>
          </p:cNvSpPr>
          <p:nvPr/>
        </p:nvSpPr>
        <p:spPr bwMode="auto">
          <a:xfrm>
            <a:off x="7897813" y="3846513"/>
            <a:ext cx="88900" cy="100012"/>
          </a:xfrm>
          <a:custGeom>
            <a:avLst/>
            <a:gdLst/>
            <a:ahLst/>
            <a:cxnLst>
              <a:cxn ang="0">
                <a:pos x="87833" y="47815"/>
              </a:cxn>
              <a:cxn ang="0">
                <a:pos x="2921" y="99199"/>
              </a:cxn>
              <a:cxn ang="0">
                <a:pos x="0" y="0"/>
              </a:cxn>
            </a:cxnLst>
            <a:rect l="0" t="0" r="r" b="b"/>
            <a:pathLst>
              <a:path w="88265" h="99695">
                <a:moveTo>
                  <a:pt x="87833" y="47815"/>
                </a:moveTo>
                <a:lnTo>
                  <a:pt x="2921" y="99199"/>
                </a:lnTo>
                <a:lnTo>
                  <a:pt x="0" y="0"/>
                </a:lnTo>
              </a:path>
            </a:pathLst>
          </a:custGeom>
          <a:noFill/>
          <a:ln w="28574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2" name="object 21"/>
          <p:cNvSpPr>
            <a:spLocks/>
          </p:cNvSpPr>
          <p:nvPr/>
        </p:nvSpPr>
        <p:spPr bwMode="auto">
          <a:xfrm>
            <a:off x="7912100" y="4187825"/>
            <a:ext cx="374650" cy="241300"/>
          </a:xfrm>
          <a:custGeom>
            <a:avLst/>
            <a:gdLst/>
            <a:ahLst/>
            <a:cxnLst>
              <a:cxn ang="0">
                <a:pos x="375234" y="240880"/>
              </a:cxn>
              <a:cxn ang="0">
                <a:pos x="0" y="0"/>
              </a:cxn>
            </a:cxnLst>
            <a:rect l="0" t="0" r="r" b="b"/>
            <a:pathLst>
              <a:path w="375284" h="241300">
                <a:moveTo>
                  <a:pt x="375234" y="24088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3" name="object 22"/>
          <p:cNvSpPr>
            <a:spLocks/>
          </p:cNvSpPr>
          <p:nvPr/>
        </p:nvSpPr>
        <p:spPr bwMode="auto">
          <a:xfrm>
            <a:off x="7912100" y="4187825"/>
            <a:ext cx="98425" cy="88900"/>
          </a:xfrm>
          <a:custGeom>
            <a:avLst/>
            <a:gdLst/>
            <a:ahLst/>
            <a:cxnLst>
              <a:cxn ang="0">
                <a:pos x="45123" y="88392"/>
              </a:cxn>
              <a:cxn ang="0">
                <a:pos x="0" y="0"/>
              </a:cxn>
              <a:cxn ang="0">
                <a:pos x="99148" y="4229"/>
              </a:cxn>
            </a:cxnLst>
            <a:rect l="0" t="0" r="r" b="b"/>
            <a:pathLst>
              <a:path w="99695" h="88900">
                <a:moveTo>
                  <a:pt x="45123" y="88392"/>
                </a:moveTo>
                <a:lnTo>
                  <a:pt x="0" y="0"/>
                </a:lnTo>
                <a:lnTo>
                  <a:pt x="99148" y="4229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4" name="object 23"/>
          <p:cNvSpPr>
            <a:spLocks/>
          </p:cNvSpPr>
          <p:nvPr/>
        </p:nvSpPr>
        <p:spPr bwMode="auto">
          <a:xfrm>
            <a:off x="6858000" y="3214688"/>
            <a:ext cx="285750" cy="2857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97716" y="7284"/>
              </a:cxn>
              <a:cxn ang="0">
                <a:pos x="58495" y="27567"/>
              </a:cxn>
              <a:cxn ang="0">
                <a:pos x="27567" y="58495"/>
              </a:cxn>
              <a:cxn ang="0">
                <a:pos x="7284" y="97716"/>
              </a:cxn>
              <a:cxn ang="0">
                <a:pos x="0" y="142875"/>
              </a:cxn>
              <a:cxn ang="0">
                <a:pos x="7284" y="188033"/>
              </a:cxn>
              <a:cxn ang="0">
                <a:pos x="27567" y="227254"/>
              </a:cxn>
              <a:cxn ang="0">
                <a:pos x="58495" y="258182"/>
              </a:cxn>
              <a:cxn ang="0">
                <a:pos x="97716" y="278465"/>
              </a:cxn>
              <a:cxn ang="0">
                <a:pos x="142875" y="285750"/>
              </a:cxn>
              <a:cxn ang="0">
                <a:pos x="188033" y="278465"/>
              </a:cxn>
              <a:cxn ang="0">
                <a:pos x="227254" y="258182"/>
              </a:cxn>
              <a:cxn ang="0">
                <a:pos x="258182" y="227254"/>
              </a:cxn>
              <a:cxn ang="0">
                <a:pos x="278465" y="188033"/>
              </a:cxn>
              <a:cxn ang="0">
                <a:pos x="285750" y="142875"/>
              </a:cxn>
              <a:cxn ang="0">
                <a:pos x="278465" y="97716"/>
              </a:cxn>
              <a:cxn ang="0">
                <a:pos x="258182" y="58495"/>
              </a:cxn>
              <a:cxn ang="0">
                <a:pos x="227254" y="27567"/>
              </a:cxn>
              <a:cxn ang="0">
                <a:pos x="188033" y="7284"/>
              </a:cxn>
              <a:cxn ang="0">
                <a:pos x="142875" y="0"/>
              </a:cxn>
            </a:cxnLst>
            <a:rect l="0" t="0" r="r" b="b"/>
            <a:pathLst>
              <a:path w="285750" h="285750">
                <a:moveTo>
                  <a:pt x="142875" y="0"/>
                </a:moveTo>
                <a:lnTo>
                  <a:pt x="97716" y="7284"/>
                </a:lnTo>
                <a:lnTo>
                  <a:pt x="58495" y="27567"/>
                </a:lnTo>
                <a:lnTo>
                  <a:pt x="27567" y="58495"/>
                </a:lnTo>
                <a:lnTo>
                  <a:pt x="7284" y="97716"/>
                </a:lnTo>
                <a:lnTo>
                  <a:pt x="0" y="142875"/>
                </a:lnTo>
                <a:lnTo>
                  <a:pt x="7284" y="188033"/>
                </a:lnTo>
                <a:lnTo>
                  <a:pt x="27567" y="227254"/>
                </a:lnTo>
                <a:lnTo>
                  <a:pt x="58495" y="258182"/>
                </a:lnTo>
                <a:lnTo>
                  <a:pt x="97716" y="278465"/>
                </a:lnTo>
                <a:lnTo>
                  <a:pt x="142875" y="285750"/>
                </a:lnTo>
                <a:lnTo>
                  <a:pt x="188033" y="278465"/>
                </a:lnTo>
                <a:lnTo>
                  <a:pt x="227254" y="258182"/>
                </a:lnTo>
                <a:lnTo>
                  <a:pt x="258182" y="227254"/>
                </a:lnTo>
                <a:lnTo>
                  <a:pt x="278465" y="188033"/>
                </a:lnTo>
                <a:lnTo>
                  <a:pt x="285750" y="142875"/>
                </a:lnTo>
                <a:lnTo>
                  <a:pt x="278465" y="97716"/>
                </a:lnTo>
                <a:lnTo>
                  <a:pt x="258182" y="58495"/>
                </a:lnTo>
                <a:lnTo>
                  <a:pt x="227254" y="27567"/>
                </a:lnTo>
                <a:lnTo>
                  <a:pt x="188033" y="7284"/>
                </a:lnTo>
                <a:lnTo>
                  <a:pt x="142875" y="0"/>
                </a:lnTo>
                <a:close/>
              </a:path>
            </a:pathLst>
          </a:custGeom>
          <a:solidFill>
            <a:srgbClr val="9BBA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5" name="object 24"/>
          <p:cNvSpPr>
            <a:spLocks/>
          </p:cNvSpPr>
          <p:nvPr/>
        </p:nvSpPr>
        <p:spPr bwMode="auto">
          <a:xfrm>
            <a:off x="6858000" y="3214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70883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6" name="object 25"/>
          <p:cNvSpPr txBox="1">
            <a:spLocks noChangeArrowheads="1"/>
          </p:cNvSpPr>
          <p:nvPr/>
        </p:nvSpPr>
        <p:spPr bwMode="auto">
          <a:xfrm>
            <a:off x="6886575" y="3141663"/>
            <a:ext cx="2286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i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97" name="object 26"/>
          <p:cNvSpPr>
            <a:spLocks/>
          </p:cNvSpPr>
          <p:nvPr/>
        </p:nvSpPr>
        <p:spPr bwMode="auto">
          <a:xfrm>
            <a:off x="7102475" y="3459163"/>
            <a:ext cx="561975" cy="493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2495" y="493661"/>
              </a:cxn>
            </a:cxnLst>
            <a:rect l="0" t="0" r="r" b="b"/>
            <a:pathLst>
              <a:path w="562609" h="494029">
                <a:moveTo>
                  <a:pt x="0" y="0"/>
                </a:moveTo>
                <a:lnTo>
                  <a:pt x="562495" y="493661"/>
                </a:lnTo>
              </a:path>
            </a:pathLst>
          </a:custGeom>
          <a:noFill/>
          <a:ln w="28575">
            <a:solidFill>
              <a:srgbClr val="4F61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8" name="object 27"/>
          <p:cNvSpPr>
            <a:spLocks/>
          </p:cNvSpPr>
          <p:nvPr/>
        </p:nvSpPr>
        <p:spPr bwMode="auto">
          <a:xfrm>
            <a:off x="7567613" y="3857625"/>
            <a:ext cx="96837" cy="95250"/>
          </a:xfrm>
          <a:custGeom>
            <a:avLst/>
            <a:gdLst/>
            <a:ahLst/>
            <a:cxnLst>
              <a:cxn ang="0">
                <a:pos x="65976" y="0"/>
              </a:cxn>
              <a:cxn ang="0">
                <a:pos x="97421" y="94132"/>
              </a:cxn>
              <a:cxn ang="0">
                <a:pos x="0" y="75171"/>
              </a:cxn>
            </a:cxnLst>
            <a:rect l="0" t="0" r="r" b="b"/>
            <a:pathLst>
              <a:path w="97790" h="94614">
                <a:moveTo>
                  <a:pt x="65976" y="0"/>
                </a:moveTo>
                <a:lnTo>
                  <a:pt x="97421" y="94132"/>
                </a:lnTo>
                <a:lnTo>
                  <a:pt x="0" y="75171"/>
                </a:lnTo>
              </a:path>
            </a:pathLst>
          </a:custGeom>
          <a:noFill/>
          <a:ln w="28575">
            <a:solidFill>
              <a:srgbClr val="4F61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7366000" y="3414713"/>
            <a:ext cx="382588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0" b="1" i="1" spc="-7" baseline="13888" dirty="0">
                <a:solidFill>
                  <a:srgbClr val="77923B"/>
                </a:solidFill>
                <a:latin typeface="Times New Roman"/>
                <a:cs typeface="Times New Roman"/>
              </a:rPr>
              <a:t>b</a:t>
            </a:r>
            <a:r>
              <a:rPr sz="1300" b="1" i="1" spc="20" dirty="0">
                <a:solidFill>
                  <a:srgbClr val="77923B"/>
                </a:solidFill>
                <a:latin typeface="Times New Roman"/>
                <a:cs typeface="Times New Roman"/>
              </a:rPr>
              <a:t>w</a:t>
            </a:r>
            <a:r>
              <a:rPr sz="1300" b="1" spc="5" dirty="0">
                <a:solidFill>
                  <a:srgbClr val="77923B"/>
                </a:solidFill>
                <a:latin typeface="Times New Roman"/>
                <a:cs typeface="Times New Roman"/>
              </a:rPr>
              <a:t>,</a:t>
            </a:r>
            <a:r>
              <a:rPr sz="1300" b="1" i="1" spc="10" dirty="0">
                <a:solidFill>
                  <a:srgbClr val="77923B"/>
                </a:solidFill>
                <a:latin typeface="Times New Roman"/>
                <a:cs typeface="Times New Roman"/>
              </a:rPr>
              <a:t>v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700" name="object 29"/>
          <p:cNvSpPr>
            <a:spLocks/>
          </p:cNvSpPr>
          <p:nvPr/>
        </p:nvSpPr>
        <p:spPr bwMode="auto">
          <a:xfrm>
            <a:off x="7000875" y="4071938"/>
            <a:ext cx="6143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654" y="1524"/>
              </a:cxn>
            </a:cxnLst>
            <a:rect l="0" t="0" r="r" b="b"/>
            <a:pathLst>
              <a:path w="614679" h="1904">
                <a:moveTo>
                  <a:pt x="0" y="0"/>
                </a:moveTo>
                <a:lnTo>
                  <a:pt x="614654" y="1524"/>
                </a:lnTo>
              </a:path>
            </a:pathLst>
          </a:custGeom>
          <a:noFill/>
          <a:ln w="28575">
            <a:solidFill>
              <a:srgbClr val="4F61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1" name="object 30"/>
          <p:cNvSpPr>
            <a:spLocks/>
          </p:cNvSpPr>
          <p:nvPr/>
        </p:nvSpPr>
        <p:spPr bwMode="auto">
          <a:xfrm>
            <a:off x="7529513" y="4022725"/>
            <a:ext cx="87312" cy="101600"/>
          </a:xfrm>
          <a:custGeom>
            <a:avLst/>
            <a:gdLst/>
            <a:ahLst/>
            <a:cxnLst>
              <a:cxn ang="0">
                <a:pos x="253" y="0"/>
              </a:cxn>
              <a:cxn ang="0">
                <a:pos x="85851" y="50215"/>
              </a:cxn>
              <a:cxn ang="0">
                <a:pos x="0" y="100012"/>
              </a:cxn>
            </a:cxnLst>
            <a:rect l="0" t="0" r="r" b="b"/>
            <a:pathLst>
              <a:path w="86359" h="100329">
                <a:moveTo>
                  <a:pt x="253" y="0"/>
                </a:moveTo>
                <a:lnTo>
                  <a:pt x="85851" y="50215"/>
                </a:lnTo>
                <a:lnTo>
                  <a:pt x="0" y="100012"/>
                </a:lnTo>
              </a:path>
            </a:pathLst>
          </a:custGeom>
          <a:noFill/>
          <a:ln w="28575">
            <a:solidFill>
              <a:srgbClr val="4F61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2" name="object 31"/>
          <p:cNvSpPr>
            <a:spLocks/>
          </p:cNvSpPr>
          <p:nvPr/>
        </p:nvSpPr>
        <p:spPr bwMode="auto">
          <a:xfrm>
            <a:off x="7143750" y="4184650"/>
            <a:ext cx="517525" cy="244475"/>
          </a:xfrm>
          <a:custGeom>
            <a:avLst/>
            <a:gdLst/>
            <a:ahLst/>
            <a:cxnLst>
              <a:cxn ang="0">
                <a:pos x="0" y="244068"/>
              </a:cxn>
              <a:cxn ang="0">
                <a:pos x="516331" y="0"/>
              </a:cxn>
            </a:cxnLst>
            <a:rect l="0" t="0" r="r" b="b"/>
            <a:pathLst>
              <a:path w="516890" h="244475">
                <a:moveTo>
                  <a:pt x="0" y="244068"/>
                </a:moveTo>
                <a:lnTo>
                  <a:pt x="516331" y="0"/>
                </a:lnTo>
              </a:path>
            </a:pathLst>
          </a:custGeom>
          <a:noFill/>
          <a:ln w="28575">
            <a:solidFill>
              <a:srgbClr val="4F61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3" name="object 32"/>
          <p:cNvSpPr>
            <a:spLocks/>
          </p:cNvSpPr>
          <p:nvPr/>
        </p:nvSpPr>
        <p:spPr bwMode="auto">
          <a:xfrm>
            <a:off x="7561263" y="4176713"/>
            <a:ext cx="98425" cy="90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8869" y="8585"/>
              </a:cxn>
              <a:cxn ang="0">
                <a:pos x="42735" y="90424"/>
              </a:cxn>
            </a:cxnLst>
            <a:rect l="0" t="0" r="r" b="b"/>
            <a:pathLst>
              <a:path w="99059" h="90804">
                <a:moveTo>
                  <a:pt x="0" y="0"/>
                </a:moveTo>
                <a:lnTo>
                  <a:pt x="98869" y="8585"/>
                </a:lnTo>
                <a:lnTo>
                  <a:pt x="42735" y="90424"/>
                </a:lnTo>
              </a:path>
            </a:pathLst>
          </a:custGeom>
          <a:noFill/>
          <a:ln w="28575">
            <a:solidFill>
              <a:srgbClr val="4F61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4" name="object 33"/>
          <p:cNvSpPr>
            <a:spLocks/>
          </p:cNvSpPr>
          <p:nvPr/>
        </p:nvSpPr>
        <p:spPr bwMode="auto">
          <a:xfrm>
            <a:off x="7900988" y="3500438"/>
            <a:ext cx="242887" cy="446087"/>
          </a:xfrm>
          <a:custGeom>
            <a:avLst/>
            <a:gdLst/>
            <a:ahLst/>
            <a:cxnLst>
              <a:cxn ang="0">
                <a:pos x="242633" y="0"/>
              </a:cxn>
              <a:cxn ang="0">
                <a:pos x="0" y="445630"/>
              </a:cxn>
            </a:cxnLst>
            <a:rect l="0" t="0" r="r" b="b"/>
            <a:pathLst>
              <a:path w="243204" h="445770">
                <a:moveTo>
                  <a:pt x="242633" y="0"/>
                </a:moveTo>
                <a:lnTo>
                  <a:pt x="0" y="445630"/>
                </a:lnTo>
              </a:path>
            </a:pathLst>
          </a:custGeom>
          <a:noFill/>
          <a:ln w="28575">
            <a:solidFill>
              <a:srgbClr val="4F61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5" name="object 34"/>
          <p:cNvSpPr>
            <a:spLocks/>
          </p:cNvSpPr>
          <p:nvPr/>
        </p:nvSpPr>
        <p:spPr bwMode="auto">
          <a:xfrm>
            <a:off x="7897813" y="3846513"/>
            <a:ext cx="88900" cy="100012"/>
          </a:xfrm>
          <a:custGeom>
            <a:avLst/>
            <a:gdLst/>
            <a:ahLst/>
            <a:cxnLst>
              <a:cxn ang="0">
                <a:pos x="87833" y="47815"/>
              </a:cxn>
              <a:cxn ang="0">
                <a:pos x="2921" y="99199"/>
              </a:cxn>
              <a:cxn ang="0">
                <a:pos x="0" y="0"/>
              </a:cxn>
            </a:cxnLst>
            <a:rect l="0" t="0" r="r" b="b"/>
            <a:pathLst>
              <a:path w="88265" h="99695">
                <a:moveTo>
                  <a:pt x="87833" y="47815"/>
                </a:moveTo>
                <a:lnTo>
                  <a:pt x="2921" y="99199"/>
                </a:lnTo>
                <a:lnTo>
                  <a:pt x="0" y="0"/>
                </a:lnTo>
              </a:path>
            </a:pathLst>
          </a:custGeom>
          <a:noFill/>
          <a:ln w="28574">
            <a:solidFill>
              <a:srgbClr val="4F61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6" name="object 35"/>
          <p:cNvSpPr>
            <a:spLocks/>
          </p:cNvSpPr>
          <p:nvPr/>
        </p:nvSpPr>
        <p:spPr bwMode="auto">
          <a:xfrm>
            <a:off x="7912100" y="4187825"/>
            <a:ext cx="374650" cy="241300"/>
          </a:xfrm>
          <a:custGeom>
            <a:avLst/>
            <a:gdLst/>
            <a:ahLst/>
            <a:cxnLst>
              <a:cxn ang="0">
                <a:pos x="375234" y="240880"/>
              </a:cxn>
              <a:cxn ang="0">
                <a:pos x="0" y="0"/>
              </a:cxn>
            </a:cxnLst>
            <a:rect l="0" t="0" r="r" b="b"/>
            <a:pathLst>
              <a:path w="375284" h="241300">
                <a:moveTo>
                  <a:pt x="375234" y="24088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4F61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7" name="object 36"/>
          <p:cNvSpPr>
            <a:spLocks/>
          </p:cNvSpPr>
          <p:nvPr/>
        </p:nvSpPr>
        <p:spPr bwMode="auto">
          <a:xfrm>
            <a:off x="7912100" y="4187825"/>
            <a:ext cx="98425" cy="88900"/>
          </a:xfrm>
          <a:custGeom>
            <a:avLst/>
            <a:gdLst/>
            <a:ahLst/>
            <a:cxnLst>
              <a:cxn ang="0">
                <a:pos x="45123" y="88392"/>
              </a:cxn>
              <a:cxn ang="0">
                <a:pos x="0" y="0"/>
              </a:cxn>
              <a:cxn ang="0">
                <a:pos x="99148" y="4229"/>
              </a:cxn>
            </a:cxnLst>
            <a:rect l="0" t="0" r="r" b="b"/>
            <a:pathLst>
              <a:path w="99695" h="88900">
                <a:moveTo>
                  <a:pt x="45123" y="88392"/>
                </a:moveTo>
                <a:lnTo>
                  <a:pt x="0" y="0"/>
                </a:lnTo>
                <a:lnTo>
                  <a:pt x="99148" y="4229"/>
                </a:lnTo>
              </a:path>
            </a:pathLst>
          </a:custGeom>
          <a:noFill/>
          <a:ln w="28575">
            <a:solidFill>
              <a:srgbClr val="4F61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8" name="object 37"/>
          <p:cNvSpPr>
            <a:spLocks/>
          </p:cNvSpPr>
          <p:nvPr/>
        </p:nvSpPr>
        <p:spPr bwMode="auto">
          <a:xfrm>
            <a:off x="7643813" y="3929063"/>
            <a:ext cx="285750" cy="2857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97716" y="7284"/>
              </a:cxn>
              <a:cxn ang="0">
                <a:pos x="58495" y="27567"/>
              </a:cxn>
              <a:cxn ang="0">
                <a:pos x="27567" y="58495"/>
              </a:cxn>
              <a:cxn ang="0">
                <a:pos x="7284" y="97716"/>
              </a:cxn>
              <a:cxn ang="0">
                <a:pos x="0" y="142875"/>
              </a:cxn>
              <a:cxn ang="0">
                <a:pos x="7284" y="188033"/>
              </a:cxn>
              <a:cxn ang="0">
                <a:pos x="27567" y="227254"/>
              </a:cxn>
              <a:cxn ang="0">
                <a:pos x="58495" y="258182"/>
              </a:cxn>
              <a:cxn ang="0">
                <a:pos x="97716" y="278465"/>
              </a:cxn>
              <a:cxn ang="0">
                <a:pos x="142875" y="285750"/>
              </a:cxn>
              <a:cxn ang="0">
                <a:pos x="188033" y="278465"/>
              </a:cxn>
              <a:cxn ang="0">
                <a:pos x="227254" y="258182"/>
              </a:cxn>
              <a:cxn ang="0">
                <a:pos x="258182" y="227254"/>
              </a:cxn>
              <a:cxn ang="0">
                <a:pos x="278465" y="188033"/>
              </a:cxn>
              <a:cxn ang="0">
                <a:pos x="285750" y="142875"/>
              </a:cxn>
              <a:cxn ang="0">
                <a:pos x="278465" y="97716"/>
              </a:cxn>
              <a:cxn ang="0">
                <a:pos x="258182" y="58495"/>
              </a:cxn>
              <a:cxn ang="0">
                <a:pos x="227254" y="27567"/>
              </a:cxn>
              <a:cxn ang="0">
                <a:pos x="188033" y="7284"/>
              </a:cxn>
              <a:cxn ang="0">
                <a:pos x="142875" y="0"/>
              </a:cxn>
            </a:cxnLst>
            <a:rect l="0" t="0" r="r" b="b"/>
            <a:pathLst>
              <a:path w="285750" h="285750">
                <a:moveTo>
                  <a:pt x="142875" y="0"/>
                </a:moveTo>
                <a:lnTo>
                  <a:pt x="97716" y="7284"/>
                </a:lnTo>
                <a:lnTo>
                  <a:pt x="58495" y="27567"/>
                </a:lnTo>
                <a:lnTo>
                  <a:pt x="27567" y="58495"/>
                </a:lnTo>
                <a:lnTo>
                  <a:pt x="7284" y="97716"/>
                </a:lnTo>
                <a:lnTo>
                  <a:pt x="0" y="142875"/>
                </a:lnTo>
                <a:lnTo>
                  <a:pt x="7284" y="188033"/>
                </a:lnTo>
                <a:lnTo>
                  <a:pt x="27567" y="227254"/>
                </a:lnTo>
                <a:lnTo>
                  <a:pt x="58495" y="258182"/>
                </a:lnTo>
                <a:lnTo>
                  <a:pt x="97716" y="278465"/>
                </a:lnTo>
                <a:lnTo>
                  <a:pt x="142875" y="285750"/>
                </a:lnTo>
                <a:lnTo>
                  <a:pt x="188033" y="278465"/>
                </a:lnTo>
                <a:lnTo>
                  <a:pt x="227254" y="258182"/>
                </a:lnTo>
                <a:lnTo>
                  <a:pt x="258182" y="227254"/>
                </a:lnTo>
                <a:lnTo>
                  <a:pt x="278465" y="188033"/>
                </a:lnTo>
                <a:lnTo>
                  <a:pt x="285750" y="142875"/>
                </a:lnTo>
                <a:lnTo>
                  <a:pt x="278465" y="97716"/>
                </a:lnTo>
                <a:lnTo>
                  <a:pt x="258182" y="58495"/>
                </a:lnTo>
                <a:lnTo>
                  <a:pt x="227254" y="27567"/>
                </a:lnTo>
                <a:lnTo>
                  <a:pt x="188033" y="7284"/>
                </a:lnTo>
                <a:lnTo>
                  <a:pt x="142875" y="0"/>
                </a:lnTo>
                <a:close/>
              </a:path>
            </a:pathLst>
          </a:custGeom>
          <a:solidFill>
            <a:srgbClr val="F7954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9" name="object 38"/>
          <p:cNvSpPr>
            <a:spLocks/>
          </p:cNvSpPr>
          <p:nvPr/>
        </p:nvSpPr>
        <p:spPr bwMode="auto">
          <a:xfrm>
            <a:off x="7643813" y="3929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7" y="58495"/>
              </a:cxn>
              <a:cxn ang="0">
                <a:pos x="58495" y="27567"/>
              </a:cxn>
              <a:cxn ang="0">
                <a:pos x="97716" y="7284"/>
              </a:cxn>
              <a:cxn ang="0">
                <a:pos x="142875" y="0"/>
              </a:cxn>
              <a:cxn ang="0">
                <a:pos x="188033" y="7284"/>
              </a:cxn>
              <a:cxn ang="0">
                <a:pos x="227254" y="27567"/>
              </a:cxn>
              <a:cxn ang="0">
                <a:pos x="258182" y="58495"/>
              </a:cxn>
              <a:cxn ang="0">
                <a:pos x="278465" y="97716"/>
              </a:cxn>
              <a:cxn ang="0">
                <a:pos x="285750" y="142875"/>
              </a:cxn>
              <a:cxn ang="0">
                <a:pos x="278465" y="188033"/>
              </a:cxn>
              <a:cxn ang="0">
                <a:pos x="258182" y="227254"/>
              </a:cxn>
              <a:cxn ang="0">
                <a:pos x="227254" y="258182"/>
              </a:cxn>
              <a:cxn ang="0">
                <a:pos x="188033" y="278465"/>
              </a:cxn>
              <a:cxn ang="0">
                <a:pos x="142875" y="285750"/>
              </a:cxn>
              <a:cxn ang="0">
                <a:pos x="97716" y="278465"/>
              </a:cxn>
              <a:cxn ang="0">
                <a:pos x="58495" y="258182"/>
              </a:cxn>
              <a:cxn ang="0">
                <a:pos x="27567" y="227254"/>
              </a:cxn>
              <a:cxn ang="0">
                <a:pos x="7284" y="18803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16"/>
                </a:lnTo>
                <a:lnTo>
                  <a:pt x="27567" y="58495"/>
                </a:lnTo>
                <a:lnTo>
                  <a:pt x="58495" y="27567"/>
                </a:lnTo>
                <a:lnTo>
                  <a:pt x="97716" y="7284"/>
                </a:lnTo>
                <a:lnTo>
                  <a:pt x="142875" y="0"/>
                </a:lnTo>
                <a:lnTo>
                  <a:pt x="188033" y="7284"/>
                </a:lnTo>
                <a:lnTo>
                  <a:pt x="227254" y="27567"/>
                </a:lnTo>
                <a:lnTo>
                  <a:pt x="258182" y="58495"/>
                </a:lnTo>
                <a:lnTo>
                  <a:pt x="278465" y="97716"/>
                </a:lnTo>
                <a:lnTo>
                  <a:pt x="285750" y="142875"/>
                </a:lnTo>
                <a:lnTo>
                  <a:pt x="278465" y="188033"/>
                </a:lnTo>
                <a:lnTo>
                  <a:pt x="258182" y="227254"/>
                </a:lnTo>
                <a:lnTo>
                  <a:pt x="227254" y="258182"/>
                </a:lnTo>
                <a:lnTo>
                  <a:pt x="188033" y="278465"/>
                </a:lnTo>
                <a:lnTo>
                  <a:pt x="142875" y="285750"/>
                </a:lnTo>
                <a:lnTo>
                  <a:pt x="97716" y="278465"/>
                </a:lnTo>
                <a:lnTo>
                  <a:pt x="58495" y="258182"/>
                </a:lnTo>
                <a:lnTo>
                  <a:pt x="27567" y="227254"/>
                </a:lnTo>
                <a:lnTo>
                  <a:pt x="7284" y="18803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B66C3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7707313" y="3868738"/>
            <a:ext cx="463550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i="1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600" i="1" spc="67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50" b="1" i="1" spc="-30" baseline="13227" dirty="0">
                <a:solidFill>
                  <a:srgbClr val="006FC0"/>
                </a:solidFill>
                <a:latin typeface="Symbol"/>
                <a:cs typeface="Symbol"/>
              </a:rPr>
              <a:t></a:t>
            </a:r>
            <a:r>
              <a:rPr sz="1300" b="1" i="1" spc="-2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28712" name="object 4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3DE0038-2B7C-4F72-BE73-F64B6DA5D954}" type="slidenum">
              <a:rPr lang="th-TH"/>
              <a:pPr marL="25400"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096963"/>
            <a:ext cx="7550150" cy="444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20" dirty="0">
                <a:latin typeface="Tahoma"/>
                <a:cs typeface="Tahoma"/>
              </a:rPr>
              <a:t>For </a:t>
            </a:r>
            <a:r>
              <a:rPr sz="2400" spc="-10" dirty="0">
                <a:latin typeface="Tahoma"/>
                <a:cs typeface="Tahoma"/>
              </a:rPr>
              <a:t>any </a:t>
            </a:r>
            <a:r>
              <a:rPr sz="2400" spc="-5" dirty="0">
                <a:latin typeface="Tahoma"/>
                <a:cs typeface="Tahoma"/>
              </a:rPr>
              <a:t>node 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ahoma"/>
                <a:cs typeface="Tahoma"/>
              </a:rPr>
              <a:t>, </a:t>
            </a:r>
            <a:r>
              <a:rPr sz="2400" spc="-5" dirty="0">
                <a:latin typeface="Tahoma"/>
                <a:cs typeface="Tahoma"/>
              </a:rPr>
              <a:t>assume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20833" dirty="0">
                <a:latin typeface="Times New Roman"/>
                <a:cs typeface="Times New Roman"/>
              </a:rPr>
              <a:t>w</a:t>
            </a:r>
            <a:r>
              <a:rPr sz="2400" baseline="-20833" dirty="0">
                <a:latin typeface="Times New Roman"/>
                <a:cs typeface="Times New Roman"/>
              </a:rPr>
              <a:t>,</a:t>
            </a:r>
            <a:r>
              <a:rPr sz="2400" i="1" baseline="-20833" dirty="0">
                <a:latin typeface="Times New Roman"/>
                <a:cs typeface="Times New Roman"/>
              </a:rPr>
              <a:t>v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1/in_deg(</a:t>
            </a: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500" i="1" spc="-30" dirty="0">
                <a:latin typeface="Symbol"/>
                <a:cs typeface="Symbol"/>
              </a:rPr>
              <a:t></a:t>
            </a:r>
            <a:r>
              <a:rPr sz="2400" i="1" spc="-44" baseline="-20833" dirty="0">
                <a:latin typeface="Times New Roman"/>
                <a:cs typeface="Times New Roman"/>
              </a:rPr>
              <a:t>v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0.4</a:t>
            </a:r>
            <a:r>
              <a:rPr sz="240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258763" y="254000"/>
            <a:ext cx="3963987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3605213" y="254000"/>
            <a:ext cx="90805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4029075" y="254000"/>
            <a:ext cx="4586288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536575" y="403225"/>
            <a:ext cx="8070850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LTM </a:t>
            </a:r>
            <a:r>
              <a:rPr dirty="0"/>
              <a:t>– </a:t>
            </a:r>
            <a:r>
              <a:rPr spc="-5" dirty="0"/>
              <a:t>Diffusion</a:t>
            </a:r>
            <a:r>
              <a:rPr spc="-70" dirty="0"/>
              <a:t> </a:t>
            </a:r>
            <a:r>
              <a:rPr spc="-5" dirty="0"/>
              <a:t>Process</a:t>
            </a:r>
          </a:p>
        </p:txBody>
      </p:sp>
      <p:sp>
        <p:nvSpPr>
          <p:cNvPr id="29702" name="object 7"/>
          <p:cNvSpPr>
            <a:spLocks noChangeArrowheads="1"/>
          </p:cNvSpPr>
          <p:nvPr/>
        </p:nvSpPr>
        <p:spPr bwMode="auto">
          <a:xfrm>
            <a:off x="157163" y="1763713"/>
            <a:ext cx="2844800" cy="18288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3" name="object 8"/>
          <p:cNvSpPr>
            <a:spLocks noChangeArrowheads="1"/>
          </p:cNvSpPr>
          <p:nvPr/>
        </p:nvSpPr>
        <p:spPr bwMode="auto">
          <a:xfrm>
            <a:off x="5064125" y="3930650"/>
            <a:ext cx="2903538" cy="18573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4" name="object 9"/>
          <p:cNvSpPr>
            <a:spLocks noChangeArrowheads="1"/>
          </p:cNvSpPr>
          <p:nvPr/>
        </p:nvSpPr>
        <p:spPr bwMode="auto">
          <a:xfrm>
            <a:off x="1160463" y="3930650"/>
            <a:ext cx="2874962" cy="18573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5" name="object 10"/>
          <p:cNvSpPr>
            <a:spLocks/>
          </p:cNvSpPr>
          <p:nvPr/>
        </p:nvSpPr>
        <p:spPr bwMode="auto">
          <a:xfrm>
            <a:off x="1552575" y="4117975"/>
            <a:ext cx="396875" cy="187325"/>
          </a:xfrm>
          <a:custGeom>
            <a:avLst/>
            <a:gdLst/>
            <a:ahLst/>
            <a:cxnLst>
              <a:cxn ang="0">
                <a:pos x="0" y="188125"/>
              </a:cxn>
              <a:cxn ang="0">
                <a:pos x="395998" y="0"/>
              </a:cxn>
            </a:cxnLst>
            <a:rect l="0" t="0" r="r" b="b"/>
            <a:pathLst>
              <a:path w="396239" h="188595">
                <a:moveTo>
                  <a:pt x="0" y="188125"/>
                </a:moveTo>
                <a:lnTo>
                  <a:pt x="395998" y="0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6" name="object 11"/>
          <p:cNvSpPr>
            <a:spLocks/>
          </p:cNvSpPr>
          <p:nvPr/>
        </p:nvSpPr>
        <p:spPr bwMode="auto">
          <a:xfrm>
            <a:off x="2005013" y="4638675"/>
            <a:ext cx="7143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4375" y="1587"/>
              </a:cxn>
            </a:cxnLst>
            <a:rect l="0" t="0" r="r" b="b"/>
            <a:pathLst>
              <a:path w="714375" h="1904">
                <a:moveTo>
                  <a:pt x="0" y="0"/>
                </a:moveTo>
                <a:lnTo>
                  <a:pt x="714375" y="1587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7" name="object 12"/>
          <p:cNvSpPr>
            <a:spLocks/>
          </p:cNvSpPr>
          <p:nvPr/>
        </p:nvSpPr>
        <p:spPr bwMode="auto">
          <a:xfrm>
            <a:off x="2066925" y="4256088"/>
            <a:ext cx="53975" cy="773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000" y="774001"/>
              </a:cxn>
            </a:cxnLst>
            <a:rect l="0" t="0" r="r" b="b"/>
            <a:pathLst>
              <a:path w="54610" h="774064">
                <a:moveTo>
                  <a:pt x="0" y="0"/>
                </a:moveTo>
                <a:lnTo>
                  <a:pt x="54000" y="774001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8" name="object 13"/>
          <p:cNvSpPr>
            <a:spLocks/>
          </p:cNvSpPr>
          <p:nvPr/>
        </p:nvSpPr>
        <p:spPr bwMode="auto">
          <a:xfrm>
            <a:off x="2200275" y="4729163"/>
            <a:ext cx="550863" cy="334962"/>
          </a:xfrm>
          <a:custGeom>
            <a:avLst/>
            <a:gdLst/>
            <a:ahLst/>
            <a:cxnLst>
              <a:cxn ang="0">
                <a:pos x="0" y="334797"/>
              </a:cxn>
              <a:cxn ang="0">
                <a:pos x="550799" y="0"/>
              </a:cxn>
            </a:cxnLst>
            <a:rect l="0" t="0" r="r" b="b"/>
            <a:pathLst>
              <a:path w="551180" h="335279">
                <a:moveTo>
                  <a:pt x="0" y="334797"/>
                </a:moveTo>
                <a:lnTo>
                  <a:pt x="550799" y="0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9" name="object 14"/>
          <p:cNvSpPr>
            <a:spLocks noChangeArrowheads="1"/>
          </p:cNvSpPr>
          <p:nvPr/>
        </p:nvSpPr>
        <p:spPr bwMode="auto">
          <a:xfrm>
            <a:off x="3138488" y="1763713"/>
            <a:ext cx="2884487" cy="18288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10" name="object 15"/>
          <p:cNvSpPr>
            <a:spLocks/>
          </p:cNvSpPr>
          <p:nvPr/>
        </p:nvSpPr>
        <p:spPr bwMode="auto">
          <a:xfrm>
            <a:off x="3448050" y="2543175"/>
            <a:ext cx="306388" cy="179388"/>
          </a:xfrm>
          <a:custGeom>
            <a:avLst/>
            <a:gdLst/>
            <a:ahLst/>
            <a:cxnLst>
              <a:cxn ang="0">
                <a:pos x="0" y="179997"/>
              </a:cxn>
              <a:cxn ang="0">
                <a:pos x="305993" y="0"/>
              </a:cxn>
            </a:cxnLst>
            <a:rect l="0" t="0" r="r" b="b"/>
            <a:pathLst>
              <a:path w="306070" h="180339">
                <a:moveTo>
                  <a:pt x="0" y="179997"/>
                </a:moveTo>
                <a:lnTo>
                  <a:pt x="305993" y="0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1" name="object 16"/>
          <p:cNvSpPr>
            <a:spLocks/>
          </p:cNvSpPr>
          <p:nvPr/>
        </p:nvSpPr>
        <p:spPr bwMode="auto">
          <a:xfrm>
            <a:off x="3486150" y="2219325"/>
            <a:ext cx="285750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750" y="142875"/>
              </a:cxn>
            </a:cxnLst>
            <a:rect l="0" t="0" r="r" b="b"/>
            <a:pathLst>
              <a:path w="285750" h="142875">
                <a:moveTo>
                  <a:pt x="0" y="0"/>
                </a:moveTo>
                <a:lnTo>
                  <a:pt x="285750" y="142875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2" name="object 17"/>
          <p:cNvSpPr>
            <a:spLocks/>
          </p:cNvSpPr>
          <p:nvPr/>
        </p:nvSpPr>
        <p:spPr bwMode="auto">
          <a:xfrm>
            <a:off x="3446463" y="2732088"/>
            <a:ext cx="522287" cy="252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1995" y="252006"/>
              </a:cxn>
            </a:cxnLst>
            <a:rect l="0" t="0" r="r" b="b"/>
            <a:pathLst>
              <a:path w="522604" h="252094">
                <a:moveTo>
                  <a:pt x="0" y="0"/>
                </a:moveTo>
                <a:lnTo>
                  <a:pt x="521995" y="252006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3" name="object 18"/>
          <p:cNvSpPr>
            <a:spLocks/>
          </p:cNvSpPr>
          <p:nvPr/>
        </p:nvSpPr>
        <p:spPr bwMode="auto">
          <a:xfrm>
            <a:off x="3529013" y="1920875"/>
            <a:ext cx="395287" cy="187325"/>
          </a:xfrm>
          <a:custGeom>
            <a:avLst/>
            <a:gdLst/>
            <a:ahLst/>
            <a:cxnLst>
              <a:cxn ang="0">
                <a:pos x="0" y="188125"/>
              </a:cxn>
              <a:cxn ang="0">
                <a:pos x="395998" y="0"/>
              </a:cxn>
            </a:cxnLst>
            <a:rect l="0" t="0" r="r" b="b"/>
            <a:pathLst>
              <a:path w="396239" h="188594">
                <a:moveTo>
                  <a:pt x="0" y="188125"/>
                </a:moveTo>
                <a:lnTo>
                  <a:pt x="395998" y="0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4" name="object 19"/>
          <p:cNvSpPr>
            <a:spLocks noChangeArrowheads="1"/>
          </p:cNvSpPr>
          <p:nvPr/>
        </p:nvSpPr>
        <p:spPr bwMode="auto">
          <a:xfrm>
            <a:off x="6184900" y="1763713"/>
            <a:ext cx="2817813" cy="18288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6465888" y="2733675"/>
            <a:ext cx="522287" cy="252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1995" y="252006"/>
              </a:cxn>
            </a:cxnLst>
            <a:rect l="0" t="0" r="r" b="b"/>
            <a:pathLst>
              <a:path w="522604" h="252094">
                <a:moveTo>
                  <a:pt x="0" y="0"/>
                </a:moveTo>
                <a:lnTo>
                  <a:pt x="521995" y="252006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6" name="object 21"/>
          <p:cNvSpPr>
            <a:spLocks/>
          </p:cNvSpPr>
          <p:nvPr/>
        </p:nvSpPr>
        <p:spPr bwMode="auto">
          <a:xfrm>
            <a:off x="6880225" y="2584450"/>
            <a:ext cx="1428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005" y="287997"/>
              </a:cxn>
            </a:cxnLst>
            <a:rect l="0" t="0" r="r" b="b"/>
            <a:pathLst>
              <a:path w="144145" h="288289">
                <a:moveTo>
                  <a:pt x="0" y="0"/>
                </a:moveTo>
                <a:lnTo>
                  <a:pt x="144005" y="287997"/>
                </a:lnTo>
              </a:path>
            </a:pathLst>
          </a:custGeom>
          <a:noFill/>
          <a:ln w="38099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7" name="object 22"/>
          <p:cNvSpPr>
            <a:spLocks/>
          </p:cNvSpPr>
          <p:nvPr/>
        </p:nvSpPr>
        <p:spPr bwMode="auto">
          <a:xfrm>
            <a:off x="7000875" y="2457450"/>
            <a:ext cx="7143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4375" y="1587"/>
              </a:cxn>
            </a:cxnLst>
            <a:rect l="0" t="0" r="r" b="b"/>
            <a:pathLst>
              <a:path w="714375" h="1905">
                <a:moveTo>
                  <a:pt x="0" y="0"/>
                </a:moveTo>
                <a:lnTo>
                  <a:pt x="714375" y="1587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8" name="object 23"/>
          <p:cNvSpPr>
            <a:spLocks/>
          </p:cNvSpPr>
          <p:nvPr/>
        </p:nvSpPr>
        <p:spPr bwMode="auto">
          <a:xfrm>
            <a:off x="6553200" y="1939925"/>
            <a:ext cx="395288" cy="188913"/>
          </a:xfrm>
          <a:custGeom>
            <a:avLst/>
            <a:gdLst/>
            <a:ahLst/>
            <a:cxnLst>
              <a:cxn ang="0">
                <a:pos x="0" y="188125"/>
              </a:cxn>
              <a:cxn ang="0">
                <a:pos x="395998" y="0"/>
              </a:cxn>
            </a:cxnLst>
            <a:rect l="0" t="0" r="r" b="b"/>
            <a:pathLst>
              <a:path w="396240" h="188594">
                <a:moveTo>
                  <a:pt x="0" y="188125"/>
                </a:moveTo>
                <a:lnTo>
                  <a:pt x="395998" y="0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29720" name="object 2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66B69F1-3D72-453E-8152-23CC1853450E}" type="slidenum">
              <a:rPr lang="th-TH"/>
              <a:pPr marL="25400"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 noChangeArrowheads="1"/>
          </p:cNvSpPr>
          <p:nvPr/>
        </p:nvSpPr>
        <p:spPr bwMode="auto">
          <a:xfrm>
            <a:off x="258763" y="254000"/>
            <a:ext cx="860266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Independent Cascade Model</a:t>
            </a:r>
            <a:r>
              <a:rPr spc="-105" dirty="0"/>
              <a:t> </a:t>
            </a:r>
            <a:r>
              <a:rPr spc="-5" dirty="0"/>
              <a:t>(ICM)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30724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CEFB6D86-4B81-40F5-AED9-42B2B489E180}" type="slidenum">
              <a:rPr lang="th-TH"/>
              <a:pPr marL="25400"/>
              <a:t>24</a:t>
            </a:fld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536575" y="1095375"/>
            <a:ext cx="7845425" cy="5057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73125" algn="ctr"/>
            <a:r>
              <a:rPr lang="th-TH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“The independent cascade model focuses on  the </a:t>
            </a:r>
            <a:r>
              <a:rPr lang="th-TH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sender</a:t>
            </a:r>
            <a:r>
              <a:rPr lang="th-TH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’s rather than the receiver’s view  (as proposed in the LTM).”</a:t>
            </a:r>
            <a:endParaRPr lang="th-TH">
              <a:latin typeface="Calibri" pitchFamily="34" charset="0"/>
              <a:cs typeface="Cordia New" pitchFamily="34" charset="-34"/>
            </a:endParaRPr>
          </a:p>
          <a:p>
            <a:pPr marL="873125">
              <a:lnSpc>
                <a:spcPct val="102000"/>
              </a:lnSpc>
              <a:spcBef>
                <a:spcPts val="1225"/>
              </a:spcBef>
              <a:buFont typeface="Arial" charset="0"/>
              <a:buChar char="•"/>
            </a:pPr>
            <a:r>
              <a:rPr lang="th-TH" sz="2400">
                <a:latin typeface="Tahoma" pitchFamily="34" charset="0"/>
                <a:cs typeface="Tahoma" pitchFamily="34" charset="0"/>
              </a:rPr>
              <a:t>A node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th-TH" sz="2400">
                <a:latin typeface="Tahoma" pitchFamily="34" charset="0"/>
                <a:cs typeface="Tahoma" pitchFamily="34" charset="0"/>
              </a:rPr>
              <a:t>, once activated at step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400">
                <a:latin typeface="Tahoma" pitchFamily="34" charset="0"/>
                <a:cs typeface="Tahoma" pitchFamily="34" charset="0"/>
              </a:rPr>
              <a:t>, has </a:t>
            </a: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one chance </a:t>
            </a:r>
            <a:r>
              <a:rPr lang="th-TH" sz="2400">
                <a:latin typeface="Tahoma" pitchFamily="34" charset="0"/>
                <a:cs typeface="Tahoma" pitchFamily="34" charset="0"/>
              </a:rPr>
              <a:t>to  activate each of its neighbors randomly.</a:t>
            </a:r>
          </a:p>
          <a:p>
            <a:pPr marL="755650" lvl="1" indent="-285750">
              <a:spcBef>
                <a:spcPts val="550"/>
              </a:spcBef>
              <a:buFont typeface="Arial" charset="0"/>
              <a:buChar char="–"/>
            </a:pPr>
            <a:r>
              <a:rPr lang="th-TH" sz="2000">
                <a:latin typeface="Tahoma" pitchFamily="34" charset="0"/>
                <a:cs typeface="Tahoma" pitchFamily="34" charset="0"/>
              </a:rPr>
              <a:t>For a neighboring node (say,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2000">
                <a:latin typeface="Tahoma" pitchFamily="34" charset="0"/>
                <a:cs typeface="Tahoma" pitchFamily="34" charset="0"/>
              </a:rPr>
              <a:t>), the activation succeeds with  probability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h-TH" sz="1900" i="1" baseline="-2100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th-TH" sz="1900" baseline="-210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h-TH" sz="1900" i="1" baseline="-2100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2000">
                <a:latin typeface="Tahoma" pitchFamily="34" charset="0"/>
                <a:cs typeface="Tahoma" pitchFamily="34" charset="0"/>
              </a:rPr>
              <a:t>(e.g.,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= 0.5</a:t>
            </a:r>
            <a:r>
              <a:rPr lang="th-TH" sz="2000">
                <a:latin typeface="Tahoma" pitchFamily="34" charset="0"/>
                <a:cs typeface="Tahoma" pitchFamily="34" charset="0"/>
              </a:rPr>
              <a:t>).</a:t>
            </a:r>
          </a:p>
          <a:p>
            <a:pPr marL="873125">
              <a:spcBef>
                <a:spcPts val="1488"/>
              </a:spcBef>
              <a:buFont typeface="Arial" charset="0"/>
              <a:buChar char="•"/>
            </a:pPr>
            <a:r>
              <a:rPr lang="th-TH" sz="2400">
                <a:latin typeface="Tahoma" pitchFamily="34" charset="0"/>
                <a:cs typeface="Tahoma" pitchFamily="34" charset="0"/>
              </a:rPr>
              <a:t>If succeed, then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2400">
                <a:latin typeface="Tahoma" pitchFamily="34" charset="0"/>
                <a:cs typeface="Tahoma" pitchFamily="34" charset="0"/>
              </a:rPr>
              <a:t>will become active at step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th-TH" sz="2400">
                <a:latin typeface="Tahoma" pitchFamily="34" charset="0"/>
                <a:cs typeface="Tahoma" pitchFamily="34" charset="0"/>
              </a:rPr>
              <a:t>.</a:t>
            </a:r>
          </a:p>
          <a:p>
            <a:pPr marL="755650" lvl="1" indent="-285750">
              <a:spcBef>
                <a:spcPts val="613"/>
              </a:spcBef>
              <a:buFont typeface="Arial" charset="0"/>
              <a:buChar char="–"/>
            </a:pPr>
            <a:r>
              <a:rPr lang="th-TH" sz="2000">
                <a:latin typeface="Tahoma" pitchFamily="34" charset="0"/>
                <a:cs typeface="Tahoma" pitchFamily="34" charset="0"/>
              </a:rPr>
              <a:t>In the subsequent steps,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th-TH" sz="2000">
                <a:latin typeface="Tahoma" pitchFamily="34" charset="0"/>
                <a:cs typeface="Tahoma" pitchFamily="34" charset="0"/>
              </a:rPr>
              <a:t>will not attempt to activate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2000">
                <a:latin typeface="Tahoma" pitchFamily="34" charset="0"/>
                <a:cs typeface="Tahoma" pitchFamily="34" charset="0"/>
              </a:rPr>
              <a:t>again.</a:t>
            </a:r>
          </a:p>
          <a:p>
            <a:pPr marL="873125">
              <a:spcBef>
                <a:spcPts val="1238"/>
              </a:spcBef>
              <a:buFont typeface="Arial" charset="0"/>
              <a:buChar char="•"/>
            </a:pPr>
            <a:r>
              <a:rPr lang="th-TH" sz="2400">
                <a:latin typeface="Tahoma" pitchFamily="34" charset="0"/>
                <a:cs typeface="Tahoma" pitchFamily="34" charset="0"/>
              </a:rPr>
              <a:t>The diffusion process, starts with an initial activated set  of nodes, then continues until no further activation is  possible.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666038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Coins </a:t>
            </a:r>
            <a:r>
              <a:rPr sz="2400" spc="-1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edges are flipped during </a:t>
            </a:r>
            <a:r>
              <a:rPr sz="2400" spc="-10" dirty="0">
                <a:latin typeface="Tahoma"/>
                <a:cs typeface="Tahoma"/>
              </a:rPr>
              <a:t>activation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attempts.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258763" y="254000"/>
            <a:ext cx="394811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 noChangeArrowheads="1"/>
          </p:cNvSpPr>
          <p:nvPr/>
        </p:nvSpPr>
        <p:spPr bwMode="auto">
          <a:xfrm>
            <a:off x="3589338" y="254000"/>
            <a:ext cx="908050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8" name="object 5"/>
          <p:cNvSpPr>
            <a:spLocks noChangeArrowheads="1"/>
          </p:cNvSpPr>
          <p:nvPr/>
        </p:nvSpPr>
        <p:spPr bwMode="auto">
          <a:xfrm>
            <a:off x="4013200" y="254000"/>
            <a:ext cx="4586288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536575" y="403225"/>
            <a:ext cx="8070850" cy="549275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ICM </a:t>
            </a:r>
            <a:r>
              <a:rPr dirty="0"/>
              <a:t>– </a:t>
            </a:r>
            <a:r>
              <a:rPr spc="-5" dirty="0"/>
              <a:t>Diffusion</a:t>
            </a:r>
            <a:r>
              <a:rPr spc="-7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1750" name="object 7"/>
          <p:cNvSpPr>
            <a:spLocks noChangeArrowheads="1"/>
          </p:cNvSpPr>
          <p:nvPr/>
        </p:nvSpPr>
        <p:spPr bwMode="auto">
          <a:xfrm>
            <a:off x="157163" y="1755775"/>
            <a:ext cx="2890837" cy="18288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1" name="object 8"/>
          <p:cNvSpPr>
            <a:spLocks noChangeArrowheads="1"/>
          </p:cNvSpPr>
          <p:nvPr/>
        </p:nvSpPr>
        <p:spPr bwMode="auto">
          <a:xfrm>
            <a:off x="6159500" y="3932238"/>
            <a:ext cx="2814638" cy="18288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2" name="object 9"/>
          <p:cNvSpPr>
            <a:spLocks noChangeArrowheads="1"/>
          </p:cNvSpPr>
          <p:nvPr/>
        </p:nvSpPr>
        <p:spPr bwMode="auto">
          <a:xfrm>
            <a:off x="3168650" y="1755775"/>
            <a:ext cx="2908300" cy="18288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3" name="object 10"/>
          <p:cNvSpPr>
            <a:spLocks/>
          </p:cNvSpPr>
          <p:nvPr/>
        </p:nvSpPr>
        <p:spPr bwMode="auto">
          <a:xfrm>
            <a:off x="3473450" y="2755900"/>
            <a:ext cx="523875" cy="252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1995" y="252006"/>
              </a:cxn>
            </a:cxnLst>
            <a:rect l="0" t="0" r="r" b="b"/>
            <a:pathLst>
              <a:path w="522604" h="252094">
                <a:moveTo>
                  <a:pt x="0" y="0"/>
                </a:moveTo>
                <a:lnTo>
                  <a:pt x="521995" y="252006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4" name="object 11"/>
          <p:cNvSpPr>
            <a:spLocks/>
          </p:cNvSpPr>
          <p:nvPr/>
        </p:nvSpPr>
        <p:spPr bwMode="auto">
          <a:xfrm>
            <a:off x="3473450" y="2559050"/>
            <a:ext cx="306388" cy="180975"/>
          </a:xfrm>
          <a:custGeom>
            <a:avLst/>
            <a:gdLst/>
            <a:ahLst/>
            <a:cxnLst>
              <a:cxn ang="0">
                <a:pos x="0" y="179997"/>
              </a:cxn>
              <a:cxn ang="0">
                <a:pos x="305993" y="0"/>
              </a:cxn>
            </a:cxnLst>
            <a:rect l="0" t="0" r="r" b="b"/>
            <a:pathLst>
              <a:path w="306070" h="180339">
                <a:moveTo>
                  <a:pt x="0" y="179997"/>
                </a:moveTo>
                <a:lnTo>
                  <a:pt x="305993" y="0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5" name="object 12"/>
          <p:cNvSpPr>
            <a:spLocks/>
          </p:cNvSpPr>
          <p:nvPr/>
        </p:nvSpPr>
        <p:spPr bwMode="auto">
          <a:xfrm>
            <a:off x="3511550" y="2235200"/>
            <a:ext cx="285750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750" y="142875"/>
              </a:cxn>
            </a:cxnLst>
            <a:rect l="0" t="0" r="r" b="b"/>
            <a:pathLst>
              <a:path w="285750" h="142875">
                <a:moveTo>
                  <a:pt x="0" y="0"/>
                </a:moveTo>
                <a:lnTo>
                  <a:pt x="285750" y="142875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6" name="object 13"/>
          <p:cNvSpPr>
            <a:spLocks/>
          </p:cNvSpPr>
          <p:nvPr/>
        </p:nvSpPr>
        <p:spPr bwMode="auto">
          <a:xfrm>
            <a:off x="3552825" y="1943100"/>
            <a:ext cx="395288" cy="188913"/>
          </a:xfrm>
          <a:custGeom>
            <a:avLst/>
            <a:gdLst/>
            <a:ahLst/>
            <a:cxnLst>
              <a:cxn ang="0">
                <a:pos x="0" y="188125"/>
              </a:cxn>
              <a:cxn ang="0">
                <a:pos x="395998" y="0"/>
              </a:cxn>
            </a:cxnLst>
            <a:rect l="0" t="0" r="r" b="b"/>
            <a:pathLst>
              <a:path w="396239" h="188594">
                <a:moveTo>
                  <a:pt x="0" y="188125"/>
                </a:moveTo>
                <a:lnTo>
                  <a:pt x="395998" y="0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7" name="object 14"/>
          <p:cNvSpPr>
            <a:spLocks noChangeArrowheads="1"/>
          </p:cNvSpPr>
          <p:nvPr/>
        </p:nvSpPr>
        <p:spPr bwMode="auto">
          <a:xfrm>
            <a:off x="6148388" y="1755775"/>
            <a:ext cx="2857500" cy="18288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8" name="object 15"/>
          <p:cNvSpPr>
            <a:spLocks/>
          </p:cNvSpPr>
          <p:nvPr/>
        </p:nvSpPr>
        <p:spPr bwMode="auto">
          <a:xfrm>
            <a:off x="6880225" y="2576513"/>
            <a:ext cx="1428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005" y="287997"/>
              </a:cxn>
            </a:cxnLst>
            <a:rect l="0" t="0" r="r" b="b"/>
            <a:pathLst>
              <a:path w="144145" h="288289">
                <a:moveTo>
                  <a:pt x="0" y="0"/>
                </a:moveTo>
                <a:lnTo>
                  <a:pt x="144005" y="287997"/>
                </a:lnTo>
              </a:path>
            </a:pathLst>
          </a:custGeom>
          <a:noFill/>
          <a:ln w="38099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9" name="object 16"/>
          <p:cNvSpPr>
            <a:spLocks/>
          </p:cNvSpPr>
          <p:nvPr/>
        </p:nvSpPr>
        <p:spPr bwMode="auto">
          <a:xfrm>
            <a:off x="7000875" y="2443163"/>
            <a:ext cx="7143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4375" y="1587"/>
              </a:cxn>
            </a:cxnLst>
            <a:rect l="0" t="0" r="r" b="b"/>
            <a:pathLst>
              <a:path w="714375" h="1905">
                <a:moveTo>
                  <a:pt x="0" y="0"/>
                </a:moveTo>
                <a:lnTo>
                  <a:pt x="714375" y="1587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0" name="object 17"/>
          <p:cNvSpPr>
            <a:spLocks/>
          </p:cNvSpPr>
          <p:nvPr/>
        </p:nvSpPr>
        <p:spPr bwMode="auto">
          <a:xfrm>
            <a:off x="7062788" y="2058988"/>
            <a:ext cx="53975" cy="774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000" y="774001"/>
              </a:cxn>
            </a:cxnLst>
            <a:rect l="0" t="0" r="r" b="b"/>
            <a:pathLst>
              <a:path w="54609" h="774064">
                <a:moveTo>
                  <a:pt x="0" y="0"/>
                </a:moveTo>
                <a:lnTo>
                  <a:pt x="54000" y="774001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1" name="object 18"/>
          <p:cNvSpPr>
            <a:spLocks/>
          </p:cNvSpPr>
          <p:nvPr/>
        </p:nvSpPr>
        <p:spPr bwMode="auto">
          <a:xfrm>
            <a:off x="7208838" y="1943100"/>
            <a:ext cx="539750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0004" y="413994"/>
              </a:cxn>
            </a:cxnLst>
            <a:rect l="0" t="0" r="r" b="b"/>
            <a:pathLst>
              <a:path w="540384" h="414019">
                <a:moveTo>
                  <a:pt x="0" y="0"/>
                </a:moveTo>
                <a:lnTo>
                  <a:pt x="540004" y="413994"/>
                </a:lnTo>
              </a:path>
            </a:pathLst>
          </a:custGeom>
          <a:noFill/>
          <a:ln w="38099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2" name="object 19"/>
          <p:cNvSpPr>
            <a:spLocks noChangeArrowheads="1"/>
          </p:cNvSpPr>
          <p:nvPr/>
        </p:nvSpPr>
        <p:spPr bwMode="auto">
          <a:xfrm>
            <a:off x="200025" y="3932238"/>
            <a:ext cx="2774950" cy="18288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63" name="object 20"/>
          <p:cNvSpPr>
            <a:spLocks/>
          </p:cNvSpPr>
          <p:nvPr/>
        </p:nvSpPr>
        <p:spPr bwMode="auto">
          <a:xfrm>
            <a:off x="1930400" y="4291013"/>
            <a:ext cx="360363" cy="252412"/>
          </a:xfrm>
          <a:custGeom>
            <a:avLst/>
            <a:gdLst/>
            <a:ahLst/>
            <a:cxnLst>
              <a:cxn ang="0">
                <a:pos x="0" y="252006"/>
              </a:cxn>
              <a:cxn ang="0">
                <a:pos x="359994" y="0"/>
              </a:cxn>
            </a:cxnLst>
            <a:rect l="0" t="0" r="r" b="b"/>
            <a:pathLst>
              <a:path w="360044" h="252095">
                <a:moveTo>
                  <a:pt x="0" y="252006"/>
                </a:moveTo>
                <a:lnTo>
                  <a:pt x="359994" y="0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4" name="object 21"/>
          <p:cNvSpPr>
            <a:spLocks/>
          </p:cNvSpPr>
          <p:nvPr/>
        </p:nvSpPr>
        <p:spPr bwMode="auto">
          <a:xfrm>
            <a:off x="1963738" y="4630738"/>
            <a:ext cx="7032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2005" y="1587"/>
              </a:cxn>
            </a:cxnLst>
            <a:rect l="0" t="0" r="r" b="b"/>
            <a:pathLst>
              <a:path w="702310" h="1904">
                <a:moveTo>
                  <a:pt x="0" y="0"/>
                </a:moveTo>
                <a:lnTo>
                  <a:pt x="702005" y="1587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5" name="object 22"/>
          <p:cNvSpPr>
            <a:spLocks noChangeArrowheads="1"/>
          </p:cNvSpPr>
          <p:nvPr/>
        </p:nvSpPr>
        <p:spPr bwMode="auto">
          <a:xfrm>
            <a:off x="3173413" y="3932238"/>
            <a:ext cx="2781300" cy="18288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66" name="object 23"/>
          <p:cNvSpPr>
            <a:spLocks/>
          </p:cNvSpPr>
          <p:nvPr/>
        </p:nvSpPr>
        <p:spPr bwMode="auto">
          <a:xfrm>
            <a:off x="5307013" y="4322763"/>
            <a:ext cx="30162" cy="674687"/>
          </a:xfrm>
          <a:custGeom>
            <a:avLst/>
            <a:gdLst/>
            <a:ahLst/>
            <a:cxnLst>
              <a:cxn ang="0">
                <a:pos x="28803" y="0"/>
              </a:cxn>
              <a:cxn ang="0">
                <a:pos x="0" y="673201"/>
              </a:cxn>
            </a:cxnLst>
            <a:rect l="0" t="0" r="r" b="b"/>
            <a:pathLst>
              <a:path w="29210" h="673735">
                <a:moveTo>
                  <a:pt x="28803" y="0"/>
                </a:moveTo>
                <a:lnTo>
                  <a:pt x="0" y="673201"/>
                </a:lnTo>
              </a:path>
            </a:pathLst>
          </a:custGeom>
          <a:noFill/>
          <a:ln w="38099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7" name="object 24"/>
          <p:cNvSpPr>
            <a:spLocks/>
          </p:cNvSpPr>
          <p:nvPr/>
        </p:nvSpPr>
        <p:spPr bwMode="auto">
          <a:xfrm>
            <a:off x="5438775" y="4295775"/>
            <a:ext cx="234950" cy="233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3997" y="233997"/>
              </a:cxn>
            </a:cxnLst>
            <a:rect l="0" t="0" r="r" b="b"/>
            <a:pathLst>
              <a:path w="234314" h="234314">
                <a:moveTo>
                  <a:pt x="0" y="0"/>
                </a:moveTo>
                <a:lnTo>
                  <a:pt x="233997" y="233997"/>
                </a:lnTo>
              </a:path>
            </a:pathLst>
          </a:custGeom>
          <a:noFill/>
          <a:ln w="38100">
            <a:solidFill>
              <a:srgbClr val="F7954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31769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946714AF-A5EB-4B4F-9BA7-D6948F3259F6}" type="slidenum">
              <a:rPr lang="th-TH"/>
              <a:pPr marL="25400"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object 2"/>
          <p:cNvSpPr>
            <a:spLocks noChangeArrowheads="1"/>
          </p:cNvSpPr>
          <p:nvPr/>
        </p:nvSpPr>
        <p:spPr bwMode="auto">
          <a:xfrm>
            <a:off x="180975" y="6383338"/>
            <a:ext cx="1441450" cy="328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1693863" y="6383338"/>
            <a:ext cx="1147762" cy="379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47625" y="2668588"/>
            <a:ext cx="9051925" cy="10207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>
            <a:spLocks noChangeArrowheads="1"/>
          </p:cNvSpPr>
          <p:nvPr/>
        </p:nvSpPr>
        <p:spPr bwMode="auto">
          <a:xfrm>
            <a:off x="506413" y="3057525"/>
            <a:ext cx="8135937" cy="4238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32775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6568EA8-4858-44C9-9A81-389A90FA3D6E}" type="slidenum">
              <a:rPr lang="th-TH"/>
              <a:pPr marL="25400"/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098550"/>
            <a:ext cx="7875588" cy="297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65113" algn="ctr"/>
            <a:r>
              <a:rPr lang="th-TH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“Given a </a:t>
            </a:r>
            <a:r>
              <a:rPr lang="th-TH" b="1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network </a:t>
            </a:r>
            <a:r>
              <a:rPr lang="th-TH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and a </a:t>
            </a:r>
            <a:r>
              <a:rPr lang="th-TH" b="1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parameter </a:t>
            </a:r>
            <a:r>
              <a:rPr lang="th-TH" b="1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h-TH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, which </a:t>
            </a:r>
            <a:r>
              <a:rPr lang="th-TH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th-TH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nodes  should be selected to be in the </a:t>
            </a:r>
            <a:r>
              <a:rPr lang="th-TH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activation set </a:t>
            </a:r>
            <a:r>
              <a:rPr lang="th-TH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th-TH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in  order to </a:t>
            </a:r>
            <a:r>
              <a:rPr lang="th-TH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maximize </a:t>
            </a:r>
            <a:r>
              <a:rPr lang="th-TH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the influence in terms of </a:t>
            </a:r>
            <a:r>
              <a:rPr lang="th-TH">
                <a:solidFill>
                  <a:srgbClr val="C00000"/>
                </a:solidFill>
                <a:latin typeface="Calibri" pitchFamily="34" charset="0"/>
                <a:cs typeface="Cordia New" pitchFamily="34" charset="-34"/>
              </a:rPr>
              <a:t>active  nodes </a:t>
            </a:r>
            <a:r>
              <a:rPr lang="th-TH">
                <a:solidFill>
                  <a:srgbClr val="006FC0"/>
                </a:solidFill>
                <a:latin typeface="Calibri" pitchFamily="34" charset="0"/>
                <a:cs typeface="Cordia New" pitchFamily="34" charset="-34"/>
              </a:rPr>
              <a:t>at the end.”</a:t>
            </a:r>
            <a:endParaRPr lang="th-TH">
              <a:latin typeface="Calibri" pitchFamily="34" charset="0"/>
              <a:cs typeface="Cordia New" pitchFamily="34" charset="-34"/>
            </a:endParaRPr>
          </a:p>
          <a:p>
            <a:pPr marL="265113">
              <a:lnSpc>
                <a:spcPct val="101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th-TH" sz="2400">
                <a:latin typeface="Tahoma" pitchFamily="34" charset="0"/>
                <a:cs typeface="Tahoma" pitchFamily="34" charset="0"/>
              </a:rPr>
              <a:t>Let </a:t>
            </a:r>
            <a:r>
              <a:rPr lang="th-TH" sz="2500" i="1">
                <a:latin typeface="Symbol" pitchFamily="18" charset="2"/>
                <a:cs typeface="Cordia New" pitchFamily="34" charset="-34"/>
              </a:rPr>
              <a:t>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400">
                <a:latin typeface="Tahoma" pitchFamily="34" charset="0"/>
                <a:cs typeface="Tahoma" pitchFamily="34" charset="0"/>
              </a:rPr>
              <a:t>denote the expected number of nodes that can  be influenced by 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h-TH" sz="2400">
                <a:latin typeface="Tahoma" pitchFamily="34" charset="0"/>
                <a:cs typeface="Tahoma" pitchFamily="34" charset="0"/>
              </a:rPr>
              <a:t>, the optimization problem can be  formulated as follows:</a:t>
            </a:r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258763" y="254000"/>
            <a:ext cx="80772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Influence Maximization</a:t>
            </a:r>
            <a:r>
              <a:rPr spc="-80" dirty="0"/>
              <a:t> </a:t>
            </a:r>
            <a:r>
              <a:rPr spc="-5" dirty="0"/>
              <a:t>Problem</a:t>
            </a:r>
          </a:p>
        </p:txBody>
      </p:sp>
      <p:sp>
        <p:nvSpPr>
          <p:cNvPr id="33796" name="object 5"/>
          <p:cNvSpPr>
            <a:spLocks noChangeArrowheads="1"/>
          </p:cNvSpPr>
          <p:nvPr/>
        </p:nvSpPr>
        <p:spPr bwMode="auto">
          <a:xfrm>
            <a:off x="2740025" y="4260850"/>
            <a:ext cx="2381250" cy="881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7" name="object 6"/>
          <p:cNvSpPr>
            <a:spLocks/>
          </p:cNvSpPr>
          <p:nvPr/>
        </p:nvSpPr>
        <p:spPr bwMode="auto">
          <a:xfrm>
            <a:off x="2786063" y="4286250"/>
            <a:ext cx="2286000" cy="785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6012" y="0"/>
              </a:cxn>
              <a:cxn ang="0">
                <a:pos x="2286012" y="785812"/>
              </a:cxn>
              <a:cxn ang="0">
                <a:pos x="0" y="785812"/>
              </a:cxn>
              <a:cxn ang="0">
                <a:pos x="0" y="0"/>
              </a:cxn>
            </a:cxnLst>
            <a:rect l="0" t="0" r="r" b="b"/>
            <a:pathLst>
              <a:path w="2286000" h="786129">
                <a:moveTo>
                  <a:pt x="0" y="0"/>
                </a:moveTo>
                <a:lnTo>
                  <a:pt x="2286012" y="0"/>
                </a:lnTo>
                <a:lnTo>
                  <a:pt x="2286012" y="785812"/>
                </a:lnTo>
                <a:lnTo>
                  <a:pt x="0" y="7858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2786063" y="4286250"/>
            <a:ext cx="2286000" cy="785813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lIns="0" tIns="160020" rIns="0" bIns="0">
            <a:spAutoFit/>
          </a:bodyPr>
          <a:lstStyle/>
          <a:p>
            <a:pPr marL="333375" fontAlgn="auto">
              <a:spcBef>
                <a:spcPts val="126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max</a:t>
            </a:r>
            <a:r>
              <a:rPr sz="2400" i="1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400" spc="-7" baseline="-20833" dirty="0">
                <a:solidFill>
                  <a:srgbClr val="006FC0"/>
                </a:solidFill>
                <a:latin typeface="Symbol"/>
                <a:cs typeface="Symbol"/>
              </a:rPr>
              <a:t></a:t>
            </a:r>
            <a:r>
              <a:rPr sz="2400" i="1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400" i="1" spc="45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500" i="1" spc="-20" dirty="0">
                <a:solidFill>
                  <a:srgbClr val="006FC0"/>
                </a:solidFill>
                <a:latin typeface="Symbol"/>
                <a:cs typeface="Symbol"/>
              </a:rPr>
              <a:t>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33800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458D774-375D-44BA-A227-3BB944AA62BA}" type="slidenum">
              <a:rPr lang="th-TH"/>
              <a:pPr marL="25400"/>
              <a:t>27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5857875" y="4465638"/>
            <a:ext cx="16541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where </a:t>
            </a:r>
            <a:r>
              <a:rPr sz="24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|B|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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6FC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981950" cy="3733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013" indent="-341313" algn="just">
              <a:buFont typeface="Arial" charset="0"/>
              <a:buChar char="•"/>
              <a:tabLst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Maximizing the influence is a </a:t>
            </a:r>
            <a:r>
              <a:rPr lang="th-TH" sz="24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NP-hard problem</a:t>
            </a:r>
            <a:r>
              <a:rPr lang="th-TH" sz="2400">
                <a:latin typeface="Tahoma" pitchFamily="34" charset="0"/>
                <a:cs typeface="Tahoma" pitchFamily="34" charset="0"/>
              </a:rPr>
              <a:t>, but it is  prove that the greedy approach gives a solution that is  at least 63% of the optimal.</a:t>
            </a:r>
          </a:p>
          <a:p>
            <a:pPr marL="354013" indent="-341313">
              <a:spcBef>
                <a:spcPts val="1800"/>
              </a:spcBef>
              <a:buFont typeface="Arial" charset="0"/>
              <a:buChar char="•"/>
              <a:tabLst>
                <a:tab pos="355600" algn="l"/>
              </a:tabLst>
            </a:pP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 greedy approach: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438"/>
              </a:spcBef>
              <a:buFont typeface="Arial" charset="0"/>
              <a:buChar char="–"/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Start with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h-TH" sz="2000">
                <a:latin typeface="Symbol" pitchFamily="18" charset="2"/>
                <a:cs typeface="Cordia New" pitchFamily="34" charset="-34"/>
              </a:rPr>
              <a:t></a:t>
            </a:r>
          </a:p>
          <a:p>
            <a:pPr marL="755650" lvl="1" indent="-285750">
              <a:lnSpc>
                <a:spcPts val="2513"/>
              </a:lnSpc>
              <a:spcBef>
                <a:spcPts val="375"/>
              </a:spcBef>
              <a:buFont typeface="Arial" charset="0"/>
              <a:buChar char="–"/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Evaluate </a:t>
            </a:r>
            <a:r>
              <a:rPr lang="th-TH" sz="2100" i="1">
                <a:latin typeface="Symbol" pitchFamily="18" charset="2"/>
                <a:cs typeface="Cordia New" pitchFamily="34" charset="-34"/>
              </a:rPr>
              <a:t>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000">
                <a:latin typeface="Tahoma" pitchFamily="34" charset="0"/>
                <a:cs typeface="Tahoma" pitchFamily="34" charset="0"/>
              </a:rPr>
              <a:t>for each node, and pick the node with maximum </a:t>
            </a:r>
            <a:r>
              <a:rPr lang="th-TH" sz="2100" i="1">
                <a:latin typeface="Symbol" pitchFamily="18" charset="2"/>
                <a:cs typeface="Cordia New" pitchFamily="34" charset="-34"/>
              </a:rPr>
              <a:t></a:t>
            </a:r>
            <a:endParaRPr lang="th-TH" sz="2100">
              <a:latin typeface="Symbol" pitchFamily="18" charset="2"/>
              <a:cs typeface="Cordia New" pitchFamily="34" charset="-34"/>
            </a:endParaRPr>
          </a:p>
          <a:p>
            <a:pPr marL="354013" indent="-341313">
              <a:lnSpc>
                <a:spcPts val="2388"/>
              </a:lnSpc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as the first node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900" baseline="-21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th-TH" sz="2000">
                <a:latin typeface="Tahoma" pitchFamily="34" charset="0"/>
                <a:cs typeface="Tahoma" pitchFamily="34" charset="0"/>
              </a:rPr>
              <a:t>to form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900" baseline="-21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755650" lvl="1" indent="-285750">
              <a:lnSpc>
                <a:spcPts val="2400"/>
              </a:lnSpc>
              <a:spcBef>
                <a:spcPts val="563"/>
              </a:spcBef>
              <a:buFont typeface="Arial" charset="0"/>
              <a:buChar char="–"/>
              <a:tabLst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Select a node which will increase </a:t>
            </a:r>
            <a:r>
              <a:rPr lang="th-TH" sz="2100" i="1">
                <a:latin typeface="Symbol" pitchFamily="18" charset="2"/>
                <a:cs typeface="Cordia New" pitchFamily="34" charset="-34"/>
              </a:rPr>
              <a:t>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000">
                <a:latin typeface="Tahoma" pitchFamily="34" charset="0"/>
                <a:cs typeface="Tahoma" pitchFamily="34" charset="0"/>
              </a:rPr>
              <a:t>most if the node is  included in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B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1155700" lvl="2" indent="-228600">
              <a:spcBef>
                <a:spcPts val="350"/>
              </a:spcBef>
              <a:buFont typeface="Arial" charset="0"/>
              <a:buChar char="•"/>
              <a:tabLst>
                <a:tab pos="3556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Essentially, we greedily find a node 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800"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1800">
                <a:latin typeface="Times New Roman" pitchFamily="18" charset="0"/>
                <a:cs typeface="Times New Roman" pitchFamily="18" charset="0"/>
              </a:rPr>
              <a:t>\ </a:t>
            </a:r>
            <a:r>
              <a:rPr lang="th-TH" sz="1800" i="1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th-TH" sz="1800">
                <a:latin typeface="Tahoma" pitchFamily="34" charset="0"/>
                <a:cs typeface="Tahoma" pitchFamily="34" charset="0"/>
              </a:rPr>
              <a:t>such that</a:t>
            </a: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323850" y="407988"/>
            <a:ext cx="4802188" cy="593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 noChangeArrowheads="1"/>
          </p:cNvSpPr>
          <p:nvPr/>
        </p:nvSpPr>
        <p:spPr bwMode="auto">
          <a:xfrm>
            <a:off x="4640263" y="407988"/>
            <a:ext cx="712787" cy="593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20" name="object 5"/>
          <p:cNvSpPr>
            <a:spLocks noChangeArrowheads="1"/>
          </p:cNvSpPr>
          <p:nvPr/>
        </p:nvSpPr>
        <p:spPr bwMode="auto">
          <a:xfrm>
            <a:off x="4972050" y="407988"/>
            <a:ext cx="3554413" cy="5937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tIns="122173"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5" dirty="0"/>
              <a:t>Influence Maximization </a:t>
            </a:r>
            <a:r>
              <a:rPr sz="2800" dirty="0"/>
              <a:t>– </a:t>
            </a:r>
            <a:r>
              <a:rPr sz="2800" spc="-5" dirty="0"/>
              <a:t>Greedy</a:t>
            </a:r>
            <a:r>
              <a:rPr sz="2800" spc="10" dirty="0"/>
              <a:t> </a:t>
            </a:r>
            <a:r>
              <a:rPr sz="2800" spc="-5" dirty="0"/>
              <a:t>Approach</a:t>
            </a:r>
            <a:endParaRPr sz="2800"/>
          </a:p>
        </p:txBody>
      </p:sp>
      <p:sp>
        <p:nvSpPr>
          <p:cNvPr id="34822" name="object 7"/>
          <p:cNvSpPr>
            <a:spLocks noChangeArrowheads="1"/>
          </p:cNvSpPr>
          <p:nvPr/>
        </p:nvSpPr>
        <p:spPr bwMode="auto">
          <a:xfrm>
            <a:off x="2597150" y="4973638"/>
            <a:ext cx="3524250" cy="10255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23" name="object 8"/>
          <p:cNvSpPr>
            <a:spLocks/>
          </p:cNvSpPr>
          <p:nvPr/>
        </p:nvSpPr>
        <p:spPr bwMode="auto">
          <a:xfrm>
            <a:off x="2643188" y="5000625"/>
            <a:ext cx="3429000" cy="928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9025" y="0"/>
              </a:cxn>
              <a:cxn ang="0">
                <a:pos x="3429025" y="928687"/>
              </a:cxn>
              <a:cxn ang="0">
                <a:pos x="0" y="928687"/>
              </a:cxn>
              <a:cxn ang="0">
                <a:pos x="0" y="0"/>
              </a:cxn>
            </a:cxnLst>
            <a:rect l="0" t="0" r="r" b="b"/>
            <a:pathLst>
              <a:path w="3429635" h="929004">
                <a:moveTo>
                  <a:pt x="0" y="0"/>
                </a:moveTo>
                <a:lnTo>
                  <a:pt x="3429025" y="0"/>
                </a:lnTo>
                <a:lnTo>
                  <a:pt x="3429025" y="928687"/>
                </a:lnTo>
                <a:lnTo>
                  <a:pt x="0" y="9286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2643188" y="5000625"/>
            <a:ext cx="3429000" cy="928688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lIns="0" tIns="160020" rIns="0" bIns="0">
            <a:spAutoFit/>
          </a:bodyPr>
          <a:lstStyle/>
          <a:p>
            <a:pPr marL="333375">
              <a:lnSpc>
                <a:spcPts val="2663"/>
              </a:lnSpc>
              <a:spcBef>
                <a:spcPts val="1263"/>
              </a:spcBef>
            </a:pP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 arg max </a:t>
            </a:r>
            <a:r>
              <a:rPr lang="th-TH" sz="2500" i="1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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h-TH" sz="24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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th-TH" sz="24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2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})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333375" algn="ctr">
              <a:lnSpc>
                <a:spcPts val="1588"/>
              </a:lnSpc>
            </a:pPr>
            <a:r>
              <a:rPr lang="th-TH" sz="16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16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</a:t>
            </a:r>
            <a:r>
              <a:rPr lang="th-TH" sz="16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16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\ </a:t>
            </a:r>
            <a:r>
              <a:rPr lang="th-TH" sz="16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34826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D0B009F-94FF-4B02-A646-84E6ECAFC006}" type="slidenum">
              <a:rPr lang="th-TH"/>
              <a:pPr marL="25400"/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7967663" cy="295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Non-negative (obviously)</a:t>
            </a:r>
          </a:p>
          <a:p>
            <a:pPr marL="355600" indent="-342900">
              <a:spcBef>
                <a:spcPts val="165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Monotone</a:t>
            </a:r>
            <a:r>
              <a:rPr lang="th-TH" sz="2400">
                <a:latin typeface="Tahoma" pitchFamily="34" charset="0"/>
                <a:cs typeface="Tahoma" pitchFamily="34" charset="0"/>
              </a:rPr>
              <a:t>: </a:t>
            </a:r>
            <a:r>
              <a:rPr lang="th-TH" sz="2500" i="1">
                <a:latin typeface="Symbol" pitchFamily="18" charset="2"/>
                <a:cs typeface="Cordia New" pitchFamily="34" charset="-34"/>
              </a:rPr>
              <a:t>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h-TH" sz="2400">
                <a:latin typeface="Symbol" pitchFamily="18" charset="2"/>
                <a:cs typeface="Cordia New" pitchFamily="34" charset="-34"/>
              </a:rPr>
              <a:t>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}) </a:t>
            </a:r>
            <a:r>
              <a:rPr lang="th-TH" sz="2400">
                <a:latin typeface="Symbol" pitchFamily="18" charset="2"/>
                <a:cs typeface="Cordia New" pitchFamily="34" charset="-34"/>
              </a:rPr>
              <a:t>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500" i="1">
                <a:latin typeface="Symbol" pitchFamily="18" charset="2"/>
                <a:cs typeface="Cordia New" pitchFamily="34" charset="-34"/>
              </a:rPr>
              <a:t>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4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825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Submodular</a:t>
            </a:r>
            <a:r>
              <a:rPr lang="th-TH" sz="2400">
                <a:latin typeface="Tahoma" pitchFamily="34" charset="0"/>
                <a:cs typeface="Tahoma" pitchFamily="34" charset="0"/>
              </a:rPr>
              <a:t>:</a:t>
            </a:r>
          </a:p>
          <a:p>
            <a:pPr marL="755650" lvl="1" indent="-285750">
              <a:spcBef>
                <a:spcPts val="438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Adding a node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2000">
                <a:latin typeface="Tahoma" pitchFamily="34" charset="0"/>
                <a:cs typeface="Tahoma" pitchFamily="34" charset="0"/>
              </a:rPr>
              <a:t>to a set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th-TH" sz="2000">
                <a:latin typeface="Tahoma" pitchFamily="34" charset="0"/>
                <a:cs typeface="Tahoma" pitchFamily="34" charset="0"/>
              </a:rPr>
              <a:t>is no less than adding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th-TH" sz="2000">
                <a:latin typeface="Tahoma" pitchFamily="34" charset="0"/>
                <a:cs typeface="Tahoma" pitchFamily="34" charset="0"/>
              </a:rPr>
              <a:t>to a superset  of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h-TH" sz="2000">
                <a:latin typeface="Tahoma" pitchFamily="34" charset="0"/>
                <a:cs typeface="Tahoma" pitchFamily="34" charset="0"/>
              </a:rPr>
              <a:t>.</a:t>
            </a:r>
          </a:p>
          <a:p>
            <a:pPr marL="755650" lvl="1" indent="-285750">
              <a:spcBef>
                <a:spcPts val="3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Given 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h-TH" sz="2000">
                <a:latin typeface="Symbol" pitchFamily="18" charset="2"/>
                <a:cs typeface="Cordia New" pitchFamily="34" charset="-34"/>
              </a:rPr>
              <a:t>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000">
                <a:latin typeface="Tahoma" pitchFamily="34" charset="0"/>
                <a:cs typeface="Tahoma" pitchFamily="34" charset="0"/>
              </a:rPr>
              <a:t>, </a:t>
            </a:r>
            <a:r>
              <a:rPr lang="th-TH" sz="2100" i="1">
                <a:latin typeface="Symbol" pitchFamily="18" charset="2"/>
                <a:cs typeface="Cordia New" pitchFamily="34" charset="-34"/>
              </a:rPr>
              <a:t>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000">
                <a:latin typeface="Symbol" pitchFamily="18" charset="2"/>
                <a:cs typeface="Cordia New" pitchFamily="34" charset="-34"/>
              </a:rPr>
              <a:t>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000">
                <a:latin typeface="Tahoma" pitchFamily="34" charset="0"/>
                <a:cs typeface="Tahoma" pitchFamily="34" charset="0"/>
              </a:rPr>
              <a:t>is submodular iff</a:t>
            </a:r>
          </a:p>
          <a:p>
            <a:pPr marL="355600" indent="-342900">
              <a:spcBef>
                <a:spcPts val="363"/>
              </a:spcBef>
              <a:tabLst>
                <a:tab pos="354013" algn="l"/>
                <a:tab pos="355600" algn="l"/>
              </a:tabLst>
            </a:pPr>
            <a:r>
              <a:rPr lang="th-TH" sz="2100" i="1">
                <a:latin typeface="Symbol" pitchFamily="18" charset="2"/>
                <a:cs typeface="Cordia New" pitchFamily="34" charset="-34"/>
              </a:rPr>
              <a:t>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h-TH" sz="2000">
                <a:latin typeface="Symbol" pitchFamily="18" charset="2"/>
                <a:cs typeface="Cordia New" pitchFamily="34" charset="-34"/>
              </a:rPr>
              <a:t>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}) – </a:t>
            </a:r>
            <a:r>
              <a:rPr lang="th-TH" sz="2100" i="1">
                <a:latin typeface="Symbol" pitchFamily="18" charset="2"/>
                <a:cs typeface="Cordia New" pitchFamily="34" charset="-34"/>
              </a:rPr>
              <a:t>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h-TH" sz="2000">
                <a:latin typeface="Symbol" pitchFamily="18" charset="2"/>
                <a:cs typeface="Cordia New" pitchFamily="34" charset="-34"/>
              </a:rPr>
              <a:t>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100" i="1">
                <a:latin typeface="Symbol" pitchFamily="18" charset="2"/>
                <a:cs typeface="Cordia New" pitchFamily="34" charset="-34"/>
              </a:rPr>
              <a:t>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000">
                <a:latin typeface="Symbol" pitchFamily="18" charset="2"/>
                <a:cs typeface="Cordia New" pitchFamily="34" charset="-34"/>
              </a:rPr>
              <a:t>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}) – </a:t>
            </a:r>
            <a:r>
              <a:rPr lang="th-TH" sz="2100" i="1">
                <a:latin typeface="Symbol" pitchFamily="18" charset="2"/>
                <a:cs typeface="Cordia New" pitchFamily="34" charset="-34"/>
              </a:rPr>
              <a:t>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h-TH" sz="20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th-TH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258763" y="242888"/>
            <a:ext cx="3714750" cy="7651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 noChangeArrowheads="1"/>
          </p:cNvSpPr>
          <p:nvPr/>
        </p:nvSpPr>
        <p:spPr bwMode="auto">
          <a:xfrm>
            <a:off x="3355975" y="247650"/>
            <a:ext cx="893763" cy="7604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4" name="object 5"/>
          <p:cNvSpPr>
            <a:spLocks noChangeArrowheads="1"/>
          </p:cNvSpPr>
          <p:nvPr/>
        </p:nvSpPr>
        <p:spPr bwMode="auto">
          <a:xfrm>
            <a:off x="3632200" y="257175"/>
            <a:ext cx="769938" cy="7508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5" name="object 6"/>
          <p:cNvSpPr>
            <a:spLocks noChangeArrowheads="1"/>
          </p:cNvSpPr>
          <p:nvPr/>
        </p:nvSpPr>
        <p:spPr bwMode="auto">
          <a:xfrm>
            <a:off x="3784600" y="247650"/>
            <a:ext cx="731838" cy="7604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6" name="object 7"/>
          <p:cNvSpPr>
            <a:spLocks noChangeArrowheads="1"/>
          </p:cNvSpPr>
          <p:nvPr/>
        </p:nvSpPr>
        <p:spPr bwMode="auto">
          <a:xfrm>
            <a:off x="3900488" y="257175"/>
            <a:ext cx="768350" cy="7508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Properties of</a:t>
            </a:r>
            <a:r>
              <a:rPr spc="-70" dirty="0"/>
              <a:t> </a:t>
            </a:r>
            <a:r>
              <a:rPr sz="3800" i="1" spc="-30" dirty="0">
                <a:latin typeface="Symbol"/>
                <a:cs typeface="Symbol"/>
              </a:rPr>
              <a:t></a:t>
            </a:r>
            <a:r>
              <a:rPr spc="-30" dirty="0">
                <a:latin typeface="Times New Roman"/>
                <a:cs typeface="Times New Roman"/>
              </a:rPr>
              <a:t>(</a:t>
            </a:r>
            <a:r>
              <a:rPr spc="-30" dirty="0">
                <a:latin typeface="Symbol"/>
                <a:cs typeface="Symbol"/>
              </a:rPr>
              <a:t></a:t>
            </a:r>
            <a:r>
              <a:rPr spc="-30" dirty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5848" name="object 9"/>
          <p:cNvSpPr>
            <a:spLocks/>
          </p:cNvSpPr>
          <p:nvPr/>
        </p:nvSpPr>
        <p:spPr bwMode="auto">
          <a:xfrm>
            <a:off x="1357313" y="4429125"/>
            <a:ext cx="2286000" cy="135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6012" y="0"/>
              </a:cxn>
              <a:cxn ang="0">
                <a:pos x="2286012" y="1357325"/>
              </a:cxn>
              <a:cxn ang="0">
                <a:pos x="0" y="1357325"/>
              </a:cxn>
              <a:cxn ang="0">
                <a:pos x="0" y="0"/>
              </a:cxn>
            </a:cxnLst>
            <a:rect l="0" t="0" r="r" b="b"/>
            <a:pathLst>
              <a:path w="2286635" h="1357629">
                <a:moveTo>
                  <a:pt x="0" y="0"/>
                </a:moveTo>
                <a:lnTo>
                  <a:pt x="2286012" y="0"/>
                </a:lnTo>
                <a:lnTo>
                  <a:pt x="2286012" y="1357325"/>
                </a:lnTo>
                <a:lnTo>
                  <a:pt x="0" y="1357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9" name="object 10"/>
          <p:cNvSpPr>
            <a:spLocks/>
          </p:cNvSpPr>
          <p:nvPr/>
        </p:nvSpPr>
        <p:spPr bwMode="auto">
          <a:xfrm>
            <a:off x="1357313" y="4429125"/>
            <a:ext cx="2286000" cy="135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6012" y="0"/>
              </a:cxn>
              <a:cxn ang="0">
                <a:pos x="2286012" y="1357325"/>
              </a:cxn>
              <a:cxn ang="0">
                <a:pos x="0" y="1357325"/>
              </a:cxn>
              <a:cxn ang="0">
                <a:pos x="0" y="0"/>
              </a:cxn>
            </a:cxnLst>
            <a:rect l="0" t="0" r="r" b="b"/>
            <a:pathLst>
              <a:path w="2286635" h="1357629">
                <a:moveTo>
                  <a:pt x="0" y="0"/>
                </a:moveTo>
                <a:lnTo>
                  <a:pt x="2286012" y="0"/>
                </a:lnTo>
                <a:lnTo>
                  <a:pt x="2286012" y="1357325"/>
                </a:lnTo>
                <a:lnTo>
                  <a:pt x="0" y="135732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4F81B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0" name="object 11"/>
          <p:cNvSpPr>
            <a:spLocks/>
          </p:cNvSpPr>
          <p:nvPr/>
        </p:nvSpPr>
        <p:spPr bwMode="auto">
          <a:xfrm>
            <a:off x="2071688" y="4786313"/>
            <a:ext cx="1285875" cy="857250"/>
          </a:xfrm>
          <a:custGeom>
            <a:avLst/>
            <a:gdLst/>
            <a:ahLst/>
            <a:cxnLst>
              <a:cxn ang="0">
                <a:pos x="584417" y="1751"/>
              </a:cxn>
              <a:cxn ang="0">
                <a:pos x="472021" y="15310"/>
              </a:cxn>
              <a:cxn ang="0">
                <a:pos x="367327" y="41268"/>
              </a:cxn>
              <a:cxn ang="0">
                <a:pos x="272153" y="78414"/>
              </a:cxn>
              <a:cxn ang="0">
                <a:pos x="188314" y="125539"/>
              </a:cxn>
              <a:cxn ang="0">
                <a:pos x="117625" y="181431"/>
              </a:cxn>
              <a:cxn ang="0">
                <a:pos x="61904" y="244881"/>
              </a:cxn>
              <a:cxn ang="0">
                <a:pos x="22966" y="314677"/>
              </a:cxn>
              <a:cxn ang="0">
                <a:pos x="2627" y="389610"/>
              </a:cxn>
              <a:cxn ang="0">
                <a:pos x="2627" y="467639"/>
              </a:cxn>
              <a:cxn ang="0">
                <a:pos x="22966" y="542572"/>
              </a:cxn>
              <a:cxn ang="0">
                <a:pos x="61904" y="612368"/>
              </a:cxn>
              <a:cxn ang="0">
                <a:pos x="117625" y="675818"/>
              </a:cxn>
              <a:cxn ang="0">
                <a:pos x="188314" y="731710"/>
              </a:cxn>
              <a:cxn ang="0">
                <a:pos x="272153" y="778835"/>
              </a:cxn>
              <a:cxn ang="0">
                <a:pos x="367327" y="815981"/>
              </a:cxn>
              <a:cxn ang="0">
                <a:pos x="472021" y="841939"/>
              </a:cxn>
              <a:cxn ang="0">
                <a:pos x="584417" y="855498"/>
              </a:cxn>
              <a:cxn ang="0">
                <a:pos x="701459" y="855498"/>
              </a:cxn>
              <a:cxn ang="0">
                <a:pos x="813859" y="841939"/>
              </a:cxn>
              <a:cxn ang="0">
                <a:pos x="918555" y="815981"/>
              </a:cxn>
              <a:cxn ang="0">
                <a:pos x="1013731" y="778835"/>
              </a:cxn>
              <a:cxn ang="0">
                <a:pos x="1097572" y="731710"/>
              </a:cxn>
              <a:cxn ang="0">
                <a:pos x="1168261" y="675818"/>
              </a:cxn>
              <a:cxn ang="0">
                <a:pos x="1223982" y="612368"/>
              </a:cxn>
              <a:cxn ang="0">
                <a:pos x="1262920" y="542572"/>
              </a:cxn>
              <a:cxn ang="0">
                <a:pos x="1283260" y="467639"/>
              </a:cxn>
              <a:cxn ang="0">
                <a:pos x="1283260" y="389610"/>
              </a:cxn>
              <a:cxn ang="0">
                <a:pos x="1262920" y="314677"/>
              </a:cxn>
              <a:cxn ang="0">
                <a:pos x="1223982" y="244881"/>
              </a:cxn>
              <a:cxn ang="0">
                <a:pos x="1168261" y="181431"/>
              </a:cxn>
              <a:cxn ang="0">
                <a:pos x="1097572" y="125539"/>
              </a:cxn>
              <a:cxn ang="0">
                <a:pos x="1013731" y="78414"/>
              </a:cxn>
              <a:cxn ang="0">
                <a:pos x="918555" y="41268"/>
              </a:cxn>
              <a:cxn ang="0">
                <a:pos x="813859" y="15310"/>
              </a:cxn>
              <a:cxn ang="0">
                <a:pos x="701459" y="1751"/>
              </a:cxn>
            </a:cxnLst>
            <a:rect l="0" t="0" r="r" b="b"/>
            <a:pathLst>
              <a:path w="1285875" h="857250">
                <a:moveTo>
                  <a:pt x="642937" y="0"/>
                </a:moveTo>
                <a:lnTo>
                  <a:pt x="584417" y="1751"/>
                </a:lnTo>
                <a:lnTo>
                  <a:pt x="527370" y="6905"/>
                </a:lnTo>
                <a:lnTo>
                  <a:pt x="472021" y="15310"/>
                </a:lnTo>
                <a:lnTo>
                  <a:pt x="418597" y="26815"/>
                </a:lnTo>
                <a:lnTo>
                  <a:pt x="367327" y="41268"/>
                </a:lnTo>
                <a:lnTo>
                  <a:pt x="318436" y="58518"/>
                </a:lnTo>
                <a:lnTo>
                  <a:pt x="272153" y="78414"/>
                </a:lnTo>
                <a:lnTo>
                  <a:pt x="228703" y="100805"/>
                </a:lnTo>
                <a:lnTo>
                  <a:pt x="188314" y="125539"/>
                </a:lnTo>
                <a:lnTo>
                  <a:pt x="151212" y="152465"/>
                </a:lnTo>
                <a:lnTo>
                  <a:pt x="117625" y="181431"/>
                </a:lnTo>
                <a:lnTo>
                  <a:pt x="87780" y="212287"/>
                </a:lnTo>
                <a:lnTo>
                  <a:pt x="61904" y="244881"/>
                </a:lnTo>
                <a:lnTo>
                  <a:pt x="40224" y="279061"/>
                </a:lnTo>
                <a:lnTo>
                  <a:pt x="22966" y="314677"/>
                </a:lnTo>
                <a:lnTo>
                  <a:pt x="10358" y="351577"/>
                </a:lnTo>
                <a:lnTo>
                  <a:pt x="2627" y="389610"/>
                </a:lnTo>
                <a:lnTo>
                  <a:pt x="0" y="428625"/>
                </a:lnTo>
                <a:lnTo>
                  <a:pt x="2627" y="467639"/>
                </a:lnTo>
                <a:lnTo>
                  <a:pt x="10358" y="505672"/>
                </a:lnTo>
                <a:lnTo>
                  <a:pt x="22966" y="542572"/>
                </a:lnTo>
                <a:lnTo>
                  <a:pt x="40224" y="578188"/>
                </a:lnTo>
                <a:lnTo>
                  <a:pt x="61904" y="612368"/>
                </a:lnTo>
                <a:lnTo>
                  <a:pt x="87780" y="644962"/>
                </a:lnTo>
                <a:lnTo>
                  <a:pt x="117625" y="675818"/>
                </a:lnTo>
                <a:lnTo>
                  <a:pt x="151212" y="704784"/>
                </a:lnTo>
                <a:lnTo>
                  <a:pt x="188314" y="731710"/>
                </a:lnTo>
                <a:lnTo>
                  <a:pt x="228703" y="756444"/>
                </a:lnTo>
                <a:lnTo>
                  <a:pt x="272153" y="778835"/>
                </a:lnTo>
                <a:lnTo>
                  <a:pt x="318436" y="798731"/>
                </a:lnTo>
                <a:lnTo>
                  <a:pt x="367327" y="815981"/>
                </a:lnTo>
                <a:lnTo>
                  <a:pt x="418597" y="830434"/>
                </a:lnTo>
                <a:lnTo>
                  <a:pt x="472021" y="841939"/>
                </a:lnTo>
                <a:lnTo>
                  <a:pt x="527370" y="850344"/>
                </a:lnTo>
                <a:lnTo>
                  <a:pt x="584417" y="855498"/>
                </a:lnTo>
                <a:lnTo>
                  <a:pt x="642937" y="857250"/>
                </a:lnTo>
                <a:lnTo>
                  <a:pt x="701459" y="855498"/>
                </a:lnTo>
                <a:lnTo>
                  <a:pt x="758508" y="850344"/>
                </a:lnTo>
                <a:lnTo>
                  <a:pt x="813859" y="841939"/>
                </a:lnTo>
                <a:lnTo>
                  <a:pt x="867283" y="830434"/>
                </a:lnTo>
                <a:lnTo>
                  <a:pt x="918555" y="815981"/>
                </a:lnTo>
                <a:lnTo>
                  <a:pt x="967446" y="798731"/>
                </a:lnTo>
                <a:lnTo>
                  <a:pt x="1013731" y="778835"/>
                </a:lnTo>
                <a:lnTo>
                  <a:pt x="1057182" y="756444"/>
                </a:lnTo>
                <a:lnTo>
                  <a:pt x="1097572" y="731710"/>
                </a:lnTo>
                <a:lnTo>
                  <a:pt x="1134674" y="704784"/>
                </a:lnTo>
                <a:lnTo>
                  <a:pt x="1168261" y="675818"/>
                </a:lnTo>
                <a:lnTo>
                  <a:pt x="1198106" y="644962"/>
                </a:lnTo>
                <a:lnTo>
                  <a:pt x="1223982" y="612368"/>
                </a:lnTo>
                <a:lnTo>
                  <a:pt x="1245663" y="578188"/>
                </a:lnTo>
                <a:lnTo>
                  <a:pt x="1262920" y="542572"/>
                </a:lnTo>
                <a:lnTo>
                  <a:pt x="1275528" y="505672"/>
                </a:lnTo>
                <a:lnTo>
                  <a:pt x="1283260" y="467639"/>
                </a:lnTo>
                <a:lnTo>
                  <a:pt x="1285887" y="428625"/>
                </a:lnTo>
                <a:lnTo>
                  <a:pt x="1283260" y="389610"/>
                </a:lnTo>
                <a:lnTo>
                  <a:pt x="1275528" y="351577"/>
                </a:lnTo>
                <a:lnTo>
                  <a:pt x="1262920" y="314677"/>
                </a:lnTo>
                <a:lnTo>
                  <a:pt x="1245663" y="279061"/>
                </a:lnTo>
                <a:lnTo>
                  <a:pt x="1223982" y="244881"/>
                </a:lnTo>
                <a:lnTo>
                  <a:pt x="1198106" y="212287"/>
                </a:lnTo>
                <a:lnTo>
                  <a:pt x="1168261" y="181431"/>
                </a:lnTo>
                <a:lnTo>
                  <a:pt x="1134674" y="152465"/>
                </a:lnTo>
                <a:lnTo>
                  <a:pt x="1097572" y="125539"/>
                </a:lnTo>
                <a:lnTo>
                  <a:pt x="1057182" y="100805"/>
                </a:lnTo>
                <a:lnTo>
                  <a:pt x="1013731" y="78414"/>
                </a:lnTo>
                <a:lnTo>
                  <a:pt x="967446" y="58518"/>
                </a:lnTo>
                <a:lnTo>
                  <a:pt x="918555" y="41268"/>
                </a:lnTo>
                <a:lnTo>
                  <a:pt x="867283" y="26815"/>
                </a:lnTo>
                <a:lnTo>
                  <a:pt x="813859" y="15310"/>
                </a:lnTo>
                <a:lnTo>
                  <a:pt x="758508" y="6905"/>
                </a:lnTo>
                <a:lnTo>
                  <a:pt x="701459" y="1751"/>
                </a:lnTo>
                <a:lnTo>
                  <a:pt x="642937" y="0"/>
                </a:lnTo>
                <a:close/>
              </a:path>
            </a:pathLst>
          </a:custGeom>
          <a:solidFill>
            <a:srgbClr val="8063A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1" name="object 12"/>
          <p:cNvSpPr>
            <a:spLocks/>
          </p:cNvSpPr>
          <p:nvPr/>
        </p:nvSpPr>
        <p:spPr bwMode="auto">
          <a:xfrm>
            <a:off x="2071688" y="4786313"/>
            <a:ext cx="1285875" cy="857250"/>
          </a:xfrm>
          <a:custGeom>
            <a:avLst/>
            <a:gdLst/>
            <a:ahLst/>
            <a:cxnLst>
              <a:cxn ang="0">
                <a:pos x="2627" y="389610"/>
              </a:cxn>
              <a:cxn ang="0">
                <a:pos x="22966" y="314677"/>
              </a:cxn>
              <a:cxn ang="0">
                <a:pos x="61904" y="244881"/>
              </a:cxn>
              <a:cxn ang="0">
                <a:pos x="117625" y="181431"/>
              </a:cxn>
              <a:cxn ang="0">
                <a:pos x="188314" y="125539"/>
              </a:cxn>
              <a:cxn ang="0">
                <a:pos x="272153" y="78414"/>
              </a:cxn>
              <a:cxn ang="0">
                <a:pos x="367327" y="41268"/>
              </a:cxn>
              <a:cxn ang="0">
                <a:pos x="472021" y="15310"/>
              </a:cxn>
              <a:cxn ang="0">
                <a:pos x="584417" y="1751"/>
              </a:cxn>
              <a:cxn ang="0">
                <a:pos x="701459" y="1751"/>
              </a:cxn>
              <a:cxn ang="0">
                <a:pos x="813859" y="15310"/>
              </a:cxn>
              <a:cxn ang="0">
                <a:pos x="918555" y="41268"/>
              </a:cxn>
              <a:cxn ang="0">
                <a:pos x="1013731" y="78414"/>
              </a:cxn>
              <a:cxn ang="0">
                <a:pos x="1097572" y="125539"/>
              </a:cxn>
              <a:cxn ang="0">
                <a:pos x="1168261" y="181431"/>
              </a:cxn>
              <a:cxn ang="0">
                <a:pos x="1223982" y="244881"/>
              </a:cxn>
              <a:cxn ang="0">
                <a:pos x="1262920" y="314677"/>
              </a:cxn>
              <a:cxn ang="0">
                <a:pos x="1283260" y="389610"/>
              </a:cxn>
              <a:cxn ang="0">
                <a:pos x="1283260" y="467639"/>
              </a:cxn>
              <a:cxn ang="0">
                <a:pos x="1262920" y="542572"/>
              </a:cxn>
              <a:cxn ang="0">
                <a:pos x="1223982" y="612368"/>
              </a:cxn>
              <a:cxn ang="0">
                <a:pos x="1168261" y="675818"/>
              </a:cxn>
              <a:cxn ang="0">
                <a:pos x="1097572" y="731710"/>
              </a:cxn>
              <a:cxn ang="0">
                <a:pos x="1013731" y="778835"/>
              </a:cxn>
              <a:cxn ang="0">
                <a:pos x="918555" y="815981"/>
              </a:cxn>
              <a:cxn ang="0">
                <a:pos x="813859" y="841939"/>
              </a:cxn>
              <a:cxn ang="0">
                <a:pos x="701459" y="855498"/>
              </a:cxn>
              <a:cxn ang="0">
                <a:pos x="584417" y="855498"/>
              </a:cxn>
              <a:cxn ang="0">
                <a:pos x="472021" y="841939"/>
              </a:cxn>
              <a:cxn ang="0">
                <a:pos x="367327" y="815981"/>
              </a:cxn>
              <a:cxn ang="0">
                <a:pos x="272153" y="778835"/>
              </a:cxn>
              <a:cxn ang="0">
                <a:pos x="188314" y="731710"/>
              </a:cxn>
              <a:cxn ang="0">
                <a:pos x="117625" y="675818"/>
              </a:cxn>
              <a:cxn ang="0">
                <a:pos x="61904" y="612368"/>
              </a:cxn>
              <a:cxn ang="0">
                <a:pos x="22966" y="542572"/>
              </a:cxn>
              <a:cxn ang="0">
                <a:pos x="2627" y="467639"/>
              </a:cxn>
            </a:cxnLst>
            <a:rect l="0" t="0" r="r" b="b"/>
            <a:pathLst>
              <a:path w="1285875" h="857250">
                <a:moveTo>
                  <a:pt x="0" y="428625"/>
                </a:moveTo>
                <a:lnTo>
                  <a:pt x="2627" y="389610"/>
                </a:lnTo>
                <a:lnTo>
                  <a:pt x="10358" y="351577"/>
                </a:lnTo>
                <a:lnTo>
                  <a:pt x="22966" y="314677"/>
                </a:lnTo>
                <a:lnTo>
                  <a:pt x="40224" y="279061"/>
                </a:lnTo>
                <a:lnTo>
                  <a:pt x="61904" y="244881"/>
                </a:lnTo>
                <a:lnTo>
                  <a:pt x="87780" y="212287"/>
                </a:lnTo>
                <a:lnTo>
                  <a:pt x="117625" y="181431"/>
                </a:lnTo>
                <a:lnTo>
                  <a:pt x="151212" y="152465"/>
                </a:lnTo>
                <a:lnTo>
                  <a:pt x="188314" y="125539"/>
                </a:lnTo>
                <a:lnTo>
                  <a:pt x="228703" y="100805"/>
                </a:lnTo>
                <a:lnTo>
                  <a:pt x="272153" y="78414"/>
                </a:lnTo>
                <a:lnTo>
                  <a:pt x="318436" y="58518"/>
                </a:lnTo>
                <a:lnTo>
                  <a:pt x="367327" y="41268"/>
                </a:lnTo>
                <a:lnTo>
                  <a:pt x="418597" y="26815"/>
                </a:lnTo>
                <a:lnTo>
                  <a:pt x="472021" y="15310"/>
                </a:lnTo>
                <a:lnTo>
                  <a:pt x="527370" y="6905"/>
                </a:lnTo>
                <a:lnTo>
                  <a:pt x="584417" y="1751"/>
                </a:lnTo>
                <a:lnTo>
                  <a:pt x="642937" y="0"/>
                </a:lnTo>
                <a:lnTo>
                  <a:pt x="701459" y="1751"/>
                </a:lnTo>
                <a:lnTo>
                  <a:pt x="758508" y="6905"/>
                </a:lnTo>
                <a:lnTo>
                  <a:pt x="813859" y="15310"/>
                </a:lnTo>
                <a:lnTo>
                  <a:pt x="867283" y="26815"/>
                </a:lnTo>
                <a:lnTo>
                  <a:pt x="918555" y="41268"/>
                </a:lnTo>
                <a:lnTo>
                  <a:pt x="967446" y="58518"/>
                </a:lnTo>
                <a:lnTo>
                  <a:pt x="1013731" y="78414"/>
                </a:lnTo>
                <a:lnTo>
                  <a:pt x="1057182" y="100805"/>
                </a:lnTo>
                <a:lnTo>
                  <a:pt x="1097572" y="125539"/>
                </a:lnTo>
                <a:lnTo>
                  <a:pt x="1134674" y="152465"/>
                </a:lnTo>
                <a:lnTo>
                  <a:pt x="1168261" y="181431"/>
                </a:lnTo>
                <a:lnTo>
                  <a:pt x="1198106" y="212287"/>
                </a:lnTo>
                <a:lnTo>
                  <a:pt x="1223982" y="244881"/>
                </a:lnTo>
                <a:lnTo>
                  <a:pt x="1245663" y="279061"/>
                </a:lnTo>
                <a:lnTo>
                  <a:pt x="1262920" y="314677"/>
                </a:lnTo>
                <a:lnTo>
                  <a:pt x="1275528" y="351577"/>
                </a:lnTo>
                <a:lnTo>
                  <a:pt x="1283260" y="389610"/>
                </a:lnTo>
                <a:lnTo>
                  <a:pt x="1285887" y="428625"/>
                </a:lnTo>
                <a:lnTo>
                  <a:pt x="1283260" y="467639"/>
                </a:lnTo>
                <a:lnTo>
                  <a:pt x="1275528" y="505672"/>
                </a:lnTo>
                <a:lnTo>
                  <a:pt x="1262920" y="542572"/>
                </a:lnTo>
                <a:lnTo>
                  <a:pt x="1245663" y="578188"/>
                </a:lnTo>
                <a:lnTo>
                  <a:pt x="1223982" y="612368"/>
                </a:lnTo>
                <a:lnTo>
                  <a:pt x="1198106" y="644962"/>
                </a:lnTo>
                <a:lnTo>
                  <a:pt x="1168261" y="675818"/>
                </a:lnTo>
                <a:lnTo>
                  <a:pt x="1134674" y="704784"/>
                </a:lnTo>
                <a:lnTo>
                  <a:pt x="1097572" y="731710"/>
                </a:lnTo>
                <a:lnTo>
                  <a:pt x="1057182" y="756444"/>
                </a:lnTo>
                <a:lnTo>
                  <a:pt x="1013731" y="778835"/>
                </a:lnTo>
                <a:lnTo>
                  <a:pt x="967446" y="798731"/>
                </a:lnTo>
                <a:lnTo>
                  <a:pt x="918555" y="815981"/>
                </a:lnTo>
                <a:lnTo>
                  <a:pt x="867283" y="830434"/>
                </a:lnTo>
                <a:lnTo>
                  <a:pt x="813859" y="841939"/>
                </a:lnTo>
                <a:lnTo>
                  <a:pt x="758508" y="850344"/>
                </a:lnTo>
                <a:lnTo>
                  <a:pt x="701459" y="855498"/>
                </a:lnTo>
                <a:lnTo>
                  <a:pt x="642937" y="857250"/>
                </a:lnTo>
                <a:lnTo>
                  <a:pt x="584417" y="855498"/>
                </a:lnTo>
                <a:lnTo>
                  <a:pt x="527370" y="850344"/>
                </a:lnTo>
                <a:lnTo>
                  <a:pt x="472021" y="841939"/>
                </a:lnTo>
                <a:lnTo>
                  <a:pt x="418597" y="830434"/>
                </a:lnTo>
                <a:lnTo>
                  <a:pt x="367327" y="815981"/>
                </a:lnTo>
                <a:lnTo>
                  <a:pt x="318436" y="798731"/>
                </a:lnTo>
                <a:lnTo>
                  <a:pt x="272153" y="778835"/>
                </a:lnTo>
                <a:lnTo>
                  <a:pt x="228703" y="756444"/>
                </a:lnTo>
                <a:lnTo>
                  <a:pt x="188314" y="731710"/>
                </a:lnTo>
                <a:lnTo>
                  <a:pt x="151212" y="704784"/>
                </a:lnTo>
                <a:lnTo>
                  <a:pt x="117625" y="675818"/>
                </a:lnTo>
                <a:lnTo>
                  <a:pt x="87780" y="644962"/>
                </a:lnTo>
                <a:lnTo>
                  <a:pt x="61904" y="612368"/>
                </a:lnTo>
                <a:lnTo>
                  <a:pt x="40224" y="578188"/>
                </a:lnTo>
                <a:lnTo>
                  <a:pt x="22966" y="542572"/>
                </a:lnTo>
                <a:lnTo>
                  <a:pt x="10358" y="505672"/>
                </a:lnTo>
                <a:lnTo>
                  <a:pt x="2627" y="467639"/>
                </a:lnTo>
                <a:lnTo>
                  <a:pt x="0" y="428625"/>
                </a:lnTo>
                <a:close/>
              </a:path>
            </a:pathLst>
          </a:custGeom>
          <a:noFill/>
          <a:ln w="25400">
            <a:solidFill>
              <a:srgbClr val="5C467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2260600" y="5054600"/>
            <a:ext cx="141288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3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853" name="object 14"/>
          <p:cNvSpPr>
            <a:spLocks/>
          </p:cNvSpPr>
          <p:nvPr/>
        </p:nvSpPr>
        <p:spPr bwMode="auto">
          <a:xfrm>
            <a:off x="2571750" y="5000625"/>
            <a:ext cx="642938" cy="500063"/>
          </a:xfrm>
          <a:custGeom>
            <a:avLst/>
            <a:gdLst/>
            <a:ahLst/>
            <a:cxnLst>
              <a:cxn ang="0">
                <a:pos x="321475" y="0"/>
              </a:cxn>
              <a:cxn ang="0">
                <a:pos x="269330" y="3272"/>
              </a:cxn>
              <a:cxn ang="0">
                <a:pos x="219864" y="12747"/>
              </a:cxn>
              <a:cxn ang="0">
                <a:pos x="173738" y="27909"/>
              </a:cxn>
              <a:cxn ang="0">
                <a:pos x="131615" y="48244"/>
              </a:cxn>
              <a:cxn ang="0">
                <a:pos x="94157" y="73236"/>
              </a:cxn>
              <a:cxn ang="0">
                <a:pos x="62025" y="102370"/>
              </a:cxn>
              <a:cxn ang="0">
                <a:pos x="35882" y="135133"/>
              </a:cxn>
              <a:cxn ang="0">
                <a:pos x="16388" y="171008"/>
              </a:cxn>
              <a:cxn ang="0">
                <a:pos x="4207" y="209481"/>
              </a:cxn>
              <a:cxn ang="0">
                <a:pos x="0" y="250037"/>
              </a:cxn>
              <a:cxn ang="0">
                <a:pos x="4207" y="290593"/>
              </a:cxn>
              <a:cxn ang="0">
                <a:pos x="16388" y="329066"/>
              </a:cxn>
              <a:cxn ang="0">
                <a:pos x="35882" y="364942"/>
              </a:cxn>
              <a:cxn ang="0">
                <a:pos x="62025" y="397704"/>
              </a:cxn>
              <a:cxn ang="0">
                <a:pos x="94157" y="426839"/>
              </a:cxn>
              <a:cxn ang="0">
                <a:pos x="131615" y="451831"/>
              </a:cxn>
              <a:cxn ang="0">
                <a:pos x="173738" y="472165"/>
              </a:cxn>
              <a:cxn ang="0">
                <a:pos x="219864" y="487327"/>
              </a:cxn>
              <a:cxn ang="0">
                <a:pos x="269330" y="496802"/>
              </a:cxn>
              <a:cxn ang="0">
                <a:pos x="321475" y="500075"/>
              </a:cxn>
              <a:cxn ang="0">
                <a:pos x="373616" y="496802"/>
              </a:cxn>
              <a:cxn ang="0">
                <a:pos x="423079" y="487327"/>
              </a:cxn>
              <a:cxn ang="0">
                <a:pos x="469203" y="472165"/>
              </a:cxn>
              <a:cxn ang="0">
                <a:pos x="511324" y="451831"/>
              </a:cxn>
              <a:cxn ang="0">
                <a:pos x="548781" y="426839"/>
              </a:cxn>
              <a:cxn ang="0">
                <a:pos x="580912" y="397704"/>
              </a:cxn>
              <a:cxn ang="0">
                <a:pos x="607055" y="364942"/>
              </a:cxn>
              <a:cxn ang="0">
                <a:pos x="626548" y="329066"/>
              </a:cxn>
              <a:cxn ang="0">
                <a:pos x="638729" y="290593"/>
              </a:cxn>
              <a:cxn ang="0">
                <a:pos x="642937" y="250037"/>
              </a:cxn>
              <a:cxn ang="0">
                <a:pos x="638729" y="209481"/>
              </a:cxn>
              <a:cxn ang="0">
                <a:pos x="626548" y="171008"/>
              </a:cxn>
              <a:cxn ang="0">
                <a:pos x="607055" y="135133"/>
              </a:cxn>
              <a:cxn ang="0">
                <a:pos x="580912" y="102370"/>
              </a:cxn>
              <a:cxn ang="0">
                <a:pos x="548781" y="73236"/>
              </a:cxn>
              <a:cxn ang="0">
                <a:pos x="511324" y="48244"/>
              </a:cxn>
              <a:cxn ang="0">
                <a:pos x="469203" y="27909"/>
              </a:cxn>
              <a:cxn ang="0">
                <a:pos x="423079" y="12747"/>
              </a:cxn>
              <a:cxn ang="0">
                <a:pos x="373616" y="3272"/>
              </a:cxn>
              <a:cxn ang="0">
                <a:pos x="321475" y="0"/>
              </a:cxn>
            </a:cxnLst>
            <a:rect l="0" t="0" r="r" b="b"/>
            <a:pathLst>
              <a:path w="643255" h="500379">
                <a:moveTo>
                  <a:pt x="321475" y="0"/>
                </a:moveTo>
                <a:lnTo>
                  <a:pt x="269330" y="3272"/>
                </a:lnTo>
                <a:lnTo>
                  <a:pt x="219864" y="12747"/>
                </a:lnTo>
                <a:lnTo>
                  <a:pt x="173738" y="27909"/>
                </a:lnTo>
                <a:lnTo>
                  <a:pt x="131615" y="48244"/>
                </a:lnTo>
                <a:lnTo>
                  <a:pt x="94157" y="73236"/>
                </a:lnTo>
                <a:lnTo>
                  <a:pt x="62025" y="102370"/>
                </a:lnTo>
                <a:lnTo>
                  <a:pt x="35882" y="135133"/>
                </a:lnTo>
                <a:lnTo>
                  <a:pt x="16388" y="171008"/>
                </a:lnTo>
                <a:lnTo>
                  <a:pt x="4207" y="209481"/>
                </a:lnTo>
                <a:lnTo>
                  <a:pt x="0" y="250037"/>
                </a:lnTo>
                <a:lnTo>
                  <a:pt x="4207" y="290593"/>
                </a:lnTo>
                <a:lnTo>
                  <a:pt x="16388" y="329066"/>
                </a:lnTo>
                <a:lnTo>
                  <a:pt x="35882" y="364942"/>
                </a:lnTo>
                <a:lnTo>
                  <a:pt x="62025" y="397704"/>
                </a:lnTo>
                <a:lnTo>
                  <a:pt x="94157" y="426839"/>
                </a:lnTo>
                <a:lnTo>
                  <a:pt x="131615" y="451831"/>
                </a:lnTo>
                <a:lnTo>
                  <a:pt x="173738" y="472165"/>
                </a:lnTo>
                <a:lnTo>
                  <a:pt x="219864" y="487327"/>
                </a:lnTo>
                <a:lnTo>
                  <a:pt x="269330" y="496802"/>
                </a:lnTo>
                <a:lnTo>
                  <a:pt x="321475" y="500075"/>
                </a:lnTo>
                <a:lnTo>
                  <a:pt x="373616" y="496802"/>
                </a:lnTo>
                <a:lnTo>
                  <a:pt x="423079" y="487327"/>
                </a:lnTo>
                <a:lnTo>
                  <a:pt x="469203" y="472165"/>
                </a:lnTo>
                <a:lnTo>
                  <a:pt x="511324" y="451831"/>
                </a:lnTo>
                <a:lnTo>
                  <a:pt x="548781" y="426839"/>
                </a:lnTo>
                <a:lnTo>
                  <a:pt x="580912" y="397704"/>
                </a:lnTo>
                <a:lnTo>
                  <a:pt x="607055" y="364942"/>
                </a:lnTo>
                <a:lnTo>
                  <a:pt x="626548" y="329066"/>
                </a:lnTo>
                <a:lnTo>
                  <a:pt x="638729" y="290593"/>
                </a:lnTo>
                <a:lnTo>
                  <a:pt x="642937" y="250037"/>
                </a:lnTo>
                <a:lnTo>
                  <a:pt x="638729" y="209481"/>
                </a:lnTo>
                <a:lnTo>
                  <a:pt x="626548" y="171008"/>
                </a:lnTo>
                <a:lnTo>
                  <a:pt x="607055" y="135133"/>
                </a:lnTo>
                <a:lnTo>
                  <a:pt x="580912" y="102370"/>
                </a:lnTo>
                <a:lnTo>
                  <a:pt x="548781" y="73236"/>
                </a:lnTo>
                <a:lnTo>
                  <a:pt x="511324" y="48244"/>
                </a:lnTo>
                <a:lnTo>
                  <a:pt x="469203" y="27909"/>
                </a:lnTo>
                <a:lnTo>
                  <a:pt x="423079" y="12747"/>
                </a:lnTo>
                <a:lnTo>
                  <a:pt x="373616" y="3272"/>
                </a:lnTo>
                <a:lnTo>
                  <a:pt x="321475" y="0"/>
                </a:lnTo>
                <a:close/>
              </a:path>
            </a:pathLst>
          </a:custGeom>
          <a:solidFill>
            <a:srgbClr val="9BBA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4" name="object 15"/>
          <p:cNvSpPr>
            <a:spLocks/>
          </p:cNvSpPr>
          <p:nvPr/>
        </p:nvSpPr>
        <p:spPr bwMode="auto">
          <a:xfrm>
            <a:off x="2571750" y="5000625"/>
            <a:ext cx="642938" cy="500063"/>
          </a:xfrm>
          <a:custGeom>
            <a:avLst/>
            <a:gdLst/>
            <a:ahLst/>
            <a:cxnLst>
              <a:cxn ang="0">
                <a:pos x="0" y="250037"/>
              </a:cxn>
              <a:cxn ang="0">
                <a:pos x="4207" y="209481"/>
              </a:cxn>
              <a:cxn ang="0">
                <a:pos x="16388" y="171008"/>
              </a:cxn>
              <a:cxn ang="0">
                <a:pos x="35882" y="135133"/>
              </a:cxn>
              <a:cxn ang="0">
                <a:pos x="62025" y="102370"/>
              </a:cxn>
              <a:cxn ang="0">
                <a:pos x="94157" y="73236"/>
              </a:cxn>
              <a:cxn ang="0">
                <a:pos x="131615" y="48244"/>
              </a:cxn>
              <a:cxn ang="0">
                <a:pos x="173738" y="27909"/>
              </a:cxn>
              <a:cxn ang="0">
                <a:pos x="219864" y="12747"/>
              </a:cxn>
              <a:cxn ang="0">
                <a:pos x="269330" y="3272"/>
              </a:cxn>
              <a:cxn ang="0">
                <a:pos x="321475" y="0"/>
              </a:cxn>
              <a:cxn ang="0">
                <a:pos x="373616" y="3272"/>
              </a:cxn>
              <a:cxn ang="0">
                <a:pos x="423079" y="12747"/>
              </a:cxn>
              <a:cxn ang="0">
                <a:pos x="469203" y="27909"/>
              </a:cxn>
              <a:cxn ang="0">
                <a:pos x="511324" y="48244"/>
              </a:cxn>
              <a:cxn ang="0">
                <a:pos x="548781" y="73236"/>
              </a:cxn>
              <a:cxn ang="0">
                <a:pos x="580912" y="102370"/>
              </a:cxn>
              <a:cxn ang="0">
                <a:pos x="607055" y="135133"/>
              </a:cxn>
              <a:cxn ang="0">
                <a:pos x="626548" y="171008"/>
              </a:cxn>
              <a:cxn ang="0">
                <a:pos x="638729" y="209481"/>
              </a:cxn>
              <a:cxn ang="0">
                <a:pos x="642937" y="250037"/>
              </a:cxn>
              <a:cxn ang="0">
                <a:pos x="638729" y="290593"/>
              </a:cxn>
              <a:cxn ang="0">
                <a:pos x="626548" y="329066"/>
              </a:cxn>
              <a:cxn ang="0">
                <a:pos x="607055" y="364942"/>
              </a:cxn>
              <a:cxn ang="0">
                <a:pos x="580912" y="397704"/>
              </a:cxn>
              <a:cxn ang="0">
                <a:pos x="548781" y="426839"/>
              </a:cxn>
              <a:cxn ang="0">
                <a:pos x="511324" y="451831"/>
              </a:cxn>
              <a:cxn ang="0">
                <a:pos x="469203" y="472165"/>
              </a:cxn>
              <a:cxn ang="0">
                <a:pos x="423079" y="487327"/>
              </a:cxn>
              <a:cxn ang="0">
                <a:pos x="373616" y="496802"/>
              </a:cxn>
              <a:cxn ang="0">
                <a:pos x="321475" y="500075"/>
              </a:cxn>
              <a:cxn ang="0">
                <a:pos x="269330" y="496802"/>
              </a:cxn>
              <a:cxn ang="0">
                <a:pos x="219864" y="487327"/>
              </a:cxn>
              <a:cxn ang="0">
                <a:pos x="173738" y="472165"/>
              </a:cxn>
              <a:cxn ang="0">
                <a:pos x="131615" y="451831"/>
              </a:cxn>
              <a:cxn ang="0">
                <a:pos x="94157" y="426839"/>
              </a:cxn>
              <a:cxn ang="0">
                <a:pos x="62025" y="397704"/>
              </a:cxn>
              <a:cxn ang="0">
                <a:pos x="35882" y="364942"/>
              </a:cxn>
              <a:cxn ang="0">
                <a:pos x="16388" y="329066"/>
              </a:cxn>
              <a:cxn ang="0">
                <a:pos x="4207" y="290593"/>
              </a:cxn>
              <a:cxn ang="0">
                <a:pos x="0" y="250037"/>
              </a:cxn>
            </a:cxnLst>
            <a:rect l="0" t="0" r="r" b="b"/>
            <a:pathLst>
              <a:path w="643255" h="500379">
                <a:moveTo>
                  <a:pt x="0" y="250037"/>
                </a:moveTo>
                <a:lnTo>
                  <a:pt x="4207" y="209481"/>
                </a:lnTo>
                <a:lnTo>
                  <a:pt x="16388" y="171008"/>
                </a:lnTo>
                <a:lnTo>
                  <a:pt x="35882" y="135133"/>
                </a:lnTo>
                <a:lnTo>
                  <a:pt x="62025" y="102370"/>
                </a:lnTo>
                <a:lnTo>
                  <a:pt x="94157" y="73236"/>
                </a:lnTo>
                <a:lnTo>
                  <a:pt x="131615" y="48244"/>
                </a:lnTo>
                <a:lnTo>
                  <a:pt x="173738" y="27909"/>
                </a:lnTo>
                <a:lnTo>
                  <a:pt x="219864" y="12747"/>
                </a:lnTo>
                <a:lnTo>
                  <a:pt x="269330" y="3272"/>
                </a:lnTo>
                <a:lnTo>
                  <a:pt x="321475" y="0"/>
                </a:lnTo>
                <a:lnTo>
                  <a:pt x="373616" y="3272"/>
                </a:lnTo>
                <a:lnTo>
                  <a:pt x="423079" y="12747"/>
                </a:lnTo>
                <a:lnTo>
                  <a:pt x="469203" y="27909"/>
                </a:lnTo>
                <a:lnTo>
                  <a:pt x="511324" y="48244"/>
                </a:lnTo>
                <a:lnTo>
                  <a:pt x="548781" y="73236"/>
                </a:lnTo>
                <a:lnTo>
                  <a:pt x="580912" y="102370"/>
                </a:lnTo>
                <a:lnTo>
                  <a:pt x="607055" y="135133"/>
                </a:lnTo>
                <a:lnTo>
                  <a:pt x="626548" y="171008"/>
                </a:lnTo>
                <a:lnTo>
                  <a:pt x="638729" y="209481"/>
                </a:lnTo>
                <a:lnTo>
                  <a:pt x="642937" y="250037"/>
                </a:lnTo>
                <a:lnTo>
                  <a:pt x="638729" y="290593"/>
                </a:lnTo>
                <a:lnTo>
                  <a:pt x="626548" y="329066"/>
                </a:lnTo>
                <a:lnTo>
                  <a:pt x="607055" y="364942"/>
                </a:lnTo>
                <a:lnTo>
                  <a:pt x="580912" y="397704"/>
                </a:lnTo>
                <a:lnTo>
                  <a:pt x="548781" y="426839"/>
                </a:lnTo>
                <a:lnTo>
                  <a:pt x="511324" y="451831"/>
                </a:lnTo>
                <a:lnTo>
                  <a:pt x="469203" y="472165"/>
                </a:lnTo>
                <a:lnTo>
                  <a:pt x="423079" y="487327"/>
                </a:lnTo>
                <a:lnTo>
                  <a:pt x="373616" y="496802"/>
                </a:lnTo>
                <a:lnTo>
                  <a:pt x="321475" y="500075"/>
                </a:lnTo>
                <a:lnTo>
                  <a:pt x="269330" y="496802"/>
                </a:lnTo>
                <a:lnTo>
                  <a:pt x="219864" y="487327"/>
                </a:lnTo>
                <a:lnTo>
                  <a:pt x="173738" y="472165"/>
                </a:lnTo>
                <a:lnTo>
                  <a:pt x="131615" y="451831"/>
                </a:lnTo>
                <a:lnTo>
                  <a:pt x="94157" y="426839"/>
                </a:lnTo>
                <a:lnTo>
                  <a:pt x="62025" y="397704"/>
                </a:lnTo>
                <a:lnTo>
                  <a:pt x="35882" y="364942"/>
                </a:lnTo>
                <a:lnTo>
                  <a:pt x="16388" y="329066"/>
                </a:lnTo>
                <a:lnTo>
                  <a:pt x="4207" y="290593"/>
                </a:lnTo>
                <a:lnTo>
                  <a:pt x="0" y="250037"/>
                </a:lnTo>
                <a:close/>
              </a:path>
            </a:pathLst>
          </a:custGeom>
          <a:noFill/>
          <a:ln w="25399">
            <a:solidFill>
              <a:srgbClr val="70883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2828925" y="5089525"/>
            <a:ext cx="127000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3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856" name="object 17"/>
          <p:cNvSpPr>
            <a:spLocks noChangeArrowheads="1"/>
          </p:cNvSpPr>
          <p:nvPr/>
        </p:nvSpPr>
        <p:spPr bwMode="auto">
          <a:xfrm>
            <a:off x="1595438" y="4689475"/>
            <a:ext cx="238125" cy="2381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0825" y="4708525"/>
            <a:ext cx="112713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3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858" name="object 19"/>
          <p:cNvSpPr>
            <a:spLocks/>
          </p:cNvSpPr>
          <p:nvPr/>
        </p:nvSpPr>
        <p:spPr bwMode="auto">
          <a:xfrm>
            <a:off x="1765300" y="4813300"/>
            <a:ext cx="425450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5043" y="244868"/>
              </a:cxn>
            </a:cxnLst>
            <a:rect l="0" t="0" r="r" b="b"/>
            <a:pathLst>
              <a:path w="425450" h="245110">
                <a:moveTo>
                  <a:pt x="0" y="0"/>
                </a:moveTo>
                <a:lnTo>
                  <a:pt x="425043" y="244868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9" name="object 20"/>
          <p:cNvSpPr>
            <a:spLocks/>
          </p:cNvSpPr>
          <p:nvPr/>
        </p:nvSpPr>
        <p:spPr bwMode="auto">
          <a:xfrm>
            <a:off x="2090738" y="4972050"/>
            <a:ext cx="100012" cy="87313"/>
          </a:xfrm>
          <a:custGeom>
            <a:avLst/>
            <a:gdLst/>
            <a:ahLst/>
            <a:cxnLst>
              <a:cxn ang="0">
                <a:pos x="49923" y="0"/>
              </a:cxn>
              <a:cxn ang="0">
                <a:pos x="99237" y="86131"/>
              </a:cxn>
              <a:cxn ang="0">
                <a:pos x="0" y="86652"/>
              </a:cxn>
            </a:cxnLst>
            <a:rect l="0" t="0" r="r" b="b"/>
            <a:pathLst>
              <a:path w="99694" h="86995">
                <a:moveTo>
                  <a:pt x="49923" y="0"/>
                </a:moveTo>
                <a:lnTo>
                  <a:pt x="99237" y="86131"/>
                </a:lnTo>
                <a:lnTo>
                  <a:pt x="0" y="86652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0" name="object 21"/>
          <p:cNvSpPr>
            <a:spLocks/>
          </p:cNvSpPr>
          <p:nvPr/>
        </p:nvSpPr>
        <p:spPr bwMode="auto">
          <a:xfrm>
            <a:off x="1765300" y="4786313"/>
            <a:ext cx="993775" cy="347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4359" y="347853"/>
              </a:cxn>
            </a:cxnLst>
            <a:rect l="0" t="0" r="r" b="b"/>
            <a:pathLst>
              <a:path w="994410" h="347979">
                <a:moveTo>
                  <a:pt x="0" y="0"/>
                </a:moveTo>
                <a:lnTo>
                  <a:pt x="994359" y="347853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1" name="object 22"/>
          <p:cNvSpPr>
            <a:spLocks/>
          </p:cNvSpPr>
          <p:nvPr/>
        </p:nvSpPr>
        <p:spPr bwMode="auto">
          <a:xfrm>
            <a:off x="2662238" y="5059363"/>
            <a:ext cx="96837" cy="93662"/>
          </a:xfrm>
          <a:custGeom>
            <a:avLst/>
            <a:gdLst/>
            <a:ahLst/>
            <a:cxnLst>
              <a:cxn ang="0">
                <a:pos x="33032" y="0"/>
              </a:cxn>
              <a:cxn ang="0">
                <a:pos x="97434" y="75514"/>
              </a:cxn>
              <a:cxn ang="0">
                <a:pos x="0" y="94399"/>
              </a:cxn>
            </a:cxnLst>
            <a:rect l="0" t="0" r="r" b="b"/>
            <a:pathLst>
              <a:path w="97789" h="94614">
                <a:moveTo>
                  <a:pt x="33032" y="0"/>
                </a:moveTo>
                <a:lnTo>
                  <a:pt x="97434" y="75514"/>
                </a:lnTo>
                <a:lnTo>
                  <a:pt x="0" y="94399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2" name="object 23"/>
          <p:cNvSpPr>
            <a:spLocks/>
          </p:cNvSpPr>
          <p:nvPr/>
        </p:nvSpPr>
        <p:spPr bwMode="auto">
          <a:xfrm>
            <a:off x="4357688" y="5786438"/>
            <a:ext cx="18383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38528" y="1574"/>
              </a:cxn>
            </a:cxnLst>
            <a:rect l="0" t="0" r="r" b="b"/>
            <a:pathLst>
              <a:path w="1838960" h="1904">
                <a:moveTo>
                  <a:pt x="0" y="0"/>
                </a:moveTo>
                <a:lnTo>
                  <a:pt x="1838528" y="1574"/>
                </a:lnTo>
              </a:path>
            </a:pathLst>
          </a:custGeom>
          <a:noFill/>
          <a:ln w="1905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3" name="object 24"/>
          <p:cNvSpPr>
            <a:spLocks/>
          </p:cNvSpPr>
          <p:nvPr/>
        </p:nvSpPr>
        <p:spPr bwMode="auto">
          <a:xfrm>
            <a:off x="6119813" y="5743575"/>
            <a:ext cx="77787" cy="88900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76238" y="44513"/>
              </a:cxn>
              <a:cxn ang="0">
                <a:pos x="0" y="88900"/>
              </a:cxn>
            </a:cxnLst>
            <a:rect l="0" t="0" r="r" b="b"/>
            <a:pathLst>
              <a:path w="76835" h="88900">
                <a:moveTo>
                  <a:pt x="76" y="0"/>
                </a:moveTo>
                <a:lnTo>
                  <a:pt x="76238" y="44513"/>
                </a:lnTo>
                <a:lnTo>
                  <a:pt x="0" y="88900"/>
                </a:lnTo>
              </a:path>
            </a:pathLst>
          </a:custGeom>
          <a:noFill/>
          <a:ln w="1905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4" name="object 25"/>
          <p:cNvSpPr>
            <a:spLocks/>
          </p:cNvSpPr>
          <p:nvPr/>
        </p:nvSpPr>
        <p:spPr bwMode="auto">
          <a:xfrm>
            <a:off x="4356100" y="4448175"/>
            <a:ext cx="1588" cy="1339850"/>
          </a:xfrm>
          <a:custGeom>
            <a:avLst/>
            <a:gdLst/>
            <a:ahLst/>
            <a:cxnLst>
              <a:cxn ang="0">
                <a:pos x="0" y="1339253"/>
              </a:cxn>
              <a:cxn ang="0">
                <a:pos x="787" y="0"/>
              </a:cxn>
            </a:cxnLst>
            <a:rect l="0" t="0" r="r" b="b"/>
            <a:pathLst>
              <a:path w="1270" h="1339850">
                <a:moveTo>
                  <a:pt x="0" y="1339253"/>
                </a:moveTo>
                <a:lnTo>
                  <a:pt x="787" y="0"/>
                </a:lnTo>
              </a:path>
            </a:pathLst>
          </a:custGeom>
          <a:noFill/>
          <a:ln w="19049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5" name="object 26"/>
          <p:cNvSpPr>
            <a:spLocks/>
          </p:cNvSpPr>
          <p:nvPr/>
        </p:nvSpPr>
        <p:spPr bwMode="auto">
          <a:xfrm>
            <a:off x="4313238" y="4448175"/>
            <a:ext cx="88900" cy="76200"/>
          </a:xfrm>
          <a:custGeom>
            <a:avLst/>
            <a:gdLst/>
            <a:ahLst/>
            <a:cxnLst>
              <a:cxn ang="0">
                <a:pos x="0" y="76174"/>
              </a:cxn>
              <a:cxn ang="0">
                <a:pos x="44500" y="0"/>
              </a:cxn>
              <a:cxn ang="0">
                <a:pos x="88900" y="76225"/>
              </a:cxn>
            </a:cxnLst>
            <a:rect l="0" t="0" r="r" b="b"/>
            <a:pathLst>
              <a:path w="88900" h="76835">
                <a:moveTo>
                  <a:pt x="0" y="76174"/>
                </a:moveTo>
                <a:lnTo>
                  <a:pt x="44500" y="0"/>
                </a:lnTo>
                <a:lnTo>
                  <a:pt x="88900" y="76225"/>
                </a:lnTo>
              </a:path>
            </a:pathLst>
          </a:custGeom>
          <a:noFill/>
          <a:ln w="1905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6" name="object 27"/>
          <p:cNvSpPr>
            <a:spLocks/>
          </p:cNvSpPr>
          <p:nvPr/>
        </p:nvSpPr>
        <p:spPr bwMode="auto">
          <a:xfrm>
            <a:off x="4665663" y="5487988"/>
            <a:ext cx="5000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0062" y="1587"/>
              </a:cxn>
            </a:cxnLst>
            <a:rect l="0" t="0" r="r" b="b"/>
            <a:pathLst>
              <a:path w="500379" h="1904">
                <a:moveTo>
                  <a:pt x="0" y="0"/>
                </a:moveTo>
                <a:lnTo>
                  <a:pt x="500062" y="1587"/>
                </a:lnTo>
              </a:path>
            </a:pathLst>
          </a:custGeom>
          <a:noFill/>
          <a:ln w="28575">
            <a:solidFill>
              <a:srgbClr val="4F61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4579938" y="5151438"/>
            <a:ext cx="428625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i="1" spc="-65" dirty="0">
                <a:solidFill>
                  <a:srgbClr val="4F6128"/>
                </a:solidFill>
                <a:latin typeface="Symbol"/>
                <a:cs typeface="Symbol"/>
              </a:rPr>
              <a:t></a:t>
            </a:r>
            <a:r>
              <a:rPr sz="1800" spc="-65" dirty="0">
                <a:solidFill>
                  <a:srgbClr val="4F6128"/>
                </a:solidFill>
                <a:latin typeface="Times New Roman"/>
                <a:cs typeface="Times New Roman"/>
              </a:rPr>
              <a:t>(</a:t>
            </a:r>
            <a:r>
              <a:rPr sz="1800" i="1" spc="-65" dirty="0">
                <a:solidFill>
                  <a:srgbClr val="4F6128"/>
                </a:solidFill>
                <a:latin typeface="Times New Roman"/>
                <a:cs typeface="Times New Roman"/>
              </a:rPr>
              <a:t>S</a:t>
            </a:r>
            <a:r>
              <a:rPr sz="1800" spc="-65" dirty="0">
                <a:solidFill>
                  <a:srgbClr val="4F6128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868" name="object 29"/>
          <p:cNvSpPr>
            <a:spLocks/>
          </p:cNvSpPr>
          <p:nvPr/>
        </p:nvSpPr>
        <p:spPr bwMode="auto">
          <a:xfrm>
            <a:off x="5156200" y="4999038"/>
            <a:ext cx="463550" cy="487362"/>
          </a:xfrm>
          <a:custGeom>
            <a:avLst/>
            <a:gdLst/>
            <a:ahLst/>
            <a:cxnLst>
              <a:cxn ang="0">
                <a:pos x="0" y="486892"/>
              </a:cxn>
              <a:cxn ang="0">
                <a:pos x="0" y="0"/>
              </a:cxn>
              <a:cxn ang="0">
                <a:pos x="463143" y="0"/>
              </a:cxn>
            </a:cxnLst>
            <a:rect l="0" t="0" r="r" b="b"/>
            <a:pathLst>
              <a:path w="463550" h="487045">
                <a:moveTo>
                  <a:pt x="0" y="486892"/>
                </a:moveTo>
                <a:lnTo>
                  <a:pt x="0" y="0"/>
                </a:lnTo>
                <a:lnTo>
                  <a:pt x="463143" y="0"/>
                </a:lnTo>
              </a:path>
            </a:pathLst>
          </a:custGeom>
          <a:noFill/>
          <a:ln w="28575">
            <a:solidFill>
              <a:srgbClr val="4F612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5029200" y="4645025"/>
            <a:ext cx="927100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i="1" spc="-65" dirty="0">
                <a:solidFill>
                  <a:srgbClr val="4F6128"/>
                </a:solidFill>
                <a:latin typeface="Symbol"/>
                <a:cs typeface="Symbol"/>
              </a:rPr>
              <a:t></a:t>
            </a:r>
            <a:r>
              <a:rPr sz="1800" spc="-65" dirty="0">
                <a:solidFill>
                  <a:srgbClr val="4F6128"/>
                </a:solidFill>
                <a:latin typeface="Times New Roman"/>
                <a:cs typeface="Times New Roman"/>
              </a:rPr>
              <a:t>(</a:t>
            </a:r>
            <a:r>
              <a:rPr sz="1800" i="1" spc="-65" dirty="0">
                <a:solidFill>
                  <a:srgbClr val="4F6128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4F6128"/>
                </a:solidFill>
                <a:latin typeface="Symbol"/>
                <a:cs typeface="Symbol"/>
              </a:rPr>
              <a:t></a:t>
            </a:r>
            <a:r>
              <a:rPr sz="1800" dirty="0">
                <a:solidFill>
                  <a:srgbClr val="4F6128"/>
                </a:solidFill>
                <a:latin typeface="Times New Roman"/>
                <a:cs typeface="Times New Roman"/>
              </a:rPr>
              <a:t>{</a:t>
            </a:r>
            <a:r>
              <a:rPr sz="1800" i="1" spc="-5" dirty="0">
                <a:solidFill>
                  <a:srgbClr val="4F6128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4F6128"/>
                </a:solidFill>
                <a:latin typeface="Times New Roman"/>
                <a:cs typeface="Times New Roman"/>
              </a:rPr>
              <a:t>})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870" name="object 31"/>
          <p:cNvSpPr>
            <a:spLocks/>
          </p:cNvSpPr>
          <p:nvPr/>
        </p:nvSpPr>
        <p:spPr bwMode="auto">
          <a:xfrm>
            <a:off x="6429375" y="5786438"/>
            <a:ext cx="18383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38528" y="1574"/>
              </a:cxn>
            </a:cxnLst>
            <a:rect l="0" t="0" r="r" b="b"/>
            <a:pathLst>
              <a:path w="1838959" h="1904">
                <a:moveTo>
                  <a:pt x="0" y="0"/>
                </a:moveTo>
                <a:lnTo>
                  <a:pt x="1838528" y="1574"/>
                </a:lnTo>
              </a:path>
            </a:pathLst>
          </a:custGeom>
          <a:noFill/>
          <a:ln w="1905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1" name="object 32"/>
          <p:cNvSpPr>
            <a:spLocks/>
          </p:cNvSpPr>
          <p:nvPr/>
        </p:nvSpPr>
        <p:spPr bwMode="auto">
          <a:xfrm>
            <a:off x="8191500" y="5743575"/>
            <a:ext cx="77788" cy="88900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76238" y="44513"/>
              </a:cxn>
              <a:cxn ang="0">
                <a:pos x="0" y="88900"/>
              </a:cxn>
            </a:cxnLst>
            <a:rect l="0" t="0" r="r" b="b"/>
            <a:pathLst>
              <a:path w="76834" h="88900">
                <a:moveTo>
                  <a:pt x="76" y="0"/>
                </a:moveTo>
                <a:lnTo>
                  <a:pt x="76238" y="44513"/>
                </a:lnTo>
                <a:lnTo>
                  <a:pt x="0" y="88900"/>
                </a:lnTo>
              </a:path>
            </a:pathLst>
          </a:custGeom>
          <a:noFill/>
          <a:ln w="1905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2" name="object 33"/>
          <p:cNvSpPr>
            <a:spLocks/>
          </p:cNvSpPr>
          <p:nvPr/>
        </p:nvSpPr>
        <p:spPr bwMode="auto">
          <a:xfrm>
            <a:off x="6429375" y="4448175"/>
            <a:ext cx="0" cy="1339850"/>
          </a:xfrm>
          <a:custGeom>
            <a:avLst/>
            <a:gdLst/>
            <a:ahLst/>
            <a:cxnLst>
              <a:cxn ang="0">
                <a:pos x="0" y="1339253"/>
              </a:cxn>
              <a:cxn ang="0">
                <a:pos x="787" y="0"/>
              </a:cxn>
            </a:cxnLst>
            <a:rect l="0" t="0" r="r" b="b"/>
            <a:pathLst>
              <a:path w="1270" h="1339850">
                <a:moveTo>
                  <a:pt x="0" y="1339253"/>
                </a:moveTo>
                <a:lnTo>
                  <a:pt x="787" y="0"/>
                </a:lnTo>
              </a:path>
            </a:pathLst>
          </a:custGeom>
          <a:noFill/>
          <a:ln w="19049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3" name="object 34"/>
          <p:cNvSpPr>
            <a:spLocks/>
          </p:cNvSpPr>
          <p:nvPr/>
        </p:nvSpPr>
        <p:spPr bwMode="auto">
          <a:xfrm>
            <a:off x="6384925" y="4448175"/>
            <a:ext cx="88900" cy="76200"/>
          </a:xfrm>
          <a:custGeom>
            <a:avLst/>
            <a:gdLst/>
            <a:ahLst/>
            <a:cxnLst>
              <a:cxn ang="0">
                <a:pos x="0" y="76174"/>
              </a:cxn>
              <a:cxn ang="0">
                <a:pos x="44500" y="0"/>
              </a:cxn>
              <a:cxn ang="0">
                <a:pos x="88900" y="76225"/>
              </a:cxn>
            </a:cxnLst>
            <a:rect l="0" t="0" r="r" b="b"/>
            <a:pathLst>
              <a:path w="88900" h="76835">
                <a:moveTo>
                  <a:pt x="0" y="76174"/>
                </a:moveTo>
                <a:lnTo>
                  <a:pt x="44500" y="0"/>
                </a:lnTo>
                <a:lnTo>
                  <a:pt x="88900" y="76225"/>
                </a:lnTo>
              </a:path>
            </a:pathLst>
          </a:custGeom>
          <a:noFill/>
          <a:ln w="19050">
            <a:solidFill>
              <a:srgbClr val="497DB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4" name="object 35"/>
          <p:cNvSpPr>
            <a:spLocks/>
          </p:cNvSpPr>
          <p:nvPr/>
        </p:nvSpPr>
        <p:spPr bwMode="auto">
          <a:xfrm>
            <a:off x="6737350" y="5156200"/>
            <a:ext cx="5000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0062" y="1587"/>
              </a:cxn>
            </a:cxnLst>
            <a:rect l="0" t="0" r="r" b="b"/>
            <a:pathLst>
              <a:path w="500379" h="1904">
                <a:moveTo>
                  <a:pt x="0" y="0"/>
                </a:moveTo>
                <a:lnTo>
                  <a:pt x="500062" y="1587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75" name="object 36"/>
          <p:cNvSpPr>
            <a:spLocks/>
          </p:cNvSpPr>
          <p:nvPr/>
        </p:nvSpPr>
        <p:spPr bwMode="auto">
          <a:xfrm>
            <a:off x="7227888" y="4857750"/>
            <a:ext cx="463550" cy="295275"/>
          </a:xfrm>
          <a:custGeom>
            <a:avLst/>
            <a:gdLst/>
            <a:ahLst/>
            <a:cxnLst>
              <a:cxn ang="0">
                <a:pos x="0" y="295833"/>
              </a:cxn>
              <a:cxn ang="0">
                <a:pos x="0" y="0"/>
              </a:cxn>
              <a:cxn ang="0">
                <a:pos x="463143" y="0"/>
              </a:cxn>
            </a:cxnLst>
            <a:rect l="0" t="0" r="r" b="b"/>
            <a:pathLst>
              <a:path w="463550" h="295910">
                <a:moveTo>
                  <a:pt x="0" y="295833"/>
                </a:moveTo>
                <a:lnTo>
                  <a:pt x="0" y="0"/>
                </a:lnTo>
                <a:lnTo>
                  <a:pt x="463143" y="0"/>
                </a:lnTo>
              </a:path>
            </a:pathLst>
          </a:custGeom>
          <a:noFill/>
          <a:ln w="28575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6651625" y="4514850"/>
            <a:ext cx="1389063" cy="603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629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i="1" spc="-65" dirty="0">
                <a:solidFill>
                  <a:srgbClr val="6F2F9F"/>
                </a:solidFill>
                <a:latin typeface="Symbol"/>
                <a:cs typeface="Symbol"/>
              </a:rPr>
              <a:t></a:t>
            </a:r>
            <a:r>
              <a:rPr sz="1800" spc="-65" dirty="0">
                <a:solidFill>
                  <a:srgbClr val="6F2F9F"/>
                </a:solidFill>
                <a:latin typeface="Times New Roman"/>
                <a:cs typeface="Times New Roman"/>
              </a:rPr>
              <a:t>(</a:t>
            </a:r>
            <a:r>
              <a:rPr sz="1800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6F2F9F"/>
                </a:solidFill>
                <a:latin typeface="Symbol"/>
                <a:cs typeface="Symbol"/>
              </a:rPr>
              <a:t></a:t>
            </a:r>
            <a:r>
              <a:rPr sz="1800" dirty="0">
                <a:solidFill>
                  <a:srgbClr val="6F2F9F"/>
                </a:solidFill>
                <a:latin typeface="Times New Roman"/>
                <a:cs typeface="Times New Roman"/>
              </a:rPr>
              <a:t>{</a:t>
            </a:r>
            <a:r>
              <a:rPr sz="1800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6F2F9F"/>
                </a:solidFill>
                <a:latin typeface="Times New Roman"/>
                <a:cs typeface="Times New Roman"/>
              </a:rPr>
              <a:t>})</a:t>
            </a:r>
            <a:endParaRPr sz="1800">
              <a:latin typeface="Times New Roman"/>
              <a:cs typeface="Times New Roman"/>
            </a:endParaRPr>
          </a:p>
          <a:p>
            <a:pPr marL="12700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900" i="1" spc="-15" dirty="0">
                <a:solidFill>
                  <a:srgbClr val="6F2F9F"/>
                </a:solidFill>
                <a:latin typeface="Symbol"/>
                <a:cs typeface="Symbol"/>
              </a:rPr>
              <a:t></a:t>
            </a:r>
            <a:r>
              <a:rPr sz="1800" spc="-15" dirty="0">
                <a:solidFill>
                  <a:srgbClr val="6F2F9F"/>
                </a:solidFill>
                <a:latin typeface="Times New Roman"/>
                <a:cs typeface="Times New Roman"/>
              </a:rPr>
              <a:t>(</a:t>
            </a:r>
            <a:r>
              <a:rPr sz="1800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T</a:t>
            </a:r>
            <a:r>
              <a:rPr sz="1800" spc="-15" dirty="0">
                <a:solidFill>
                  <a:srgbClr val="6F2F9F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35878" name="object 3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2A90683-844D-455B-AA4A-AAC78083DA6F}" type="slidenum">
              <a:rPr lang="th-TH"/>
              <a:pPr marL="25400"/>
              <a:t>29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 noChangeArrowheads="1"/>
          </p:cNvSpPr>
          <p:nvPr/>
        </p:nvSpPr>
        <p:spPr bwMode="auto">
          <a:xfrm>
            <a:off x="258763" y="254000"/>
            <a:ext cx="7356475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 </a:t>
            </a:r>
            <a:r>
              <a:rPr spc="-5" dirty="0"/>
              <a:t>Simple Herding</a:t>
            </a:r>
            <a:r>
              <a:rPr spc="-85" dirty="0"/>
              <a:t> </a:t>
            </a:r>
            <a:r>
              <a:rPr spc="-5" dirty="0"/>
              <a:t>Experiment</a:t>
            </a:r>
          </a:p>
        </p:txBody>
      </p:sp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1576388" y="1719263"/>
            <a:ext cx="5886450" cy="3952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0" name="object 5"/>
          <p:cNvSpPr>
            <a:spLocks noChangeArrowheads="1"/>
          </p:cNvSpPr>
          <p:nvPr/>
        </p:nvSpPr>
        <p:spPr bwMode="auto">
          <a:xfrm>
            <a:off x="3595688" y="2976563"/>
            <a:ext cx="881062" cy="881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4594225" y="2976563"/>
            <a:ext cx="881063" cy="8810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2" name="object 7"/>
          <p:cNvSpPr>
            <a:spLocks noChangeArrowheads="1"/>
          </p:cNvSpPr>
          <p:nvPr/>
        </p:nvSpPr>
        <p:spPr bwMode="auto">
          <a:xfrm>
            <a:off x="4024313" y="3903663"/>
            <a:ext cx="881062" cy="8826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3" name="object 8"/>
          <p:cNvSpPr>
            <a:spLocks noChangeArrowheads="1"/>
          </p:cNvSpPr>
          <p:nvPr/>
        </p:nvSpPr>
        <p:spPr bwMode="auto">
          <a:xfrm>
            <a:off x="1576388" y="1719263"/>
            <a:ext cx="5886450" cy="3952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922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E1C985FD-F01E-4B5B-A304-BB922EB3E850}" type="slidenum">
              <a:rPr lang="th-TH"/>
              <a:pPr marL="65088"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524000"/>
            <a:ext cx="5181600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Thus, </a:t>
            </a:r>
            <a:r>
              <a:rPr sz="2500" i="1" spc="-155" dirty="0">
                <a:latin typeface="Symbol"/>
                <a:cs typeface="Symbol"/>
              </a:rPr>
              <a:t></a:t>
            </a:r>
            <a:r>
              <a:rPr sz="2400" i="1" spc="-232" baseline="38194" dirty="0">
                <a:latin typeface="Times New Roman"/>
                <a:cs typeface="Times New Roman"/>
              </a:rPr>
              <a:t>~</a:t>
            </a:r>
            <a:r>
              <a:rPr sz="2400" spc="-155" dirty="0">
                <a:latin typeface="Times New Roman"/>
                <a:cs typeface="Times New Roman"/>
              </a:rPr>
              <a:t>(</a:t>
            </a:r>
            <a:r>
              <a:rPr sz="2400" spc="-155" dirty="0">
                <a:latin typeface="Symbol"/>
                <a:cs typeface="Symbol"/>
              </a:rPr>
              <a:t></a:t>
            </a:r>
            <a:r>
              <a:rPr sz="2400" spc="-155" dirty="0">
                <a:latin typeface="Times New Roman"/>
                <a:cs typeface="Times New Roman"/>
              </a:rPr>
              <a:t>)  </a:t>
            </a:r>
            <a:r>
              <a:rPr sz="2400" spc="-5" dirty="0">
                <a:latin typeface="Tahoma"/>
                <a:cs typeface="Tahoma"/>
              </a:rPr>
              <a:t>is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monotone</a:t>
            </a:r>
            <a:r>
              <a:rPr sz="2400" spc="-1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because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258763" y="254000"/>
            <a:ext cx="5805487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>
            <a:spLocks noChangeArrowheads="1"/>
          </p:cNvSpPr>
          <p:nvPr/>
        </p:nvSpPr>
        <p:spPr bwMode="auto">
          <a:xfrm>
            <a:off x="5448300" y="254000"/>
            <a:ext cx="3395663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Monotone </a:t>
            </a:r>
            <a:r>
              <a:rPr dirty="0"/>
              <a:t>&amp;</a:t>
            </a:r>
            <a:r>
              <a:rPr spc="-75" dirty="0"/>
              <a:t> </a:t>
            </a:r>
            <a:r>
              <a:rPr spc="-5" dirty="0"/>
              <a:t>Submodular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575" y="1103313"/>
            <a:ext cx="7937500" cy="388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  <a:tab pos="5542915" algn="l"/>
                <a:tab pos="58667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Suppose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function </a:t>
            </a:r>
            <a:r>
              <a:rPr sz="2400" spc="-5" dirty="0">
                <a:latin typeface="Tahoma"/>
                <a:cs typeface="Tahoma"/>
              </a:rPr>
              <a:t>is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follows:</a:t>
            </a:r>
            <a:r>
              <a:rPr sz="2400" spc="-335" dirty="0">
                <a:latin typeface="Tahoma"/>
                <a:cs typeface="Tahoma"/>
              </a:rPr>
              <a:t> </a:t>
            </a:r>
            <a:r>
              <a:rPr sz="3750" i="1" spc="-232" baseline="1111" dirty="0">
                <a:latin typeface="Symbol"/>
                <a:cs typeface="Symbol"/>
              </a:rPr>
              <a:t></a:t>
            </a:r>
            <a:r>
              <a:rPr sz="2400" i="1" spc="-232" baseline="39930" dirty="0">
                <a:latin typeface="Times New Roman"/>
                <a:cs typeface="Times New Roman"/>
              </a:rPr>
              <a:t>~</a:t>
            </a:r>
            <a:r>
              <a:rPr sz="3600" spc="-232" baseline="1157" dirty="0">
                <a:latin typeface="Times New Roman"/>
                <a:cs typeface="Times New Roman"/>
              </a:rPr>
              <a:t>(</a:t>
            </a:r>
            <a:r>
              <a:rPr sz="3600" i="1" spc="-232" baseline="1157" dirty="0">
                <a:latin typeface="Times New Roman"/>
                <a:cs typeface="Times New Roman"/>
              </a:rPr>
              <a:t>B</a:t>
            </a:r>
            <a:r>
              <a:rPr sz="3600" spc="-232" baseline="1157" dirty="0">
                <a:latin typeface="Times New Roman"/>
                <a:cs typeface="Times New Roman"/>
              </a:rPr>
              <a:t>)	</a:t>
            </a:r>
            <a:r>
              <a:rPr sz="3600" baseline="1157" dirty="0">
                <a:latin typeface="Times New Roman"/>
                <a:cs typeface="Times New Roman"/>
              </a:rPr>
              <a:t>=	1 + </a:t>
            </a:r>
            <a:r>
              <a:rPr sz="3000" u="sng" spc="-7" baseline="27777" dirty="0">
                <a:latin typeface="Times New Roman"/>
                <a:cs typeface="Times New Roman"/>
              </a:rPr>
              <a:t>1  </a:t>
            </a:r>
            <a:r>
              <a:rPr sz="3600" baseline="1157" dirty="0">
                <a:latin typeface="Times New Roman"/>
                <a:cs typeface="Times New Roman"/>
              </a:rPr>
              <a:t>+ </a:t>
            </a:r>
            <a:r>
              <a:rPr sz="3000" u="sng" spc="-7" baseline="27777" dirty="0">
                <a:latin typeface="Times New Roman"/>
                <a:cs typeface="Times New Roman"/>
              </a:rPr>
              <a:t>1  </a:t>
            </a:r>
            <a:r>
              <a:rPr sz="3600" baseline="1157" dirty="0">
                <a:latin typeface="Times New Roman"/>
                <a:cs typeface="Times New Roman"/>
              </a:rPr>
              <a:t>+ </a:t>
            </a:r>
            <a:r>
              <a:rPr sz="3600" baseline="1157" dirty="0">
                <a:latin typeface="Symbol"/>
                <a:cs typeface="Symbol"/>
              </a:rPr>
              <a:t></a:t>
            </a:r>
            <a:r>
              <a:rPr sz="3600" spc="540" baseline="1157" dirty="0">
                <a:latin typeface="Times New Roman"/>
                <a:cs typeface="Times New Roman"/>
              </a:rPr>
              <a:t> </a:t>
            </a:r>
            <a:r>
              <a:rPr sz="3600" baseline="1157" dirty="0">
                <a:latin typeface="Times New Roman"/>
                <a:cs typeface="Times New Roman"/>
              </a:rPr>
              <a:t>+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1975" y="1277938"/>
            <a:ext cx="7048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63880" algn="l"/>
              </a:tabLst>
              <a:defRPr/>
            </a:pPr>
            <a:r>
              <a:rPr sz="2000" spc="-5" dirty="0">
                <a:latin typeface="Times New Roman"/>
                <a:cs typeface="Times New Roman"/>
              </a:rPr>
              <a:t>2	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7100" y="1036638"/>
            <a:ext cx="320675" cy="558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u="sng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algn="ctr"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latin typeface="Times New Roman"/>
                <a:cs typeface="Times New Roman"/>
              </a:rPr>
              <a:t>|</a:t>
            </a:r>
            <a:r>
              <a:rPr sz="2000" i="1" spc="-10" dirty="0">
                <a:latin typeface="Times New Roman"/>
                <a:cs typeface="Times New Roman"/>
              </a:rPr>
              <a:t>B|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3813" y="2311400"/>
            <a:ext cx="1327150" cy="328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170305" algn="l"/>
              </a:tabLst>
              <a:defRPr/>
            </a:pPr>
            <a:r>
              <a:rPr sz="2100" i="1" spc="-770" dirty="0">
                <a:solidFill>
                  <a:srgbClr val="C00000"/>
                </a:solidFill>
                <a:latin typeface="Symbol"/>
                <a:cs typeface="Symbol"/>
              </a:rPr>
              <a:t></a:t>
            </a:r>
            <a:r>
              <a:rPr sz="1950" i="1" spc="15" baseline="38461" dirty="0">
                <a:solidFill>
                  <a:srgbClr val="C00000"/>
                </a:solidFill>
                <a:latin typeface="Times New Roman"/>
                <a:cs typeface="Times New Roman"/>
              </a:rPr>
              <a:t>~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C00000"/>
                </a:solidFill>
                <a:latin typeface="Symbol"/>
                <a:cs typeface="Symbol"/>
              </a:rPr>
              <a:t>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{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})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51563" y="2092325"/>
            <a:ext cx="117475" cy="211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~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3075" y="2038350"/>
            <a:ext cx="4826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8630" algn="l"/>
              </a:tabLst>
              <a:defRPr/>
            </a:pPr>
            <a:r>
              <a:rPr sz="1800" u="sng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800" u="sng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C00000"/>
                </a:solidFill>
                <a:latin typeface="Times New Roman"/>
                <a:cs typeface="Times New Roman"/>
              </a:rPr>
              <a:t>1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600" y="2105025"/>
            <a:ext cx="1514475" cy="454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3210" algn="l"/>
              </a:tabLst>
              <a:defRPr/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=	</a:t>
            </a:r>
            <a:r>
              <a:rPr sz="2100" i="1" spc="-15" dirty="0">
                <a:solidFill>
                  <a:srgbClr val="C00000"/>
                </a:solidFill>
                <a:latin typeface="Symbol"/>
                <a:cs typeface="Symbol"/>
              </a:rPr>
              <a:t>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0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)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sz="2000" spc="-3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i="1" spc="-7" baseline="-30864" dirty="0">
                <a:solidFill>
                  <a:srgbClr val="C00000"/>
                </a:solidFill>
                <a:latin typeface="Times New Roman"/>
                <a:cs typeface="Times New Roman"/>
              </a:rPr>
              <a:t>|B|</a:t>
            </a:r>
            <a:r>
              <a:rPr sz="2700" spc="-7" baseline="-30864" dirty="0">
                <a:solidFill>
                  <a:srgbClr val="C00000"/>
                </a:solidFill>
                <a:latin typeface="Times New Roman"/>
                <a:cs typeface="Times New Roman"/>
              </a:rPr>
              <a:t>+1</a:t>
            </a:r>
            <a:endParaRPr sz="2700" baseline="-3086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1313" y="2117725"/>
            <a:ext cx="2798762" cy="765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810"/>
              </a:lnSpc>
              <a:spcBef>
                <a:spcPts val="0"/>
              </a:spcBef>
              <a:spcAft>
                <a:spcPts val="0"/>
              </a:spcAft>
              <a:tabLst>
                <a:tab pos="2106930" algn="l"/>
                <a:tab pos="2759075" algn="l"/>
              </a:tabLst>
              <a:defRPr/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1 + </a:t>
            </a:r>
            <a:r>
              <a:rPr sz="2700" u="sng" baseline="26234" dirty="0">
                <a:solidFill>
                  <a:srgbClr val="C00000"/>
                </a:solidFill>
                <a:latin typeface="Times New Roman"/>
                <a:cs typeface="Times New Roman"/>
              </a:rPr>
              <a:t>1 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+ </a:t>
            </a:r>
            <a:r>
              <a:rPr sz="2700" u="sng" baseline="26234" dirty="0">
                <a:solidFill>
                  <a:srgbClr val="C00000"/>
                </a:solidFill>
                <a:latin typeface="Times New Roman"/>
                <a:cs typeface="Times New Roman"/>
              </a:rPr>
              <a:t>1 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+ </a:t>
            </a:r>
            <a:r>
              <a:rPr sz="2000" spc="-5" dirty="0">
                <a:solidFill>
                  <a:srgbClr val="C00000"/>
                </a:solidFill>
                <a:latin typeface="Symbol"/>
                <a:cs typeface="Symbol"/>
              </a:rPr>
              <a:t></a:t>
            </a:r>
            <a:r>
              <a:rPr sz="2000" spc="2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sz="2000" spc="4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u="sng" baseline="26234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2700" baseline="26234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+  </a:t>
            </a:r>
            <a:r>
              <a:rPr sz="2000" spc="1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u="sng" baseline="26234" dirty="0">
                <a:solidFill>
                  <a:srgbClr val="C00000"/>
                </a:solidFill>
                <a:latin typeface="Times New Roman"/>
                <a:cs typeface="Times New Roman"/>
              </a:rPr>
              <a:t>1	</a:t>
            </a:r>
            <a:endParaRPr sz="2700" baseline="26234">
              <a:latin typeface="Times New Roman"/>
              <a:cs typeface="Times New Roman"/>
            </a:endParaRPr>
          </a:p>
          <a:p>
            <a:pPr marL="442595" fontAlgn="auto">
              <a:lnSpc>
                <a:spcPts val="1570"/>
              </a:lnSpc>
              <a:spcBef>
                <a:spcPts val="0"/>
              </a:spcBef>
              <a:spcAft>
                <a:spcPts val="0"/>
              </a:spcAft>
              <a:tabLst>
                <a:tab pos="899794" algn="l"/>
                <a:tab pos="1775460" algn="l"/>
                <a:tab pos="2277110" algn="l"/>
              </a:tabLst>
              <a:defRPr/>
            </a:pP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2	3	</a:t>
            </a:r>
            <a:r>
              <a:rPr sz="1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|B</a:t>
            </a:r>
            <a:r>
              <a:rPr sz="1800" i="1" dirty="0">
                <a:solidFill>
                  <a:srgbClr val="C00000"/>
                </a:solidFill>
                <a:latin typeface="Times New Roman"/>
                <a:cs typeface="Times New Roman"/>
              </a:rPr>
              <a:t>|	</a:t>
            </a:r>
            <a:r>
              <a:rPr sz="1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|B|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+1</a:t>
            </a:r>
            <a:endParaRPr sz="1800">
              <a:latin typeface="Times New Roman"/>
              <a:cs typeface="Times New Roman"/>
            </a:endParaRPr>
          </a:p>
          <a:p>
            <a:pPr marL="12700" fontAlgn="auto">
              <a:spcBef>
                <a:spcPts val="50"/>
              </a:spcBef>
              <a:spcAft>
                <a:spcPts val="0"/>
              </a:spcAft>
              <a:defRPr/>
            </a:pPr>
            <a:r>
              <a:rPr sz="2100" i="1" spc="-155" dirty="0">
                <a:solidFill>
                  <a:srgbClr val="C00000"/>
                </a:solidFill>
                <a:latin typeface="Symbol"/>
                <a:cs typeface="Symbol"/>
              </a:rPr>
              <a:t></a:t>
            </a:r>
            <a:r>
              <a:rPr sz="1950" i="1" spc="-232" baseline="38461" dirty="0">
                <a:solidFill>
                  <a:srgbClr val="C00000"/>
                </a:solidFill>
                <a:latin typeface="Times New Roman"/>
                <a:cs typeface="Times New Roman"/>
              </a:rPr>
              <a:t>~</a:t>
            </a:r>
            <a:r>
              <a:rPr sz="2000" spc="-15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000" i="1" spc="-155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2000" spc="-155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1275" y="2117725"/>
            <a:ext cx="1025525" cy="765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if</a:t>
            </a:r>
            <a:r>
              <a:rPr sz="2000" spc="40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2000" spc="-5" dirty="0">
                <a:solidFill>
                  <a:srgbClr val="C00000"/>
                </a:solidFill>
                <a:latin typeface="Symbol"/>
                <a:cs typeface="Symbol"/>
              </a:rPr>
              <a:t>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24765" fontAlgn="auto">
              <a:spcBef>
                <a:spcPts val="113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otherwise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878" name="object 15"/>
          <p:cNvSpPr>
            <a:spLocks/>
          </p:cNvSpPr>
          <p:nvPr/>
        </p:nvSpPr>
        <p:spPr bwMode="auto">
          <a:xfrm>
            <a:off x="2714625" y="2071688"/>
            <a:ext cx="107950" cy="857250"/>
          </a:xfrm>
          <a:custGeom>
            <a:avLst/>
            <a:gdLst/>
            <a:ahLst/>
            <a:cxnLst>
              <a:cxn ang="0">
                <a:pos x="108000" y="857250"/>
              </a:cxn>
              <a:cxn ang="0">
                <a:pos x="86983" y="848763"/>
              </a:cxn>
              <a:cxn ang="0">
                <a:pos x="69818" y="825619"/>
              </a:cxn>
              <a:cxn ang="0">
                <a:pos x="58244" y="791289"/>
              </a:cxn>
              <a:cxn ang="0">
                <a:pos x="54000" y="749249"/>
              </a:cxn>
              <a:cxn ang="0">
                <a:pos x="54000" y="536625"/>
              </a:cxn>
              <a:cxn ang="0">
                <a:pos x="49756" y="494585"/>
              </a:cxn>
              <a:cxn ang="0">
                <a:pos x="38182" y="460255"/>
              </a:cxn>
              <a:cxn ang="0">
                <a:pos x="21017" y="437111"/>
              </a:cxn>
              <a:cxn ang="0">
                <a:pos x="0" y="428625"/>
              </a:cxn>
              <a:cxn ang="0">
                <a:pos x="21017" y="420136"/>
              </a:cxn>
              <a:cxn ang="0">
                <a:pos x="38182" y="396989"/>
              </a:cxn>
              <a:cxn ang="0">
                <a:pos x="49756" y="362659"/>
              </a:cxn>
              <a:cxn ang="0">
                <a:pos x="54000" y="320624"/>
              </a:cxn>
              <a:cxn ang="0">
                <a:pos x="54000" y="107988"/>
              </a:cxn>
              <a:cxn ang="0">
                <a:pos x="58244" y="65954"/>
              </a:cxn>
              <a:cxn ang="0">
                <a:pos x="69818" y="31629"/>
              </a:cxn>
              <a:cxn ang="0">
                <a:pos x="86983" y="8486"/>
              </a:cxn>
              <a:cxn ang="0">
                <a:pos x="108000" y="0"/>
              </a:cxn>
            </a:cxnLst>
            <a:rect l="0" t="0" r="r" b="b"/>
            <a:pathLst>
              <a:path w="108585" h="857250">
                <a:moveTo>
                  <a:pt x="108000" y="857250"/>
                </a:moveTo>
                <a:lnTo>
                  <a:pt x="86983" y="848763"/>
                </a:lnTo>
                <a:lnTo>
                  <a:pt x="69818" y="825619"/>
                </a:lnTo>
                <a:lnTo>
                  <a:pt x="58244" y="791289"/>
                </a:lnTo>
                <a:lnTo>
                  <a:pt x="54000" y="749249"/>
                </a:lnTo>
                <a:lnTo>
                  <a:pt x="54000" y="536625"/>
                </a:lnTo>
                <a:lnTo>
                  <a:pt x="49756" y="494585"/>
                </a:lnTo>
                <a:lnTo>
                  <a:pt x="38182" y="460255"/>
                </a:lnTo>
                <a:lnTo>
                  <a:pt x="21017" y="437111"/>
                </a:lnTo>
                <a:lnTo>
                  <a:pt x="0" y="428625"/>
                </a:lnTo>
                <a:lnTo>
                  <a:pt x="21017" y="420136"/>
                </a:lnTo>
                <a:lnTo>
                  <a:pt x="38182" y="396989"/>
                </a:lnTo>
                <a:lnTo>
                  <a:pt x="49756" y="362659"/>
                </a:lnTo>
                <a:lnTo>
                  <a:pt x="54000" y="320624"/>
                </a:lnTo>
                <a:lnTo>
                  <a:pt x="54000" y="107988"/>
                </a:lnTo>
                <a:lnTo>
                  <a:pt x="58244" y="65954"/>
                </a:lnTo>
                <a:lnTo>
                  <a:pt x="69818" y="31629"/>
                </a:lnTo>
                <a:lnTo>
                  <a:pt x="86983" y="8486"/>
                </a:lnTo>
                <a:lnTo>
                  <a:pt x="108000" y="0"/>
                </a:lnTo>
              </a:path>
            </a:pathLst>
          </a:custGeom>
          <a:noFill/>
          <a:ln w="19049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533400" y="2971800"/>
            <a:ext cx="6400800" cy="1200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18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C00000"/>
                </a:solidFill>
                <a:latin typeface="Symbol"/>
                <a:cs typeface="Symbol"/>
              </a:rPr>
              <a:t></a:t>
            </a:r>
            <a:r>
              <a:rPr sz="2000" spc="40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i="1" spc="-155" dirty="0">
                <a:solidFill>
                  <a:srgbClr val="C00000"/>
                </a:solidFill>
                <a:latin typeface="Symbol"/>
                <a:cs typeface="Symbol"/>
              </a:rPr>
              <a:t></a:t>
            </a:r>
            <a:r>
              <a:rPr sz="1950" i="1" spc="-232" baseline="38461" dirty="0">
                <a:solidFill>
                  <a:srgbClr val="C00000"/>
                </a:solidFill>
                <a:latin typeface="Times New Roman"/>
                <a:cs typeface="Times New Roman"/>
              </a:rPr>
              <a:t>~</a:t>
            </a:r>
            <a:r>
              <a:rPr sz="2000" spc="-15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000" i="1" spc="-155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2000" spc="-155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055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Also, </a:t>
            </a:r>
            <a:r>
              <a:rPr sz="2500" i="1" spc="-155" dirty="0">
                <a:latin typeface="Symbol"/>
                <a:cs typeface="Symbol"/>
              </a:rPr>
              <a:t></a:t>
            </a:r>
            <a:r>
              <a:rPr sz="2400" i="1" spc="-232" baseline="38194" dirty="0">
                <a:latin typeface="Times New Roman"/>
                <a:cs typeface="Times New Roman"/>
              </a:rPr>
              <a:t>~</a:t>
            </a:r>
            <a:r>
              <a:rPr sz="2400" spc="-155" dirty="0">
                <a:latin typeface="Times New Roman"/>
                <a:cs typeface="Times New Roman"/>
              </a:rPr>
              <a:t>(</a:t>
            </a:r>
            <a:r>
              <a:rPr sz="2400" spc="-155" dirty="0">
                <a:latin typeface="Symbol"/>
                <a:cs typeface="Symbol"/>
              </a:rPr>
              <a:t></a:t>
            </a:r>
            <a:r>
              <a:rPr sz="2400" spc="-155" dirty="0">
                <a:latin typeface="Times New Roman"/>
                <a:cs typeface="Times New Roman"/>
              </a:rPr>
              <a:t>)  </a:t>
            </a:r>
            <a:r>
              <a:rPr sz="2400" spc="-5" dirty="0">
                <a:latin typeface="Tahoma"/>
                <a:cs typeface="Tahoma"/>
              </a:rPr>
              <a:t>is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submodular</a:t>
            </a:r>
            <a:endParaRPr sz="2400">
              <a:latin typeface="Tahoma"/>
              <a:cs typeface="Tahoma"/>
            </a:endParaRPr>
          </a:p>
          <a:p>
            <a:pPr marL="469900" fontAlgn="auto">
              <a:spcBef>
                <a:spcPts val="470"/>
              </a:spcBef>
              <a:spcAft>
                <a:spcPts val="0"/>
              </a:spcAft>
              <a:tabLst>
                <a:tab pos="755015" algn="l"/>
              </a:tabLst>
              <a:defRPr/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10" dirty="0">
                <a:latin typeface="Tahoma"/>
                <a:cs typeface="Tahoma"/>
              </a:rPr>
              <a:t>Given </a:t>
            </a:r>
            <a:r>
              <a:rPr sz="2000" i="1" spc="-5" dirty="0">
                <a:latin typeface="Times New Roman"/>
                <a:cs typeface="Times New Roman"/>
              </a:rPr>
              <a:t>S </a:t>
            </a:r>
            <a:r>
              <a:rPr sz="2000" spc="-5" dirty="0">
                <a:latin typeface="Symbol"/>
                <a:cs typeface="Symbol"/>
              </a:rPr>
              <a:t>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ahoma"/>
                <a:cs typeface="Tahoma"/>
              </a:rPr>
              <a:t>, so that </a:t>
            </a:r>
            <a:r>
              <a:rPr sz="2000" i="1" spc="-5" dirty="0">
                <a:latin typeface="Times New Roman"/>
                <a:cs typeface="Times New Roman"/>
              </a:rPr>
              <a:t>|S| </a:t>
            </a: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|T|</a:t>
            </a:r>
            <a:r>
              <a:rPr sz="2000" spc="-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3813" y="4314825"/>
            <a:ext cx="2001837" cy="328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i="1" spc="-85" dirty="0">
                <a:solidFill>
                  <a:srgbClr val="C00000"/>
                </a:solidFill>
                <a:latin typeface="Symbol"/>
                <a:cs typeface="Symbol"/>
              </a:rPr>
              <a:t></a:t>
            </a:r>
            <a:r>
              <a:rPr sz="1950" i="1" spc="-127" baseline="38461" dirty="0">
                <a:solidFill>
                  <a:srgbClr val="C00000"/>
                </a:solidFill>
                <a:latin typeface="Times New Roman"/>
                <a:cs typeface="Times New Roman"/>
              </a:rPr>
              <a:t>~</a:t>
            </a:r>
            <a:r>
              <a:rPr sz="2000" spc="-8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000" i="1" spc="-8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000" spc="-85" dirty="0">
                <a:solidFill>
                  <a:srgbClr val="C00000"/>
                </a:solidFill>
                <a:latin typeface="Symbol"/>
                <a:cs typeface="Symbol"/>
              </a:rPr>
              <a:t></a:t>
            </a:r>
            <a:r>
              <a:rPr sz="2000" spc="-85" dirty="0">
                <a:solidFill>
                  <a:srgbClr val="C00000"/>
                </a:solidFill>
                <a:latin typeface="Times New Roman"/>
                <a:cs typeface="Times New Roman"/>
              </a:rPr>
              <a:t>{</a:t>
            </a:r>
            <a:r>
              <a:rPr sz="2000" i="1" spc="-85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2000" spc="-85" dirty="0">
                <a:solidFill>
                  <a:srgbClr val="C00000"/>
                </a:solidFill>
                <a:latin typeface="Times New Roman"/>
                <a:cs typeface="Times New Roman"/>
              </a:rPr>
              <a:t>})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– </a:t>
            </a:r>
            <a:r>
              <a:rPr sz="2100" i="1" spc="-155" dirty="0">
                <a:solidFill>
                  <a:srgbClr val="C00000"/>
                </a:solidFill>
                <a:latin typeface="Symbol"/>
                <a:cs typeface="Symbol"/>
              </a:rPr>
              <a:t></a:t>
            </a:r>
            <a:r>
              <a:rPr sz="1950" i="1" spc="-232" baseline="38461" dirty="0">
                <a:solidFill>
                  <a:srgbClr val="C00000"/>
                </a:solidFill>
                <a:latin typeface="Times New Roman"/>
                <a:cs typeface="Times New Roman"/>
              </a:rPr>
              <a:t>~</a:t>
            </a:r>
            <a:r>
              <a:rPr sz="2000" spc="-15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000" i="1" spc="-15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000" spc="-155" dirty="0">
                <a:solidFill>
                  <a:srgbClr val="C00000"/>
                </a:solidFill>
                <a:latin typeface="Times New Roman"/>
                <a:cs typeface="Times New Roman"/>
              </a:rPr>
              <a:t>) </a:t>
            </a:r>
            <a:r>
              <a:rPr sz="2000" spc="1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95750" y="4327525"/>
            <a:ext cx="165100" cy="312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C00000"/>
                </a:solidFill>
                <a:latin typeface="Symbol"/>
                <a:cs typeface="Symbol"/>
              </a:rPr>
              <a:t>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0950" y="4314825"/>
            <a:ext cx="2033588" cy="328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=  </a:t>
            </a:r>
            <a:r>
              <a:rPr sz="2100" i="1" spc="-90" dirty="0">
                <a:solidFill>
                  <a:srgbClr val="C00000"/>
                </a:solidFill>
                <a:latin typeface="Symbol"/>
                <a:cs typeface="Symbol"/>
              </a:rPr>
              <a:t></a:t>
            </a:r>
            <a:r>
              <a:rPr sz="1950" i="1" spc="-135" baseline="38461" dirty="0">
                <a:solidFill>
                  <a:srgbClr val="C00000"/>
                </a:solidFill>
                <a:latin typeface="Times New Roman"/>
                <a:cs typeface="Times New Roman"/>
              </a:rPr>
              <a:t>~</a:t>
            </a:r>
            <a:r>
              <a:rPr sz="2000" spc="-90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000" i="1" spc="-9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000" spc="-90" dirty="0">
                <a:solidFill>
                  <a:srgbClr val="C00000"/>
                </a:solidFill>
                <a:latin typeface="Symbol"/>
                <a:cs typeface="Symbol"/>
              </a:rPr>
              <a:t></a:t>
            </a:r>
            <a:r>
              <a:rPr sz="2000" spc="-90" dirty="0">
                <a:solidFill>
                  <a:srgbClr val="C00000"/>
                </a:solidFill>
                <a:latin typeface="Times New Roman"/>
                <a:cs typeface="Times New Roman"/>
              </a:rPr>
              <a:t>{</a:t>
            </a:r>
            <a:r>
              <a:rPr sz="2000" i="1" spc="-90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2000" spc="-90" dirty="0">
                <a:solidFill>
                  <a:srgbClr val="C00000"/>
                </a:solidFill>
                <a:latin typeface="Times New Roman"/>
                <a:cs typeface="Times New Roman"/>
              </a:rPr>
              <a:t>})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–</a:t>
            </a:r>
            <a:r>
              <a:rPr sz="2000" spc="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i="1" spc="-155" dirty="0">
                <a:solidFill>
                  <a:srgbClr val="C00000"/>
                </a:solidFill>
                <a:latin typeface="Symbol"/>
                <a:cs typeface="Symbol"/>
              </a:rPr>
              <a:t></a:t>
            </a:r>
            <a:r>
              <a:rPr sz="1950" i="1" spc="-232" baseline="38461" dirty="0">
                <a:solidFill>
                  <a:srgbClr val="C00000"/>
                </a:solidFill>
                <a:latin typeface="Times New Roman"/>
                <a:cs typeface="Times New Roman"/>
              </a:rPr>
              <a:t>~</a:t>
            </a:r>
            <a:r>
              <a:rPr sz="2000" spc="-15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000" i="1" spc="-15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000" spc="-155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48550" y="4327525"/>
            <a:ext cx="1289050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if  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2000" spc="-5" dirty="0">
                <a:solidFill>
                  <a:srgbClr val="C00000"/>
                </a:solidFill>
                <a:latin typeface="Symbol"/>
                <a:cs typeface="Symbol"/>
              </a:rPr>
              <a:t>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,</a:t>
            </a:r>
            <a:r>
              <a:rPr sz="200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2000" spc="-5" dirty="0">
                <a:solidFill>
                  <a:srgbClr val="C00000"/>
                </a:solidFill>
                <a:latin typeface="Symbol"/>
                <a:cs typeface="Symbol"/>
              </a:rPr>
              <a:t>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29000" y="4252913"/>
            <a:ext cx="508000" cy="520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400" fontAlgn="auto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1800" u="sng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800" u="sng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C00000"/>
                </a:solidFill>
                <a:latin typeface="Times New Roman"/>
                <a:cs typeface="Times New Roman"/>
              </a:rPr>
              <a:t>1	</a:t>
            </a:r>
            <a:endParaRPr sz="1800">
              <a:latin typeface="Times New Roman"/>
              <a:cs typeface="Times New Roman"/>
            </a:endParaRPr>
          </a:p>
          <a:p>
            <a:pPr marL="12700" fontAlgn="auto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|</a:t>
            </a:r>
            <a:r>
              <a:rPr sz="1800" i="1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1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|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+1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16425" y="4252913"/>
            <a:ext cx="520700" cy="520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750" fontAlgn="auto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tabLst>
                <a:tab pos="487680" algn="l"/>
              </a:tabLst>
              <a:defRPr/>
            </a:pPr>
            <a:r>
              <a:rPr sz="1800" u="sng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800" u="sng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C00000"/>
                </a:solidFill>
                <a:latin typeface="Times New Roman"/>
                <a:cs typeface="Times New Roman"/>
              </a:rPr>
              <a:t>1	</a:t>
            </a:r>
            <a:endParaRPr sz="1800">
              <a:latin typeface="Times New Roman"/>
              <a:cs typeface="Times New Roman"/>
            </a:endParaRPr>
          </a:p>
          <a:p>
            <a:pPr marL="12700" fontAlgn="auto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|</a:t>
            </a:r>
            <a:r>
              <a:rPr sz="1800" i="1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|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+1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886" name="object 23"/>
          <p:cNvSpPr>
            <a:spLocks/>
          </p:cNvSpPr>
          <p:nvPr/>
        </p:nvSpPr>
        <p:spPr bwMode="auto">
          <a:xfrm>
            <a:off x="685800" y="5257800"/>
            <a:ext cx="7715250" cy="831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15300" y="0"/>
              </a:cxn>
              <a:cxn ang="0">
                <a:pos x="7715300" y="830999"/>
              </a:cxn>
              <a:cxn ang="0">
                <a:pos x="0" y="830999"/>
              </a:cxn>
              <a:cxn ang="0">
                <a:pos x="0" y="0"/>
              </a:cxn>
            </a:cxnLst>
            <a:rect l="0" t="0" r="r" b="b"/>
            <a:pathLst>
              <a:path w="7715884" h="831214">
                <a:moveTo>
                  <a:pt x="0" y="0"/>
                </a:moveTo>
                <a:lnTo>
                  <a:pt x="7715300" y="0"/>
                </a:lnTo>
                <a:lnTo>
                  <a:pt x="7715300" y="830999"/>
                </a:lnTo>
                <a:lnTo>
                  <a:pt x="0" y="830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762000" y="5334000"/>
            <a:ext cx="7715250" cy="768350"/>
          </a:xfrm>
          <a:prstGeom prst="rect">
            <a:avLst/>
          </a:prstGeom>
          <a:ln w="25400">
            <a:solidFill>
              <a:srgbClr val="9BBA58"/>
            </a:solidFill>
          </a:ln>
        </p:spPr>
        <p:txBody>
          <a:bodyPr lIns="0" tIns="13335" rIns="0" bIns="0">
            <a:spAutoFit/>
          </a:bodyPr>
          <a:lstStyle/>
          <a:p>
            <a:pPr marL="78105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“… 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So, 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expected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number of influenced nodes</a:t>
            </a:r>
            <a:endParaRPr sz="2400">
              <a:latin typeface="Calibri"/>
              <a:cs typeface="Calibri"/>
            </a:endParaRPr>
          </a:p>
          <a:p>
            <a:pPr marL="7962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under </a:t>
            </a:r>
            <a:r>
              <a:rPr sz="2400" b="1" i="1" spc="-65" dirty="0">
                <a:solidFill>
                  <a:srgbClr val="00AF50"/>
                </a:solidFill>
                <a:latin typeface="Calibri"/>
                <a:cs typeface="Calibri"/>
              </a:rPr>
              <a:t>LTM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or </a:t>
            </a:r>
            <a:r>
              <a:rPr sz="2400" b="1" i="1" spc="-5" dirty="0">
                <a:solidFill>
                  <a:srgbClr val="00AF50"/>
                </a:solidFill>
                <a:latin typeface="Calibri"/>
                <a:cs typeface="Calibri"/>
              </a:rPr>
              <a:t>ICM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submodular function of</a:t>
            </a:r>
            <a:r>
              <a:rPr sz="2400" b="1" spc="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00AF50"/>
                </a:solidFill>
                <a:latin typeface="Calibri"/>
                <a:cs typeface="Calibri"/>
              </a:rPr>
              <a:t>nodes.”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335963" y="6492875"/>
            <a:ext cx="187325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30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object 2"/>
          <p:cNvSpPr>
            <a:spLocks noChangeArrowheads="1"/>
          </p:cNvSpPr>
          <p:nvPr/>
        </p:nvSpPr>
        <p:spPr bwMode="auto">
          <a:xfrm>
            <a:off x="180975" y="6383338"/>
            <a:ext cx="1441450" cy="328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0" name="object 3"/>
          <p:cNvSpPr>
            <a:spLocks noChangeArrowheads="1"/>
          </p:cNvSpPr>
          <p:nvPr/>
        </p:nvSpPr>
        <p:spPr bwMode="auto">
          <a:xfrm>
            <a:off x="1693863" y="6383338"/>
            <a:ext cx="1147762" cy="3794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1" name="object 4"/>
          <p:cNvSpPr>
            <a:spLocks noChangeArrowheads="1"/>
          </p:cNvSpPr>
          <p:nvPr/>
        </p:nvSpPr>
        <p:spPr bwMode="auto">
          <a:xfrm>
            <a:off x="2366963" y="2701925"/>
            <a:ext cx="4522787" cy="10096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35963" y="6492875"/>
            <a:ext cx="187325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31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8037513" cy="4395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1</a:t>
            </a:r>
            <a:r>
              <a:rPr sz="2400" spc="-7" baseline="24305" dirty="0">
                <a:latin typeface="Tahoma"/>
                <a:cs typeface="Tahoma"/>
              </a:rPr>
              <a:t>st</a:t>
            </a:r>
            <a:r>
              <a:rPr sz="2400" spc="-127" baseline="243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person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Only </a:t>
            </a:r>
            <a:r>
              <a:rPr sz="2000" spc="-10" dirty="0">
                <a:latin typeface="Tahoma"/>
                <a:cs typeface="Tahoma"/>
              </a:rPr>
              <a:t>private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information</a:t>
            </a:r>
            <a:endParaRPr sz="2000">
              <a:latin typeface="Tahoma"/>
              <a:cs typeface="Tahoma"/>
            </a:endParaRPr>
          </a:p>
          <a:p>
            <a:pPr marL="927100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Guess the color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drawn</a:t>
            </a:r>
            <a:endParaRPr sz="1800">
              <a:latin typeface="Tahoma"/>
              <a:cs typeface="Tahoma"/>
            </a:endParaRPr>
          </a:p>
          <a:p>
            <a:pPr marL="355600" indent="-342900" fontAlgn="auto">
              <a:spcBef>
                <a:spcPts val="605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2</a:t>
            </a:r>
            <a:r>
              <a:rPr sz="2400" spc="-7" baseline="24305" dirty="0">
                <a:latin typeface="Tahoma"/>
                <a:cs typeface="Tahoma"/>
              </a:rPr>
              <a:t>nd</a:t>
            </a:r>
            <a:r>
              <a:rPr sz="2400" spc="-120" baseline="243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person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Case 1: </a:t>
            </a:r>
            <a:r>
              <a:rPr sz="2000" spc="-15" dirty="0">
                <a:latin typeface="Tahoma"/>
                <a:cs typeface="Tahoma"/>
              </a:rPr>
              <a:t>Draw </a:t>
            </a:r>
            <a:r>
              <a:rPr sz="2000" spc="-5" dirty="0">
                <a:latin typeface="Tahoma"/>
                <a:cs typeface="Tahoma"/>
              </a:rPr>
              <a:t>the same color </a:t>
            </a:r>
            <a:r>
              <a:rPr sz="2000" spc="-30" dirty="0">
                <a:latin typeface="Tahoma"/>
                <a:cs typeface="Tahoma"/>
              </a:rPr>
              <a:t>(i.e., </a:t>
            </a:r>
            <a:r>
              <a:rPr sz="2000" spc="-5" dirty="0">
                <a:latin typeface="Tahoma"/>
                <a:cs typeface="Tahoma"/>
              </a:rPr>
              <a:t>as the </a:t>
            </a:r>
            <a:r>
              <a:rPr sz="2000" spc="10" dirty="0">
                <a:latin typeface="Tahoma"/>
                <a:cs typeface="Tahoma"/>
              </a:rPr>
              <a:t>1</a:t>
            </a:r>
            <a:r>
              <a:rPr sz="1950" spc="15" baseline="25641" dirty="0">
                <a:latin typeface="Tahoma"/>
                <a:cs typeface="Tahoma"/>
              </a:rPr>
              <a:t>st </a:t>
            </a:r>
            <a:r>
              <a:rPr sz="2000" spc="-5" dirty="0">
                <a:latin typeface="Tahoma"/>
                <a:cs typeface="Tahoma"/>
              </a:rPr>
              <a:t>person</a:t>
            </a:r>
            <a:r>
              <a:rPr sz="2000" spc="1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announced)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Case 2: </a:t>
            </a:r>
            <a:r>
              <a:rPr sz="2000" spc="-15" dirty="0">
                <a:latin typeface="Tahoma"/>
                <a:cs typeface="Tahoma"/>
              </a:rPr>
              <a:t>Draw </a:t>
            </a:r>
            <a:r>
              <a:rPr sz="2000" spc="-5" dirty="0">
                <a:latin typeface="Tahoma"/>
                <a:cs typeface="Tahoma"/>
              </a:rPr>
              <a:t>the opposite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color</a:t>
            </a:r>
            <a:endParaRPr sz="2000">
              <a:latin typeface="Tahoma"/>
              <a:cs typeface="Tahoma"/>
            </a:endParaRPr>
          </a:p>
          <a:p>
            <a:pPr marL="927100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Guess the color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drawn</a:t>
            </a:r>
            <a:endParaRPr sz="1800">
              <a:latin typeface="Tahoma"/>
              <a:cs typeface="Tahoma"/>
            </a:endParaRPr>
          </a:p>
          <a:p>
            <a:pPr marL="355600" indent="-342900" fontAlgn="auto">
              <a:spcBef>
                <a:spcPts val="605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3</a:t>
            </a:r>
            <a:r>
              <a:rPr sz="2400" spc="-7" baseline="24305" dirty="0">
                <a:latin typeface="Tahoma"/>
                <a:cs typeface="Tahoma"/>
              </a:rPr>
              <a:t>rd</a:t>
            </a:r>
            <a:r>
              <a:rPr sz="2400" spc="-135" baseline="243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person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Case 1: The first two persons guessed opposite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colors</a:t>
            </a:r>
            <a:endParaRPr sz="2000">
              <a:latin typeface="Tahoma"/>
              <a:cs typeface="Tahoma"/>
            </a:endParaRPr>
          </a:p>
          <a:p>
            <a:pPr marL="927100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Guess the color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drawn</a:t>
            </a:r>
            <a:endParaRPr sz="18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515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Case 2: The first two persons guessed the same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colors</a:t>
            </a:r>
            <a:endParaRPr sz="2000">
              <a:latin typeface="Tahoma"/>
              <a:cs typeface="Tahoma"/>
            </a:endParaRPr>
          </a:p>
          <a:p>
            <a:pPr marL="927100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Should guess that color as </a:t>
            </a:r>
            <a:r>
              <a:rPr sz="1800" dirty="0">
                <a:latin typeface="Tahoma"/>
                <a:cs typeface="Tahoma"/>
              </a:rPr>
              <a:t>well, </a:t>
            </a:r>
            <a:r>
              <a:rPr sz="1800" spc="-5" dirty="0">
                <a:latin typeface="Tahoma"/>
                <a:cs typeface="Tahoma"/>
              </a:rPr>
              <a:t>regardless his/her </a:t>
            </a:r>
            <a:r>
              <a:rPr sz="1800" dirty="0">
                <a:latin typeface="Tahoma"/>
                <a:cs typeface="Tahoma"/>
              </a:rPr>
              <a:t>own</a:t>
            </a:r>
            <a:r>
              <a:rPr sz="1800" spc="15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information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258763" y="254000"/>
            <a:ext cx="6299200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Herding: What</a:t>
            </a:r>
            <a:r>
              <a:rPr spc="-75" dirty="0"/>
              <a:t> </a:t>
            </a:r>
            <a:r>
              <a:rPr spc="-5" dirty="0"/>
              <a:t>happens?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1024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D72EF014-920F-47A4-B05B-E22491AEF611}" type="slidenum">
              <a:rPr lang="th-TH"/>
              <a:pPr marL="65088"/>
              <a:t>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09663"/>
            <a:ext cx="2486025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25" dirty="0">
                <a:latin typeface="Tahoma"/>
                <a:cs typeface="Tahoma"/>
              </a:rPr>
              <a:t>Probability,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P[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985963"/>
            <a:ext cx="434340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Conditional </a:t>
            </a:r>
            <a:r>
              <a:rPr sz="2400" spc="-25" dirty="0">
                <a:latin typeface="Tahoma"/>
                <a:cs typeface="Tahoma"/>
              </a:rPr>
              <a:t>probability,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P[</a:t>
            </a:r>
            <a:r>
              <a:rPr sz="2400" i="1" spc="-5" dirty="0">
                <a:latin typeface="Times New Roman"/>
                <a:cs typeface="Times New Roman"/>
              </a:rPr>
              <a:t>A|B</a:t>
            </a:r>
            <a:r>
              <a:rPr sz="2400" spc="-5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3749675"/>
            <a:ext cx="1914525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Bayes’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268" name="object 5"/>
          <p:cNvSpPr>
            <a:spLocks noChangeArrowheads="1"/>
          </p:cNvSpPr>
          <p:nvPr/>
        </p:nvSpPr>
        <p:spPr bwMode="auto">
          <a:xfrm>
            <a:off x="258763" y="254000"/>
            <a:ext cx="5099050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Review:</a:t>
            </a:r>
            <a:r>
              <a:rPr spc="-65" dirty="0"/>
              <a:t> </a:t>
            </a:r>
            <a:r>
              <a:rPr spc="-5" dirty="0"/>
              <a:t>Probability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46350" y="2716213"/>
            <a:ext cx="985838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29310" algn="l"/>
              </a:tabLst>
              <a:defRPr/>
            </a:pPr>
            <a:r>
              <a:rPr sz="2000" spc="-1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sz="20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|</a:t>
            </a:r>
            <a:r>
              <a:rPr sz="20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7763" y="2538413"/>
            <a:ext cx="962025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P[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006FC0"/>
                </a:solidFill>
                <a:latin typeface="Symbol"/>
                <a:cs typeface="Symbol"/>
              </a:rPr>
              <a:t></a:t>
            </a:r>
            <a:r>
              <a:rPr sz="2000" spc="-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2713" y="2955925"/>
            <a:ext cx="492125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sz="20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73" name="object 10"/>
          <p:cNvSpPr>
            <a:spLocks/>
          </p:cNvSpPr>
          <p:nvPr/>
        </p:nvSpPr>
        <p:spPr bwMode="auto">
          <a:xfrm>
            <a:off x="3622675" y="2911475"/>
            <a:ext cx="1092200" cy="3175"/>
          </a:xfrm>
          <a:custGeom>
            <a:avLst/>
            <a:gdLst/>
            <a:ahLst/>
            <a:cxnLst>
              <a:cxn ang="0">
                <a:pos x="0" y="1587"/>
              </a:cxn>
              <a:cxn ang="0">
                <a:pos x="1092974" y="0"/>
              </a:cxn>
            </a:cxnLst>
            <a:rect l="0" t="0" r="r" b="b"/>
            <a:pathLst>
              <a:path w="1093470" h="1905">
                <a:moveTo>
                  <a:pt x="0" y="1587"/>
                </a:moveTo>
                <a:lnTo>
                  <a:pt x="1092974" y="0"/>
                </a:lnTo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2546350" y="4464050"/>
            <a:ext cx="985838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29310" algn="l"/>
              </a:tabLst>
              <a:defRPr/>
            </a:pPr>
            <a:r>
              <a:rPr sz="2000" spc="-1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sz="20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|</a:t>
            </a:r>
            <a:r>
              <a:rPr sz="20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7763" y="4286250"/>
            <a:ext cx="1244600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P[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B|A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r>
              <a:rPr sz="20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P[</a:t>
            </a:r>
            <a:r>
              <a:rPr sz="20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5588" y="4705350"/>
            <a:ext cx="490537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[</a:t>
            </a:r>
            <a:r>
              <a:rPr sz="2000" i="1" spc="-1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77" name="object 14"/>
          <p:cNvSpPr>
            <a:spLocks/>
          </p:cNvSpPr>
          <p:nvPr/>
        </p:nvSpPr>
        <p:spPr bwMode="auto">
          <a:xfrm>
            <a:off x="3622675" y="4660900"/>
            <a:ext cx="13763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6514" y="0"/>
              </a:cxn>
            </a:cxnLst>
            <a:rect l="0" t="0" r="r" b="b"/>
            <a:pathLst>
              <a:path w="1376679">
                <a:moveTo>
                  <a:pt x="0" y="0"/>
                </a:moveTo>
                <a:lnTo>
                  <a:pt x="1376514" y="0"/>
                </a:lnTo>
              </a:path>
            </a:pathLst>
          </a:custGeom>
          <a:noFill/>
          <a:ln w="12700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8" name="object 15"/>
          <p:cNvSpPr>
            <a:spLocks/>
          </p:cNvSpPr>
          <p:nvPr/>
        </p:nvSpPr>
        <p:spPr bwMode="auto">
          <a:xfrm>
            <a:off x="6000750" y="2071688"/>
            <a:ext cx="1928813" cy="1214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8825" y="0"/>
              </a:cxn>
              <a:cxn ang="0">
                <a:pos x="1928825" y="1214450"/>
              </a:cxn>
              <a:cxn ang="0">
                <a:pos x="0" y="1214450"/>
              </a:cxn>
              <a:cxn ang="0">
                <a:pos x="0" y="0"/>
              </a:cxn>
            </a:cxnLst>
            <a:rect l="0" t="0" r="r" b="b"/>
            <a:pathLst>
              <a:path w="1929129" h="1214754">
                <a:moveTo>
                  <a:pt x="0" y="0"/>
                </a:moveTo>
                <a:lnTo>
                  <a:pt x="1928825" y="0"/>
                </a:lnTo>
                <a:lnTo>
                  <a:pt x="1928825" y="1214450"/>
                </a:lnTo>
                <a:lnTo>
                  <a:pt x="0" y="12144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9" name="object 16"/>
          <p:cNvSpPr>
            <a:spLocks/>
          </p:cNvSpPr>
          <p:nvPr/>
        </p:nvSpPr>
        <p:spPr bwMode="auto">
          <a:xfrm>
            <a:off x="6000750" y="2071688"/>
            <a:ext cx="1928813" cy="1214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8825" y="0"/>
              </a:cxn>
              <a:cxn ang="0">
                <a:pos x="1928825" y="1214450"/>
              </a:cxn>
              <a:cxn ang="0">
                <a:pos x="0" y="1214450"/>
              </a:cxn>
              <a:cxn ang="0">
                <a:pos x="0" y="0"/>
              </a:cxn>
            </a:cxnLst>
            <a:rect l="0" t="0" r="r" b="b"/>
            <a:pathLst>
              <a:path w="1929129" h="1214754">
                <a:moveTo>
                  <a:pt x="0" y="0"/>
                </a:moveTo>
                <a:lnTo>
                  <a:pt x="1928825" y="0"/>
                </a:lnTo>
                <a:lnTo>
                  <a:pt x="1928825" y="1214450"/>
                </a:lnTo>
                <a:lnTo>
                  <a:pt x="0" y="121445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4F81B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7710488" y="2108200"/>
            <a:ext cx="127000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3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81" name="object 18"/>
          <p:cNvSpPr>
            <a:spLocks noChangeArrowheads="1"/>
          </p:cNvSpPr>
          <p:nvPr/>
        </p:nvSpPr>
        <p:spPr bwMode="auto">
          <a:xfrm>
            <a:off x="6215063" y="2286000"/>
            <a:ext cx="857250" cy="571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82" name="object 19"/>
          <p:cNvSpPr>
            <a:spLocks/>
          </p:cNvSpPr>
          <p:nvPr/>
        </p:nvSpPr>
        <p:spPr bwMode="auto">
          <a:xfrm>
            <a:off x="6215063" y="2286000"/>
            <a:ext cx="85725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7250" y="0"/>
              </a:cxn>
              <a:cxn ang="0">
                <a:pos x="857250" y="571500"/>
              </a:cxn>
              <a:cxn ang="0">
                <a:pos x="0" y="571500"/>
              </a:cxn>
              <a:cxn ang="0">
                <a:pos x="0" y="0"/>
              </a:cxn>
            </a:cxnLst>
            <a:rect l="0" t="0" r="r" b="b"/>
            <a:pathLst>
              <a:path w="857250" h="571500">
                <a:moveTo>
                  <a:pt x="0" y="0"/>
                </a:moveTo>
                <a:lnTo>
                  <a:pt x="857250" y="0"/>
                </a:lnTo>
                <a:lnTo>
                  <a:pt x="8572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BD4A4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6565900" y="2411413"/>
            <a:ext cx="155575" cy="303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3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84" name="object 21"/>
          <p:cNvSpPr>
            <a:spLocks noChangeArrowheads="1"/>
          </p:cNvSpPr>
          <p:nvPr/>
        </p:nvSpPr>
        <p:spPr bwMode="auto">
          <a:xfrm>
            <a:off x="6858000" y="2500313"/>
            <a:ext cx="857250" cy="571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85" name="object 22"/>
          <p:cNvSpPr>
            <a:spLocks/>
          </p:cNvSpPr>
          <p:nvPr/>
        </p:nvSpPr>
        <p:spPr bwMode="auto">
          <a:xfrm>
            <a:off x="6858000" y="2500313"/>
            <a:ext cx="85725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7250" y="0"/>
              </a:cxn>
              <a:cxn ang="0">
                <a:pos x="857250" y="571500"/>
              </a:cxn>
              <a:cxn ang="0">
                <a:pos x="0" y="571500"/>
              </a:cxn>
              <a:cxn ang="0">
                <a:pos x="0" y="0"/>
              </a:cxn>
            </a:cxnLst>
            <a:rect l="0" t="0" r="r" b="b"/>
            <a:pathLst>
              <a:path w="857250" h="571500">
                <a:moveTo>
                  <a:pt x="0" y="0"/>
                </a:moveTo>
                <a:lnTo>
                  <a:pt x="857250" y="0"/>
                </a:lnTo>
                <a:lnTo>
                  <a:pt x="8572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7208838" y="2625725"/>
            <a:ext cx="155575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3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87" name="object 24"/>
          <p:cNvSpPr>
            <a:spLocks/>
          </p:cNvSpPr>
          <p:nvPr/>
        </p:nvSpPr>
        <p:spPr bwMode="auto">
          <a:xfrm>
            <a:off x="6858000" y="2500313"/>
            <a:ext cx="214313" cy="357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312" y="0"/>
              </a:cxn>
              <a:cxn ang="0">
                <a:pos x="214312" y="357187"/>
              </a:cxn>
              <a:cxn ang="0">
                <a:pos x="0" y="357187"/>
              </a:cxn>
              <a:cxn ang="0">
                <a:pos x="0" y="0"/>
              </a:cxn>
            </a:cxnLst>
            <a:rect l="0" t="0" r="r" b="b"/>
            <a:pathLst>
              <a:path w="214629" h="357505">
                <a:moveTo>
                  <a:pt x="0" y="0"/>
                </a:moveTo>
                <a:lnTo>
                  <a:pt x="214312" y="0"/>
                </a:lnTo>
                <a:lnTo>
                  <a:pt x="214312" y="357187"/>
                </a:lnTo>
                <a:lnTo>
                  <a:pt x="0" y="357187"/>
                </a:lnTo>
                <a:lnTo>
                  <a:pt x="0" y="0"/>
                </a:lnTo>
                <a:close/>
              </a:path>
            </a:pathLst>
          </a:custGeom>
          <a:solidFill>
            <a:srgbClr val="D9959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8" name="object 25"/>
          <p:cNvSpPr>
            <a:spLocks/>
          </p:cNvSpPr>
          <p:nvPr/>
        </p:nvSpPr>
        <p:spPr bwMode="auto">
          <a:xfrm>
            <a:off x="6858000" y="2500313"/>
            <a:ext cx="85725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7250" y="0"/>
              </a:cxn>
              <a:cxn ang="0">
                <a:pos x="857250" y="571500"/>
              </a:cxn>
              <a:cxn ang="0">
                <a:pos x="0" y="571500"/>
              </a:cxn>
              <a:cxn ang="0">
                <a:pos x="0" y="0"/>
              </a:cxn>
            </a:cxnLst>
            <a:rect l="0" t="0" r="r" b="b"/>
            <a:pathLst>
              <a:path w="857250" h="571500">
                <a:moveTo>
                  <a:pt x="0" y="0"/>
                </a:moveTo>
                <a:lnTo>
                  <a:pt x="857250" y="0"/>
                </a:lnTo>
                <a:lnTo>
                  <a:pt x="8572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97B8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9" name="object 26"/>
          <p:cNvSpPr>
            <a:spLocks noChangeArrowheads="1"/>
          </p:cNvSpPr>
          <p:nvPr/>
        </p:nvSpPr>
        <p:spPr bwMode="auto">
          <a:xfrm>
            <a:off x="4951413" y="4691063"/>
            <a:ext cx="3529012" cy="10239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90" name="object 27"/>
          <p:cNvSpPr>
            <a:spLocks noChangeArrowheads="1"/>
          </p:cNvSpPr>
          <p:nvPr/>
        </p:nvSpPr>
        <p:spPr bwMode="auto">
          <a:xfrm>
            <a:off x="4999038" y="4718050"/>
            <a:ext cx="3430587" cy="9286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91" name="object 28"/>
          <p:cNvSpPr>
            <a:spLocks noChangeArrowheads="1"/>
          </p:cNvSpPr>
          <p:nvPr/>
        </p:nvSpPr>
        <p:spPr bwMode="auto">
          <a:xfrm>
            <a:off x="5033963" y="4733925"/>
            <a:ext cx="50800" cy="508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92" name="object 29"/>
          <p:cNvSpPr>
            <a:spLocks noChangeArrowheads="1"/>
          </p:cNvSpPr>
          <p:nvPr/>
        </p:nvSpPr>
        <p:spPr bwMode="auto">
          <a:xfrm>
            <a:off x="5126038" y="4737100"/>
            <a:ext cx="103187" cy="1031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93" name="object 30"/>
          <p:cNvSpPr>
            <a:spLocks noChangeArrowheads="1"/>
          </p:cNvSpPr>
          <p:nvPr/>
        </p:nvSpPr>
        <p:spPr bwMode="auto">
          <a:xfrm>
            <a:off x="5268913" y="4754563"/>
            <a:ext cx="153987" cy="15398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94" name="object 31"/>
          <p:cNvSpPr>
            <a:spLocks/>
          </p:cNvSpPr>
          <p:nvPr/>
        </p:nvSpPr>
        <p:spPr bwMode="auto">
          <a:xfrm>
            <a:off x="4999038" y="4718050"/>
            <a:ext cx="3432175" cy="928688"/>
          </a:xfrm>
          <a:custGeom>
            <a:avLst/>
            <a:gdLst/>
            <a:ahLst/>
            <a:cxnLst>
              <a:cxn ang="0">
                <a:pos x="309953" y="256893"/>
              </a:cxn>
              <a:cxn ang="0">
                <a:pos x="435892" y="150608"/>
              </a:cxn>
              <a:cxn ang="0">
                <a:pos x="583304" y="106319"/>
              </a:cxn>
              <a:cxn ang="0">
                <a:pos x="770411" y="83517"/>
              </a:cxn>
              <a:cxn ang="0">
                <a:pos x="922805" y="83936"/>
              </a:cxn>
              <a:cxn ang="0">
                <a:pos x="1068255" y="100064"/>
              </a:cxn>
              <a:cxn ang="0">
                <a:pos x="1220299" y="60871"/>
              </a:cxn>
              <a:cxn ang="0">
                <a:pos x="1363536" y="32722"/>
              </a:cxn>
              <a:cxn ang="0">
                <a:pos x="1524922" y="26450"/>
              </a:cxn>
              <a:cxn ang="0">
                <a:pos x="1686043" y="44135"/>
              </a:cxn>
              <a:cxn ang="0">
                <a:pos x="1813562" y="52964"/>
              </a:cxn>
              <a:cxn ang="0">
                <a:pos x="1935579" y="14233"/>
              </a:cxn>
              <a:cxn ang="0">
                <a:pos x="2089372" y="0"/>
              </a:cxn>
              <a:cxn ang="0">
                <a:pos x="2249110" y="13451"/>
              </a:cxn>
              <a:cxn ang="0">
                <a:pos x="2409987" y="35332"/>
              </a:cxn>
              <a:cxn ang="0">
                <a:pos x="2553076" y="6200"/>
              </a:cxn>
              <a:cxn ang="0">
                <a:pos x="2713036" y="1348"/>
              </a:cxn>
              <a:cxn ang="0">
                <a:pos x="2867171" y="21463"/>
              </a:cxn>
              <a:cxn ang="0">
                <a:pos x="2998053" y="71182"/>
              </a:cxn>
              <a:cxn ang="0">
                <a:pos x="3166899" y="137533"/>
              </a:cxn>
              <a:cxn ang="0">
                <a:pos x="3299708" y="190091"/>
              </a:cxn>
              <a:cxn ang="0">
                <a:pos x="3353393" y="283784"/>
              </a:cxn>
              <a:cxn ang="0">
                <a:pos x="3365101" y="353874"/>
              </a:cxn>
              <a:cxn ang="0">
                <a:pos x="3431616" y="462076"/>
              </a:cxn>
              <a:cxn ang="0">
                <a:pos x="3331703" y="565737"/>
              </a:cxn>
              <a:cxn ang="0">
                <a:pos x="3176876" y="618828"/>
              </a:cxn>
              <a:cxn ang="0">
                <a:pos x="3025205" y="642361"/>
              </a:cxn>
              <a:cxn ang="0">
                <a:pos x="2894964" y="738143"/>
              </a:cxn>
              <a:cxn ang="0">
                <a:pos x="2758706" y="787528"/>
              </a:cxn>
              <a:cxn ang="0">
                <a:pos x="2575981" y="812401"/>
              </a:cxn>
              <a:cxn ang="0">
                <a:pos x="2407888" y="809658"/>
              </a:cxn>
              <a:cxn ang="0">
                <a:pos x="2268604" y="788380"/>
              </a:cxn>
              <a:cxn ang="0">
                <a:pos x="2105485" y="881086"/>
              </a:cxn>
              <a:cxn ang="0">
                <a:pos x="1955292" y="914828"/>
              </a:cxn>
              <a:cxn ang="0">
                <a:pos x="1782402" y="928884"/>
              </a:cxn>
              <a:cxn ang="0">
                <a:pos x="1600356" y="920574"/>
              </a:cxn>
              <a:cxn ang="0">
                <a:pos x="1436559" y="890134"/>
              </a:cxn>
              <a:cxn ang="0">
                <a:pos x="1310110" y="841072"/>
              </a:cxn>
              <a:cxn ang="0">
                <a:pos x="1150057" y="866094"/>
              </a:cxn>
              <a:cxn ang="0">
                <a:pos x="983372" y="873460"/>
              </a:cxn>
              <a:cxn ang="0">
                <a:pos x="819570" y="864047"/>
              </a:cxn>
              <a:cxn ang="0">
                <a:pos x="668163" y="838733"/>
              </a:cxn>
              <a:cxn ang="0">
                <a:pos x="538666" y="798395"/>
              </a:cxn>
              <a:cxn ang="0">
                <a:pos x="462728" y="759500"/>
              </a:cxn>
              <a:cxn ang="0">
                <a:pos x="283739" y="749737"/>
              </a:cxn>
              <a:cxn ang="0">
                <a:pos x="145955" y="709730"/>
              </a:cxn>
              <a:cxn ang="0">
                <a:pos x="93636" y="593403"/>
              </a:cxn>
              <a:cxn ang="0">
                <a:pos x="106086" y="528493"/>
              </a:cxn>
              <a:cxn ang="0">
                <a:pos x="2771" y="454506"/>
              </a:cxn>
              <a:cxn ang="0">
                <a:pos x="46396" y="371337"/>
              </a:cxn>
              <a:cxn ang="0">
                <a:pos x="185103" y="322503"/>
              </a:cxn>
              <a:cxn ang="0">
                <a:pos x="311522" y="305907"/>
              </a:cxn>
            </a:cxnLst>
            <a:rect l="0" t="0" r="r" b="b"/>
            <a:pathLst>
              <a:path w="3432175" h="929004">
                <a:moveTo>
                  <a:pt x="311522" y="305907"/>
                </a:moveTo>
                <a:lnTo>
                  <a:pt x="306597" y="281144"/>
                </a:lnTo>
                <a:lnTo>
                  <a:pt x="309953" y="256893"/>
                </a:lnTo>
                <a:lnTo>
                  <a:pt x="321159" y="233362"/>
                </a:lnTo>
                <a:lnTo>
                  <a:pt x="365404" y="189294"/>
                </a:lnTo>
                <a:lnTo>
                  <a:pt x="435892" y="150608"/>
                </a:lnTo>
                <a:lnTo>
                  <a:pt x="479902" y="133805"/>
                </a:lnTo>
                <a:lnTo>
                  <a:pt x="529183" y="118972"/>
                </a:lnTo>
                <a:lnTo>
                  <a:pt x="583304" y="106319"/>
                </a:lnTo>
                <a:lnTo>
                  <a:pt x="641835" y="96053"/>
                </a:lnTo>
                <a:lnTo>
                  <a:pt x="704348" y="88383"/>
                </a:lnTo>
                <a:lnTo>
                  <a:pt x="770411" y="83517"/>
                </a:lnTo>
                <a:lnTo>
                  <a:pt x="821416" y="81870"/>
                </a:lnTo>
                <a:lnTo>
                  <a:pt x="872327" y="82018"/>
                </a:lnTo>
                <a:lnTo>
                  <a:pt x="922805" y="83936"/>
                </a:lnTo>
                <a:lnTo>
                  <a:pt x="972511" y="87599"/>
                </a:lnTo>
                <a:lnTo>
                  <a:pt x="1021108" y="92983"/>
                </a:lnTo>
                <a:lnTo>
                  <a:pt x="1068255" y="100064"/>
                </a:lnTo>
                <a:lnTo>
                  <a:pt x="1113616" y="108816"/>
                </a:lnTo>
                <a:lnTo>
                  <a:pt x="1179769" y="74755"/>
                </a:lnTo>
                <a:lnTo>
                  <a:pt x="1220299" y="60871"/>
                </a:lnTo>
                <a:lnTo>
                  <a:pt x="1264891" y="49186"/>
                </a:lnTo>
                <a:lnTo>
                  <a:pt x="1312864" y="39777"/>
                </a:lnTo>
                <a:lnTo>
                  <a:pt x="1363536" y="32722"/>
                </a:lnTo>
                <a:lnTo>
                  <a:pt x="1416224" y="28098"/>
                </a:lnTo>
                <a:lnTo>
                  <a:pt x="1470247" y="25982"/>
                </a:lnTo>
                <a:lnTo>
                  <a:pt x="1524922" y="26450"/>
                </a:lnTo>
                <a:lnTo>
                  <a:pt x="1579568" y="29580"/>
                </a:lnTo>
                <a:lnTo>
                  <a:pt x="1633502" y="35450"/>
                </a:lnTo>
                <a:lnTo>
                  <a:pt x="1686043" y="44135"/>
                </a:lnTo>
                <a:lnTo>
                  <a:pt x="1737844" y="56136"/>
                </a:lnTo>
                <a:lnTo>
                  <a:pt x="1784417" y="70767"/>
                </a:lnTo>
                <a:lnTo>
                  <a:pt x="1813562" y="52964"/>
                </a:lnTo>
                <a:lnTo>
                  <a:pt x="1849109" y="37529"/>
                </a:lnTo>
                <a:lnTo>
                  <a:pt x="1890100" y="24579"/>
                </a:lnTo>
                <a:lnTo>
                  <a:pt x="1935579" y="14233"/>
                </a:lnTo>
                <a:lnTo>
                  <a:pt x="1984588" y="6609"/>
                </a:lnTo>
                <a:lnTo>
                  <a:pt x="2036171" y="1825"/>
                </a:lnTo>
                <a:lnTo>
                  <a:pt x="2089372" y="0"/>
                </a:lnTo>
                <a:lnTo>
                  <a:pt x="2143233" y="1250"/>
                </a:lnTo>
                <a:lnTo>
                  <a:pt x="2196798" y="5694"/>
                </a:lnTo>
                <a:lnTo>
                  <a:pt x="2249110" y="13451"/>
                </a:lnTo>
                <a:lnTo>
                  <a:pt x="2315266" y="29333"/>
                </a:lnTo>
                <a:lnTo>
                  <a:pt x="2369963" y="50320"/>
                </a:lnTo>
                <a:lnTo>
                  <a:pt x="2409987" y="35332"/>
                </a:lnTo>
                <a:lnTo>
                  <a:pt x="2454408" y="22966"/>
                </a:lnTo>
                <a:lnTo>
                  <a:pt x="2502384" y="13247"/>
                </a:lnTo>
                <a:lnTo>
                  <a:pt x="2553076" y="6200"/>
                </a:lnTo>
                <a:lnTo>
                  <a:pt x="2605642" y="1851"/>
                </a:lnTo>
                <a:lnTo>
                  <a:pt x="2659242" y="225"/>
                </a:lnTo>
                <a:lnTo>
                  <a:pt x="2713036" y="1348"/>
                </a:lnTo>
                <a:lnTo>
                  <a:pt x="2766183" y="5245"/>
                </a:lnTo>
                <a:lnTo>
                  <a:pt x="2817841" y="11941"/>
                </a:lnTo>
                <a:lnTo>
                  <a:pt x="2867171" y="21463"/>
                </a:lnTo>
                <a:lnTo>
                  <a:pt x="2913333" y="33835"/>
                </a:lnTo>
                <a:lnTo>
                  <a:pt x="2960234" y="51232"/>
                </a:lnTo>
                <a:lnTo>
                  <a:pt x="2998053" y="71182"/>
                </a:lnTo>
                <a:lnTo>
                  <a:pt x="3043482" y="116855"/>
                </a:lnTo>
                <a:lnTo>
                  <a:pt x="3108265" y="125494"/>
                </a:lnTo>
                <a:lnTo>
                  <a:pt x="3166899" y="137533"/>
                </a:lnTo>
                <a:lnTo>
                  <a:pt x="3218759" y="152575"/>
                </a:lnTo>
                <a:lnTo>
                  <a:pt x="3263232" y="170226"/>
                </a:lnTo>
                <a:lnTo>
                  <a:pt x="3299708" y="190091"/>
                </a:lnTo>
                <a:lnTo>
                  <a:pt x="3346217" y="234881"/>
                </a:lnTo>
                <a:lnTo>
                  <a:pt x="3355028" y="259016"/>
                </a:lnTo>
                <a:lnTo>
                  <a:pt x="3353393" y="283784"/>
                </a:lnTo>
                <a:lnTo>
                  <a:pt x="3331977" y="319188"/>
                </a:lnTo>
                <a:lnTo>
                  <a:pt x="3321320" y="329339"/>
                </a:lnTo>
                <a:lnTo>
                  <a:pt x="3365101" y="353874"/>
                </a:lnTo>
                <a:lnTo>
                  <a:pt x="3397868" y="379845"/>
                </a:lnTo>
                <a:lnTo>
                  <a:pt x="3430972" y="434376"/>
                </a:lnTo>
                <a:lnTo>
                  <a:pt x="3431616" y="462076"/>
                </a:lnTo>
                <a:lnTo>
                  <a:pt x="3421857" y="489491"/>
                </a:lnTo>
                <a:lnTo>
                  <a:pt x="3371748" y="541752"/>
                </a:lnTo>
                <a:lnTo>
                  <a:pt x="3331703" y="565737"/>
                </a:lnTo>
                <a:lnTo>
                  <a:pt x="3281869" y="587718"/>
                </a:lnTo>
                <a:lnTo>
                  <a:pt x="3222400" y="607265"/>
                </a:lnTo>
                <a:lnTo>
                  <a:pt x="3176876" y="618828"/>
                </a:lnTo>
                <a:lnTo>
                  <a:pt x="3128568" y="628573"/>
                </a:lnTo>
                <a:lnTo>
                  <a:pt x="3077878" y="636438"/>
                </a:lnTo>
                <a:lnTo>
                  <a:pt x="3025205" y="642361"/>
                </a:lnTo>
                <a:lnTo>
                  <a:pt x="2970952" y="646280"/>
                </a:lnTo>
                <a:lnTo>
                  <a:pt x="2950443" y="695063"/>
                </a:lnTo>
                <a:lnTo>
                  <a:pt x="2894964" y="738143"/>
                </a:lnTo>
                <a:lnTo>
                  <a:pt x="2855901" y="756896"/>
                </a:lnTo>
                <a:lnTo>
                  <a:pt x="2810242" y="773444"/>
                </a:lnTo>
                <a:lnTo>
                  <a:pt x="2758706" y="787528"/>
                </a:lnTo>
                <a:lnTo>
                  <a:pt x="2702006" y="798888"/>
                </a:lnTo>
                <a:lnTo>
                  <a:pt x="2640859" y="807266"/>
                </a:lnTo>
                <a:lnTo>
                  <a:pt x="2575981" y="812401"/>
                </a:lnTo>
                <a:lnTo>
                  <a:pt x="2508088" y="814034"/>
                </a:lnTo>
                <a:lnTo>
                  <a:pt x="2457548" y="812860"/>
                </a:lnTo>
                <a:lnTo>
                  <a:pt x="2407888" y="809658"/>
                </a:lnTo>
                <a:lnTo>
                  <a:pt x="2359550" y="804479"/>
                </a:lnTo>
                <a:lnTo>
                  <a:pt x="2312975" y="797370"/>
                </a:lnTo>
                <a:lnTo>
                  <a:pt x="2268604" y="788380"/>
                </a:lnTo>
                <a:lnTo>
                  <a:pt x="2219446" y="830337"/>
                </a:lnTo>
                <a:lnTo>
                  <a:pt x="2148167" y="865927"/>
                </a:lnTo>
                <a:lnTo>
                  <a:pt x="2105485" y="881086"/>
                </a:lnTo>
                <a:lnTo>
                  <a:pt x="2058778" y="894355"/>
                </a:lnTo>
                <a:lnTo>
                  <a:pt x="2008546" y="905636"/>
                </a:lnTo>
                <a:lnTo>
                  <a:pt x="1955292" y="914828"/>
                </a:lnTo>
                <a:lnTo>
                  <a:pt x="1899515" y="921833"/>
                </a:lnTo>
                <a:lnTo>
                  <a:pt x="1841718" y="926552"/>
                </a:lnTo>
                <a:lnTo>
                  <a:pt x="1782402" y="928884"/>
                </a:lnTo>
                <a:lnTo>
                  <a:pt x="1722069" y="928732"/>
                </a:lnTo>
                <a:lnTo>
                  <a:pt x="1661220" y="925995"/>
                </a:lnTo>
                <a:lnTo>
                  <a:pt x="1600356" y="920574"/>
                </a:lnTo>
                <a:lnTo>
                  <a:pt x="1542417" y="912719"/>
                </a:lnTo>
                <a:lnTo>
                  <a:pt x="1487656" y="902528"/>
                </a:lnTo>
                <a:lnTo>
                  <a:pt x="1436559" y="890134"/>
                </a:lnTo>
                <a:lnTo>
                  <a:pt x="1389612" y="875671"/>
                </a:lnTo>
                <a:lnTo>
                  <a:pt x="1347300" y="859272"/>
                </a:lnTo>
                <a:lnTo>
                  <a:pt x="1310110" y="841072"/>
                </a:lnTo>
                <a:lnTo>
                  <a:pt x="1258083" y="851429"/>
                </a:lnTo>
                <a:lnTo>
                  <a:pt x="1204615" y="859759"/>
                </a:lnTo>
                <a:lnTo>
                  <a:pt x="1150057" y="866094"/>
                </a:lnTo>
                <a:lnTo>
                  <a:pt x="1094763" y="870468"/>
                </a:lnTo>
                <a:lnTo>
                  <a:pt x="1039084" y="872912"/>
                </a:lnTo>
                <a:lnTo>
                  <a:pt x="983372" y="873460"/>
                </a:lnTo>
                <a:lnTo>
                  <a:pt x="927981" y="872143"/>
                </a:lnTo>
                <a:lnTo>
                  <a:pt x="873263" y="868995"/>
                </a:lnTo>
                <a:lnTo>
                  <a:pt x="819570" y="864047"/>
                </a:lnTo>
                <a:lnTo>
                  <a:pt x="767254" y="857333"/>
                </a:lnTo>
                <a:lnTo>
                  <a:pt x="716667" y="848884"/>
                </a:lnTo>
                <a:lnTo>
                  <a:pt x="668163" y="838733"/>
                </a:lnTo>
                <a:lnTo>
                  <a:pt x="622093" y="826913"/>
                </a:lnTo>
                <a:lnTo>
                  <a:pt x="578810" y="813456"/>
                </a:lnTo>
                <a:lnTo>
                  <a:pt x="538666" y="798395"/>
                </a:lnTo>
                <a:lnTo>
                  <a:pt x="502013" y="781762"/>
                </a:lnTo>
                <a:lnTo>
                  <a:pt x="467008" y="762231"/>
                </a:lnTo>
                <a:lnTo>
                  <a:pt x="462728" y="759500"/>
                </a:lnTo>
                <a:lnTo>
                  <a:pt x="400295" y="760131"/>
                </a:lnTo>
                <a:lnTo>
                  <a:pt x="340270" y="756771"/>
                </a:lnTo>
                <a:lnTo>
                  <a:pt x="283739" y="749737"/>
                </a:lnTo>
                <a:lnTo>
                  <a:pt x="231786" y="739342"/>
                </a:lnTo>
                <a:lnTo>
                  <a:pt x="185497" y="725901"/>
                </a:lnTo>
                <a:lnTo>
                  <a:pt x="145955" y="709730"/>
                </a:lnTo>
                <a:lnTo>
                  <a:pt x="91455" y="670456"/>
                </a:lnTo>
                <a:lnTo>
                  <a:pt x="78095" y="620233"/>
                </a:lnTo>
                <a:lnTo>
                  <a:pt x="93636" y="593403"/>
                </a:lnTo>
                <a:lnTo>
                  <a:pt x="124457" y="568422"/>
                </a:lnTo>
                <a:lnTo>
                  <a:pt x="169726" y="546216"/>
                </a:lnTo>
                <a:lnTo>
                  <a:pt x="106086" y="528493"/>
                </a:lnTo>
                <a:lnTo>
                  <a:pt x="56554" y="506600"/>
                </a:lnTo>
                <a:lnTo>
                  <a:pt x="21869" y="481588"/>
                </a:lnTo>
                <a:lnTo>
                  <a:pt x="2771" y="454506"/>
                </a:lnTo>
                <a:lnTo>
                  <a:pt x="0" y="426404"/>
                </a:lnTo>
                <a:lnTo>
                  <a:pt x="14295" y="398331"/>
                </a:lnTo>
                <a:lnTo>
                  <a:pt x="46396" y="371337"/>
                </a:lnTo>
                <a:lnTo>
                  <a:pt x="84502" y="351746"/>
                </a:lnTo>
                <a:lnTo>
                  <a:pt x="131217" y="335353"/>
                </a:lnTo>
                <a:lnTo>
                  <a:pt x="185103" y="322503"/>
                </a:lnTo>
                <a:lnTo>
                  <a:pt x="244722" y="313538"/>
                </a:lnTo>
                <a:lnTo>
                  <a:pt x="308639" y="308803"/>
                </a:lnTo>
                <a:lnTo>
                  <a:pt x="311522" y="305907"/>
                </a:lnTo>
                <a:close/>
              </a:path>
            </a:pathLst>
          </a:custGeom>
          <a:noFill/>
          <a:ln w="12699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5" name="object 32"/>
          <p:cNvSpPr>
            <a:spLocks/>
          </p:cNvSpPr>
          <p:nvPr/>
        </p:nvSpPr>
        <p:spPr bwMode="auto">
          <a:xfrm>
            <a:off x="5033963" y="4733925"/>
            <a:ext cx="52387" cy="50800"/>
          </a:xfrm>
          <a:custGeom>
            <a:avLst/>
            <a:gdLst/>
            <a:ahLst/>
            <a:cxnLst>
              <a:cxn ang="0">
                <a:pos x="51587" y="25793"/>
              </a:cxn>
              <a:cxn ang="0">
                <a:pos x="49560" y="35835"/>
              </a:cxn>
              <a:cxn ang="0">
                <a:pos x="44034" y="44034"/>
              </a:cxn>
              <a:cxn ang="0">
                <a:pos x="35835" y="49560"/>
              </a:cxn>
              <a:cxn ang="0">
                <a:pos x="25793" y="51587"/>
              </a:cxn>
              <a:cxn ang="0">
                <a:pos x="15751" y="49560"/>
              </a:cxn>
              <a:cxn ang="0">
                <a:pos x="7553" y="44034"/>
              </a:cxn>
              <a:cxn ang="0">
                <a:pos x="2026" y="35835"/>
              </a:cxn>
              <a:cxn ang="0">
                <a:pos x="0" y="25793"/>
              </a:cxn>
              <a:cxn ang="0">
                <a:pos x="2026" y="15751"/>
              </a:cxn>
              <a:cxn ang="0">
                <a:pos x="7553" y="7553"/>
              </a:cxn>
              <a:cxn ang="0">
                <a:pos x="15751" y="2026"/>
              </a:cxn>
              <a:cxn ang="0">
                <a:pos x="25793" y="0"/>
              </a:cxn>
              <a:cxn ang="0">
                <a:pos x="35835" y="2026"/>
              </a:cxn>
              <a:cxn ang="0">
                <a:pos x="44034" y="7553"/>
              </a:cxn>
              <a:cxn ang="0">
                <a:pos x="49560" y="15751"/>
              </a:cxn>
              <a:cxn ang="0">
                <a:pos x="51587" y="25793"/>
              </a:cxn>
            </a:cxnLst>
            <a:rect l="0" t="0" r="r" b="b"/>
            <a:pathLst>
              <a:path w="52070" h="52070">
                <a:moveTo>
                  <a:pt x="51587" y="25793"/>
                </a:moveTo>
                <a:lnTo>
                  <a:pt x="49560" y="35835"/>
                </a:lnTo>
                <a:lnTo>
                  <a:pt x="44034" y="44034"/>
                </a:lnTo>
                <a:lnTo>
                  <a:pt x="35835" y="49560"/>
                </a:lnTo>
                <a:lnTo>
                  <a:pt x="25793" y="51587"/>
                </a:lnTo>
                <a:lnTo>
                  <a:pt x="15751" y="49560"/>
                </a:lnTo>
                <a:lnTo>
                  <a:pt x="7553" y="44034"/>
                </a:lnTo>
                <a:lnTo>
                  <a:pt x="2026" y="35835"/>
                </a:lnTo>
                <a:lnTo>
                  <a:pt x="0" y="25793"/>
                </a:lnTo>
                <a:lnTo>
                  <a:pt x="2026" y="15751"/>
                </a:lnTo>
                <a:lnTo>
                  <a:pt x="7553" y="7553"/>
                </a:lnTo>
                <a:lnTo>
                  <a:pt x="15751" y="2026"/>
                </a:lnTo>
                <a:lnTo>
                  <a:pt x="25793" y="0"/>
                </a:lnTo>
                <a:lnTo>
                  <a:pt x="35835" y="2026"/>
                </a:lnTo>
                <a:lnTo>
                  <a:pt x="44034" y="7553"/>
                </a:lnTo>
                <a:lnTo>
                  <a:pt x="49560" y="15751"/>
                </a:lnTo>
                <a:lnTo>
                  <a:pt x="51587" y="25793"/>
                </a:lnTo>
                <a:close/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6" name="object 33"/>
          <p:cNvSpPr>
            <a:spLocks/>
          </p:cNvSpPr>
          <p:nvPr/>
        </p:nvSpPr>
        <p:spPr bwMode="auto">
          <a:xfrm>
            <a:off x="5126038" y="4737100"/>
            <a:ext cx="103187" cy="103188"/>
          </a:xfrm>
          <a:custGeom>
            <a:avLst/>
            <a:gdLst/>
            <a:ahLst/>
            <a:cxnLst>
              <a:cxn ang="0">
                <a:pos x="103187" y="51600"/>
              </a:cxn>
              <a:cxn ang="0">
                <a:pos x="99132" y="71683"/>
              </a:cxn>
              <a:cxn ang="0">
                <a:pos x="88074" y="88080"/>
              </a:cxn>
              <a:cxn ang="0">
                <a:pos x="71672" y="99134"/>
              </a:cxn>
              <a:cxn ang="0">
                <a:pos x="51587" y="103187"/>
              </a:cxn>
              <a:cxn ang="0">
                <a:pos x="31509" y="99134"/>
              </a:cxn>
              <a:cxn ang="0">
                <a:pos x="15111" y="88080"/>
              </a:cxn>
              <a:cxn ang="0">
                <a:pos x="4054" y="71683"/>
              </a:cxn>
              <a:cxn ang="0">
                <a:pos x="0" y="51600"/>
              </a:cxn>
              <a:cxn ang="0">
                <a:pos x="4054" y="31514"/>
              </a:cxn>
              <a:cxn ang="0">
                <a:pos x="15111" y="15112"/>
              </a:cxn>
              <a:cxn ang="0">
                <a:pos x="31509" y="4054"/>
              </a:cxn>
              <a:cxn ang="0">
                <a:pos x="51587" y="0"/>
              </a:cxn>
              <a:cxn ang="0">
                <a:pos x="71672" y="4054"/>
              </a:cxn>
              <a:cxn ang="0">
                <a:pos x="88074" y="15112"/>
              </a:cxn>
              <a:cxn ang="0">
                <a:pos x="99132" y="31514"/>
              </a:cxn>
              <a:cxn ang="0">
                <a:pos x="103187" y="51600"/>
              </a:cxn>
            </a:cxnLst>
            <a:rect l="0" t="0" r="r" b="b"/>
            <a:pathLst>
              <a:path w="103504" h="103504">
                <a:moveTo>
                  <a:pt x="103187" y="51600"/>
                </a:moveTo>
                <a:lnTo>
                  <a:pt x="99132" y="71683"/>
                </a:lnTo>
                <a:lnTo>
                  <a:pt x="88074" y="88080"/>
                </a:lnTo>
                <a:lnTo>
                  <a:pt x="71672" y="99134"/>
                </a:lnTo>
                <a:lnTo>
                  <a:pt x="51587" y="103187"/>
                </a:lnTo>
                <a:lnTo>
                  <a:pt x="31509" y="99134"/>
                </a:lnTo>
                <a:lnTo>
                  <a:pt x="15111" y="88080"/>
                </a:lnTo>
                <a:lnTo>
                  <a:pt x="4054" y="71683"/>
                </a:lnTo>
                <a:lnTo>
                  <a:pt x="0" y="51600"/>
                </a:lnTo>
                <a:lnTo>
                  <a:pt x="4054" y="31514"/>
                </a:lnTo>
                <a:lnTo>
                  <a:pt x="15111" y="15112"/>
                </a:lnTo>
                <a:lnTo>
                  <a:pt x="31509" y="4054"/>
                </a:lnTo>
                <a:lnTo>
                  <a:pt x="51587" y="0"/>
                </a:lnTo>
                <a:lnTo>
                  <a:pt x="71672" y="4054"/>
                </a:lnTo>
                <a:lnTo>
                  <a:pt x="88074" y="15112"/>
                </a:lnTo>
                <a:lnTo>
                  <a:pt x="99132" y="31514"/>
                </a:lnTo>
                <a:lnTo>
                  <a:pt x="103187" y="51600"/>
                </a:lnTo>
                <a:close/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7" name="object 34"/>
          <p:cNvSpPr>
            <a:spLocks/>
          </p:cNvSpPr>
          <p:nvPr/>
        </p:nvSpPr>
        <p:spPr bwMode="auto">
          <a:xfrm>
            <a:off x="5268913" y="4754563"/>
            <a:ext cx="153987" cy="153987"/>
          </a:xfrm>
          <a:custGeom>
            <a:avLst/>
            <a:gdLst/>
            <a:ahLst/>
            <a:cxnLst>
              <a:cxn ang="0">
                <a:pos x="154787" y="77393"/>
              </a:cxn>
              <a:cxn ang="0">
                <a:pos x="148706" y="107520"/>
              </a:cxn>
              <a:cxn ang="0">
                <a:pos x="132121" y="132121"/>
              </a:cxn>
              <a:cxn ang="0">
                <a:pos x="107520" y="148706"/>
              </a:cxn>
              <a:cxn ang="0">
                <a:pos x="77393" y="154787"/>
              </a:cxn>
              <a:cxn ang="0">
                <a:pos x="47271" y="148706"/>
              </a:cxn>
              <a:cxn ang="0">
                <a:pos x="22671" y="132121"/>
              </a:cxn>
              <a:cxn ang="0">
                <a:pos x="6083" y="107520"/>
              </a:cxn>
              <a:cxn ang="0">
                <a:pos x="0" y="77393"/>
              </a:cxn>
              <a:cxn ang="0">
                <a:pos x="6083" y="47266"/>
              </a:cxn>
              <a:cxn ang="0">
                <a:pos x="22671" y="22666"/>
              </a:cxn>
              <a:cxn ang="0">
                <a:pos x="47271" y="6081"/>
              </a:cxn>
              <a:cxn ang="0">
                <a:pos x="77393" y="0"/>
              </a:cxn>
              <a:cxn ang="0">
                <a:pos x="107520" y="6081"/>
              </a:cxn>
              <a:cxn ang="0">
                <a:pos x="132121" y="22666"/>
              </a:cxn>
              <a:cxn ang="0">
                <a:pos x="148706" y="47266"/>
              </a:cxn>
              <a:cxn ang="0">
                <a:pos x="154787" y="77393"/>
              </a:cxn>
            </a:cxnLst>
            <a:rect l="0" t="0" r="r" b="b"/>
            <a:pathLst>
              <a:path w="154939" h="154939">
                <a:moveTo>
                  <a:pt x="154787" y="77393"/>
                </a:moveTo>
                <a:lnTo>
                  <a:pt x="148706" y="107520"/>
                </a:lnTo>
                <a:lnTo>
                  <a:pt x="132121" y="132121"/>
                </a:lnTo>
                <a:lnTo>
                  <a:pt x="107520" y="148706"/>
                </a:lnTo>
                <a:lnTo>
                  <a:pt x="77393" y="154787"/>
                </a:lnTo>
                <a:lnTo>
                  <a:pt x="47271" y="148706"/>
                </a:lnTo>
                <a:lnTo>
                  <a:pt x="22671" y="132121"/>
                </a:lnTo>
                <a:lnTo>
                  <a:pt x="6083" y="107520"/>
                </a:lnTo>
                <a:lnTo>
                  <a:pt x="0" y="77393"/>
                </a:lnTo>
                <a:lnTo>
                  <a:pt x="6083" y="47266"/>
                </a:lnTo>
                <a:lnTo>
                  <a:pt x="22671" y="22666"/>
                </a:lnTo>
                <a:lnTo>
                  <a:pt x="47271" y="6081"/>
                </a:lnTo>
                <a:lnTo>
                  <a:pt x="77393" y="0"/>
                </a:lnTo>
                <a:lnTo>
                  <a:pt x="107520" y="6081"/>
                </a:lnTo>
                <a:lnTo>
                  <a:pt x="132121" y="22666"/>
                </a:lnTo>
                <a:lnTo>
                  <a:pt x="148706" y="47266"/>
                </a:lnTo>
                <a:lnTo>
                  <a:pt x="154787" y="77393"/>
                </a:lnTo>
                <a:close/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8" name="object 35"/>
          <p:cNvSpPr>
            <a:spLocks/>
          </p:cNvSpPr>
          <p:nvPr/>
        </p:nvSpPr>
        <p:spPr bwMode="auto">
          <a:xfrm>
            <a:off x="5172075" y="5260975"/>
            <a:ext cx="201613" cy="17463"/>
          </a:xfrm>
          <a:custGeom>
            <a:avLst/>
            <a:gdLst/>
            <a:ahLst/>
            <a:cxnLst>
              <a:cxn ang="0">
                <a:pos x="201066" y="17132"/>
              </a:cxn>
              <a:cxn ang="0">
                <a:pos x="148588" y="17161"/>
              </a:cxn>
              <a:cxn ang="0">
                <a:pos x="96994" y="14266"/>
              </a:cxn>
              <a:cxn ang="0">
                <a:pos x="47170" y="8522"/>
              </a:cxn>
              <a:cxn ang="0">
                <a:pos x="0" y="0"/>
              </a:cxn>
            </a:cxnLst>
            <a:rect l="0" t="0" r="r" b="b"/>
            <a:pathLst>
              <a:path w="201295" h="17779">
                <a:moveTo>
                  <a:pt x="201066" y="17132"/>
                </a:moveTo>
                <a:lnTo>
                  <a:pt x="148588" y="17161"/>
                </a:lnTo>
                <a:lnTo>
                  <a:pt x="96994" y="14266"/>
                </a:lnTo>
                <a:lnTo>
                  <a:pt x="47170" y="852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9" name="object 36"/>
          <p:cNvSpPr>
            <a:spLocks/>
          </p:cNvSpPr>
          <p:nvPr/>
        </p:nvSpPr>
        <p:spPr bwMode="auto">
          <a:xfrm>
            <a:off x="5462588" y="5465763"/>
            <a:ext cx="88900" cy="7937"/>
          </a:xfrm>
          <a:custGeom>
            <a:avLst/>
            <a:gdLst/>
            <a:ahLst/>
            <a:cxnLst>
              <a:cxn ang="0">
                <a:pos x="87972" y="0"/>
              </a:cxn>
              <a:cxn ang="0">
                <a:pos x="66565" y="2844"/>
              </a:cxn>
              <a:cxn ang="0">
                <a:pos x="44719" y="5164"/>
              </a:cxn>
              <a:cxn ang="0">
                <a:pos x="22507" y="6952"/>
              </a:cxn>
              <a:cxn ang="0">
                <a:pos x="0" y="8204"/>
              </a:cxn>
            </a:cxnLst>
            <a:rect l="0" t="0" r="r" b="b"/>
            <a:pathLst>
              <a:path w="88264" h="8254">
                <a:moveTo>
                  <a:pt x="87972" y="0"/>
                </a:moveTo>
                <a:lnTo>
                  <a:pt x="66565" y="2844"/>
                </a:lnTo>
                <a:lnTo>
                  <a:pt x="44719" y="5164"/>
                </a:lnTo>
                <a:lnTo>
                  <a:pt x="22507" y="6952"/>
                </a:lnTo>
                <a:lnTo>
                  <a:pt x="0" y="8204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0" name="object 37"/>
          <p:cNvSpPr>
            <a:spLocks/>
          </p:cNvSpPr>
          <p:nvPr/>
        </p:nvSpPr>
        <p:spPr bwMode="auto">
          <a:xfrm>
            <a:off x="6256338" y="5518150"/>
            <a:ext cx="52387" cy="36513"/>
          </a:xfrm>
          <a:custGeom>
            <a:avLst/>
            <a:gdLst/>
            <a:ahLst/>
            <a:cxnLst>
              <a:cxn ang="0">
                <a:pos x="53009" y="37401"/>
              </a:cxn>
              <a:cxn ang="0">
                <a:pos x="37744" y="28453"/>
              </a:cxn>
              <a:cxn ang="0">
                <a:pos x="23799" y="19224"/>
              </a:cxn>
              <a:cxn ang="0">
                <a:pos x="11208" y="9733"/>
              </a:cxn>
              <a:cxn ang="0">
                <a:pos x="0" y="0"/>
              </a:cxn>
            </a:cxnLst>
            <a:rect l="0" t="0" r="r" b="b"/>
            <a:pathLst>
              <a:path w="53339" h="37464">
                <a:moveTo>
                  <a:pt x="53009" y="37401"/>
                </a:moveTo>
                <a:lnTo>
                  <a:pt x="37744" y="28453"/>
                </a:lnTo>
                <a:lnTo>
                  <a:pt x="23799" y="19224"/>
                </a:lnTo>
                <a:lnTo>
                  <a:pt x="11208" y="9733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1" name="object 38"/>
          <p:cNvSpPr>
            <a:spLocks/>
          </p:cNvSpPr>
          <p:nvPr/>
        </p:nvSpPr>
        <p:spPr bwMode="auto">
          <a:xfrm>
            <a:off x="7267575" y="5462588"/>
            <a:ext cx="22225" cy="41275"/>
          </a:xfrm>
          <a:custGeom>
            <a:avLst/>
            <a:gdLst/>
            <a:ahLst/>
            <a:cxnLst>
              <a:cxn ang="0">
                <a:pos x="21170" y="0"/>
              </a:cxn>
              <a:cxn ang="0">
                <a:pos x="18084" y="10406"/>
              </a:cxn>
              <a:cxn ang="0">
                <a:pos x="13519" y="20732"/>
              </a:cxn>
              <a:cxn ang="0">
                <a:pos x="7487" y="30953"/>
              </a:cxn>
              <a:cxn ang="0">
                <a:pos x="0" y="41046"/>
              </a:cxn>
            </a:cxnLst>
            <a:rect l="0" t="0" r="r" b="b"/>
            <a:pathLst>
              <a:path w="21590" h="41275">
                <a:moveTo>
                  <a:pt x="21170" y="0"/>
                </a:moveTo>
                <a:lnTo>
                  <a:pt x="18084" y="10406"/>
                </a:lnTo>
                <a:lnTo>
                  <a:pt x="13519" y="20732"/>
                </a:lnTo>
                <a:lnTo>
                  <a:pt x="7487" y="30953"/>
                </a:lnTo>
                <a:lnTo>
                  <a:pt x="0" y="41046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2" name="object 39"/>
          <p:cNvSpPr>
            <a:spLocks/>
          </p:cNvSpPr>
          <p:nvPr/>
        </p:nvSpPr>
        <p:spPr bwMode="auto">
          <a:xfrm>
            <a:off x="7708900" y="5208588"/>
            <a:ext cx="258763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468" y="14066"/>
              </a:cxn>
              <a:cxn ang="0">
                <a:pos x="120994" y="31496"/>
              </a:cxn>
              <a:cxn ang="0">
                <a:pos x="168824" y="51841"/>
              </a:cxn>
              <a:cxn ang="0">
                <a:pos x="207203" y="74652"/>
              </a:cxn>
              <a:cxn ang="0">
                <a:pos x="252590" y="125881"/>
              </a:cxn>
              <a:cxn ang="0">
                <a:pos x="258089" y="153403"/>
              </a:cxn>
            </a:cxnLst>
            <a:rect l="0" t="0" r="r" b="b"/>
            <a:pathLst>
              <a:path w="258445" h="153670">
                <a:moveTo>
                  <a:pt x="0" y="0"/>
                </a:moveTo>
                <a:lnTo>
                  <a:pt x="64468" y="14066"/>
                </a:lnTo>
                <a:lnTo>
                  <a:pt x="120994" y="31496"/>
                </a:lnTo>
                <a:lnTo>
                  <a:pt x="168824" y="51841"/>
                </a:lnTo>
                <a:lnTo>
                  <a:pt x="207203" y="74652"/>
                </a:lnTo>
                <a:lnTo>
                  <a:pt x="252590" y="125881"/>
                </a:lnTo>
                <a:lnTo>
                  <a:pt x="258089" y="153403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3" name="object 40"/>
          <p:cNvSpPr>
            <a:spLocks/>
          </p:cNvSpPr>
          <p:nvPr/>
        </p:nvSpPr>
        <p:spPr bwMode="auto">
          <a:xfrm>
            <a:off x="8204200" y="5045075"/>
            <a:ext cx="114300" cy="57150"/>
          </a:xfrm>
          <a:custGeom>
            <a:avLst/>
            <a:gdLst/>
            <a:ahLst/>
            <a:cxnLst>
              <a:cxn ang="0">
                <a:pos x="114922" y="0"/>
              </a:cxn>
              <a:cxn ang="0">
                <a:pos x="93100" y="16148"/>
              </a:cxn>
              <a:cxn ang="0">
                <a:pos x="66481" y="31216"/>
              </a:cxn>
              <a:cxn ang="0">
                <a:pos x="35351" y="45055"/>
              </a:cxn>
              <a:cxn ang="0">
                <a:pos x="0" y="57518"/>
              </a:cxn>
            </a:cxnLst>
            <a:rect l="0" t="0" r="r" b="b"/>
            <a:pathLst>
              <a:path w="114934" h="57785">
                <a:moveTo>
                  <a:pt x="114922" y="0"/>
                </a:moveTo>
                <a:lnTo>
                  <a:pt x="93100" y="16148"/>
                </a:lnTo>
                <a:lnTo>
                  <a:pt x="66481" y="31216"/>
                </a:lnTo>
                <a:lnTo>
                  <a:pt x="35351" y="45055"/>
                </a:lnTo>
                <a:lnTo>
                  <a:pt x="0" y="57518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4" name="object 41"/>
          <p:cNvSpPr>
            <a:spLocks/>
          </p:cNvSpPr>
          <p:nvPr/>
        </p:nvSpPr>
        <p:spPr bwMode="auto">
          <a:xfrm>
            <a:off x="8042275" y="4830763"/>
            <a:ext cx="6350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2" y="6746"/>
              </a:cxn>
              <a:cxn ang="0">
                <a:pos x="4816" y="13530"/>
              </a:cxn>
              <a:cxn ang="0">
                <a:pos x="5890" y="20340"/>
              </a:cxn>
              <a:cxn ang="0">
                <a:pos x="6070" y="27165"/>
              </a:cxn>
            </a:cxnLst>
            <a:rect l="0" t="0" r="r" b="b"/>
            <a:pathLst>
              <a:path w="6350" h="27304">
                <a:moveTo>
                  <a:pt x="0" y="0"/>
                </a:moveTo>
                <a:lnTo>
                  <a:pt x="2852" y="6746"/>
                </a:lnTo>
                <a:lnTo>
                  <a:pt x="4816" y="13530"/>
                </a:lnTo>
                <a:lnTo>
                  <a:pt x="5890" y="20340"/>
                </a:lnTo>
                <a:lnTo>
                  <a:pt x="6070" y="27165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5" name="object 42"/>
          <p:cNvSpPr>
            <a:spLocks/>
          </p:cNvSpPr>
          <p:nvPr/>
        </p:nvSpPr>
        <p:spPr bwMode="auto">
          <a:xfrm>
            <a:off x="7308850" y="4765675"/>
            <a:ext cx="58738" cy="34925"/>
          </a:xfrm>
          <a:custGeom>
            <a:avLst/>
            <a:gdLst/>
            <a:ahLst/>
            <a:cxnLst>
              <a:cxn ang="0">
                <a:pos x="0" y="34645"/>
              </a:cxn>
              <a:cxn ang="0">
                <a:pos x="12132" y="25413"/>
              </a:cxn>
              <a:cxn ang="0">
                <a:pos x="26028" y="16541"/>
              </a:cxn>
              <a:cxn ang="0">
                <a:pos x="41630" y="8060"/>
              </a:cxn>
              <a:cxn ang="0">
                <a:pos x="58877" y="0"/>
              </a:cxn>
            </a:cxnLst>
            <a:rect l="0" t="0" r="r" b="b"/>
            <a:pathLst>
              <a:path w="59054" h="34925">
                <a:moveTo>
                  <a:pt x="0" y="34645"/>
                </a:moveTo>
                <a:lnTo>
                  <a:pt x="12132" y="25413"/>
                </a:lnTo>
                <a:lnTo>
                  <a:pt x="26028" y="16541"/>
                </a:lnTo>
                <a:lnTo>
                  <a:pt x="41630" y="8060"/>
                </a:lnTo>
                <a:lnTo>
                  <a:pt x="58877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6" name="object 43"/>
          <p:cNvSpPr>
            <a:spLocks/>
          </p:cNvSpPr>
          <p:nvPr/>
        </p:nvSpPr>
        <p:spPr bwMode="auto">
          <a:xfrm>
            <a:off x="6757988" y="4786313"/>
            <a:ext cx="28575" cy="30162"/>
          </a:xfrm>
          <a:custGeom>
            <a:avLst/>
            <a:gdLst/>
            <a:ahLst/>
            <a:cxnLst>
              <a:cxn ang="0">
                <a:pos x="0" y="29870"/>
              </a:cxn>
              <a:cxn ang="0">
                <a:pos x="5228" y="22170"/>
              </a:cxn>
              <a:cxn ang="0">
                <a:pos x="11736" y="14611"/>
              </a:cxn>
              <a:cxn ang="0">
                <a:pos x="19504" y="7213"/>
              </a:cxn>
              <a:cxn ang="0">
                <a:pos x="28511" y="0"/>
              </a:cxn>
            </a:cxnLst>
            <a:rect l="0" t="0" r="r" b="b"/>
            <a:pathLst>
              <a:path w="28575" h="30479">
                <a:moveTo>
                  <a:pt x="0" y="29870"/>
                </a:moveTo>
                <a:lnTo>
                  <a:pt x="5228" y="22170"/>
                </a:lnTo>
                <a:lnTo>
                  <a:pt x="11736" y="14611"/>
                </a:lnTo>
                <a:lnTo>
                  <a:pt x="19504" y="7213"/>
                </a:lnTo>
                <a:lnTo>
                  <a:pt x="28511" y="0"/>
                </a:lnTo>
              </a:path>
            </a:pathLst>
          </a:custGeom>
          <a:noFill/>
          <a:ln w="12699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7" name="object 44"/>
          <p:cNvSpPr>
            <a:spLocks/>
          </p:cNvSpPr>
          <p:nvPr/>
        </p:nvSpPr>
        <p:spPr bwMode="auto">
          <a:xfrm>
            <a:off x="6111875" y="4826000"/>
            <a:ext cx="103188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551" y="6373"/>
              </a:cxn>
              <a:cxn ang="0">
                <a:pos x="53978" y="13344"/>
              </a:cxn>
              <a:cxn ang="0">
                <a:pos x="79209" y="20891"/>
              </a:cxn>
              <a:cxn ang="0">
                <a:pos x="103174" y="28994"/>
              </a:cxn>
            </a:cxnLst>
            <a:rect l="0" t="0" r="r" b="b"/>
            <a:pathLst>
              <a:path w="103504" h="29210">
                <a:moveTo>
                  <a:pt x="0" y="0"/>
                </a:moveTo>
                <a:lnTo>
                  <a:pt x="27551" y="6373"/>
                </a:lnTo>
                <a:lnTo>
                  <a:pt x="53978" y="13344"/>
                </a:lnTo>
                <a:lnTo>
                  <a:pt x="79209" y="20891"/>
                </a:lnTo>
                <a:lnTo>
                  <a:pt x="103174" y="28994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8" name="object 45"/>
          <p:cNvSpPr>
            <a:spLocks/>
          </p:cNvSpPr>
          <p:nvPr/>
        </p:nvSpPr>
        <p:spPr bwMode="auto">
          <a:xfrm>
            <a:off x="5310188" y="5024438"/>
            <a:ext cx="19050" cy="30162"/>
          </a:xfrm>
          <a:custGeom>
            <a:avLst/>
            <a:gdLst/>
            <a:ahLst/>
            <a:cxnLst>
              <a:cxn ang="0">
                <a:pos x="17995" y="30492"/>
              </a:cxn>
              <a:cxn ang="0">
                <a:pos x="12274" y="22974"/>
              </a:cxn>
              <a:cxn ang="0">
                <a:pos x="7364" y="15379"/>
              </a:cxn>
              <a:cxn ang="0">
                <a:pos x="3270" y="7718"/>
              </a:cxn>
              <a:cxn ang="0">
                <a:pos x="0" y="0"/>
              </a:cxn>
            </a:cxnLst>
            <a:rect l="0" t="0" r="r" b="b"/>
            <a:pathLst>
              <a:path w="18414" h="30479">
                <a:moveTo>
                  <a:pt x="17995" y="30492"/>
                </a:moveTo>
                <a:lnTo>
                  <a:pt x="12274" y="22974"/>
                </a:lnTo>
                <a:lnTo>
                  <a:pt x="7364" y="15379"/>
                </a:lnTo>
                <a:lnTo>
                  <a:pt x="3270" y="7718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" name="object 46"/>
          <p:cNvSpPr txBox="1"/>
          <p:nvPr/>
        </p:nvSpPr>
        <p:spPr>
          <a:xfrm>
            <a:off x="5199063" y="5040313"/>
            <a:ext cx="3062287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imes New Roman"/>
                <a:cs typeface="Times New Roman"/>
              </a:rPr>
              <a:t>P[</a:t>
            </a:r>
            <a:r>
              <a:rPr sz="1600" i="1" spc="-5" dirty="0">
                <a:latin typeface="Times New Roman"/>
                <a:cs typeface="Times New Roman"/>
              </a:rPr>
              <a:t>A|B</a:t>
            </a:r>
            <a:r>
              <a:rPr sz="1600" spc="-5" dirty="0">
                <a:latin typeface="Times New Roman"/>
                <a:cs typeface="Times New Roman"/>
              </a:rPr>
              <a:t>] P[</a:t>
            </a:r>
            <a:r>
              <a:rPr sz="1600" i="1" spc="-5" dirty="0">
                <a:latin typeface="Times New Roman"/>
                <a:cs typeface="Times New Roman"/>
              </a:rPr>
              <a:t>B</a:t>
            </a:r>
            <a:r>
              <a:rPr sz="1600" spc="-5" dirty="0">
                <a:latin typeface="Times New Roman"/>
                <a:cs typeface="Times New Roman"/>
              </a:rPr>
              <a:t>] </a:t>
            </a:r>
            <a:r>
              <a:rPr sz="1600" dirty="0">
                <a:latin typeface="Times New Roman"/>
                <a:cs typeface="Times New Roman"/>
              </a:rPr>
              <a:t>= </a:t>
            </a:r>
            <a:r>
              <a:rPr sz="1600" spc="-5" dirty="0">
                <a:latin typeface="Times New Roman"/>
                <a:cs typeface="Times New Roman"/>
              </a:rPr>
              <a:t>P[</a:t>
            </a:r>
            <a:r>
              <a:rPr sz="1600" i="1" spc="-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Symbol"/>
                <a:cs typeface="Symbol"/>
              </a:rPr>
              <a:t></a:t>
            </a:r>
            <a:r>
              <a:rPr sz="1600" i="1" spc="-5" dirty="0">
                <a:latin typeface="Times New Roman"/>
                <a:cs typeface="Times New Roman"/>
              </a:rPr>
              <a:t>B</a:t>
            </a:r>
            <a:r>
              <a:rPr sz="1600" spc="-5" dirty="0">
                <a:latin typeface="Times New Roman"/>
                <a:cs typeface="Times New Roman"/>
              </a:rPr>
              <a:t>] </a:t>
            </a:r>
            <a:r>
              <a:rPr sz="1600" dirty="0">
                <a:latin typeface="Times New Roman"/>
                <a:cs typeface="Times New Roman"/>
              </a:rPr>
              <a:t>= </a:t>
            </a:r>
            <a:r>
              <a:rPr sz="1600" spc="-5" dirty="0">
                <a:latin typeface="Times New Roman"/>
                <a:cs typeface="Times New Roman"/>
              </a:rPr>
              <a:t>P[</a:t>
            </a:r>
            <a:r>
              <a:rPr sz="1600" i="1" spc="-5" dirty="0">
                <a:latin typeface="Times New Roman"/>
                <a:cs typeface="Times New Roman"/>
              </a:rPr>
              <a:t>B|A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P[</a:t>
            </a:r>
            <a:r>
              <a:rPr sz="1600" i="1" spc="-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11311" name="object 4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2AE97715-5D95-4E2A-9226-6A6BCCE5A30F}" type="slidenum">
              <a:rPr lang="th-TH"/>
              <a:pPr marL="65088"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475" y="2212975"/>
            <a:ext cx="7429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OAL: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2579688"/>
            <a:ext cx="4759325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Cond. </a:t>
            </a:r>
            <a:r>
              <a:rPr sz="2000" spc="-10" dirty="0">
                <a:latin typeface="Tahoma"/>
                <a:cs typeface="Tahoma"/>
              </a:rPr>
              <a:t>Prob. </a:t>
            </a:r>
            <a:r>
              <a:rPr sz="2000" spc="-5" dirty="0">
                <a:latin typeface="Tahoma"/>
                <a:cs typeface="Tahoma"/>
              </a:rPr>
              <a:t>of blue </a:t>
            </a:r>
            <a:r>
              <a:rPr sz="2000" spc="-10" dirty="0">
                <a:latin typeface="Tahoma"/>
                <a:cs typeface="Tahoma"/>
              </a:rPr>
              <a:t>given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majority-blue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4773613"/>
            <a:ext cx="4746625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000" spc="-10" dirty="0">
                <a:latin typeface="Tahoma"/>
                <a:cs typeface="Tahoma"/>
              </a:rPr>
              <a:t>Prob. </a:t>
            </a:r>
            <a:r>
              <a:rPr sz="2000" spc="-5" dirty="0">
                <a:latin typeface="Tahoma"/>
                <a:cs typeface="Tahoma"/>
              </a:rPr>
              <a:t>when he/she guess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majority-blue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292" name="object 5"/>
          <p:cNvSpPr>
            <a:spLocks noChangeArrowheads="1"/>
          </p:cNvSpPr>
          <p:nvPr/>
        </p:nvSpPr>
        <p:spPr bwMode="auto">
          <a:xfrm>
            <a:off x="258763" y="254000"/>
            <a:ext cx="568642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3" name="object 6"/>
          <p:cNvSpPr>
            <a:spLocks noChangeArrowheads="1"/>
          </p:cNvSpPr>
          <p:nvPr/>
        </p:nvSpPr>
        <p:spPr bwMode="auto">
          <a:xfrm>
            <a:off x="5327650" y="254000"/>
            <a:ext cx="814388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4" name="object 7"/>
          <p:cNvSpPr>
            <a:spLocks noChangeArrowheads="1"/>
          </p:cNvSpPr>
          <p:nvPr/>
        </p:nvSpPr>
        <p:spPr bwMode="auto">
          <a:xfrm>
            <a:off x="5524500" y="254000"/>
            <a:ext cx="2293938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Modeling the</a:t>
            </a:r>
            <a:r>
              <a:rPr spc="-65" dirty="0"/>
              <a:t> </a:t>
            </a:r>
            <a:r>
              <a:rPr spc="-5" dirty="0"/>
              <a:t>Decision-Making</a:t>
            </a:r>
          </a:p>
        </p:txBody>
      </p:sp>
      <p:sp>
        <p:nvSpPr>
          <p:cNvPr id="29" name="object 29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12297" name="object 3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D977933D-5E5A-4662-81B1-2F0CDA35AEFF}" type="slidenum">
              <a:rPr lang="th-TH"/>
              <a:pPr marL="65088"/>
              <a:t>6</a:t>
            </a:fld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2508250" y="1779588"/>
            <a:ext cx="4217988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097405" algn="l"/>
                <a:tab pos="4077970" algn="l"/>
              </a:tabLst>
              <a:defRPr/>
            </a:pP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[</a:t>
            </a:r>
            <a:r>
              <a:rPr sz="20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ajori</a:t>
            </a:r>
            <a:r>
              <a:rPr sz="20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y</a:t>
            </a:r>
            <a:r>
              <a:rPr sz="2000" i="1" spc="-15" dirty="0">
                <a:solidFill>
                  <a:srgbClr val="00AF50"/>
                </a:solidFill>
                <a:latin typeface="Times New Roman"/>
                <a:cs typeface="Times New Roman"/>
              </a:rPr>
              <a:t>-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b</a:t>
            </a:r>
            <a:r>
              <a:rPr sz="20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lu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[</a:t>
            </a:r>
            <a:r>
              <a:rPr sz="20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ajorit</a:t>
            </a:r>
            <a:r>
              <a:rPr sz="20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y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-</a:t>
            </a:r>
            <a:r>
              <a:rPr sz="2000" i="1" spc="-85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ed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3000" u="sng" spc="-7" baseline="22222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endParaRPr sz="3000" baseline="2222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3838" y="1920875"/>
            <a:ext cx="15240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2563" y="2208213"/>
            <a:ext cx="3717925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78225" algn="l"/>
              </a:tabLst>
              <a:defRPr/>
            </a:pP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[</a:t>
            </a:r>
            <a:r>
              <a:rPr sz="20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ajori</a:t>
            </a:r>
            <a:r>
              <a:rPr sz="20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20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-</a:t>
            </a:r>
            <a:r>
              <a:rPr sz="20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sz="2000" b="1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| seen</a:t>
            </a:r>
            <a:r>
              <a:rPr sz="20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0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hea</a:t>
            </a:r>
            <a:r>
              <a:rPr sz="2000" i="1" spc="-8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000" i="1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&gt;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3000" u="sng" spc="-7" baseline="22222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endParaRPr sz="3000" baseline="2222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8088" y="2349500"/>
            <a:ext cx="15240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5325" y="2922588"/>
            <a:ext cx="54038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263515" algn="l"/>
              </a:tabLst>
              <a:defRPr/>
            </a:pP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[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blue</a:t>
            </a:r>
            <a:r>
              <a:rPr sz="20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| </a:t>
            </a:r>
            <a:r>
              <a:rPr sz="20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ajorit</a:t>
            </a:r>
            <a:r>
              <a:rPr sz="2000" i="1" dirty="0">
                <a:solidFill>
                  <a:srgbClr val="00AF50"/>
                </a:solidFill>
                <a:latin typeface="Times New Roman"/>
                <a:cs typeface="Times New Roman"/>
              </a:rPr>
              <a:t>y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-</a:t>
            </a:r>
            <a:r>
              <a:rPr sz="20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bl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ue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[</a:t>
            </a:r>
            <a:r>
              <a:rPr sz="2000" i="1" spc="-80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ed</a:t>
            </a:r>
            <a:r>
              <a:rPr sz="2000" i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| </a:t>
            </a:r>
            <a:r>
              <a:rPr sz="20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ajorit</a:t>
            </a:r>
            <a:r>
              <a:rPr sz="2000" i="1" dirty="0">
                <a:solidFill>
                  <a:srgbClr val="00AF50"/>
                </a:solidFill>
                <a:latin typeface="Times New Roman"/>
                <a:cs typeface="Times New Roman"/>
              </a:rPr>
              <a:t>y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-</a:t>
            </a:r>
            <a:r>
              <a:rPr sz="2000" i="1" spc="-85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ed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]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r>
              <a:rPr sz="2000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3000" u="sng" spc="-7" baseline="22222" dirty="0">
                <a:solidFill>
                  <a:srgbClr val="00AF50"/>
                </a:solidFill>
                <a:latin typeface="Times New Roman"/>
                <a:cs typeface="Times New Roman"/>
              </a:rPr>
              <a:t>2</a:t>
            </a:r>
            <a:endParaRPr sz="3000" baseline="2222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6775" y="3063875"/>
            <a:ext cx="15240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575" y="3311525"/>
            <a:ext cx="6796088" cy="919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000" spc="-35" dirty="0">
                <a:latin typeface="Tahoma"/>
                <a:cs typeface="Tahoma"/>
              </a:rPr>
              <a:t>Prof. </a:t>
            </a:r>
            <a:r>
              <a:rPr sz="2000" spc="-5" dirty="0">
                <a:latin typeface="Tahoma"/>
                <a:cs typeface="Tahoma"/>
              </a:rPr>
              <a:t>of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blue</a:t>
            </a:r>
            <a:endParaRPr sz="2000">
              <a:latin typeface="Tahoma"/>
              <a:cs typeface="Tahoma"/>
            </a:endParaRPr>
          </a:p>
          <a:p>
            <a:pPr marL="1508760" fontAlgn="auto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P[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blue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]  =  P[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majority-blue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] P[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blue |</a:t>
            </a:r>
            <a:r>
              <a:rPr sz="20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majority-blue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26504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+  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P[</a:t>
            </a:r>
            <a:r>
              <a:rPr sz="20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majority-red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] 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P[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blue |</a:t>
            </a:r>
            <a:r>
              <a:rPr sz="20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majority-red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9413" y="4295775"/>
            <a:ext cx="169862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9163" y="4295775"/>
            <a:ext cx="196850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6188" y="4214813"/>
            <a:ext cx="152400" cy="557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1513" y="4214813"/>
            <a:ext cx="1111250" cy="39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1 </a:t>
            </a:r>
            <a:r>
              <a:rPr sz="3000" spc="-7" baseline="-18055" dirty="0">
                <a:solidFill>
                  <a:srgbClr val="00AF50"/>
                </a:solidFill>
                <a:latin typeface="Symbol"/>
                <a:cs typeface="Symbol"/>
              </a:rPr>
              <a:t></a:t>
            </a:r>
            <a:r>
              <a:rPr sz="3000" spc="-7" baseline="-180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2 </a:t>
            </a:r>
            <a:r>
              <a:rPr sz="3000" spc="-7" baseline="-18055" dirty="0">
                <a:solidFill>
                  <a:srgbClr val="00AF50"/>
                </a:solidFill>
                <a:latin typeface="Times New Roman"/>
                <a:cs typeface="Times New Roman"/>
              </a:rPr>
              <a:t>+ </a:t>
            </a:r>
            <a:r>
              <a:rPr sz="2000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000" u="sng" spc="-2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000" spc="67" baseline="-18055" dirty="0">
                <a:solidFill>
                  <a:srgbClr val="00AF50"/>
                </a:solidFill>
                <a:latin typeface="Symbol"/>
                <a:cs typeface="Symbol"/>
              </a:rPr>
              <a:t></a:t>
            </a:r>
            <a:r>
              <a:rPr sz="2000" u="sng" spc="45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1513" y="4454525"/>
            <a:ext cx="11112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72415" algn="l"/>
                <a:tab pos="714375" algn="l"/>
                <a:tab pos="970915" algn="l"/>
              </a:tabLst>
              <a:defRPr/>
            </a:pP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2	3	2	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6625" y="5108575"/>
            <a:ext cx="6980238" cy="460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-7" baseline="-30555" dirty="0">
                <a:solidFill>
                  <a:srgbClr val="00AF50"/>
                </a:solidFill>
                <a:latin typeface="Times New Roman"/>
                <a:cs typeface="Times New Roman"/>
              </a:rPr>
              <a:t>P[</a:t>
            </a:r>
            <a:r>
              <a:rPr sz="3000" i="1" spc="-7" baseline="-30555" dirty="0">
                <a:solidFill>
                  <a:srgbClr val="00AF50"/>
                </a:solidFill>
                <a:latin typeface="Times New Roman"/>
                <a:cs typeface="Times New Roman"/>
              </a:rPr>
              <a:t>majority-blue | </a:t>
            </a:r>
            <a:r>
              <a:rPr sz="3000" i="1" baseline="-30555" dirty="0">
                <a:solidFill>
                  <a:srgbClr val="00AF50"/>
                </a:solidFill>
                <a:latin typeface="Times New Roman"/>
                <a:cs typeface="Times New Roman"/>
              </a:rPr>
              <a:t>blue</a:t>
            </a:r>
            <a:r>
              <a:rPr sz="3000" baseline="-30555" dirty="0">
                <a:solidFill>
                  <a:srgbClr val="00AF50"/>
                </a:solidFill>
                <a:latin typeface="Times New Roman"/>
                <a:cs typeface="Times New Roman"/>
              </a:rPr>
              <a:t>]  </a:t>
            </a:r>
            <a:r>
              <a:rPr sz="3000" spc="-7" baseline="-30555" dirty="0">
                <a:solidFill>
                  <a:srgbClr val="00AF50"/>
                </a:solidFill>
                <a:latin typeface="Times New Roman"/>
                <a:cs typeface="Times New Roman"/>
              </a:rPr>
              <a:t>=   </a:t>
            </a:r>
            <a:r>
              <a:rPr sz="2000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P[</a:t>
            </a:r>
            <a:r>
              <a:rPr sz="2000" i="1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blue | majority-blue</a:t>
            </a:r>
            <a:r>
              <a:rPr sz="2000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]</a:t>
            </a:r>
            <a:r>
              <a:rPr sz="2000" u="sng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P[</a:t>
            </a:r>
            <a:r>
              <a:rPr sz="2000" i="1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majority-blue</a:t>
            </a:r>
            <a:r>
              <a:rPr sz="2000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]</a:t>
            </a:r>
            <a:r>
              <a:rPr sz="2000" u="sng" spc="2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6388" y="5426075"/>
            <a:ext cx="77470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P[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blue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8675" y="5948363"/>
            <a:ext cx="290036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Calibri"/>
                <a:cs typeface="Calibri"/>
              </a:rPr>
              <a:t>Also, </a:t>
            </a:r>
            <a:r>
              <a:rPr sz="1800" spc="-5" dirty="0">
                <a:latin typeface="Calibri"/>
                <a:cs typeface="Calibri"/>
              </a:rPr>
              <a:t>similar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the 2</a:t>
            </a:r>
            <a:r>
              <a:rPr sz="1800" spc="-7" baseline="25462" dirty="0">
                <a:latin typeface="Calibri"/>
                <a:cs typeface="Calibri"/>
              </a:rPr>
              <a:t>nd</a:t>
            </a:r>
            <a:r>
              <a:rPr sz="1800" spc="15" baseline="25462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6488" y="5675313"/>
            <a:ext cx="1423987" cy="557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45"/>
              </a:lnSpc>
              <a:spcBef>
                <a:spcPts val="0"/>
              </a:spcBef>
              <a:spcAft>
                <a:spcPts val="0"/>
              </a:spcAft>
              <a:tabLst>
                <a:tab pos="1283970" algn="l"/>
              </a:tabLst>
              <a:defRPr/>
            </a:pPr>
            <a:r>
              <a:rPr sz="2000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2/3</a:t>
            </a:r>
            <a:r>
              <a:rPr sz="2000" u="sng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00AF50"/>
                </a:solidFill>
                <a:latin typeface="Symbol"/>
                <a:cs typeface="Symbol"/>
              </a:rPr>
              <a:t></a:t>
            </a:r>
            <a:r>
              <a:rPr sz="2000" u="sng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1/2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269240" fontAlgn="auto">
              <a:lnSpc>
                <a:spcPts val="21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1/2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30838" y="5673725"/>
            <a:ext cx="15240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55975" y="5780088"/>
            <a:ext cx="1968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05338" y="5780088"/>
            <a:ext cx="977900" cy="450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25120" algn="l"/>
              </a:tabLst>
              <a:defRPr/>
            </a:pP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=	</a:t>
            </a:r>
            <a:r>
              <a:rPr sz="3000" spc="-7" baseline="-29166" dirty="0">
                <a:solidFill>
                  <a:srgbClr val="00AF50"/>
                </a:solidFill>
                <a:latin typeface="Times New Roman"/>
                <a:cs typeface="Times New Roman"/>
              </a:rPr>
              <a:t>3  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&gt;</a:t>
            </a:r>
            <a:r>
              <a:rPr sz="2000" i="1" spc="1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000" spc="-7" baseline="-29166" dirty="0">
                <a:solidFill>
                  <a:srgbClr val="00AF50"/>
                </a:solidFill>
                <a:latin typeface="Times New Roman"/>
                <a:cs typeface="Times New Roman"/>
              </a:rPr>
              <a:t>2</a:t>
            </a:r>
            <a:endParaRPr sz="3000" baseline="-29166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575" y="1116013"/>
            <a:ext cx="6948488" cy="681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What does the </a:t>
            </a:r>
            <a:r>
              <a:rPr sz="2000" b="1" spc="5" dirty="0">
                <a:latin typeface="Tahoma"/>
                <a:cs typeface="Tahoma"/>
              </a:rPr>
              <a:t>1</a:t>
            </a:r>
            <a:r>
              <a:rPr sz="1950" b="1" spc="7" baseline="25641" dirty="0">
                <a:latin typeface="Tahoma"/>
                <a:cs typeface="Tahoma"/>
              </a:rPr>
              <a:t>st </a:t>
            </a:r>
            <a:r>
              <a:rPr sz="2000" b="1" spc="-5" dirty="0">
                <a:latin typeface="Tahoma"/>
                <a:cs typeface="Tahoma"/>
              </a:rPr>
              <a:t>person think?  </a:t>
            </a:r>
            <a:r>
              <a:rPr sz="3000" spc="-7" baseline="1388" dirty="0">
                <a:latin typeface="Calibri"/>
                <a:cs typeface="Calibri"/>
              </a:rPr>
              <a:t>Assume </a:t>
            </a:r>
            <a:r>
              <a:rPr sz="3000" spc="-15" baseline="1388" dirty="0">
                <a:latin typeface="Calibri"/>
                <a:cs typeface="Calibri"/>
              </a:rPr>
              <a:t>he/she </a:t>
            </a:r>
            <a:r>
              <a:rPr sz="3000" spc="-22" baseline="1388" dirty="0">
                <a:latin typeface="Calibri"/>
                <a:cs typeface="Calibri"/>
              </a:rPr>
              <a:t>drew</a:t>
            </a:r>
            <a:r>
              <a:rPr sz="3000" spc="-217" baseline="1388" dirty="0">
                <a:latin typeface="Calibri"/>
                <a:cs typeface="Calibri"/>
              </a:rPr>
              <a:t> </a:t>
            </a:r>
            <a:r>
              <a:rPr sz="3000" spc="-7" baseline="1388" dirty="0">
                <a:solidFill>
                  <a:srgbClr val="006FC0"/>
                </a:solidFill>
                <a:latin typeface="Calibri"/>
                <a:cs typeface="Calibri"/>
              </a:rPr>
              <a:t>blue</a:t>
            </a:r>
            <a:r>
              <a:rPr sz="3000" spc="-7" baseline="1388" dirty="0">
                <a:latin typeface="Calibri"/>
                <a:cs typeface="Calibri"/>
              </a:rPr>
              <a:t>.</a:t>
            </a:r>
            <a:endParaRPr sz="3000" baseline="1388">
              <a:latin typeface="Calibri"/>
              <a:cs typeface="Calibri"/>
            </a:endParaRPr>
          </a:p>
          <a:p>
            <a:pPr marL="355600" indent="-342900" fontAlgn="auto">
              <a:spcBef>
                <a:spcPts val="48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000" spc="-10" dirty="0">
                <a:latin typeface="Tahoma"/>
                <a:cs typeface="Tahoma"/>
              </a:rPr>
              <a:t>Prob. </a:t>
            </a:r>
            <a:r>
              <a:rPr sz="2000" spc="-5" dirty="0">
                <a:latin typeface="Tahoma"/>
                <a:cs typeface="Tahoma"/>
              </a:rPr>
              <a:t>of </a:t>
            </a:r>
            <a:r>
              <a:rPr sz="2000" spc="-10" dirty="0">
                <a:latin typeface="Tahoma"/>
                <a:cs typeface="Tahoma"/>
              </a:rPr>
              <a:t>majority-blue </a:t>
            </a:r>
            <a:r>
              <a:rPr sz="2000" spc="-5" dirty="0">
                <a:latin typeface="Tahoma"/>
                <a:cs typeface="Tahoma"/>
              </a:rPr>
              <a:t>and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majority-red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579688"/>
            <a:ext cx="2352675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Using </a:t>
            </a:r>
            <a:r>
              <a:rPr sz="2000" spc="-10" dirty="0">
                <a:latin typeface="Tahoma"/>
                <a:cs typeface="Tahoma"/>
              </a:rPr>
              <a:t>Bayes’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rule,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258763" y="254000"/>
            <a:ext cx="5686425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5327650" y="254000"/>
            <a:ext cx="814388" cy="754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6" name="object 5"/>
          <p:cNvSpPr>
            <a:spLocks noChangeArrowheads="1"/>
          </p:cNvSpPr>
          <p:nvPr/>
        </p:nvSpPr>
        <p:spPr bwMode="auto">
          <a:xfrm>
            <a:off x="5524500" y="254000"/>
            <a:ext cx="2293938" cy="7540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Modeling the</a:t>
            </a:r>
            <a:r>
              <a:rPr spc="-65" dirty="0"/>
              <a:t> </a:t>
            </a:r>
            <a:r>
              <a:rPr spc="-5" dirty="0"/>
              <a:t>Decision-Making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6575" y="1116013"/>
            <a:ext cx="8067675" cy="133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latin typeface="Tahoma" pitchFamily="34" charset="0"/>
                <a:cs typeface="Tahoma" pitchFamily="34" charset="0"/>
              </a:rPr>
              <a:t>What does the 3</a:t>
            </a:r>
            <a:r>
              <a:rPr lang="th-TH" sz="1900" b="1" baseline="26000">
                <a:latin typeface="Tahoma" pitchFamily="34" charset="0"/>
                <a:cs typeface="Tahoma" pitchFamily="34" charset="0"/>
              </a:rPr>
              <a:t>rd 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person think?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475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Suppose the first two persons announced </a:t>
            </a:r>
            <a:r>
              <a:rPr lang="th-TH" sz="20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blue </a:t>
            </a:r>
            <a:r>
              <a:rPr lang="th-TH" sz="2000">
                <a:latin typeface="Tahoma" pitchFamily="34" charset="0"/>
                <a:cs typeface="Tahoma" pitchFamily="34" charset="0"/>
              </a:rPr>
              <a:t>while the third drew 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red</a:t>
            </a:r>
            <a:r>
              <a:rPr lang="th-TH" sz="2000">
                <a:latin typeface="Tahoma" pitchFamily="34" charset="0"/>
                <a:cs typeface="Tahoma" pitchFamily="34" charset="0"/>
              </a:rPr>
              <a:t>.</a:t>
            </a:r>
          </a:p>
          <a:p>
            <a:pPr marL="12700">
              <a:lnSpc>
                <a:spcPts val="2338"/>
              </a:lnSpc>
              <a:spcBef>
                <a:spcPts val="475"/>
              </a:spcBef>
              <a:buFont typeface="Arial" charset="0"/>
              <a:buChar char="•"/>
            </a:pPr>
            <a:r>
              <a:rPr lang="th-TH" sz="2000">
                <a:latin typeface="Tahoma" pitchFamily="34" charset="0"/>
                <a:cs typeface="Tahoma" pitchFamily="34" charset="0"/>
              </a:rPr>
              <a:t>What he/she wants to know is</a:t>
            </a:r>
          </a:p>
          <a:p>
            <a:pPr marL="12700" algn="ctr">
              <a:lnSpc>
                <a:spcPts val="2338"/>
              </a:lnSpc>
            </a:pPr>
            <a:r>
              <a:rPr lang="th-TH" sz="200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P[</a:t>
            </a:r>
            <a:r>
              <a:rPr lang="th-TH" sz="2000" i="1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majority-blue | blue,blue,red</a:t>
            </a:r>
            <a:r>
              <a:rPr lang="th-TH" sz="200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]  = ?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100" y="3965575"/>
            <a:ext cx="3509963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P[</a:t>
            </a:r>
            <a:r>
              <a:rPr sz="2000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majority-blue | </a:t>
            </a:r>
            <a:r>
              <a:rPr sz="2000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blue,blue,red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]</a:t>
            </a:r>
            <a:r>
              <a:rPr sz="2000" spc="434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2400" y="3810000"/>
            <a:ext cx="4995863" cy="635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76400" indent="-1663700">
              <a:lnSpc>
                <a:spcPct val="104000"/>
              </a:lnSpc>
            </a:pPr>
            <a:r>
              <a:rPr lang="th-TH" sz="2000" u="sng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P[</a:t>
            </a:r>
            <a:r>
              <a:rPr lang="th-TH" sz="2000" i="1" u="sng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blue,blue,red | majority-blue</a:t>
            </a:r>
            <a:r>
              <a:rPr lang="th-TH" sz="2000" u="sng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] P[</a:t>
            </a:r>
            <a:r>
              <a:rPr lang="th-TH" sz="2000" i="1" u="sng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majority-blue</a:t>
            </a:r>
            <a:r>
              <a:rPr lang="th-TH" sz="2000" u="sng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th-TH" sz="200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P[</a:t>
            </a:r>
            <a:r>
              <a:rPr lang="th-TH" sz="2000" i="1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blue,blue,red</a:t>
            </a:r>
            <a:r>
              <a:rPr lang="th-TH" sz="200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th-TH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3" name="object 12"/>
          <p:cNvSpPr>
            <a:spLocks noChangeArrowheads="1"/>
          </p:cNvSpPr>
          <p:nvPr/>
        </p:nvSpPr>
        <p:spPr bwMode="auto">
          <a:xfrm>
            <a:off x="4983163" y="3830638"/>
            <a:ext cx="68262" cy="682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4" name="object 13"/>
          <p:cNvSpPr>
            <a:spLocks noChangeArrowheads="1"/>
          </p:cNvSpPr>
          <p:nvPr/>
        </p:nvSpPr>
        <p:spPr bwMode="auto">
          <a:xfrm>
            <a:off x="4962525" y="3744913"/>
            <a:ext cx="134938" cy="1349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5" name="object 14"/>
          <p:cNvSpPr>
            <a:spLocks noChangeArrowheads="1"/>
          </p:cNvSpPr>
          <p:nvPr/>
        </p:nvSpPr>
        <p:spPr bwMode="auto">
          <a:xfrm>
            <a:off x="4956175" y="3592513"/>
            <a:ext cx="203200" cy="2032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3498850" y="2432050"/>
            <a:ext cx="3432175" cy="1216025"/>
          </a:xfrm>
          <a:custGeom>
            <a:avLst/>
            <a:gdLst/>
            <a:ahLst/>
            <a:cxnLst>
              <a:cxn ang="0">
                <a:pos x="310174" y="335936"/>
              </a:cxn>
              <a:cxn ang="0">
                <a:pos x="397804" y="221226"/>
              </a:cxn>
              <a:cxn ang="0">
                <a:pos x="529404" y="155576"/>
              </a:cxn>
              <a:cxn ang="0">
                <a:pos x="704569" y="115575"/>
              </a:cxn>
              <a:cxn ang="0">
                <a:pos x="872548" y="107256"/>
              </a:cxn>
              <a:cxn ang="0">
                <a:pos x="1021329" y="121596"/>
              </a:cxn>
              <a:cxn ang="0">
                <a:pos x="1144206" y="118690"/>
              </a:cxn>
              <a:cxn ang="0">
                <a:pos x="1265112" y="64321"/>
              </a:cxn>
              <a:cxn ang="0">
                <a:pos x="1416445" y="36747"/>
              </a:cxn>
              <a:cxn ang="0">
                <a:pos x="1579789" y="38685"/>
              </a:cxn>
              <a:cxn ang="0">
                <a:pos x="1738065" y="73407"/>
              </a:cxn>
              <a:cxn ang="0">
                <a:pos x="1890315" y="32140"/>
              </a:cxn>
              <a:cxn ang="0">
                <a:pos x="2036389" y="2386"/>
              </a:cxn>
              <a:cxn ang="0">
                <a:pos x="2197019" y="7449"/>
              </a:cxn>
              <a:cxn ang="0">
                <a:pos x="2370184" y="65804"/>
              </a:cxn>
              <a:cxn ang="0">
                <a:pos x="2502605" y="17320"/>
              </a:cxn>
              <a:cxn ang="0">
                <a:pos x="2659463" y="292"/>
              </a:cxn>
              <a:cxn ang="0">
                <a:pos x="2818062" y="15618"/>
              </a:cxn>
              <a:cxn ang="0">
                <a:pos x="2960455" y="66998"/>
              </a:cxn>
              <a:cxn ang="0">
                <a:pos x="3043690" y="152812"/>
              </a:cxn>
              <a:cxn ang="0">
                <a:pos x="3218980" y="199517"/>
              </a:cxn>
              <a:cxn ang="0">
                <a:pos x="3327794" y="276930"/>
              </a:cxn>
              <a:cxn ang="0">
                <a:pos x="3336805" y="410635"/>
              </a:cxn>
              <a:cxn ang="0">
                <a:pos x="3393379" y="490948"/>
              </a:cxn>
              <a:cxn ang="0">
                <a:pos x="3432839" y="589172"/>
              </a:cxn>
              <a:cxn ang="0">
                <a:pos x="3362883" y="716500"/>
              </a:cxn>
              <a:cxn ang="0">
                <a:pos x="3222621" y="794111"/>
              </a:cxn>
              <a:cxn ang="0">
                <a:pos x="3078099" y="832265"/>
              </a:cxn>
              <a:cxn ang="0">
                <a:pos x="2953788" y="903858"/>
              </a:cxn>
              <a:cxn ang="0">
                <a:pos x="2834072" y="1000990"/>
              </a:cxn>
              <a:cxn ang="0">
                <a:pos x="2687329" y="1047819"/>
              </a:cxn>
              <a:cxn ang="0">
                <a:pos x="2508309" y="1064507"/>
              </a:cxn>
              <a:cxn ang="0">
                <a:pos x="2359771" y="1052007"/>
              </a:cxn>
              <a:cxn ang="0">
                <a:pos x="2248893" y="1057531"/>
              </a:cxn>
              <a:cxn ang="0">
                <a:pos x="2120406" y="1145851"/>
              </a:cxn>
              <a:cxn ang="0">
                <a:pos x="1984261" y="1190251"/>
              </a:cxn>
              <a:cxn ang="0">
                <a:pos x="1826249" y="1212767"/>
              </a:cxn>
              <a:cxn ang="0">
                <a:pos x="1657378" y="1210552"/>
              </a:cxn>
              <a:cxn ang="0">
                <a:pos x="1487876" y="1180229"/>
              </a:cxn>
              <a:cxn ang="0">
                <a:pos x="1347514" y="1123666"/>
              </a:cxn>
              <a:cxn ang="0">
                <a:pos x="1210837" y="1123217"/>
              </a:cxn>
              <a:cxn ang="0">
                <a:pos x="1054789" y="1140861"/>
              </a:cxn>
              <a:cxn ang="0">
                <a:pos x="897698" y="1138498"/>
              </a:cxn>
              <a:cxn ang="0">
                <a:pos x="747577" y="1117095"/>
              </a:cxn>
              <a:cxn ang="0">
                <a:pos x="612442" y="1077616"/>
              </a:cxn>
              <a:cxn ang="0">
                <a:pos x="500308" y="1021028"/>
              </a:cxn>
              <a:cxn ang="0">
                <a:pos x="400516" y="994019"/>
              </a:cxn>
              <a:cxn ang="0">
                <a:pos x="232007" y="966829"/>
              </a:cxn>
              <a:cxn ang="0">
                <a:pos x="114467" y="903801"/>
              </a:cxn>
              <a:cxn ang="0">
                <a:pos x="93857" y="775987"/>
              </a:cxn>
              <a:cxn ang="0">
                <a:pos x="113506" y="694327"/>
              </a:cxn>
              <a:cxn ang="0">
                <a:pos x="0" y="580657"/>
              </a:cxn>
              <a:cxn ang="0">
                <a:pos x="114998" y="445191"/>
              </a:cxn>
              <a:cxn ang="0">
                <a:pos x="255337" y="408579"/>
              </a:cxn>
            </a:cxnLst>
            <a:rect l="0" t="0" r="r" b="b"/>
            <a:pathLst>
              <a:path w="3433445" h="1215389">
                <a:moveTo>
                  <a:pt x="311743" y="400030"/>
                </a:moveTo>
                <a:lnTo>
                  <a:pt x="306818" y="367649"/>
                </a:lnTo>
                <a:lnTo>
                  <a:pt x="310174" y="335936"/>
                </a:lnTo>
                <a:lnTo>
                  <a:pt x="321380" y="305165"/>
                </a:lnTo>
                <a:lnTo>
                  <a:pt x="365625" y="247537"/>
                </a:lnTo>
                <a:lnTo>
                  <a:pt x="397804" y="221226"/>
                </a:lnTo>
                <a:lnTo>
                  <a:pt x="436113" y="196948"/>
                </a:lnTo>
                <a:lnTo>
                  <a:pt x="480123" y="174973"/>
                </a:lnTo>
                <a:lnTo>
                  <a:pt x="529404" y="155576"/>
                </a:lnTo>
                <a:lnTo>
                  <a:pt x="583525" y="139029"/>
                </a:lnTo>
                <a:lnTo>
                  <a:pt x="642056" y="125605"/>
                </a:lnTo>
                <a:lnTo>
                  <a:pt x="704569" y="115575"/>
                </a:lnTo>
                <a:lnTo>
                  <a:pt x="770632" y="109213"/>
                </a:lnTo>
                <a:lnTo>
                  <a:pt x="821637" y="107061"/>
                </a:lnTo>
                <a:lnTo>
                  <a:pt x="872548" y="107256"/>
                </a:lnTo>
                <a:lnTo>
                  <a:pt x="923026" y="109765"/>
                </a:lnTo>
                <a:lnTo>
                  <a:pt x="972732" y="114556"/>
                </a:lnTo>
                <a:lnTo>
                  <a:pt x="1021329" y="121596"/>
                </a:lnTo>
                <a:lnTo>
                  <a:pt x="1068476" y="130854"/>
                </a:lnTo>
                <a:lnTo>
                  <a:pt x="1113836" y="142297"/>
                </a:lnTo>
                <a:lnTo>
                  <a:pt x="1144206" y="118690"/>
                </a:lnTo>
                <a:lnTo>
                  <a:pt x="1179990" y="97758"/>
                </a:lnTo>
                <a:lnTo>
                  <a:pt x="1220520" y="79601"/>
                </a:lnTo>
                <a:lnTo>
                  <a:pt x="1265112" y="64321"/>
                </a:lnTo>
                <a:lnTo>
                  <a:pt x="1313085" y="52019"/>
                </a:lnTo>
                <a:lnTo>
                  <a:pt x="1363757" y="42794"/>
                </a:lnTo>
                <a:lnTo>
                  <a:pt x="1416445" y="36747"/>
                </a:lnTo>
                <a:lnTo>
                  <a:pt x="1470468" y="33980"/>
                </a:lnTo>
                <a:lnTo>
                  <a:pt x="1525143" y="34592"/>
                </a:lnTo>
                <a:lnTo>
                  <a:pt x="1579789" y="38685"/>
                </a:lnTo>
                <a:lnTo>
                  <a:pt x="1633723" y="46359"/>
                </a:lnTo>
                <a:lnTo>
                  <a:pt x="1686264" y="57715"/>
                </a:lnTo>
                <a:lnTo>
                  <a:pt x="1738065" y="73407"/>
                </a:lnTo>
                <a:lnTo>
                  <a:pt x="1784638" y="92538"/>
                </a:lnTo>
                <a:lnTo>
                  <a:pt x="1849325" y="49074"/>
                </a:lnTo>
                <a:lnTo>
                  <a:pt x="1890315" y="32140"/>
                </a:lnTo>
                <a:lnTo>
                  <a:pt x="1935794" y="18611"/>
                </a:lnTo>
                <a:lnTo>
                  <a:pt x="1984804" y="8642"/>
                </a:lnTo>
                <a:lnTo>
                  <a:pt x="2036389" y="2386"/>
                </a:lnTo>
                <a:lnTo>
                  <a:pt x="2089590" y="0"/>
                </a:lnTo>
                <a:lnTo>
                  <a:pt x="2143453" y="1636"/>
                </a:lnTo>
                <a:lnTo>
                  <a:pt x="2197019" y="7449"/>
                </a:lnTo>
                <a:lnTo>
                  <a:pt x="2249331" y="17595"/>
                </a:lnTo>
                <a:lnTo>
                  <a:pt x="2315487" y="38357"/>
                </a:lnTo>
                <a:lnTo>
                  <a:pt x="2370184" y="65804"/>
                </a:lnTo>
                <a:lnTo>
                  <a:pt x="2410208" y="46203"/>
                </a:lnTo>
                <a:lnTo>
                  <a:pt x="2454629" y="30030"/>
                </a:lnTo>
                <a:lnTo>
                  <a:pt x="2502605" y="17320"/>
                </a:lnTo>
                <a:lnTo>
                  <a:pt x="2553297" y="8104"/>
                </a:lnTo>
                <a:lnTo>
                  <a:pt x="2605863" y="2417"/>
                </a:lnTo>
                <a:lnTo>
                  <a:pt x="2659463" y="292"/>
                </a:lnTo>
                <a:lnTo>
                  <a:pt x="2713257" y="1762"/>
                </a:lnTo>
                <a:lnTo>
                  <a:pt x="2766404" y="6859"/>
                </a:lnTo>
                <a:lnTo>
                  <a:pt x="2818062" y="15618"/>
                </a:lnTo>
                <a:lnTo>
                  <a:pt x="2867392" y="28072"/>
                </a:lnTo>
                <a:lnTo>
                  <a:pt x="2913553" y="44253"/>
                </a:lnTo>
                <a:lnTo>
                  <a:pt x="2960455" y="66998"/>
                </a:lnTo>
                <a:lnTo>
                  <a:pt x="2998272" y="93084"/>
                </a:lnTo>
                <a:lnTo>
                  <a:pt x="3026264" y="121894"/>
                </a:lnTo>
                <a:lnTo>
                  <a:pt x="3043690" y="152812"/>
                </a:lnTo>
                <a:lnTo>
                  <a:pt x="3108486" y="164107"/>
                </a:lnTo>
                <a:lnTo>
                  <a:pt x="3167120" y="179848"/>
                </a:lnTo>
                <a:lnTo>
                  <a:pt x="3218980" y="199517"/>
                </a:lnTo>
                <a:lnTo>
                  <a:pt x="3263453" y="222598"/>
                </a:lnTo>
                <a:lnTo>
                  <a:pt x="3299929" y="248575"/>
                </a:lnTo>
                <a:lnTo>
                  <a:pt x="3327794" y="276930"/>
                </a:lnTo>
                <a:lnTo>
                  <a:pt x="3355249" y="338709"/>
                </a:lnTo>
                <a:lnTo>
                  <a:pt x="3353614" y="371100"/>
                </a:lnTo>
                <a:lnTo>
                  <a:pt x="3336805" y="410635"/>
                </a:lnTo>
                <a:lnTo>
                  <a:pt x="3321541" y="430663"/>
                </a:lnTo>
                <a:lnTo>
                  <a:pt x="3362087" y="459997"/>
                </a:lnTo>
                <a:lnTo>
                  <a:pt x="3393379" y="490948"/>
                </a:lnTo>
                <a:lnTo>
                  <a:pt x="3415523" y="523083"/>
                </a:lnTo>
                <a:lnTo>
                  <a:pt x="3428637" y="555969"/>
                </a:lnTo>
                <a:lnTo>
                  <a:pt x="3432839" y="589172"/>
                </a:lnTo>
                <a:lnTo>
                  <a:pt x="3428246" y="622260"/>
                </a:lnTo>
                <a:lnTo>
                  <a:pt x="3393151" y="686357"/>
                </a:lnTo>
                <a:lnTo>
                  <a:pt x="3362883" y="716500"/>
                </a:lnTo>
                <a:lnTo>
                  <a:pt x="3324294" y="744796"/>
                </a:lnTo>
                <a:lnTo>
                  <a:pt x="3277500" y="770811"/>
                </a:lnTo>
                <a:lnTo>
                  <a:pt x="3222621" y="794111"/>
                </a:lnTo>
                <a:lnTo>
                  <a:pt x="3177097" y="809234"/>
                </a:lnTo>
                <a:lnTo>
                  <a:pt x="3128789" y="821979"/>
                </a:lnTo>
                <a:lnTo>
                  <a:pt x="3078099" y="832265"/>
                </a:lnTo>
                <a:lnTo>
                  <a:pt x="3025426" y="840008"/>
                </a:lnTo>
                <a:lnTo>
                  <a:pt x="2971173" y="845127"/>
                </a:lnTo>
                <a:lnTo>
                  <a:pt x="2953788" y="903858"/>
                </a:lnTo>
                <a:lnTo>
                  <a:pt x="2906617" y="956509"/>
                </a:lnTo>
                <a:lnTo>
                  <a:pt x="2873241" y="979901"/>
                </a:lnTo>
                <a:lnTo>
                  <a:pt x="2834072" y="1000990"/>
                </a:lnTo>
                <a:lnTo>
                  <a:pt x="2789663" y="1019513"/>
                </a:lnTo>
                <a:lnTo>
                  <a:pt x="2740565" y="1035210"/>
                </a:lnTo>
                <a:lnTo>
                  <a:pt x="2687329" y="1047819"/>
                </a:lnTo>
                <a:lnTo>
                  <a:pt x="2630507" y="1057079"/>
                </a:lnTo>
                <a:lnTo>
                  <a:pt x="2570650" y="1062729"/>
                </a:lnTo>
                <a:lnTo>
                  <a:pt x="2508309" y="1064507"/>
                </a:lnTo>
                <a:lnTo>
                  <a:pt x="2457769" y="1062966"/>
                </a:lnTo>
                <a:lnTo>
                  <a:pt x="2408109" y="1058779"/>
                </a:lnTo>
                <a:lnTo>
                  <a:pt x="2359771" y="1052007"/>
                </a:lnTo>
                <a:lnTo>
                  <a:pt x="2313196" y="1042712"/>
                </a:lnTo>
                <a:lnTo>
                  <a:pt x="2268825" y="1030954"/>
                </a:lnTo>
                <a:lnTo>
                  <a:pt x="2248893" y="1057531"/>
                </a:lnTo>
                <a:lnTo>
                  <a:pt x="2193585" y="1105500"/>
                </a:lnTo>
                <a:lnTo>
                  <a:pt x="2159025" y="1126680"/>
                </a:lnTo>
                <a:lnTo>
                  <a:pt x="2120406" y="1145851"/>
                </a:lnTo>
                <a:lnTo>
                  <a:pt x="2078133" y="1162907"/>
                </a:lnTo>
                <a:lnTo>
                  <a:pt x="2032616" y="1177742"/>
                </a:lnTo>
                <a:lnTo>
                  <a:pt x="1984261" y="1190251"/>
                </a:lnTo>
                <a:lnTo>
                  <a:pt x="1933476" y="1200328"/>
                </a:lnTo>
                <a:lnTo>
                  <a:pt x="1880670" y="1207868"/>
                </a:lnTo>
                <a:lnTo>
                  <a:pt x="1826249" y="1212767"/>
                </a:lnTo>
                <a:lnTo>
                  <a:pt x="1770622" y="1214917"/>
                </a:lnTo>
                <a:lnTo>
                  <a:pt x="1714196" y="1214214"/>
                </a:lnTo>
                <a:lnTo>
                  <a:pt x="1657378" y="1210552"/>
                </a:lnTo>
                <a:lnTo>
                  <a:pt x="1600577" y="1203826"/>
                </a:lnTo>
                <a:lnTo>
                  <a:pt x="1542638" y="1193554"/>
                </a:lnTo>
                <a:lnTo>
                  <a:pt x="1487876" y="1180229"/>
                </a:lnTo>
                <a:lnTo>
                  <a:pt x="1436778" y="1164023"/>
                </a:lnTo>
                <a:lnTo>
                  <a:pt x="1389829" y="1145111"/>
                </a:lnTo>
                <a:lnTo>
                  <a:pt x="1347514" y="1123666"/>
                </a:lnTo>
                <a:lnTo>
                  <a:pt x="1310318" y="1099864"/>
                </a:lnTo>
                <a:lnTo>
                  <a:pt x="1261236" y="1112724"/>
                </a:lnTo>
                <a:lnTo>
                  <a:pt x="1210837" y="1123217"/>
                </a:lnTo>
                <a:lnTo>
                  <a:pt x="1159432" y="1131381"/>
                </a:lnTo>
                <a:lnTo>
                  <a:pt x="1107317" y="1137250"/>
                </a:lnTo>
                <a:lnTo>
                  <a:pt x="1054789" y="1140861"/>
                </a:lnTo>
                <a:lnTo>
                  <a:pt x="1002146" y="1142249"/>
                </a:lnTo>
                <a:lnTo>
                  <a:pt x="949683" y="1141449"/>
                </a:lnTo>
                <a:lnTo>
                  <a:pt x="897698" y="1138498"/>
                </a:lnTo>
                <a:lnTo>
                  <a:pt x="846487" y="1133432"/>
                </a:lnTo>
                <a:lnTo>
                  <a:pt x="796348" y="1126285"/>
                </a:lnTo>
                <a:lnTo>
                  <a:pt x="747577" y="1117095"/>
                </a:lnTo>
                <a:lnTo>
                  <a:pt x="700471" y="1105896"/>
                </a:lnTo>
                <a:lnTo>
                  <a:pt x="655327" y="1092725"/>
                </a:lnTo>
                <a:lnTo>
                  <a:pt x="612442" y="1077616"/>
                </a:lnTo>
                <a:lnTo>
                  <a:pt x="572113" y="1060607"/>
                </a:lnTo>
                <a:lnTo>
                  <a:pt x="534635" y="1041733"/>
                </a:lnTo>
                <a:lnTo>
                  <a:pt x="500308" y="1021028"/>
                </a:lnTo>
                <a:lnTo>
                  <a:pt x="469426" y="998531"/>
                </a:lnTo>
                <a:lnTo>
                  <a:pt x="462949" y="993197"/>
                </a:lnTo>
                <a:lnTo>
                  <a:pt x="400516" y="994019"/>
                </a:lnTo>
                <a:lnTo>
                  <a:pt x="340491" y="989624"/>
                </a:lnTo>
                <a:lnTo>
                  <a:pt x="283960" y="980424"/>
                </a:lnTo>
                <a:lnTo>
                  <a:pt x="232007" y="966829"/>
                </a:lnTo>
                <a:lnTo>
                  <a:pt x="185718" y="949253"/>
                </a:lnTo>
                <a:lnTo>
                  <a:pt x="146176" y="928106"/>
                </a:lnTo>
                <a:lnTo>
                  <a:pt x="114467" y="903801"/>
                </a:lnTo>
                <a:lnTo>
                  <a:pt x="78888" y="847362"/>
                </a:lnTo>
                <a:lnTo>
                  <a:pt x="78316" y="811075"/>
                </a:lnTo>
                <a:lnTo>
                  <a:pt x="93857" y="775987"/>
                </a:lnTo>
                <a:lnTo>
                  <a:pt x="124678" y="743316"/>
                </a:lnTo>
                <a:lnTo>
                  <a:pt x="169947" y="714279"/>
                </a:lnTo>
                <a:lnTo>
                  <a:pt x="113506" y="694327"/>
                </a:lnTo>
                <a:lnTo>
                  <a:pt x="67795" y="670069"/>
                </a:lnTo>
                <a:lnTo>
                  <a:pt x="33310" y="642425"/>
                </a:lnTo>
                <a:lnTo>
                  <a:pt x="0" y="580657"/>
                </a:lnTo>
                <a:lnTo>
                  <a:pt x="2165" y="548373"/>
                </a:lnTo>
                <a:lnTo>
                  <a:pt x="46617" y="485603"/>
                </a:lnTo>
                <a:lnTo>
                  <a:pt x="114998" y="445191"/>
                </a:lnTo>
                <a:lnTo>
                  <a:pt x="157574" y="429526"/>
                </a:lnTo>
                <a:lnTo>
                  <a:pt x="204631" y="417236"/>
                </a:lnTo>
                <a:lnTo>
                  <a:pt x="255337" y="408579"/>
                </a:lnTo>
                <a:lnTo>
                  <a:pt x="308860" y="403815"/>
                </a:lnTo>
                <a:lnTo>
                  <a:pt x="311743" y="400030"/>
                </a:lnTo>
                <a:close/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/>
          </p:cNvSpPr>
          <p:nvPr/>
        </p:nvSpPr>
        <p:spPr bwMode="auto">
          <a:xfrm>
            <a:off x="4983163" y="3830638"/>
            <a:ext cx="68262" cy="68262"/>
          </a:xfrm>
          <a:custGeom>
            <a:avLst/>
            <a:gdLst/>
            <a:ahLst/>
            <a:cxnLst>
              <a:cxn ang="0">
                <a:pos x="67475" y="33731"/>
              </a:cxn>
              <a:cxn ang="0">
                <a:pos x="64824" y="46861"/>
              </a:cxn>
              <a:cxn ang="0">
                <a:pos x="57596" y="57583"/>
              </a:cxn>
              <a:cxn ang="0">
                <a:pos x="46874" y="64811"/>
              </a:cxn>
              <a:cxn ang="0">
                <a:pos x="33743" y="67462"/>
              </a:cxn>
              <a:cxn ang="0">
                <a:pos x="20611" y="64811"/>
              </a:cxn>
              <a:cxn ang="0">
                <a:pos x="9885" y="57583"/>
              </a:cxn>
              <a:cxn ang="0">
                <a:pos x="2652" y="46861"/>
              </a:cxn>
              <a:cxn ang="0">
                <a:pos x="0" y="33731"/>
              </a:cxn>
              <a:cxn ang="0">
                <a:pos x="2652" y="20600"/>
              </a:cxn>
              <a:cxn ang="0">
                <a:pos x="9885" y="9879"/>
              </a:cxn>
              <a:cxn ang="0">
                <a:pos x="20611" y="2650"/>
              </a:cxn>
              <a:cxn ang="0">
                <a:pos x="33743" y="0"/>
              </a:cxn>
              <a:cxn ang="0">
                <a:pos x="46874" y="2650"/>
              </a:cxn>
              <a:cxn ang="0">
                <a:pos x="57596" y="9879"/>
              </a:cxn>
              <a:cxn ang="0">
                <a:pos x="64824" y="20600"/>
              </a:cxn>
              <a:cxn ang="0">
                <a:pos x="67475" y="33731"/>
              </a:cxn>
            </a:cxnLst>
            <a:rect l="0" t="0" r="r" b="b"/>
            <a:pathLst>
              <a:path w="67945" h="67945">
                <a:moveTo>
                  <a:pt x="67475" y="33731"/>
                </a:moveTo>
                <a:lnTo>
                  <a:pt x="64824" y="46861"/>
                </a:lnTo>
                <a:lnTo>
                  <a:pt x="57596" y="57583"/>
                </a:lnTo>
                <a:lnTo>
                  <a:pt x="46874" y="64811"/>
                </a:lnTo>
                <a:lnTo>
                  <a:pt x="33743" y="67462"/>
                </a:lnTo>
                <a:lnTo>
                  <a:pt x="20611" y="64811"/>
                </a:lnTo>
                <a:lnTo>
                  <a:pt x="9885" y="57583"/>
                </a:lnTo>
                <a:lnTo>
                  <a:pt x="2652" y="46861"/>
                </a:lnTo>
                <a:lnTo>
                  <a:pt x="0" y="33731"/>
                </a:lnTo>
                <a:lnTo>
                  <a:pt x="2652" y="20600"/>
                </a:lnTo>
                <a:lnTo>
                  <a:pt x="9885" y="9879"/>
                </a:lnTo>
                <a:lnTo>
                  <a:pt x="20611" y="2650"/>
                </a:lnTo>
                <a:lnTo>
                  <a:pt x="33743" y="0"/>
                </a:lnTo>
                <a:lnTo>
                  <a:pt x="46874" y="2650"/>
                </a:lnTo>
                <a:lnTo>
                  <a:pt x="57596" y="9879"/>
                </a:lnTo>
                <a:lnTo>
                  <a:pt x="64824" y="20600"/>
                </a:lnTo>
                <a:lnTo>
                  <a:pt x="67475" y="33731"/>
                </a:lnTo>
                <a:close/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8" name="object 17"/>
          <p:cNvSpPr>
            <a:spLocks/>
          </p:cNvSpPr>
          <p:nvPr/>
        </p:nvSpPr>
        <p:spPr bwMode="auto">
          <a:xfrm>
            <a:off x="4962525" y="3744913"/>
            <a:ext cx="134938" cy="134937"/>
          </a:xfrm>
          <a:custGeom>
            <a:avLst/>
            <a:gdLst/>
            <a:ahLst/>
            <a:cxnLst>
              <a:cxn ang="0">
                <a:pos x="134937" y="67462"/>
              </a:cxn>
              <a:cxn ang="0">
                <a:pos x="129636" y="93725"/>
              </a:cxn>
              <a:cxn ang="0">
                <a:pos x="115179" y="115173"/>
              </a:cxn>
              <a:cxn ang="0">
                <a:pos x="93735" y="129634"/>
              </a:cxn>
              <a:cxn ang="0">
                <a:pos x="67475" y="134937"/>
              </a:cxn>
              <a:cxn ang="0">
                <a:pos x="41206" y="129634"/>
              </a:cxn>
              <a:cxn ang="0">
                <a:pos x="19759" y="115173"/>
              </a:cxn>
              <a:cxn ang="0">
                <a:pos x="5301" y="93725"/>
              </a:cxn>
              <a:cxn ang="0">
                <a:pos x="0" y="67462"/>
              </a:cxn>
              <a:cxn ang="0">
                <a:pos x="5301" y="41201"/>
              </a:cxn>
              <a:cxn ang="0">
                <a:pos x="19759" y="19758"/>
              </a:cxn>
              <a:cxn ang="0">
                <a:pos x="41206" y="5301"/>
              </a:cxn>
              <a:cxn ang="0">
                <a:pos x="67475" y="0"/>
              </a:cxn>
              <a:cxn ang="0">
                <a:pos x="93735" y="5301"/>
              </a:cxn>
              <a:cxn ang="0">
                <a:pos x="115179" y="19758"/>
              </a:cxn>
              <a:cxn ang="0">
                <a:pos x="129636" y="41201"/>
              </a:cxn>
              <a:cxn ang="0">
                <a:pos x="134937" y="67462"/>
              </a:cxn>
            </a:cxnLst>
            <a:rect l="0" t="0" r="r" b="b"/>
            <a:pathLst>
              <a:path w="135254" h="135254">
                <a:moveTo>
                  <a:pt x="134937" y="67462"/>
                </a:moveTo>
                <a:lnTo>
                  <a:pt x="129636" y="93725"/>
                </a:lnTo>
                <a:lnTo>
                  <a:pt x="115179" y="115173"/>
                </a:lnTo>
                <a:lnTo>
                  <a:pt x="93735" y="129634"/>
                </a:lnTo>
                <a:lnTo>
                  <a:pt x="67475" y="134937"/>
                </a:lnTo>
                <a:lnTo>
                  <a:pt x="41206" y="129634"/>
                </a:lnTo>
                <a:lnTo>
                  <a:pt x="19759" y="115173"/>
                </a:lnTo>
                <a:lnTo>
                  <a:pt x="5301" y="93725"/>
                </a:lnTo>
                <a:lnTo>
                  <a:pt x="0" y="67462"/>
                </a:lnTo>
                <a:lnTo>
                  <a:pt x="5301" y="41201"/>
                </a:lnTo>
                <a:lnTo>
                  <a:pt x="19759" y="19758"/>
                </a:lnTo>
                <a:lnTo>
                  <a:pt x="41206" y="5301"/>
                </a:lnTo>
                <a:lnTo>
                  <a:pt x="67475" y="0"/>
                </a:lnTo>
                <a:lnTo>
                  <a:pt x="93735" y="5301"/>
                </a:lnTo>
                <a:lnTo>
                  <a:pt x="115179" y="19758"/>
                </a:lnTo>
                <a:lnTo>
                  <a:pt x="129636" y="41201"/>
                </a:lnTo>
                <a:lnTo>
                  <a:pt x="134937" y="67462"/>
                </a:lnTo>
                <a:close/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9" name="object 18"/>
          <p:cNvSpPr>
            <a:spLocks/>
          </p:cNvSpPr>
          <p:nvPr/>
        </p:nvSpPr>
        <p:spPr bwMode="auto">
          <a:xfrm>
            <a:off x="4956175" y="3592513"/>
            <a:ext cx="203200" cy="203200"/>
          </a:xfrm>
          <a:custGeom>
            <a:avLst/>
            <a:gdLst/>
            <a:ahLst/>
            <a:cxnLst>
              <a:cxn ang="0">
                <a:pos x="202412" y="101206"/>
              </a:cxn>
              <a:cxn ang="0">
                <a:pos x="194459" y="140599"/>
              </a:cxn>
              <a:cxn ang="0">
                <a:pos x="172769" y="172769"/>
              </a:cxn>
              <a:cxn ang="0">
                <a:pos x="140599" y="194459"/>
              </a:cxn>
              <a:cxn ang="0">
                <a:pos x="101206" y="202412"/>
              </a:cxn>
              <a:cxn ang="0">
                <a:pos x="61813" y="194459"/>
              </a:cxn>
              <a:cxn ang="0">
                <a:pos x="29643" y="172769"/>
              </a:cxn>
              <a:cxn ang="0">
                <a:pos x="7953" y="140599"/>
              </a:cxn>
              <a:cxn ang="0">
                <a:pos x="0" y="101206"/>
              </a:cxn>
              <a:cxn ang="0">
                <a:pos x="7953" y="61813"/>
              </a:cxn>
              <a:cxn ang="0">
                <a:pos x="29643" y="29643"/>
              </a:cxn>
              <a:cxn ang="0">
                <a:pos x="61813" y="7953"/>
              </a:cxn>
              <a:cxn ang="0">
                <a:pos x="101206" y="0"/>
              </a:cxn>
              <a:cxn ang="0">
                <a:pos x="140599" y="7953"/>
              </a:cxn>
              <a:cxn ang="0">
                <a:pos x="172769" y="29643"/>
              </a:cxn>
              <a:cxn ang="0">
                <a:pos x="194459" y="61813"/>
              </a:cxn>
              <a:cxn ang="0">
                <a:pos x="202412" y="101206"/>
              </a:cxn>
            </a:cxnLst>
            <a:rect l="0" t="0" r="r" b="b"/>
            <a:pathLst>
              <a:path w="202564" h="202564">
                <a:moveTo>
                  <a:pt x="202412" y="101206"/>
                </a:moveTo>
                <a:lnTo>
                  <a:pt x="194459" y="140599"/>
                </a:lnTo>
                <a:lnTo>
                  <a:pt x="172769" y="172769"/>
                </a:lnTo>
                <a:lnTo>
                  <a:pt x="140599" y="194459"/>
                </a:lnTo>
                <a:lnTo>
                  <a:pt x="101206" y="202412"/>
                </a:lnTo>
                <a:lnTo>
                  <a:pt x="61813" y="194459"/>
                </a:lnTo>
                <a:lnTo>
                  <a:pt x="29643" y="172769"/>
                </a:lnTo>
                <a:lnTo>
                  <a:pt x="7953" y="140599"/>
                </a:lnTo>
                <a:lnTo>
                  <a:pt x="0" y="101206"/>
                </a:lnTo>
                <a:lnTo>
                  <a:pt x="7953" y="61813"/>
                </a:lnTo>
                <a:lnTo>
                  <a:pt x="29643" y="29643"/>
                </a:lnTo>
                <a:lnTo>
                  <a:pt x="61813" y="7953"/>
                </a:lnTo>
                <a:lnTo>
                  <a:pt x="101206" y="0"/>
                </a:lnTo>
                <a:lnTo>
                  <a:pt x="140599" y="7953"/>
                </a:lnTo>
                <a:lnTo>
                  <a:pt x="172769" y="29643"/>
                </a:lnTo>
                <a:lnTo>
                  <a:pt x="194459" y="61813"/>
                </a:lnTo>
                <a:lnTo>
                  <a:pt x="202412" y="101206"/>
                </a:lnTo>
                <a:close/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0" name="object 19"/>
          <p:cNvSpPr>
            <a:spLocks/>
          </p:cNvSpPr>
          <p:nvPr/>
        </p:nvSpPr>
        <p:spPr bwMode="auto">
          <a:xfrm>
            <a:off x="3671888" y="3141663"/>
            <a:ext cx="201612" cy="23812"/>
          </a:xfrm>
          <a:custGeom>
            <a:avLst/>
            <a:gdLst/>
            <a:ahLst/>
            <a:cxnLst>
              <a:cxn ang="0">
                <a:pos x="201066" y="22402"/>
              </a:cxn>
              <a:cxn ang="0">
                <a:pos x="148588" y="22445"/>
              </a:cxn>
              <a:cxn ang="0">
                <a:pos x="96994" y="18659"/>
              </a:cxn>
              <a:cxn ang="0">
                <a:pos x="47170" y="11144"/>
              </a:cxn>
              <a:cxn ang="0">
                <a:pos x="0" y="0"/>
              </a:cxn>
            </a:cxnLst>
            <a:rect l="0" t="0" r="r" b="b"/>
            <a:pathLst>
              <a:path w="201295" h="22860">
                <a:moveTo>
                  <a:pt x="201066" y="22402"/>
                </a:moveTo>
                <a:lnTo>
                  <a:pt x="148588" y="22445"/>
                </a:lnTo>
                <a:lnTo>
                  <a:pt x="96994" y="18659"/>
                </a:lnTo>
                <a:lnTo>
                  <a:pt x="47170" y="11144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1" name="object 20"/>
          <p:cNvSpPr>
            <a:spLocks/>
          </p:cNvSpPr>
          <p:nvPr/>
        </p:nvSpPr>
        <p:spPr bwMode="auto">
          <a:xfrm>
            <a:off x="3962400" y="3409950"/>
            <a:ext cx="88900" cy="11113"/>
          </a:xfrm>
          <a:custGeom>
            <a:avLst/>
            <a:gdLst/>
            <a:ahLst/>
            <a:cxnLst>
              <a:cxn ang="0">
                <a:pos x="87972" y="0"/>
              </a:cxn>
              <a:cxn ang="0">
                <a:pos x="66565" y="3717"/>
              </a:cxn>
              <a:cxn ang="0">
                <a:pos x="44719" y="6750"/>
              </a:cxn>
              <a:cxn ang="0">
                <a:pos x="22507" y="9086"/>
              </a:cxn>
              <a:cxn ang="0">
                <a:pos x="0" y="10718"/>
              </a:cxn>
            </a:cxnLst>
            <a:rect l="0" t="0" r="r" b="b"/>
            <a:pathLst>
              <a:path w="88264" h="10795">
                <a:moveTo>
                  <a:pt x="87972" y="0"/>
                </a:moveTo>
                <a:lnTo>
                  <a:pt x="66565" y="3717"/>
                </a:lnTo>
                <a:lnTo>
                  <a:pt x="44719" y="6750"/>
                </a:lnTo>
                <a:lnTo>
                  <a:pt x="22507" y="9086"/>
                </a:lnTo>
                <a:lnTo>
                  <a:pt x="0" y="10718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4756150" y="3478213"/>
            <a:ext cx="52388" cy="50800"/>
          </a:xfrm>
          <a:custGeom>
            <a:avLst/>
            <a:gdLst/>
            <a:ahLst/>
            <a:cxnLst>
              <a:cxn ang="0">
                <a:pos x="53009" y="48920"/>
              </a:cxn>
              <a:cxn ang="0">
                <a:pos x="37744" y="37213"/>
              </a:cxn>
              <a:cxn ang="0">
                <a:pos x="23799" y="25141"/>
              </a:cxn>
              <a:cxn ang="0">
                <a:pos x="11208" y="12728"/>
              </a:cxn>
              <a:cxn ang="0">
                <a:pos x="0" y="0"/>
              </a:cxn>
            </a:cxnLst>
            <a:rect l="0" t="0" r="r" b="b"/>
            <a:pathLst>
              <a:path w="53339" h="49529">
                <a:moveTo>
                  <a:pt x="53009" y="48920"/>
                </a:moveTo>
                <a:lnTo>
                  <a:pt x="37744" y="37213"/>
                </a:lnTo>
                <a:lnTo>
                  <a:pt x="23799" y="25141"/>
                </a:lnTo>
                <a:lnTo>
                  <a:pt x="11208" y="12728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5767388" y="3405188"/>
            <a:ext cx="22225" cy="53975"/>
          </a:xfrm>
          <a:custGeom>
            <a:avLst/>
            <a:gdLst/>
            <a:ahLst/>
            <a:cxnLst>
              <a:cxn ang="0">
                <a:pos x="21170" y="0"/>
              </a:cxn>
              <a:cxn ang="0">
                <a:pos x="18084" y="13606"/>
              </a:cxn>
              <a:cxn ang="0">
                <a:pos x="13519" y="27106"/>
              </a:cxn>
              <a:cxn ang="0">
                <a:pos x="7487" y="40471"/>
              </a:cxn>
              <a:cxn ang="0">
                <a:pos x="0" y="53670"/>
              </a:cxn>
            </a:cxnLst>
            <a:rect l="0" t="0" r="r" b="b"/>
            <a:pathLst>
              <a:path w="21589" h="53975">
                <a:moveTo>
                  <a:pt x="21170" y="0"/>
                </a:moveTo>
                <a:lnTo>
                  <a:pt x="18084" y="13606"/>
                </a:lnTo>
                <a:lnTo>
                  <a:pt x="13519" y="27106"/>
                </a:lnTo>
                <a:lnTo>
                  <a:pt x="7487" y="40471"/>
                </a:lnTo>
                <a:lnTo>
                  <a:pt x="0" y="53670"/>
                </a:lnTo>
              </a:path>
            </a:pathLst>
          </a:custGeom>
          <a:noFill/>
          <a:ln w="12699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6208713" y="3073400"/>
            <a:ext cx="258762" cy="201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468" y="18391"/>
              </a:cxn>
              <a:cxn ang="0">
                <a:pos x="120994" y="41182"/>
              </a:cxn>
              <a:cxn ang="0">
                <a:pos x="168824" y="67785"/>
              </a:cxn>
              <a:cxn ang="0">
                <a:pos x="207203" y="97615"/>
              </a:cxn>
              <a:cxn ang="0">
                <a:pos x="235376" y="130084"/>
              </a:cxn>
              <a:cxn ang="0">
                <a:pos x="252590" y="164607"/>
              </a:cxn>
              <a:cxn ang="0">
                <a:pos x="258089" y="200596"/>
              </a:cxn>
            </a:cxnLst>
            <a:rect l="0" t="0" r="r" b="b"/>
            <a:pathLst>
              <a:path w="258445" h="200660">
                <a:moveTo>
                  <a:pt x="0" y="0"/>
                </a:moveTo>
                <a:lnTo>
                  <a:pt x="64468" y="18391"/>
                </a:lnTo>
                <a:lnTo>
                  <a:pt x="120994" y="41182"/>
                </a:lnTo>
                <a:lnTo>
                  <a:pt x="168824" y="67785"/>
                </a:lnTo>
                <a:lnTo>
                  <a:pt x="207203" y="97615"/>
                </a:lnTo>
                <a:lnTo>
                  <a:pt x="235376" y="130084"/>
                </a:lnTo>
                <a:lnTo>
                  <a:pt x="252590" y="164607"/>
                </a:lnTo>
                <a:lnTo>
                  <a:pt x="258089" y="200596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6704013" y="2860675"/>
            <a:ext cx="114300" cy="74613"/>
          </a:xfrm>
          <a:custGeom>
            <a:avLst/>
            <a:gdLst/>
            <a:ahLst/>
            <a:cxnLst>
              <a:cxn ang="0">
                <a:pos x="114922" y="0"/>
              </a:cxn>
              <a:cxn ang="0">
                <a:pos x="93100" y="21118"/>
              </a:cxn>
              <a:cxn ang="0">
                <a:pos x="66481" y="40819"/>
              </a:cxn>
              <a:cxn ang="0">
                <a:pos x="35351" y="58912"/>
              </a:cxn>
              <a:cxn ang="0">
                <a:pos x="0" y="75209"/>
              </a:cxn>
            </a:cxnLst>
            <a:rect l="0" t="0" r="r" b="b"/>
            <a:pathLst>
              <a:path w="114934" h="75564">
                <a:moveTo>
                  <a:pt x="114922" y="0"/>
                </a:moveTo>
                <a:lnTo>
                  <a:pt x="93100" y="21118"/>
                </a:lnTo>
                <a:lnTo>
                  <a:pt x="66481" y="40819"/>
                </a:lnTo>
                <a:lnTo>
                  <a:pt x="35351" y="58912"/>
                </a:lnTo>
                <a:lnTo>
                  <a:pt x="0" y="75209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6542088" y="2581275"/>
            <a:ext cx="6350" cy="3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52" y="8822"/>
              </a:cxn>
              <a:cxn ang="0">
                <a:pos x="4816" y="17695"/>
              </a:cxn>
              <a:cxn ang="0">
                <a:pos x="5890" y="26605"/>
              </a:cxn>
              <a:cxn ang="0">
                <a:pos x="6070" y="35534"/>
              </a:cxn>
            </a:cxnLst>
            <a:rect l="0" t="0" r="r" b="b"/>
            <a:pathLst>
              <a:path w="6350" h="35560">
                <a:moveTo>
                  <a:pt x="0" y="0"/>
                </a:moveTo>
                <a:lnTo>
                  <a:pt x="2852" y="8822"/>
                </a:lnTo>
                <a:lnTo>
                  <a:pt x="4816" y="17695"/>
                </a:lnTo>
                <a:lnTo>
                  <a:pt x="5890" y="26605"/>
                </a:lnTo>
                <a:lnTo>
                  <a:pt x="6070" y="35534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/>
          </p:cNvSpPr>
          <p:nvPr/>
        </p:nvSpPr>
        <p:spPr bwMode="auto">
          <a:xfrm>
            <a:off x="5808663" y="2493963"/>
            <a:ext cx="58737" cy="46037"/>
          </a:xfrm>
          <a:custGeom>
            <a:avLst/>
            <a:gdLst/>
            <a:ahLst/>
            <a:cxnLst>
              <a:cxn ang="0">
                <a:pos x="0" y="45313"/>
              </a:cxn>
              <a:cxn ang="0">
                <a:pos x="12132" y="33238"/>
              </a:cxn>
              <a:cxn ang="0">
                <a:pos x="26028" y="21632"/>
              </a:cxn>
              <a:cxn ang="0">
                <a:pos x="41630" y="10539"/>
              </a:cxn>
              <a:cxn ang="0">
                <a:pos x="58877" y="0"/>
              </a:cxn>
            </a:cxnLst>
            <a:rect l="0" t="0" r="r" b="b"/>
            <a:pathLst>
              <a:path w="59054" h="45719">
                <a:moveTo>
                  <a:pt x="0" y="45313"/>
                </a:moveTo>
                <a:lnTo>
                  <a:pt x="12132" y="33238"/>
                </a:lnTo>
                <a:lnTo>
                  <a:pt x="26028" y="21632"/>
                </a:lnTo>
                <a:lnTo>
                  <a:pt x="41630" y="10539"/>
                </a:lnTo>
                <a:lnTo>
                  <a:pt x="58877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5257800" y="2522538"/>
            <a:ext cx="28575" cy="39687"/>
          </a:xfrm>
          <a:custGeom>
            <a:avLst/>
            <a:gdLst/>
            <a:ahLst/>
            <a:cxnLst>
              <a:cxn ang="0">
                <a:pos x="0" y="39077"/>
              </a:cxn>
              <a:cxn ang="0">
                <a:pos x="5228" y="29000"/>
              </a:cxn>
              <a:cxn ang="0">
                <a:pos x="11736" y="19110"/>
              </a:cxn>
              <a:cxn ang="0">
                <a:pos x="19504" y="9434"/>
              </a:cxn>
              <a:cxn ang="0">
                <a:pos x="28511" y="0"/>
              </a:cxn>
            </a:cxnLst>
            <a:rect l="0" t="0" r="r" b="b"/>
            <a:pathLst>
              <a:path w="28575" h="39369">
                <a:moveTo>
                  <a:pt x="0" y="39077"/>
                </a:moveTo>
                <a:lnTo>
                  <a:pt x="5228" y="29000"/>
                </a:lnTo>
                <a:lnTo>
                  <a:pt x="11736" y="19110"/>
                </a:lnTo>
                <a:lnTo>
                  <a:pt x="19504" y="9434"/>
                </a:lnTo>
                <a:lnTo>
                  <a:pt x="28511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/>
          </p:cNvSpPr>
          <p:nvPr/>
        </p:nvSpPr>
        <p:spPr bwMode="auto">
          <a:xfrm>
            <a:off x="4611688" y="2574925"/>
            <a:ext cx="103187" cy="3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551" y="8325"/>
              </a:cxn>
              <a:cxn ang="0">
                <a:pos x="53978" y="17433"/>
              </a:cxn>
              <a:cxn ang="0">
                <a:pos x="79209" y="27299"/>
              </a:cxn>
              <a:cxn ang="0">
                <a:pos x="103174" y="37896"/>
              </a:cxn>
            </a:cxnLst>
            <a:rect l="0" t="0" r="r" b="b"/>
            <a:pathLst>
              <a:path w="103504" h="38100">
                <a:moveTo>
                  <a:pt x="0" y="0"/>
                </a:moveTo>
                <a:lnTo>
                  <a:pt x="27551" y="8325"/>
                </a:lnTo>
                <a:lnTo>
                  <a:pt x="53978" y="17433"/>
                </a:lnTo>
                <a:lnTo>
                  <a:pt x="79209" y="27299"/>
                </a:lnTo>
                <a:lnTo>
                  <a:pt x="103174" y="37896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3810000" y="2832100"/>
            <a:ext cx="19050" cy="41275"/>
          </a:xfrm>
          <a:custGeom>
            <a:avLst/>
            <a:gdLst/>
            <a:ahLst/>
            <a:cxnLst>
              <a:cxn ang="0">
                <a:pos x="17995" y="39890"/>
              </a:cxn>
              <a:cxn ang="0">
                <a:pos x="12274" y="30048"/>
              </a:cxn>
              <a:cxn ang="0">
                <a:pos x="7364" y="20112"/>
              </a:cxn>
              <a:cxn ang="0">
                <a:pos x="3270" y="10092"/>
              </a:cxn>
              <a:cxn ang="0">
                <a:pos x="0" y="0"/>
              </a:cxn>
            </a:cxnLst>
            <a:rect l="0" t="0" r="r" b="b"/>
            <a:pathLst>
              <a:path w="18414" h="40005">
                <a:moveTo>
                  <a:pt x="17995" y="39890"/>
                </a:moveTo>
                <a:lnTo>
                  <a:pt x="12274" y="30048"/>
                </a:lnTo>
                <a:lnTo>
                  <a:pt x="7364" y="20112"/>
                </a:lnTo>
                <a:lnTo>
                  <a:pt x="3270" y="1009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3925888" y="2682875"/>
            <a:ext cx="2606675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P[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blue,blue,red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|</a:t>
            </a:r>
            <a:r>
              <a:rPr sz="1600" i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majority-blue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342" name="object 31"/>
          <p:cNvSpPr txBox="1">
            <a:spLocks noChangeArrowheads="1"/>
          </p:cNvSpPr>
          <p:nvPr/>
        </p:nvSpPr>
        <p:spPr bwMode="auto">
          <a:xfrm>
            <a:off x="4597400" y="3079750"/>
            <a:ext cx="1397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43" name="object 32"/>
          <p:cNvSpPr txBox="1">
            <a:spLocks noChangeArrowheads="1"/>
          </p:cNvSpPr>
          <p:nvPr/>
        </p:nvSpPr>
        <p:spPr bwMode="auto">
          <a:xfrm>
            <a:off x="5473700" y="3079750"/>
            <a:ext cx="1397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46638" y="3222625"/>
            <a:ext cx="522287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srgbClr val="006FC0"/>
                </a:solidFill>
                <a:latin typeface="Times New Roman"/>
                <a:cs typeface="Times New Roman"/>
              </a:rPr>
              <a:t>3  3 </a:t>
            </a:r>
            <a:r>
              <a:rPr sz="1400" spc="3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00600" y="2971800"/>
            <a:ext cx="1022350" cy="442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r">
              <a:lnSpc>
                <a:spcPts val="1863"/>
              </a:lnSpc>
              <a:tabLst>
                <a:tab pos="862013" algn="l"/>
              </a:tabLst>
            </a:pPr>
            <a:r>
              <a:rPr lang="th-TH" sz="1400" u="sng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h-TH" sz="1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 baseline="-240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</a:t>
            </a:r>
            <a:r>
              <a:rPr lang="th-TH" sz="2400" baseline="-2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400" u="sng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h-TH" sz="1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 baseline="-24000">
                <a:solidFill>
                  <a:srgbClr val="006FC0"/>
                </a:solidFill>
                <a:latin typeface="Symbol" pitchFamily="18" charset="2"/>
                <a:cs typeface="Cordia New" pitchFamily="34" charset="-34"/>
              </a:rPr>
              <a:t></a:t>
            </a:r>
            <a:r>
              <a:rPr lang="th-TH" sz="2400" baseline="-240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400" u="sng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h-TH" sz="1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1400" u="sng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ts val="1625"/>
              </a:lnSpc>
              <a:tabLst>
                <a:tab pos="862013" algn="l"/>
              </a:tabLst>
            </a:pPr>
            <a:r>
              <a:rPr lang="th-TH" sz="14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endParaRPr lang="th-TH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48" name="object 37"/>
          <p:cNvSpPr>
            <a:spLocks noChangeArrowheads="1"/>
          </p:cNvSpPr>
          <p:nvPr/>
        </p:nvSpPr>
        <p:spPr bwMode="auto">
          <a:xfrm>
            <a:off x="6465888" y="4430713"/>
            <a:ext cx="87312" cy="873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49" name="object 38"/>
          <p:cNvSpPr>
            <a:spLocks noChangeArrowheads="1"/>
          </p:cNvSpPr>
          <p:nvPr/>
        </p:nvSpPr>
        <p:spPr bwMode="auto">
          <a:xfrm>
            <a:off x="6421438" y="4486275"/>
            <a:ext cx="174625" cy="17462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0" name="object 39"/>
          <p:cNvSpPr>
            <a:spLocks noChangeArrowheads="1"/>
          </p:cNvSpPr>
          <p:nvPr/>
        </p:nvSpPr>
        <p:spPr bwMode="auto">
          <a:xfrm>
            <a:off x="6375400" y="4627563"/>
            <a:ext cx="261938" cy="26193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51" name="object 40"/>
          <p:cNvSpPr>
            <a:spLocks/>
          </p:cNvSpPr>
          <p:nvPr/>
        </p:nvSpPr>
        <p:spPr bwMode="auto">
          <a:xfrm>
            <a:off x="3924300" y="4862513"/>
            <a:ext cx="5149850" cy="1573212"/>
          </a:xfrm>
          <a:custGeom>
            <a:avLst/>
            <a:gdLst/>
            <a:ahLst/>
            <a:cxnLst>
              <a:cxn ang="0">
                <a:pos x="466931" y="432491"/>
              </a:cxn>
              <a:cxn ang="0">
                <a:pos x="606259" y="281030"/>
              </a:cxn>
              <a:cxn ang="0">
                <a:pos x="787045" y="203694"/>
              </a:cxn>
              <a:cxn ang="0">
                <a:pos x="1022723" y="153701"/>
              </a:cxn>
              <a:cxn ang="0">
                <a:pos x="1264117" y="138167"/>
              </a:cxn>
              <a:cxn ang="0">
                <a:pos x="1474901" y="149717"/>
              </a:cxn>
              <a:cxn ang="0">
                <a:pos x="1671834" y="184030"/>
              </a:cxn>
              <a:cxn ang="0">
                <a:pos x="1853519" y="95885"/>
              </a:cxn>
              <a:cxn ang="0">
                <a:pos x="2046706" y="55261"/>
              </a:cxn>
              <a:cxn ang="0">
                <a:pos x="2261403" y="43886"/>
              </a:cxn>
              <a:cxn ang="0">
                <a:pos x="2478210" y="64235"/>
              </a:cxn>
              <a:cxn ang="0">
                <a:pos x="2678030" y="119641"/>
              </a:cxn>
              <a:cxn ang="0">
                <a:pos x="2858608" y="35141"/>
              </a:cxn>
              <a:cxn ang="0">
                <a:pos x="3055652" y="2971"/>
              </a:cxn>
              <a:cxn ang="0">
                <a:pos x="3269953" y="6401"/>
              </a:cxn>
              <a:cxn ang="0">
                <a:pos x="3474305" y="49517"/>
              </a:cxn>
              <a:cxn ang="0">
                <a:pos x="3635358" y="53052"/>
              </a:cxn>
              <a:cxn ang="0">
                <a:pos x="3821908" y="11537"/>
              </a:cxn>
              <a:cxn ang="0">
                <a:pos x="4028286" y="572"/>
              </a:cxn>
              <a:cxn ang="0">
                <a:pos x="4232632" y="20905"/>
              </a:cxn>
              <a:cxn ang="0">
                <a:pos x="4428748" y="80324"/>
              </a:cxn>
              <a:cxn ang="0">
                <a:pos x="4566621" y="197644"/>
              </a:cxn>
              <a:cxn ang="0">
                <a:pos x="4804805" y="249076"/>
              </a:cxn>
              <a:cxn ang="0">
                <a:pos x="4966386" y="333493"/>
              </a:cxn>
              <a:cxn ang="0">
                <a:pos x="5027038" y="494232"/>
              </a:cxn>
              <a:cxn ang="0">
                <a:pos x="5061388" y="608327"/>
              </a:cxn>
              <a:cxn ang="0">
                <a:pos x="5149492" y="776661"/>
              </a:cxn>
              <a:cxn ang="0">
                <a:pos x="5027481" y="939616"/>
              </a:cxn>
              <a:cxn ang="0">
                <a:pos x="4834998" y="1027551"/>
              </a:cxn>
              <a:cxn ang="0">
                <a:pos x="4656648" y="1070680"/>
              </a:cxn>
              <a:cxn ang="0">
                <a:pos x="4457820" y="1093578"/>
              </a:cxn>
              <a:cxn ang="0">
                <a:pos x="4314128" y="1266289"/>
              </a:cxn>
              <a:cxn ang="0">
                <a:pos x="4129839" y="1335138"/>
              </a:cxn>
              <a:cxn ang="0">
                <a:pos x="3894517" y="1372763"/>
              </a:cxn>
              <a:cxn ang="0">
                <a:pos x="3655602" y="1373581"/>
              </a:cxn>
              <a:cxn ang="0">
                <a:pos x="3451492" y="1345253"/>
              </a:cxn>
              <a:cxn ang="0">
                <a:pos x="3271025" y="1442046"/>
              </a:cxn>
              <a:cxn ang="0">
                <a:pos x="3109241" y="1507607"/>
              </a:cxn>
              <a:cxn ang="0">
                <a:pos x="2911871" y="1551656"/>
              </a:cxn>
              <a:cxn ang="0">
                <a:pos x="2691321" y="1571426"/>
              </a:cxn>
              <a:cxn ang="0">
                <a:pos x="2459994" y="1564147"/>
              </a:cxn>
              <a:cxn ang="0">
                <a:pos x="2232885" y="1527237"/>
              </a:cxn>
              <a:cxn ang="0">
                <a:pos x="2042688" y="1463635"/>
              </a:cxn>
              <a:cxn ang="0">
                <a:pos x="1864054" y="1445457"/>
              </a:cxn>
              <a:cxn ang="0">
                <a:pos x="1649956" y="1472524"/>
              </a:cxn>
              <a:cxn ang="0">
                <a:pos x="1431634" y="1477230"/>
              </a:cxn>
              <a:cxn ang="0">
                <a:pos x="1218542" y="1460559"/>
              </a:cxn>
              <a:cxn ang="0">
                <a:pos x="1020138" y="1423493"/>
              </a:cxn>
              <a:cxn ang="0">
                <a:pos x="845875" y="1367014"/>
              </a:cxn>
              <a:cxn ang="0">
                <a:pos x="701910" y="1289819"/>
              </a:cxn>
              <a:cxn ang="0">
                <a:pos x="505078" y="1279876"/>
              </a:cxn>
              <a:cxn ang="0">
                <a:pos x="289713" y="1232144"/>
              </a:cxn>
              <a:cxn ang="0">
                <a:pos x="131008" y="1123088"/>
              </a:cxn>
              <a:cxn ang="0">
                <a:pos x="199971" y="953876"/>
              </a:cxn>
              <a:cxn ang="0">
                <a:pos x="102767" y="867027"/>
              </a:cxn>
              <a:cxn ang="0">
                <a:pos x="4320" y="709547"/>
              </a:cxn>
              <a:cxn ang="0">
                <a:pos x="144545" y="587678"/>
              </a:cxn>
              <a:cxn ang="0">
                <a:pos x="345433" y="533620"/>
              </a:cxn>
            </a:cxnLst>
            <a:rect l="0" t="0" r="r" b="b"/>
            <a:pathLst>
              <a:path w="5149850" h="1572260">
                <a:moveTo>
                  <a:pt x="468687" y="517570"/>
                </a:moveTo>
                <a:lnTo>
                  <a:pt x="462260" y="488819"/>
                </a:lnTo>
                <a:lnTo>
                  <a:pt x="461744" y="460422"/>
                </a:lnTo>
                <a:lnTo>
                  <a:pt x="466931" y="432491"/>
                </a:lnTo>
                <a:lnTo>
                  <a:pt x="493589" y="378482"/>
                </a:lnTo>
                <a:lnTo>
                  <a:pt x="540583" y="327693"/>
                </a:lnTo>
                <a:lnTo>
                  <a:pt x="571189" y="303790"/>
                </a:lnTo>
                <a:lnTo>
                  <a:pt x="606259" y="281030"/>
                </a:lnTo>
                <a:lnTo>
                  <a:pt x="645586" y="259528"/>
                </a:lnTo>
                <a:lnTo>
                  <a:pt x="688964" y="239396"/>
                </a:lnTo>
                <a:lnTo>
                  <a:pt x="736186" y="220747"/>
                </a:lnTo>
                <a:lnTo>
                  <a:pt x="787045" y="203694"/>
                </a:lnTo>
                <a:lnTo>
                  <a:pt x="841335" y="188350"/>
                </a:lnTo>
                <a:lnTo>
                  <a:pt x="898849" y="174828"/>
                </a:lnTo>
                <a:lnTo>
                  <a:pt x="959381" y="163241"/>
                </a:lnTo>
                <a:lnTo>
                  <a:pt x="1022723" y="153701"/>
                </a:lnTo>
                <a:lnTo>
                  <a:pt x="1088670" y="146323"/>
                </a:lnTo>
                <a:lnTo>
                  <a:pt x="1157014" y="141218"/>
                </a:lnTo>
                <a:lnTo>
                  <a:pt x="1210563" y="138945"/>
                </a:lnTo>
                <a:lnTo>
                  <a:pt x="1264117" y="138167"/>
                </a:lnTo>
                <a:lnTo>
                  <a:pt x="1317502" y="138870"/>
                </a:lnTo>
                <a:lnTo>
                  <a:pt x="1370544" y="141039"/>
                </a:lnTo>
                <a:lnTo>
                  <a:pt x="1423068" y="144660"/>
                </a:lnTo>
                <a:lnTo>
                  <a:pt x="1474901" y="149717"/>
                </a:lnTo>
                <a:lnTo>
                  <a:pt x="1525868" y="156197"/>
                </a:lnTo>
                <a:lnTo>
                  <a:pt x="1575795" y="164086"/>
                </a:lnTo>
                <a:lnTo>
                  <a:pt x="1624509" y="173368"/>
                </a:lnTo>
                <a:lnTo>
                  <a:pt x="1671834" y="184030"/>
                </a:lnTo>
                <a:lnTo>
                  <a:pt x="1734413" y="144061"/>
                </a:lnTo>
                <a:lnTo>
                  <a:pt x="1771053" y="126393"/>
                </a:lnTo>
                <a:lnTo>
                  <a:pt x="1810856" y="110322"/>
                </a:lnTo>
                <a:lnTo>
                  <a:pt x="1853519" y="95885"/>
                </a:lnTo>
                <a:lnTo>
                  <a:pt x="1898738" y="83122"/>
                </a:lnTo>
                <a:lnTo>
                  <a:pt x="1946212" y="72072"/>
                </a:lnTo>
                <a:lnTo>
                  <a:pt x="1995635" y="62772"/>
                </a:lnTo>
                <a:lnTo>
                  <a:pt x="2046706" y="55261"/>
                </a:lnTo>
                <a:lnTo>
                  <a:pt x="2099122" y="49579"/>
                </a:lnTo>
                <a:lnTo>
                  <a:pt x="2152578" y="45763"/>
                </a:lnTo>
                <a:lnTo>
                  <a:pt x="2206773" y="43853"/>
                </a:lnTo>
                <a:lnTo>
                  <a:pt x="2261403" y="43886"/>
                </a:lnTo>
                <a:lnTo>
                  <a:pt x="2316165" y="45903"/>
                </a:lnTo>
                <a:lnTo>
                  <a:pt x="2370755" y="49940"/>
                </a:lnTo>
                <a:lnTo>
                  <a:pt x="2424871" y="56038"/>
                </a:lnTo>
                <a:lnTo>
                  <a:pt x="2478210" y="64235"/>
                </a:lnTo>
                <a:lnTo>
                  <a:pt x="2530468" y="74568"/>
                </a:lnTo>
                <a:lnTo>
                  <a:pt x="2570225" y="84150"/>
                </a:lnTo>
                <a:lnTo>
                  <a:pt x="2608169" y="94885"/>
                </a:lnTo>
                <a:lnTo>
                  <a:pt x="2678030" y="119641"/>
                </a:lnTo>
                <a:lnTo>
                  <a:pt x="2738521" y="80350"/>
                </a:lnTo>
                <a:lnTo>
                  <a:pt x="2775062" y="63391"/>
                </a:lnTo>
                <a:lnTo>
                  <a:pt x="2815233" y="48301"/>
                </a:lnTo>
                <a:lnTo>
                  <a:pt x="2858608" y="35141"/>
                </a:lnTo>
                <a:lnTo>
                  <a:pt x="2904763" y="23968"/>
                </a:lnTo>
                <a:lnTo>
                  <a:pt x="2953272" y="14843"/>
                </a:lnTo>
                <a:lnTo>
                  <a:pt x="3003710" y="7824"/>
                </a:lnTo>
                <a:lnTo>
                  <a:pt x="3055652" y="2971"/>
                </a:lnTo>
                <a:lnTo>
                  <a:pt x="3108673" y="343"/>
                </a:lnTo>
                <a:lnTo>
                  <a:pt x="3162346" y="0"/>
                </a:lnTo>
                <a:lnTo>
                  <a:pt x="3216248" y="1999"/>
                </a:lnTo>
                <a:lnTo>
                  <a:pt x="3269953" y="6401"/>
                </a:lnTo>
                <a:lnTo>
                  <a:pt x="3323035" y="13265"/>
                </a:lnTo>
                <a:lnTo>
                  <a:pt x="3375069" y="22651"/>
                </a:lnTo>
                <a:lnTo>
                  <a:pt x="3426613" y="34927"/>
                </a:lnTo>
                <a:lnTo>
                  <a:pt x="3474305" y="49517"/>
                </a:lnTo>
                <a:lnTo>
                  <a:pt x="3517700" y="66270"/>
                </a:lnTo>
                <a:lnTo>
                  <a:pt x="3556349" y="85033"/>
                </a:lnTo>
                <a:lnTo>
                  <a:pt x="3594380" y="68117"/>
                </a:lnTo>
                <a:lnTo>
                  <a:pt x="3635358" y="53052"/>
                </a:lnTo>
                <a:lnTo>
                  <a:pt x="3678941" y="39850"/>
                </a:lnTo>
                <a:lnTo>
                  <a:pt x="3724789" y="28522"/>
                </a:lnTo>
                <a:lnTo>
                  <a:pt x="3772558" y="19081"/>
                </a:lnTo>
                <a:lnTo>
                  <a:pt x="3821908" y="11537"/>
                </a:lnTo>
                <a:lnTo>
                  <a:pt x="3872498" y="5902"/>
                </a:lnTo>
                <a:lnTo>
                  <a:pt x="3923985" y="2189"/>
                </a:lnTo>
                <a:lnTo>
                  <a:pt x="3976028" y="408"/>
                </a:lnTo>
                <a:lnTo>
                  <a:pt x="4028286" y="572"/>
                </a:lnTo>
                <a:lnTo>
                  <a:pt x="4080417" y="2692"/>
                </a:lnTo>
                <a:lnTo>
                  <a:pt x="4132079" y="6779"/>
                </a:lnTo>
                <a:lnTo>
                  <a:pt x="4182932" y="12846"/>
                </a:lnTo>
                <a:lnTo>
                  <a:pt x="4232632" y="20905"/>
                </a:lnTo>
                <a:lnTo>
                  <a:pt x="4280840" y="30966"/>
                </a:lnTo>
                <a:lnTo>
                  <a:pt x="4327213" y="43042"/>
                </a:lnTo>
                <a:lnTo>
                  <a:pt x="4371410" y="57144"/>
                </a:lnTo>
                <a:lnTo>
                  <a:pt x="4428748" y="80324"/>
                </a:lnTo>
                <a:lnTo>
                  <a:pt x="4477507" y="106373"/>
                </a:lnTo>
                <a:lnTo>
                  <a:pt x="4517116" y="134882"/>
                </a:lnTo>
                <a:lnTo>
                  <a:pt x="4547011" y="165441"/>
                </a:lnTo>
                <a:lnTo>
                  <a:pt x="4566621" y="197644"/>
                </a:lnTo>
                <a:lnTo>
                  <a:pt x="4632397" y="206716"/>
                </a:lnTo>
                <a:lnTo>
                  <a:pt x="4694201" y="218445"/>
                </a:lnTo>
                <a:lnTo>
                  <a:pt x="4751761" y="232630"/>
                </a:lnTo>
                <a:lnTo>
                  <a:pt x="4804805" y="249076"/>
                </a:lnTo>
                <a:lnTo>
                  <a:pt x="4853062" y="267583"/>
                </a:lnTo>
                <a:lnTo>
                  <a:pt x="4896259" y="287954"/>
                </a:lnTo>
                <a:lnTo>
                  <a:pt x="4934124" y="309990"/>
                </a:lnTo>
                <a:lnTo>
                  <a:pt x="4966386" y="333493"/>
                </a:lnTo>
                <a:lnTo>
                  <a:pt x="5013008" y="384109"/>
                </a:lnTo>
                <a:lnTo>
                  <a:pt x="5033951" y="438217"/>
                </a:lnTo>
                <a:lnTo>
                  <a:pt x="5034113" y="466085"/>
                </a:lnTo>
                <a:lnTo>
                  <a:pt x="5027038" y="494232"/>
                </a:lnTo>
                <a:lnTo>
                  <a:pt x="5006276" y="531302"/>
                </a:lnTo>
                <a:lnTo>
                  <a:pt x="4983372" y="557219"/>
                </a:lnTo>
                <a:lnTo>
                  <a:pt x="5025482" y="582266"/>
                </a:lnTo>
                <a:lnTo>
                  <a:pt x="5061388" y="608327"/>
                </a:lnTo>
                <a:lnTo>
                  <a:pt x="5091144" y="635234"/>
                </a:lnTo>
                <a:lnTo>
                  <a:pt x="5132412" y="690925"/>
                </a:lnTo>
                <a:lnTo>
                  <a:pt x="5149705" y="748011"/>
                </a:lnTo>
                <a:lnTo>
                  <a:pt x="5149492" y="776661"/>
                </a:lnTo>
                <a:lnTo>
                  <a:pt x="5131609" y="833349"/>
                </a:lnTo>
                <a:lnTo>
                  <a:pt x="5090799" y="888110"/>
                </a:lnTo>
                <a:lnTo>
                  <a:pt x="5061927" y="914353"/>
                </a:lnTo>
                <a:lnTo>
                  <a:pt x="5027481" y="939616"/>
                </a:lnTo>
                <a:lnTo>
                  <a:pt x="4987512" y="963733"/>
                </a:lnTo>
                <a:lnTo>
                  <a:pt x="4942074" y="986539"/>
                </a:lnTo>
                <a:lnTo>
                  <a:pt x="4891218" y="1007867"/>
                </a:lnTo>
                <a:lnTo>
                  <a:pt x="4834998" y="1027551"/>
                </a:lnTo>
                <a:lnTo>
                  <a:pt x="4792845" y="1040139"/>
                </a:lnTo>
                <a:lnTo>
                  <a:pt x="4748971" y="1051541"/>
                </a:lnTo>
                <a:lnTo>
                  <a:pt x="4703523" y="1061730"/>
                </a:lnTo>
                <a:lnTo>
                  <a:pt x="4656648" y="1070680"/>
                </a:lnTo>
                <a:lnTo>
                  <a:pt x="4608494" y="1078366"/>
                </a:lnTo>
                <a:lnTo>
                  <a:pt x="4559206" y="1084762"/>
                </a:lnTo>
                <a:lnTo>
                  <a:pt x="4508933" y="1089841"/>
                </a:lnTo>
                <a:lnTo>
                  <a:pt x="4457820" y="1093578"/>
                </a:lnTo>
                <a:lnTo>
                  <a:pt x="4444352" y="1147922"/>
                </a:lnTo>
                <a:lnTo>
                  <a:pt x="4407650" y="1198743"/>
                </a:lnTo>
                <a:lnTo>
                  <a:pt x="4350043" y="1245090"/>
                </a:lnTo>
                <a:lnTo>
                  <a:pt x="4314128" y="1266289"/>
                </a:lnTo>
                <a:lnTo>
                  <a:pt x="4273858" y="1286012"/>
                </a:lnTo>
                <a:lnTo>
                  <a:pt x="4229526" y="1304140"/>
                </a:lnTo>
                <a:lnTo>
                  <a:pt x="4181423" y="1320555"/>
                </a:lnTo>
                <a:lnTo>
                  <a:pt x="4129839" y="1335138"/>
                </a:lnTo>
                <a:lnTo>
                  <a:pt x="4075066" y="1347768"/>
                </a:lnTo>
                <a:lnTo>
                  <a:pt x="4017393" y="1358329"/>
                </a:lnTo>
                <a:lnTo>
                  <a:pt x="3957113" y="1366700"/>
                </a:lnTo>
                <a:lnTo>
                  <a:pt x="3894517" y="1372763"/>
                </a:lnTo>
                <a:lnTo>
                  <a:pt x="3829894" y="1376398"/>
                </a:lnTo>
                <a:lnTo>
                  <a:pt x="3763537" y="1377487"/>
                </a:lnTo>
                <a:lnTo>
                  <a:pt x="3709280" y="1376413"/>
                </a:lnTo>
                <a:lnTo>
                  <a:pt x="3655602" y="1373581"/>
                </a:lnTo>
                <a:lnTo>
                  <a:pt x="3602744" y="1369021"/>
                </a:lnTo>
                <a:lnTo>
                  <a:pt x="3550946" y="1362760"/>
                </a:lnTo>
                <a:lnTo>
                  <a:pt x="3500449" y="1354828"/>
                </a:lnTo>
                <a:lnTo>
                  <a:pt x="3451492" y="1345253"/>
                </a:lnTo>
                <a:lnTo>
                  <a:pt x="3404317" y="1334065"/>
                </a:lnTo>
                <a:lnTo>
                  <a:pt x="3361549" y="1380426"/>
                </a:lnTo>
                <a:lnTo>
                  <a:pt x="3304457" y="1422620"/>
                </a:lnTo>
                <a:lnTo>
                  <a:pt x="3271025" y="1442046"/>
                </a:lnTo>
                <a:lnTo>
                  <a:pt x="3234593" y="1460302"/>
                </a:lnTo>
                <a:lnTo>
                  <a:pt x="3195356" y="1477342"/>
                </a:lnTo>
                <a:lnTo>
                  <a:pt x="3153507" y="1493125"/>
                </a:lnTo>
                <a:lnTo>
                  <a:pt x="3109241" y="1507607"/>
                </a:lnTo>
                <a:lnTo>
                  <a:pt x="3062750" y="1520744"/>
                </a:lnTo>
                <a:lnTo>
                  <a:pt x="3014229" y="1532493"/>
                </a:lnTo>
                <a:lnTo>
                  <a:pt x="2963871" y="1542812"/>
                </a:lnTo>
                <a:lnTo>
                  <a:pt x="2911871" y="1551656"/>
                </a:lnTo>
                <a:lnTo>
                  <a:pt x="2858422" y="1558983"/>
                </a:lnTo>
                <a:lnTo>
                  <a:pt x="2803718" y="1564749"/>
                </a:lnTo>
                <a:lnTo>
                  <a:pt x="2747953" y="1568911"/>
                </a:lnTo>
                <a:lnTo>
                  <a:pt x="2691321" y="1571426"/>
                </a:lnTo>
                <a:lnTo>
                  <a:pt x="2634015" y="1572250"/>
                </a:lnTo>
                <a:lnTo>
                  <a:pt x="2576229" y="1571340"/>
                </a:lnTo>
                <a:lnTo>
                  <a:pt x="2518158" y="1568654"/>
                </a:lnTo>
                <a:lnTo>
                  <a:pt x="2459994" y="1564147"/>
                </a:lnTo>
                <a:lnTo>
                  <a:pt x="2401932" y="1557776"/>
                </a:lnTo>
                <a:lnTo>
                  <a:pt x="2343501" y="1549365"/>
                </a:lnTo>
                <a:lnTo>
                  <a:pt x="2287080" y="1539163"/>
                </a:lnTo>
                <a:lnTo>
                  <a:pt x="2232885" y="1527237"/>
                </a:lnTo>
                <a:lnTo>
                  <a:pt x="2181132" y="1513655"/>
                </a:lnTo>
                <a:lnTo>
                  <a:pt x="2132038" y="1498482"/>
                </a:lnTo>
                <a:lnTo>
                  <a:pt x="2085817" y="1481787"/>
                </a:lnTo>
                <a:lnTo>
                  <a:pt x="2042688" y="1463635"/>
                </a:lnTo>
                <a:lnTo>
                  <a:pt x="2002864" y="1444094"/>
                </a:lnTo>
                <a:lnTo>
                  <a:pt x="1966563" y="1423232"/>
                </a:lnTo>
                <a:lnTo>
                  <a:pt x="1915810" y="1435082"/>
                </a:lnTo>
                <a:lnTo>
                  <a:pt x="1864054" y="1445457"/>
                </a:lnTo>
                <a:lnTo>
                  <a:pt x="1811443" y="1454374"/>
                </a:lnTo>
                <a:lnTo>
                  <a:pt x="1758124" y="1461847"/>
                </a:lnTo>
                <a:lnTo>
                  <a:pt x="1704246" y="1467892"/>
                </a:lnTo>
                <a:lnTo>
                  <a:pt x="1649956" y="1472524"/>
                </a:lnTo>
                <a:lnTo>
                  <a:pt x="1595402" y="1475758"/>
                </a:lnTo>
                <a:lnTo>
                  <a:pt x="1540732" y="1477611"/>
                </a:lnTo>
                <a:lnTo>
                  <a:pt x="1486093" y="1478096"/>
                </a:lnTo>
                <a:lnTo>
                  <a:pt x="1431634" y="1477230"/>
                </a:lnTo>
                <a:lnTo>
                  <a:pt x="1377501" y="1475028"/>
                </a:lnTo>
                <a:lnTo>
                  <a:pt x="1323843" y="1471505"/>
                </a:lnTo>
                <a:lnTo>
                  <a:pt x="1270808" y="1466677"/>
                </a:lnTo>
                <a:lnTo>
                  <a:pt x="1218542" y="1460559"/>
                </a:lnTo>
                <a:lnTo>
                  <a:pt x="1167195" y="1453166"/>
                </a:lnTo>
                <a:lnTo>
                  <a:pt x="1116913" y="1444514"/>
                </a:lnTo>
                <a:lnTo>
                  <a:pt x="1067845" y="1434617"/>
                </a:lnTo>
                <a:lnTo>
                  <a:pt x="1020138" y="1423493"/>
                </a:lnTo>
                <a:lnTo>
                  <a:pt x="973939" y="1411154"/>
                </a:lnTo>
                <a:lnTo>
                  <a:pt x="929398" y="1397618"/>
                </a:lnTo>
                <a:lnTo>
                  <a:pt x="886660" y="1382899"/>
                </a:lnTo>
                <a:lnTo>
                  <a:pt x="845875" y="1367014"/>
                </a:lnTo>
                <a:lnTo>
                  <a:pt x="807190" y="1349976"/>
                </a:lnTo>
                <a:lnTo>
                  <a:pt x="770753" y="1331801"/>
                </a:lnTo>
                <a:lnTo>
                  <a:pt x="736711" y="1312506"/>
                </a:lnTo>
                <a:lnTo>
                  <a:pt x="701910" y="1289819"/>
                </a:lnTo>
                <a:lnTo>
                  <a:pt x="695496" y="1285196"/>
                </a:lnTo>
                <a:lnTo>
                  <a:pt x="630352" y="1286679"/>
                </a:lnTo>
                <a:lnTo>
                  <a:pt x="566699" y="1284847"/>
                </a:lnTo>
                <a:lnTo>
                  <a:pt x="505078" y="1279876"/>
                </a:lnTo>
                <a:lnTo>
                  <a:pt x="446030" y="1271944"/>
                </a:lnTo>
                <a:lnTo>
                  <a:pt x="390093" y="1261226"/>
                </a:lnTo>
                <a:lnTo>
                  <a:pt x="337807" y="1247901"/>
                </a:lnTo>
                <a:lnTo>
                  <a:pt x="289713" y="1232144"/>
                </a:lnTo>
                <a:lnTo>
                  <a:pt x="246350" y="1214134"/>
                </a:lnTo>
                <a:lnTo>
                  <a:pt x="208258" y="1194046"/>
                </a:lnTo>
                <a:lnTo>
                  <a:pt x="175977" y="1172058"/>
                </a:lnTo>
                <a:lnTo>
                  <a:pt x="131008" y="1123088"/>
                </a:lnTo>
                <a:lnTo>
                  <a:pt x="116741" y="1058823"/>
                </a:lnTo>
                <a:lnTo>
                  <a:pt x="129710" y="1021976"/>
                </a:lnTo>
                <a:lnTo>
                  <a:pt x="157666" y="986725"/>
                </a:lnTo>
                <a:lnTo>
                  <a:pt x="199971" y="953876"/>
                </a:lnTo>
                <a:lnTo>
                  <a:pt x="255987" y="924236"/>
                </a:lnTo>
                <a:lnTo>
                  <a:pt x="197799" y="907702"/>
                </a:lnTo>
                <a:lnTo>
                  <a:pt x="146652" y="888515"/>
                </a:lnTo>
                <a:lnTo>
                  <a:pt x="102767" y="867027"/>
                </a:lnTo>
                <a:lnTo>
                  <a:pt x="66366" y="843593"/>
                </a:lnTo>
                <a:lnTo>
                  <a:pt x="16894" y="792291"/>
                </a:lnTo>
                <a:lnTo>
                  <a:pt x="0" y="737431"/>
                </a:lnTo>
                <a:lnTo>
                  <a:pt x="4320" y="709547"/>
                </a:lnTo>
                <a:lnTo>
                  <a:pt x="39599" y="654636"/>
                </a:lnTo>
                <a:lnTo>
                  <a:pt x="70999" y="628314"/>
                </a:lnTo>
                <a:lnTo>
                  <a:pt x="105092" y="606980"/>
                </a:lnTo>
                <a:lnTo>
                  <a:pt x="144545" y="587678"/>
                </a:lnTo>
                <a:lnTo>
                  <a:pt x="188832" y="570550"/>
                </a:lnTo>
                <a:lnTo>
                  <a:pt x="237426" y="555736"/>
                </a:lnTo>
                <a:lnTo>
                  <a:pt x="289802" y="543379"/>
                </a:lnTo>
                <a:lnTo>
                  <a:pt x="345433" y="533620"/>
                </a:lnTo>
                <a:lnTo>
                  <a:pt x="403793" y="526599"/>
                </a:lnTo>
                <a:lnTo>
                  <a:pt x="464356" y="522459"/>
                </a:lnTo>
                <a:lnTo>
                  <a:pt x="468687" y="517570"/>
                </a:lnTo>
                <a:close/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2" name="object 41"/>
          <p:cNvSpPr>
            <a:spLocks/>
          </p:cNvSpPr>
          <p:nvPr/>
        </p:nvSpPr>
        <p:spPr bwMode="auto">
          <a:xfrm>
            <a:off x="6465888" y="4430713"/>
            <a:ext cx="87312" cy="87312"/>
          </a:xfrm>
          <a:custGeom>
            <a:avLst/>
            <a:gdLst/>
            <a:ahLst/>
            <a:cxnLst>
              <a:cxn ang="0">
                <a:pos x="87312" y="43662"/>
              </a:cxn>
              <a:cxn ang="0">
                <a:pos x="83881" y="60654"/>
              </a:cxn>
              <a:cxn ang="0">
                <a:pos x="74525" y="74533"/>
              </a:cxn>
              <a:cxn ang="0">
                <a:pos x="60646" y="83892"/>
              </a:cxn>
              <a:cxn ang="0">
                <a:pos x="43649" y="87325"/>
              </a:cxn>
              <a:cxn ang="0">
                <a:pos x="26660" y="83892"/>
              </a:cxn>
              <a:cxn ang="0">
                <a:pos x="12785" y="74533"/>
              </a:cxn>
              <a:cxn ang="0">
                <a:pos x="3430" y="60654"/>
              </a:cxn>
              <a:cxn ang="0">
                <a:pos x="0" y="43662"/>
              </a:cxn>
              <a:cxn ang="0">
                <a:pos x="3430" y="26671"/>
              </a:cxn>
              <a:cxn ang="0">
                <a:pos x="12785" y="12792"/>
              </a:cxn>
              <a:cxn ang="0">
                <a:pos x="26660" y="3432"/>
              </a:cxn>
              <a:cxn ang="0">
                <a:pos x="43649" y="0"/>
              </a:cxn>
              <a:cxn ang="0">
                <a:pos x="60646" y="3432"/>
              </a:cxn>
              <a:cxn ang="0">
                <a:pos x="74525" y="12792"/>
              </a:cxn>
              <a:cxn ang="0">
                <a:pos x="83881" y="26671"/>
              </a:cxn>
              <a:cxn ang="0">
                <a:pos x="87312" y="43662"/>
              </a:cxn>
            </a:cxnLst>
            <a:rect l="0" t="0" r="r" b="b"/>
            <a:pathLst>
              <a:path w="87629" h="87629">
                <a:moveTo>
                  <a:pt x="87312" y="43662"/>
                </a:moveTo>
                <a:lnTo>
                  <a:pt x="83881" y="60654"/>
                </a:lnTo>
                <a:lnTo>
                  <a:pt x="74525" y="74533"/>
                </a:lnTo>
                <a:lnTo>
                  <a:pt x="60646" y="83892"/>
                </a:lnTo>
                <a:lnTo>
                  <a:pt x="43649" y="87325"/>
                </a:lnTo>
                <a:lnTo>
                  <a:pt x="26660" y="83892"/>
                </a:lnTo>
                <a:lnTo>
                  <a:pt x="12785" y="74533"/>
                </a:lnTo>
                <a:lnTo>
                  <a:pt x="3430" y="60654"/>
                </a:lnTo>
                <a:lnTo>
                  <a:pt x="0" y="43662"/>
                </a:lnTo>
                <a:lnTo>
                  <a:pt x="3430" y="26671"/>
                </a:lnTo>
                <a:lnTo>
                  <a:pt x="12785" y="12792"/>
                </a:lnTo>
                <a:lnTo>
                  <a:pt x="26660" y="3432"/>
                </a:lnTo>
                <a:lnTo>
                  <a:pt x="43649" y="0"/>
                </a:lnTo>
                <a:lnTo>
                  <a:pt x="60646" y="3432"/>
                </a:lnTo>
                <a:lnTo>
                  <a:pt x="74525" y="12792"/>
                </a:lnTo>
                <a:lnTo>
                  <a:pt x="83881" y="26671"/>
                </a:lnTo>
                <a:lnTo>
                  <a:pt x="87312" y="43662"/>
                </a:lnTo>
                <a:close/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3" name="object 42"/>
          <p:cNvSpPr>
            <a:spLocks/>
          </p:cNvSpPr>
          <p:nvPr/>
        </p:nvSpPr>
        <p:spPr bwMode="auto">
          <a:xfrm>
            <a:off x="6421438" y="4486275"/>
            <a:ext cx="174625" cy="174625"/>
          </a:xfrm>
          <a:custGeom>
            <a:avLst/>
            <a:gdLst/>
            <a:ahLst/>
            <a:cxnLst>
              <a:cxn ang="0">
                <a:pos x="174625" y="87312"/>
              </a:cxn>
              <a:cxn ang="0">
                <a:pos x="167763" y="121298"/>
              </a:cxn>
              <a:cxn ang="0">
                <a:pos x="149051" y="149051"/>
              </a:cxn>
              <a:cxn ang="0">
                <a:pos x="121298" y="167763"/>
              </a:cxn>
              <a:cxn ang="0">
                <a:pos x="87312" y="174624"/>
              </a:cxn>
              <a:cxn ang="0">
                <a:pos x="53326" y="167763"/>
              </a:cxn>
              <a:cxn ang="0">
                <a:pos x="25573" y="149051"/>
              </a:cxn>
              <a:cxn ang="0">
                <a:pos x="6861" y="121298"/>
              </a:cxn>
              <a:cxn ang="0">
                <a:pos x="0" y="87312"/>
              </a:cxn>
              <a:cxn ang="0">
                <a:pos x="6861" y="53326"/>
              </a:cxn>
              <a:cxn ang="0">
                <a:pos x="25573" y="25573"/>
              </a:cxn>
              <a:cxn ang="0">
                <a:pos x="53326" y="6861"/>
              </a:cxn>
              <a:cxn ang="0">
                <a:pos x="87312" y="0"/>
              </a:cxn>
              <a:cxn ang="0">
                <a:pos x="121298" y="6861"/>
              </a:cxn>
              <a:cxn ang="0">
                <a:pos x="149051" y="25573"/>
              </a:cxn>
              <a:cxn ang="0">
                <a:pos x="167763" y="53326"/>
              </a:cxn>
              <a:cxn ang="0">
                <a:pos x="174625" y="87312"/>
              </a:cxn>
            </a:cxnLst>
            <a:rect l="0" t="0" r="r" b="b"/>
            <a:pathLst>
              <a:path w="174625" h="174625">
                <a:moveTo>
                  <a:pt x="174625" y="87312"/>
                </a:moveTo>
                <a:lnTo>
                  <a:pt x="167763" y="121298"/>
                </a:lnTo>
                <a:lnTo>
                  <a:pt x="149051" y="149051"/>
                </a:lnTo>
                <a:lnTo>
                  <a:pt x="121298" y="167763"/>
                </a:lnTo>
                <a:lnTo>
                  <a:pt x="87312" y="174624"/>
                </a:lnTo>
                <a:lnTo>
                  <a:pt x="53326" y="167763"/>
                </a:lnTo>
                <a:lnTo>
                  <a:pt x="25573" y="149051"/>
                </a:lnTo>
                <a:lnTo>
                  <a:pt x="6861" y="121298"/>
                </a:lnTo>
                <a:lnTo>
                  <a:pt x="0" y="87312"/>
                </a:lnTo>
                <a:lnTo>
                  <a:pt x="6861" y="53326"/>
                </a:lnTo>
                <a:lnTo>
                  <a:pt x="25573" y="25573"/>
                </a:lnTo>
                <a:lnTo>
                  <a:pt x="53326" y="6861"/>
                </a:lnTo>
                <a:lnTo>
                  <a:pt x="87312" y="0"/>
                </a:lnTo>
                <a:lnTo>
                  <a:pt x="121298" y="6861"/>
                </a:lnTo>
                <a:lnTo>
                  <a:pt x="149051" y="25573"/>
                </a:lnTo>
                <a:lnTo>
                  <a:pt x="167763" y="53326"/>
                </a:lnTo>
                <a:lnTo>
                  <a:pt x="174625" y="87312"/>
                </a:lnTo>
                <a:close/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4" name="object 43"/>
          <p:cNvSpPr>
            <a:spLocks/>
          </p:cNvSpPr>
          <p:nvPr/>
        </p:nvSpPr>
        <p:spPr bwMode="auto">
          <a:xfrm>
            <a:off x="6375400" y="4627563"/>
            <a:ext cx="263525" cy="263525"/>
          </a:xfrm>
          <a:custGeom>
            <a:avLst/>
            <a:gdLst/>
            <a:ahLst/>
            <a:cxnLst>
              <a:cxn ang="0">
                <a:pos x="261937" y="130975"/>
              </a:cxn>
              <a:cxn ang="0">
                <a:pos x="251645" y="181952"/>
              </a:cxn>
              <a:cxn ang="0">
                <a:pos x="223577" y="223585"/>
              </a:cxn>
              <a:cxn ang="0">
                <a:pos x="181945" y="251656"/>
              </a:cxn>
              <a:cxn ang="0">
                <a:pos x="130962" y="261950"/>
              </a:cxn>
              <a:cxn ang="0">
                <a:pos x="79986" y="251658"/>
              </a:cxn>
              <a:cxn ang="0">
                <a:pos x="38358" y="223589"/>
              </a:cxn>
              <a:cxn ang="0">
                <a:pos x="10291" y="181958"/>
              </a:cxn>
              <a:cxn ang="0">
                <a:pos x="0" y="130975"/>
              </a:cxn>
              <a:cxn ang="0">
                <a:pos x="10291" y="79997"/>
              </a:cxn>
              <a:cxn ang="0">
                <a:pos x="38358" y="38365"/>
              </a:cxn>
              <a:cxn ang="0">
                <a:pos x="79986" y="10293"/>
              </a:cxn>
              <a:cxn ang="0">
                <a:pos x="130962" y="0"/>
              </a:cxn>
              <a:cxn ang="0">
                <a:pos x="181945" y="10293"/>
              </a:cxn>
              <a:cxn ang="0">
                <a:pos x="223577" y="38365"/>
              </a:cxn>
              <a:cxn ang="0">
                <a:pos x="251645" y="79997"/>
              </a:cxn>
              <a:cxn ang="0">
                <a:pos x="261937" y="130975"/>
              </a:cxn>
            </a:cxnLst>
            <a:rect l="0" t="0" r="r" b="b"/>
            <a:pathLst>
              <a:path w="262254" h="262254">
                <a:moveTo>
                  <a:pt x="261937" y="130975"/>
                </a:moveTo>
                <a:lnTo>
                  <a:pt x="251645" y="181952"/>
                </a:lnTo>
                <a:lnTo>
                  <a:pt x="223577" y="223585"/>
                </a:lnTo>
                <a:lnTo>
                  <a:pt x="181945" y="251656"/>
                </a:lnTo>
                <a:lnTo>
                  <a:pt x="130962" y="261950"/>
                </a:lnTo>
                <a:lnTo>
                  <a:pt x="79986" y="251658"/>
                </a:lnTo>
                <a:lnTo>
                  <a:pt x="38358" y="223589"/>
                </a:lnTo>
                <a:lnTo>
                  <a:pt x="10291" y="181958"/>
                </a:lnTo>
                <a:lnTo>
                  <a:pt x="0" y="130975"/>
                </a:lnTo>
                <a:lnTo>
                  <a:pt x="10291" y="79997"/>
                </a:lnTo>
                <a:lnTo>
                  <a:pt x="38358" y="38365"/>
                </a:lnTo>
                <a:lnTo>
                  <a:pt x="79986" y="10293"/>
                </a:lnTo>
                <a:lnTo>
                  <a:pt x="130962" y="0"/>
                </a:lnTo>
                <a:lnTo>
                  <a:pt x="181945" y="10293"/>
                </a:lnTo>
                <a:lnTo>
                  <a:pt x="223577" y="38365"/>
                </a:lnTo>
                <a:lnTo>
                  <a:pt x="251645" y="79997"/>
                </a:lnTo>
                <a:lnTo>
                  <a:pt x="261937" y="130975"/>
                </a:lnTo>
                <a:close/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5" name="object 44"/>
          <p:cNvSpPr>
            <a:spLocks/>
          </p:cNvSpPr>
          <p:nvPr/>
        </p:nvSpPr>
        <p:spPr bwMode="auto">
          <a:xfrm>
            <a:off x="4186238" y="5781675"/>
            <a:ext cx="301625" cy="28575"/>
          </a:xfrm>
          <a:custGeom>
            <a:avLst/>
            <a:gdLst/>
            <a:ahLst/>
            <a:cxnLst>
              <a:cxn ang="0">
                <a:pos x="301599" y="28994"/>
              </a:cxn>
              <a:cxn ang="0">
                <a:pos x="249037" y="29585"/>
              </a:cxn>
              <a:cxn ang="0">
                <a:pos x="196869" y="27956"/>
              </a:cxn>
              <a:cxn ang="0">
                <a:pos x="145489" y="24145"/>
              </a:cxn>
              <a:cxn ang="0">
                <a:pos x="95289" y="18190"/>
              </a:cxn>
              <a:cxn ang="0">
                <a:pos x="46662" y="10129"/>
              </a:cxn>
              <a:cxn ang="0">
                <a:pos x="0" y="0"/>
              </a:cxn>
            </a:cxnLst>
            <a:rect l="0" t="0" r="r" b="b"/>
            <a:pathLst>
              <a:path w="301625" h="29845">
                <a:moveTo>
                  <a:pt x="301599" y="28994"/>
                </a:moveTo>
                <a:lnTo>
                  <a:pt x="249037" y="29585"/>
                </a:lnTo>
                <a:lnTo>
                  <a:pt x="196869" y="27956"/>
                </a:lnTo>
                <a:lnTo>
                  <a:pt x="145489" y="24145"/>
                </a:lnTo>
                <a:lnTo>
                  <a:pt x="95289" y="18190"/>
                </a:lnTo>
                <a:lnTo>
                  <a:pt x="46662" y="10129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6" name="object 45"/>
          <p:cNvSpPr>
            <a:spLocks/>
          </p:cNvSpPr>
          <p:nvPr/>
        </p:nvSpPr>
        <p:spPr bwMode="auto">
          <a:xfrm>
            <a:off x="4621213" y="6127750"/>
            <a:ext cx="133350" cy="14288"/>
          </a:xfrm>
          <a:custGeom>
            <a:avLst/>
            <a:gdLst/>
            <a:ahLst/>
            <a:cxnLst>
              <a:cxn ang="0">
                <a:pos x="131953" y="0"/>
              </a:cxn>
              <a:cxn ang="0">
                <a:pos x="99842" y="4815"/>
              </a:cxn>
              <a:cxn ang="0">
                <a:pos x="67076" y="8740"/>
              </a:cxn>
              <a:cxn ang="0">
                <a:pos x="33760" y="11765"/>
              </a:cxn>
              <a:cxn ang="0">
                <a:pos x="0" y="13881"/>
              </a:cxn>
            </a:cxnLst>
            <a:rect l="0" t="0" r="r" b="b"/>
            <a:pathLst>
              <a:path w="132079" h="13970">
                <a:moveTo>
                  <a:pt x="131953" y="0"/>
                </a:moveTo>
                <a:lnTo>
                  <a:pt x="99842" y="4815"/>
                </a:lnTo>
                <a:lnTo>
                  <a:pt x="67076" y="8740"/>
                </a:lnTo>
                <a:lnTo>
                  <a:pt x="33760" y="11765"/>
                </a:lnTo>
                <a:lnTo>
                  <a:pt x="0" y="13881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7" name="object 46"/>
          <p:cNvSpPr>
            <a:spLocks/>
          </p:cNvSpPr>
          <p:nvPr/>
        </p:nvSpPr>
        <p:spPr bwMode="auto">
          <a:xfrm>
            <a:off x="5811838" y="6216650"/>
            <a:ext cx="79375" cy="63500"/>
          </a:xfrm>
          <a:custGeom>
            <a:avLst/>
            <a:gdLst/>
            <a:ahLst/>
            <a:cxnLst>
              <a:cxn ang="0">
                <a:pos x="79502" y="63309"/>
              </a:cxn>
              <a:cxn ang="0">
                <a:pos x="56603" y="48163"/>
              </a:cxn>
              <a:cxn ang="0">
                <a:pos x="35693" y="32540"/>
              </a:cxn>
              <a:cxn ang="0">
                <a:pos x="16812" y="16475"/>
              </a:cxn>
              <a:cxn ang="0">
                <a:pos x="0" y="0"/>
              </a:cxn>
            </a:cxnLst>
            <a:rect l="0" t="0" r="r" b="b"/>
            <a:pathLst>
              <a:path w="80010" h="63500">
                <a:moveTo>
                  <a:pt x="79502" y="63309"/>
                </a:moveTo>
                <a:lnTo>
                  <a:pt x="56603" y="48163"/>
                </a:lnTo>
                <a:lnTo>
                  <a:pt x="35693" y="32540"/>
                </a:lnTo>
                <a:lnTo>
                  <a:pt x="16812" y="16475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8" name="object 47"/>
          <p:cNvSpPr>
            <a:spLocks/>
          </p:cNvSpPr>
          <p:nvPr/>
        </p:nvSpPr>
        <p:spPr bwMode="auto">
          <a:xfrm>
            <a:off x="7329488" y="6121400"/>
            <a:ext cx="31750" cy="69850"/>
          </a:xfrm>
          <a:custGeom>
            <a:avLst/>
            <a:gdLst/>
            <a:ahLst/>
            <a:cxnLst>
              <a:cxn ang="0">
                <a:pos x="31750" y="0"/>
              </a:cxn>
              <a:cxn ang="0">
                <a:pos x="27121" y="17610"/>
              </a:cxn>
              <a:cxn ang="0">
                <a:pos x="20275" y="35080"/>
              </a:cxn>
              <a:cxn ang="0">
                <a:pos x="11229" y="52374"/>
              </a:cxn>
              <a:cxn ang="0">
                <a:pos x="0" y="69456"/>
              </a:cxn>
            </a:cxnLst>
            <a:rect l="0" t="0" r="r" b="b"/>
            <a:pathLst>
              <a:path w="31750" h="69850">
                <a:moveTo>
                  <a:pt x="31750" y="0"/>
                </a:moveTo>
                <a:lnTo>
                  <a:pt x="27121" y="17610"/>
                </a:lnTo>
                <a:lnTo>
                  <a:pt x="20275" y="35080"/>
                </a:lnTo>
                <a:lnTo>
                  <a:pt x="11229" y="52374"/>
                </a:lnTo>
                <a:lnTo>
                  <a:pt x="0" y="69456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9" name="object 48"/>
          <p:cNvSpPr>
            <a:spLocks/>
          </p:cNvSpPr>
          <p:nvPr/>
        </p:nvSpPr>
        <p:spPr bwMode="auto">
          <a:xfrm>
            <a:off x="7993063" y="5692775"/>
            <a:ext cx="387350" cy="260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856" y="14449"/>
              </a:cxn>
              <a:cxn ang="0">
                <a:pos x="121055" y="31315"/>
              </a:cxn>
              <a:cxn ang="0">
                <a:pos x="174304" y="50402"/>
              </a:cxn>
              <a:cxn ang="0">
                <a:pos x="222312" y="71514"/>
              </a:cxn>
              <a:cxn ang="0">
                <a:pos x="264787" y="94457"/>
              </a:cxn>
              <a:cxn ang="0">
                <a:pos x="301438" y="119035"/>
              </a:cxn>
              <a:cxn ang="0">
                <a:pos x="331974" y="145052"/>
              </a:cxn>
              <a:cxn ang="0">
                <a:pos x="373534" y="200621"/>
              </a:cxn>
              <a:cxn ang="0">
                <a:pos x="383974" y="229782"/>
              </a:cxn>
              <a:cxn ang="0">
                <a:pos x="387134" y="259600"/>
              </a:cxn>
            </a:cxnLst>
            <a:rect l="0" t="0" r="r" b="b"/>
            <a:pathLst>
              <a:path w="387350" h="259714">
                <a:moveTo>
                  <a:pt x="0" y="0"/>
                </a:moveTo>
                <a:lnTo>
                  <a:pt x="62856" y="14449"/>
                </a:lnTo>
                <a:lnTo>
                  <a:pt x="121055" y="31315"/>
                </a:lnTo>
                <a:lnTo>
                  <a:pt x="174304" y="50402"/>
                </a:lnTo>
                <a:lnTo>
                  <a:pt x="222312" y="71514"/>
                </a:lnTo>
                <a:lnTo>
                  <a:pt x="264787" y="94457"/>
                </a:lnTo>
                <a:lnTo>
                  <a:pt x="301438" y="119035"/>
                </a:lnTo>
                <a:lnTo>
                  <a:pt x="331974" y="145052"/>
                </a:lnTo>
                <a:lnTo>
                  <a:pt x="373534" y="200621"/>
                </a:lnTo>
                <a:lnTo>
                  <a:pt x="383974" y="229782"/>
                </a:lnTo>
                <a:lnTo>
                  <a:pt x="387134" y="25960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0" name="object 49"/>
          <p:cNvSpPr>
            <a:spLocks/>
          </p:cNvSpPr>
          <p:nvPr/>
        </p:nvSpPr>
        <p:spPr bwMode="auto">
          <a:xfrm>
            <a:off x="8732838" y="5416550"/>
            <a:ext cx="173037" cy="96838"/>
          </a:xfrm>
          <a:custGeom>
            <a:avLst/>
            <a:gdLst/>
            <a:ahLst/>
            <a:cxnLst>
              <a:cxn ang="0">
                <a:pos x="172377" y="0"/>
              </a:cxn>
              <a:cxn ang="0">
                <a:pos x="139647" y="27336"/>
              </a:cxn>
              <a:cxn ang="0">
                <a:pos x="99718" y="52835"/>
              </a:cxn>
              <a:cxn ang="0">
                <a:pos x="53024" y="76252"/>
              </a:cxn>
              <a:cxn ang="0">
                <a:pos x="0" y="97345"/>
              </a:cxn>
            </a:cxnLst>
            <a:rect l="0" t="0" r="r" b="b"/>
            <a:pathLst>
              <a:path w="172720" h="97789">
                <a:moveTo>
                  <a:pt x="172377" y="0"/>
                </a:moveTo>
                <a:lnTo>
                  <a:pt x="139647" y="27336"/>
                </a:lnTo>
                <a:lnTo>
                  <a:pt x="99718" y="52835"/>
                </a:lnTo>
                <a:lnTo>
                  <a:pt x="53024" y="76252"/>
                </a:lnTo>
                <a:lnTo>
                  <a:pt x="0" y="97345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1" name="object 50"/>
          <p:cNvSpPr>
            <a:spLocks/>
          </p:cNvSpPr>
          <p:nvPr/>
        </p:nvSpPr>
        <p:spPr bwMode="auto">
          <a:xfrm>
            <a:off x="8491538" y="5054600"/>
            <a:ext cx="952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71" y="11412"/>
              </a:cxn>
              <a:cxn ang="0">
                <a:pos x="7213" y="22890"/>
              </a:cxn>
              <a:cxn ang="0">
                <a:pos x="8822" y="34413"/>
              </a:cxn>
              <a:cxn ang="0">
                <a:pos x="9093" y="45961"/>
              </a:cxn>
            </a:cxnLst>
            <a:rect l="0" t="0" r="r" b="b"/>
            <a:pathLst>
              <a:path w="9525" h="46354">
                <a:moveTo>
                  <a:pt x="0" y="0"/>
                </a:moveTo>
                <a:lnTo>
                  <a:pt x="4271" y="11412"/>
                </a:lnTo>
                <a:lnTo>
                  <a:pt x="7213" y="22890"/>
                </a:lnTo>
                <a:lnTo>
                  <a:pt x="8822" y="34413"/>
                </a:lnTo>
                <a:lnTo>
                  <a:pt x="9093" y="45961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2" name="object 51"/>
          <p:cNvSpPr>
            <a:spLocks/>
          </p:cNvSpPr>
          <p:nvPr/>
        </p:nvSpPr>
        <p:spPr bwMode="auto">
          <a:xfrm>
            <a:off x="7391400" y="4943475"/>
            <a:ext cx="88900" cy="58738"/>
          </a:xfrm>
          <a:custGeom>
            <a:avLst/>
            <a:gdLst/>
            <a:ahLst/>
            <a:cxnLst>
              <a:cxn ang="0">
                <a:pos x="0" y="58623"/>
              </a:cxn>
              <a:cxn ang="0">
                <a:pos x="18192" y="43000"/>
              </a:cxn>
              <a:cxn ang="0">
                <a:pos x="39031" y="27982"/>
              </a:cxn>
              <a:cxn ang="0">
                <a:pos x="62431" y="13630"/>
              </a:cxn>
              <a:cxn ang="0">
                <a:pos x="88303" y="0"/>
              </a:cxn>
            </a:cxnLst>
            <a:rect l="0" t="0" r="r" b="b"/>
            <a:pathLst>
              <a:path w="88900" h="59054">
                <a:moveTo>
                  <a:pt x="0" y="58623"/>
                </a:moveTo>
                <a:lnTo>
                  <a:pt x="18192" y="43000"/>
                </a:lnTo>
                <a:lnTo>
                  <a:pt x="39031" y="27982"/>
                </a:lnTo>
                <a:lnTo>
                  <a:pt x="62431" y="13630"/>
                </a:lnTo>
                <a:lnTo>
                  <a:pt x="88303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3" name="object 52"/>
          <p:cNvSpPr>
            <a:spLocks/>
          </p:cNvSpPr>
          <p:nvPr/>
        </p:nvSpPr>
        <p:spPr bwMode="auto">
          <a:xfrm>
            <a:off x="6565900" y="4978400"/>
            <a:ext cx="42863" cy="50800"/>
          </a:xfrm>
          <a:custGeom>
            <a:avLst/>
            <a:gdLst/>
            <a:ahLst/>
            <a:cxnLst>
              <a:cxn ang="0">
                <a:pos x="0" y="50558"/>
              </a:cxn>
              <a:cxn ang="0">
                <a:pos x="7846" y="37522"/>
              </a:cxn>
              <a:cxn ang="0">
                <a:pos x="17610" y="24726"/>
              </a:cxn>
              <a:cxn ang="0">
                <a:pos x="29262" y="12207"/>
              </a:cxn>
              <a:cxn ang="0">
                <a:pos x="42773" y="0"/>
              </a:cxn>
            </a:cxnLst>
            <a:rect l="0" t="0" r="r" b="b"/>
            <a:pathLst>
              <a:path w="43179" h="50800">
                <a:moveTo>
                  <a:pt x="0" y="50558"/>
                </a:moveTo>
                <a:lnTo>
                  <a:pt x="7846" y="37522"/>
                </a:lnTo>
                <a:lnTo>
                  <a:pt x="17610" y="24726"/>
                </a:lnTo>
                <a:lnTo>
                  <a:pt x="29262" y="12207"/>
                </a:lnTo>
                <a:lnTo>
                  <a:pt x="42773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4" name="object 53"/>
          <p:cNvSpPr>
            <a:spLocks/>
          </p:cNvSpPr>
          <p:nvPr/>
        </p:nvSpPr>
        <p:spPr bwMode="auto">
          <a:xfrm>
            <a:off x="5595938" y="5046663"/>
            <a:ext cx="155575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323" y="10783"/>
              </a:cxn>
              <a:cxn ang="0">
                <a:pos x="80962" y="22577"/>
              </a:cxn>
              <a:cxn ang="0">
                <a:pos x="118811" y="35347"/>
              </a:cxn>
              <a:cxn ang="0">
                <a:pos x="154762" y="49060"/>
              </a:cxn>
            </a:cxnLst>
            <a:rect l="0" t="0" r="r" b="b"/>
            <a:pathLst>
              <a:path w="154939" h="49529">
                <a:moveTo>
                  <a:pt x="0" y="0"/>
                </a:moveTo>
                <a:lnTo>
                  <a:pt x="41323" y="10783"/>
                </a:lnTo>
                <a:lnTo>
                  <a:pt x="80962" y="22577"/>
                </a:lnTo>
                <a:lnTo>
                  <a:pt x="118811" y="35347"/>
                </a:lnTo>
                <a:lnTo>
                  <a:pt x="154762" y="4906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5" name="object 54"/>
          <p:cNvSpPr>
            <a:spLocks/>
          </p:cNvSpPr>
          <p:nvPr/>
        </p:nvSpPr>
        <p:spPr bwMode="auto">
          <a:xfrm>
            <a:off x="4394200" y="5380038"/>
            <a:ext cx="26988" cy="52387"/>
          </a:xfrm>
          <a:custGeom>
            <a:avLst/>
            <a:gdLst/>
            <a:ahLst/>
            <a:cxnLst>
              <a:cxn ang="0">
                <a:pos x="27012" y="51600"/>
              </a:cxn>
              <a:cxn ang="0">
                <a:pos x="18420" y="38872"/>
              </a:cxn>
              <a:cxn ang="0">
                <a:pos x="11048" y="26019"/>
              </a:cxn>
              <a:cxn ang="0">
                <a:pos x="4906" y="13055"/>
              </a:cxn>
              <a:cxn ang="0">
                <a:pos x="0" y="0"/>
              </a:cxn>
            </a:cxnLst>
            <a:rect l="0" t="0" r="r" b="b"/>
            <a:pathLst>
              <a:path w="27304" h="52070">
                <a:moveTo>
                  <a:pt x="27012" y="51600"/>
                </a:moveTo>
                <a:lnTo>
                  <a:pt x="18420" y="38872"/>
                </a:lnTo>
                <a:lnTo>
                  <a:pt x="11048" y="26019"/>
                </a:lnTo>
                <a:lnTo>
                  <a:pt x="4906" y="13055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46AAC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6" name="object 55"/>
          <p:cNvSpPr txBox="1">
            <a:spLocks noChangeArrowheads="1"/>
          </p:cNvSpPr>
          <p:nvPr/>
        </p:nvSpPr>
        <p:spPr bwMode="auto">
          <a:xfrm>
            <a:off x="4657725" y="5924550"/>
            <a:ext cx="14128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bject 6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13368" name="object 6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9566F366-823F-4565-A68D-22527B4F99CC}" type="slidenum">
              <a:rPr lang="th-TH"/>
              <a:pPr marL="65088"/>
              <a:t>7</a:t>
            </a:fld>
            <a:endParaRPr lang="th-TH"/>
          </a:p>
        </p:txBody>
      </p:sp>
      <p:sp>
        <p:nvSpPr>
          <p:cNvPr id="13369" name="object 56"/>
          <p:cNvSpPr txBox="1">
            <a:spLocks noChangeArrowheads="1"/>
          </p:cNvSpPr>
          <p:nvPr/>
        </p:nvSpPr>
        <p:spPr bwMode="auto">
          <a:xfrm>
            <a:off x="5737225" y="5924550"/>
            <a:ext cx="1397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70" name="object 57"/>
          <p:cNvSpPr txBox="1">
            <a:spLocks noChangeArrowheads="1"/>
          </p:cNvSpPr>
          <p:nvPr/>
        </p:nvSpPr>
        <p:spPr bwMode="auto">
          <a:xfrm>
            <a:off x="6867525" y="5924550"/>
            <a:ext cx="14128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th-TH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83438" y="5870575"/>
            <a:ext cx="114300" cy="430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u="sng" spc="-5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 fontAlgn="auto">
              <a:lnSpc>
                <a:spcPts val="16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srgbClr val="006FC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97438" y="5845175"/>
            <a:ext cx="719137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u="sng" spc="-5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sz="1400" u="sng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aseline="-20833" dirty="0">
                <a:solidFill>
                  <a:srgbClr val="006FC0"/>
                </a:solidFill>
                <a:latin typeface="Symbol"/>
                <a:cs typeface="Symbol"/>
              </a:rPr>
              <a:t></a:t>
            </a:r>
            <a:r>
              <a:rPr sz="2400" spc="-352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u="sng" spc="-5" dirty="0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sz="1400" u="sng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aseline="-20833" dirty="0">
                <a:solidFill>
                  <a:srgbClr val="006FC0"/>
                </a:solidFill>
                <a:latin typeface="Symbol"/>
                <a:cs typeface="Symbol"/>
              </a:rPr>
              <a:t></a:t>
            </a:r>
            <a:r>
              <a:rPr sz="2400" spc="-33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u="sng" spc="-5" dirty="0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sz="1400" u="sng" spc="-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aseline="-20833" dirty="0">
                <a:solidFill>
                  <a:srgbClr val="006FC0"/>
                </a:solidFill>
                <a:latin typeface="Symbol"/>
                <a:cs typeface="Symbol"/>
              </a:rPr>
              <a:t></a:t>
            </a:r>
            <a:r>
              <a:rPr sz="2400" spc="-39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u="sng" spc="-5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97438" y="6075363"/>
            <a:ext cx="719137" cy="225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srgbClr val="006FC0"/>
                </a:solidFill>
                <a:latin typeface="Times New Roman"/>
                <a:cs typeface="Times New Roman"/>
              </a:rPr>
              <a:t>2   3   3</a:t>
            </a:r>
            <a:r>
              <a:rPr sz="1400" spc="1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69000" y="5849938"/>
            <a:ext cx="719138" cy="455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u="sng" spc="-5" dirty="0">
                <a:solidFill>
                  <a:srgbClr val="006FC0"/>
                </a:solidFill>
                <a:latin typeface="Times New Roman"/>
                <a:cs typeface="Times New Roman"/>
              </a:rPr>
              <a:t>1 </a:t>
            </a:r>
            <a:r>
              <a:rPr sz="2400" spc="82" baseline="-20833" dirty="0">
                <a:solidFill>
                  <a:srgbClr val="006FC0"/>
                </a:solidFill>
                <a:latin typeface="Symbol"/>
                <a:cs typeface="Symbol"/>
              </a:rPr>
              <a:t></a:t>
            </a:r>
            <a:r>
              <a:rPr sz="1400" u="sng" spc="55" dirty="0">
                <a:solidFill>
                  <a:srgbClr val="006FC0"/>
                </a:solidFill>
                <a:latin typeface="Times New Roman"/>
                <a:cs typeface="Times New Roman"/>
              </a:rPr>
              <a:t>1 </a:t>
            </a:r>
            <a:r>
              <a:rPr sz="2400" spc="89" baseline="-20833" dirty="0">
                <a:solidFill>
                  <a:srgbClr val="006FC0"/>
                </a:solidFill>
                <a:latin typeface="Symbol"/>
                <a:cs typeface="Symbol"/>
              </a:rPr>
              <a:t></a:t>
            </a:r>
            <a:r>
              <a:rPr sz="1400" u="sng" spc="60" dirty="0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sz="1400" u="sng" spc="-1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52" baseline="-20833" dirty="0">
                <a:solidFill>
                  <a:srgbClr val="006FC0"/>
                </a:solidFill>
                <a:latin typeface="Symbol"/>
                <a:cs typeface="Symbol"/>
              </a:rPr>
              <a:t></a:t>
            </a:r>
            <a:r>
              <a:rPr sz="1400" u="sng" spc="35" dirty="0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 fontAlgn="auto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srgbClr val="006FC0"/>
                </a:solidFill>
                <a:latin typeface="Times New Roman"/>
                <a:cs typeface="Times New Roman"/>
              </a:rPr>
              <a:t>2   3   3</a:t>
            </a:r>
            <a:r>
              <a:rPr sz="1400" spc="1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16325" y="4549775"/>
            <a:ext cx="168275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921125" y="4432300"/>
            <a:ext cx="4981575" cy="1350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tabLst>
                <a:tab pos="1117600" algn="l"/>
              </a:tabLst>
              <a:defRPr/>
            </a:pPr>
            <a:r>
              <a:rPr sz="3000" u="sng" spc="-7" baseline="1388" dirty="0">
                <a:solidFill>
                  <a:srgbClr val="00AF50"/>
                </a:solidFill>
                <a:latin typeface="Times New Roman"/>
                <a:cs typeface="Times New Roman"/>
              </a:rPr>
              <a:t>4/27</a:t>
            </a:r>
            <a:r>
              <a:rPr sz="3000" u="sng" spc="-15" baseline="1388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000" u="sng" spc="-7" baseline="1388" dirty="0">
                <a:solidFill>
                  <a:srgbClr val="00AF50"/>
                </a:solidFill>
                <a:latin typeface="Symbol"/>
                <a:cs typeface="Symbol"/>
              </a:rPr>
              <a:t></a:t>
            </a:r>
            <a:r>
              <a:rPr sz="3000" u="sng" spc="7" baseline="1388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000" u="sng" spc="-7" baseline="1388" dirty="0">
                <a:solidFill>
                  <a:srgbClr val="00AF50"/>
                </a:solidFill>
                <a:latin typeface="Times New Roman"/>
                <a:cs typeface="Times New Roman"/>
              </a:rPr>
              <a:t>1/2</a:t>
            </a:r>
            <a:r>
              <a:rPr sz="3000" spc="-7" baseline="1388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3000" spc="-7" baseline="-25000" dirty="0">
                <a:solidFill>
                  <a:srgbClr val="00AF50"/>
                </a:solidFill>
                <a:latin typeface="Times New Roman"/>
                <a:cs typeface="Times New Roman"/>
              </a:rPr>
              <a:t>=</a:t>
            </a:r>
            <a:r>
              <a:rPr sz="3000" spc="494" baseline="-25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00AF5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333375"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tabLst>
                <a:tab pos="1378585" algn="l"/>
              </a:tabLst>
              <a:defRPr/>
            </a:pPr>
            <a:r>
              <a:rPr sz="3000" spc="-7" baseline="1388" dirty="0">
                <a:solidFill>
                  <a:srgbClr val="00AF50"/>
                </a:solidFill>
                <a:latin typeface="Times New Roman"/>
                <a:cs typeface="Times New Roman"/>
              </a:rPr>
              <a:t>1/9	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527685" fontAlgn="auto">
              <a:spcBef>
                <a:spcPts val="484"/>
              </a:spcBef>
              <a:spcAft>
                <a:spcPts val="0"/>
              </a:spcAft>
              <a:defRPr/>
            </a:pP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P[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blue,blue,red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  <a:p>
            <a:pPr marL="730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=  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P[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majority-blue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] P[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blue,blue,red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|</a:t>
            </a:r>
            <a:r>
              <a:rPr sz="1600" i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majority-blue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  <a:p>
            <a:pPr marL="9842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>
                <a:solidFill>
                  <a:srgbClr val="006FC0"/>
                </a:solidFill>
                <a:latin typeface="Times New Roman"/>
                <a:cs typeface="Times New Roman"/>
              </a:rPr>
              <a:t>+ 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P[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majority-red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] P[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blue,blue,red </a:t>
            </a:r>
            <a:r>
              <a:rPr sz="1600" i="1" dirty="0">
                <a:solidFill>
                  <a:srgbClr val="006FC0"/>
                </a:solidFill>
                <a:latin typeface="Times New Roman"/>
                <a:cs typeface="Times New Roman"/>
              </a:rPr>
              <a:t>|</a:t>
            </a:r>
            <a:r>
              <a:rPr sz="1600" i="1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majority-red</a:t>
            </a:r>
            <a:r>
              <a:rPr sz="1600" spc="-5" dirty="0">
                <a:solidFill>
                  <a:srgbClr val="006FC0"/>
                </a:solidFill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8005763" cy="4357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Show how a strange pattern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Each of a large group of persons making exactly the same guess</a:t>
            </a:r>
          </a:p>
          <a:p>
            <a:pPr marL="755650" lvl="1" indent="-285750">
              <a:buFont typeface="Arial" charset="0"/>
              <a:buChar char="–"/>
              <a:tabLst>
                <a:tab pos="354013" algn="l"/>
                <a:tab pos="355600" algn="l"/>
              </a:tabLst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15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Lead to non-optimal outcomes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Suppose an urn contains majority-</a:t>
            </a:r>
            <a:r>
              <a:rPr lang="th-TH" sz="2000">
                <a:solidFill>
                  <a:srgbClr val="006FC0"/>
                </a:solidFill>
                <a:latin typeface="Tahoma" pitchFamily="34" charset="0"/>
                <a:cs typeface="Tahoma" pitchFamily="34" charset="0"/>
              </a:rPr>
              <a:t>blue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450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With </a:t>
            </a:r>
            <a:r>
              <a:rPr lang="th-TH" sz="2000">
                <a:solidFill>
                  <a:srgbClr val="00AF50"/>
                </a:solidFill>
                <a:latin typeface="Tahoma" pitchFamily="34" charset="0"/>
                <a:cs typeface="Tahoma" pitchFamily="34" charset="0"/>
              </a:rPr>
              <a:t>prob. 1/3 </a:t>
            </a:r>
            <a:r>
              <a:rPr lang="th-TH" sz="2000">
                <a:solidFill>
                  <a:srgbClr val="00AF50"/>
                </a:solidFill>
                <a:latin typeface="Symbol" pitchFamily="18" charset="2"/>
                <a:cs typeface="Cordia New" pitchFamily="34" charset="-34"/>
              </a:rPr>
              <a:t></a:t>
            </a:r>
            <a:r>
              <a:rPr lang="th-TH" sz="200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000">
                <a:solidFill>
                  <a:srgbClr val="00AF50"/>
                </a:solidFill>
                <a:latin typeface="Tahoma" pitchFamily="34" charset="0"/>
                <a:cs typeface="Tahoma" pitchFamily="34" charset="0"/>
              </a:rPr>
              <a:t>1/3 = 1/9</a:t>
            </a:r>
            <a:r>
              <a:rPr lang="th-TH" sz="2000">
                <a:latin typeface="Tahoma" pitchFamily="34" charset="0"/>
                <a:cs typeface="Tahoma" pitchFamily="34" charset="0"/>
              </a:rPr>
              <a:t>, the first two guesses are wrong  (say, majority-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red</a:t>
            </a:r>
            <a:r>
              <a:rPr lang="th-TH" sz="2000">
                <a:latin typeface="Tahoma" pitchFamily="34" charset="0"/>
                <a:cs typeface="Tahoma" pitchFamily="34" charset="0"/>
              </a:rPr>
              <a:t>), then the whole population would guess  wrong.</a:t>
            </a:r>
          </a:p>
          <a:p>
            <a:pPr marL="755650" lvl="1" indent="-285750">
              <a:buFont typeface="Arial" charset="0"/>
              <a:buChar char="–"/>
              <a:tabLst>
                <a:tab pos="354013" algn="l"/>
                <a:tab pos="355600" algn="l"/>
              </a:tabLst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1150"/>
              </a:spcBef>
              <a:buFont typeface="Arial" charset="0"/>
              <a:buChar char="•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Can be fundamentally very fragile</a:t>
            </a:r>
          </a:p>
          <a:p>
            <a:pPr marL="755650" lvl="1" indent="-285750">
              <a:spcBef>
                <a:spcPts val="475"/>
              </a:spcBef>
              <a:buFont typeface="Arial" charset="0"/>
              <a:buChar char="–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With some cheats (i.e., showing a ball to the rest persons), the  cascade can be broken.</a:t>
            </a:r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258763" y="254000"/>
            <a:ext cx="6900862" cy="754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Herding: General</a:t>
            </a:r>
            <a:r>
              <a:rPr spc="-55" dirty="0"/>
              <a:t> </a:t>
            </a:r>
            <a:r>
              <a:rPr spc="-5" dirty="0"/>
              <a:t>Principles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1434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9F4F9209-316A-41D5-882C-A91E28D0C16A}" type="slidenum">
              <a:rPr lang="th-TH"/>
              <a:pPr marL="65088"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16013"/>
            <a:ext cx="4651375" cy="2862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Introduction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Social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Influence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Font typeface="Arial"/>
              <a:buChar char="•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Influence Modeling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Methods</a:t>
            </a:r>
            <a:endParaRPr sz="24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4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Linear Threshold Model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(LTM)</a:t>
            </a:r>
            <a:endParaRPr sz="2000">
              <a:latin typeface="Tahoma"/>
              <a:cs typeface="Tahoma"/>
            </a:endParaRPr>
          </a:p>
          <a:p>
            <a:pPr marL="755650" lvl="1" indent="-285750" fontAlgn="auto">
              <a:spcBef>
                <a:spcPts val="480"/>
              </a:spcBef>
              <a:spcAft>
                <a:spcPts val="0"/>
              </a:spcAft>
              <a:buFont typeface="Arial"/>
              <a:buChar char="–"/>
              <a:tabLst>
                <a:tab pos="755015" algn="l"/>
                <a:tab pos="75565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Independent Cascade Model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(ICM)</a:t>
            </a:r>
            <a:endParaRPr sz="2000">
              <a:latin typeface="Tahoma"/>
              <a:cs typeface="Tahom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sz="20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1725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Influence Maximization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Problem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258763" y="254000"/>
            <a:ext cx="2292350" cy="754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5" name="object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marL="12700" fontAlgn="auto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Lecture 9: Social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Influence</a:t>
            </a:r>
          </a:p>
        </p:txBody>
      </p:sp>
      <p:sp>
        <p:nvSpPr>
          <p:cNvPr id="1536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65088"/>
            <a:fld id="{B98ABFA5-8FE7-4115-9854-59A6910A5F80}" type="slidenum">
              <a:rPr lang="th-TH"/>
              <a:pPr marL="65088"/>
              <a:t>9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1998</Words>
  <Application>Microsoft Office PowerPoint</Application>
  <PresentationFormat>On-screen Show (4:3)</PresentationFormat>
  <Paragraphs>373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Calibri</vt:lpstr>
      <vt:lpstr>Cordia New</vt:lpstr>
      <vt:lpstr>Arial</vt:lpstr>
      <vt:lpstr>Angsana New</vt:lpstr>
      <vt:lpstr>Tahoma</vt:lpstr>
      <vt:lpstr>Times New Roman</vt:lpstr>
      <vt:lpstr>Wingdings</vt:lpstr>
      <vt:lpstr>Symbol</vt:lpstr>
      <vt:lpstr>Office Theme</vt:lpstr>
      <vt:lpstr>Office Theme</vt:lpstr>
      <vt:lpstr>Office Theme</vt:lpstr>
      <vt:lpstr>Office Theme</vt:lpstr>
      <vt:lpstr>Office Theme</vt:lpstr>
      <vt:lpstr>Slide 1</vt:lpstr>
      <vt:lpstr>A Simple Herding Experiment</vt:lpstr>
      <vt:lpstr>A Simple Herding Experiment</vt:lpstr>
      <vt:lpstr>Herding: What happens?</vt:lpstr>
      <vt:lpstr>Review: Probability</vt:lpstr>
      <vt:lpstr>Modeling the Decision-Making</vt:lpstr>
      <vt:lpstr>Modeling the Decision-Making</vt:lpstr>
      <vt:lpstr>Herding: General Principles</vt:lpstr>
      <vt:lpstr>Outline</vt:lpstr>
      <vt:lpstr>What are Social Influence?</vt:lpstr>
      <vt:lpstr>Terminology</vt:lpstr>
      <vt:lpstr>Example: Information Diffusion</vt:lpstr>
      <vt:lpstr>Example: Viral Propagation</vt:lpstr>
      <vt:lpstr>Example: Viral Marketing</vt:lpstr>
      <vt:lpstr>Apps of Social Influence Models</vt:lpstr>
      <vt:lpstr>Slide 16</vt:lpstr>
      <vt:lpstr>Spread of Influence</vt:lpstr>
      <vt:lpstr>What do we need?</vt:lpstr>
      <vt:lpstr>Influence Modeling</vt:lpstr>
      <vt:lpstr>Common Properties of Modeling</vt:lpstr>
      <vt:lpstr>Linear Threshold Model (LTM)</vt:lpstr>
      <vt:lpstr>Linear Threshold Model (LTM)</vt:lpstr>
      <vt:lpstr>Example: LTM – Diffusion Process</vt:lpstr>
      <vt:lpstr>Independent Cascade Model (ICM)</vt:lpstr>
      <vt:lpstr>Example: ICM – Diffusion Process</vt:lpstr>
      <vt:lpstr>Slide 26</vt:lpstr>
      <vt:lpstr>Influence Maximization Problem</vt:lpstr>
      <vt:lpstr>Influence Maximization – Greedy Approach</vt:lpstr>
      <vt:lpstr>Properties of ()</vt:lpstr>
      <vt:lpstr>Example: Monotone &amp; Submodular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</dc:creator>
  <cp:lastModifiedBy>KID</cp:lastModifiedBy>
  <cp:revision>5</cp:revision>
  <dcterms:created xsi:type="dcterms:W3CDTF">2017-04-12T01:54:58Z</dcterms:created>
  <dcterms:modified xsi:type="dcterms:W3CDTF">2017-04-12T03:41:24Z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2017-04-11T00:00:00Z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2017-04-12T00:00:00Z</vt:filetime>
  </property>
</Properties>
</file>