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22FC9C-6FA3-486D-9BED-B5534054D359}" type="datetimeFigureOut">
              <a:rPr lang="th-TH"/>
              <a:pPr>
                <a:defRPr/>
              </a:pPr>
              <a:t>27/04/60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0B0D8B-E196-404C-A67E-D4D7A057DFE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สองด้านซ้ายขวาไม่จำเป็นต้อง</a:t>
            </a:r>
            <a:r>
              <a:rPr lang="en-US" smtClean="0"/>
              <a:t> Implement network </a:t>
            </a:r>
            <a:r>
              <a:rPr lang="th-TH" smtClean="0"/>
              <a:t>เดียวกัน</a:t>
            </a:r>
          </a:p>
          <a:p>
            <a:pPr eaLnBrk="1" hangingPunct="1"/>
            <a:r>
              <a:rPr lang="en-US" smtClean="0"/>
              <a:t>Transport </a:t>
            </a:r>
            <a:r>
              <a:rPr lang="th-TH" smtClean="0"/>
              <a:t>วิ่งข้ามตัวกลางเลย แต่ปัจจุบันอาจไม่จริงแล้วก็ได้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ทำไมต้องทำ </a:t>
            </a:r>
            <a:r>
              <a:rPr lang="en-US" smtClean="0"/>
              <a:t>crc</a:t>
            </a:r>
            <a:r>
              <a:rPr lang="th-TH" smtClean="0"/>
              <a:t>อีกอ่ะในเมื่อ </a:t>
            </a:r>
            <a:r>
              <a:rPr lang="en-US" smtClean="0"/>
              <a:t>datalink</a:t>
            </a:r>
            <a:r>
              <a:rPr lang="th-TH" smtClean="0"/>
              <a:t>ก็ทำแล้วละเอียดด้วย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การทำงาน </a:t>
            </a:r>
          </a:p>
          <a:p>
            <a:r>
              <a:rPr lang="th-TH" smtClean="0"/>
              <a:t>สร้าง สูโดมาแล้ว </a:t>
            </a:r>
            <a:r>
              <a:rPr lang="en-US" smtClean="0"/>
              <a:t>set 0 </a:t>
            </a:r>
            <a:r>
              <a:rPr lang="th-TH" smtClean="0"/>
              <a:t>ก่อน</a:t>
            </a:r>
          </a:p>
          <a:p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สร้างหัวเทียมขึ้นมาแล้วรวมกับ </a:t>
            </a:r>
            <a:r>
              <a:rPr lang="en-US" smtClean="0"/>
              <a:t>header </a:t>
            </a:r>
            <a:r>
              <a:rPr lang="th-TH" smtClean="0"/>
              <a:t>แล้วโยนทิ้งไปแล้วส่งตัวล่างไป</a:t>
            </a:r>
          </a:p>
          <a:p>
            <a:r>
              <a:rPr lang="th-TH" smtClean="0"/>
              <a:t>ไปฟังจดไม่ทัน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เป็นไปได้มั้ยให้มันเบากว่านั้นอีก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26D6-2F84-49C9-B0B1-50149DCD96F5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0506-6A2D-4E88-8AA1-682D767BBC5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9595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BCC6-BAA2-4F5E-9579-F900AD550B05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28A3-BBA9-471C-B795-B1675F511B1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96D8-A65F-49D9-B56D-01AF2F5EB214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3E84D-C143-4D3D-BB42-A4260CC6003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7ECC-CC71-47EE-8F57-E416A190E1F3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A2A7-94E3-4D8A-A1D6-B3D304BFA0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B0D85-979D-40B0-9DF7-383158276058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A60FA-055E-4D8A-80BD-4D592BD7914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963613" y="552450"/>
            <a:ext cx="72167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7110412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3198B-E9FC-4C31-8A47-64BD6A35913B}" type="datetimeFigureOut">
              <a:rPr lang="en-US"/>
              <a:pPr>
                <a:defRPr/>
              </a:pPr>
              <a:t>4/27/2017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6F0B81AF-DA6D-4E53-8607-4323EA892EF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Yosemite_National_Park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phemer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phemer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4282 h 474344"/>
              <a:gd name="T2" fmla="*/ 439229 w 439420"/>
              <a:gd name="T3" fmla="*/ 474282 h 474344"/>
              <a:gd name="T4" fmla="*/ 439229 w 439420"/>
              <a:gd name="T5" fmla="*/ 0 h 474344"/>
              <a:gd name="T6" fmla="*/ 0 w 439420"/>
              <a:gd name="T7" fmla="*/ 0 h 474344"/>
              <a:gd name="T8" fmla="*/ 0 w 439420"/>
              <a:gd name="T9" fmla="*/ 474282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4281 h 474345"/>
              <a:gd name="T2" fmla="*/ 422148 w 422275"/>
              <a:gd name="T3" fmla="*/ 474281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4281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0386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Over</a:t>
            </a:r>
            <a:r>
              <a:rPr spc="-65" dirty="0"/>
              <a:t> </a:t>
            </a:r>
            <a:r>
              <a:rPr spc="-10" dirty="0"/>
              <a:t>IP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AB2637C-F0BC-4CFC-8D04-BDCC499DD670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1676400" y="3660775"/>
            <a:ext cx="6332538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84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DE3B6BF-BA6E-490F-B815-261AEA14ED3F}" type="slidenum">
              <a:rPr lang="en-US" smtClean="0"/>
              <a:pPr marL="111125"/>
              <a:t>10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6884987" cy="3881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Known destination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Concern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Issues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port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listen port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IANA </a:t>
            </a:r>
            <a:r>
              <a:rPr sz="3200" dirty="0">
                <a:latin typeface="Tahoma"/>
                <a:cs typeface="Tahoma"/>
              </a:rPr>
              <a:t>divides ports into </a:t>
            </a:r>
            <a:r>
              <a:rPr sz="3200" spc="-5" dirty="0">
                <a:latin typeface="Tahoma"/>
                <a:cs typeface="Tahoma"/>
              </a:rPr>
              <a:t>three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ranges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well-known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registered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dynamic / private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Well-known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FD012AC-5CF6-4235-B426-D4CF38470AC9}" type="slidenum">
              <a:rPr lang="en-US" smtClean="0"/>
              <a:pPr marL="111125"/>
              <a:t>11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05600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1 –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1023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Used by </a:t>
            </a:r>
            <a:r>
              <a:rPr sz="3200" spc="-5" dirty="0">
                <a:latin typeface="Tahoma"/>
                <a:cs typeface="Tahoma"/>
              </a:rPr>
              <a:t>server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 </a:t>
            </a:r>
            <a:r>
              <a:rPr sz="3200" spc="-5" dirty="0">
                <a:latin typeface="Tahoma"/>
                <a:cs typeface="Tahoma"/>
              </a:rPr>
              <a:t>with restricted </a:t>
            </a:r>
            <a:r>
              <a:rPr sz="3200" dirty="0">
                <a:latin typeface="Tahoma"/>
                <a:cs typeface="Tahoma"/>
              </a:rPr>
              <a:t>privileges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(root)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Assigned by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IANA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3928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Well-known </a:t>
            </a:r>
            <a:r>
              <a:rPr spc="-5" dirty="0"/>
              <a:t>ports:</a:t>
            </a:r>
            <a:r>
              <a:rPr dirty="0"/>
              <a:t> </a:t>
            </a:r>
            <a:r>
              <a:rPr spc="-5" dirty="0"/>
              <a:t>Examples</a:t>
            </a:r>
          </a:p>
        </p:txBody>
      </p:sp>
      <p:sp>
        <p:nvSpPr>
          <p:cNvPr id="204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87A070A-29B6-41A5-9D33-0368415CE186}" type="slidenum">
              <a:rPr lang="en-US" smtClean="0"/>
              <a:pPr marL="111125"/>
              <a:t>12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3888" y="1758950"/>
          <a:ext cx="5257800" cy="4527550"/>
        </p:xfrm>
        <a:graphic>
          <a:graphicData uri="http://schemas.openxmlformats.org/drawingml/2006/table">
            <a:tbl>
              <a:tblPr/>
              <a:tblGrid>
                <a:gridCol w="2665412"/>
                <a:gridCol w="2592388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Port Number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WWW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SMTP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032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Telnet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SSH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ftp-control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ftp-data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SNMP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Registered</a:t>
            </a:r>
            <a:r>
              <a:rPr spc="-70" dirty="0"/>
              <a:t> </a:t>
            </a:r>
            <a:r>
              <a:rPr spc="-10" dirty="0"/>
              <a:t>Ports</a:t>
            </a:r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DE59E28-36A7-4AC0-9DAA-DFC2858AA275}" type="slidenum">
              <a:rPr lang="en-US" smtClean="0"/>
              <a:pPr marL="111125"/>
              <a:t>13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10462" cy="422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1024 –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49,151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Used for server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Allow </a:t>
            </a:r>
            <a:r>
              <a:rPr sz="2400" spc="-5" dirty="0">
                <a:latin typeface="Tahoma"/>
                <a:cs typeface="Tahoma"/>
              </a:rPr>
              <a:t>client to make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contact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Registered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IANA (for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uniqueness)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On most systems, registered ports </a:t>
            </a:r>
            <a:r>
              <a:rPr spc="-10" dirty="0">
                <a:latin typeface="Tahoma"/>
                <a:cs typeface="Tahoma"/>
              </a:rPr>
              <a:t>can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be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used by ordinary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users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Ex. </a:t>
            </a:r>
            <a:r>
              <a:rPr spc="-5" dirty="0">
                <a:latin typeface="Tahoma"/>
                <a:cs typeface="Tahoma"/>
              </a:rPr>
              <a:t>8080: </a:t>
            </a:r>
            <a:r>
              <a:rPr spc="-10" dirty="0">
                <a:latin typeface="Tahoma"/>
                <a:cs typeface="Tahoma"/>
              </a:rPr>
              <a:t>HTTP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alternate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commonly </a:t>
            </a:r>
            <a:r>
              <a:rPr sz="2400" dirty="0">
                <a:latin typeface="Tahoma"/>
                <a:cs typeface="Tahoma"/>
              </a:rPr>
              <a:t>used </a:t>
            </a:r>
            <a:r>
              <a:rPr sz="2400" spc="-5" dirty="0">
                <a:latin typeface="Tahoma"/>
                <a:cs typeface="Tahoma"/>
              </a:rPr>
              <a:t>for Web proxy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caching</a:t>
            </a:r>
            <a:r>
              <a:rPr sz="2400" spc="-10" dirty="0">
                <a:latin typeface="Tahoma"/>
                <a:cs typeface="Tahoma"/>
              </a:rPr>
              <a:t> server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running a </a:t>
            </a:r>
            <a:r>
              <a:rPr sz="2400" spc="-5" dirty="0">
                <a:latin typeface="Tahoma"/>
                <a:cs typeface="Tahoma"/>
              </a:rPr>
              <a:t>Web server </a:t>
            </a:r>
            <a:r>
              <a:rPr sz="2400" dirty="0">
                <a:latin typeface="Tahoma"/>
                <a:cs typeface="Tahoma"/>
              </a:rPr>
              <a:t>as a non-root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2800" y="1974850"/>
          <a:ext cx="7488238" cy="3598863"/>
        </p:xfrm>
        <a:graphic>
          <a:graphicData uri="http://schemas.openxmlformats.org/drawingml/2006/table">
            <a:tbl>
              <a:tblPr/>
              <a:tblGrid>
                <a:gridCol w="2087563"/>
                <a:gridCol w="2449512"/>
                <a:gridCol w="2951163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Port Number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1188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hp-webadmin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HP Web Admin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1376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ibm-pps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IBM Person to</a:t>
                      </a:r>
                    </a:p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Person Software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1381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apple-licman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344488" marR="0" lvl="0" indent="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Apple Network  License Manager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1741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cisco-net-mgmt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668338" marR="0" lvl="0" indent="-136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Cisco network  managment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</a:tbl>
          </a:graphicData>
        </a:graphic>
      </p:graphicFrame>
      <p:sp>
        <p:nvSpPr>
          <p:cNvPr id="22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DE7AAF0-CC49-47CB-B88E-356AC1F77808}" type="slidenum">
              <a:rPr lang="en-US" smtClean="0"/>
              <a:pPr marL="111125"/>
              <a:t>14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1499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Registered Ports:</a:t>
            </a:r>
            <a:r>
              <a:rPr spc="-40" dirty="0"/>
              <a:t> </a:t>
            </a:r>
            <a:r>
              <a:rPr spc="-10" dirty="0"/>
              <a:t>Examples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00050"/>
            <a:ext cx="3122612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  <a:r>
              <a:rPr spc="-55" dirty="0"/>
              <a:t> </a:t>
            </a:r>
            <a:r>
              <a:rPr spc="-10" dirty="0"/>
              <a:t>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009650"/>
            <a:ext cx="7578725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333399"/>
                </a:solidFill>
                <a:latin typeface="Tahoma"/>
                <a:cs typeface="Tahoma"/>
                <a:hlinkClick r:id="rId2"/>
              </a:rPr>
              <a:t>http://www.iana.org/assignments/port-numbers</a:t>
            </a:r>
            <a:endParaRPr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971550" y="1844675"/>
            <a:ext cx="7848600" cy="448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685800" y="5640388"/>
            <a:ext cx="8135938" cy="577850"/>
          </a:xfrm>
          <a:custGeom>
            <a:avLst/>
            <a:gdLst>
              <a:gd name="T0" fmla="*/ 0 w 8136890"/>
              <a:gd name="T1" fmla="*/ 577341 h 576579"/>
              <a:gd name="T2" fmla="*/ 8135682 w 8136890"/>
              <a:gd name="T3" fmla="*/ 577341 h 576579"/>
              <a:gd name="T4" fmla="*/ 8135682 w 8136890"/>
              <a:gd name="T5" fmla="*/ 0 h 576579"/>
              <a:gd name="T6" fmla="*/ 0 w 8136890"/>
              <a:gd name="T7" fmla="*/ 0 h 576579"/>
              <a:gd name="T8" fmla="*/ 0 w 8136890"/>
              <a:gd name="T9" fmla="*/ 57734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6579"/>
              <a:gd name="T17" fmla="*/ 8136890 w 8136890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6579">
                <a:moveTo>
                  <a:pt x="0" y="576071"/>
                </a:moveTo>
                <a:lnTo>
                  <a:pt x="8136635" y="576071"/>
                </a:lnTo>
                <a:lnTo>
                  <a:pt x="8136635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00E3A8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685800" y="5640388"/>
            <a:ext cx="8135938" cy="577850"/>
          </a:xfrm>
          <a:custGeom>
            <a:avLst/>
            <a:gdLst>
              <a:gd name="T0" fmla="*/ 0 w 8136890"/>
              <a:gd name="T1" fmla="*/ 577341 h 576579"/>
              <a:gd name="T2" fmla="*/ 8135682 w 8136890"/>
              <a:gd name="T3" fmla="*/ 577341 h 576579"/>
              <a:gd name="T4" fmla="*/ 8135682 w 8136890"/>
              <a:gd name="T5" fmla="*/ 0 h 576579"/>
              <a:gd name="T6" fmla="*/ 0 w 8136890"/>
              <a:gd name="T7" fmla="*/ 0 h 576579"/>
              <a:gd name="T8" fmla="*/ 0 w 8136890"/>
              <a:gd name="T9" fmla="*/ 57734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6579"/>
              <a:gd name="T17" fmla="*/ 8136890 w 8136890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6579">
                <a:moveTo>
                  <a:pt x="0" y="576071"/>
                </a:moveTo>
                <a:lnTo>
                  <a:pt x="8136635" y="576071"/>
                </a:lnTo>
                <a:lnTo>
                  <a:pt x="8136635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85800" y="2351088"/>
            <a:ext cx="8135938" cy="574675"/>
          </a:xfrm>
          <a:custGeom>
            <a:avLst/>
            <a:gdLst>
              <a:gd name="T0" fmla="*/ 0 w 8136890"/>
              <a:gd name="T1" fmla="*/ 574548 h 574675"/>
              <a:gd name="T2" fmla="*/ 8135682 w 8136890"/>
              <a:gd name="T3" fmla="*/ 574548 h 574675"/>
              <a:gd name="T4" fmla="*/ 8135682 w 8136890"/>
              <a:gd name="T5" fmla="*/ 0 h 574675"/>
              <a:gd name="T6" fmla="*/ 0 w 8136890"/>
              <a:gd name="T7" fmla="*/ 0 h 574675"/>
              <a:gd name="T8" fmla="*/ 0 w 81368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4675"/>
              <a:gd name="T17" fmla="*/ 8136890 w 81368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4675">
                <a:moveTo>
                  <a:pt x="0" y="574548"/>
                </a:moveTo>
                <a:lnTo>
                  <a:pt x="8136635" y="574548"/>
                </a:lnTo>
                <a:lnTo>
                  <a:pt x="8136635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00E3A8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685800" y="2351088"/>
            <a:ext cx="8135938" cy="574675"/>
          </a:xfrm>
          <a:custGeom>
            <a:avLst/>
            <a:gdLst>
              <a:gd name="T0" fmla="*/ 0 w 8136890"/>
              <a:gd name="T1" fmla="*/ 574548 h 574675"/>
              <a:gd name="T2" fmla="*/ 8135682 w 8136890"/>
              <a:gd name="T3" fmla="*/ 574548 h 574675"/>
              <a:gd name="T4" fmla="*/ 8135682 w 8136890"/>
              <a:gd name="T5" fmla="*/ 0 h 574675"/>
              <a:gd name="T6" fmla="*/ 0 w 8136890"/>
              <a:gd name="T7" fmla="*/ 0 h 574675"/>
              <a:gd name="T8" fmla="*/ 0 w 81368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4675"/>
              <a:gd name="T17" fmla="*/ 8136890 w 81368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4675">
                <a:moveTo>
                  <a:pt x="0" y="574548"/>
                </a:moveTo>
                <a:lnTo>
                  <a:pt x="8136635" y="574548"/>
                </a:lnTo>
                <a:lnTo>
                  <a:pt x="8136635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B17D4AD-D867-43FE-85E0-B7FAD00D852A}" type="slidenum">
              <a:rPr lang="en-US" smtClean="0"/>
              <a:pPr marL="111125"/>
              <a:t>15</a:t>
            </a:fld>
            <a:endParaRPr lang="th-TH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Dynamic </a:t>
            </a:r>
            <a:r>
              <a:rPr spc="-5" dirty="0"/>
              <a:t>/ Private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F0A4C26-C841-4C87-A8D1-5164F6EB495C}" type="slidenum">
              <a:rPr lang="en-US" smtClean="0"/>
              <a:pPr marL="111125"/>
              <a:t>16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213600" cy="196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49,152 –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65,535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Ephemeral ports (one day,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temporary)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as-needed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basis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freed up </a:t>
            </a:r>
            <a:r>
              <a:rPr spc="-10" dirty="0">
                <a:latin typeface="Tahoma"/>
                <a:cs typeface="Tahoma"/>
              </a:rPr>
              <a:t>when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done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003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Ephemeral</a:t>
            </a:r>
          </a:p>
        </p:txBody>
      </p:sp>
      <p:sp>
        <p:nvSpPr>
          <p:cNvPr id="25602" name="object 3"/>
          <p:cNvSpPr txBox="1">
            <a:spLocks noChangeArrowheads="1"/>
          </p:cNvSpPr>
          <p:nvPr/>
        </p:nvSpPr>
        <p:spPr bwMode="auto">
          <a:xfrm>
            <a:off x="763588" y="1744663"/>
            <a:ext cx="4337050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Nature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“An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</a:t>
            </a:r>
            <a:r>
              <a:rPr lang="th-TH" sz="2000">
                <a:latin typeface="Tahoma" pitchFamily="34" charset="0"/>
                <a:cs typeface="Tahoma" pitchFamily="34" charset="0"/>
              </a:rPr>
              <a:t>waterbody is a  wetland, spring, stream, river,  pond or lake that only exists for  a short period following  precipitation or snowmelt.”</a:t>
            </a: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Bio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“Many plants are adapted to an 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</a:t>
            </a:r>
            <a:r>
              <a:rPr lang="th-TH" sz="2000">
                <a:latin typeface="Tahoma" pitchFamily="34" charset="0"/>
                <a:cs typeface="Tahoma" pitchFamily="34" charset="0"/>
              </a:rPr>
              <a:t>lifestyle, in which  they spend most of the year or  longer as seeds before  conditions are right for a brief  period of growth and  reproduction.”</a:t>
            </a: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5651500" y="1628775"/>
            <a:ext cx="2887663" cy="38592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 txBox="1">
            <a:spLocks noChangeArrowheads="1"/>
          </p:cNvSpPr>
          <p:nvPr/>
        </p:nvSpPr>
        <p:spPr bwMode="auto">
          <a:xfrm>
            <a:off x="5730875" y="5635625"/>
            <a:ext cx="2882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>
                <a:latin typeface="Tahoma" pitchFamily="34" charset="0"/>
                <a:cs typeface="Tahoma" pitchFamily="34" charset="0"/>
              </a:rPr>
              <a:t>Staircase Falls in </a:t>
            </a:r>
            <a:r>
              <a:rPr lang="th-TH" sz="12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3"/>
              </a:rPr>
              <a:t>Yosemite National Park </a:t>
            </a:r>
            <a:r>
              <a:rPr lang="th-TH" sz="1200" u="sng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200">
                <a:latin typeface="Tahoma" pitchFamily="34" charset="0"/>
                <a:cs typeface="Tahoma" pitchFamily="34" charset="0"/>
              </a:rPr>
              <a:t>only flows after heavy rainfall or snowmelt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40300" y="6424613"/>
            <a:ext cx="35512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  <a:hlinkClick r:id="rId4"/>
              </a:rPr>
              <a:t>http://en.wikipedia.org/wiki/Ephemeral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0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0BC7A32-DA72-4E7F-9CBD-C13F13BD29A4}" type="slidenum">
              <a:rPr lang="en-US" smtClean="0"/>
              <a:pPr marL="111125"/>
              <a:t>17</a:t>
            </a:fld>
            <a:endParaRPr lang="th-TH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003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Ephemeral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0300" y="6424613"/>
            <a:ext cx="35512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  <a:hlinkClick r:id="rId2"/>
              </a:rPr>
              <a:t>http://en.wikipedia.org/wiki/Ephemeral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627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FCED63-E525-425A-A3AD-6A8C8F9C22F9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26628" name="object 3"/>
          <p:cNvSpPr txBox="1">
            <a:spLocks noChangeArrowheads="1"/>
          </p:cNvSpPr>
          <p:nvPr/>
        </p:nvSpPr>
        <p:spPr bwMode="auto">
          <a:xfrm>
            <a:off x="763588" y="1889125"/>
            <a:ext cx="75946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Network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“In computer networking technology, an  </a:t>
            </a: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port </a:t>
            </a:r>
            <a:r>
              <a:rPr lang="th-TH">
                <a:latin typeface="Tahoma" pitchFamily="34" charset="0"/>
                <a:cs typeface="Tahoma" pitchFamily="34" charset="0"/>
              </a:rPr>
              <a:t>is a TCP, UDP or SCTP  port which is </a:t>
            </a:r>
            <a:r>
              <a:rPr lang="th-TH" sz="3200" u="sng">
                <a:latin typeface="Tahoma" pitchFamily="34" charset="0"/>
                <a:cs typeface="Tahoma" pitchFamily="34" charset="0"/>
              </a:rPr>
              <a:t>dynamically assigned to a  client </a:t>
            </a:r>
            <a:r>
              <a:rPr lang="th-TH">
                <a:latin typeface="Tahoma" pitchFamily="34" charset="0"/>
                <a:cs typeface="Tahoma" pitchFamily="34" charset="0"/>
              </a:rPr>
              <a:t>application for a short period of time  </a:t>
            </a:r>
            <a:r>
              <a:rPr lang="th-TH" sz="2400">
                <a:latin typeface="Tahoma" pitchFamily="34" charset="0"/>
                <a:cs typeface="Tahoma" pitchFamily="34" charset="0"/>
              </a:rPr>
              <a:t>(the duration of time the application is running).”</a:t>
            </a:r>
          </a:p>
          <a:p>
            <a:pPr marL="755650" lvl="1" indent="-285750">
              <a:spcBef>
                <a:spcPts val="66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“This is in contrast to the "</a:t>
            </a:r>
            <a:r>
              <a:rPr lang="th-TH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well known</a:t>
            </a:r>
            <a:r>
              <a:rPr lang="th-TH">
                <a:latin typeface="Tahoma" pitchFamily="34" charset="0"/>
                <a:cs typeface="Tahoma" pitchFamily="34" charset="0"/>
              </a:rPr>
              <a:t>"  ports which are typically </a:t>
            </a:r>
            <a:r>
              <a:rPr lang="th-TH" u="sng">
                <a:latin typeface="Tahoma" pitchFamily="34" charset="0"/>
                <a:cs typeface="Tahoma" pitchFamily="34" charset="0"/>
              </a:rPr>
              <a:t>statically assigned  </a:t>
            </a:r>
            <a:r>
              <a:rPr lang="th-TH">
                <a:latin typeface="Tahoma" pitchFamily="34" charset="0"/>
                <a:cs typeface="Tahoma" pitchFamily="34" charset="0"/>
              </a:rPr>
              <a:t>to a specific application or service.”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Dynamic </a:t>
            </a:r>
            <a:r>
              <a:rPr spc="-5" dirty="0"/>
              <a:t>/ Private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47B1875-43CF-4E67-84AB-6AD5D3C5E3A5}" type="slidenum">
              <a:rPr lang="en-US" smtClean="0"/>
              <a:pPr marL="111125"/>
              <a:t>19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385050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49,152 –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65,535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Ephemeral ports (one day,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temporary)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as-needed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basis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freed up </a:t>
            </a:r>
            <a:r>
              <a:rPr spc="-10" dirty="0">
                <a:latin typeface="Tahoma"/>
                <a:cs typeface="Tahoma"/>
              </a:rPr>
              <a:t>when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done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Assigned by local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machine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register with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IANA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Never used </a:t>
            </a:r>
            <a:r>
              <a:rPr sz="3200" spc="-5" dirty="0">
                <a:latin typeface="Tahoma"/>
                <a:cs typeface="Tahoma"/>
              </a:rPr>
              <a:t>for destination </a:t>
            </a:r>
            <a:r>
              <a:rPr sz="3200" dirty="0">
                <a:latin typeface="Tahoma"/>
                <a:cs typeface="Tahoma"/>
              </a:rPr>
              <a:t>port </a:t>
            </a:r>
            <a:r>
              <a:rPr sz="3200" dirty="0">
                <a:solidFill>
                  <a:srgbClr val="C00000"/>
                </a:solidFill>
                <a:latin typeface="Tahoma"/>
                <a:cs typeface="Tahoma"/>
              </a:rPr>
              <a:t>at</a:t>
            </a:r>
            <a:r>
              <a:rPr sz="3200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ahoma"/>
                <a:cs typeface="Tahoma"/>
              </a:rPr>
              <a:t>start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used by </a:t>
            </a:r>
            <a:r>
              <a:rPr spc="-10" dirty="0">
                <a:latin typeface="Tahoma"/>
                <a:cs typeface="Tahoma"/>
              </a:rPr>
              <a:t>initiator </a:t>
            </a:r>
            <a:r>
              <a:rPr spc="-5" dirty="0">
                <a:latin typeface="Tahoma"/>
                <a:cs typeface="Tahoma"/>
              </a:rPr>
              <a:t>as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return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add.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13" y="1770063"/>
            <a:ext cx="3419475" cy="581025"/>
          </a:xfrm>
          <a:prstGeom prst="rect">
            <a:avLst/>
          </a:prstGeom>
        </p:spPr>
        <p:txBody>
          <a:bodyPr lIns="0" tIns="46990" rIns="0" bIns="0">
            <a:spAutoFit/>
          </a:bodyPr>
          <a:lstStyle/>
          <a:p>
            <a:pPr marL="68580" fontAlgn="auto">
              <a:spcBef>
                <a:spcPts val="37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Transport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1547813" y="1770063"/>
            <a:ext cx="3419475" cy="581025"/>
          </a:xfrm>
          <a:custGeom>
            <a:avLst/>
            <a:gdLst>
              <a:gd name="T0" fmla="*/ 0 w 3418840"/>
              <a:gd name="T1" fmla="*/ 580643 h 581025"/>
              <a:gd name="T2" fmla="*/ 3418967 w 3418840"/>
              <a:gd name="T3" fmla="*/ 580643 h 581025"/>
              <a:gd name="T4" fmla="*/ 3418967 w 3418840"/>
              <a:gd name="T5" fmla="*/ 0 h 581025"/>
              <a:gd name="T6" fmla="*/ 0 w 3418840"/>
              <a:gd name="T7" fmla="*/ 0 h 581025"/>
              <a:gd name="T8" fmla="*/ 0 w 3418840"/>
              <a:gd name="T9" fmla="*/ 580643 h 58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8840"/>
              <a:gd name="T16" fmla="*/ 0 h 581025"/>
              <a:gd name="T17" fmla="*/ 3418840 w 3418840"/>
              <a:gd name="T18" fmla="*/ 581025 h 581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8840" h="581025">
                <a:moveTo>
                  <a:pt x="0" y="580643"/>
                </a:moveTo>
                <a:lnTo>
                  <a:pt x="3418332" y="580643"/>
                </a:lnTo>
                <a:lnTo>
                  <a:pt x="3418332" y="0"/>
                </a:lnTo>
                <a:lnTo>
                  <a:pt x="0" y="0"/>
                </a:lnTo>
                <a:lnTo>
                  <a:pt x="0" y="5806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77825" indent="-3651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77825" algn="l"/>
                <a:tab pos="378460" algn="l"/>
              </a:tabLst>
              <a:defRPr/>
            </a:pPr>
            <a:r>
              <a:rPr b="1" spc="-5" dirty="0">
                <a:solidFill>
                  <a:srgbClr val="0033CC"/>
                </a:solidFill>
              </a:rPr>
              <a:t>Transport</a:t>
            </a:r>
            <a:r>
              <a:rPr b="1" spc="-80" dirty="0">
                <a:solidFill>
                  <a:srgbClr val="0033CC"/>
                </a:solidFill>
              </a:rPr>
              <a:t> </a:t>
            </a:r>
            <a:r>
              <a:rPr b="1" dirty="0">
                <a:solidFill>
                  <a:srgbClr val="0033CC"/>
                </a:solidFill>
              </a:rPr>
              <a:t>Layer</a:t>
            </a:r>
          </a:p>
          <a:p>
            <a:pPr marL="3556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User </a:t>
            </a:r>
            <a:r>
              <a:rPr spc="-5" dirty="0">
                <a:solidFill>
                  <a:srgbClr val="000000"/>
                </a:solidFill>
              </a:rPr>
              <a:t>Datagram Protocol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(UDP)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Transmission Control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Stream Control </a:t>
            </a:r>
            <a:r>
              <a:rPr dirty="0">
                <a:solidFill>
                  <a:srgbClr val="000000"/>
                </a:solidFill>
              </a:rPr>
              <a:t>Transmission</a:t>
            </a:r>
            <a:r>
              <a:rPr spc="-5" dirty="0">
                <a:solidFill>
                  <a:srgbClr val="000000"/>
                </a:solidFill>
              </a:rPr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00"/>
                </a:solidFill>
              </a:rPr>
              <a:t>(SCTP)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Real-Time Transport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(RTP)</a:t>
            </a:r>
          </a:p>
        </p:txBody>
      </p:sp>
      <p:sp>
        <p:nvSpPr>
          <p:cNvPr id="922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72CF2DF-5AF8-4167-995D-DCED446F7923}" type="slidenum">
              <a:rPr lang="en-US" smtClean="0"/>
              <a:pPr marL="111125"/>
              <a:t>2</a:t>
            </a:fld>
            <a:endParaRPr lang="th-TH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</a:t>
            </a:r>
            <a:r>
              <a:rPr spc="-45" dirty="0"/>
              <a:t> </a:t>
            </a:r>
            <a:r>
              <a:rPr spc="-5" dirty="0"/>
              <a:t>Transport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945F3E5-CB6D-474A-82AE-7FFB2A1C2B7D}" type="slidenum">
              <a:rPr lang="en-US" smtClean="0"/>
              <a:pPr marL="111125"/>
              <a:t>20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31963"/>
            <a:ext cx="6480175" cy="384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easy to communicate </a:t>
            </a:r>
            <a:r>
              <a:rPr sz="2400" dirty="0">
                <a:latin typeface="Tahoma"/>
                <a:cs typeface="Tahoma"/>
              </a:rPr>
              <a:t>(if </a:t>
            </a:r>
            <a:r>
              <a:rPr sz="2400" spc="-5" dirty="0">
                <a:latin typeface="Tahoma"/>
                <a:cs typeface="Tahoma"/>
              </a:rPr>
              <a:t>receiver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there!)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verify the real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receiver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agree on </a:t>
            </a:r>
            <a:r>
              <a:rPr sz="2400" spc="-5" dirty="0">
                <a:latin typeface="Tahoma"/>
                <a:cs typeface="Tahoma"/>
              </a:rPr>
              <a:t>some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error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correction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heavyweight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sophisticated </a:t>
            </a:r>
            <a:r>
              <a:rPr sz="2400" dirty="0">
                <a:latin typeface="Tahoma"/>
                <a:cs typeface="Tahoma"/>
              </a:rPr>
              <a:t>implementation </a:t>
            </a:r>
            <a:r>
              <a:rPr sz="2400" spc="-5" dirty="0">
                <a:latin typeface="Tahoma"/>
                <a:cs typeface="Tahoma"/>
              </a:rPr>
              <a:t>(keep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state)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consume </a:t>
            </a:r>
            <a:r>
              <a:rPr sz="2400" dirty="0">
                <a:latin typeface="Tahoma"/>
                <a:cs typeface="Tahoma"/>
              </a:rPr>
              <a:t>high bandwidth for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</a:t>
            </a:r>
            <a:r>
              <a:rPr spc="-55" dirty="0"/>
              <a:t> </a:t>
            </a:r>
            <a:r>
              <a:rPr spc="-10" dirty="0"/>
              <a:t>Transport</a:t>
            </a:r>
          </a:p>
        </p:txBody>
      </p:sp>
      <p:sp>
        <p:nvSpPr>
          <p:cNvPr id="296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D5C1F18-50D6-4B63-97CB-62EDF3F0BFFD}" type="slidenum">
              <a:rPr lang="en-US" smtClean="0"/>
              <a:pPr marL="111125"/>
              <a:t>21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6894512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Datagram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approach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rapid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transfer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 </a:t>
            </a:r>
            <a:r>
              <a:rPr sz="2400" spc="-5" dirty="0">
                <a:latin typeface="Tahoma"/>
                <a:cs typeface="Tahoma"/>
              </a:rPr>
              <a:t>connection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setup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 need </a:t>
            </a:r>
            <a:r>
              <a:rPr sz="2400" spc="-5" dirty="0">
                <a:latin typeface="Tahoma"/>
                <a:cs typeface="Tahoma"/>
              </a:rPr>
              <a:t>for connection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maintenances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reliable </a:t>
            </a:r>
            <a:r>
              <a:rPr sz="2400" dirty="0">
                <a:latin typeface="Tahoma"/>
                <a:cs typeface="Tahoma"/>
              </a:rPr>
              <a:t>(or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fail)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out of order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packets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application more </a:t>
            </a:r>
            <a:r>
              <a:rPr sz="2400" spc="-5" dirty="0">
                <a:latin typeface="Tahoma"/>
                <a:cs typeface="Tahoma"/>
              </a:rPr>
              <a:t>complex </a:t>
            </a:r>
            <a:r>
              <a:rPr sz="2400" dirty="0">
                <a:latin typeface="Tahoma"/>
                <a:cs typeface="Tahoma"/>
              </a:rPr>
              <a:t>(takes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precautions)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213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352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13" y="2352675"/>
            <a:ext cx="6437312" cy="579438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68580" fontAlgn="auto">
              <a:spcBef>
                <a:spcPts val="15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Datagram Protocol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1547813" y="2352675"/>
            <a:ext cx="6437312" cy="579438"/>
          </a:xfrm>
          <a:custGeom>
            <a:avLst/>
            <a:gdLst>
              <a:gd name="T0" fmla="*/ 0 w 6436359"/>
              <a:gd name="T1" fmla="*/ 579439 h 579119"/>
              <a:gd name="T2" fmla="*/ 6436804 w 6436359"/>
              <a:gd name="T3" fmla="*/ 579439 h 579119"/>
              <a:gd name="T4" fmla="*/ 6436804 w 6436359"/>
              <a:gd name="T5" fmla="*/ 0 h 579119"/>
              <a:gd name="T6" fmla="*/ 0 w 6436359"/>
              <a:gd name="T7" fmla="*/ 0 h 579119"/>
              <a:gd name="T8" fmla="*/ 0 w 6436359"/>
              <a:gd name="T9" fmla="*/ 579439 h 579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36359"/>
              <a:gd name="T16" fmla="*/ 0 h 579119"/>
              <a:gd name="T17" fmla="*/ 6436359 w 6436359"/>
              <a:gd name="T18" fmla="*/ 579119 h 579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36359" h="579119">
                <a:moveTo>
                  <a:pt x="0" y="579120"/>
                </a:moveTo>
                <a:lnTo>
                  <a:pt x="6435851" y="579120"/>
                </a:lnTo>
                <a:lnTo>
                  <a:pt x="643585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5" dirty="0"/>
              <a:t> </a:t>
            </a:r>
            <a:r>
              <a:rPr dirty="0"/>
              <a:t>Layer</a:t>
            </a:r>
          </a:p>
          <a:p>
            <a:pPr marL="377825" indent="-365125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77825" algn="l"/>
                <a:tab pos="378460" algn="l"/>
              </a:tabLst>
              <a:defRPr/>
            </a:pPr>
            <a:r>
              <a:rPr b="1" spc="-5" dirty="0">
                <a:solidFill>
                  <a:srgbClr val="0033CC"/>
                </a:solidFill>
              </a:rPr>
              <a:t>User </a:t>
            </a:r>
            <a:r>
              <a:rPr b="1" dirty="0">
                <a:solidFill>
                  <a:srgbClr val="0033CC"/>
                </a:solidFill>
              </a:rPr>
              <a:t>Datagram </a:t>
            </a:r>
            <a:r>
              <a:rPr b="1" spc="-5" dirty="0">
                <a:solidFill>
                  <a:srgbClr val="0033CC"/>
                </a:solidFill>
              </a:rPr>
              <a:t>Protocol</a:t>
            </a:r>
            <a:r>
              <a:rPr b="1" spc="-114" dirty="0">
                <a:solidFill>
                  <a:srgbClr val="0033CC"/>
                </a:solidFill>
              </a:rPr>
              <a:t> </a:t>
            </a:r>
            <a:r>
              <a:rPr b="1" spc="-5" dirty="0">
                <a:solidFill>
                  <a:srgbClr val="0033CC"/>
                </a:solidFill>
              </a:rPr>
              <a:t>(UDP)</a:t>
            </a:r>
            <a:endParaRPr/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Transmission Control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Stream Control </a:t>
            </a:r>
            <a:r>
              <a:rPr dirty="0">
                <a:solidFill>
                  <a:srgbClr val="000000"/>
                </a:solidFill>
              </a:rPr>
              <a:t>Transmission</a:t>
            </a:r>
            <a:r>
              <a:rPr spc="-5" dirty="0">
                <a:solidFill>
                  <a:srgbClr val="000000"/>
                </a:solidFill>
              </a:rPr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00"/>
                </a:solidFill>
              </a:rPr>
              <a:t>(SCTP)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Real-Time Transport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(RTP)</a:t>
            </a: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938213" y="1700213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830714B-F774-49DD-98F3-DD3FE0BF318C}" type="slidenum">
              <a:rPr lang="en-US" smtClean="0"/>
              <a:pPr marL="111125"/>
              <a:t>22</a:t>
            </a:fld>
            <a:endParaRPr lang="th-TH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User </a:t>
            </a:r>
            <a:r>
              <a:rPr spc="-10" dirty="0"/>
              <a:t>Datagram </a:t>
            </a:r>
            <a:r>
              <a:rPr spc="-5" dirty="0"/>
              <a:t>Protocol</a:t>
            </a:r>
            <a:r>
              <a:rPr spc="15" dirty="0"/>
              <a:t> </a:t>
            </a:r>
            <a:r>
              <a:rPr spc="-10" dirty="0"/>
              <a:t>(UDP)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2736BF5-2B04-47A3-BD74-7C81A3A3CD9F}" type="slidenum">
              <a:rPr lang="en-US" smtClean="0"/>
              <a:pPr marL="111125"/>
              <a:t>23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78625" cy="319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Characteristics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error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detection/recovery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flow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control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checking for </a:t>
            </a:r>
            <a:r>
              <a:rPr spc="-10" dirty="0">
                <a:latin typeface="Tahoma"/>
                <a:cs typeface="Tahoma"/>
              </a:rPr>
              <a:t>existing </a:t>
            </a:r>
            <a:r>
              <a:rPr spc="-5" dirty="0">
                <a:latin typeface="Tahoma"/>
                <a:cs typeface="Tahoma"/>
              </a:rPr>
              <a:t>of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destination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Simple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Very useful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4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404813" y="1762125"/>
            <a:ext cx="3492500" cy="4162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5221288" y="1841500"/>
            <a:ext cx="3565525" cy="4159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430262C-5233-47D8-A33F-6EBD6D435BFD}" type="slidenum">
              <a:rPr lang="en-US" smtClean="0"/>
              <a:pPr marL="111125"/>
              <a:t>24</a:t>
            </a:fld>
            <a:endParaRPr lang="th-TH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Basic</a:t>
            </a:r>
            <a:r>
              <a:rPr spc="-2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56BA51-4EEC-456D-812A-7C5E90BFBA2A}" type="slidenum">
              <a:rPr lang="en-US" smtClean="0"/>
              <a:pPr marL="111125"/>
              <a:t>25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62787" cy="2498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provide basic </a:t>
            </a: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Tahoma"/>
                <a:cs typeface="Tahoma"/>
              </a:rPr>
              <a:t>above raw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port – to specific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94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 port – for send back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integrity </a:t>
            </a:r>
            <a:r>
              <a:rPr spc="-10" dirty="0">
                <a:latin typeface="Tahoma"/>
                <a:cs typeface="Tahoma"/>
              </a:rPr>
              <a:t>verification </a:t>
            </a:r>
            <a:r>
              <a:rPr spc="-5" dirty="0">
                <a:latin typeface="Tahoma"/>
                <a:cs typeface="Tahoma"/>
              </a:rPr>
              <a:t>–</a:t>
            </a:r>
            <a:r>
              <a:rPr spc="10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checksum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reassembly – segmented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</a:t>
            </a:r>
            <a:r>
              <a:rPr spc="-10" dirty="0"/>
              <a:t>well-known</a:t>
            </a:r>
            <a:r>
              <a:rPr spc="-20" dirty="0"/>
              <a:t> </a:t>
            </a:r>
            <a:r>
              <a:rPr spc="-5" dirty="0"/>
              <a:t>ports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285875" y="1570038"/>
            <a:ext cx="6719888" cy="4718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973138" y="371792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973138" y="371792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973138" y="4652963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973138" y="4652963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973138" y="5229225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>
            <a:spLocks/>
          </p:cNvSpPr>
          <p:nvPr/>
        </p:nvSpPr>
        <p:spPr bwMode="auto">
          <a:xfrm>
            <a:off x="973138" y="5229225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973138" y="559117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6" name="object 11"/>
          <p:cNvSpPr>
            <a:spLocks/>
          </p:cNvSpPr>
          <p:nvPr/>
        </p:nvSpPr>
        <p:spPr bwMode="auto">
          <a:xfrm>
            <a:off x="973138" y="559117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EF3742E-7FA0-477B-9CDA-53C8A6A19B3B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Message</a:t>
            </a:r>
            <a:r>
              <a:rPr spc="-65" dirty="0"/>
              <a:t> </a:t>
            </a:r>
            <a:r>
              <a:rPr spc="-5" dirty="0"/>
              <a:t>Format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827088" y="1700213"/>
            <a:ext cx="7488237" cy="3362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463" y="5419725"/>
            <a:ext cx="54610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40" dirty="0">
                <a:latin typeface="Tahoma"/>
                <a:cs typeface="Tahoma"/>
              </a:rPr>
              <a:t>Total </a:t>
            </a:r>
            <a:r>
              <a:rPr sz="2000" dirty="0">
                <a:latin typeface="Tahoma"/>
                <a:cs typeface="Tahoma"/>
              </a:rPr>
              <a:t>length = UDP header+ </a:t>
            </a:r>
            <a:r>
              <a:rPr sz="2000" spc="-10" dirty="0">
                <a:latin typeface="Tahoma"/>
                <a:cs typeface="Tahoma"/>
              </a:rPr>
              <a:t>Payload </a:t>
            </a:r>
            <a:r>
              <a:rPr sz="2000" dirty="0">
                <a:latin typeface="Tahoma"/>
                <a:cs typeface="Tahoma"/>
              </a:rPr>
              <a:t>≤ </a:t>
            </a:r>
            <a:r>
              <a:rPr sz="2000" spc="10" dirty="0">
                <a:latin typeface="Tahoma"/>
                <a:cs typeface="Tahoma"/>
              </a:rPr>
              <a:t>2</a:t>
            </a:r>
            <a:r>
              <a:rPr sz="1950" spc="15" baseline="25641" dirty="0">
                <a:latin typeface="Tahoma"/>
                <a:cs typeface="Tahoma"/>
              </a:rPr>
              <a:t>16</a:t>
            </a:r>
            <a:r>
              <a:rPr sz="1950" spc="-104" baseline="25641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84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17393D1-F956-48D8-87B8-6D26B5F1C046}" type="slidenum">
              <a:rPr lang="en-US" smtClean="0"/>
              <a:pPr marL="111125"/>
              <a:t>27</a:t>
            </a:fld>
            <a:endParaRPr lang="th-TH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Message</a:t>
            </a:r>
            <a:r>
              <a:rPr spc="-55" dirty="0"/>
              <a:t> </a:t>
            </a:r>
            <a:r>
              <a:rPr spc="-5" dirty="0"/>
              <a:t>Fragmentation</a:t>
            </a:r>
          </a:p>
        </p:txBody>
      </p:sp>
      <p:sp>
        <p:nvSpPr>
          <p:cNvPr id="36866" name="object 3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2771775" y="2422525"/>
            <a:ext cx="1443038" cy="574675"/>
          </a:xfrm>
          <a:prstGeom prst="rect">
            <a:avLst/>
          </a:prstGeom>
        </p:spPr>
        <p:txBody>
          <a:bodyPr lIns="0" tIns="103505" rIns="0" bIns="0">
            <a:spAutoFit/>
          </a:bodyPr>
          <a:lstStyle/>
          <a:p>
            <a:pPr marL="38735" fontAlgn="auto">
              <a:spcBef>
                <a:spcPts val="81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4213225" y="2422525"/>
            <a:ext cx="2879725" cy="57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/>
          </p:cNvSpPr>
          <p:nvPr/>
        </p:nvSpPr>
        <p:spPr bwMode="auto">
          <a:xfrm>
            <a:off x="4213225" y="2422525"/>
            <a:ext cx="2879725" cy="574675"/>
          </a:xfrm>
          <a:custGeom>
            <a:avLst/>
            <a:gdLst>
              <a:gd name="T0" fmla="*/ 0 w 2879090"/>
              <a:gd name="T1" fmla="*/ 574548 h 574675"/>
              <a:gd name="T2" fmla="*/ 2879471 w 2879090"/>
              <a:gd name="T3" fmla="*/ 574548 h 574675"/>
              <a:gd name="T4" fmla="*/ 2879471 w 2879090"/>
              <a:gd name="T5" fmla="*/ 0 h 574675"/>
              <a:gd name="T6" fmla="*/ 0 w 2879090"/>
              <a:gd name="T7" fmla="*/ 0 h 574675"/>
              <a:gd name="T8" fmla="*/ 0 w 28790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9090"/>
              <a:gd name="T16" fmla="*/ 0 h 574675"/>
              <a:gd name="T17" fmla="*/ 2879090 w 28790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9090" h="574675">
                <a:moveTo>
                  <a:pt x="0" y="574548"/>
                </a:moveTo>
                <a:lnTo>
                  <a:pt x="2878836" y="574548"/>
                </a:lnTo>
                <a:lnTo>
                  <a:pt x="287883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1547813" y="4149725"/>
            <a:ext cx="1225550" cy="574675"/>
          </a:xfrm>
          <a:custGeom>
            <a:avLst/>
            <a:gdLst>
              <a:gd name="T0" fmla="*/ 0 w 1224280"/>
              <a:gd name="T1" fmla="*/ 574548 h 574675"/>
              <a:gd name="T2" fmla="*/ 1225041 w 1224280"/>
              <a:gd name="T3" fmla="*/ 574548 h 574675"/>
              <a:gd name="T4" fmla="*/ 1225041 w 1224280"/>
              <a:gd name="T5" fmla="*/ 0 h 574675"/>
              <a:gd name="T6" fmla="*/ 0 w 1224280"/>
              <a:gd name="T7" fmla="*/ 0 h 574675"/>
              <a:gd name="T8" fmla="*/ 0 w 122428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80"/>
              <a:gd name="T16" fmla="*/ 0 h 574675"/>
              <a:gd name="T17" fmla="*/ 1224280 w 122428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80" h="574675">
                <a:moveTo>
                  <a:pt x="0" y="574548"/>
                </a:moveTo>
                <a:lnTo>
                  <a:pt x="1223772" y="574548"/>
                </a:lnTo>
                <a:lnTo>
                  <a:pt x="12237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1547813" y="4149725"/>
            <a:ext cx="1225550" cy="574675"/>
          </a:xfrm>
          <a:custGeom>
            <a:avLst/>
            <a:gdLst>
              <a:gd name="T0" fmla="*/ 0 w 1224280"/>
              <a:gd name="T1" fmla="*/ 574548 h 574675"/>
              <a:gd name="T2" fmla="*/ 1225041 w 1224280"/>
              <a:gd name="T3" fmla="*/ 574548 h 574675"/>
              <a:gd name="T4" fmla="*/ 1225041 w 1224280"/>
              <a:gd name="T5" fmla="*/ 0 h 574675"/>
              <a:gd name="T6" fmla="*/ 0 w 1224280"/>
              <a:gd name="T7" fmla="*/ 0 h 574675"/>
              <a:gd name="T8" fmla="*/ 0 w 122428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80"/>
              <a:gd name="T16" fmla="*/ 0 h 574675"/>
              <a:gd name="T17" fmla="*/ 1224280 w 122428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80" h="574675">
                <a:moveTo>
                  <a:pt x="0" y="574548"/>
                </a:moveTo>
                <a:lnTo>
                  <a:pt x="1223772" y="574548"/>
                </a:lnTo>
                <a:lnTo>
                  <a:pt x="12237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587500" y="4254500"/>
            <a:ext cx="114776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3" name="object 10"/>
          <p:cNvSpPr>
            <a:spLocks noChangeArrowheads="1"/>
          </p:cNvSpPr>
          <p:nvPr/>
        </p:nvSpPr>
        <p:spPr bwMode="auto">
          <a:xfrm>
            <a:off x="5219700" y="2422525"/>
            <a:ext cx="1871663" cy="574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5219700" y="2422525"/>
            <a:ext cx="1871663" cy="574675"/>
          </a:xfrm>
          <a:custGeom>
            <a:avLst/>
            <a:gdLst>
              <a:gd name="T0" fmla="*/ 0 w 1871979"/>
              <a:gd name="T1" fmla="*/ 574548 h 574675"/>
              <a:gd name="T2" fmla="*/ 1871156 w 1871979"/>
              <a:gd name="T3" fmla="*/ 574548 h 574675"/>
              <a:gd name="T4" fmla="*/ 1871156 w 1871979"/>
              <a:gd name="T5" fmla="*/ 0 h 574675"/>
              <a:gd name="T6" fmla="*/ 0 w 1871979"/>
              <a:gd name="T7" fmla="*/ 0 h 574675"/>
              <a:gd name="T8" fmla="*/ 0 w 18719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574675"/>
              <a:gd name="T17" fmla="*/ 1871979 w 18719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574675">
                <a:moveTo>
                  <a:pt x="0" y="574548"/>
                </a:moveTo>
                <a:lnTo>
                  <a:pt x="1871472" y="574548"/>
                </a:lnTo>
                <a:lnTo>
                  <a:pt x="18714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5378450" y="2527300"/>
            <a:ext cx="105251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Dat</a:t>
            </a:r>
            <a:r>
              <a:rPr sz="2000" spc="-18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5649913" y="4149725"/>
            <a:ext cx="1223962" cy="574675"/>
          </a:xfrm>
          <a:custGeom>
            <a:avLst/>
            <a:gdLst>
              <a:gd name="T0" fmla="*/ 0 w 1224279"/>
              <a:gd name="T1" fmla="*/ 574548 h 574675"/>
              <a:gd name="T2" fmla="*/ 1223454 w 1224279"/>
              <a:gd name="T3" fmla="*/ 574548 h 574675"/>
              <a:gd name="T4" fmla="*/ 1223454 w 1224279"/>
              <a:gd name="T5" fmla="*/ 0 h 574675"/>
              <a:gd name="T6" fmla="*/ 0 w 1224279"/>
              <a:gd name="T7" fmla="*/ 0 h 574675"/>
              <a:gd name="T8" fmla="*/ 0 w 12242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79"/>
              <a:gd name="T16" fmla="*/ 0 h 574675"/>
              <a:gd name="T17" fmla="*/ 1224279 w 12242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79" h="574675">
                <a:moveTo>
                  <a:pt x="0" y="574548"/>
                </a:moveTo>
                <a:lnTo>
                  <a:pt x="1223771" y="574548"/>
                </a:lnTo>
                <a:lnTo>
                  <a:pt x="1223771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5649913" y="4149725"/>
            <a:ext cx="1223962" cy="574675"/>
          </a:xfrm>
          <a:custGeom>
            <a:avLst/>
            <a:gdLst>
              <a:gd name="T0" fmla="*/ 0 w 1224279"/>
              <a:gd name="T1" fmla="*/ 574548 h 574675"/>
              <a:gd name="T2" fmla="*/ 1223454 w 1224279"/>
              <a:gd name="T3" fmla="*/ 574548 h 574675"/>
              <a:gd name="T4" fmla="*/ 1223454 w 1224279"/>
              <a:gd name="T5" fmla="*/ 0 h 574675"/>
              <a:gd name="T6" fmla="*/ 0 w 1224279"/>
              <a:gd name="T7" fmla="*/ 0 h 574675"/>
              <a:gd name="T8" fmla="*/ 0 w 12242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79"/>
              <a:gd name="T16" fmla="*/ 0 h 574675"/>
              <a:gd name="T17" fmla="*/ 1224279 w 12242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79" h="574675">
                <a:moveTo>
                  <a:pt x="0" y="574548"/>
                </a:moveTo>
                <a:lnTo>
                  <a:pt x="1223771" y="574548"/>
                </a:lnTo>
                <a:lnTo>
                  <a:pt x="1223771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5691188" y="4254500"/>
            <a:ext cx="1146175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9" name="object 16"/>
          <p:cNvSpPr>
            <a:spLocks/>
          </p:cNvSpPr>
          <p:nvPr/>
        </p:nvSpPr>
        <p:spPr bwMode="auto">
          <a:xfrm>
            <a:off x="5218113" y="1916113"/>
            <a:ext cx="0" cy="1441450"/>
          </a:xfrm>
          <a:custGeom>
            <a:avLst/>
            <a:gdLst>
              <a:gd name="T0" fmla="*/ 1441069 h 1442085"/>
              <a:gd name="T1" fmla="*/ 0 h 1442085"/>
              <a:gd name="T2" fmla="*/ 0 60000 65536"/>
              <a:gd name="T3" fmla="*/ 0 60000 65536"/>
              <a:gd name="T4" fmla="*/ 0 h 1442085"/>
              <a:gd name="T5" fmla="*/ 1442085 h 14420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42085">
                <a:moveTo>
                  <a:pt x="0" y="144170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0" name="object 17"/>
          <p:cNvSpPr>
            <a:spLocks noChangeArrowheads="1"/>
          </p:cNvSpPr>
          <p:nvPr/>
        </p:nvSpPr>
        <p:spPr bwMode="auto">
          <a:xfrm>
            <a:off x="2770188" y="2422525"/>
            <a:ext cx="2447925" cy="574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1" name="object 18"/>
          <p:cNvSpPr>
            <a:spLocks/>
          </p:cNvSpPr>
          <p:nvPr/>
        </p:nvSpPr>
        <p:spPr bwMode="auto">
          <a:xfrm>
            <a:off x="2770188" y="2422525"/>
            <a:ext cx="2447925" cy="574675"/>
          </a:xfrm>
          <a:custGeom>
            <a:avLst/>
            <a:gdLst>
              <a:gd name="T0" fmla="*/ 0 w 2447925"/>
              <a:gd name="T1" fmla="*/ 574548 h 574675"/>
              <a:gd name="T2" fmla="*/ 2447545 w 2447925"/>
              <a:gd name="T3" fmla="*/ 574548 h 574675"/>
              <a:gd name="T4" fmla="*/ 2447545 w 2447925"/>
              <a:gd name="T5" fmla="*/ 0 h 574675"/>
              <a:gd name="T6" fmla="*/ 0 w 2447925"/>
              <a:gd name="T7" fmla="*/ 0 h 574675"/>
              <a:gd name="T8" fmla="*/ 0 w 244792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574675"/>
              <a:gd name="T17" fmla="*/ 2447925 w 244792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574675">
                <a:moveTo>
                  <a:pt x="0" y="574548"/>
                </a:moveTo>
                <a:lnTo>
                  <a:pt x="2447544" y="574548"/>
                </a:lnTo>
                <a:lnTo>
                  <a:pt x="244754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2" name="object 19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3" name="object 20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2798763" y="2527300"/>
            <a:ext cx="13906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85" name="object 22"/>
          <p:cNvSpPr>
            <a:spLocks noChangeArrowheads="1"/>
          </p:cNvSpPr>
          <p:nvPr/>
        </p:nvSpPr>
        <p:spPr bwMode="auto">
          <a:xfrm>
            <a:off x="2770188" y="4149725"/>
            <a:ext cx="2447925" cy="574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6" name="object 23"/>
          <p:cNvSpPr>
            <a:spLocks/>
          </p:cNvSpPr>
          <p:nvPr/>
        </p:nvSpPr>
        <p:spPr bwMode="auto">
          <a:xfrm>
            <a:off x="2770188" y="4149725"/>
            <a:ext cx="2447925" cy="574675"/>
          </a:xfrm>
          <a:custGeom>
            <a:avLst/>
            <a:gdLst>
              <a:gd name="T0" fmla="*/ 0 w 2447925"/>
              <a:gd name="T1" fmla="*/ 574548 h 574675"/>
              <a:gd name="T2" fmla="*/ 2447545 w 2447925"/>
              <a:gd name="T3" fmla="*/ 574548 h 574675"/>
              <a:gd name="T4" fmla="*/ 2447545 w 2447925"/>
              <a:gd name="T5" fmla="*/ 0 h 574675"/>
              <a:gd name="T6" fmla="*/ 0 w 2447925"/>
              <a:gd name="T7" fmla="*/ 0 h 574675"/>
              <a:gd name="T8" fmla="*/ 0 w 244792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574675"/>
              <a:gd name="T17" fmla="*/ 2447925 w 244792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574675">
                <a:moveTo>
                  <a:pt x="0" y="574548"/>
                </a:moveTo>
                <a:lnTo>
                  <a:pt x="2447544" y="574548"/>
                </a:lnTo>
                <a:lnTo>
                  <a:pt x="244754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3549650" y="4254500"/>
            <a:ext cx="8890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yload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88" name="object 25"/>
          <p:cNvSpPr>
            <a:spLocks noChangeArrowheads="1"/>
          </p:cNvSpPr>
          <p:nvPr/>
        </p:nvSpPr>
        <p:spPr bwMode="auto">
          <a:xfrm>
            <a:off x="6875463" y="4149725"/>
            <a:ext cx="1871662" cy="574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9" name="object 26"/>
          <p:cNvSpPr>
            <a:spLocks/>
          </p:cNvSpPr>
          <p:nvPr/>
        </p:nvSpPr>
        <p:spPr bwMode="auto">
          <a:xfrm>
            <a:off x="6875463" y="4149725"/>
            <a:ext cx="1873250" cy="574675"/>
          </a:xfrm>
          <a:custGeom>
            <a:avLst/>
            <a:gdLst>
              <a:gd name="T0" fmla="*/ 0 w 1873250"/>
              <a:gd name="T1" fmla="*/ 574548 h 574675"/>
              <a:gd name="T2" fmla="*/ 1872996 w 1873250"/>
              <a:gd name="T3" fmla="*/ 574548 h 574675"/>
              <a:gd name="T4" fmla="*/ 1872996 w 1873250"/>
              <a:gd name="T5" fmla="*/ 0 h 574675"/>
              <a:gd name="T6" fmla="*/ 0 w 1873250"/>
              <a:gd name="T7" fmla="*/ 0 h 574675"/>
              <a:gd name="T8" fmla="*/ 0 w 187325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3250"/>
              <a:gd name="T16" fmla="*/ 0 h 574675"/>
              <a:gd name="T17" fmla="*/ 1873250 w 187325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3250" h="574675">
                <a:moveTo>
                  <a:pt x="0" y="574548"/>
                </a:moveTo>
                <a:lnTo>
                  <a:pt x="1872996" y="574548"/>
                </a:lnTo>
                <a:lnTo>
                  <a:pt x="187299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7535863" y="4254500"/>
            <a:ext cx="5524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Da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7091363" y="2998788"/>
            <a:ext cx="1657350" cy="1152525"/>
          </a:xfrm>
          <a:custGeom>
            <a:avLst/>
            <a:gdLst>
              <a:gd name="T0" fmla="*/ 0 w 1656715"/>
              <a:gd name="T1" fmla="*/ 0 h 1152525"/>
              <a:gd name="T2" fmla="*/ 1657223 w 1656715"/>
              <a:gd name="T3" fmla="*/ 1152143 h 1152525"/>
              <a:gd name="T4" fmla="*/ 0 60000 65536"/>
              <a:gd name="T5" fmla="*/ 0 60000 65536"/>
              <a:gd name="T6" fmla="*/ 0 w 1656715"/>
              <a:gd name="T7" fmla="*/ 0 h 1152525"/>
              <a:gd name="T8" fmla="*/ 1656715 w 165671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6715" h="1152525">
                <a:moveTo>
                  <a:pt x="0" y="0"/>
                </a:moveTo>
                <a:lnTo>
                  <a:pt x="1656588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2" name="object 29"/>
          <p:cNvSpPr>
            <a:spLocks/>
          </p:cNvSpPr>
          <p:nvPr/>
        </p:nvSpPr>
        <p:spPr bwMode="auto">
          <a:xfrm>
            <a:off x="2773363" y="2998788"/>
            <a:ext cx="0" cy="1152525"/>
          </a:xfrm>
          <a:custGeom>
            <a:avLst/>
            <a:gdLst>
              <a:gd name="T0" fmla="*/ 0 h 1152525"/>
              <a:gd name="T1" fmla="*/ 1152143 h 1152525"/>
              <a:gd name="T2" fmla="*/ 0 60000 65536"/>
              <a:gd name="T3" fmla="*/ 0 60000 65536"/>
              <a:gd name="T4" fmla="*/ 0 h 1152525"/>
              <a:gd name="T5" fmla="*/ 1152525 h 1152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3" name="object 30"/>
          <p:cNvSpPr>
            <a:spLocks/>
          </p:cNvSpPr>
          <p:nvPr/>
        </p:nvSpPr>
        <p:spPr bwMode="auto">
          <a:xfrm>
            <a:off x="5219700" y="2998788"/>
            <a:ext cx="0" cy="1152525"/>
          </a:xfrm>
          <a:custGeom>
            <a:avLst/>
            <a:gdLst>
              <a:gd name="T0" fmla="*/ 0 h 1152525"/>
              <a:gd name="T1" fmla="*/ 1152143 h 1152525"/>
              <a:gd name="T2" fmla="*/ 0 60000 65536"/>
              <a:gd name="T3" fmla="*/ 0 60000 65536"/>
              <a:gd name="T4" fmla="*/ 0 h 1152525"/>
              <a:gd name="T5" fmla="*/ 1152525 h 1152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4" name="object 31"/>
          <p:cNvSpPr>
            <a:spLocks/>
          </p:cNvSpPr>
          <p:nvPr/>
        </p:nvSpPr>
        <p:spPr bwMode="auto">
          <a:xfrm>
            <a:off x="5219700" y="2998788"/>
            <a:ext cx="1655763" cy="1152525"/>
          </a:xfrm>
          <a:custGeom>
            <a:avLst/>
            <a:gdLst>
              <a:gd name="T0" fmla="*/ 0 w 1655445"/>
              <a:gd name="T1" fmla="*/ 0 h 1152525"/>
              <a:gd name="T2" fmla="*/ 1655382 w 1655445"/>
              <a:gd name="T3" fmla="*/ 1152143 h 1152525"/>
              <a:gd name="T4" fmla="*/ 0 60000 65536"/>
              <a:gd name="T5" fmla="*/ 0 60000 65536"/>
              <a:gd name="T6" fmla="*/ 0 w 1655445"/>
              <a:gd name="T7" fmla="*/ 0 h 1152525"/>
              <a:gd name="T8" fmla="*/ 1655445 w 165544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5445" h="1152525">
                <a:moveTo>
                  <a:pt x="0" y="0"/>
                </a:moveTo>
                <a:lnTo>
                  <a:pt x="1655064" y="1152143"/>
                </a:lnTo>
              </a:path>
            </a:pathLst>
          </a:custGeom>
          <a:noFill/>
          <a:ln w="2895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87325" y="3297238"/>
            <a:ext cx="15938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5" dirty="0">
                <a:latin typeface="Tahoma"/>
                <a:cs typeface="Tahoma"/>
              </a:rPr>
              <a:t>Transport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975" y="3735388"/>
            <a:ext cx="855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97" name="object 34"/>
          <p:cNvSpPr>
            <a:spLocks/>
          </p:cNvSpPr>
          <p:nvPr/>
        </p:nvSpPr>
        <p:spPr bwMode="auto">
          <a:xfrm>
            <a:off x="109538" y="3646488"/>
            <a:ext cx="8818562" cy="0"/>
          </a:xfrm>
          <a:custGeom>
            <a:avLst/>
            <a:gdLst>
              <a:gd name="T0" fmla="*/ 0 w 8819515"/>
              <a:gd name="T1" fmla="*/ 8818434 w 8819515"/>
              <a:gd name="T2" fmla="*/ 0 60000 65536"/>
              <a:gd name="T3" fmla="*/ 0 60000 65536"/>
              <a:gd name="T4" fmla="*/ 0 w 8819515"/>
              <a:gd name="T5" fmla="*/ 8819515 w 88195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819515">
                <a:moveTo>
                  <a:pt x="0" y="0"/>
                </a:moveTo>
                <a:lnTo>
                  <a:pt x="88193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490ABCA-ECDE-4742-B144-A8F070EEB8EC}" type="slidenum">
              <a:rPr lang="en-US" smtClean="0"/>
              <a:pPr marL="111125"/>
              <a:t>28</a:t>
            </a:fld>
            <a:endParaRPr lang="th-TH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66D83EA-53C9-4B02-AF8E-4C6879E01A75}" type="slidenum">
              <a:rPr lang="en-US" smtClean="0"/>
              <a:pPr marL="111125"/>
              <a:t>29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40625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Why needed it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link already provided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CRC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corrupted frame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accepted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Connectionless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!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loss packets due </a:t>
            </a:r>
            <a:r>
              <a:rPr dirty="0">
                <a:latin typeface="Tahoma"/>
                <a:cs typeface="Tahoma"/>
              </a:rPr>
              <a:t>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Sender </a:t>
            </a:r>
            <a:r>
              <a:rPr sz="3200" spc="-5" dirty="0">
                <a:latin typeface="Tahoma"/>
                <a:cs typeface="Tahoma"/>
              </a:rPr>
              <a:t>can choose </a:t>
            </a: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use – </a:t>
            </a:r>
            <a:r>
              <a:rPr sz="3200" spc="-5" dirty="0">
                <a:latin typeface="Tahoma"/>
                <a:cs typeface="Tahoma"/>
              </a:rPr>
              <a:t>set to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Optional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performance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issue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8180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65" dirty="0"/>
              <a:t> </a:t>
            </a:r>
            <a:r>
              <a:rPr dirty="0"/>
              <a:t>Suite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0BAB433-5DC1-40CB-9FC2-373E5546D9A6}" type="slidenum">
              <a:rPr lang="en-US" smtClean="0"/>
              <a:pPr marL="111125"/>
              <a:t>3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7275" y="2120900"/>
          <a:ext cx="4824413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/>
                <a:gridCol w="2570226"/>
              </a:tblGrid>
              <a:tr h="701039">
                <a:tc gridSpan="2">
                  <a:txBody>
                    <a:bodyPr/>
                    <a:lstStyle/>
                    <a:p>
                      <a:pPr marL="1559560">
                        <a:lnSpc>
                          <a:spcPts val="417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Application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TCP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225"/>
                        </a:lnSpc>
                      </a:pPr>
                      <a:r>
                        <a:rPr sz="4000" dirty="0">
                          <a:latin typeface="Cordia New"/>
                          <a:cs typeface="Cordia New"/>
                        </a:rPr>
                        <a:t>UDP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010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IP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4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Datalink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Physical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BECE3C-2D26-425B-8E84-1862F437E4B2}" type="slidenum">
              <a:rPr lang="en-US" smtClean="0"/>
              <a:pPr marL="111125"/>
              <a:t>30</a:t>
            </a:fld>
            <a:endParaRPr lang="th-TH" smtClean="0"/>
          </a:p>
        </p:txBody>
      </p:sp>
      <p:sp>
        <p:nvSpPr>
          <p:cNvPr id="38915" name="object 3"/>
          <p:cNvSpPr txBox="1">
            <a:spLocks noChangeArrowheads="1"/>
          </p:cNvSpPr>
          <p:nvPr/>
        </p:nvSpPr>
        <p:spPr bwMode="auto">
          <a:xfrm>
            <a:off x="1262063" y="1768475"/>
            <a:ext cx="73088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Compare to other checksums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different – UDP </a:t>
            </a:r>
            <a:r>
              <a:rPr lang="th-TH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pseudo header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same – 16-bit one’s complement</a:t>
            </a:r>
          </a:p>
          <a:p>
            <a:pPr marL="355600" indent="-342900">
              <a:spcBef>
                <a:spcPts val="3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At sender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create pseudo header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 zero to checksum field</a:t>
            </a:r>
          </a:p>
          <a:p>
            <a:pPr marL="755650" lvl="1" indent="-285750">
              <a:lnSpc>
                <a:spcPts val="2775"/>
              </a:lnSpc>
              <a:spcBef>
                <a:spcPts val="9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calculating checksum of pseudo header +  regular header + message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discard pseudo header when finished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8D29088-18E7-4DD3-8771-537FECA27A71}" type="slidenum">
              <a:rPr lang="en-US" smtClean="0"/>
              <a:pPr marL="111125"/>
              <a:t>31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11987" cy="3438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receiver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create </a:t>
            </a:r>
            <a:r>
              <a:rPr spc="-5" dirty="0">
                <a:latin typeface="Tahoma"/>
                <a:cs typeface="Tahoma"/>
              </a:rPr>
              <a:t>pseudo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save received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checksum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change checksum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zero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32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calculating checksum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(pseudeo+regular</a:t>
            </a:r>
            <a:endParaRPr>
              <a:latin typeface="Tahoma"/>
              <a:cs typeface="Tahoma"/>
            </a:endParaRPr>
          </a:p>
          <a:p>
            <a:pPr marL="756285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header+message)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compare </a:t>
            </a:r>
            <a:r>
              <a:rPr spc="-10" dirty="0">
                <a:latin typeface="Tahoma"/>
                <a:cs typeface="Tahoma"/>
              </a:rPr>
              <a:t>the calculate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spc="-10" dirty="0">
                <a:latin typeface="Tahoma"/>
                <a:cs typeface="Tahoma"/>
              </a:rPr>
              <a:t>save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value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1008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701540" algn="l"/>
              </a:tabLst>
              <a:defRPr/>
            </a:pPr>
            <a:r>
              <a:rPr spc="-5" dirty="0"/>
              <a:t>Why</a:t>
            </a:r>
            <a:r>
              <a:rPr spc="10" dirty="0"/>
              <a:t> </a:t>
            </a:r>
            <a:r>
              <a:rPr spc="-5" dirty="0"/>
              <a:t>Pseudo</a:t>
            </a:r>
            <a:r>
              <a:rPr spc="20" dirty="0"/>
              <a:t> </a:t>
            </a:r>
            <a:r>
              <a:rPr spc="-10" dirty="0"/>
              <a:t>Header	</a:t>
            </a:r>
            <a:r>
              <a:rPr spc="-5" dirty="0"/>
              <a:t>is</a:t>
            </a:r>
            <a:r>
              <a:rPr spc="-70" dirty="0"/>
              <a:t> </a:t>
            </a:r>
            <a:r>
              <a:rPr spc="-10" dirty="0"/>
              <a:t>needed?</a:t>
            </a:r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04F61D6-87FB-4CBF-B534-865032C74525}" type="slidenum">
              <a:rPr lang="en-US" smtClean="0"/>
              <a:pPr marL="111125"/>
              <a:t>32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81900" cy="312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UDP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</a:t>
            </a:r>
            <a:r>
              <a:rPr spc="-10" dirty="0">
                <a:latin typeface="Tahoma"/>
                <a:cs typeface="Tahoma"/>
              </a:rPr>
              <a:t>source/destination </a:t>
            </a:r>
            <a:r>
              <a:rPr spc="-5" dirty="0">
                <a:latin typeface="Tahoma"/>
                <a:cs typeface="Tahoma"/>
              </a:rPr>
              <a:t>ports in </a:t>
            </a:r>
            <a:r>
              <a:rPr spc="-10" dirty="0">
                <a:latin typeface="Tahoma"/>
                <a:cs typeface="Tahoma"/>
              </a:rPr>
              <a:t>the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</a:t>
            </a:r>
            <a:r>
              <a:rPr spc="-10" dirty="0">
                <a:latin typeface="Tahoma"/>
                <a:cs typeface="Tahoma"/>
              </a:rPr>
              <a:t>Destination </a:t>
            </a:r>
            <a:r>
              <a:rPr spc="-5" dirty="0">
                <a:latin typeface="Tahoma"/>
                <a:cs typeface="Tahoma"/>
              </a:rPr>
              <a:t>IP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IP Header contains IP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Reduce </a:t>
            </a:r>
            <a:r>
              <a:rPr sz="3200" spc="-5" dirty="0">
                <a:latin typeface="Tahoma"/>
                <a:cs typeface="Tahoma"/>
              </a:rPr>
              <a:t>size </a:t>
            </a:r>
            <a:r>
              <a:rPr sz="3200" dirty="0">
                <a:latin typeface="Tahoma"/>
                <a:cs typeface="Tahoma"/>
              </a:rPr>
              <a:t>of UDP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to check for correct</a:t>
            </a:r>
            <a:r>
              <a:rPr sz="3200" dirty="0">
                <a:latin typeface="Tahoma"/>
                <a:cs typeface="Tahoma"/>
              </a:rPr>
              <a:t> destination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Pseudo</a:t>
            </a:r>
            <a:r>
              <a:rPr spc="-55" dirty="0"/>
              <a:t> </a:t>
            </a:r>
            <a:r>
              <a:rPr spc="-10" dirty="0"/>
              <a:t>Header</a:t>
            </a:r>
          </a:p>
        </p:txBody>
      </p:sp>
      <p:sp>
        <p:nvSpPr>
          <p:cNvPr id="41986" name="object 3"/>
          <p:cNvSpPr>
            <a:spLocks/>
          </p:cNvSpPr>
          <p:nvPr/>
        </p:nvSpPr>
        <p:spPr bwMode="auto">
          <a:xfrm>
            <a:off x="6988175" y="2133600"/>
            <a:ext cx="190500" cy="1727200"/>
          </a:xfrm>
          <a:custGeom>
            <a:avLst/>
            <a:gdLst>
              <a:gd name="T0" fmla="*/ 76200 w 190500"/>
              <a:gd name="T1" fmla="*/ 1536192 h 1727200"/>
              <a:gd name="T2" fmla="*/ 0 w 190500"/>
              <a:gd name="T3" fmla="*/ 1536192 h 1727200"/>
              <a:gd name="T4" fmla="*/ 95250 w 190500"/>
              <a:gd name="T5" fmla="*/ 1726692 h 1727200"/>
              <a:gd name="T6" fmla="*/ 180975 w 190500"/>
              <a:gd name="T7" fmla="*/ 1555242 h 1727200"/>
              <a:gd name="T8" fmla="*/ 76200 w 190500"/>
              <a:gd name="T9" fmla="*/ 1555242 h 1727200"/>
              <a:gd name="T10" fmla="*/ 76200 w 190500"/>
              <a:gd name="T11" fmla="*/ 1536192 h 1727200"/>
              <a:gd name="T12" fmla="*/ 114300 w 190500"/>
              <a:gd name="T13" fmla="*/ 171450 h 1727200"/>
              <a:gd name="T14" fmla="*/ 76200 w 190500"/>
              <a:gd name="T15" fmla="*/ 171450 h 1727200"/>
              <a:gd name="T16" fmla="*/ 76200 w 190500"/>
              <a:gd name="T17" fmla="*/ 1555242 h 1727200"/>
              <a:gd name="T18" fmla="*/ 114300 w 190500"/>
              <a:gd name="T19" fmla="*/ 1555242 h 1727200"/>
              <a:gd name="T20" fmla="*/ 114300 w 190500"/>
              <a:gd name="T21" fmla="*/ 171450 h 1727200"/>
              <a:gd name="T22" fmla="*/ 190500 w 190500"/>
              <a:gd name="T23" fmla="*/ 1536192 h 1727200"/>
              <a:gd name="T24" fmla="*/ 114300 w 190500"/>
              <a:gd name="T25" fmla="*/ 1536192 h 1727200"/>
              <a:gd name="T26" fmla="*/ 114300 w 190500"/>
              <a:gd name="T27" fmla="*/ 1555242 h 1727200"/>
              <a:gd name="T28" fmla="*/ 180975 w 190500"/>
              <a:gd name="T29" fmla="*/ 1555242 h 1727200"/>
              <a:gd name="T30" fmla="*/ 190500 w 190500"/>
              <a:gd name="T31" fmla="*/ 1536192 h 1727200"/>
              <a:gd name="T32" fmla="*/ 95250 w 190500"/>
              <a:gd name="T33" fmla="*/ 0 h 1727200"/>
              <a:gd name="T34" fmla="*/ 0 w 190500"/>
              <a:gd name="T35" fmla="*/ 190500 h 1727200"/>
              <a:gd name="T36" fmla="*/ 76200 w 190500"/>
              <a:gd name="T37" fmla="*/ 190500 h 1727200"/>
              <a:gd name="T38" fmla="*/ 76200 w 190500"/>
              <a:gd name="T39" fmla="*/ 171450 h 1727200"/>
              <a:gd name="T40" fmla="*/ 180975 w 190500"/>
              <a:gd name="T41" fmla="*/ 171450 h 1727200"/>
              <a:gd name="T42" fmla="*/ 95250 w 190500"/>
              <a:gd name="T43" fmla="*/ 0 h 1727200"/>
              <a:gd name="T44" fmla="*/ 180975 w 190500"/>
              <a:gd name="T45" fmla="*/ 171450 h 1727200"/>
              <a:gd name="T46" fmla="*/ 114300 w 190500"/>
              <a:gd name="T47" fmla="*/ 171450 h 1727200"/>
              <a:gd name="T48" fmla="*/ 114300 w 190500"/>
              <a:gd name="T49" fmla="*/ 190500 h 1727200"/>
              <a:gd name="T50" fmla="*/ 190500 w 190500"/>
              <a:gd name="T51" fmla="*/ 190500 h 1727200"/>
              <a:gd name="T52" fmla="*/ 180975 w 190500"/>
              <a:gd name="T53" fmla="*/ 171450 h 17272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727200"/>
              <a:gd name="T83" fmla="*/ 190500 w 190500"/>
              <a:gd name="T84" fmla="*/ 1727200 h 17272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727200">
                <a:moveTo>
                  <a:pt x="76200" y="1536192"/>
                </a:moveTo>
                <a:lnTo>
                  <a:pt x="0" y="1536192"/>
                </a:lnTo>
                <a:lnTo>
                  <a:pt x="95250" y="1726692"/>
                </a:lnTo>
                <a:lnTo>
                  <a:pt x="180975" y="1555242"/>
                </a:lnTo>
                <a:lnTo>
                  <a:pt x="76200" y="1555242"/>
                </a:lnTo>
                <a:lnTo>
                  <a:pt x="76200" y="1536192"/>
                </a:lnTo>
                <a:close/>
              </a:path>
              <a:path w="190500" h="1727200">
                <a:moveTo>
                  <a:pt x="114300" y="171450"/>
                </a:moveTo>
                <a:lnTo>
                  <a:pt x="76200" y="171450"/>
                </a:lnTo>
                <a:lnTo>
                  <a:pt x="76200" y="1555242"/>
                </a:lnTo>
                <a:lnTo>
                  <a:pt x="114300" y="1555242"/>
                </a:lnTo>
                <a:lnTo>
                  <a:pt x="114300" y="171450"/>
                </a:lnTo>
                <a:close/>
              </a:path>
              <a:path w="190500" h="1727200">
                <a:moveTo>
                  <a:pt x="190500" y="1536192"/>
                </a:moveTo>
                <a:lnTo>
                  <a:pt x="114300" y="1536192"/>
                </a:lnTo>
                <a:lnTo>
                  <a:pt x="114300" y="1555242"/>
                </a:lnTo>
                <a:lnTo>
                  <a:pt x="180975" y="1555242"/>
                </a:lnTo>
                <a:lnTo>
                  <a:pt x="190500" y="1536192"/>
                </a:lnTo>
                <a:close/>
              </a:path>
              <a:path w="190500" h="17272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7272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7" name="object 4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273 h 407035"/>
              <a:gd name="T2" fmla="*/ 1771522 w 1771015"/>
              <a:gd name="T3" fmla="*/ 406273 h 407035"/>
              <a:gd name="T4" fmla="*/ 1771522 w 1771015"/>
              <a:gd name="T5" fmla="*/ 0 h 407035"/>
              <a:gd name="T6" fmla="*/ 0 w 1771015"/>
              <a:gd name="T7" fmla="*/ 0 h 407035"/>
              <a:gd name="T8" fmla="*/ 0 w 1771015"/>
              <a:gd name="T9" fmla="*/ 406273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273 h 407035"/>
              <a:gd name="T2" fmla="*/ 1771522 w 1771015"/>
              <a:gd name="T3" fmla="*/ 406273 h 407035"/>
              <a:gd name="T4" fmla="*/ 1771522 w 1771015"/>
              <a:gd name="T5" fmla="*/ 0 h 407035"/>
              <a:gd name="T6" fmla="*/ 0 w 1771015"/>
              <a:gd name="T7" fmla="*/ 0 h 407035"/>
              <a:gd name="T8" fmla="*/ 0 w 1771015"/>
              <a:gd name="T9" fmla="*/ 406273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72338" y="2840038"/>
            <a:ext cx="16081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Pseudoheader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6988175" y="3862388"/>
            <a:ext cx="190500" cy="1152525"/>
          </a:xfrm>
          <a:custGeom>
            <a:avLst/>
            <a:gdLst>
              <a:gd name="T0" fmla="*/ 76200 w 190500"/>
              <a:gd name="T1" fmla="*/ 961644 h 1152525"/>
              <a:gd name="T2" fmla="*/ 0 w 190500"/>
              <a:gd name="T3" fmla="*/ 961644 h 1152525"/>
              <a:gd name="T4" fmla="*/ 95250 w 190500"/>
              <a:gd name="T5" fmla="*/ 1152144 h 1152525"/>
              <a:gd name="T6" fmla="*/ 180975 w 190500"/>
              <a:gd name="T7" fmla="*/ 980694 h 1152525"/>
              <a:gd name="T8" fmla="*/ 76200 w 190500"/>
              <a:gd name="T9" fmla="*/ 980694 h 1152525"/>
              <a:gd name="T10" fmla="*/ 76200 w 190500"/>
              <a:gd name="T11" fmla="*/ 961644 h 1152525"/>
              <a:gd name="T12" fmla="*/ 114300 w 190500"/>
              <a:gd name="T13" fmla="*/ 171450 h 1152525"/>
              <a:gd name="T14" fmla="*/ 76200 w 190500"/>
              <a:gd name="T15" fmla="*/ 171450 h 1152525"/>
              <a:gd name="T16" fmla="*/ 76200 w 190500"/>
              <a:gd name="T17" fmla="*/ 980694 h 1152525"/>
              <a:gd name="T18" fmla="*/ 114300 w 190500"/>
              <a:gd name="T19" fmla="*/ 980694 h 1152525"/>
              <a:gd name="T20" fmla="*/ 114300 w 190500"/>
              <a:gd name="T21" fmla="*/ 171450 h 1152525"/>
              <a:gd name="T22" fmla="*/ 190500 w 190500"/>
              <a:gd name="T23" fmla="*/ 961644 h 1152525"/>
              <a:gd name="T24" fmla="*/ 114300 w 190500"/>
              <a:gd name="T25" fmla="*/ 961644 h 1152525"/>
              <a:gd name="T26" fmla="*/ 114300 w 190500"/>
              <a:gd name="T27" fmla="*/ 980694 h 1152525"/>
              <a:gd name="T28" fmla="*/ 180975 w 190500"/>
              <a:gd name="T29" fmla="*/ 980694 h 1152525"/>
              <a:gd name="T30" fmla="*/ 190500 w 190500"/>
              <a:gd name="T31" fmla="*/ 961644 h 1152525"/>
              <a:gd name="T32" fmla="*/ 95250 w 190500"/>
              <a:gd name="T33" fmla="*/ 0 h 1152525"/>
              <a:gd name="T34" fmla="*/ 0 w 190500"/>
              <a:gd name="T35" fmla="*/ 190500 h 1152525"/>
              <a:gd name="T36" fmla="*/ 76200 w 190500"/>
              <a:gd name="T37" fmla="*/ 190500 h 1152525"/>
              <a:gd name="T38" fmla="*/ 76200 w 190500"/>
              <a:gd name="T39" fmla="*/ 171450 h 1152525"/>
              <a:gd name="T40" fmla="*/ 180975 w 190500"/>
              <a:gd name="T41" fmla="*/ 171450 h 1152525"/>
              <a:gd name="T42" fmla="*/ 95250 w 190500"/>
              <a:gd name="T43" fmla="*/ 0 h 1152525"/>
              <a:gd name="T44" fmla="*/ 180975 w 190500"/>
              <a:gd name="T45" fmla="*/ 171450 h 1152525"/>
              <a:gd name="T46" fmla="*/ 114300 w 190500"/>
              <a:gd name="T47" fmla="*/ 171450 h 1152525"/>
              <a:gd name="T48" fmla="*/ 114300 w 190500"/>
              <a:gd name="T49" fmla="*/ 190500 h 1152525"/>
              <a:gd name="T50" fmla="*/ 190500 w 190500"/>
              <a:gd name="T51" fmla="*/ 190500 h 1152525"/>
              <a:gd name="T52" fmla="*/ 180975 w 190500"/>
              <a:gd name="T53" fmla="*/ 171450 h 11525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152525"/>
              <a:gd name="T83" fmla="*/ 190500 w 190500"/>
              <a:gd name="T84" fmla="*/ 1152525 h 115252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152525">
                <a:moveTo>
                  <a:pt x="76200" y="961644"/>
                </a:moveTo>
                <a:lnTo>
                  <a:pt x="0" y="961644"/>
                </a:lnTo>
                <a:lnTo>
                  <a:pt x="95250" y="1152144"/>
                </a:lnTo>
                <a:lnTo>
                  <a:pt x="180975" y="980694"/>
                </a:lnTo>
                <a:lnTo>
                  <a:pt x="76200" y="980694"/>
                </a:lnTo>
                <a:lnTo>
                  <a:pt x="76200" y="961644"/>
                </a:lnTo>
                <a:close/>
              </a:path>
              <a:path w="190500" h="1152525">
                <a:moveTo>
                  <a:pt x="114300" y="171450"/>
                </a:moveTo>
                <a:lnTo>
                  <a:pt x="76200" y="171450"/>
                </a:lnTo>
                <a:lnTo>
                  <a:pt x="76200" y="980694"/>
                </a:lnTo>
                <a:lnTo>
                  <a:pt x="114300" y="980694"/>
                </a:lnTo>
                <a:lnTo>
                  <a:pt x="114300" y="171450"/>
                </a:lnTo>
                <a:close/>
              </a:path>
              <a:path w="190500" h="1152525">
                <a:moveTo>
                  <a:pt x="190500" y="961644"/>
                </a:moveTo>
                <a:lnTo>
                  <a:pt x="114300" y="961644"/>
                </a:lnTo>
                <a:lnTo>
                  <a:pt x="114300" y="980694"/>
                </a:lnTo>
                <a:lnTo>
                  <a:pt x="180975" y="980694"/>
                </a:lnTo>
                <a:lnTo>
                  <a:pt x="190500" y="961644"/>
                </a:lnTo>
                <a:close/>
              </a:path>
              <a:path w="190500" h="1152525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152525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7212013" y="4265613"/>
            <a:ext cx="1525587" cy="406400"/>
          </a:xfrm>
          <a:custGeom>
            <a:avLst/>
            <a:gdLst>
              <a:gd name="T0" fmla="*/ 0 w 1525904"/>
              <a:gd name="T1" fmla="*/ 406272 h 407035"/>
              <a:gd name="T2" fmla="*/ 1525207 w 1525904"/>
              <a:gd name="T3" fmla="*/ 406272 h 407035"/>
              <a:gd name="T4" fmla="*/ 1525207 w 1525904"/>
              <a:gd name="T5" fmla="*/ 0 h 407035"/>
              <a:gd name="T6" fmla="*/ 0 w 1525904"/>
              <a:gd name="T7" fmla="*/ 0 h 407035"/>
              <a:gd name="T8" fmla="*/ 0 w 1525904"/>
              <a:gd name="T9" fmla="*/ 406272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07035"/>
              <a:gd name="T17" fmla="*/ 1525904 w 1525904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07035">
                <a:moveTo>
                  <a:pt x="0" y="406907"/>
                </a:moveTo>
                <a:lnTo>
                  <a:pt x="1525524" y="406907"/>
                </a:lnTo>
                <a:lnTo>
                  <a:pt x="152552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2" name="object 9"/>
          <p:cNvSpPr>
            <a:spLocks/>
          </p:cNvSpPr>
          <p:nvPr/>
        </p:nvSpPr>
        <p:spPr bwMode="auto">
          <a:xfrm>
            <a:off x="7212013" y="4265613"/>
            <a:ext cx="1525587" cy="406400"/>
          </a:xfrm>
          <a:custGeom>
            <a:avLst/>
            <a:gdLst>
              <a:gd name="T0" fmla="*/ 0 w 1525904"/>
              <a:gd name="T1" fmla="*/ 406272 h 407035"/>
              <a:gd name="T2" fmla="*/ 1525207 w 1525904"/>
              <a:gd name="T3" fmla="*/ 406272 h 407035"/>
              <a:gd name="T4" fmla="*/ 1525207 w 1525904"/>
              <a:gd name="T5" fmla="*/ 0 h 407035"/>
              <a:gd name="T6" fmla="*/ 0 w 1525904"/>
              <a:gd name="T7" fmla="*/ 0 h 407035"/>
              <a:gd name="T8" fmla="*/ 0 w 1525904"/>
              <a:gd name="T9" fmla="*/ 406272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07035"/>
              <a:gd name="T17" fmla="*/ 1525904 w 1525904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07035">
                <a:moveTo>
                  <a:pt x="0" y="406907"/>
                </a:moveTo>
                <a:lnTo>
                  <a:pt x="1525524" y="406907"/>
                </a:lnTo>
                <a:lnTo>
                  <a:pt x="152552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4025" y="2128838"/>
          <a:ext cx="8355013" cy="3527425"/>
        </p:xfrm>
        <a:graphic>
          <a:graphicData uri="http://schemas.openxmlformats.org/drawingml/2006/table">
            <a:tbl>
              <a:tblPr/>
              <a:tblGrid>
                <a:gridCol w="1511300"/>
                <a:gridCol w="1655763"/>
                <a:gridCol w="3170237"/>
                <a:gridCol w="2017713"/>
              </a:tblGrid>
              <a:tr h="576263">
                <a:tc gridSpan="3">
                  <a:txBody>
                    <a:bodyPr/>
                    <a:lstStyle/>
                    <a:p>
                      <a:pPr marL="197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gridSpan="3">
                  <a:txBody>
                    <a:bodyPr/>
                    <a:lstStyle/>
                    <a:p>
                      <a:pPr marL="1708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rsev (0)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Type  (UDP = 17)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Datagram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checksum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1587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477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018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DDA04B1-A7E5-4274-9341-E6E0A1B29B3E}" type="slidenum">
              <a:rPr lang="en-US" smtClean="0"/>
              <a:pPr marL="111125"/>
              <a:t>33</a:t>
            </a:fld>
            <a:endParaRPr lang="th-TH" smtClean="0"/>
          </a:p>
        </p:txBody>
      </p:sp>
      <p:sp>
        <p:nvSpPr>
          <p:cNvPr id="42019" name="object 11"/>
          <p:cNvSpPr txBox="1">
            <a:spLocks noChangeArrowheads="1"/>
          </p:cNvSpPr>
          <p:nvPr/>
        </p:nvSpPr>
        <p:spPr bwMode="auto">
          <a:xfrm>
            <a:off x="547688" y="1817688"/>
            <a:ext cx="150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42020" name="object 12"/>
          <p:cNvSpPr txBox="1">
            <a:spLocks noChangeArrowheads="1"/>
          </p:cNvSpPr>
          <p:nvPr/>
        </p:nvSpPr>
        <p:spPr bwMode="auto">
          <a:xfrm>
            <a:off x="6451600" y="1817688"/>
            <a:ext cx="2762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31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1E49773-4B07-40FC-8CF5-3B635106FE0C}" type="slidenum">
              <a:rPr lang="en-US" smtClean="0"/>
              <a:pPr marL="111125"/>
              <a:t>34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018087" cy="3084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error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found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discard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responsibility of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IPv6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Pseudo </a:t>
            </a:r>
            <a:r>
              <a:rPr spc="-5" dirty="0">
                <a:latin typeface="Tahoma"/>
                <a:cs typeface="Tahoma"/>
              </a:rPr>
              <a:t>header is</a:t>
            </a:r>
            <a:r>
              <a:rPr spc="-10" dirty="0">
                <a:latin typeface="Tahoma"/>
                <a:cs typeface="Tahoma"/>
              </a:rPr>
              <a:t> v6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checksum </a:t>
            </a:r>
            <a:r>
              <a:rPr spc="-5" dirty="0">
                <a:latin typeface="Tahoma"/>
                <a:cs typeface="Tahoma"/>
              </a:rPr>
              <a:t>is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mandatory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Protocols </a:t>
            </a:r>
            <a:r>
              <a:rPr spc="-5" dirty="0"/>
              <a:t>that use</a:t>
            </a:r>
            <a:r>
              <a:rPr dirty="0"/>
              <a:t> </a:t>
            </a:r>
            <a:r>
              <a:rPr spc="-10" dirty="0"/>
              <a:t>UDP</a:t>
            </a:r>
          </a:p>
        </p:txBody>
      </p:sp>
      <p:sp>
        <p:nvSpPr>
          <p:cNvPr id="440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1D2B652-BA44-44F1-9789-C453278BF4B2}" type="slidenum">
              <a:rPr lang="en-US" smtClean="0"/>
              <a:pPr marL="111125"/>
              <a:t>35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06463" y="1781175"/>
            <a:ext cx="6634162" cy="437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TFTP (trivial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FTP)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29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BOOTP (for </a:t>
            </a:r>
            <a:r>
              <a:rPr sz="2400" spc="-5" dirty="0">
                <a:latin typeface="Tahoma"/>
                <a:cs typeface="Tahoma"/>
              </a:rPr>
              <a:t>diskless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station)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Time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(NTP)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basic delivery 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checksum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Network File System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(NFS)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low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overhead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4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Link </a:t>
            </a:r>
            <a:r>
              <a:rPr sz="2400" spc="-5" dirty="0">
                <a:latin typeface="Tahoma"/>
                <a:cs typeface="Tahoma"/>
              </a:rPr>
              <a:t>Management Protocol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(LMP)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original use raw IP (has its own </a:t>
            </a:r>
            <a:r>
              <a:rPr sz="2000" spc="-5" dirty="0">
                <a:latin typeface="Tahoma"/>
                <a:cs typeface="Tahoma"/>
              </a:rPr>
              <a:t>error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process)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move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(preserve </a:t>
            </a:r>
            <a:r>
              <a:rPr sz="2000" dirty="0">
                <a:latin typeface="Tahoma"/>
                <a:cs typeface="Tahoma"/>
              </a:rPr>
              <a:t>scarce </a:t>
            </a:r>
            <a:r>
              <a:rPr sz="2000" spc="-5" dirty="0">
                <a:latin typeface="Tahoma"/>
                <a:cs typeface="Tahoma"/>
              </a:rPr>
              <a:t>IP </a:t>
            </a:r>
            <a:r>
              <a:rPr sz="2000" dirty="0">
                <a:latin typeface="Tahoma"/>
                <a:cs typeface="Tahoma"/>
              </a:rPr>
              <a:t>protocol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identifier)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Label </a:t>
            </a:r>
            <a:r>
              <a:rPr sz="2400" spc="-5" dirty="0">
                <a:latin typeface="Tahoma"/>
                <a:cs typeface="Tahoma"/>
              </a:rPr>
              <a:t>Distribution Protocol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(LDP)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</a:t>
            </a:r>
            <a:r>
              <a:rPr sz="2000" spc="-5" dirty="0">
                <a:latin typeface="Tahoma"/>
                <a:cs typeface="Tahoma"/>
              </a:rPr>
              <a:t>to support </a:t>
            </a:r>
            <a:r>
              <a:rPr sz="2000" dirty="0">
                <a:latin typeface="Tahoma"/>
                <a:cs typeface="Tahoma"/>
              </a:rPr>
              <a:t>multicast 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broadcast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discovery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mechanism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80" dirty="0"/>
              <a:t> </a:t>
            </a:r>
            <a:r>
              <a:rPr spc="-5" dirty="0"/>
              <a:t>Lite</a:t>
            </a:r>
          </a:p>
        </p:txBody>
      </p:sp>
      <p:sp>
        <p:nvSpPr>
          <p:cNvPr id="450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828C135-AC69-4B1B-A0BA-686F2A7467EC}" type="slidenum">
              <a:rPr lang="en-US" smtClean="0"/>
              <a:pPr marL="111125"/>
              <a:t>36</a:t>
            </a:fld>
            <a:endParaRPr lang="th-TH" smtClean="0"/>
          </a:p>
        </p:txBody>
      </p:sp>
      <p:sp>
        <p:nvSpPr>
          <p:cNvPr id="45059" name="object 3"/>
          <p:cNvSpPr txBox="1">
            <a:spLocks noChangeArrowheads="1"/>
          </p:cNvSpPr>
          <p:nvPr/>
        </p:nvSpPr>
        <p:spPr bwMode="auto">
          <a:xfrm>
            <a:off x="1262063" y="1817688"/>
            <a:ext cx="7294562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Ultra-lightweight version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Codecs for voice / video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good at handle error in data streams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need UDP not to discard damage packets  (RF error message) based on checksum</a:t>
            </a:r>
          </a:p>
          <a:p>
            <a:pPr marL="755650" lvl="1" indent="-285750">
              <a:spcBef>
                <a:spcPts val="3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remove checksum for better performance</a:t>
            </a:r>
          </a:p>
          <a:p>
            <a:pPr marL="355600" indent="-342900">
              <a:spcBef>
                <a:spcPts val="9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UDP Lite applies checksum to part of packet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Sensitive part </a:t>
            </a:r>
            <a:r>
              <a:rPr lang="th-TH" sz="2400">
                <a:latin typeface="Tahoma" pitchFamily="34" charset="0"/>
                <a:cs typeface="Tahoma" pitchFamily="34" charset="0"/>
              </a:rPr>
              <a:t>(e.g. address ; not payload)</a:t>
            </a:r>
          </a:p>
          <a:p>
            <a:pPr marL="755650" lvl="1" indent="-285750">
              <a:spcBef>
                <a:spcPts val="5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whole packet sensitive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regular UDP packet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Lite</a:t>
            </a:r>
            <a:r>
              <a:rPr spc="-70" dirty="0"/>
              <a:t> </a:t>
            </a:r>
            <a:r>
              <a:rPr spc="-10" dirty="0"/>
              <a:t>Header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4700" y="1839913"/>
          <a:ext cx="6338888" cy="115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920"/>
                <a:gridCol w="3168395"/>
              </a:tblGrid>
              <a:tr h="577596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Datagram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Length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</a:t>
                      </a:r>
                      <a:r>
                        <a:rPr sz="1800" b="1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checksum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6096" name="object 4"/>
          <p:cNvSpPr txBox="1">
            <a:spLocks noChangeArrowheads="1"/>
          </p:cNvSpPr>
          <p:nvPr/>
        </p:nvSpPr>
        <p:spPr bwMode="auto">
          <a:xfrm>
            <a:off x="7243763" y="2159000"/>
            <a:ext cx="1360487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31775">
              <a:lnSpc>
                <a:spcPts val="2163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regular  UDP header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650" y="4581525"/>
            <a:ext cx="3168650" cy="576263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8260" algn="ctr" fontAlgn="auto">
              <a:lnSpc>
                <a:spcPts val="2060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Checksum Coverage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Field</a:t>
            </a:r>
            <a:endParaRPr sz="1800">
              <a:latin typeface="Tahoma"/>
              <a:cs typeface="Tahoma"/>
            </a:endParaRPr>
          </a:p>
          <a:p>
            <a:pPr marL="46355"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16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300" y="4581525"/>
            <a:ext cx="3168650" cy="576263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8895" algn="ctr" fontAlgn="auto">
              <a:lnSpc>
                <a:spcPts val="2060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UDP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checksum</a:t>
            </a:r>
            <a:endParaRPr sz="1800">
              <a:latin typeface="Tahoma"/>
              <a:cs typeface="Tahoma"/>
            </a:endParaRPr>
          </a:p>
          <a:p>
            <a:pPr marL="47625"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16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099" name="object 7"/>
          <p:cNvSpPr txBox="1">
            <a:spLocks noChangeArrowheads="1"/>
          </p:cNvSpPr>
          <p:nvPr/>
        </p:nvSpPr>
        <p:spPr bwMode="auto">
          <a:xfrm>
            <a:off x="7348538" y="4302125"/>
            <a:ext cx="989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indent="-131763">
              <a:lnSpc>
                <a:spcPts val="2163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UDP Lite  header</a:t>
            </a:r>
          </a:p>
        </p:txBody>
      </p:sp>
      <p:sp>
        <p:nvSpPr>
          <p:cNvPr id="46100" name="object 8"/>
          <p:cNvSpPr txBox="1">
            <a:spLocks noChangeArrowheads="1"/>
          </p:cNvSpPr>
          <p:nvPr/>
        </p:nvSpPr>
        <p:spPr bwMode="auto">
          <a:xfrm>
            <a:off x="785813" y="5503863"/>
            <a:ext cx="56515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09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# of bytes in UDP header that included in the checksum  0 = all bytes not included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UDP datagram Length = same as regular UDP</a:t>
            </a:r>
          </a:p>
        </p:txBody>
      </p:sp>
      <p:sp>
        <p:nvSpPr>
          <p:cNvPr id="46101" name="object 9"/>
          <p:cNvSpPr>
            <a:spLocks/>
          </p:cNvSpPr>
          <p:nvPr/>
        </p:nvSpPr>
        <p:spPr bwMode="auto">
          <a:xfrm>
            <a:off x="409575" y="4857750"/>
            <a:ext cx="444500" cy="868363"/>
          </a:xfrm>
          <a:custGeom>
            <a:avLst/>
            <a:gdLst>
              <a:gd name="T0" fmla="*/ 217773 w 443865"/>
              <a:gd name="T1" fmla="*/ 835114 h 868679"/>
              <a:gd name="T2" fmla="*/ 285353 w 443865"/>
              <a:gd name="T3" fmla="*/ 823968 h 868679"/>
              <a:gd name="T4" fmla="*/ 241830 w 443865"/>
              <a:gd name="T5" fmla="*/ 814364 h 868679"/>
              <a:gd name="T6" fmla="*/ 241830 w 443865"/>
              <a:gd name="T7" fmla="*/ 814364 h 868679"/>
              <a:gd name="T8" fmla="*/ 259768 w 443865"/>
              <a:gd name="T9" fmla="*/ 815665 h 868679"/>
              <a:gd name="T10" fmla="*/ 275514 w 443865"/>
              <a:gd name="T11" fmla="*/ 785310 h 868679"/>
              <a:gd name="T12" fmla="*/ 259768 w 443865"/>
              <a:gd name="T13" fmla="*/ 815665 h 868679"/>
              <a:gd name="T14" fmla="*/ 285353 w 443865"/>
              <a:gd name="T15" fmla="*/ 823968 h 868679"/>
              <a:gd name="T16" fmla="*/ 438153 w 443865"/>
              <a:gd name="T17" fmla="*/ 0 h 868679"/>
              <a:gd name="T18" fmla="*/ 324033 w 443865"/>
              <a:gd name="T19" fmla="*/ 60937 h 868679"/>
              <a:gd name="T20" fmla="*/ 251412 w 443865"/>
              <a:gd name="T21" fmla="*/ 102324 h 868679"/>
              <a:gd name="T22" fmla="*/ 184120 w 443865"/>
              <a:gd name="T23" fmla="*/ 144980 h 868679"/>
              <a:gd name="T24" fmla="*/ 97548 w 443865"/>
              <a:gd name="T25" fmla="*/ 212012 h 868679"/>
              <a:gd name="T26" fmla="*/ 34504 w 443865"/>
              <a:gd name="T27" fmla="*/ 284629 h 868679"/>
              <a:gd name="T28" fmla="*/ 2428 w 443865"/>
              <a:gd name="T29" fmla="*/ 364610 h 868679"/>
              <a:gd name="T30" fmla="*/ 304 w 443865"/>
              <a:gd name="T31" fmla="*/ 407394 h 868679"/>
              <a:gd name="T32" fmla="*/ 21366 w 443865"/>
              <a:gd name="T33" fmla="*/ 497023 h 868679"/>
              <a:gd name="T34" fmla="*/ 69683 w 443865"/>
              <a:gd name="T35" fmla="*/ 591096 h 868679"/>
              <a:gd name="T36" fmla="*/ 125604 w 443865"/>
              <a:gd name="T37" fmla="*/ 672092 h 868679"/>
              <a:gd name="T38" fmla="*/ 177546 w 443865"/>
              <a:gd name="T39" fmla="*/ 738121 h 868679"/>
              <a:gd name="T40" fmla="*/ 233620 w 443865"/>
              <a:gd name="T41" fmla="*/ 804874 h 868679"/>
              <a:gd name="T42" fmla="*/ 251454 w 443865"/>
              <a:gd name="T43" fmla="*/ 806063 h 868679"/>
              <a:gd name="T44" fmla="*/ 214860 w 443865"/>
              <a:gd name="T45" fmla="*/ 763195 h 868679"/>
              <a:gd name="T46" fmla="*/ 160884 w 443865"/>
              <a:gd name="T47" fmla="*/ 697102 h 868679"/>
              <a:gd name="T48" fmla="*/ 112135 w 443865"/>
              <a:gd name="T49" fmla="*/ 631975 h 868679"/>
              <a:gd name="T50" fmla="*/ 62052 w 443865"/>
              <a:gd name="T51" fmla="*/ 553010 h 868679"/>
              <a:gd name="T52" fmla="*/ 23007 w 443865"/>
              <a:gd name="T53" fmla="*/ 462746 h 868679"/>
              <a:gd name="T54" fmla="*/ 12718 w 443865"/>
              <a:gd name="T55" fmla="*/ 392667 h 868679"/>
              <a:gd name="T56" fmla="*/ 21354 w 443865"/>
              <a:gd name="T57" fmla="*/ 340489 h 868679"/>
              <a:gd name="T58" fmla="*/ 62560 w 443865"/>
              <a:gd name="T59" fmla="*/ 267364 h 868679"/>
              <a:gd name="T60" fmla="*/ 132357 w 443865"/>
              <a:gd name="T61" fmla="*/ 198809 h 868679"/>
              <a:gd name="T62" fmla="*/ 223979 w 443865"/>
              <a:gd name="T63" fmla="*/ 134062 h 868679"/>
              <a:gd name="T64" fmla="*/ 293624 w 443865"/>
              <a:gd name="T65" fmla="*/ 92421 h 868679"/>
              <a:gd name="T66" fmla="*/ 367669 w 443865"/>
              <a:gd name="T67" fmla="*/ 51669 h 868679"/>
              <a:gd name="T68" fmla="*/ 438153 w 443865"/>
              <a:gd name="T69" fmla="*/ 0 h 86867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43865"/>
              <a:gd name="T106" fmla="*/ 0 h 868679"/>
              <a:gd name="T107" fmla="*/ 443865 w 443865"/>
              <a:gd name="T108" fmla="*/ 868679 h 86867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43865" h="868679">
                <a:moveTo>
                  <a:pt x="241485" y="814660"/>
                </a:moveTo>
                <a:lnTo>
                  <a:pt x="217462" y="835418"/>
                </a:lnTo>
                <a:lnTo>
                  <a:pt x="296100" y="868171"/>
                </a:lnTo>
                <a:lnTo>
                  <a:pt x="284945" y="824268"/>
                </a:lnTo>
                <a:lnTo>
                  <a:pt x="249783" y="824268"/>
                </a:lnTo>
                <a:lnTo>
                  <a:pt x="241485" y="814660"/>
                </a:lnTo>
                <a:close/>
              </a:path>
              <a:path w="443865" h="868679">
                <a:moveTo>
                  <a:pt x="251095" y="806356"/>
                </a:moveTo>
                <a:lnTo>
                  <a:pt x="241485" y="814660"/>
                </a:lnTo>
                <a:lnTo>
                  <a:pt x="249783" y="824268"/>
                </a:lnTo>
                <a:lnTo>
                  <a:pt x="259397" y="815962"/>
                </a:lnTo>
                <a:lnTo>
                  <a:pt x="251095" y="806356"/>
                </a:lnTo>
                <a:close/>
              </a:path>
              <a:path w="443865" h="868679">
                <a:moveTo>
                  <a:pt x="275120" y="785596"/>
                </a:moveTo>
                <a:lnTo>
                  <a:pt x="251095" y="806356"/>
                </a:lnTo>
                <a:lnTo>
                  <a:pt x="259397" y="815962"/>
                </a:lnTo>
                <a:lnTo>
                  <a:pt x="249783" y="824268"/>
                </a:lnTo>
                <a:lnTo>
                  <a:pt x="284945" y="824268"/>
                </a:lnTo>
                <a:lnTo>
                  <a:pt x="275120" y="785596"/>
                </a:lnTo>
                <a:close/>
              </a:path>
              <a:path w="443865" h="868679">
                <a:moveTo>
                  <a:pt x="437527" y="0"/>
                </a:moveTo>
                <a:lnTo>
                  <a:pt x="361073" y="40512"/>
                </a:lnTo>
                <a:lnTo>
                  <a:pt x="323570" y="60959"/>
                </a:lnTo>
                <a:lnTo>
                  <a:pt x="286804" y="81533"/>
                </a:lnTo>
                <a:lnTo>
                  <a:pt x="251053" y="102361"/>
                </a:lnTo>
                <a:lnTo>
                  <a:pt x="216712" y="123570"/>
                </a:lnTo>
                <a:lnTo>
                  <a:pt x="183857" y="145033"/>
                </a:lnTo>
                <a:lnTo>
                  <a:pt x="138264" y="177926"/>
                </a:lnTo>
                <a:lnTo>
                  <a:pt x="97409" y="212089"/>
                </a:lnTo>
                <a:lnTo>
                  <a:pt x="62522" y="247522"/>
                </a:lnTo>
                <a:lnTo>
                  <a:pt x="34455" y="284733"/>
                </a:lnTo>
                <a:lnTo>
                  <a:pt x="14008" y="323722"/>
                </a:lnTo>
                <a:lnTo>
                  <a:pt x="2425" y="364743"/>
                </a:lnTo>
                <a:lnTo>
                  <a:pt x="0" y="393064"/>
                </a:lnTo>
                <a:lnTo>
                  <a:pt x="304" y="407542"/>
                </a:lnTo>
                <a:lnTo>
                  <a:pt x="6883" y="451738"/>
                </a:lnTo>
                <a:lnTo>
                  <a:pt x="21335" y="497204"/>
                </a:lnTo>
                <a:lnTo>
                  <a:pt x="42468" y="543686"/>
                </a:lnTo>
                <a:lnTo>
                  <a:pt x="69583" y="591311"/>
                </a:lnTo>
                <a:lnTo>
                  <a:pt x="101701" y="639698"/>
                </a:lnTo>
                <a:lnTo>
                  <a:pt x="125425" y="672337"/>
                </a:lnTo>
                <a:lnTo>
                  <a:pt x="150749" y="705230"/>
                </a:lnTo>
                <a:lnTo>
                  <a:pt x="177292" y="738390"/>
                </a:lnTo>
                <a:lnTo>
                  <a:pt x="204863" y="771702"/>
                </a:lnTo>
                <a:lnTo>
                  <a:pt x="233286" y="805167"/>
                </a:lnTo>
                <a:lnTo>
                  <a:pt x="241485" y="814660"/>
                </a:lnTo>
                <a:lnTo>
                  <a:pt x="251095" y="806356"/>
                </a:lnTo>
                <a:lnTo>
                  <a:pt x="242900" y="796874"/>
                </a:lnTo>
                <a:lnTo>
                  <a:pt x="214553" y="763473"/>
                </a:lnTo>
                <a:lnTo>
                  <a:pt x="187071" y="730249"/>
                </a:lnTo>
                <a:lnTo>
                  <a:pt x="160654" y="697356"/>
                </a:lnTo>
                <a:lnTo>
                  <a:pt x="135496" y="664590"/>
                </a:lnTo>
                <a:lnTo>
                  <a:pt x="111975" y="632205"/>
                </a:lnTo>
                <a:lnTo>
                  <a:pt x="90385" y="600201"/>
                </a:lnTo>
                <a:lnTo>
                  <a:pt x="61963" y="553211"/>
                </a:lnTo>
                <a:lnTo>
                  <a:pt x="39166" y="507237"/>
                </a:lnTo>
                <a:lnTo>
                  <a:pt x="22974" y="462914"/>
                </a:lnTo>
                <a:lnTo>
                  <a:pt x="14160" y="420369"/>
                </a:lnTo>
                <a:lnTo>
                  <a:pt x="12700" y="392810"/>
                </a:lnTo>
                <a:lnTo>
                  <a:pt x="13360" y="379475"/>
                </a:lnTo>
                <a:lnTo>
                  <a:pt x="21323" y="340613"/>
                </a:lnTo>
                <a:lnTo>
                  <a:pt x="37973" y="303402"/>
                </a:lnTo>
                <a:lnTo>
                  <a:pt x="62471" y="267461"/>
                </a:lnTo>
                <a:lnTo>
                  <a:pt x="94195" y="232663"/>
                </a:lnTo>
                <a:lnTo>
                  <a:pt x="132168" y="198881"/>
                </a:lnTo>
                <a:lnTo>
                  <a:pt x="191173" y="155320"/>
                </a:lnTo>
                <a:lnTo>
                  <a:pt x="223659" y="134111"/>
                </a:lnTo>
                <a:lnTo>
                  <a:pt x="257708" y="113156"/>
                </a:lnTo>
                <a:lnTo>
                  <a:pt x="293204" y="92455"/>
                </a:lnTo>
                <a:lnTo>
                  <a:pt x="329780" y="72008"/>
                </a:lnTo>
                <a:lnTo>
                  <a:pt x="367144" y="51688"/>
                </a:lnTo>
                <a:lnTo>
                  <a:pt x="443471" y="11175"/>
                </a:lnTo>
                <a:lnTo>
                  <a:pt x="4375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4700" y="3992563"/>
          <a:ext cx="6337300" cy="1155700"/>
        </p:xfrm>
        <a:graphic>
          <a:graphicData uri="http://schemas.openxmlformats.org/drawingml/2006/table">
            <a:tbl>
              <a:tblPr/>
              <a:tblGrid>
                <a:gridCol w="3157538"/>
                <a:gridCol w="3179762"/>
              </a:tblGrid>
              <a:tr h="579438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Checksum Coverage Field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Lite checksum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611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1F3836-59D7-4095-80E4-3E2B38EF6588}" type="slidenum">
              <a:rPr lang="en-US" smtClean="0"/>
              <a:pPr marL="111125"/>
              <a:t>37</a:t>
            </a:fld>
            <a:endParaRPr lang="th-TH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ChangeArrowheads="1"/>
          </p:cNvSpPr>
          <p:nvPr/>
        </p:nvSpPr>
        <p:spPr bwMode="auto">
          <a:xfrm>
            <a:off x="6948488" y="2708275"/>
            <a:ext cx="1633537" cy="2736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6" name="object 3"/>
          <p:cNvSpPr>
            <a:spLocks/>
          </p:cNvSpPr>
          <p:nvPr/>
        </p:nvSpPr>
        <p:spPr bwMode="auto">
          <a:xfrm>
            <a:off x="6948488" y="2708275"/>
            <a:ext cx="1633537" cy="2736850"/>
          </a:xfrm>
          <a:custGeom>
            <a:avLst/>
            <a:gdLst>
              <a:gd name="T0" fmla="*/ 0 w 1633854"/>
              <a:gd name="T1" fmla="*/ 2736470 h 2737485"/>
              <a:gd name="T2" fmla="*/ 1633410 w 1633854"/>
              <a:gd name="T3" fmla="*/ 2736470 h 2737485"/>
              <a:gd name="T4" fmla="*/ 1633410 w 1633854"/>
              <a:gd name="T5" fmla="*/ 0 h 2737485"/>
              <a:gd name="T6" fmla="*/ 0 w 1633854"/>
              <a:gd name="T7" fmla="*/ 0 h 2737485"/>
              <a:gd name="T8" fmla="*/ 0 w 1633854"/>
              <a:gd name="T9" fmla="*/ 2736470 h 273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854"/>
              <a:gd name="T16" fmla="*/ 0 h 2737485"/>
              <a:gd name="T17" fmla="*/ 1633854 w 1633854"/>
              <a:gd name="T18" fmla="*/ 2737485 h 273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854" h="2737485">
                <a:moveTo>
                  <a:pt x="0" y="2737104"/>
                </a:moveTo>
                <a:lnTo>
                  <a:pt x="1633727" y="2737104"/>
                </a:lnTo>
                <a:lnTo>
                  <a:pt x="1633727" y="0"/>
                </a:lnTo>
                <a:lnTo>
                  <a:pt x="0" y="0"/>
                </a:lnTo>
                <a:lnTo>
                  <a:pt x="0" y="27371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116013" y="2708275"/>
            <a:ext cx="1633537" cy="2686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1116013" y="2708275"/>
            <a:ext cx="1633537" cy="2687638"/>
          </a:xfrm>
          <a:custGeom>
            <a:avLst/>
            <a:gdLst>
              <a:gd name="T0" fmla="*/ 0 w 1633855"/>
              <a:gd name="T1" fmla="*/ 2687130 h 2687320"/>
              <a:gd name="T2" fmla="*/ 1633409 w 1633855"/>
              <a:gd name="T3" fmla="*/ 2687130 h 2687320"/>
              <a:gd name="T4" fmla="*/ 1633409 w 1633855"/>
              <a:gd name="T5" fmla="*/ 0 h 2687320"/>
              <a:gd name="T6" fmla="*/ 0 w 1633855"/>
              <a:gd name="T7" fmla="*/ 0 h 2687320"/>
              <a:gd name="T8" fmla="*/ 0 w 1633855"/>
              <a:gd name="T9" fmla="*/ 2687130 h 2687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855"/>
              <a:gd name="T16" fmla="*/ 0 h 2687320"/>
              <a:gd name="T17" fmla="*/ 1633855 w 1633855"/>
              <a:gd name="T18" fmla="*/ 2687320 h 2687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855" h="2687320">
                <a:moveTo>
                  <a:pt x="0" y="2686812"/>
                </a:moveTo>
                <a:lnTo>
                  <a:pt x="1633727" y="2686812"/>
                </a:lnTo>
                <a:lnTo>
                  <a:pt x="1633727" y="0"/>
                </a:lnTo>
                <a:lnTo>
                  <a:pt x="0" y="0"/>
                </a:lnTo>
                <a:lnTo>
                  <a:pt x="0" y="2686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1908175" y="3624263"/>
            <a:ext cx="5832475" cy="2378075"/>
          </a:xfrm>
          <a:custGeom>
            <a:avLst/>
            <a:gdLst>
              <a:gd name="T0" fmla="*/ 0 w 5832475"/>
              <a:gd name="T1" fmla="*/ 0 h 2377440"/>
              <a:gd name="T2" fmla="*/ 0 w 5832475"/>
              <a:gd name="T3" fmla="*/ 2378075 h 2377440"/>
              <a:gd name="T4" fmla="*/ 5832347 w 5832475"/>
              <a:gd name="T5" fmla="*/ 2378075 h 2377440"/>
              <a:gd name="T6" fmla="*/ 5832347 w 5832475"/>
              <a:gd name="T7" fmla="*/ 0 h 2377440"/>
              <a:gd name="T8" fmla="*/ 0 60000 65536"/>
              <a:gd name="T9" fmla="*/ 0 60000 65536"/>
              <a:gd name="T10" fmla="*/ 0 60000 65536"/>
              <a:gd name="T11" fmla="*/ 0 60000 65536"/>
              <a:gd name="T12" fmla="*/ 0 w 5832475"/>
              <a:gd name="T13" fmla="*/ 0 h 2377440"/>
              <a:gd name="T14" fmla="*/ 5832475 w 5832475"/>
              <a:gd name="T15" fmla="*/ 2377440 h 2377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2475" h="2377440">
                <a:moveTo>
                  <a:pt x="0" y="0"/>
                </a:moveTo>
                <a:lnTo>
                  <a:pt x="0" y="2377440"/>
                </a:lnTo>
                <a:lnTo>
                  <a:pt x="5832347" y="2377440"/>
                </a:lnTo>
                <a:lnTo>
                  <a:pt x="5832347" y="0"/>
                </a:lnTo>
              </a:path>
            </a:pathLst>
          </a:custGeom>
          <a:noFill/>
          <a:ln w="63550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7043738" y="2852738"/>
            <a:ext cx="1431925" cy="271462"/>
          </a:xfrm>
          <a:custGeom>
            <a:avLst/>
            <a:gdLst>
              <a:gd name="T0" fmla="*/ 1386439 w 1431290"/>
              <a:gd name="T1" fmla="*/ 0 h 271780"/>
              <a:gd name="T2" fmla="*/ 45232 w 1431290"/>
              <a:gd name="T3" fmla="*/ 0 h 271780"/>
              <a:gd name="T4" fmla="*/ 27604 w 1431290"/>
              <a:gd name="T5" fmla="*/ 3542 h 271780"/>
              <a:gd name="T6" fmla="*/ 13229 w 1431290"/>
              <a:gd name="T7" fmla="*/ 13208 h 271780"/>
              <a:gd name="T8" fmla="*/ 3548 w 1431290"/>
              <a:gd name="T9" fmla="*/ 27560 h 271780"/>
              <a:gd name="T10" fmla="*/ 0 w 1431290"/>
              <a:gd name="T11" fmla="*/ 45159 h 271780"/>
              <a:gd name="T12" fmla="*/ 0 w 1431290"/>
              <a:gd name="T13" fmla="*/ 225795 h 271780"/>
              <a:gd name="T14" fmla="*/ 3548 w 1431290"/>
              <a:gd name="T15" fmla="*/ 243394 h 271780"/>
              <a:gd name="T16" fmla="*/ 13229 w 1431290"/>
              <a:gd name="T17" fmla="*/ 257746 h 271780"/>
              <a:gd name="T18" fmla="*/ 27604 w 1431290"/>
              <a:gd name="T19" fmla="*/ 267412 h 271780"/>
              <a:gd name="T20" fmla="*/ 45232 w 1431290"/>
              <a:gd name="T21" fmla="*/ 270955 h 271780"/>
              <a:gd name="T22" fmla="*/ 1386439 w 1431290"/>
              <a:gd name="T23" fmla="*/ 270955 h 271780"/>
              <a:gd name="T24" fmla="*/ 1404066 w 1431290"/>
              <a:gd name="T25" fmla="*/ 267412 h 271780"/>
              <a:gd name="T26" fmla="*/ 1418441 w 1431290"/>
              <a:gd name="T27" fmla="*/ 257746 h 271780"/>
              <a:gd name="T28" fmla="*/ 1428122 w 1431290"/>
              <a:gd name="T29" fmla="*/ 243394 h 271780"/>
              <a:gd name="T30" fmla="*/ 1431671 w 1431290"/>
              <a:gd name="T31" fmla="*/ 225795 h 271780"/>
              <a:gd name="T32" fmla="*/ 1431671 w 1431290"/>
              <a:gd name="T33" fmla="*/ 45159 h 271780"/>
              <a:gd name="T34" fmla="*/ 1428122 w 1431290"/>
              <a:gd name="T35" fmla="*/ 27560 h 271780"/>
              <a:gd name="T36" fmla="*/ 1418441 w 1431290"/>
              <a:gd name="T37" fmla="*/ 13208 h 271780"/>
              <a:gd name="T38" fmla="*/ 1404066 w 1431290"/>
              <a:gd name="T39" fmla="*/ 3542 h 271780"/>
              <a:gd name="T40" fmla="*/ 1386439 w 1431290"/>
              <a:gd name="T41" fmla="*/ 0 h 2717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80"/>
              <a:gd name="T65" fmla="*/ 1431290 w 1431290"/>
              <a:gd name="T66" fmla="*/ 271780 h 2717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80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2"/>
                </a:lnTo>
                <a:lnTo>
                  <a:pt x="1385824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7177088" y="2844800"/>
            <a:ext cx="1168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7043738" y="3357563"/>
            <a:ext cx="1431925" cy="269875"/>
          </a:xfrm>
          <a:custGeom>
            <a:avLst/>
            <a:gdLst>
              <a:gd name="T0" fmla="*/ 1386692 w 1431290"/>
              <a:gd name="T1" fmla="*/ 0 h 269875"/>
              <a:gd name="T2" fmla="*/ 44977 w 1431290"/>
              <a:gd name="T3" fmla="*/ 0 h 269875"/>
              <a:gd name="T4" fmla="*/ 27444 w 1431290"/>
              <a:gd name="T5" fmla="*/ 3524 h 269875"/>
              <a:gd name="T6" fmla="*/ 13150 w 1431290"/>
              <a:gd name="T7" fmla="*/ 13144 h 269875"/>
              <a:gd name="T8" fmla="*/ 3526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6 w 1431290"/>
              <a:gd name="T15" fmla="*/ 242315 h 269875"/>
              <a:gd name="T16" fmla="*/ 13150 w 1431290"/>
              <a:gd name="T17" fmla="*/ 256603 h 269875"/>
              <a:gd name="T18" fmla="*/ 27443 w 1431290"/>
              <a:gd name="T19" fmla="*/ 266223 h 269875"/>
              <a:gd name="T20" fmla="*/ 44977 w 1431290"/>
              <a:gd name="T21" fmla="*/ 269747 h 269875"/>
              <a:gd name="T22" fmla="*/ 1386692 w 1431290"/>
              <a:gd name="T23" fmla="*/ 269747 h 269875"/>
              <a:gd name="T24" fmla="*/ 1404226 w 1431290"/>
              <a:gd name="T25" fmla="*/ 266223 h 269875"/>
              <a:gd name="T26" fmla="*/ 1418520 w 1431290"/>
              <a:gd name="T27" fmla="*/ 256603 h 269875"/>
              <a:gd name="T28" fmla="*/ 1428144 w 1431290"/>
              <a:gd name="T29" fmla="*/ 242315 h 269875"/>
              <a:gd name="T30" fmla="*/ 1431671 w 1431290"/>
              <a:gd name="T31" fmla="*/ 224789 h 269875"/>
              <a:gd name="T32" fmla="*/ 1431671 w 1431290"/>
              <a:gd name="T33" fmla="*/ 44957 h 269875"/>
              <a:gd name="T34" fmla="*/ 1428144 w 1431290"/>
              <a:gd name="T35" fmla="*/ 27431 h 269875"/>
              <a:gd name="T36" fmla="*/ 1418520 w 1431290"/>
              <a:gd name="T37" fmla="*/ 13144 h 269875"/>
              <a:gd name="T38" fmla="*/ 1404226 w 1431290"/>
              <a:gd name="T39" fmla="*/ 3524 h 269875"/>
              <a:gd name="T40" fmla="*/ 1386692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7254875" y="3348038"/>
            <a:ext cx="10096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7043738" y="3860800"/>
            <a:ext cx="1431925" cy="271463"/>
          </a:xfrm>
          <a:custGeom>
            <a:avLst/>
            <a:gdLst>
              <a:gd name="T0" fmla="*/ 1386439 w 1431290"/>
              <a:gd name="T1" fmla="*/ 0 h 271779"/>
              <a:gd name="T2" fmla="*/ 45232 w 1431290"/>
              <a:gd name="T3" fmla="*/ 0 h 271779"/>
              <a:gd name="T4" fmla="*/ 27604 w 1431290"/>
              <a:gd name="T5" fmla="*/ 3542 h 271779"/>
              <a:gd name="T6" fmla="*/ 13229 w 1431290"/>
              <a:gd name="T7" fmla="*/ 13208 h 271779"/>
              <a:gd name="T8" fmla="*/ 3548 w 1431290"/>
              <a:gd name="T9" fmla="*/ 27560 h 271779"/>
              <a:gd name="T10" fmla="*/ 0 w 1431290"/>
              <a:gd name="T11" fmla="*/ 45158 h 271779"/>
              <a:gd name="T12" fmla="*/ 0 w 1431290"/>
              <a:gd name="T13" fmla="*/ 225796 h 271779"/>
              <a:gd name="T14" fmla="*/ 3548 w 1431290"/>
              <a:gd name="T15" fmla="*/ 243396 h 271779"/>
              <a:gd name="T16" fmla="*/ 13229 w 1431290"/>
              <a:gd name="T17" fmla="*/ 257748 h 271779"/>
              <a:gd name="T18" fmla="*/ 27604 w 1431290"/>
              <a:gd name="T19" fmla="*/ 267414 h 271779"/>
              <a:gd name="T20" fmla="*/ 45232 w 1431290"/>
              <a:gd name="T21" fmla="*/ 270956 h 271779"/>
              <a:gd name="T22" fmla="*/ 1386439 w 1431290"/>
              <a:gd name="T23" fmla="*/ 270956 h 271779"/>
              <a:gd name="T24" fmla="*/ 1404066 w 1431290"/>
              <a:gd name="T25" fmla="*/ 267414 h 271779"/>
              <a:gd name="T26" fmla="*/ 1418441 w 1431290"/>
              <a:gd name="T27" fmla="*/ 257748 h 271779"/>
              <a:gd name="T28" fmla="*/ 1428122 w 1431290"/>
              <a:gd name="T29" fmla="*/ 243396 h 271779"/>
              <a:gd name="T30" fmla="*/ 1431671 w 1431290"/>
              <a:gd name="T31" fmla="*/ 225796 h 271779"/>
              <a:gd name="T32" fmla="*/ 1431671 w 1431290"/>
              <a:gd name="T33" fmla="*/ 45158 h 271779"/>
              <a:gd name="T34" fmla="*/ 1428122 w 1431290"/>
              <a:gd name="T35" fmla="*/ 27560 h 271779"/>
              <a:gd name="T36" fmla="*/ 1418441 w 1431290"/>
              <a:gd name="T37" fmla="*/ 13208 h 271779"/>
              <a:gd name="T38" fmla="*/ 1404066 w 1431290"/>
              <a:gd name="T39" fmla="*/ 3542 h 271779"/>
              <a:gd name="T40" fmla="*/ 1386439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7321550" y="3852863"/>
            <a:ext cx="879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65" dirty="0"/>
              <a:t> </a:t>
            </a:r>
            <a:r>
              <a:rPr dirty="0"/>
              <a:t>Suite</a:t>
            </a: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1241425" y="2852738"/>
            <a:ext cx="1431925" cy="271462"/>
          </a:xfrm>
          <a:custGeom>
            <a:avLst/>
            <a:gdLst>
              <a:gd name="T0" fmla="*/ 1386439 w 1431289"/>
              <a:gd name="T1" fmla="*/ 0 h 271780"/>
              <a:gd name="T2" fmla="*/ 45232 w 1431289"/>
              <a:gd name="T3" fmla="*/ 0 h 271780"/>
              <a:gd name="T4" fmla="*/ 27626 w 1431289"/>
              <a:gd name="T5" fmla="*/ 3542 h 271780"/>
              <a:gd name="T6" fmla="*/ 13248 w 1431289"/>
              <a:gd name="T7" fmla="*/ 13208 h 271780"/>
              <a:gd name="T8" fmla="*/ 3555 w 1431289"/>
              <a:gd name="T9" fmla="*/ 27560 h 271780"/>
              <a:gd name="T10" fmla="*/ 0 w 1431289"/>
              <a:gd name="T11" fmla="*/ 45159 h 271780"/>
              <a:gd name="T12" fmla="*/ 0 w 1431289"/>
              <a:gd name="T13" fmla="*/ 225795 h 271780"/>
              <a:gd name="T14" fmla="*/ 3555 w 1431289"/>
              <a:gd name="T15" fmla="*/ 243394 h 271780"/>
              <a:gd name="T16" fmla="*/ 13248 w 1431289"/>
              <a:gd name="T17" fmla="*/ 257746 h 271780"/>
              <a:gd name="T18" fmla="*/ 27626 w 1431289"/>
              <a:gd name="T19" fmla="*/ 267412 h 271780"/>
              <a:gd name="T20" fmla="*/ 45232 w 1431289"/>
              <a:gd name="T21" fmla="*/ 270955 h 271780"/>
              <a:gd name="T22" fmla="*/ 1386439 w 1431289"/>
              <a:gd name="T23" fmla="*/ 270955 h 271780"/>
              <a:gd name="T24" fmla="*/ 1404067 w 1431289"/>
              <a:gd name="T25" fmla="*/ 267412 h 271780"/>
              <a:gd name="T26" fmla="*/ 1418442 w 1431289"/>
              <a:gd name="T27" fmla="*/ 257746 h 271780"/>
              <a:gd name="T28" fmla="*/ 1428123 w 1431289"/>
              <a:gd name="T29" fmla="*/ 243394 h 271780"/>
              <a:gd name="T30" fmla="*/ 1431672 w 1431289"/>
              <a:gd name="T31" fmla="*/ 225795 h 271780"/>
              <a:gd name="T32" fmla="*/ 1431672 w 1431289"/>
              <a:gd name="T33" fmla="*/ 45159 h 271780"/>
              <a:gd name="T34" fmla="*/ 1428123 w 1431289"/>
              <a:gd name="T35" fmla="*/ 27560 h 271780"/>
              <a:gd name="T36" fmla="*/ 1418442 w 1431289"/>
              <a:gd name="T37" fmla="*/ 13208 h 271780"/>
              <a:gd name="T38" fmla="*/ 1404067 w 1431289"/>
              <a:gd name="T39" fmla="*/ 3542 h 271780"/>
              <a:gd name="T40" fmla="*/ 1386439 w 1431289"/>
              <a:gd name="T41" fmla="*/ 0 h 2717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80"/>
              <a:gd name="T65" fmla="*/ 1431289 w 1431289"/>
              <a:gd name="T66" fmla="*/ 271780 h 2717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80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2"/>
                </a:lnTo>
                <a:lnTo>
                  <a:pt x="1385823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373188" y="2844800"/>
            <a:ext cx="11699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1241425" y="3357563"/>
            <a:ext cx="1431925" cy="269875"/>
          </a:xfrm>
          <a:custGeom>
            <a:avLst/>
            <a:gdLst>
              <a:gd name="T0" fmla="*/ 1386694 w 1431289"/>
              <a:gd name="T1" fmla="*/ 0 h 269875"/>
              <a:gd name="T2" fmla="*/ 44978 w 1431289"/>
              <a:gd name="T3" fmla="*/ 0 h 269875"/>
              <a:gd name="T4" fmla="*/ 27470 w 1431289"/>
              <a:gd name="T5" fmla="*/ 3524 h 269875"/>
              <a:gd name="T6" fmla="*/ 13174 w 1431289"/>
              <a:gd name="T7" fmla="*/ 13144 h 269875"/>
              <a:gd name="T8" fmla="*/ 3535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5 w 1431289"/>
              <a:gd name="T15" fmla="*/ 242315 h 269875"/>
              <a:gd name="T16" fmla="*/ 13174 w 1431289"/>
              <a:gd name="T17" fmla="*/ 256603 h 269875"/>
              <a:gd name="T18" fmla="*/ 27470 w 1431289"/>
              <a:gd name="T19" fmla="*/ 266223 h 269875"/>
              <a:gd name="T20" fmla="*/ 44978 w 1431289"/>
              <a:gd name="T21" fmla="*/ 269747 h 269875"/>
              <a:gd name="T22" fmla="*/ 1386694 w 1431289"/>
              <a:gd name="T23" fmla="*/ 269747 h 269875"/>
              <a:gd name="T24" fmla="*/ 1404228 w 1431289"/>
              <a:gd name="T25" fmla="*/ 266223 h 269875"/>
              <a:gd name="T26" fmla="*/ 1418521 w 1431289"/>
              <a:gd name="T27" fmla="*/ 256603 h 269875"/>
              <a:gd name="T28" fmla="*/ 1428145 w 1431289"/>
              <a:gd name="T29" fmla="*/ 242315 h 269875"/>
              <a:gd name="T30" fmla="*/ 1431672 w 1431289"/>
              <a:gd name="T31" fmla="*/ 224789 h 269875"/>
              <a:gd name="T32" fmla="*/ 1431672 w 1431289"/>
              <a:gd name="T33" fmla="*/ 44957 h 269875"/>
              <a:gd name="T34" fmla="*/ 1428145 w 1431289"/>
              <a:gd name="T35" fmla="*/ 27431 h 269875"/>
              <a:gd name="T36" fmla="*/ 1418521 w 1431289"/>
              <a:gd name="T37" fmla="*/ 13144 h 269875"/>
              <a:gd name="T38" fmla="*/ 1404228 w 1431289"/>
              <a:gd name="T39" fmla="*/ 3524 h 269875"/>
              <a:gd name="T40" fmla="*/ 1386694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8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315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8" y="269747"/>
                </a:lnTo>
                <a:lnTo>
                  <a:pt x="1386078" y="269747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450975" y="3348038"/>
            <a:ext cx="1011238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1241425" y="3860800"/>
            <a:ext cx="1431925" cy="271463"/>
          </a:xfrm>
          <a:custGeom>
            <a:avLst/>
            <a:gdLst>
              <a:gd name="T0" fmla="*/ 1386439 w 1431289"/>
              <a:gd name="T1" fmla="*/ 0 h 271779"/>
              <a:gd name="T2" fmla="*/ 45232 w 1431289"/>
              <a:gd name="T3" fmla="*/ 0 h 271779"/>
              <a:gd name="T4" fmla="*/ 27626 w 1431289"/>
              <a:gd name="T5" fmla="*/ 3542 h 271779"/>
              <a:gd name="T6" fmla="*/ 13248 w 1431289"/>
              <a:gd name="T7" fmla="*/ 13208 h 271779"/>
              <a:gd name="T8" fmla="*/ 3555 w 1431289"/>
              <a:gd name="T9" fmla="*/ 27560 h 271779"/>
              <a:gd name="T10" fmla="*/ 0 w 1431289"/>
              <a:gd name="T11" fmla="*/ 45158 h 271779"/>
              <a:gd name="T12" fmla="*/ 0 w 1431289"/>
              <a:gd name="T13" fmla="*/ 225796 h 271779"/>
              <a:gd name="T14" fmla="*/ 3555 w 1431289"/>
              <a:gd name="T15" fmla="*/ 243396 h 271779"/>
              <a:gd name="T16" fmla="*/ 13248 w 1431289"/>
              <a:gd name="T17" fmla="*/ 257748 h 271779"/>
              <a:gd name="T18" fmla="*/ 27626 w 1431289"/>
              <a:gd name="T19" fmla="*/ 267414 h 271779"/>
              <a:gd name="T20" fmla="*/ 45232 w 1431289"/>
              <a:gd name="T21" fmla="*/ 270956 h 271779"/>
              <a:gd name="T22" fmla="*/ 1386439 w 1431289"/>
              <a:gd name="T23" fmla="*/ 270956 h 271779"/>
              <a:gd name="T24" fmla="*/ 1404067 w 1431289"/>
              <a:gd name="T25" fmla="*/ 267414 h 271779"/>
              <a:gd name="T26" fmla="*/ 1418442 w 1431289"/>
              <a:gd name="T27" fmla="*/ 257748 h 271779"/>
              <a:gd name="T28" fmla="*/ 1428123 w 1431289"/>
              <a:gd name="T29" fmla="*/ 243396 h 271779"/>
              <a:gd name="T30" fmla="*/ 1431672 w 1431289"/>
              <a:gd name="T31" fmla="*/ 225796 h 271779"/>
              <a:gd name="T32" fmla="*/ 1431672 w 1431289"/>
              <a:gd name="T33" fmla="*/ 45158 h 271779"/>
              <a:gd name="T34" fmla="*/ 1428123 w 1431289"/>
              <a:gd name="T35" fmla="*/ 27560 h 271779"/>
              <a:gd name="T36" fmla="*/ 1418442 w 1431289"/>
              <a:gd name="T37" fmla="*/ 13208 h 271779"/>
              <a:gd name="T38" fmla="*/ 1404067 w 1431289"/>
              <a:gd name="T39" fmla="*/ 3542 h 271779"/>
              <a:gd name="T40" fmla="*/ 1386439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517650" y="3852863"/>
            <a:ext cx="879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3" name="object 20"/>
          <p:cNvSpPr>
            <a:spLocks noChangeArrowheads="1"/>
          </p:cNvSpPr>
          <p:nvPr/>
        </p:nvSpPr>
        <p:spPr bwMode="auto">
          <a:xfrm>
            <a:off x="4000500" y="2708275"/>
            <a:ext cx="1651000" cy="26860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4000500" y="2708275"/>
            <a:ext cx="1651000" cy="2687638"/>
          </a:xfrm>
          <a:custGeom>
            <a:avLst/>
            <a:gdLst>
              <a:gd name="T0" fmla="*/ 0 w 1651000"/>
              <a:gd name="T1" fmla="*/ 2687130 h 2687320"/>
              <a:gd name="T2" fmla="*/ 1650492 w 1651000"/>
              <a:gd name="T3" fmla="*/ 2687130 h 2687320"/>
              <a:gd name="T4" fmla="*/ 1650492 w 1651000"/>
              <a:gd name="T5" fmla="*/ 0 h 2687320"/>
              <a:gd name="T6" fmla="*/ 0 w 1651000"/>
              <a:gd name="T7" fmla="*/ 0 h 2687320"/>
              <a:gd name="T8" fmla="*/ 0 w 1651000"/>
              <a:gd name="T9" fmla="*/ 2687130 h 2687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0"/>
              <a:gd name="T16" fmla="*/ 0 h 2687320"/>
              <a:gd name="T17" fmla="*/ 1651000 w 1651000"/>
              <a:gd name="T18" fmla="*/ 2687320 h 2687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0" h="2687320">
                <a:moveTo>
                  <a:pt x="0" y="2686812"/>
                </a:moveTo>
                <a:lnTo>
                  <a:pt x="1650492" y="2686812"/>
                </a:lnTo>
                <a:lnTo>
                  <a:pt x="1650492" y="0"/>
                </a:lnTo>
                <a:lnTo>
                  <a:pt x="0" y="0"/>
                </a:lnTo>
                <a:lnTo>
                  <a:pt x="0" y="2686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4067175" y="3860800"/>
            <a:ext cx="1512888" cy="271463"/>
          </a:xfrm>
          <a:custGeom>
            <a:avLst/>
            <a:gdLst>
              <a:gd name="T0" fmla="*/ 1467520 w 1511935"/>
              <a:gd name="T1" fmla="*/ 0 h 271779"/>
              <a:gd name="T2" fmla="*/ 45240 w 1511935"/>
              <a:gd name="T3" fmla="*/ 0 h 271779"/>
              <a:gd name="T4" fmla="*/ 27609 w 1511935"/>
              <a:gd name="T5" fmla="*/ 3542 h 271779"/>
              <a:gd name="T6" fmla="*/ 13231 w 1511935"/>
              <a:gd name="T7" fmla="*/ 13208 h 271779"/>
              <a:gd name="T8" fmla="*/ 3548 w 1511935"/>
              <a:gd name="T9" fmla="*/ 27560 h 271779"/>
              <a:gd name="T10" fmla="*/ 0 w 1511935"/>
              <a:gd name="T11" fmla="*/ 45158 h 271779"/>
              <a:gd name="T12" fmla="*/ 0 w 1511935"/>
              <a:gd name="T13" fmla="*/ 225796 h 271779"/>
              <a:gd name="T14" fmla="*/ 3548 w 1511935"/>
              <a:gd name="T15" fmla="*/ 243396 h 271779"/>
              <a:gd name="T16" fmla="*/ 13231 w 1511935"/>
              <a:gd name="T17" fmla="*/ 257748 h 271779"/>
              <a:gd name="T18" fmla="*/ 27609 w 1511935"/>
              <a:gd name="T19" fmla="*/ 267414 h 271779"/>
              <a:gd name="T20" fmla="*/ 45240 w 1511935"/>
              <a:gd name="T21" fmla="*/ 270956 h 271779"/>
              <a:gd name="T22" fmla="*/ 1467520 w 1511935"/>
              <a:gd name="T23" fmla="*/ 270956 h 271779"/>
              <a:gd name="T24" fmla="*/ 1485151 w 1511935"/>
              <a:gd name="T25" fmla="*/ 267414 h 271779"/>
              <a:gd name="T26" fmla="*/ 1499529 w 1511935"/>
              <a:gd name="T27" fmla="*/ 257748 h 271779"/>
              <a:gd name="T28" fmla="*/ 1509212 w 1511935"/>
              <a:gd name="T29" fmla="*/ 243396 h 271779"/>
              <a:gd name="T30" fmla="*/ 1512761 w 1511935"/>
              <a:gd name="T31" fmla="*/ 225796 h 271779"/>
              <a:gd name="T32" fmla="*/ 1512761 w 1511935"/>
              <a:gd name="T33" fmla="*/ 45158 h 271779"/>
              <a:gd name="T34" fmla="*/ 1509212 w 1511935"/>
              <a:gd name="T35" fmla="*/ 27560 h 271779"/>
              <a:gd name="T36" fmla="*/ 1499529 w 1511935"/>
              <a:gd name="T37" fmla="*/ 13208 h 271779"/>
              <a:gd name="T38" fmla="*/ 1485151 w 1511935"/>
              <a:gd name="T39" fmla="*/ 3542 h 271779"/>
              <a:gd name="T40" fmla="*/ 1467520 w 1511935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11935"/>
              <a:gd name="T64" fmla="*/ 0 h 271779"/>
              <a:gd name="T65" fmla="*/ 1511935 w 1511935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11935" h="271779">
                <a:moveTo>
                  <a:pt x="1466596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466596" y="271271"/>
                </a:lnTo>
                <a:lnTo>
                  <a:pt x="1484215" y="267725"/>
                </a:lnTo>
                <a:lnTo>
                  <a:pt x="1498584" y="258048"/>
                </a:lnTo>
                <a:lnTo>
                  <a:pt x="1508261" y="243679"/>
                </a:lnTo>
                <a:lnTo>
                  <a:pt x="1511808" y="226059"/>
                </a:lnTo>
                <a:lnTo>
                  <a:pt x="1511808" y="45211"/>
                </a:lnTo>
                <a:lnTo>
                  <a:pt x="1508261" y="27592"/>
                </a:lnTo>
                <a:lnTo>
                  <a:pt x="1498584" y="13223"/>
                </a:lnTo>
                <a:lnTo>
                  <a:pt x="1484215" y="3546"/>
                </a:lnTo>
                <a:lnTo>
                  <a:pt x="1466596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384675" y="3852863"/>
            <a:ext cx="8778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1908175" y="4076700"/>
            <a:ext cx="2519363" cy="1925638"/>
          </a:xfrm>
          <a:custGeom>
            <a:avLst/>
            <a:gdLst>
              <a:gd name="T0" fmla="*/ 0 w 2519679"/>
              <a:gd name="T1" fmla="*/ 0 h 1925320"/>
              <a:gd name="T2" fmla="*/ 0 w 2519679"/>
              <a:gd name="T3" fmla="*/ 1925130 h 1925320"/>
              <a:gd name="T4" fmla="*/ 2518857 w 2519679"/>
              <a:gd name="T5" fmla="*/ 1925130 h 1925320"/>
              <a:gd name="T6" fmla="*/ 2518857 w 2519679"/>
              <a:gd name="T7" fmla="*/ 0 h 1925320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925320"/>
              <a:gd name="T14" fmla="*/ 2519679 w 2519679"/>
              <a:gd name="T15" fmla="*/ 1925320 h 1925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925320">
                <a:moveTo>
                  <a:pt x="0" y="0"/>
                </a:moveTo>
                <a:lnTo>
                  <a:pt x="0" y="1924812"/>
                </a:lnTo>
                <a:lnTo>
                  <a:pt x="2519172" y="1924812"/>
                </a:lnTo>
                <a:lnTo>
                  <a:pt x="2519172" y="0"/>
                </a:lnTo>
              </a:path>
            </a:pathLst>
          </a:custGeom>
          <a:noFill/>
          <a:ln w="3810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1908175" y="4581525"/>
            <a:ext cx="2520950" cy="1420813"/>
          </a:xfrm>
          <a:custGeom>
            <a:avLst/>
            <a:gdLst>
              <a:gd name="T0" fmla="*/ 0 w 2519679"/>
              <a:gd name="T1" fmla="*/ 0 h 1420495"/>
              <a:gd name="T2" fmla="*/ 0 w 2519679"/>
              <a:gd name="T3" fmla="*/ 1420686 h 1420495"/>
              <a:gd name="T4" fmla="*/ 2520444 w 2519679"/>
              <a:gd name="T5" fmla="*/ 1420686 h 1420495"/>
              <a:gd name="T6" fmla="*/ 2520444 w 2519679"/>
              <a:gd name="T7" fmla="*/ 0 h 142049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420495"/>
              <a:gd name="T14" fmla="*/ 2519679 w 2519679"/>
              <a:gd name="T15" fmla="*/ 1420495 h 1420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420495">
                <a:moveTo>
                  <a:pt x="0" y="0"/>
                </a:moveTo>
                <a:lnTo>
                  <a:pt x="0" y="1420368"/>
                </a:lnTo>
                <a:lnTo>
                  <a:pt x="2519172" y="1420368"/>
                </a:lnTo>
                <a:lnTo>
                  <a:pt x="2519172" y="0"/>
                </a:lnTo>
              </a:path>
            </a:pathLst>
          </a:custGeom>
          <a:noFill/>
          <a:ln w="190499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1908175" y="5084763"/>
            <a:ext cx="2520950" cy="917575"/>
          </a:xfrm>
          <a:custGeom>
            <a:avLst/>
            <a:gdLst>
              <a:gd name="T0" fmla="*/ 0 w 2519679"/>
              <a:gd name="T1" fmla="*/ 0 h 917575"/>
              <a:gd name="T2" fmla="*/ 0 w 2519679"/>
              <a:gd name="T3" fmla="*/ 917448 h 917575"/>
              <a:gd name="T4" fmla="*/ 2520444 w 2519679"/>
              <a:gd name="T5" fmla="*/ 917448 h 917575"/>
              <a:gd name="T6" fmla="*/ 2520444 w 2519679"/>
              <a:gd name="T7" fmla="*/ 0 h 91757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917575"/>
              <a:gd name="T14" fmla="*/ 2519679 w 2519679"/>
              <a:gd name="T15" fmla="*/ 917575 h 917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917575">
                <a:moveTo>
                  <a:pt x="0" y="0"/>
                </a:moveTo>
                <a:lnTo>
                  <a:pt x="0" y="917448"/>
                </a:lnTo>
                <a:lnTo>
                  <a:pt x="2519172" y="917448"/>
                </a:lnTo>
                <a:lnTo>
                  <a:pt x="2519172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1241425" y="4368800"/>
            <a:ext cx="1431925" cy="269875"/>
          </a:xfrm>
          <a:custGeom>
            <a:avLst/>
            <a:gdLst>
              <a:gd name="T0" fmla="*/ 1386694 w 1431289"/>
              <a:gd name="T1" fmla="*/ 0 h 269875"/>
              <a:gd name="T2" fmla="*/ 44978 w 1431289"/>
              <a:gd name="T3" fmla="*/ 0 h 269875"/>
              <a:gd name="T4" fmla="*/ 27470 w 1431289"/>
              <a:gd name="T5" fmla="*/ 3524 h 269875"/>
              <a:gd name="T6" fmla="*/ 13174 w 1431289"/>
              <a:gd name="T7" fmla="*/ 13144 h 269875"/>
              <a:gd name="T8" fmla="*/ 3535 w 1431289"/>
              <a:gd name="T9" fmla="*/ 27432 h 269875"/>
              <a:gd name="T10" fmla="*/ 0 w 1431289"/>
              <a:gd name="T11" fmla="*/ 44958 h 269875"/>
              <a:gd name="T12" fmla="*/ 0 w 1431289"/>
              <a:gd name="T13" fmla="*/ 224790 h 269875"/>
              <a:gd name="T14" fmla="*/ 3535 w 1431289"/>
              <a:gd name="T15" fmla="*/ 242316 h 269875"/>
              <a:gd name="T16" fmla="*/ 13174 w 1431289"/>
              <a:gd name="T17" fmla="*/ 256603 h 269875"/>
              <a:gd name="T18" fmla="*/ 27470 w 1431289"/>
              <a:gd name="T19" fmla="*/ 266223 h 269875"/>
              <a:gd name="T20" fmla="*/ 44978 w 1431289"/>
              <a:gd name="T21" fmla="*/ 269748 h 269875"/>
              <a:gd name="T22" fmla="*/ 1386694 w 1431289"/>
              <a:gd name="T23" fmla="*/ 269748 h 269875"/>
              <a:gd name="T24" fmla="*/ 1404228 w 1431289"/>
              <a:gd name="T25" fmla="*/ 266223 h 269875"/>
              <a:gd name="T26" fmla="*/ 1418521 w 1431289"/>
              <a:gd name="T27" fmla="*/ 256603 h 269875"/>
              <a:gd name="T28" fmla="*/ 1428145 w 1431289"/>
              <a:gd name="T29" fmla="*/ 242316 h 269875"/>
              <a:gd name="T30" fmla="*/ 1431672 w 1431289"/>
              <a:gd name="T31" fmla="*/ 224790 h 269875"/>
              <a:gd name="T32" fmla="*/ 1431672 w 1431289"/>
              <a:gd name="T33" fmla="*/ 44958 h 269875"/>
              <a:gd name="T34" fmla="*/ 1428145 w 1431289"/>
              <a:gd name="T35" fmla="*/ 27432 h 269875"/>
              <a:gd name="T36" fmla="*/ 1418521 w 1431289"/>
              <a:gd name="T37" fmla="*/ 13144 h 269875"/>
              <a:gd name="T38" fmla="*/ 1404228 w 1431289"/>
              <a:gd name="T39" fmla="*/ 3524 h 269875"/>
              <a:gd name="T40" fmla="*/ 1386694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8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33" y="242316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8" y="269748"/>
                </a:lnTo>
                <a:lnTo>
                  <a:pt x="1386078" y="269748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6"/>
                </a:lnTo>
                <a:lnTo>
                  <a:pt x="1431036" y="224790"/>
                </a:lnTo>
                <a:lnTo>
                  <a:pt x="1431036" y="44958"/>
                </a:lnTo>
                <a:lnTo>
                  <a:pt x="1427511" y="27432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1241425" y="4813300"/>
            <a:ext cx="1431925" cy="271463"/>
          </a:xfrm>
          <a:custGeom>
            <a:avLst/>
            <a:gdLst>
              <a:gd name="T0" fmla="*/ 1386439 w 1431289"/>
              <a:gd name="T1" fmla="*/ 0 h 271779"/>
              <a:gd name="T2" fmla="*/ 45232 w 1431289"/>
              <a:gd name="T3" fmla="*/ 0 h 271779"/>
              <a:gd name="T4" fmla="*/ 27626 w 1431289"/>
              <a:gd name="T5" fmla="*/ 3542 h 271779"/>
              <a:gd name="T6" fmla="*/ 13248 w 1431289"/>
              <a:gd name="T7" fmla="*/ 13208 h 271779"/>
              <a:gd name="T8" fmla="*/ 3555 w 1431289"/>
              <a:gd name="T9" fmla="*/ 27560 h 271779"/>
              <a:gd name="T10" fmla="*/ 0 w 1431289"/>
              <a:gd name="T11" fmla="*/ 45158 h 271779"/>
              <a:gd name="T12" fmla="*/ 0 w 1431289"/>
              <a:gd name="T13" fmla="*/ 225796 h 271779"/>
              <a:gd name="T14" fmla="*/ 3555 w 1431289"/>
              <a:gd name="T15" fmla="*/ 243396 h 271779"/>
              <a:gd name="T16" fmla="*/ 13248 w 1431289"/>
              <a:gd name="T17" fmla="*/ 257748 h 271779"/>
              <a:gd name="T18" fmla="*/ 27626 w 1431289"/>
              <a:gd name="T19" fmla="*/ 267414 h 271779"/>
              <a:gd name="T20" fmla="*/ 45232 w 1431289"/>
              <a:gd name="T21" fmla="*/ 270956 h 271779"/>
              <a:gd name="T22" fmla="*/ 1386439 w 1431289"/>
              <a:gd name="T23" fmla="*/ 270956 h 271779"/>
              <a:gd name="T24" fmla="*/ 1404067 w 1431289"/>
              <a:gd name="T25" fmla="*/ 267414 h 271779"/>
              <a:gd name="T26" fmla="*/ 1418442 w 1431289"/>
              <a:gd name="T27" fmla="*/ 257748 h 271779"/>
              <a:gd name="T28" fmla="*/ 1428123 w 1431289"/>
              <a:gd name="T29" fmla="*/ 243396 h 271779"/>
              <a:gd name="T30" fmla="*/ 1431672 w 1431289"/>
              <a:gd name="T31" fmla="*/ 225796 h 271779"/>
              <a:gd name="T32" fmla="*/ 1431672 w 1431289"/>
              <a:gd name="T33" fmla="*/ 45158 h 271779"/>
              <a:gd name="T34" fmla="*/ 1428123 w 1431289"/>
              <a:gd name="T35" fmla="*/ 27560 h 271779"/>
              <a:gd name="T36" fmla="*/ 1418442 w 1431289"/>
              <a:gd name="T37" fmla="*/ 13208 h 271779"/>
              <a:gd name="T38" fmla="*/ 1404067 w 1431289"/>
              <a:gd name="T39" fmla="*/ 3542 h 271779"/>
              <a:gd name="T40" fmla="*/ 1386439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 txBox="1">
            <a:spLocks noChangeArrowheads="1"/>
          </p:cNvSpPr>
          <p:nvPr/>
        </p:nvSpPr>
        <p:spPr bwMode="auto">
          <a:xfrm>
            <a:off x="1446213" y="4189413"/>
            <a:ext cx="102393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01600" indent="-88900">
              <a:lnSpc>
                <a:spcPct val="162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2900" y="4424363"/>
            <a:ext cx="533400" cy="228600"/>
          </a:xfrm>
          <a:prstGeom prst="rect">
            <a:avLst/>
          </a:prstGeom>
          <a:solidFill>
            <a:srgbClr val="0066FF"/>
          </a:solidFill>
        </p:spPr>
        <p:txBody>
          <a:bodyPr lIns="0" tIns="0" rIns="0" bIns="0">
            <a:spAutoFit/>
          </a:bodyPr>
          <a:lstStyle/>
          <a:p>
            <a:pPr marL="2667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4152900" y="4856163"/>
            <a:ext cx="533400" cy="228600"/>
          </a:xfrm>
          <a:custGeom>
            <a:avLst/>
            <a:gdLst>
              <a:gd name="T0" fmla="*/ 0 w 533400"/>
              <a:gd name="T1" fmla="*/ 228600 h 228600"/>
              <a:gd name="T2" fmla="*/ 533400 w 533400"/>
              <a:gd name="T3" fmla="*/ 228600 h 228600"/>
              <a:gd name="T4" fmla="*/ 533400 w 533400"/>
              <a:gd name="T5" fmla="*/ 0 h 228600"/>
              <a:gd name="T6" fmla="*/ 0 w 533400"/>
              <a:gd name="T7" fmla="*/ 0 h 228600"/>
              <a:gd name="T8" fmla="*/ 0 w 53340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3400"/>
              <a:gd name="T16" fmla="*/ 0 h 228600"/>
              <a:gd name="T17" fmla="*/ 533400 w 53340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4152900" y="4856163"/>
            <a:ext cx="533400" cy="228600"/>
          </a:xfrm>
          <a:custGeom>
            <a:avLst/>
            <a:gdLst>
              <a:gd name="T0" fmla="*/ 0 w 533400"/>
              <a:gd name="T1" fmla="*/ 228600 h 228600"/>
              <a:gd name="T2" fmla="*/ 533400 w 533400"/>
              <a:gd name="T3" fmla="*/ 228600 h 228600"/>
              <a:gd name="T4" fmla="*/ 533400 w 533400"/>
              <a:gd name="T5" fmla="*/ 0 h 228600"/>
              <a:gd name="T6" fmla="*/ 0 w 533400"/>
              <a:gd name="T7" fmla="*/ 0 h 228600"/>
              <a:gd name="T8" fmla="*/ 0 w 53340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3400"/>
              <a:gd name="T16" fmla="*/ 0 h 228600"/>
              <a:gd name="T17" fmla="*/ 533400 w 53340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4217988" y="4824413"/>
            <a:ext cx="4048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5219700" y="4076700"/>
            <a:ext cx="2519363" cy="1925638"/>
          </a:xfrm>
          <a:custGeom>
            <a:avLst/>
            <a:gdLst>
              <a:gd name="T0" fmla="*/ 0 w 2519679"/>
              <a:gd name="T1" fmla="*/ 0 h 1925320"/>
              <a:gd name="T2" fmla="*/ 0 w 2519679"/>
              <a:gd name="T3" fmla="*/ 1925130 h 1925320"/>
              <a:gd name="T4" fmla="*/ 2518857 w 2519679"/>
              <a:gd name="T5" fmla="*/ 1925130 h 1925320"/>
              <a:gd name="T6" fmla="*/ 2518857 w 2519679"/>
              <a:gd name="T7" fmla="*/ 0 h 1925320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925320"/>
              <a:gd name="T14" fmla="*/ 2519679 w 2519679"/>
              <a:gd name="T15" fmla="*/ 1925320 h 1925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925320">
                <a:moveTo>
                  <a:pt x="0" y="0"/>
                </a:moveTo>
                <a:lnTo>
                  <a:pt x="0" y="1924812"/>
                </a:lnTo>
                <a:lnTo>
                  <a:pt x="2519172" y="1924812"/>
                </a:lnTo>
                <a:lnTo>
                  <a:pt x="2519172" y="0"/>
                </a:lnTo>
              </a:path>
            </a:pathLst>
          </a:custGeom>
          <a:noFill/>
          <a:ln w="3810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5219700" y="4581525"/>
            <a:ext cx="2520950" cy="1420813"/>
          </a:xfrm>
          <a:custGeom>
            <a:avLst/>
            <a:gdLst>
              <a:gd name="T0" fmla="*/ 0 w 2519679"/>
              <a:gd name="T1" fmla="*/ 0 h 1420495"/>
              <a:gd name="T2" fmla="*/ 0 w 2519679"/>
              <a:gd name="T3" fmla="*/ 1420686 h 1420495"/>
              <a:gd name="T4" fmla="*/ 2520442 w 2519679"/>
              <a:gd name="T5" fmla="*/ 1420686 h 1420495"/>
              <a:gd name="T6" fmla="*/ 2520442 w 2519679"/>
              <a:gd name="T7" fmla="*/ 0 h 142049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420495"/>
              <a:gd name="T14" fmla="*/ 2519679 w 2519679"/>
              <a:gd name="T15" fmla="*/ 1420495 h 1420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420495">
                <a:moveTo>
                  <a:pt x="0" y="0"/>
                </a:moveTo>
                <a:lnTo>
                  <a:pt x="0" y="1420368"/>
                </a:lnTo>
                <a:lnTo>
                  <a:pt x="2519171" y="1420368"/>
                </a:lnTo>
                <a:lnTo>
                  <a:pt x="2519171" y="0"/>
                </a:lnTo>
              </a:path>
            </a:pathLst>
          </a:custGeom>
          <a:noFill/>
          <a:ln w="190500">
            <a:solidFill>
              <a:srgbClr val="CC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5219700" y="5084763"/>
            <a:ext cx="2520950" cy="917575"/>
          </a:xfrm>
          <a:custGeom>
            <a:avLst/>
            <a:gdLst>
              <a:gd name="T0" fmla="*/ 0 w 2519679"/>
              <a:gd name="T1" fmla="*/ 0 h 917575"/>
              <a:gd name="T2" fmla="*/ 0 w 2519679"/>
              <a:gd name="T3" fmla="*/ 917448 h 917575"/>
              <a:gd name="T4" fmla="*/ 2520442 w 2519679"/>
              <a:gd name="T5" fmla="*/ 917448 h 917575"/>
              <a:gd name="T6" fmla="*/ 2520442 w 2519679"/>
              <a:gd name="T7" fmla="*/ 0 h 91757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917575"/>
              <a:gd name="T14" fmla="*/ 2519679 w 2519679"/>
              <a:gd name="T15" fmla="*/ 917575 h 917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917575">
                <a:moveTo>
                  <a:pt x="0" y="0"/>
                </a:moveTo>
                <a:lnTo>
                  <a:pt x="0" y="917448"/>
                </a:lnTo>
                <a:lnTo>
                  <a:pt x="2519171" y="917448"/>
                </a:lnTo>
                <a:lnTo>
                  <a:pt x="2519171" y="0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4932363" y="4424363"/>
            <a:ext cx="533400" cy="228600"/>
          </a:xfrm>
          <a:prstGeom prst="rect">
            <a:avLst/>
          </a:prstGeom>
          <a:solidFill>
            <a:srgbClr val="CC3300"/>
          </a:solidFill>
        </p:spPr>
        <p:txBody>
          <a:bodyPr lIns="0" tIns="0" rIns="0" bIns="0">
            <a:spAutoFit/>
          </a:bodyPr>
          <a:lstStyle/>
          <a:p>
            <a:pPr marL="2794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2363" y="4856163"/>
            <a:ext cx="533400" cy="228600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78105"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ahoma"/>
                <a:cs typeface="Tahoma"/>
              </a:rPr>
              <a:t>Phy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043738" y="4848225"/>
            <a:ext cx="1431925" cy="271463"/>
          </a:xfrm>
          <a:custGeom>
            <a:avLst/>
            <a:gdLst>
              <a:gd name="T0" fmla="*/ 1386439 w 1431290"/>
              <a:gd name="T1" fmla="*/ 0 h 271779"/>
              <a:gd name="T2" fmla="*/ 45232 w 1431290"/>
              <a:gd name="T3" fmla="*/ 0 h 271779"/>
              <a:gd name="T4" fmla="*/ 27604 w 1431290"/>
              <a:gd name="T5" fmla="*/ 3542 h 271779"/>
              <a:gd name="T6" fmla="*/ 13229 w 1431290"/>
              <a:gd name="T7" fmla="*/ 13208 h 271779"/>
              <a:gd name="T8" fmla="*/ 3548 w 1431290"/>
              <a:gd name="T9" fmla="*/ 27560 h 271779"/>
              <a:gd name="T10" fmla="*/ 0 w 1431290"/>
              <a:gd name="T11" fmla="*/ 45158 h 271779"/>
              <a:gd name="T12" fmla="*/ 0 w 1431290"/>
              <a:gd name="T13" fmla="*/ 225796 h 271779"/>
              <a:gd name="T14" fmla="*/ 3548 w 1431290"/>
              <a:gd name="T15" fmla="*/ 243396 h 271779"/>
              <a:gd name="T16" fmla="*/ 13229 w 1431290"/>
              <a:gd name="T17" fmla="*/ 257748 h 271779"/>
              <a:gd name="T18" fmla="*/ 27604 w 1431290"/>
              <a:gd name="T19" fmla="*/ 267414 h 271779"/>
              <a:gd name="T20" fmla="*/ 45232 w 1431290"/>
              <a:gd name="T21" fmla="*/ 270956 h 271779"/>
              <a:gd name="T22" fmla="*/ 1386439 w 1431290"/>
              <a:gd name="T23" fmla="*/ 270956 h 271779"/>
              <a:gd name="T24" fmla="*/ 1404066 w 1431290"/>
              <a:gd name="T25" fmla="*/ 267414 h 271779"/>
              <a:gd name="T26" fmla="*/ 1418441 w 1431290"/>
              <a:gd name="T27" fmla="*/ 257748 h 271779"/>
              <a:gd name="T28" fmla="*/ 1428122 w 1431290"/>
              <a:gd name="T29" fmla="*/ 243396 h 271779"/>
              <a:gd name="T30" fmla="*/ 1431671 w 1431290"/>
              <a:gd name="T31" fmla="*/ 225796 h 271779"/>
              <a:gd name="T32" fmla="*/ 1431671 w 1431290"/>
              <a:gd name="T33" fmla="*/ 45158 h 271779"/>
              <a:gd name="T34" fmla="*/ 1428122 w 1431290"/>
              <a:gd name="T35" fmla="*/ 27560 h 271779"/>
              <a:gd name="T36" fmla="*/ 1418441 w 1431290"/>
              <a:gd name="T37" fmla="*/ 13208 h 271779"/>
              <a:gd name="T38" fmla="*/ 1404066 w 1431290"/>
              <a:gd name="T39" fmla="*/ 3542 h 271779"/>
              <a:gd name="T40" fmla="*/ 1386439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339013" y="4840288"/>
            <a:ext cx="83978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Ph</a:t>
            </a:r>
            <a:r>
              <a:rPr sz="1800" b="1" spc="5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043738" y="4389438"/>
            <a:ext cx="1431925" cy="269875"/>
          </a:xfrm>
          <a:custGeom>
            <a:avLst/>
            <a:gdLst>
              <a:gd name="T0" fmla="*/ 1386692 w 1431290"/>
              <a:gd name="T1" fmla="*/ 0 h 269875"/>
              <a:gd name="T2" fmla="*/ 44977 w 1431290"/>
              <a:gd name="T3" fmla="*/ 0 h 269875"/>
              <a:gd name="T4" fmla="*/ 27444 w 1431290"/>
              <a:gd name="T5" fmla="*/ 3524 h 269875"/>
              <a:gd name="T6" fmla="*/ 13150 w 1431290"/>
              <a:gd name="T7" fmla="*/ 13144 h 269875"/>
              <a:gd name="T8" fmla="*/ 3526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6 w 1431290"/>
              <a:gd name="T15" fmla="*/ 242315 h 269875"/>
              <a:gd name="T16" fmla="*/ 13150 w 1431290"/>
              <a:gd name="T17" fmla="*/ 256603 h 269875"/>
              <a:gd name="T18" fmla="*/ 27443 w 1431290"/>
              <a:gd name="T19" fmla="*/ 266223 h 269875"/>
              <a:gd name="T20" fmla="*/ 44977 w 1431290"/>
              <a:gd name="T21" fmla="*/ 269747 h 269875"/>
              <a:gd name="T22" fmla="*/ 1386692 w 1431290"/>
              <a:gd name="T23" fmla="*/ 269747 h 269875"/>
              <a:gd name="T24" fmla="*/ 1404226 w 1431290"/>
              <a:gd name="T25" fmla="*/ 266223 h 269875"/>
              <a:gd name="T26" fmla="*/ 1418520 w 1431290"/>
              <a:gd name="T27" fmla="*/ 256603 h 269875"/>
              <a:gd name="T28" fmla="*/ 1428144 w 1431290"/>
              <a:gd name="T29" fmla="*/ 242315 h 269875"/>
              <a:gd name="T30" fmla="*/ 1431671 w 1431290"/>
              <a:gd name="T31" fmla="*/ 224789 h 269875"/>
              <a:gd name="T32" fmla="*/ 1431671 w 1431290"/>
              <a:gd name="T33" fmla="*/ 44957 h 269875"/>
              <a:gd name="T34" fmla="*/ 1428144 w 1431290"/>
              <a:gd name="T35" fmla="*/ 27431 h 269875"/>
              <a:gd name="T36" fmla="*/ 1418520 w 1431290"/>
              <a:gd name="T37" fmla="*/ 13144 h 269875"/>
              <a:gd name="T38" fmla="*/ 1404226 w 1431290"/>
              <a:gd name="T39" fmla="*/ 3524 h 269875"/>
              <a:gd name="T40" fmla="*/ 1386692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7250113" y="4379913"/>
            <a:ext cx="10223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2124075" y="2349500"/>
            <a:ext cx="2232025" cy="0"/>
          </a:xfrm>
          <a:custGeom>
            <a:avLst/>
            <a:gdLst>
              <a:gd name="T0" fmla="*/ 0 w 2231390"/>
              <a:gd name="T1" fmla="*/ 2231769 w 2231390"/>
              <a:gd name="T2" fmla="*/ 0 60000 65536"/>
              <a:gd name="T3" fmla="*/ 0 60000 65536"/>
              <a:gd name="T4" fmla="*/ 0 w 2231390"/>
              <a:gd name="T5" fmla="*/ 2231390 w 22313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31390">
                <a:moveTo>
                  <a:pt x="0" y="0"/>
                </a:moveTo>
                <a:lnTo>
                  <a:pt x="223113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5219700" y="2349500"/>
            <a:ext cx="2232025" cy="0"/>
          </a:xfrm>
          <a:custGeom>
            <a:avLst/>
            <a:gdLst>
              <a:gd name="T0" fmla="*/ 0 w 2232659"/>
              <a:gd name="T1" fmla="*/ 2232025 w 2232659"/>
              <a:gd name="T2" fmla="*/ 0 60000 65536"/>
              <a:gd name="T3" fmla="*/ 0 60000 65536"/>
              <a:gd name="T4" fmla="*/ 0 w 2232659"/>
              <a:gd name="T5" fmla="*/ 2232659 w 2232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32659">
                <a:moveTo>
                  <a:pt x="0" y="0"/>
                </a:moveTo>
                <a:lnTo>
                  <a:pt x="2232659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 noChangeArrowheads="1"/>
          </p:cNvSpPr>
          <p:nvPr/>
        </p:nvSpPr>
        <p:spPr bwMode="auto">
          <a:xfrm>
            <a:off x="4356100" y="2060575"/>
            <a:ext cx="936625" cy="561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09" name="object 46"/>
          <p:cNvSpPr>
            <a:spLocks noChangeArrowheads="1"/>
          </p:cNvSpPr>
          <p:nvPr/>
        </p:nvSpPr>
        <p:spPr bwMode="auto">
          <a:xfrm>
            <a:off x="1403350" y="1844675"/>
            <a:ext cx="863600" cy="804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10" name="object 47"/>
          <p:cNvSpPr>
            <a:spLocks noChangeArrowheads="1"/>
          </p:cNvSpPr>
          <p:nvPr/>
        </p:nvSpPr>
        <p:spPr bwMode="auto">
          <a:xfrm>
            <a:off x="7237413" y="1844675"/>
            <a:ext cx="863600" cy="804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11" name="object 4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6475E0-4715-4EBF-B859-82FF06966BA6}" type="slidenum">
              <a:rPr lang="en-US" smtClean="0"/>
              <a:pPr marL="111125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Issues in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spc="-5" dirty="0"/>
              <a:t>Layer</a:t>
            </a:r>
          </a:p>
        </p:txBody>
      </p:sp>
      <p:sp>
        <p:nvSpPr>
          <p:cNvPr id="133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2C649C-EA9C-4848-B6CE-A1ABD070FFC3}" type="slidenum">
              <a:rPr lang="en-US" smtClean="0"/>
              <a:pPr marL="111125"/>
              <a:t>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4675187" cy="3881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No/Little </a:t>
            </a:r>
            <a:r>
              <a:rPr sz="3200" dirty="0">
                <a:latin typeface="Tahoma"/>
                <a:cs typeface="Tahoma"/>
              </a:rPr>
              <a:t>error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detection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attempt to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correct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Retransmission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handshaking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verification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flow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</a:t>
            </a:r>
            <a:r>
              <a:rPr spc="-6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184C095-6C36-44B6-93C1-C78223E89808}" type="slidenum">
              <a:rPr lang="en-US" smtClean="0"/>
              <a:pPr marL="111125"/>
              <a:t>6</a:t>
            </a:fld>
            <a:endParaRPr lang="th-TH" smtClean="0"/>
          </a:p>
        </p:txBody>
      </p:sp>
      <p:sp>
        <p:nvSpPr>
          <p:cNvPr id="14339" name="object 3"/>
          <p:cNvSpPr txBox="1">
            <a:spLocks noChangeArrowheads="1"/>
          </p:cNvSpPr>
          <p:nvPr/>
        </p:nvSpPr>
        <p:spPr bwMode="auto">
          <a:xfrm>
            <a:off x="1262063" y="1816100"/>
            <a:ext cx="732948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Set of rules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exchange control message / data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End-to-End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Application may by-pass Transport 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build functions on top of IP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reduce overhead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application runs on switch/router that has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Transport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</a:t>
            </a:r>
            <a:r>
              <a:rPr spc="-55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1C7973-949D-48F3-B728-85036744F9F3}" type="slidenum">
              <a:rPr lang="en-US" smtClean="0"/>
              <a:pPr marL="111125"/>
              <a:t>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462837" cy="192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User </a:t>
            </a:r>
            <a:r>
              <a:rPr spc="-10" dirty="0">
                <a:latin typeface="Tahoma"/>
                <a:cs typeface="Tahoma"/>
              </a:rPr>
              <a:t>Datagram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(UDP)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Transmission Control Protocol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(TCP)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Stream Control Transmission Protocol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(SCTP)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Real-Time Transport Protocol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(RTP)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63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32DA7D6-B292-44CC-8F37-A2ADBCC5D992}" type="slidenum">
              <a:rPr lang="en-US" smtClean="0"/>
              <a:pPr marL="111125"/>
              <a:t>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6600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IP address is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5" dirty="0">
                <a:latin typeface="Tahoma"/>
                <a:cs typeface="Tahoma"/>
              </a:rPr>
              <a:t>end </a:t>
            </a:r>
            <a:r>
              <a:rPr sz="3200" dirty="0">
                <a:latin typeface="Tahoma"/>
                <a:cs typeface="Tahoma"/>
              </a:rPr>
              <a:t>point of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identifier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 /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destination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On </a:t>
            </a:r>
            <a:r>
              <a:rPr sz="3200" spc="-5" dirty="0">
                <a:latin typeface="Tahoma"/>
                <a:cs typeface="Tahoma"/>
              </a:rPr>
              <a:t>same </a:t>
            </a:r>
            <a:r>
              <a:rPr sz="3200" dirty="0">
                <a:latin typeface="Tahoma"/>
                <a:cs typeface="Tahoma"/>
              </a:rPr>
              <a:t>machine </a:t>
            </a:r>
            <a:r>
              <a:rPr sz="3200" spc="-5" dirty="0">
                <a:latin typeface="Tahoma"/>
                <a:cs typeface="Tahoma"/>
              </a:rPr>
              <a:t>(same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needs identifier for each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multiple applications (e.g. 3 Ftp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sessions)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“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Port</a:t>
            </a:r>
            <a:r>
              <a:rPr sz="3200" spc="-5" dirty="0">
                <a:latin typeface="Tahoma"/>
                <a:cs typeface="Tahoma"/>
              </a:rPr>
              <a:t>”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16-bit number (65,536 ports) for each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5437188" y="4286250"/>
            <a:ext cx="2951162" cy="798513"/>
          </a:xfrm>
          <a:custGeom>
            <a:avLst/>
            <a:gdLst>
              <a:gd name="T0" fmla="*/ 0 w 2950845"/>
              <a:gd name="T1" fmla="*/ 798260 h 798829"/>
              <a:gd name="T2" fmla="*/ 2950782 w 2950845"/>
              <a:gd name="T3" fmla="*/ 798260 h 798829"/>
              <a:gd name="T4" fmla="*/ 2950782 w 2950845"/>
              <a:gd name="T5" fmla="*/ 0 h 798829"/>
              <a:gd name="T6" fmla="*/ 0 w 2950845"/>
              <a:gd name="T7" fmla="*/ 0 h 798829"/>
              <a:gd name="T8" fmla="*/ 0 w 2950845"/>
              <a:gd name="T9" fmla="*/ 798260 h 798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0845"/>
              <a:gd name="T16" fmla="*/ 0 h 798829"/>
              <a:gd name="T17" fmla="*/ 2950845 w 2950845"/>
              <a:gd name="T18" fmla="*/ 798829 h 7988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0845" h="798829">
                <a:moveTo>
                  <a:pt x="0" y="798576"/>
                </a:moveTo>
                <a:lnTo>
                  <a:pt x="2950464" y="798576"/>
                </a:lnTo>
                <a:lnTo>
                  <a:pt x="2950464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5529263" y="4375150"/>
            <a:ext cx="2768600" cy="619125"/>
          </a:xfrm>
          <a:custGeom>
            <a:avLst/>
            <a:gdLst>
              <a:gd name="T0" fmla="*/ 0 w 2769234"/>
              <a:gd name="T1" fmla="*/ 618744 h 619125"/>
              <a:gd name="T2" fmla="*/ 2768472 w 2769234"/>
              <a:gd name="T3" fmla="*/ 618744 h 619125"/>
              <a:gd name="T4" fmla="*/ 2768472 w 2769234"/>
              <a:gd name="T5" fmla="*/ 0 h 619125"/>
              <a:gd name="T6" fmla="*/ 0 w 2769234"/>
              <a:gd name="T7" fmla="*/ 0 h 619125"/>
              <a:gd name="T8" fmla="*/ 0 w 2769234"/>
              <a:gd name="T9" fmla="*/ 618744 h 619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9234"/>
              <a:gd name="T16" fmla="*/ 0 h 619125"/>
              <a:gd name="T17" fmla="*/ 2769234 w 2769234"/>
              <a:gd name="T18" fmla="*/ 619125 h 619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9234" h="619125">
                <a:moveTo>
                  <a:pt x="0" y="618744"/>
                </a:moveTo>
                <a:lnTo>
                  <a:pt x="2769107" y="618744"/>
                </a:lnTo>
                <a:lnTo>
                  <a:pt x="2769107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5435600" y="4286250"/>
            <a:ext cx="2951163" cy="798513"/>
          </a:xfrm>
          <a:custGeom>
            <a:avLst/>
            <a:gdLst>
              <a:gd name="T0" fmla="*/ 2950783 w 2950845"/>
              <a:gd name="T1" fmla="*/ 0 h 798829"/>
              <a:gd name="T2" fmla="*/ 2860601 w 2950845"/>
              <a:gd name="T3" fmla="*/ 89880 h 798829"/>
              <a:gd name="T4" fmla="*/ 2860601 w 2950845"/>
              <a:gd name="T5" fmla="*/ 709776 h 798829"/>
              <a:gd name="T6" fmla="*/ 91576 w 2950845"/>
              <a:gd name="T7" fmla="*/ 709776 h 798829"/>
              <a:gd name="T8" fmla="*/ 0 w 2950845"/>
              <a:gd name="T9" fmla="*/ 798260 h 798829"/>
              <a:gd name="T10" fmla="*/ 2950783 w 2950845"/>
              <a:gd name="T11" fmla="*/ 798260 h 798829"/>
              <a:gd name="T12" fmla="*/ 2950783 w 2950845"/>
              <a:gd name="T13" fmla="*/ 0 h 7988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50845"/>
              <a:gd name="T22" fmla="*/ 0 h 798829"/>
              <a:gd name="T23" fmla="*/ 2950845 w 2950845"/>
              <a:gd name="T24" fmla="*/ 798829 h 7988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50845" h="798829">
                <a:moveTo>
                  <a:pt x="2950464" y="0"/>
                </a:moveTo>
                <a:lnTo>
                  <a:pt x="2860293" y="89916"/>
                </a:lnTo>
                <a:lnTo>
                  <a:pt x="2860293" y="710057"/>
                </a:lnTo>
                <a:lnTo>
                  <a:pt x="91566" y="710057"/>
                </a:lnTo>
                <a:lnTo>
                  <a:pt x="0" y="798576"/>
                </a:lnTo>
                <a:lnTo>
                  <a:pt x="2950464" y="798576"/>
                </a:lnTo>
                <a:lnTo>
                  <a:pt x="295046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5435600" y="4286250"/>
            <a:ext cx="2951163" cy="798513"/>
          </a:xfrm>
          <a:custGeom>
            <a:avLst/>
            <a:gdLst>
              <a:gd name="T0" fmla="*/ 2950783 w 2950845"/>
              <a:gd name="T1" fmla="*/ 0 h 798829"/>
              <a:gd name="T2" fmla="*/ 0 w 2950845"/>
              <a:gd name="T3" fmla="*/ 0 h 798829"/>
              <a:gd name="T4" fmla="*/ 0 w 2950845"/>
              <a:gd name="T5" fmla="*/ 798260 h 798829"/>
              <a:gd name="T6" fmla="*/ 91576 w 2950845"/>
              <a:gd name="T7" fmla="*/ 709776 h 798829"/>
              <a:gd name="T8" fmla="*/ 91576 w 2950845"/>
              <a:gd name="T9" fmla="*/ 89880 h 798829"/>
              <a:gd name="T10" fmla="*/ 2860601 w 2950845"/>
              <a:gd name="T11" fmla="*/ 89880 h 798829"/>
              <a:gd name="T12" fmla="*/ 2950783 w 2950845"/>
              <a:gd name="T13" fmla="*/ 0 h 7988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50845"/>
              <a:gd name="T22" fmla="*/ 0 h 798829"/>
              <a:gd name="T23" fmla="*/ 2950845 w 2950845"/>
              <a:gd name="T24" fmla="*/ 798829 h 7988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50845" h="798829">
                <a:moveTo>
                  <a:pt x="2950464" y="0"/>
                </a:moveTo>
                <a:lnTo>
                  <a:pt x="0" y="0"/>
                </a:lnTo>
                <a:lnTo>
                  <a:pt x="0" y="798576"/>
                </a:lnTo>
                <a:lnTo>
                  <a:pt x="91566" y="710057"/>
                </a:lnTo>
                <a:lnTo>
                  <a:pt x="91566" y="89916"/>
                </a:lnTo>
                <a:lnTo>
                  <a:pt x="2860293" y="89916"/>
                </a:lnTo>
                <a:lnTo>
                  <a:pt x="29504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7464425" y="4662488"/>
            <a:ext cx="555625" cy="0"/>
          </a:xfrm>
          <a:custGeom>
            <a:avLst/>
            <a:gdLst>
              <a:gd name="T0" fmla="*/ 0 w 556259"/>
              <a:gd name="T1" fmla="*/ 555371 w 556259"/>
              <a:gd name="T2" fmla="*/ 0 60000 65536"/>
              <a:gd name="T3" fmla="*/ 0 60000 65536"/>
              <a:gd name="T4" fmla="*/ 0 w 556259"/>
              <a:gd name="T5" fmla="*/ 556259 w 5562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6259">
                <a:moveTo>
                  <a:pt x="0" y="0"/>
                </a:moveTo>
                <a:lnTo>
                  <a:pt x="556005" y="0"/>
                </a:lnTo>
              </a:path>
            </a:pathLst>
          </a:custGeom>
          <a:noFill/>
          <a:ln w="427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7278688" y="4552950"/>
            <a:ext cx="927100" cy="87313"/>
          </a:xfrm>
          <a:custGeom>
            <a:avLst/>
            <a:gdLst>
              <a:gd name="T0" fmla="*/ 926592 w 927100"/>
              <a:gd name="T1" fmla="*/ 0 h 88264"/>
              <a:gd name="T2" fmla="*/ 0 w 927100"/>
              <a:gd name="T3" fmla="*/ 0 h 88264"/>
              <a:gd name="T4" fmla="*/ 0 w 927100"/>
              <a:gd name="T5" fmla="*/ 87313 h 88264"/>
              <a:gd name="T6" fmla="*/ 926592 w 927100"/>
              <a:gd name="T7" fmla="*/ 87313 h 88264"/>
              <a:gd name="T8" fmla="*/ 926592 w 927100"/>
              <a:gd name="T9" fmla="*/ 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0"/>
              <a:gd name="T16" fmla="*/ 0 h 88264"/>
              <a:gd name="T17" fmla="*/ 927100 w 92710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0" h="88264">
                <a:moveTo>
                  <a:pt x="926592" y="0"/>
                </a:moveTo>
                <a:lnTo>
                  <a:pt x="0" y="0"/>
                </a:lnTo>
                <a:lnTo>
                  <a:pt x="0" y="88264"/>
                </a:lnTo>
                <a:lnTo>
                  <a:pt x="926592" y="88264"/>
                </a:lnTo>
                <a:lnTo>
                  <a:pt x="9265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7464425" y="4530725"/>
            <a:ext cx="555625" cy="0"/>
          </a:xfrm>
          <a:custGeom>
            <a:avLst/>
            <a:gdLst>
              <a:gd name="T0" fmla="*/ 0 w 556259"/>
              <a:gd name="T1" fmla="*/ 555371 w 556259"/>
              <a:gd name="T2" fmla="*/ 0 60000 65536"/>
              <a:gd name="T3" fmla="*/ 0 60000 65536"/>
              <a:gd name="T4" fmla="*/ 0 w 556259"/>
              <a:gd name="T5" fmla="*/ 556259 w 5562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6259">
                <a:moveTo>
                  <a:pt x="0" y="0"/>
                </a:moveTo>
                <a:lnTo>
                  <a:pt x="556005" y="0"/>
                </a:lnTo>
              </a:path>
            </a:pathLst>
          </a:custGeom>
          <a:noFill/>
          <a:ln w="441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6357938" y="4027488"/>
            <a:ext cx="1106487" cy="177800"/>
          </a:xfrm>
          <a:custGeom>
            <a:avLst/>
            <a:gdLst>
              <a:gd name="T0" fmla="*/ 0 w 1106804"/>
              <a:gd name="T1" fmla="*/ 177418 h 177164"/>
              <a:gd name="T2" fmla="*/ 1106107 w 1106804"/>
              <a:gd name="T3" fmla="*/ 177418 h 177164"/>
              <a:gd name="T4" fmla="*/ 1106107 w 1106804"/>
              <a:gd name="T5" fmla="*/ 0 h 177164"/>
              <a:gd name="T6" fmla="*/ 0 w 1106804"/>
              <a:gd name="T7" fmla="*/ 0 h 177164"/>
              <a:gd name="T8" fmla="*/ 0 w 1106804"/>
              <a:gd name="T9" fmla="*/ 177418 h 17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6804"/>
              <a:gd name="T16" fmla="*/ 0 h 177164"/>
              <a:gd name="T17" fmla="*/ 1106804 w 1106804"/>
              <a:gd name="T18" fmla="*/ 177164 h 17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6804" h="177164">
                <a:moveTo>
                  <a:pt x="0" y="176783"/>
                </a:moveTo>
                <a:lnTo>
                  <a:pt x="1106424" y="176783"/>
                </a:lnTo>
                <a:lnTo>
                  <a:pt x="1106424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5621338" y="4462463"/>
            <a:ext cx="179387" cy="136525"/>
          </a:xfrm>
          <a:custGeom>
            <a:avLst/>
            <a:gdLst>
              <a:gd name="T0" fmla="*/ 0 w 178435"/>
              <a:gd name="T1" fmla="*/ 136524 h 137160"/>
              <a:gd name="T2" fmla="*/ 179259 w 178435"/>
              <a:gd name="T3" fmla="*/ 136524 h 137160"/>
              <a:gd name="T4" fmla="*/ 179259 w 178435"/>
              <a:gd name="T5" fmla="*/ 0 h 137160"/>
              <a:gd name="T6" fmla="*/ 0 w 178435"/>
              <a:gd name="T7" fmla="*/ 0 h 137160"/>
              <a:gd name="T8" fmla="*/ 0 w 178435"/>
              <a:gd name="T9" fmla="*/ 136524 h 137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435"/>
              <a:gd name="T16" fmla="*/ 0 h 137160"/>
              <a:gd name="T17" fmla="*/ 178435 w 178435"/>
              <a:gd name="T18" fmla="*/ 137160 h 137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435" h="137160">
                <a:moveTo>
                  <a:pt x="0" y="137159"/>
                </a:moveTo>
                <a:lnTo>
                  <a:pt x="178308" y="137159"/>
                </a:lnTo>
                <a:lnTo>
                  <a:pt x="178308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5621338" y="4462463"/>
            <a:ext cx="96837" cy="68262"/>
          </a:xfrm>
          <a:custGeom>
            <a:avLst/>
            <a:gdLst>
              <a:gd name="T0" fmla="*/ 0 w 96520"/>
              <a:gd name="T1" fmla="*/ 68262 h 68579"/>
              <a:gd name="T2" fmla="*/ 96327 w 96520"/>
              <a:gd name="T3" fmla="*/ 68262 h 68579"/>
              <a:gd name="T4" fmla="*/ 96327 w 96520"/>
              <a:gd name="T5" fmla="*/ 0 h 68579"/>
              <a:gd name="T6" fmla="*/ 0 w 96520"/>
              <a:gd name="T7" fmla="*/ 0 h 68579"/>
              <a:gd name="T8" fmla="*/ 0 w 96520"/>
              <a:gd name="T9" fmla="*/ 68262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520"/>
              <a:gd name="T16" fmla="*/ 0 h 68579"/>
              <a:gd name="T17" fmla="*/ 96520 w 96520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520" h="68579">
                <a:moveTo>
                  <a:pt x="0" y="68579"/>
                </a:moveTo>
                <a:lnTo>
                  <a:pt x="96012" y="68579"/>
                </a:lnTo>
                <a:lnTo>
                  <a:pt x="9601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5670550" y="2206625"/>
            <a:ext cx="2586038" cy="1770063"/>
          </a:xfrm>
          <a:custGeom>
            <a:avLst/>
            <a:gdLst>
              <a:gd name="T0" fmla="*/ 0 w 2586354"/>
              <a:gd name="T1" fmla="*/ 1769937 h 1771014"/>
              <a:gd name="T2" fmla="*/ 2585910 w 2586354"/>
              <a:gd name="T3" fmla="*/ 1769937 h 1771014"/>
              <a:gd name="T4" fmla="*/ 2585910 w 2586354"/>
              <a:gd name="T5" fmla="*/ 0 h 1771014"/>
              <a:gd name="T6" fmla="*/ 0 w 2586354"/>
              <a:gd name="T7" fmla="*/ 0 h 1771014"/>
              <a:gd name="T8" fmla="*/ 0 w 2586354"/>
              <a:gd name="T9" fmla="*/ 1769937 h 1771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1771014"/>
              <a:gd name="T17" fmla="*/ 2586354 w 2586354"/>
              <a:gd name="T18" fmla="*/ 1771014 h 17710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1771014">
                <a:moveTo>
                  <a:pt x="0" y="1770888"/>
                </a:moveTo>
                <a:lnTo>
                  <a:pt x="2586227" y="1770888"/>
                </a:lnTo>
                <a:lnTo>
                  <a:pt x="2586227" y="0"/>
                </a:lnTo>
                <a:lnTo>
                  <a:pt x="0" y="0"/>
                </a:lnTo>
                <a:lnTo>
                  <a:pt x="0" y="177088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5668963" y="3886200"/>
            <a:ext cx="2586037" cy="90488"/>
          </a:xfrm>
          <a:custGeom>
            <a:avLst/>
            <a:gdLst>
              <a:gd name="T0" fmla="*/ 0 w 2586354"/>
              <a:gd name="T1" fmla="*/ 90487 h 90170"/>
              <a:gd name="T2" fmla="*/ 2585911 w 2586354"/>
              <a:gd name="T3" fmla="*/ 90487 h 90170"/>
              <a:gd name="T4" fmla="*/ 2585911 w 2586354"/>
              <a:gd name="T5" fmla="*/ 0 h 90170"/>
              <a:gd name="T6" fmla="*/ 0 w 2586354"/>
              <a:gd name="T7" fmla="*/ 0 h 90170"/>
              <a:gd name="T8" fmla="*/ 0 w 2586354"/>
              <a:gd name="T9" fmla="*/ 90487 h 90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90170"/>
              <a:gd name="T17" fmla="*/ 2586354 w 2586354"/>
              <a:gd name="T18" fmla="*/ 90170 h 90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90170">
                <a:moveTo>
                  <a:pt x="0" y="90169"/>
                </a:moveTo>
                <a:lnTo>
                  <a:pt x="2586228" y="90169"/>
                </a:lnTo>
                <a:lnTo>
                  <a:pt x="2586228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5668963" y="2295525"/>
            <a:ext cx="93662" cy="1590675"/>
          </a:xfrm>
          <a:custGeom>
            <a:avLst/>
            <a:gdLst>
              <a:gd name="T0" fmla="*/ 0 w 93345"/>
              <a:gd name="T1" fmla="*/ 1590675 h 1591310"/>
              <a:gd name="T2" fmla="*/ 93407 w 93345"/>
              <a:gd name="T3" fmla="*/ 1590675 h 1591310"/>
              <a:gd name="T4" fmla="*/ 93407 w 93345"/>
              <a:gd name="T5" fmla="*/ 0 h 1591310"/>
              <a:gd name="T6" fmla="*/ 0 w 93345"/>
              <a:gd name="T7" fmla="*/ 0 h 1591310"/>
              <a:gd name="T8" fmla="*/ 0 w 93345"/>
              <a:gd name="T9" fmla="*/ 1590675 h 1591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45"/>
              <a:gd name="T16" fmla="*/ 0 h 1591310"/>
              <a:gd name="T17" fmla="*/ 93345 w 93345"/>
              <a:gd name="T18" fmla="*/ 1591310 h 1591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45" h="1591310">
                <a:moveTo>
                  <a:pt x="0" y="1591310"/>
                </a:moveTo>
                <a:lnTo>
                  <a:pt x="93091" y="1591310"/>
                </a:lnTo>
                <a:lnTo>
                  <a:pt x="93091" y="0"/>
                </a:lnTo>
                <a:lnTo>
                  <a:pt x="0" y="0"/>
                </a:lnTo>
                <a:lnTo>
                  <a:pt x="0" y="159131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5668963" y="2205038"/>
            <a:ext cx="2586037" cy="90487"/>
          </a:xfrm>
          <a:custGeom>
            <a:avLst/>
            <a:gdLst>
              <a:gd name="T0" fmla="*/ 0 w 2586354"/>
              <a:gd name="T1" fmla="*/ 90488 h 90169"/>
              <a:gd name="T2" fmla="*/ 2585911 w 2586354"/>
              <a:gd name="T3" fmla="*/ 90488 h 90169"/>
              <a:gd name="T4" fmla="*/ 2585911 w 2586354"/>
              <a:gd name="T5" fmla="*/ 0 h 90169"/>
              <a:gd name="T6" fmla="*/ 0 w 2586354"/>
              <a:gd name="T7" fmla="*/ 0 h 90169"/>
              <a:gd name="T8" fmla="*/ 0 w 2586354"/>
              <a:gd name="T9" fmla="*/ 90488 h 90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90169"/>
              <a:gd name="T17" fmla="*/ 2586354 w 2586354"/>
              <a:gd name="T18" fmla="*/ 90169 h 90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90169">
                <a:moveTo>
                  <a:pt x="0" y="90170"/>
                </a:moveTo>
                <a:lnTo>
                  <a:pt x="2586228" y="90170"/>
                </a:lnTo>
                <a:lnTo>
                  <a:pt x="2586228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8162925" y="2295525"/>
            <a:ext cx="92075" cy="1590675"/>
          </a:xfrm>
          <a:custGeom>
            <a:avLst/>
            <a:gdLst>
              <a:gd name="T0" fmla="*/ 91823 w 93345"/>
              <a:gd name="T1" fmla="*/ 0 h 1591310"/>
              <a:gd name="T2" fmla="*/ 0 w 93345"/>
              <a:gd name="T3" fmla="*/ 0 h 1591310"/>
              <a:gd name="T4" fmla="*/ 0 w 93345"/>
              <a:gd name="T5" fmla="*/ 1590675 h 1591310"/>
              <a:gd name="T6" fmla="*/ 91823 w 93345"/>
              <a:gd name="T7" fmla="*/ 1590675 h 1591310"/>
              <a:gd name="T8" fmla="*/ 91823 w 93345"/>
              <a:gd name="T9" fmla="*/ 0 h 1591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45"/>
              <a:gd name="T16" fmla="*/ 0 h 1591310"/>
              <a:gd name="T17" fmla="*/ 93345 w 93345"/>
              <a:gd name="T18" fmla="*/ 1591310 h 1591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45" h="1591310">
                <a:moveTo>
                  <a:pt x="93090" y="0"/>
                </a:moveTo>
                <a:lnTo>
                  <a:pt x="0" y="0"/>
                </a:lnTo>
                <a:lnTo>
                  <a:pt x="0" y="1591310"/>
                </a:lnTo>
                <a:lnTo>
                  <a:pt x="93090" y="1591310"/>
                </a:lnTo>
                <a:lnTo>
                  <a:pt x="9309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5668963" y="2205038"/>
            <a:ext cx="2400300" cy="1590675"/>
          </a:xfrm>
          <a:custGeom>
            <a:avLst/>
            <a:gdLst>
              <a:gd name="T0" fmla="*/ 2400300 w 2400300"/>
              <a:gd name="T1" fmla="*/ 0 h 1590039"/>
              <a:gd name="T2" fmla="*/ 0 w 2400300"/>
              <a:gd name="T3" fmla="*/ 0 h 1590039"/>
              <a:gd name="T4" fmla="*/ 0 w 2400300"/>
              <a:gd name="T5" fmla="*/ 1590168 h 1590039"/>
              <a:gd name="T6" fmla="*/ 91694 w 2400300"/>
              <a:gd name="T7" fmla="*/ 1501868 h 1590039"/>
              <a:gd name="T8" fmla="*/ 91694 w 2400300"/>
              <a:gd name="T9" fmla="*/ 86903 h 1590039"/>
              <a:gd name="T10" fmla="*/ 2308604 w 2400300"/>
              <a:gd name="T11" fmla="*/ 86903 h 1590039"/>
              <a:gd name="T12" fmla="*/ 2400300 w 2400300"/>
              <a:gd name="T13" fmla="*/ 0 h 15900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0300"/>
              <a:gd name="T22" fmla="*/ 0 h 1590039"/>
              <a:gd name="T23" fmla="*/ 2400300 w 2400300"/>
              <a:gd name="T24" fmla="*/ 1590039 h 15900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0300" h="1590039">
                <a:moveTo>
                  <a:pt x="2400300" y="0"/>
                </a:moveTo>
                <a:lnTo>
                  <a:pt x="0" y="0"/>
                </a:lnTo>
                <a:lnTo>
                  <a:pt x="0" y="1589532"/>
                </a:lnTo>
                <a:lnTo>
                  <a:pt x="91694" y="1501267"/>
                </a:lnTo>
                <a:lnTo>
                  <a:pt x="91694" y="86868"/>
                </a:lnTo>
                <a:lnTo>
                  <a:pt x="2308605" y="86868"/>
                </a:lnTo>
                <a:lnTo>
                  <a:pt x="24003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5872163" y="2403475"/>
            <a:ext cx="2235200" cy="1392238"/>
          </a:xfrm>
          <a:custGeom>
            <a:avLst/>
            <a:gdLst>
              <a:gd name="T0" fmla="*/ 0 w 2235834"/>
              <a:gd name="T1" fmla="*/ 1391730 h 1391920"/>
              <a:gd name="T2" fmla="*/ 2235072 w 2235834"/>
              <a:gd name="T3" fmla="*/ 1391730 h 1391920"/>
              <a:gd name="T4" fmla="*/ 2235072 w 2235834"/>
              <a:gd name="T5" fmla="*/ 0 h 1391920"/>
              <a:gd name="T6" fmla="*/ 0 w 2235834"/>
              <a:gd name="T7" fmla="*/ 0 h 1391920"/>
              <a:gd name="T8" fmla="*/ 0 w 2235834"/>
              <a:gd name="T9" fmla="*/ 1391730 h 139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834"/>
              <a:gd name="T16" fmla="*/ 0 h 1391920"/>
              <a:gd name="T17" fmla="*/ 2235834 w 2235834"/>
              <a:gd name="T18" fmla="*/ 1391920 h 139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834" h="1391920">
                <a:moveTo>
                  <a:pt x="0" y="1391412"/>
                </a:moveTo>
                <a:lnTo>
                  <a:pt x="2235707" y="1391412"/>
                </a:lnTo>
                <a:lnTo>
                  <a:pt x="2235707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5872163" y="2403475"/>
            <a:ext cx="2235200" cy="1392238"/>
          </a:xfrm>
          <a:custGeom>
            <a:avLst/>
            <a:gdLst>
              <a:gd name="T0" fmla="*/ 0 w 2235834"/>
              <a:gd name="T1" fmla="*/ 1391730 h 1391920"/>
              <a:gd name="T2" fmla="*/ 2235072 w 2235834"/>
              <a:gd name="T3" fmla="*/ 1391730 h 1391920"/>
              <a:gd name="T4" fmla="*/ 2235072 w 2235834"/>
              <a:gd name="T5" fmla="*/ 0 h 1391920"/>
              <a:gd name="T6" fmla="*/ 0 w 2235834"/>
              <a:gd name="T7" fmla="*/ 0 h 1391920"/>
              <a:gd name="T8" fmla="*/ 0 w 2235834"/>
              <a:gd name="T9" fmla="*/ 1391730 h 139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834"/>
              <a:gd name="T16" fmla="*/ 0 h 1391920"/>
              <a:gd name="T17" fmla="*/ 2235834 w 2235834"/>
              <a:gd name="T18" fmla="*/ 1391920 h 139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834" h="1391920">
                <a:moveTo>
                  <a:pt x="0" y="1391412"/>
                </a:moveTo>
                <a:lnTo>
                  <a:pt x="2235707" y="1391412"/>
                </a:lnTo>
                <a:lnTo>
                  <a:pt x="2235707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 noChangeArrowheads="1"/>
          </p:cNvSpPr>
          <p:nvPr/>
        </p:nvSpPr>
        <p:spPr bwMode="auto">
          <a:xfrm>
            <a:off x="6015038" y="2682875"/>
            <a:ext cx="935037" cy="869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6353175" y="2990850"/>
            <a:ext cx="752475" cy="696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0" name="object 23"/>
          <p:cNvSpPr>
            <a:spLocks noChangeArrowheads="1"/>
          </p:cNvSpPr>
          <p:nvPr/>
        </p:nvSpPr>
        <p:spPr bwMode="auto">
          <a:xfrm>
            <a:off x="6884988" y="2501900"/>
            <a:ext cx="1163637" cy="808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2725" y="5300663"/>
            <a:ext cx="3416300" cy="457200"/>
          </a:xfrm>
          <a:prstGeom prst="rect">
            <a:avLst/>
          </a:prstGeom>
          <a:solidFill>
            <a:srgbClr val="0066FF"/>
          </a:solidFill>
        </p:spPr>
        <p:txBody>
          <a:bodyPr lIns="0" tIns="10160" rIns="0" bIns="0">
            <a:spAutoFit/>
          </a:bodyPr>
          <a:lstStyle/>
          <a:p>
            <a:pPr marL="92075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IP address: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158.108.1.2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468313" y="3644900"/>
            <a:ext cx="3946525" cy="449263"/>
          </a:xfrm>
          <a:custGeom>
            <a:avLst/>
            <a:gdLst>
              <a:gd name="T0" fmla="*/ 0 w 3947160"/>
              <a:gd name="T1" fmla="*/ 449008 h 448310"/>
              <a:gd name="T2" fmla="*/ 3946523 w 3947160"/>
              <a:gd name="T3" fmla="*/ 449008 h 448310"/>
              <a:gd name="T4" fmla="*/ 3946523 w 3947160"/>
              <a:gd name="T5" fmla="*/ 0 h 448310"/>
              <a:gd name="T6" fmla="*/ 0 w 3947160"/>
              <a:gd name="T7" fmla="*/ 0 h 448310"/>
              <a:gd name="T8" fmla="*/ 0 w 3947160"/>
              <a:gd name="T9" fmla="*/ 449008 h 448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160"/>
              <a:gd name="T16" fmla="*/ 0 h 448310"/>
              <a:gd name="T17" fmla="*/ 3947160 w 3947160"/>
              <a:gd name="T18" fmla="*/ 448310 h 448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160" h="448310">
                <a:moveTo>
                  <a:pt x="0" y="448056"/>
                </a:moveTo>
                <a:lnTo>
                  <a:pt x="3947159" y="448056"/>
                </a:lnTo>
                <a:lnTo>
                  <a:pt x="3947159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4343400" y="2990850"/>
            <a:ext cx="1741488" cy="823913"/>
          </a:xfrm>
          <a:custGeom>
            <a:avLst/>
            <a:gdLst>
              <a:gd name="T0" fmla="*/ 1571431 w 1741804"/>
              <a:gd name="T1" fmla="*/ 52657 h 824229"/>
              <a:gd name="T2" fmla="*/ 0 w 1741804"/>
              <a:gd name="T3" fmla="*/ 771102 h 824229"/>
              <a:gd name="T4" fmla="*/ 24126 w 1741804"/>
              <a:gd name="T5" fmla="*/ 823660 h 824229"/>
              <a:gd name="T6" fmla="*/ 1595490 w 1741804"/>
              <a:gd name="T7" fmla="*/ 105246 h 824229"/>
              <a:gd name="T8" fmla="*/ 1571431 w 1741804"/>
              <a:gd name="T9" fmla="*/ 52657 h 824229"/>
              <a:gd name="T10" fmla="*/ 1714161 w 1741804"/>
              <a:gd name="T11" fmla="*/ 40623 h 824229"/>
              <a:gd name="T12" fmla="*/ 1597750 w 1741804"/>
              <a:gd name="T13" fmla="*/ 40623 h 824229"/>
              <a:gd name="T14" fmla="*/ 1621877 w 1741804"/>
              <a:gd name="T15" fmla="*/ 93182 h 824229"/>
              <a:gd name="T16" fmla="*/ 1595490 w 1741804"/>
              <a:gd name="T17" fmla="*/ 105246 h 824229"/>
              <a:gd name="T18" fmla="*/ 1619591 w 1741804"/>
              <a:gd name="T19" fmla="*/ 157926 h 824229"/>
              <a:gd name="T20" fmla="*/ 1714161 w 1741804"/>
              <a:gd name="T21" fmla="*/ 40623 h 824229"/>
              <a:gd name="T22" fmla="*/ 1597750 w 1741804"/>
              <a:gd name="T23" fmla="*/ 40623 h 824229"/>
              <a:gd name="T24" fmla="*/ 1571431 w 1741804"/>
              <a:gd name="T25" fmla="*/ 52657 h 824229"/>
              <a:gd name="T26" fmla="*/ 1595490 w 1741804"/>
              <a:gd name="T27" fmla="*/ 105246 h 824229"/>
              <a:gd name="T28" fmla="*/ 1621877 w 1741804"/>
              <a:gd name="T29" fmla="*/ 93182 h 824229"/>
              <a:gd name="T30" fmla="*/ 1597750 w 1741804"/>
              <a:gd name="T31" fmla="*/ 40623 h 824229"/>
              <a:gd name="T32" fmla="*/ 1547341 w 1741804"/>
              <a:gd name="T33" fmla="*/ 0 h 824229"/>
              <a:gd name="T34" fmla="*/ 1571431 w 1741804"/>
              <a:gd name="T35" fmla="*/ 52657 h 824229"/>
              <a:gd name="T36" fmla="*/ 1597750 w 1741804"/>
              <a:gd name="T37" fmla="*/ 40623 h 824229"/>
              <a:gd name="T38" fmla="*/ 1714161 w 1741804"/>
              <a:gd name="T39" fmla="*/ 40623 h 824229"/>
              <a:gd name="T40" fmla="*/ 1741489 w 1741804"/>
              <a:gd name="T41" fmla="*/ 6728 h 824229"/>
              <a:gd name="T42" fmla="*/ 1547341 w 1741804"/>
              <a:gd name="T43" fmla="*/ 0 h 8242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1804"/>
              <a:gd name="T67" fmla="*/ 0 h 824229"/>
              <a:gd name="T68" fmla="*/ 1741804 w 1741804"/>
              <a:gd name="T69" fmla="*/ 824229 h 8242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1804" h="824229">
                <a:moveTo>
                  <a:pt x="1571716" y="52677"/>
                </a:moveTo>
                <a:lnTo>
                  <a:pt x="0" y="771398"/>
                </a:lnTo>
                <a:lnTo>
                  <a:pt x="24130" y="823976"/>
                </a:lnTo>
                <a:lnTo>
                  <a:pt x="1595779" y="105286"/>
                </a:lnTo>
                <a:lnTo>
                  <a:pt x="1571716" y="52677"/>
                </a:lnTo>
                <a:close/>
              </a:path>
              <a:path w="1741804" h="824229">
                <a:moveTo>
                  <a:pt x="1714472" y="40639"/>
                </a:moveTo>
                <a:lnTo>
                  <a:pt x="1598040" y="40639"/>
                </a:lnTo>
                <a:lnTo>
                  <a:pt x="1622171" y="93218"/>
                </a:lnTo>
                <a:lnTo>
                  <a:pt x="1595779" y="105286"/>
                </a:lnTo>
                <a:lnTo>
                  <a:pt x="1619885" y="157987"/>
                </a:lnTo>
                <a:lnTo>
                  <a:pt x="1714472" y="40639"/>
                </a:lnTo>
                <a:close/>
              </a:path>
              <a:path w="1741804" h="824229">
                <a:moveTo>
                  <a:pt x="1598040" y="40639"/>
                </a:moveTo>
                <a:lnTo>
                  <a:pt x="1571716" y="52677"/>
                </a:lnTo>
                <a:lnTo>
                  <a:pt x="1595779" y="105286"/>
                </a:lnTo>
                <a:lnTo>
                  <a:pt x="1622171" y="93218"/>
                </a:lnTo>
                <a:lnTo>
                  <a:pt x="1598040" y="40639"/>
                </a:lnTo>
                <a:close/>
              </a:path>
              <a:path w="1741804" h="824229">
                <a:moveTo>
                  <a:pt x="1547622" y="0"/>
                </a:moveTo>
                <a:lnTo>
                  <a:pt x="1571716" y="52677"/>
                </a:lnTo>
                <a:lnTo>
                  <a:pt x="1598040" y="40639"/>
                </a:lnTo>
                <a:lnTo>
                  <a:pt x="1714472" y="40639"/>
                </a:lnTo>
                <a:lnTo>
                  <a:pt x="1741805" y="6731"/>
                </a:lnTo>
                <a:lnTo>
                  <a:pt x="154762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468313" y="4221163"/>
            <a:ext cx="4308475" cy="449262"/>
          </a:xfrm>
          <a:custGeom>
            <a:avLst/>
            <a:gdLst>
              <a:gd name="T0" fmla="*/ 0 w 4308475"/>
              <a:gd name="T1" fmla="*/ 449263 h 449579"/>
              <a:gd name="T2" fmla="*/ 4308351 w 4308475"/>
              <a:gd name="T3" fmla="*/ 449263 h 449579"/>
              <a:gd name="T4" fmla="*/ 4308351 w 4308475"/>
              <a:gd name="T5" fmla="*/ 0 h 449579"/>
              <a:gd name="T6" fmla="*/ 0 w 4308475"/>
              <a:gd name="T7" fmla="*/ 0 h 449579"/>
              <a:gd name="T8" fmla="*/ 0 w 4308475"/>
              <a:gd name="T9" fmla="*/ 449263 h 449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8475"/>
              <a:gd name="T16" fmla="*/ 0 h 449579"/>
              <a:gd name="T17" fmla="*/ 4308475 w 4308475"/>
              <a:gd name="T18" fmla="*/ 449579 h 449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8475" h="449579">
                <a:moveTo>
                  <a:pt x="0" y="449580"/>
                </a:moveTo>
                <a:lnTo>
                  <a:pt x="4308348" y="449580"/>
                </a:lnTo>
                <a:lnTo>
                  <a:pt x="4308348" y="0"/>
                </a:lnTo>
                <a:lnTo>
                  <a:pt x="0" y="0"/>
                </a:lnTo>
                <a:lnTo>
                  <a:pt x="0" y="44958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 txBox="1">
            <a:spLocks noChangeArrowheads="1"/>
          </p:cNvSpPr>
          <p:nvPr/>
        </p:nvSpPr>
        <p:spPr bwMode="auto">
          <a:xfrm>
            <a:off x="403225" y="1955800"/>
            <a:ext cx="4449763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69900" indent="-457200" algn="just">
              <a:lnSpc>
                <a:spcPct val="110000"/>
              </a:lnSpc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Unique connection identifier  </a:t>
            </a:r>
            <a:r>
              <a:rPr lang="th-TH" sz="2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[source IP] + [source port]  [dest. IP] + [dest. port]</a:t>
            </a:r>
            <a:endParaRPr lang="th-TH" sz="2600">
              <a:latin typeface="Tahoma" pitchFamily="34" charset="0"/>
              <a:cs typeface="Tahoma" pitchFamily="34" charset="0"/>
            </a:endParaRPr>
          </a:p>
          <a:p>
            <a:pPr marL="469900" indent="-457200">
              <a:tabLst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Web #1 [158.108.1.2:80]</a:t>
            </a:r>
          </a:p>
          <a:p>
            <a:pPr marL="469900" indent="-457200">
              <a:spcBef>
                <a:spcPts val="1425"/>
              </a:spcBef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Web #2 [158.108.1.2:8080]</a:t>
            </a:r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705350" y="3494088"/>
            <a:ext cx="1739900" cy="825500"/>
          </a:xfrm>
          <a:custGeom>
            <a:avLst/>
            <a:gdLst>
              <a:gd name="T0" fmla="*/ 1569724 w 1740535"/>
              <a:gd name="T1" fmla="*/ 52721 h 825500"/>
              <a:gd name="T2" fmla="*/ 0 w 1740535"/>
              <a:gd name="T3" fmla="*/ 772794 h 825500"/>
              <a:gd name="T4" fmla="*/ 24121 w 1740535"/>
              <a:gd name="T5" fmla="*/ 825373 h 825500"/>
              <a:gd name="T6" fmla="*/ 1593848 w 1740535"/>
              <a:gd name="T7" fmla="*/ 105298 h 825500"/>
              <a:gd name="T8" fmla="*/ 1569724 w 1740535"/>
              <a:gd name="T9" fmla="*/ 52721 h 825500"/>
              <a:gd name="T10" fmla="*/ 1712301 w 1740535"/>
              <a:gd name="T11" fmla="*/ 40639 h 825500"/>
              <a:gd name="T12" fmla="*/ 1596062 w 1740535"/>
              <a:gd name="T13" fmla="*/ 40639 h 825500"/>
              <a:gd name="T14" fmla="*/ 1620183 w 1740535"/>
              <a:gd name="T15" fmla="*/ 93217 h 825500"/>
              <a:gd name="T16" fmla="*/ 1593848 w 1740535"/>
              <a:gd name="T17" fmla="*/ 105298 h 825500"/>
              <a:gd name="T18" fmla="*/ 1618024 w 1740535"/>
              <a:gd name="T19" fmla="*/ 157987 h 825500"/>
              <a:gd name="T20" fmla="*/ 1712301 w 1740535"/>
              <a:gd name="T21" fmla="*/ 40639 h 825500"/>
              <a:gd name="T22" fmla="*/ 1596062 w 1740535"/>
              <a:gd name="T23" fmla="*/ 40639 h 825500"/>
              <a:gd name="T24" fmla="*/ 1569724 w 1740535"/>
              <a:gd name="T25" fmla="*/ 52721 h 825500"/>
              <a:gd name="T26" fmla="*/ 1593848 w 1740535"/>
              <a:gd name="T27" fmla="*/ 105298 h 825500"/>
              <a:gd name="T28" fmla="*/ 1620183 w 1740535"/>
              <a:gd name="T29" fmla="*/ 93217 h 825500"/>
              <a:gd name="T30" fmla="*/ 1596062 w 1740535"/>
              <a:gd name="T31" fmla="*/ 40639 h 825500"/>
              <a:gd name="T32" fmla="*/ 1545534 w 1740535"/>
              <a:gd name="T33" fmla="*/ 0 h 825500"/>
              <a:gd name="T34" fmla="*/ 1569724 w 1740535"/>
              <a:gd name="T35" fmla="*/ 52721 h 825500"/>
              <a:gd name="T36" fmla="*/ 1596062 w 1740535"/>
              <a:gd name="T37" fmla="*/ 40639 h 825500"/>
              <a:gd name="T38" fmla="*/ 1712301 w 1740535"/>
              <a:gd name="T39" fmla="*/ 40639 h 825500"/>
              <a:gd name="T40" fmla="*/ 1739646 w 1740535"/>
              <a:gd name="T41" fmla="*/ 6603 h 825500"/>
              <a:gd name="T42" fmla="*/ 1545534 w 1740535"/>
              <a:gd name="T43" fmla="*/ 0 h 8255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0535"/>
              <a:gd name="T67" fmla="*/ 0 h 825500"/>
              <a:gd name="T68" fmla="*/ 1740535 w 1740535"/>
              <a:gd name="T69" fmla="*/ 825500 h 8255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0535" h="825500">
                <a:moveTo>
                  <a:pt x="1570297" y="52721"/>
                </a:moveTo>
                <a:lnTo>
                  <a:pt x="0" y="772794"/>
                </a:lnTo>
                <a:lnTo>
                  <a:pt x="24130" y="825373"/>
                </a:lnTo>
                <a:lnTo>
                  <a:pt x="1594430" y="105298"/>
                </a:lnTo>
                <a:lnTo>
                  <a:pt x="1570297" y="52721"/>
                </a:lnTo>
                <a:close/>
              </a:path>
              <a:path w="1740535" h="825500">
                <a:moveTo>
                  <a:pt x="1712926" y="40639"/>
                </a:moveTo>
                <a:lnTo>
                  <a:pt x="1596644" y="40639"/>
                </a:lnTo>
                <a:lnTo>
                  <a:pt x="1620774" y="93217"/>
                </a:lnTo>
                <a:lnTo>
                  <a:pt x="1594430" y="105298"/>
                </a:lnTo>
                <a:lnTo>
                  <a:pt x="1618614" y="157987"/>
                </a:lnTo>
                <a:lnTo>
                  <a:pt x="1712926" y="40639"/>
                </a:lnTo>
                <a:close/>
              </a:path>
              <a:path w="1740535" h="825500">
                <a:moveTo>
                  <a:pt x="1596644" y="40639"/>
                </a:moveTo>
                <a:lnTo>
                  <a:pt x="1570297" y="52721"/>
                </a:lnTo>
                <a:lnTo>
                  <a:pt x="1594430" y="105298"/>
                </a:lnTo>
                <a:lnTo>
                  <a:pt x="1620774" y="93217"/>
                </a:lnTo>
                <a:lnTo>
                  <a:pt x="1596644" y="40639"/>
                </a:lnTo>
                <a:close/>
              </a:path>
              <a:path w="1740535" h="825500">
                <a:moveTo>
                  <a:pt x="1546098" y="0"/>
                </a:moveTo>
                <a:lnTo>
                  <a:pt x="1570297" y="52721"/>
                </a:lnTo>
                <a:lnTo>
                  <a:pt x="1596644" y="40639"/>
                </a:lnTo>
                <a:lnTo>
                  <a:pt x="1712926" y="40639"/>
                </a:lnTo>
                <a:lnTo>
                  <a:pt x="1740281" y="6603"/>
                </a:lnTo>
                <a:lnTo>
                  <a:pt x="15460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617538" y="4851400"/>
            <a:ext cx="3263900" cy="461963"/>
          </a:xfrm>
          <a:custGeom>
            <a:avLst/>
            <a:gdLst>
              <a:gd name="T0" fmla="*/ 0 w 3264535"/>
              <a:gd name="T1" fmla="*/ 461456 h 462279"/>
              <a:gd name="T2" fmla="*/ 3263774 w 3264535"/>
              <a:gd name="T3" fmla="*/ 461456 h 462279"/>
              <a:gd name="T4" fmla="*/ 3263774 w 3264535"/>
              <a:gd name="T5" fmla="*/ 0 h 462279"/>
              <a:gd name="T6" fmla="*/ 0 w 3264535"/>
              <a:gd name="T7" fmla="*/ 0 h 462279"/>
              <a:gd name="T8" fmla="*/ 0 w 3264535"/>
              <a:gd name="T9" fmla="*/ 461456 h 462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4535"/>
              <a:gd name="T16" fmla="*/ 0 h 462279"/>
              <a:gd name="T17" fmla="*/ 3264535 w 3264535"/>
              <a:gd name="T18" fmla="*/ 462279 h 462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4535" h="462279">
                <a:moveTo>
                  <a:pt x="0" y="461772"/>
                </a:moveTo>
                <a:lnTo>
                  <a:pt x="3264408" y="461772"/>
                </a:lnTo>
                <a:lnTo>
                  <a:pt x="326440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617538" y="4851400"/>
            <a:ext cx="3263900" cy="461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1440" fontAlgn="auto">
              <a:lnSpc>
                <a:spcPts val="29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Tahoma"/>
                <a:cs typeface="Tahoma"/>
              </a:rPr>
              <a:t>Ftp</a:t>
            </a:r>
            <a:r>
              <a:rPr sz="2600" spc="-8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[158.108.1.2:20]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3838575" y="3209925"/>
            <a:ext cx="3902075" cy="1900238"/>
          </a:xfrm>
          <a:custGeom>
            <a:avLst/>
            <a:gdLst>
              <a:gd name="T0" fmla="*/ 3732733 w 3902075"/>
              <a:gd name="T1" fmla="*/ 52167 h 1900554"/>
              <a:gd name="T2" fmla="*/ 0 w 3902075"/>
              <a:gd name="T3" fmla="*/ 1848051 h 1900554"/>
              <a:gd name="T4" fmla="*/ 25146 w 3902075"/>
              <a:gd name="T5" fmla="*/ 1900111 h 1900554"/>
              <a:gd name="T6" fmla="*/ 3757843 w 3902075"/>
              <a:gd name="T7" fmla="*/ 104372 h 1900554"/>
              <a:gd name="T8" fmla="*/ 3732733 w 3902075"/>
              <a:gd name="T9" fmla="*/ 52167 h 1900554"/>
              <a:gd name="T10" fmla="*/ 3873429 w 3902075"/>
              <a:gd name="T11" fmla="*/ 39617 h 1900554"/>
              <a:gd name="T12" fmla="*/ 3758819 w 3902075"/>
              <a:gd name="T13" fmla="*/ 39617 h 1900554"/>
              <a:gd name="T14" fmla="*/ 3783965 w 3902075"/>
              <a:gd name="T15" fmla="*/ 91805 h 1900554"/>
              <a:gd name="T16" fmla="*/ 3757843 w 3902075"/>
              <a:gd name="T17" fmla="*/ 104372 h 1900554"/>
              <a:gd name="T18" fmla="*/ 3782949 w 3902075"/>
              <a:gd name="T19" fmla="*/ 156564 h 1900554"/>
              <a:gd name="T20" fmla="*/ 3873429 w 3902075"/>
              <a:gd name="T21" fmla="*/ 39617 h 1900554"/>
              <a:gd name="T22" fmla="*/ 3758819 w 3902075"/>
              <a:gd name="T23" fmla="*/ 39617 h 1900554"/>
              <a:gd name="T24" fmla="*/ 3732733 w 3902075"/>
              <a:gd name="T25" fmla="*/ 52167 h 1900554"/>
              <a:gd name="T26" fmla="*/ 3757843 w 3902075"/>
              <a:gd name="T27" fmla="*/ 104372 h 1900554"/>
              <a:gd name="T28" fmla="*/ 3783965 w 3902075"/>
              <a:gd name="T29" fmla="*/ 91805 h 1900554"/>
              <a:gd name="T30" fmla="*/ 3758819 w 3902075"/>
              <a:gd name="T31" fmla="*/ 39617 h 1900554"/>
              <a:gd name="T32" fmla="*/ 3707639 w 3902075"/>
              <a:gd name="T33" fmla="*/ 0 h 1900554"/>
              <a:gd name="T34" fmla="*/ 3732733 w 3902075"/>
              <a:gd name="T35" fmla="*/ 52167 h 1900554"/>
              <a:gd name="T36" fmla="*/ 3758819 w 3902075"/>
              <a:gd name="T37" fmla="*/ 39617 h 1900554"/>
              <a:gd name="T38" fmla="*/ 3873429 w 3902075"/>
              <a:gd name="T39" fmla="*/ 39617 h 1900554"/>
              <a:gd name="T40" fmla="*/ 3901821 w 3902075"/>
              <a:gd name="T41" fmla="*/ 2920 h 1900554"/>
              <a:gd name="T42" fmla="*/ 3707639 w 3902075"/>
              <a:gd name="T43" fmla="*/ 0 h 19005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902075"/>
              <a:gd name="T67" fmla="*/ 0 h 1900554"/>
              <a:gd name="T68" fmla="*/ 3902075 w 3902075"/>
              <a:gd name="T69" fmla="*/ 1900554 h 19005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902075" h="1900554">
                <a:moveTo>
                  <a:pt x="3732732" y="52176"/>
                </a:moveTo>
                <a:lnTo>
                  <a:pt x="0" y="1848358"/>
                </a:lnTo>
                <a:lnTo>
                  <a:pt x="25146" y="1900427"/>
                </a:lnTo>
                <a:lnTo>
                  <a:pt x="3757843" y="104389"/>
                </a:lnTo>
                <a:lnTo>
                  <a:pt x="3732732" y="52176"/>
                </a:lnTo>
                <a:close/>
              </a:path>
              <a:path w="3902075" h="1900554">
                <a:moveTo>
                  <a:pt x="3873429" y="39624"/>
                </a:moveTo>
                <a:lnTo>
                  <a:pt x="3758819" y="39624"/>
                </a:lnTo>
                <a:lnTo>
                  <a:pt x="3783965" y="91820"/>
                </a:lnTo>
                <a:lnTo>
                  <a:pt x="3757843" y="104389"/>
                </a:lnTo>
                <a:lnTo>
                  <a:pt x="3782949" y="156590"/>
                </a:lnTo>
                <a:lnTo>
                  <a:pt x="3873429" y="39624"/>
                </a:lnTo>
                <a:close/>
              </a:path>
              <a:path w="3902075" h="1900554">
                <a:moveTo>
                  <a:pt x="3758819" y="39624"/>
                </a:moveTo>
                <a:lnTo>
                  <a:pt x="3732732" y="52176"/>
                </a:lnTo>
                <a:lnTo>
                  <a:pt x="3757843" y="104389"/>
                </a:lnTo>
                <a:lnTo>
                  <a:pt x="3783965" y="91820"/>
                </a:lnTo>
                <a:lnTo>
                  <a:pt x="3758819" y="39624"/>
                </a:lnTo>
                <a:close/>
              </a:path>
              <a:path w="3902075" h="1900554">
                <a:moveTo>
                  <a:pt x="3707638" y="0"/>
                </a:moveTo>
                <a:lnTo>
                  <a:pt x="3732732" y="52176"/>
                </a:lnTo>
                <a:lnTo>
                  <a:pt x="3758819" y="39624"/>
                </a:lnTo>
                <a:lnTo>
                  <a:pt x="3873429" y="39624"/>
                </a:lnTo>
                <a:lnTo>
                  <a:pt x="3901821" y="2920"/>
                </a:lnTo>
                <a:lnTo>
                  <a:pt x="370763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A4CBC1C-B0F9-4BBD-A923-E3F255452139}" type="slidenum">
              <a:rPr lang="en-US" smtClean="0"/>
              <a:pPr marL="111125"/>
              <a:t>9</a:t>
            </a:fld>
            <a:endParaRPr lang="th-TH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1199</Words>
  <Application>Microsoft Office PowerPoint</Application>
  <PresentationFormat>On-screen Show (4:3)</PresentationFormat>
  <Paragraphs>369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Office Theme</vt:lpstr>
      <vt:lpstr>Transport Over IP</vt:lpstr>
      <vt:lpstr>Outline</vt:lpstr>
      <vt:lpstr>TCP/IP protocol Suite</vt:lpstr>
      <vt:lpstr>TCP/IP protocol Suite</vt:lpstr>
      <vt:lpstr>Issues in Network Layer</vt:lpstr>
      <vt:lpstr>Transport Protocol</vt:lpstr>
      <vt:lpstr>Transport Protocols</vt:lpstr>
      <vt:lpstr>Ports and Addresses</vt:lpstr>
      <vt:lpstr>Ports and Addresses</vt:lpstr>
      <vt:lpstr>Ports and Addresses</vt:lpstr>
      <vt:lpstr>Well-known ports</vt:lpstr>
      <vt:lpstr>Well-known ports: Examples</vt:lpstr>
      <vt:lpstr>Registered Ports</vt:lpstr>
      <vt:lpstr>Registered Ports: Examples</vt:lpstr>
      <vt:lpstr>Example from</vt:lpstr>
      <vt:lpstr>Dynamic / Private ports</vt:lpstr>
      <vt:lpstr>Ephemeral</vt:lpstr>
      <vt:lpstr>Ephemeral</vt:lpstr>
      <vt:lpstr>Dynamic / Private ports</vt:lpstr>
      <vt:lpstr>Connection-Oriented Transport</vt:lpstr>
      <vt:lpstr>Connectionless Transport</vt:lpstr>
      <vt:lpstr>Outline</vt:lpstr>
      <vt:lpstr>User Datagram Protocol (UDP)</vt:lpstr>
      <vt:lpstr>UDP Encapsulation</vt:lpstr>
      <vt:lpstr>UDP Basic Functions</vt:lpstr>
      <vt:lpstr>UDP well-known ports</vt:lpstr>
      <vt:lpstr>UDP Message Format</vt:lpstr>
      <vt:lpstr>UDP Message Fragmentation</vt:lpstr>
      <vt:lpstr>UDP Checksum</vt:lpstr>
      <vt:lpstr>UDP Checksum</vt:lpstr>
      <vt:lpstr>UDP Checksum</vt:lpstr>
      <vt:lpstr>Why Pseudo Header is needed?</vt:lpstr>
      <vt:lpstr>UDP Pseudo Header</vt:lpstr>
      <vt:lpstr>UDP Checksum</vt:lpstr>
      <vt:lpstr>Protocols that use UDP</vt:lpstr>
      <vt:lpstr>UDP Lite</vt:lpstr>
      <vt:lpstr>UDP Lite Header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3</cp:revision>
  <dcterms:created xsi:type="dcterms:W3CDTF">2017-04-27T01:56:40Z</dcterms:created>
  <dcterms:modified xsi:type="dcterms:W3CDTF">2017-04-27T04:21:23Z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2017-04-27T00:00:00Z</vt:filetime>
  </property>
</Properties>
</file>