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1" autoAdjust="0"/>
  </p:normalViewPr>
  <p:slideViewPr>
    <p:cSldViewPr>
      <p:cViewPr varScale="1">
        <p:scale>
          <a:sx n="83" d="100"/>
          <a:sy n="83" d="100"/>
        </p:scale>
        <p:origin x="-157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CCE9-888E-4284-9D3E-BFF4BB700E11}" type="datetimeFigureOut">
              <a:rPr lang="th-TH" smtClean="0"/>
              <a:t>26/04/60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2E517-6DFD-4D2D-8B1E-805B41F911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235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มีแบบแสดงความคิดเห็นโดยตรงกับแบบเปรียบเทียบ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83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ระดับบนสุดที่เป็น</a:t>
            </a:r>
            <a:r>
              <a:rPr lang="en-US" dirty="0" smtClean="0"/>
              <a:t>document level </a:t>
            </a:r>
            <a:r>
              <a:rPr lang="th-TH" dirty="0" smtClean="0"/>
              <a:t> บอกได้ไหมว่า+ - 0 โดยให้ </a:t>
            </a:r>
            <a:r>
              <a:rPr lang="en-US" dirty="0" err="1" smtClean="0"/>
              <a:t>Oj</a:t>
            </a:r>
            <a:r>
              <a:rPr lang="en-US" dirty="0" smtClean="0"/>
              <a:t>= </a:t>
            </a:r>
            <a:r>
              <a:rPr lang="en-US" dirty="0" err="1" smtClean="0"/>
              <a:t>Fjk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6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Sentense</a:t>
            </a:r>
            <a:r>
              <a:rPr lang="en-US" dirty="0" smtClean="0"/>
              <a:t> </a:t>
            </a:r>
            <a:r>
              <a:rPr lang="th-TH" dirty="0" smtClean="0"/>
              <a:t>มีกระบวน</a:t>
            </a:r>
            <a:r>
              <a:rPr lang="th-TH" baseline="0" dirty="0" smtClean="0"/>
              <a:t> สองประการ </a:t>
            </a:r>
          </a:p>
          <a:p>
            <a:r>
              <a:rPr lang="en-US" baseline="0" dirty="0" smtClean="0"/>
              <a:t>1</a:t>
            </a:r>
            <a:r>
              <a:rPr lang="th-TH" baseline="0" dirty="0" smtClean="0"/>
              <a:t>ต้องแยกให้ได้ก่อนว่าเป็น</a:t>
            </a:r>
            <a:r>
              <a:rPr lang="en-US" baseline="0" dirty="0" smtClean="0"/>
              <a:t> Objective </a:t>
            </a:r>
            <a:r>
              <a:rPr lang="th-TH" baseline="0" dirty="0" smtClean="0"/>
              <a:t>หรือ </a:t>
            </a:r>
            <a:r>
              <a:rPr lang="en-US" baseline="0" dirty="0" smtClean="0"/>
              <a:t>Subjective sentence  </a:t>
            </a:r>
            <a:r>
              <a:rPr lang="th-TH" baseline="0" dirty="0" smtClean="0"/>
              <a:t>พอวิเคราะห์ได้แล้วก็สนใจเฉพาะ</a:t>
            </a:r>
            <a:r>
              <a:rPr lang="en-US" baseline="0" dirty="0" smtClean="0"/>
              <a:t> Subjective</a:t>
            </a:r>
          </a:p>
          <a:p>
            <a:r>
              <a:rPr lang="en-US" baseline="0" dirty="0" smtClean="0"/>
              <a:t>2.</a:t>
            </a:r>
            <a:r>
              <a:rPr lang="th-TH" baseline="0" dirty="0" smtClean="0"/>
              <a:t>นำมาทำเป็น</a:t>
            </a:r>
            <a:r>
              <a:rPr lang="en-US" baseline="0" dirty="0" smtClean="0"/>
              <a:t>Sentiment classification </a:t>
            </a:r>
            <a:r>
              <a:rPr lang="th-TH" baseline="0" dirty="0" smtClean="0"/>
              <a:t>ดูว่าเป็น</a:t>
            </a:r>
            <a:r>
              <a:rPr lang="en-US" baseline="0" dirty="0" smtClean="0"/>
              <a:t> positive </a:t>
            </a:r>
            <a:r>
              <a:rPr lang="th-TH" baseline="0" dirty="0" smtClean="0"/>
              <a:t>หรือ </a:t>
            </a:r>
            <a:r>
              <a:rPr lang="en-US" baseline="0" dirty="0" smtClean="0"/>
              <a:t>negative  </a:t>
            </a:r>
            <a:endParaRPr lang="th-TH" baseline="0" dirty="0" smtClean="0"/>
          </a:p>
          <a:p>
            <a:r>
              <a:rPr lang="th-TH" baseline="0" dirty="0" smtClean="0"/>
              <a:t>อย่างไรก็ตาม </a:t>
            </a:r>
            <a:r>
              <a:rPr lang="en-US" baseline="0" dirty="0" smtClean="0"/>
              <a:t>Subjective != Opinion </a:t>
            </a:r>
            <a:r>
              <a:rPr lang="th-TH" baseline="0" dirty="0" smtClean="0"/>
              <a:t>เสมอไป อาจเป็นแค่การเสนอความคิดเฉยๆ ความแนะนำโง่ๆ</a:t>
            </a:r>
          </a:p>
          <a:p>
            <a:r>
              <a:rPr lang="th-TH" baseline="0" dirty="0" smtClean="0"/>
              <a:t>แต่ถ้าพบว่าเป็น </a:t>
            </a:r>
            <a:r>
              <a:rPr lang="en-US" baseline="0" dirty="0" smtClean="0"/>
              <a:t>Objective sentence </a:t>
            </a:r>
            <a:r>
              <a:rPr lang="th-TH" baseline="0" dirty="0" smtClean="0"/>
              <a:t>ไม่ได้มีความหมายแฝงของการแสดงความคิดเห็นอยู่</a:t>
            </a:r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9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th-TH" baseline="0" dirty="0" smtClean="0"/>
              <a:t> หนึ่งๆอาจจะมีบางส่วนที่ดีหรือบางส่วนที่ไม่ดีก็ได้ เลยสร้างระบบจากทุกๆ</a:t>
            </a:r>
            <a:r>
              <a:rPr lang="en-US" baseline="0" dirty="0" smtClean="0"/>
              <a:t>review </a:t>
            </a:r>
            <a:r>
              <a:rPr lang="th-TH" baseline="0" dirty="0" smtClean="0"/>
              <a:t>แล้ว </a:t>
            </a:r>
            <a:r>
              <a:rPr lang="en-US" baseline="0" dirty="0" smtClean="0"/>
              <a:t>review </a:t>
            </a:r>
            <a:r>
              <a:rPr lang="th-TH" baseline="0" dirty="0" smtClean="0"/>
              <a:t>บางส่วนๆแยกไปเลย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7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นำสิ่งที่เราสรุปได้มามะกี้มาทำ</a:t>
            </a:r>
            <a:r>
              <a:rPr lang="th-TH" baseline="0" dirty="0" smtClean="0"/>
              <a:t> </a:t>
            </a:r>
            <a:r>
              <a:rPr lang="en-US" baseline="0" dirty="0" smtClean="0"/>
              <a:t>visualization</a:t>
            </a:r>
            <a:r>
              <a:rPr lang="th-TH" baseline="0" dirty="0" smtClean="0"/>
              <a:t>ได้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5020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เป็นกระบวนการหาความสัมพันธ์ระหว่างประโยคปัจจุบันกับประโยคถัดๆไป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343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835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โดยปรกติแล้วทุกๆประโยคต้องหา</a:t>
            </a:r>
            <a:r>
              <a:rPr lang="th-TH" baseline="0" dirty="0" smtClean="0"/>
              <a:t> </a:t>
            </a:r>
            <a:r>
              <a:rPr lang="en-US" baseline="0" dirty="0" smtClean="0"/>
              <a:t>feature </a:t>
            </a:r>
            <a:r>
              <a:rPr lang="th-TH" baseline="0" dirty="0" smtClean="0"/>
              <a:t>ให้ได้โดยหาแบบ</a:t>
            </a:r>
            <a:r>
              <a:rPr lang="en-US" baseline="0" dirty="0" smtClean="0"/>
              <a:t>Positive </a:t>
            </a:r>
            <a:r>
              <a:rPr lang="th-TH" baseline="0" dirty="0" smtClean="0"/>
              <a:t>หรือ </a:t>
            </a:r>
            <a:r>
              <a:rPr lang="en-US" baseline="0" dirty="0" smtClean="0"/>
              <a:t>Negative </a:t>
            </a:r>
            <a:r>
              <a:rPr lang="th-TH" baseline="0" dirty="0" smtClean="0"/>
              <a:t>โดยหาคำๆนึง เรียกว่า </a:t>
            </a:r>
            <a:r>
              <a:rPr lang="en-US" baseline="0" dirty="0" smtClean="0"/>
              <a:t>Opinion words / </a:t>
            </a:r>
            <a:r>
              <a:rPr lang="en-US" baseline="0" dirty="0" err="1" smtClean="0"/>
              <a:t>phareses</a:t>
            </a:r>
            <a:r>
              <a:rPr lang="en-US" baseline="0" dirty="0" smtClean="0"/>
              <a:t> </a:t>
            </a:r>
            <a:endParaRPr lang="th-TH" baseline="0" dirty="0" smtClean="0"/>
          </a:p>
          <a:p>
            <a:r>
              <a:rPr lang="th-TH" baseline="0" dirty="0" smtClean="0"/>
              <a:t>โดยบางอันอาจดูได้เลยไม่ต้องดูรูปประโยคเรียก </a:t>
            </a:r>
            <a:r>
              <a:rPr lang="en-US" baseline="0" dirty="0" smtClean="0"/>
              <a:t>context independent </a:t>
            </a:r>
            <a:r>
              <a:rPr lang="th-TH" baseline="0" dirty="0" smtClean="0"/>
              <a:t>แต่อีกแบบคือ </a:t>
            </a:r>
            <a:r>
              <a:rPr lang="en-US" baseline="0" dirty="0" smtClean="0"/>
              <a:t>context dependent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304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767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แบ่งออกเป็น สอง แบบ โดยอันแรกคือแบบที่สามารถบอกระดับได้แบ่งเป็นสามประเภทย่อย</a:t>
            </a:r>
            <a:r>
              <a:rPr lang="th-TH" baseline="0" dirty="0" smtClean="0"/>
              <a:t> 1 ระดับที่ไม่เท่ากัน 2 เท่ากัน 3.นับเป็นอันที่สุดในตลาด</a:t>
            </a:r>
          </a:p>
          <a:p>
            <a:r>
              <a:rPr lang="th-TH" baseline="0" dirty="0" smtClean="0"/>
              <a:t>แบบที่สองไม่สามารถบอกระดับได้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6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ข้อคิดเห็นที่เป็น</a:t>
            </a:r>
            <a:r>
              <a:rPr lang="th-TH" baseline="0" dirty="0" smtClean="0"/>
              <a:t>เท็จ </a:t>
            </a:r>
            <a:r>
              <a:rPr lang="en-US" baseline="0" dirty="0" smtClean="0"/>
              <a:t>hype spam </a:t>
            </a:r>
            <a:r>
              <a:rPr lang="th-TH" baseline="0" dirty="0" smtClean="0"/>
              <a:t>เขียนเกินจริง หรือ </a:t>
            </a:r>
            <a:r>
              <a:rPr lang="en-US" baseline="0" dirty="0" smtClean="0"/>
              <a:t>defaming spam </a:t>
            </a:r>
            <a:r>
              <a:rPr lang="th-TH" baseline="0" dirty="0" smtClean="0"/>
              <a:t>เขียนด่า</a:t>
            </a:r>
            <a:r>
              <a:rPr lang="th-TH" baseline="0" dirty="0" err="1" smtClean="0"/>
              <a:t>ไอสัส</a:t>
            </a:r>
            <a:endParaRPr lang="th-TH" baseline="0" dirty="0" smtClean="0"/>
          </a:p>
          <a:p>
            <a:r>
              <a:rPr lang="en-US" baseline="0" dirty="0" err="1" smtClean="0"/>
              <a:t>Onbrand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คือชอบก็ชอบไม่ชอบก็ไม่ชอบ </a:t>
            </a:r>
            <a:r>
              <a:rPr lang="en-US" baseline="0" dirty="0" smtClean="0"/>
              <a:t>brand</a:t>
            </a:r>
            <a:r>
              <a:rPr lang="th-TH" baseline="0" dirty="0" smtClean="0"/>
              <a:t>นั้น ไม่ถือเป็นความเห็น</a:t>
            </a:r>
          </a:p>
          <a:p>
            <a:r>
              <a:rPr lang="en-US" baseline="0" dirty="0" smtClean="0"/>
              <a:t>Non-opinion </a:t>
            </a:r>
            <a:r>
              <a:rPr lang="th-TH" baseline="0" dirty="0" smtClean="0"/>
              <a:t>คือขยะ สวะ รกโลก </a:t>
            </a:r>
            <a:r>
              <a:rPr lang="th-TH" baseline="0" dirty="0" err="1" smtClean="0"/>
              <a:t>ตั้ม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340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คือลักษณะที่เป็นข้อเท็จจริงมีตัวตนเวลากล่าวถึงเป็นแบบรูปธรรม</a:t>
            </a:r>
          </a:p>
          <a:p>
            <a:r>
              <a:rPr lang="en-US" baseline="0" dirty="0" smtClean="0"/>
              <a:t>Opinion </a:t>
            </a:r>
            <a:r>
              <a:rPr lang="th-TH" baseline="0" dirty="0" smtClean="0"/>
              <a:t>คือเป็นการแสดงข้อความที่เป็นนามธรรม</a:t>
            </a:r>
          </a:p>
          <a:p>
            <a:r>
              <a:rPr lang="th-TH" baseline="0" dirty="0" smtClean="0"/>
              <a:t>แต่บางทีอาจเป็นรูปประโยคที่แฝงข้อคิดเห็นได้ 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08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แบ่งเป็น 4 </a:t>
            </a:r>
            <a:r>
              <a:rPr lang="th-TH" dirty="0" err="1" smtClean="0"/>
              <a:t>กรุ้ป</a:t>
            </a:r>
            <a:r>
              <a:rPr lang="th-TH" dirty="0" smtClean="0"/>
              <a:t> เพราะพบพวกที่ยกขึ้นมา</a:t>
            </a:r>
          </a:p>
          <a:p>
            <a:r>
              <a:rPr lang="th-TH" dirty="0" smtClean="0"/>
              <a:t>1 อาจผิดพลาดเอง</a:t>
            </a:r>
            <a:r>
              <a:rPr lang="th-TH" baseline="0" dirty="0" smtClean="0"/>
              <a:t> 234 </a:t>
            </a:r>
            <a:r>
              <a:rPr lang="en-US" baseline="0" dirty="0" smtClean="0"/>
              <a:t>spam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9737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คนที่เป็น </a:t>
            </a:r>
            <a:r>
              <a:rPr lang="en-US" dirty="0" smtClean="0"/>
              <a:t>Negative</a:t>
            </a:r>
            <a:r>
              <a:rPr lang="en-US" baseline="0" dirty="0" smtClean="0"/>
              <a:t> thinking </a:t>
            </a:r>
            <a:r>
              <a:rPr lang="th-TH" baseline="0" dirty="0" smtClean="0"/>
              <a:t>มากๆ มีโอกาสเป็น</a:t>
            </a:r>
            <a:r>
              <a:rPr lang="en-US" baseline="0" dirty="0" smtClean="0"/>
              <a:t>Spammer </a:t>
            </a:r>
            <a:r>
              <a:rPr lang="th-TH" baseline="0" dirty="0" smtClean="0"/>
              <a:t>สูง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672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ความรู้สึกหรืออารมณ์ที่แสดงออกมาทางข้อความ</a:t>
            </a:r>
            <a:r>
              <a:rPr lang="th-TH" dirty="0" err="1" smtClean="0"/>
              <a:t>เพิ่อ</a:t>
            </a:r>
            <a:r>
              <a:rPr lang="th-TH" dirty="0" smtClean="0"/>
              <a:t>ให้รู้ได้ว่าข้อความนั้นๆมีความรู้สึกหรืออารมณ์อย่างไร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353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ข้อความบางข้อความที่เป็น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word of mouth </a:t>
            </a:r>
            <a:r>
              <a:rPr lang="th-TH" baseline="0" dirty="0" smtClean="0"/>
              <a:t>มีปริมาณมากๆ จึงเป็นเหตุให้เกิด </a:t>
            </a:r>
            <a:r>
              <a:rPr lang="en-US" baseline="0" dirty="0" smtClean="0"/>
              <a:t>Opinion </a:t>
            </a:r>
            <a:r>
              <a:rPr lang="en-US" baseline="0" dirty="0" err="1" smtClean="0"/>
              <a:t>minning</a:t>
            </a:r>
            <a:r>
              <a:rPr lang="en-US" baseline="0" dirty="0" smtClean="0"/>
              <a:t> </a:t>
            </a:r>
            <a:endParaRPr lang="th-TH" baseline="0" dirty="0" smtClean="0"/>
          </a:p>
          <a:p>
            <a:r>
              <a:rPr lang="th-TH" baseline="0" dirty="0" smtClean="0"/>
              <a:t>พูดง่ายๆคือพยายามจะสร้าง</a:t>
            </a:r>
            <a:r>
              <a:rPr lang="en-US" baseline="0" dirty="0" smtClean="0"/>
              <a:t> tool </a:t>
            </a:r>
            <a:r>
              <a:rPr lang="th-TH" baseline="0" dirty="0" smtClean="0"/>
              <a:t>มาช่วยประมวลผลข้อความจาก </a:t>
            </a:r>
            <a:r>
              <a:rPr lang="en-US" baseline="0" dirty="0" smtClean="0"/>
              <a:t>social media</a:t>
            </a:r>
            <a:r>
              <a:rPr lang="th-TH" baseline="0" dirty="0" smtClean="0"/>
              <a:t>ที่มีปริมาณมากๆ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86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742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</a:t>
            </a:r>
            <a:r>
              <a:rPr lang="th-TH" baseline="0" dirty="0" smtClean="0"/>
              <a:t>ในที่นี้มองได้หลายแบบ อาจจะเป็น</a:t>
            </a:r>
            <a:r>
              <a:rPr lang="en-US" baseline="0" dirty="0" smtClean="0"/>
              <a:t>product </a:t>
            </a:r>
            <a:r>
              <a:rPr lang="th-TH" baseline="0" dirty="0" smtClean="0"/>
              <a:t>คนเหตุการณ์ห่าไรก็ได้ ซึ่ง </a:t>
            </a:r>
            <a:r>
              <a:rPr lang="en-US" baseline="0" dirty="0" smtClean="0"/>
              <a:t>object</a:t>
            </a:r>
            <a:r>
              <a:rPr lang="th-TH" baseline="0" dirty="0" smtClean="0"/>
              <a:t> จะมี</a:t>
            </a:r>
            <a:r>
              <a:rPr lang="th-TH" baseline="0" dirty="0" err="1" smtClean="0"/>
              <a:t>โครงส้</a:t>
            </a:r>
            <a:r>
              <a:rPr lang="th-TH" baseline="0" dirty="0" smtClean="0"/>
              <a:t>รางเป็น </a:t>
            </a:r>
            <a:r>
              <a:rPr lang="en-US" baseline="0" dirty="0" err="1" smtClean="0"/>
              <a:t>hierachy</a:t>
            </a:r>
            <a:r>
              <a:rPr lang="th-TH" baseline="0" dirty="0" smtClean="0"/>
              <a:t> โดนจะมี</a:t>
            </a:r>
            <a:r>
              <a:rPr lang="en-US" baseline="0" dirty="0" smtClean="0"/>
              <a:t> components sub-components </a:t>
            </a:r>
            <a:r>
              <a:rPr lang="th-TH" baseline="0" dirty="0" smtClean="0"/>
              <a:t>ต่างๆย่อยลงไป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73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ชนิดของข้อคิดเห็นมีสองแบบคือ</a:t>
            </a:r>
            <a:r>
              <a:rPr lang="th-TH" baseline="0" dirty="0" smtClean="0"/>
              <a:t> </a:t>
            </a:r>
            <a:r>
              <a:rPr lang="en-US" baseline="0" dirty="0" smtClean="0"/>
              <a:t>direct </a:t>
            </a:r>
            <a:r>
              <a:rPr lang="th-TH" baseline="0" dirty="0" smtClean="0"/>
              <a:t>คือแสดงความคิดเห็นโดยตรงเลยว่ามันดีไม่ดียังไงตรงๆ</a:t>
            </a:r>
            <a:r>
              <a:rPr lang="en-US" baseline="0" dirty="0" smtClean="0"/>
              <a:t> Comparative </a:t>
            </a:r>
            <a:r>
              <a:rPr lang="th-TH" baseline="0" dirty="0" smtClean="0"/>
              <a:t>เป็นการนำ</a:t>
            </a:r>
            <a:r>
              <a:rPr lang="th-TH" baseline="0" dirty="0" err="1" smtClean="0"/>
              <a:t>ตัวนึง</a:t>
            </a:r>
            <a:r>
              <a:rPr lang="th-TH" baseline="0" dirty="0" smtClean="0"/>
              <a:t>ไปเทียบ</a:t>
            </a:r>
            <a:r>
              <a:rPr lang="th-TH" baseline="0" dirty="0" err="1" smtClean="0"/>
              <a:t>ตัวนึง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74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</a:t>
            </a:r>
            <a:r>
              <a:rPr lang="th-TH" baseline="0" dirty="0" smtClean="0"/>
              <a:t>ของ </a:t>
            </a:r>
            <a:r>
              <a:rPr lang="en-US" baseline="0" dirty="0" smtClean="0"/>
              <a:t>Direct Opinion </a:t>
            </a:r>
            <a:endParaRPr lang="th-TH" baseline="0" dirty="0" smtClean="0"/>
          </a:p>
          <a:p>
            <a:r>
              <a:rPr lang="en-US" baseline="0" dirty="0" err="1" smtClean="0"/>
              <a:t>Oj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 </a:t>
            </a:r>
            <a:r>
              <a:rPr lang="en-US" baseline="0" dirty="0" smtClean="0"/>
              <a:t>target </a:t>
            </a:r>
            <a:r>
              <a:rPr lang="en-US" baseline="0" dirty="0" err="1" smtClean="0"/>
              <a:t>fjk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 </a:t>
            </a:r>
            <a:r>
              <a:rPr lang="en-US" baseline="0" dirty="0" smtClean="0"/>
              <a:t>feature </a:t>
            </a:r>
            <a:r>
              <a:rPr lang="th-TH" baseline="0" dirty="0" smtClean="0"/>
              <a:t>ที่</a:t>
            </a:r>
            <a:r>
              <a:rPr lang="en-US" baseline="0" dirty="0" smtClean="0"/>
              <a:t>j</a:t>
            </a:r>
            <a:r>
              <a:rPr lang="th-TH" baseline="0" dirty="0" smtClean="0"/>
              <a:t>ของ</a:t>
            </a:r>
            <a:r>
              <a:rPr lang="en-US" baseline="0" dirty="0" smtClean="0"/>
              <a:t> object</a:t>
            </a:r>
            <a:r>
              <a:rPr lang="th-TH" baseline="0" dirty="0" smtClean="0"/>
              <a:t>ที่</a:t>
            </a:r>
            <a:r>
              <a:rPr lang="en-US" baseline="0" dirty="0" smtClean="0"/>
              <a:t>k</a:t>
            </a:r>
            <a:r>
              <a:rPr lang="th-TH" baseline="0" dirty="0" smtClean="0"/>
              <a:t>ของ</a:t>
            </a:r>
            <a:r>
              <a:rPr lang="en-US" baseline="0" dirty="0" err="1" smtClean="0"/>
              <a:t>Oj</a:t>
            </a:r>
            <a:endParaRPr lang="th-TH" baseline="0" dirty="0" smtClean="0"/>
          </a:p>
          <a:p>
            <a:r>
              <a:rPr lang="en-US" baseline="0" dirty="0" err="1" smtClean="0"/>
              <a:t>Soijkl</a:t>
            </a:r>
            <a:r>
              <a:rPr lang="en-US" baseline="0" dirty="0" smtClean="0"/>
              <a:t> </a:t>
            </a:r>
            <a:r>
              <a:rPr lang="th-TH" baseline="0" dirty="0" smtClean="0"/>
              <a:t>เป็น</a:t>
            </a:r>
            <a:r>
              <a:rPr lang="en-US" baseline="0" dirty="0" smtClean="0"/>
              <a:t>sentiment value </a:t>
            </a:r>
            <a:r>
              <a:rPr lang="th-TH" baseline="0" dirty="0" smtClean="0"/>
              <a:t>คือค่าความคิดเห็นโดยคนที่</a:t>
            </a:r>
            <a:r>
              <a:rPr lang="en-US" baseline="0" dirty="0" smtClean="0"/>
              <a:t> hi </a:t>
            </a:r>
            <a:r>
              <a:rPr lang="th-TH" baseline="0" dirty="0" smtClean="0"/>
              <a:t>เวลา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tl</a:t>
            </a:r>
            <a:r>
              <a:rPr lang="th-TH" baseline="0" dirty="0" smtClean="0"/>
              <a:t> อาจเป็นความเห็นแบบไหนก็ได้แต่ต้องระบุด้วยว่าใครเมื่อไหร่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255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ทำทั้งหมดแล้วสรุปให้ได้ว่ามันดีหรือไม่ดี</a:t>
            </a:r>
            <a:r>
              <a:rPr lang="th-TH" baseline="0" dirty="0" smtClean="0"/>
              <a:t> </a:t>
            </a:r>
          </a:p>
          <a:p>
            <a:r>
              <a:rPr lang="th-TH" baseline="0" dirty="0" smtClean="0"/>
              <a:t>แล้วค่อยมองลึกลงไปเรื่อยๆ</a:t>
            </a:r>
          </a:p>
          <a:p>
            <a:r>
              <a:rPr lang="th-TH" baseline="0" dirty="0" smtClean="0"/>
              <a:t>แล้วในขั้นที่3คือให้ระบบมองทุกๆ</a:t>
            </a:r>
            <a:r>
              <a:rPr lang="en-US" baseline="0" dirty="0" smtClean="0"/>
              <a:t>review </a:t>
            </a:r>
            <a:r>
              <a:rPr lang="th-TH" baseline="0" dirty="0" smtClean="0"/>
              <a:t>แล้วให้ระบบสรุปว่าคนเขามีความเห็นต่อระบบอย่างไร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E517-6DFD-4D2D-8B1E-805B41F9115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967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8244" y="964666"/>
            <a:ext cx="8290559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44" y="1000112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9079" y="253745"/>
            <a:ext cx="2879598" cy="754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03466"/>
            <a:ext cx="8072119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8244" y="964666"/>
            <a:ext cx="8290559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44" y="1000112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2454" y="1314696"/>
            <a:ext cx="4058920" cy="474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6698" y="1368221"/>
            <a:ext cx="3876675" cy="476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8244" y="964666"/>
            <a:ext cx="8290559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7544" y="1000112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9079" y="253745"/>
            <a:ext cx="8108429" cy="754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03466"/>
            <a:ext cx="8072119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120" y="2013889"/>
            <a:ext cx="7207758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08866" y="6493460"/>
            <a:ext cx="1750059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2919" y="6493460"/>
            <a:ext cx="212725" cy="153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1F487C"/>
                </a:solidFill>
                <a:latin typeface="Tahoma"/>
                <a:cs typeface="Tahoma"/>
              </a:defRPr>
            </a:lvl1pPr>
          </a:lstStyle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891" y="3412972"/>
            <a:ext cx="4978908" cy="12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7427" y="3448951"/>
            <a:ext cx="4897120" cy="0"/>
          </a:xfrm>
          <a:custGeom>
            <a:avLst/>
            <a:gdLst/>
            <a:ahLst/>
            <a:cxnLst/>
            <a:rect l="l" t="t" r="r" b="b"/>
            <a:pathLst>
              <a:path w="4897120">
                <a:moveTo>
                  <a:pt x="0" y="0"/>
                </a:moveTo>
                <a:lnTo>
                  <a:pt x="4896548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7301" y="5663478"/>
            <a:ext cx="2213470" cy="50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729" y="5663328"/>
            <a:ext cx="1764271" cy="582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193" y="1788718"/>
            <a:ext cx="3759718" cy="3219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4196" y="1903476"/>
            <a:ext cx="4681728" cy="1478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4176" y="3560051"/>
            <a:ext cx="1384553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7834" y="3560051"/>
            <a:ext cx="3183636" cy="379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4176" y="4163567"/>
            <a:ext cx="4096512" cy="379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4176" y="4465320"/>
            <a:ext cx="2685288" cy="379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68567" y="4465320"/>
            <a:ext cx="1238249" cy="379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597" y="4465320"/>
            <a:ext cx="1298448" cy="379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4176" y="4767071"/>
            <a:ext cx="2241042" cy="379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6167" y="3634879"/>
            <a:ext cx="4390390" cy="148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36C09"/>
                </a:solidFill>
                <a:latin typeface="Tahoma"/>
                <a:cs typeface="Tahoma"/>
              </a:rPr>
              <a:t>01204456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Social Networks Data</a:t>
            </a:r>
            <a:r>
              <a:rPr sz="180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Mining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Department </a:t>
            </a:r>
            <a:r>
              <a:rPr sz="1800" dirty="0">
                <a:solidFill>
                  <a:srgbClr val="E36C09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Computer Engineering  </a:t>
            </a:r>
            <a:r>
              <a:rPr sz="1800" spc="-20" dirty="0">
                <a:solidFill>
                  <a:srgbClr val="E36C09"/>
                </a:solidFill>
                <a:latin typeface="Tahoma"/>
                <a:cs typeface="Tahoma"/>
              </a:rPr>
              <a:t>Faculty </a:t>
            </a:r>
            <a:r>
              <a:rPr sz="1800" dirty="0">
                <a:solidFill>
                  <a:srgbClr val="E36C09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Engineering, </a:t>
            </a:r>
            <a:r>
              <a:rPr sz="1800" spc="-10" dirty="0">
                <a:solidFill>
                  <a:srgbClr val="E36C09"/>
                </a:solidFill>
                <a:latin typeface="Tahoma"/>
                <a:cs typeface="Tahoma"/>
              </a:rPr>
              <a:t>Kasetsart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University  Bangkok,</a:t>
            </a:r>
            <a:r>
              <a:rPr sz="1800" spc="-5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Tahoma"/>
                <a:cs typeface="Tahoma"/>
              </a:rPr>
              <a:t>Thailand.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8056880" cy="383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quintuple</a:t>
            </a:r>
            <a:endParaRPr sz="240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59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775" i="1" baseline="-2102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i="1" baseline="-21021" dirty="0">
                <a:latin typeface="Times New Roman"/>
                <a:cs typeface="Times New Roman"/>
              </a:rPr>
              <a:t>jk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so</a:t>
            </a:r>
            <a:r>
              <a:rPr sz="2775" i="1" baseline="-21021" dirty="0">
                <a:latin typeface="Times New Roman"/>
                <a:cs typeface="Times New Roman"/>
              </a:rPr>
              <a:t>ijkl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775" i="1" baseline="-21021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55"/>
              </a:spcBef>
            </a:pPr>
            <a:r>
              <a:rPr sz="2400" spc="-5" dirty="0">
                <a:latin typeface="Tahoma"/>
                <a:cs typeface="Tahoma"/>
              </a:rPr>
              <a:t>where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i="1" baseline="-21367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ahoma"/>
                <a:cs typeface="Tahoma"/>
              </a:rPr>
              <a:t>is a </a:t>
            </a:r>
            <a:r>
              <a:rPr sz="2000" spc="-10" dirty="0">
                <a:latin typeface="Tahoma"/>
                <a:cs typeface="Tahoma"/>
              </a:rPr>
              <a:t>target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1950" i="1" spc="7" baseline="-21367" dirty="0">
                <a:latin typeface="Times New Roman"/>
                <a:cs typeface="Times New Roman"/>
              </a:rPr>
              <a:t>jk </a:t>
            </a:r>
            <a:r>
              <a:rPr sz="2000" spc="-5" dirty="0">
                <a:latin typeface="Tahoma"/>
                <a:cs typeface="Tahoma"/>
              </a:rPr>
              <a:t>is a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feature </a:t>
            </a:r>
            <a:r>
              <a:rPr sz="2000" spc="-5" dirty="0">
                <a:latin typeface="Tahoma"/>
                <a:cs typeface="Tahoma"/>
              </a:rPr>
              <a:t>of the object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i="1" baseline="-21367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so</a:t>
            </a:r>
            <a:r>
              <a:rPr sz="1950" i="1" spc="7" baseline="-21367" dirty="0">
                <a:latin typeface="Times New Roman"/>
                <a:cs typeface="Times New Roman"/>
              </a:rPr>
              <a:t>ijkl </a:t>
            </a:r>
            <a:r>
              <a:rPr sz="2000" spc="-5" dirty="0">
                <a:latin typeface="Tahoma"/>
                <a:cs typeface="Tahoma"/>
              </a:rPr>
              <a:t>is the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sentiment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spc="-5" dirty="0">
                <a:latin typeface="Tahoma"/>
                <a:cs typeface="Tahoma"/>
              </a:rPr>
              <a:t>of the opinion of the opinion holder</a:t>
            </a:r>
            <a:r>
              <a:rPr sz="2000" spc="195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on </a:t>
            </a:r>
            <a:r>
              <a:rPr sz="2000" spc="-10" dirty="0">
                <a:latin typeface="Tahoma"/>
                <a:cs typeface="Tahoma"/>
              </a:rPr>
              <a:t>feature </a:t>
            </a: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1950" i="1" spc="7" baseline="-21367" dirty="0">
                <a:latin typeface="Times New Roman"/>
                <a:cs typeface="Times New Roman"/>
              </a:rPr>
              <a:t>jk </a:t>
            </a:r>
            <a:r>
              <a:rPr sz="2000" spc="-5" dirty="0">
                <a:latin typeface="Tahoma"/>
                <a:cs typeface="Tahoma"/>
              </a:rPr>
              <a:t>of object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i="1" baseline="-21367" dirty="0"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ahoma"/>
                <a:cs typeface="Tahoma"/>
              </a:rPr>
              <a:t>at time</a:t>
            </a:r>
            <a:r>
              <a:rPr sz="2000" spc="215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positive, negative, </a:t>
            </a:r>
            <a:r>
              <a:rPr sz="1800" spc="-10" dirty="0">
                <a:latin typeface="Tahoma"/>
                <a:cs typeface="Tahoma"/>
              </a:rPr>
              <a:t>neutral, </a:t>
            </a:r>
            <a:r>
              <a:rPr sz="1800" dirty="0">
                <a:latin typeface="Tahoma"/>
                <a:cs typeface="Tahoma"/>
              </a:rPr>
              <a:t>or a </a:t>
            </a:r>
            <a:r>
              <a:rPr sz="1800" spc="-5" dirty="0">
                <a:latin typeface="Tahoma"/>
                <a:cs typeface="Tahoma"/>
              </a:rPr>
              <a:t>more </a:t>
            </a:r>
            <a:r>
              <a:rPr sz="1800" spc="-10" dirty="0">
                <a:latin typeface="Tahoma"/>
                <a:cs typeface="Tahoma"/>
              </a:rPr>
              <a:t>granular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rating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1950" i="1" baseline="-21367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ahoma"/>
                <a:cs typeface="Tahoma"/>
              </a:rPr>
              <a:t>is an opinion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006FC0"/>
                </a:solidFill>
                <a:latin typeface="Tahoma"/>
                <a:cs typeface="Tahoma"/>
              </a:rPr>
              <a:t>holder</a:t>
            </a:r>
            <a:r>
              <a:rPr sz="2000" spc="-4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l </a:t>
            </a:r>
            <a:r>
              <a:rPr sz="2000" spc="-5" dirty="0">
                <a:latin typeface="Tahoma"/>
                <a:cs typeface="Tahoma"/>
              </a:rPr>
              <a:t>is the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time </a:t>
            </a:r>
            <a:r>
              <a:rPr sz="2000" spc="-5" dirty="0">
                <a:latin typeface="Tahoma"/>
                <a:cs typeface="Tahoma"/>
              </a:rPr>
              <a:t>when the opinion is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expressed.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2723375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Modeling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619" y="6493460"/>
            <a:ext cx="1873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1" y="396240"/>
            <a:ext cx="9031224" cy="4582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412" y="590562"/>
            <a:ext cx="8648700" cy="420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0279" y="1654301"/>
            <a:ext cx="2809494" cy="380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3497" y="1802892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5987" y="1679981"/>
            <a:ext cx="2714625" cy="285750"/>
          </a:xfrm>
          <a:custGeom>
            <a:avLst/>
            <a:gdLst/>
            <a:ahLst/>
            <a:cxnLst/>
            <a:rect l="l" t="t" r="r" b="b"/>
            <a:pathLst>
              <a:path w="2714625" h="285750">
                <a:moveTo>
                  <a:pt x="2667012" y="0"/>
                </a:moveTo>
                <a:lnTo>
                  <a:pt x="47625" y="0"/>
                </a:lnTo>
                <a:lnTo>
                  <a:pt x="29087" y="3742"/>
                </a:lnTo>
                <a:lnTo>
                  <a:pt x="13949" y="13949"/>
                </a:lnTo>
                <a:lnTo>
                  <a:pt x="3742" y="29087"/>
                </a:lnTo>
                <a:lnTo>
                  <a:pt x="0" y="47625"/>
                </a:lnTo>
                <a:lnTo>
                  <a:pt x="0" y="238125"/>
                </a:lnTo>
                <a:lnTo>
                  <a:pt x="3742" y="256662"/>
                </a:lnTo>
                <a:lnTo>
                  <a:pt x="13949" y="271800"/>
                </a:lnTo>
                <a:lnTo>
                  <a:pt x="29087" y="282007"/>
                </a:lnTo>
                <a:lnTo>
                  <a:pt x="47625" y="285750"/>
                </a:lnTo>
                <a:lnTo>
                  <a:pt x="2667012" y="285750"/>
                </a:lnTo>
                <a:lnTo>
                  <a:pt x="2685555" y="282007"/>
                </a:lnTo>
                <a:lnTo>
                  <a:pt x="2700693" y="271800"/>
                </a:lnTo>
                <a:lnTo>
                  <a:pt x="2710896" y="256662"/>
                </a:lnTo>
                <a:lnTo>
                  <a:pt x="2714637" y="238125"/>
                </a:lnTo>
                <a:lnTo>
                  <a:pt x="2714637" y="47625"/>
                </a:lnTo>
                <a:lnTo>
                  <a:pt x="2710896" y="29087"/>
                </a:lnTo>
                <a:lnTo>
                  <a:pt x="2700693" y="13949"/>
                </a:lnTo>
                <a:lnTo>
                  <a:pt x="2685555" y="3742"/>
                </a:lnTo>
                <a:lnTo>
                  <a:pt x="2667012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5987" y="1679981"/>
            <a:ext cx="2714625" cy="285750"/>
          </a:xfrm>
          <a:custGeom>
            <a:avLst/>
            <a:gdLst/>
            <a:ahLst/>
            <a:cxnLst/>
            <a:rect l="l" t="t" r="r" b="b"/>
            <a:pathLst>
              <a:path w="271462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667012" y="0"/>
                </a:lnTo>
                <a:lnTo>
                  <a:pt x="2685555" y="3742"/>
                </a:lnTo>
                <a:lnTo>
                  <a:pt x="2700693" y="13949"/>
                </a:lnTo>
                <a:lnTo>
                  <a:pt x="2710896" y="29087"/>
                </a:lnTo>
                <a:lnTo>
                  <a:pt x="2714637" y="47625"/>
                </a:lnTo>
                <a:lnTo>
                  <a:pt x="2714637" y="238125"/>
                </a:lnTo>
                <a:lnTo>
                  <a:pt x="2710896" y="256662"/>
                </a:lnTo>
                <a:lnTo>
                  <a:pt x="2700693" y="271800"/>
                </a:lnTo>
                <a:lnTo>
                  <a:pt x="2685555" y="282007"/>
                </a:lnTo>
                <a:lnTo>
                  <a:pt x="2667012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9365" y="1529638"/>
            <a:ext cx="20320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950" b="1" i="1" spc="7" baseline="-21367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1037082"/>
            <a:ext cx="3809238" cy="3802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9651" y="1186433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600" y="1062926"/>
            <a:ext cx="3715385" cy="285750"/>
          </a:xfrm>
          <a:custGeom>
            <a:avLst/>
            <a:gdLst/>
            <a:ahLst/>
            <a:cxnLst/>
            <a:rect l="l" t="t" r="r" b="b"/>
            <a:pathLst>
              <a:path w="3715385" h="285750">
                <a:moveTo>
                  <a:pt x="3667150" y="0"/>
                </a:moveTo>
                <a:lnTo>
                  <a:pt x="47625" y="0"/>
                </a:lnTo>
                <a:lnTo>
                  <a:pt x="29087" y="3742"/>
                </a:lnTo>
                <a:lnTo>
                  <a:pt x="13949" y="13949"/>
                </a:lnTo>
                <a:lnTo>
                  <a:pt x="3742" y="29087"/>
                </a:lnTo>
                <a:lnTo>
                  <a:pt x="0" y="47625"/>
                </a:lnTo>
                <a:lnTo>
                  <a:pt x="0" y="238125"/>
                </a:lnTo>
                <a:lnTo>
                  <a:pt x="3742" y="256662"/>
                </a:lnTo>
                <a:lnTo>
                  <a:pt x="13949" y="271800"/>
                </a:lnTo>
                <a:lnTo>
                  <a:pt x="29087" y="282007"/>
                </a:lnTo>
                <a:lnTo>
                  <a:pt x="47625" y="285750"/>
                </a:lnTo>
                <a:lnTo>
                  <a:pt x="3667150" y="285750"/>
                </a:lnTo>
                <a:lnTo>
                  <a:pt x="3685687" y="282007"/>
                </a:lnTo>
                <a:lnTo>
                  <a:pt x="3700826" y="271800"/>
                </a:lnTo>
                <a:lnTo>
                  <a:pt x="3711032" y="256662"/>
                </a:lnTo>
                <a:lnTo>
                  <a:pt x="3714775" y="238125"/>
                </a:lnTo>
                <a:lnTo>
                  <a:pt x="3714775" y="47625"/>
                </a:lnTo>
                <a:lnTo>
                  <a:pt x="3711032" y="29087"/>
                </a:lnTo>
                <a:lnTo>
                  <a:pt x="3700826" y="13949"/>
                </a:lnTo>
                <a:lnTo>
                  <a:pt x="3685687" y="3742"/>
                </a:lnTo>
                <a:lnTo>
                  <a:pt x="3667150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600" y="1062926"/>
            <a:ext cx="3715385" cy="285750"/>
          </a:xfrm>
          <a:custGeom>
            <a:avLst/>
            <a:gdLst/>
            <a:ahLst/>
            <a:cxnLst/>
            <a:rect l="l" t="t" r="r" b="b"/>
            <a:pathLst>
              <a:path w="371538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3667150" y="0"/>
                </a:lnTo>
                <a:lnTo>
                  <a:pt x="3685687" y="3742"/>
                </a:lnTo>
                <a:lnTo>
                  <a:pt x="3700826" y="13949"/>
                </a:lnTo>
                <a:lnTo>
                  <a:pt x="3711032" y="29087"/>
                </a:lnTo>
                <a:lnTo>
                  <a:pt x="3714775" y="47625"/>
                </a:lnTo>
                <a:lnTo>
                  <a:pt x="3714775" y="238125"/>
                </a:lnTo>
                <a:lnTo>
                  <a:pt x="3711032" y="256662"/>
                </a:lnTo>
                <a:lnTo>
                  <a:pt x="3700826" y="271800"/>
                </a:lnTo>
                <a:lnTo>
                  <a:pt x="3685687" y="282007"/>
                </a:lnTo>
                <a:lnTo>
                  <a:pt x="3667150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64652" y="1315326"/>
            <a:ext cx="20129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950" b="1" i="1" spc="7" baseline="-21367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0779" y="671322"/>
            <a:ext cx="2166366" cy="3802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2433" y="820674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6512" y="697102"/>
            <a:ext cx="2072005" cy="285750"/>
          </a:xfrm>
          <a:custGeom>
            <a:avLst/>
            <a:gdLst/>
            <a:ahLst/>
            <a:cxnLst/>
            <a:rect l="l" t="t" r="r" b="b"/>
            <a:pathLst>
              <a:path w="2072004" h="285750">
                <a:moveTo>
                  <a:pt x="2024075" y="0"/>
                </a:moveTo>
                <a:lnTo>
                  <a:pt x="47625" y="0"/>
                </a:lnTo>
                <a:lnTo>
                  <a:pt x="29087" y="3742"/>
                </a:lnTo>
                <a:lnTo>
                  <a:pt x="13949" y="13949"/>
                </a:lnTo>
                <a:lnTo>
                  <a:pt x="3742" y="29087"/>
                </a:lnTo>
                <a:lnTo>
                  <a:pt x="0" y="47625"/>
                </a:lnTo>
                <a:lnTo>
                  <a:pt x="0" y="238125"/>
                </a:lnTo>
                <a:lnTo>
                  <a:pt x="3742" y="256662"/>
                </a:lnTo>
                <a:lnTo>
                  <a:pt x="13949" y="271800"/>
                </a:lnTo>
                <a:lnTo>
                  <a:pt x="29087" y="282007"/>
                </a:lnTo>
                <a:lnTo>
                  <a:pt x="47625" y="285750"/>
                </a:lnTo>
                <a:lnTo>
                  <a:pt x="2024075" y="285750"/>
                </a:lnTo>
                <a:lnTo>
                  <a:pt x="2042612" y="282007"/>
                </a:lnTo>
                <a:lnTo>
                  <a:pt x="2057750" y="271800"/>
                </a:lnTo>
                <a:lnTo>
                  <a:pt x="2067957" y="256662"/>
                </a:lnTo>
                <a:lnTo>
                  <a:pt x="2071700" y="238125"/>
                </a:lnTo>
                <a:lnTo>
                  <a:pt x="2071700" y="47625"/>
                </a:lnTo>
                <a:lnTo>
                  <a:pt x="2067957" y="29087"/>
                </a:lnTo>
                <a:lnTo>
                  <a:pt x="2057750" y="13949"/>
                </a:lnTo>
                <a:lnTo>
                  <a:pt x="2042612" y="3742"/>
                </a:lnTo>
                <a:lnTo>
                  <a:pt x="2024075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6512" y="697102"/>
            <a:ext cx="2072005" cy="285750"/>
          </a:xfrm>
          <a:custGeom>
            <a:avLst/>
            <a:gdLst/>
            <a:ahLst/>
            <a:cxnLst/>
            <a:rect l="l" t="t" r="r" b="b"/>
            <a:pathLst>
              <a:path w="2072004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024075" y="0"/>
                </a:lnTo>
                <a:lnTo>
                  <a:pt x="2042612" y="3742"/>
                </a:lnTo>
                <a:lnTo>
                  <a:pt x="2057750" y="13949"/>
                </a:lnTo>
                <a:lnTo>
                  <a:pt x="2067957" y="29087"/>
                </a:lnTo>
                <a:lnTo>
                  <a:pt x="2071700" y="47625"/>
                </a:lnTo>
                <a:lnTo>
                  <a:pt x="2071700" y="238125"/>
                </a:lnTo>
                <a:lnTo>
                  <a:pt x="2067957" y="256662"/>
                </a:lnTo>
                <a:lnTo>
                  <a:pt x="2057750" y="271800"/>
                </a:lnTo>
                <a:lnTo>
                  <a:pt x="2042612" y="282007"/>
                </a:lnTo>
                <a:lnTo>
                  <a:pt x="2024075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5"/>
                </a:lnTo>
                <a:lnTo>
                  <a:pt x="0" y="47625"/>
                </a:lnTo>
                <a:close/>
              </a:path>
            </a:pathLst>
          </a:custGeom>
          <a:ln w="12700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6953" y="529501"/>
            <a:ext cx="15494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950" b="1" i="1" spc="7" baseline="-21367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4128" y="165862"/>
            <a:ext cx="2620010" cy="477520"/>
          </a:xfrm>
          <a:custGeom>
            <a:avLst/>
            <a:gdLst/>
            <a:ahLst/>
            <a:cxnLst/>
            <a:rect l="l" t="t" r="r" b="b"/>
            <a:pathLst>
              <a:path w="2620010" h="477520">
                <a:moveTo>
                  <a:pt x="0" y="0"/>
                </a:moveTo>
                <a:lnTo>
                  <a:pt x="2619629" y="0"/>
                </a:lnTo>
                <a:lnTo>
                  <a:pt x="2619629" y="477050"/>
                </a:lnTo>
                <a:lnTo>
                  <a:pt x="0" y="477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264128" y="165862"/>
            <a:ext cx="2620010" cy="477520"/>
          </a:xfrm>
          <a:prstGeom prst="rect">
            <a:avLst/>
          </a:prstGeom>
          <a:solidFill>
            <a:srgbClr val="FFFFFF"/>
          </a:solidFill>
          <a:ln w="25400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080"/>
              </a:lnSpc>
            </a:pP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800" b="0" i="1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775" b="0" i="1" baseline="-21021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800" b="0" i="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775" b="0" i="1" baseline="-21021" dirty="0">
                <a:solidFill>
                  <a:srgbClr val="000000"/>
                </a:solidFill>
                <a:latin typeface="Calibri"/>
                <a:cs typeface="Calibri"/>
              </a:rPr>
              <a:t>jk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800" b="0" i="1" dirty="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sz="2775" b="0" i="1" baseline="-21021" dirty="0">
                <a:solidFill>
                  <a:srgbClr val="000000"/>
                </a:solidFill>
                <a:latin typeface="Calibri"/>
                <a:cs typeface="Calibri"/>
              </a:rPr>
              <a:t>ijkl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800" b="0" i="1" spc="-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775" b="0" i="1" spc="-7" baseline="-2102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800" b="0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i="1" spc="-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775" b="0" i="1" spc="-7" baseline="-21021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158" y="1991537"/>
            <a:ext cx="3072130" cy="277495"/>
          </a:xfrm>
          <a:custGeom>
            <a:avLst/>
            <a:gdLst/>
            <a:ahLst/>
            <a:cxnLst/>
            <a:rect l="l" t="t" r="r" b="b"/>
            <a:pathLst>
              <a:path w="3072129" h="277494">
                <a:moveTo>
                  <a:pt x="3025635" y="0"/>
                </a:moveTo>
                <a:lnTo>
                  <a:pt x="46202" y="0"/>
                </a:lnTo>
                <a:lnTo>
                  <a:pt x="28219" y="3631"/>
                </a:lnTo>
                <a:lnTo>
                  <a:pt x="13533" y="13533"/>
                </a:lnTo>
                <a:lnTo>
                  <a:pt x="3631" y="28219"/>
                </a:lnTo>
                <a:lnTo>
                  <a:pt x="0" y="46202"/>
                </a:lnTo>
                <a:lnTo>
                  <a:pt x="0" y="231000"/>
                </a:lnTo>
                <a:lnTo>
                  <a:pt x="3631" y="248983"/>
                </a:lnTo>
                <a:lnTo>
                  <a:pt x="13533" y="263669"/>
                </a:lnTo>
                <a:lnTo>
                  <a:pt x="28219" y="273571"/>
                </a:lnTo>
                <a:lnTo>
                  <a:pt x="46202" y="277202"/>
                </a:lnTo>
                <a:lnTo>
                  <a:pt x="3025635" y="277202"/>
                </a:lnTo>
                <a:lnTo>
                  <a:pt x="3043618" y="273571"/>
                </a:lnTo>
                <a:lnTo>
                  <a:pt x="3058304" y="263669"/>
                </a:lnTo>
                <a:lnTo>
                  <a:pt x="3068206" y="248983"/>
                </a:lnTo>
                <a:lnTo>
                  <a:pt x="3071837" y="231000"/>
                </a:lnTo>
                <a:lnTo>
                  <a:pt x="3071837" y="46202"/>
                </a:lnTo>
                <a:lnTo>
                  <a:pt x="3068206" y="28219"/>
                </a:lnTo>
                <a:lnTo>
                  <a:pt x="3058304" y="13533"/>
                </a:lnTo>
                <a:lnTo>
                  <a:pt x="3043618" y="3631"/>
                </a:lnTo>
                <a:lnTo>
                  <a:pt x="3025635" y="0"/>
                </a:lnTo>
                <a:close/>
              </a:path>
            </a:pathLst>
          </a:custGeom>
          <a:solidFill>
            <a:srgbClr val="B9FF9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158" y="1991537"/>
            <a:ext cx="3072130" cy="277495"/>
          </a:xfrm>
          <a:custGeom>
            <a:avLst/>
            <a:gdLst/>
            <a:ahLst/>
            <a:cxnLst/>
            <a:rect l="l" t="t" r="r" b="b"/>
            <a:pathLst>
              <a:path w="3072129" h="277494">
                <a:moveTo>
                  <a:pt x="0" y="46202"/>
                </a:moveTo>
                <a:lnTo>
                  <a:pt x="3631" y="28219"/>
                </a:lnTo>
                <a:lnTo>
                  <a:pt x="13533" y="13533"/>
                </a:lnTo>
                <a:lnTo>
                  <a:pt x="28219" y="3631"/>
                </a:lnTo>
                <a:lnTo>
                  <a:pt x="46202" y="0"/>
                </a:lnTo>
                <a:lnTo>
                  <a:pt x="3025635" y="0"/>
                </a:lnTo>
                <a:lnTo>
                  <a:pt x="3043618" y="3631"/>
                </a:lnTo>
                <a:lnTo>
                  <a:pt x="3058304" y="13533"/>
                </a:lnTo>
                <a:lnTo>
                  <a:pt x="3068206" y="28219"/>
                </a:lnTo>
                <a:lnTo>
                  <a:pt x="3071837" y="46202"/>
                </a:lnTo>
                <a:lnTo>
                  <a:pt x="3071837" y="231000"/>
                </a:lnTo>
                <a:lnTo>
                  <a:pt x="3068206" y="248983"/>
                </a:lnTo>
                <a:lnTo>
                  <a:pt x="3058304" y="263669"/>
                </a:lnTo>
                <a:lnTo>
                  <a:pt x="3043618" y="273571"/>
                </a:lnTo>
                <a:lnTo>
                  <a:pt x="3025635" y="277202"/>
                </a:lnTo>
                <a:lnTo>
                  <a:pt x="46202" y="277202"/>
                </a:lnTo>
                <a:lnTo>
                  <a:pt x="28219" y="273571"/>
                </a:lnTo>
                <a:lnTo>
                  <a:pt x="13533" y="263669"/>
                </a:lnTo>
                <a:lnTo>
                  <a:pt x="3631" y="248983"/>
                </a:lnTo>
                <a:lnTo>
                  <a:pt x="0" y="231000"/>
                </a:lnTo>
                <a:lnTo>
                  <a:pt x="0" y="46202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8862" y="2268740"/>
            <a:ext cx="2143125" cy="277495"/>
          </a:xfrm>
          <a:custGeom>
            <a:avLst/>
            <a:gdLst/>
            <a:ahLst/>
            <a:cxnLst/>
            <a:rect l="l" t="t" r="r" b="b"/>
            <a:pathLst>
              <a:path w="2143125" h="277494">
                <a:moveTo>
                  <a:pt x="2096935" y="0"/>
                </a:moveTo>
                <a:lnTo>
                  <a:pt x="46202" y="0"/>
                </a:lnTo>
                <a:lnTo>
                  <a:pt x="28219" y="3631"/>
                </a:lnTo>
                <a:lnTo>
                  <a:pt x="13533" y="13533"/>
                </a:lnTo>
                <a:lnTo>
                  <a:pt x="3631" y="28219"/>
                </a:lnTo>
                <a:lnTo>
                  <a:pt x="0" y="46202"/>
                </a:lnTo>
                <a:lnTo>
                  <a:pt x="0" y="231000"/>
                </a:lnTo>
                <a:lnTo>
                  <a:pt x="3631" y="248983"/>
                </a:lnTo>
                <a:lnTo>
                  <a:pt x="13533" y="263669"/>
                </a:lnTo>
                <a:lnTo>
                  <a:pt x="28219" y="273571"/>
                </a:lnTo>
                <a:lnTo>
                  <a:pt x="46202" y="277202"/>
                </a:lnTo>
                <a:lnTo>
                  <a:pt x="2096935" y="277202"/>
                </a:lnTo>
                <a:lnTo>
                  <a:pt x="2114918" y="273571"/>
                </a:lnTo>
                <a:lnTo>
                  <a:pt x="2129604" y="263669"/>
                </a:lnTo>
                <a:lnTo>
                  <a:pt x="2139506" y="248983"/>
                </a:lnTo>
                <a:lnTo>
                  <a:pt x="2143137" y="231000"/>
                </a:lnTo>
                <a:lnTo>
                  <a:pt x="2143137" y="46202"/>
                </a:lnTo>
                <a:lnTo>
                  <a:pt x="2139506" y="28219"/>
                </a:lnTo>
                <a:lnTo>
                  <a:pt x="2129604" y="13533"/>
                </a:lnTo>
                <a:lnTo>
                  <a:pt x="2114918" y="3631"/>
                </a:lnTo>
                <a:lnTo>
                  <a:pt x="2096935" y="0"/>
                </a:lnTo>
                <a:close/>
              </a:path>
            </a:pathLst>
          </a:custGeom>
          <a:solidFill>
            <a:srgbClr val="B9FF9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8862" y="2268740"/>
            <a:ext cx="2143125" cy="277495"/>
          </a:xfrm>
          <a:custGeom>
            <a:avLst/>
            <a:gdLst/>
            <a:ahLst/>
            <a:cxnLst/>
            <a:rect l="l" t="t" r="r" b="b"/>
            <a:pathLst>
              <a:path w="2143125" h="277494">
                <a:moveTo>
                  <a:pt x="0" y="46202"/>
                </a:moveTo>
                <a:lnTo>
                  <a:pt x="3631" y="28219"/>
                </a:lnTo>
                <a:lnTo>
                  <a:pt x="13533" y="13533"/>
                </a:lnTo>
                <a:lnTo>
                  <a:pt x="28219" y="3631"/>
                </a:lnTo>
                <a:lnTo>
                  <a:pt x="46202" y="0"/>
                </a:lnTo>
                <a:lnTo>
                  <a:pt x="2096935" y="0"/>
                </a:lnTo>
                <a:lnTo>
                  <a:pt x="2114918" y="3631"/>
                </a:lnTo>
                <a:lnTo>
                  <a:pt x="2129604" y="13533"/>
                </a:lnTo>
                <a:lnTo>
                  <a:pt x="2139506" y="28219"/>
                </a:lnTo>
                <a:lnTo>
                  <a:pt x="2143137" y="46202"/>
                </a:lnTo>
                <a:lnTo>
                  <a:pt x="2143137" y="231000"/>
                </a:lnTo>
                <a:lnTo>
                  <a:pt x="2139506" y="248983"/>
                </a:lnTo>
                <a:lnTo>
                  <a:pt x="2129604" y="263669"/>
                </a:lnTo>
                <a:lnTo>
                  <a:pt x="2114918" y="273571"/>
                </a:lnTo>
                <a:lnTo>
                  <a:pt x="2096935" y="277202"/>
                </a:lnTo>
                <a:lnTo>
                  <a:pt x="46202" y="277202"/>
                </a:lnTo>
                <a:lnTo>
                  <a:pt x="28219" y="273571"/>
                </a:lnTo>
                <a:lnTo>
                  <a:pt x="13533" y="263669"/>
                </a:lnTo>
                <a:lnTo>
                  <a:pt x="3631" y="248983"/>
                </a:lnTo>
                <a:lnTo>
                  <a:pt x="0" y="231000"/>
                </a:lnTo>
                <a:lnTo>
                  <a:pt x="0" y="46202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3437" y="2268740"/>
            <a:ext cx="3517900" cy="277495"/>
          </a:xfrm>
          <a:custGeom>
            <a:avLst/>
            <a:gdLst/>
            <a:ahLst/>
            <a:cxnLst/>
            <a:rect l="l" t="t" r="r" b="b"/>
            <a:pathLst>
              <a:path w="3517900" h="277494">
                <a:moveTo>
                  <a:pt x="3471519" y="0"/>
                </a:moveTo>
                <a:lnTo>
                  <a:pt x="46202" y="0"/>
                </a:lnTo>
                <a:lnTo>
                  <a:pt x="28219" y="3631"/>
                </a:lnTo>
                <a:lnTo>
                  <a:pt x="13533" y="13533"/>
                </a:lnTo>
                <a:lnTo>
                  <a:pt x="3631" y="28219"/>
                </a:lnTo>
                <a:lnTo>
                  <a:pt x="0" y="46202"/>
                </a:lnTo>
                <a:lnTo>
                  <a:pt x="0" y="231000"/>
                </a:lnTo>
                <a:lnTo>
                  <a:pt x="3631" y="248983"/>
                </a:lnTo>
                <a:lnTo>
                  <a:pt x="13533" y="263669"/>
                </a:lnTo>
                <a:lnTo>
                  <a:pt x="28219" y="273571"/>
                </a:lnTo>
                <a:lnTo>
                  <a:pt x="46202" y="277202"/>
                </a:lnTo>
                <a:lnTo>
                  <a:pt x="3471519" y="277202"/>
                </a:lnTo>
                <a:lnTo>
                  <a:pt x="3489500" y="273571"/>
                </a:lnTo>
                <a:lnTo>
                  <a:pt x="3504182" y="263669"/>
                </a:lnTo>
                <a:lnTo>
                  <a:pt x="3514080" y="248983"/>
                </a:lnTo>
                <a:lnTo>
                  <a:pt x="3517709" y="231000"/>
                </a:lnTo>
                <a:lnTo>
                  <a:pt x="3517709" y="46202"/>
                </a:lnTo>
                <a:lnTo>
                  <a:pt x="3514080" y="28219"/>
                </a:lnTo>
                <a:lnTo>
                  <a:pt x="3504182" y="13533"/>
                </a:lnTo>
                <a:lnTo>
                  <a:pt x="3489500" y="3631"/>
                </a:lnTo>
                <a:lnTo>
                  <a:pt x="3471519" y="0"/>
                </a:lnTo>
                <a:close/>
              </a:path>
            </a:pathLst>
          </a:custGeom>
          <a:solidFill>
            <a:srgbClr val="B9FF9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3437" y="2268740"/>
            <a:ext cx="3517900" cy="277495"/>
          </a:xfrm>
          <a:custGeom>
            <a:avLst/>
            <a:gdLst/>
            <a:ahLst/>
            <a:cxnLst/>
            <a:rect l="l" t="t" r="r" b="b"/>
            <a:pathLst>
              <a:path w="3517900" h="277494">
                <a:moveTo>
                  <a:pt x="0" y="46202"/>
                </a:moveTo>
                <a:lnTo>
                  <a:pt x="3631" y="28219"/>
                </a:lnTo>
                <a:lnTo>
                  <a:pt x="13533" y="13533"/>
                </a:lnTo>
                <a:lnTo>
                  <a:pt x="28219" y="3631"/>
                </a:lnTo>
                <a:lnTo>
                  <a:pt x="46202" y="0"/>
                </a:lnTo>
                <a:lnTo>
                  <a:pt x="3471519" y="0"/>
                </a:lnTo>
                <a:lnTo>
                  <a:pt x="3489500" y="3631"/>
                </a:lnTo>
                <a:lnTo>
                  <a:pt x="3504182" y="13533"/>
                </a:lnTo>
                <a:lnTo>
                  <a:pt x="3514080" y="28219"/>
                </a:lnTo>
                <a:lnTo>
                  <a:pt x="3517709" y="46202"/>
                </a:lnTo>
                <a:lnTo>
                  <a:pt x="3517709" y="231000"/>
                </a:lnTo>
                <a:lnTo>
                  <a:pt x="3514080" y="248983"/>
                </a:lnTo>
                <a:lnTo>
                  <a:pt x="3504182" y="263669"/>
                </a:lnTo>
                <a:lnTo>
                  <a:pt x="3489500" y="273571"/>
                </a:lnTo>
                <a:lnTo>
                  <a:pt x="3471519" y="277202"/>
                </a:lnTo>
                <a:lnTo>
                  <a:pt x="46202" y="277202"/>
                </a:lnTo>
                <a:lnTo>
                  <a:pt x="28219" y="273571"/>
                </a:lnTo>
                <a:lnTo>
                  <a:pt x="13533" y="263669"/>
                </a:lnTo>
                <a:lnTo>
                  <a:pt x="3631" y="248983"/>
                </a:lnTo>
                <a:lnTo>
                  <a:pt x="0" y="231000"/>
                </a:lnTo>
                <a:lnTo>
                  <a:pt x="0" y="46202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158" y="2543429"/>
            <a:ext cx="1357630" cy="277495"/>
          </a:xfrm>
          <a:custGeom>
            <a:avLst/>
            <a:gdLst/>
            <a:ahLst/>
            <a:cxnLst/>
            <a:rect l="l" t="t" r="r" b="b"/>
            <a:pathLst>
              <a:path w="1357630" h="277494">
                <a:moveTo>
                  <a:pt x="1311122" y="0"/>
                </a:moveTo>
                <a:lnTo>
                  <a:pt x="46202" y="0"/>
                </a:lnTo>
                <a:lnTo>
                  <a:pt x="28219" y="3631"/>
                </a:lnTo>
                <a:lnTo>
                  <a:pt x="13533" y="13533"/>
                </a:lnTo>
                <a:lnTo>
                  <a:pt x="3631" y="28219"/>
                </a:lnTo>
                <a:lnTo>
                  <a:pt x="0" y="46202"/>
                </a:lnTo>
                <a:lnTo>
                  <a:pt x="0" y="231000"/>
                </a:lnTo>
                <a:lnTo>
                  <a:pt x="3631" y="248983"/>
                </a:lnTo>
                <a:lnTo>
                  <a:pt x="13533" y="263669"/>
                </a:lnTo>
                <a:lnTo>
                  <a:pt x="28219" y="273571"/>
                </a:lnTo>
                <a:lnTo>
                  <a:pt x="46202" y="277202"/>
                </a:lnTo>
                <a:lnTo>
                  <a:pt x="1311122" y="277202"/>
                </a:lnTo>
                <a:lnTo>
                  <a:pt x="1329105" y="273571"/>
                </a:lnTo>
                <a:lnTo>
                  <a:pt x="1343791" y="263669"/>
                </a:lnTo>
                <a:lnTo>
                  <a:pt x="1353693" y="248983"/>
                </a:lnTo>
                <a:lnTo>
                  <a:pt x="1357325" y="231000"/>
                </a:lnTo>
                <a:lnTo>
                  <a:pt x="1357325" y="46202"/>
                </a:lnTo>
                <a:lnTo>
                  <a:pt x="1353693" y="28219"/>
                </a:lnTo>
                <a:lnTo>
                  <a:pt x="1343791" y="13533"/>
                </a:lnTo>
                <a:lnTo>
                  <a:pt x="1329105" y="3631"/>
                </a:lnTo>
                <a:lnTo>
                  <a:pt x="1311122" y="0"/>
                </a:lnTo>
                <a:close/>
              </a:path>
            </a:pathLst>
          </a:custGeom>
          <a:solidFill>
            <a:srgbClr val="B9FF9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158" y="2543429"/>
            <a:ext cx="1357630" cy="277495"/>
          </a:xfrm>
          <a:custGeom>
            <a:avLst/>
            <a:gdLst/>
            <a:ahLst/>
            <a:cxnLst/>
            <a:rect l="l" t="t" r="r" b="b"/>
            <a:pathLst>
              <a:path w="1357630" h="277494">
                <a:moveTo>
                  <a:pt x="0" y="46202"/>
                </a:moveTo>
                <a:lnTo>
                  <a:pt x="3631" y="28219"/>
                </a:lnTo>
                <a:lnTo>
                  <a:pt x="13533" y="13533"/>
                </a:lnTo>
                <a:lnTo>
                  <a:pt x="28219" y="3631"/>
                </a:lnTo>
                <a:lnTo>
                  <a:pt x="46202" y="0"/>
                </a:lnTo>
                <a:lnTo>
                  <a:pt x="1311122" y="0"/>
                </a:lnTo>
                <a:lnTo>
                  <a:pt x="1329105" y="3631"/>
                </a:lnTo>
                <a:lnTo>
                  <a:pt x="1343791" y="13533"/>
                </a:lnTo>
                <a:lnTo>
                  <a:pt x="1353693" y="28219"/>
                </a:lnTo>
                <a:lnTo>
                  <a:pt x="1357325" y="46202"/>
                </a:lnTo>
                <a:lnTo>
                  <a:pt x="1357325" y="231000"/>
                </a:lnTo>
                <a:lnTo>
                  <a:pt x="1353693" y="248983"/>
                </a:lnTo>
                <a:lnTo>
                  <a:pt x="1343791" y="263669"/>
                </a:lnTo>
                <a:lnTo>
                  <a:pt x="1329105" y="273571"/>
                </a:lnTo>
                <a:lnTo>
                  <a:pt x="1311122" y="277202"/>
                </a:lnTo>
                <a:lnTo>
                  <a:pt x="46202" y="277202"/>
                </a:lnTo>
                <a:lnTo>
                  <a:pt x="28219" y="273571"/>
                </a:lnTo>
                <a:lnTo>
                  <a:pt x="13533" y="263669"/>
                </a:lnTo>
                <a:lnTo>
                  <a:pt x="3631" y="248983"/>
                </a:lnTo>
                <a:lnTo>
                  <a:pt x="0" y="231000"/>
                </a:lnTo>
                <a:lnTo>
                  <a:pt x="0" y="46202"/>
                </a:lnTo>
                <a:close/>
              </a:path>
            </a:pathLst>
          </a:custGeom>
          <a:ln w="254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937" y="2545867"/>
            <a:ext cx="3143885" cy="277495"/>
          </a:xfrm>
          <a:custGeom>
            <a:avLst/>
            <a:gdLst/>
            <a:ahLst/>
            <a:cxnLst/>
            <a:rect l="l" t="t" r="r" b="b"/>
            <a:pathLst>
              <a:path w="3143884" h="277494">
                <a:moveTo>
                  <a:pt x="3097072" y="0"/>
                </a:moveTo>
                <a:lnTo>
                  <a:pt x="46202" y="0"/>
                </a:lnTo>
                <a:lnTo>
                  <a:pt x="28219" y="3631"/>
                </a:lnTo>
                <a:lnTo>
                  <a:pt x="13533" y="13533"/>
                </a:lnTo>
                <a:lnTo>
                  <a:pt x="3631" y="28219"/>
                </a:lnTo>
                <a:lnTo>
                  <a:pt x="0" y="46202"/>
                </a:lnTo>
                <a:lnTo>
                  <a:pt x="0" y="231000"/>
                </a:lnTo>
                <a:lnTo>
                  <a:pt x="3631" y="248983"/>
                </a:lnTo>
                <a:lnTo>
                  <a:pt x="13533" y="263669"/>
                </a:lnTo>
                <a:lnTo>
                  <a:pt x="28219" y="273571"/>
                </a:lnTo>
                <a:lnTo>
                  <a:pt x="46202" y="277202"/>
                </a:lnTo>
                <a:lnTo>
                  <a:pt x="3097072" y="277202"/>
                </a:lnTo>
                <a:lnTo>
                  <a:pt x="3115055" y="273571"/>
                </a:lnTo>
                <a:lnTo>
                  <a:pt x="3129741" y="263669"/>
                </a:lnTo>
                <a:lnTo>
                  <a:pt x="3139644" y="248983"/>
                </a:lnTo>
                <a:lnTo>
                  <a:pt x="3143275" y="231000"/>
                </a:lnTo>
                <a:lnTo>
                  <a:pt x="3143275" y="46202"/>
                </a:lnTo>
                <a:lnTo>
                  <a:pt x="3139644" y="28219"/>
                </a:lnTo>
                <a:lnTo>
                  <a:pt x="3129741" y="13533"/>
                </a:lnTo>
                <a:lnTo>
                  <a:pt x="3115055" y="3631"/>
                </a:lnTo>
                <a:lnTo>
                  <a:pt x="3097072" y="0"/>
                </a:lnTo>
                <a:close/>
              </a:path>
            </a:pathLst>
          </a:custGeom>
          <a:solidFill>
            <a:srgbClr val="B9FF9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4937" y="2545867"/>
            <a:ext cx="3143885" cy="277495"/>
          </a:xfrm>
          <a:custGeom>
            <a:avLst/>
            <a:gdLst/>
            <a:ahLst/>
            <a:cxnLst/>
            <a:rect l="l" t="t" r="r" b="b"/>
            <a:pathLst>
              <a:path w="3143884" h="277494">
                <a:moveTo>
                  <a:pt x="0" y="46202"/>
                </a:moveTo>
                <a:lnTo>
                  <a:pt x="3631" y="28219"/>
                </a:lnTo>
                <a:lnTo>
                  <a:pt x="13533" y="13533"/>
                </a:lnTo>
                <a:lnTo>
                  <a:pt x="28219" y="3631"/>
                </a:lnTo>
                <a:lnTo>
                  <a:pt x="46202" y="0"/>
                </a:lnTo>
                <a:lnTo>
                  <a:pt x="3097072" y="0"/>
                </a:lnTo>
                <a:lnTo>
                  <a:pt x="3115055" y="3631"/>
                </a:lnTo>
                <a:lnTo>
                  <a:pt x="3129741" y="13533"/>
                </a:lnTo>
                <a:lnTo>
                  <a:pt x="3139644" y="28219"/>
                </a:lnTo>
                <a:lnTo>
                  <a:pt x="3143275" y="46202"/>
                </a:lnTo>
                <a:lnTo>
                  <a:pt x="3143275" y="231000"/>
                </a:lnTo>
                <a:lnTo>
                  <a:pt x="3139644" y="248983"/>
                </a:lnTo>
                <a:lnTo>
                  <a:pt x="3129741" y="263669"/>
                </a:lnTo>
                <a:lnTo>
                  <a:pt x="3115055" y="273571"/>
                </a:lnTo>
                <a:lnTo>
                  <a:pt x="3097072" y="277202"/>
                </a:lnTo>
                <a:lnTo>
                  <a:pt x="46202" y="277202"/>
                </a:lnTo>
                <a:lnTo>
                  <a:pt x="28219" y="273571"/>
                </a:lnTo>
                <a:lnTo>
                  <a:pt x="13533" y="263669"/>
                </a:lnTo>
                <a:lnTo>
                  <a:pt x="3631" y="248983"/>
                </a:lnTo>
                <a:lnTo>
                  <a:pt x="0" y="231000"/>
                </a:lnTo>
                <a:lnTo>
                  <a:pt x="0" y="46202"/>
                </a:lnTo>
                <a:close/>
              </a:path>
            </a:pathLst>
          </a:custGeom>
          <a:ln w="253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2412" y="4844300"/>
            <a:ext cx="374777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240" indent="-247650">
              <a:lnSpc>
                <a:spcPts val="2325"/>
              </a:lnSpc>
              <a:buAutoNum type="arabicPeriod"/>
              <a:tabLst>
                <a:tab pos="269875" algn="l"/>
              </a:tabLst>
            </a:pPr>
            <a:r>
              <a:rPr sz="2000" spc="-5" dirty="0">
                <a:latin typeface="Calibri"/>
                <a:cs typeface="Calibri"/>
              </a:rPr>
              <a:t>this is a quality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film.</a:t>
            </a:r>
            <a:endParaRPr sz="2000">
              <a:latin typeface="Calibri"/>
              <a:cs typeface="Calibri"/>
            </a:endParaRPr>
          </a:p>
          <a:p>
            <a:pPr marL="269240" indent="-247650">
              <a:lnSpc>
                <a:spcPts val="2250"/>
              </a:lnSpc>
              <a:buAutoNum type="arabicPeriod"/>
              <a:tabLst>
                <a:tab pos="269875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movie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quick</a:t>
            </a:r>
            <a:endParaRPr sz="2000">
              <a:latin typeface="Calibri"/>
              <a:cs typeface="Calibri"/>
            </a:endParaRPr>
          </a:p>
          <a:p>
            <a:pPr marL="260350" indent="-247650">
              <a:lnSpc>
                <a:spcPts val="2250"/>
              </a:lnSpc>
              <a:buAutoNum type="arabicPeriod"/>
              <a:tabLst>
                <a:tab pos="260985" algn="l"/>
              </a:tabLst>
            </a:pPr>
            <a:r>
              <a:rPr sz="2000" spc="-5" dirty="0">
                <a:latin typeface="Calibri"/>
                <a:cs typeface="Calibri"/>
              </a:rPr>
              <a:t>… has an </a:t>
            </a:r>
            <a:r>
              <a:rPr sz="2000" spc="-15" dirty="0">
                <a:latin typeface="Calibri"/>
                <a:cs typeface="Calibri"/>
              </a:rPr>
              <a:t>above-average </a:t>
            </a:r>
            <a:r>
              <a:rPr sz="2000" spc="-10" dirty="0">
                <a:latin typeface="Calibri"/>
                <a:cs typeface="Calibri"/>
              </a:rPr>
              <a:t>story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269240" indent="-248285">
              <a:lnSpc>
                <a:spcPts val="2250"/>
              </a:lnSpc>
              <a:buAutoNum type="arabicPeriod"/>
              <a:tabLst>
                <a:tab pos="269875" algn="l"/>
              </a:tabLst>
            </a:pPr>
            <a:r>
              <a:rPr sz="2000" spc="-5" dirty="0">
                <a:latin typeface="Calibri"/>
                <a:cs typeface="Calibri"/>
              </a:rPr>
              <a:t>… has good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music</a:t>
            </a:r>
            <a:endParaRPr sz="2000">
              <a:latin typeface="Calibri"/>
              <a:cs typeface="Calibri"/>
            </a:endParaRPr>
          </a:p>
          <a:p>
            <a:pPr marL="269240" indent="-248285">
              <a:lnSpc>
                <a:spcPts val="2325"/>
              </a:lnSpc>
              <a:buAutoNum type="arabicPeriod"/>
              <a:tabLst>
                <a:tab pos="269875" algn="l"/>
              </a:tabLst>
            </a:pPr>
            <a:r>
              <a:rPr sz="2000" spc="-5" dirty="0">
                <a:latin typeface="Calibri"/>
                <a:cs typeface="Calibri"/>
              </a:rPr>
              <a:t>…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real pleasure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5504408" y="4869700"/>
            <a:ext cx="2913380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563245">
              <a:lnSpc>
                <a:spcPts val="2250"/>
              </a:lnSpc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1950" i="1" spc="-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film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1950" i="1" baseline="-21367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 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1950" i="1" spc="-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film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1950" i="1" baseline="-21367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0955" marR="5080" indent="-8890">
              <a:lnSpc>
                <a:spcPts val="2250"/>
              </a:lnSpc>
            </a:pP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1950" i="1" spc="-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15" dirty="0">
                <a:latin typeface="Calibri"/>
                <a:cs typeface="Calibri"/>
              </a:rPr>
              <a:t>story </a:t>
            </a:r>
            <a:r>
              <a:rPr sz="2000" b="1" spc="-5" dirty="0">
                <a:latin typeface="Calibri"/>
                <a:cs typeface="Calibri"/>
              </a:rPr>
              <a:t>line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1950" i="1" baseline="-21367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 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1950" i="1" spc="-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music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1950" i="1" baseline="-21367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 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1950" i="1" spc="-7" baseline="-21367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film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1950" i="1" baseline="-21367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5704840" cy="213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Document-level </a:t>
            </a:r>
            <a:r>
              <a:rPr sz="2400" spc="-5" dirty="0">
                <a:latin typeface="Tahoma"/>
                <a:cs typeface="Tahoma"/>
              </a:rPr>
              <a:t>sentiment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classification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Sentence-level subjectivity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classification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Feature-based </a:t>
            </a:r>
            <a:r>
              <a:rPr sz="2400" spc="-5" dirty="0">
                <a:latin typeface="Tahoma"/>
                <a:cs typeface="Tahoma"/>
              </a:rPr>
              <a:t>sentiment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6256782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Levels of </a:t>
            </a:r>
            <a:r>
              <a:rPr dirty="0"/>
              <a:t>Opinion</a:t>
            </a:r>
            <a:r>
              <a:rPr spc="-100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8033384" cy="378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Classify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document </a:t>
            </a:r>
            <a:r>
              <a:rPr sz="2400" spc="-30" dirty="0">
                <a:latin typeface="Tahoma"/>
                <a:cs typeface="Tahoma"/>
              </a:rPr>
              <a:t>(e.g., </a:t>
            </a:r>
            <a:r>
              <a:rPr sz="2400" spc="-5" dirty="0">
                <a:latin typeface="Tahoma"/>
                <a:cs typeface="Tahoma"/>
              </a:rPr>
              <a:t>review) based on the </a:t>
            </a:r>
            <a:r>
              <a:rPr sz="2400" spc="-15" dirty="0">
                <a:latin typeface="Tahoma"/>
                <a:cs typeface="Tahoma"/>
              </a:rPr>
              <a:t>overall  </a:t>
            </a:r>
            <a:r>
              <a:rPr sz="2400" spc="-5" dirty="0">
                <a:latin typeface="Tahoma"/>
                <a:cs typeface="Tahoma"/>
              </a:rPr>
              <a:t>sentiment expressed by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opinion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holder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Classes: </a:t>
            </a:r>
            <a:r>
              <a:rPr sz="2000" spc="-5" dirty="0">
                <a:latin typeface="Tahoma"/>
                <a:cs typeface="Tahoma"/>
              </a:rPr>
              <a:t>positive or </a:t>
            </a:r>
            <a:r>
              <a:rPr sz="2000" spc="-10" dirty="0">
                <a:latin typeface="Tahoma"/>
                <a:cs typeface="Tahoma"/>
              </a:rPr>
              <a:t>negative </a:t>
            </a:r>
            <a:r>
              <a:rPr sz="2000" spc="-5" dirty="0">
                <a:latin typeface="Tahoma"/>
                <a:cs typeface="Tahoma"/>
              </a:rPr>
              <a:t>(and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neutral)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model,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i="1" spc="-7" baseline="-20833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latin typeface="Times New Roman"/>
                <a:cs typeface="Times New Roman"/>
              </a:rPr>
              <a:t>jk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so</a:t>
            </a:r>
            <a:r>
              <a:rPr sz="2400" i="1" spc="-7" baseline="-20833" dirty="0">
                <a:latin typeface="Times New Roman"/>
                <a:cs typeface="Times New Roman"/>
              </a:rPr>
              <a:t>ijkl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  <a:p>
            <a:pPr marL="755650" marR="319405" lvl="1" indent="-285750">
              <a:lnSpc>
                <a:spcPct val="100000"/>
              </a:lnSpc>
              <a:spcBef>
                <a:spcPts val="7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Assume a document </a:t>
            </a:r>
            <a:r>
              <a:rPr sz="2000" i="1" spc="-5" dirty="0">
                <a:latin typeface="Times New Roman"/>
                <a:cs typeface="Times New Roman"/>
              </a:rPr>
              <a:t>d </a:t>
            </a:r>
            <a:r>
              <a:rPr sz="2000" spc="-5" dirty="0">
                <a:latin typeface="Tahoma"/>
                <a:cs typeface="Tahoma"/>
              </a:rPr>
              <a:t>focuses on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a single object 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1950" i="1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j </a:t>
            </a:r>
            <a:r>
              <a:rPr sz="2000" spc="-5" dirty="0">
                <a:latin typeface="Tahoma"/>
                <a:cs typeface="Tahoma"/>
              </a:rPr>
              <a:t>(or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i="1" baseline="-21367" dirty="0">
                <a:latin typeface="Times New Roman"/>
                <a:cs typeface="Times New Roman"/>
              </a:rPr>
              <a:t>j </a:t>
            </a:r>
            <a:r>
              <a:rPr sz="2000" i="1" spc="-5" dirty="0">
                <a:latin typeface="Times New Roman"/>
                <a:cs typeface="Times New Roman"/>
              </a:rPr>
              <a:t>= </a:t>
            </a: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1950" i="1" spc="7" baseline="-21367" dirty="0">
                <a:latin typeface="Times New Roman"/>
                <a:cs typeface="Times New Roman"/>
              </a:rPr>
              <a:t>jk</a:t>
            </a:r>
            <a:r>
              <a:rPr sz="2000" spc="5" dirty="0">
                <a:latin typeface="Tahoma"/>
                <a:cs typeface="Tahoma"/>
              </a:rPr>
              <a:t>)  </a:t>
            </a:r>
            <a:r>
              <a:rPr sz="2000" spc="-5" dirty="0">
                <a:latin typeface="Tahoma"/>
                <a:cs typeface="Tahoma"/>
              </a:rPr>
              <a:t>and contains opinion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a single opinion holder</a:t>
            </a:r>
            <a:r>
              <a:rPr sz="2000" spc="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i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1950" i="1" baseline="-21367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assumption holds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customer reviews, but </a:t>
            </a:r>
            <a:r>
              <a:rPr sz="2400" spc="-1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not  hold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forum </a:t>
            </a:r>
            <a:r>
              <a:rPr sz="2400" spc="-5" dirty="0">
                <a:latin typeface="Tahoma"/>
                <a:cs typeface="Tahoma"/>
              </a:rPr>
              <a:t>and blog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post.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2967977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253745"/>
            <a:ext cx="814577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207" y="253745"/>
            <a:ext cx="5013198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Document-Level</a:t>
            </a:r>
            <a:r>
              <a:rPr spc="-30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775575" cy="459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Perform </a:t>
            </a:r>
            <a:r>
              <a:rPr sz="2400" spc="-5" dirty="0">
                <a:latin typeface="Tahoma"/>
                <a:cs typeface="Tahoma"/>
              </a:rPr>
              <a:t>two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sub-tasks: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Subjectivity classification: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subjective </a:t>
            </a:r>
            <a:r>
              <a:rPr sz="2000" spc="-5" dirty="0">
                <a:latin typeface="Tahoma"/>
                <a:cs typeface="Tahoma"/>
              </a:rPr>
              <a:t>or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objective</a:t>
            </a:r>
            <a:r>
              <a:rPr sz="2000" spc="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sentence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AF50"/>
                </a:solidFill>
                <a:latin typeface="Tahoma"/>
                <a:cs typeface="Tahoma"/>
              </a:rPr>
              <a:t>Objective: </a:t>
            </a: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i="1" spc="-10" dirty="0">
                <a:latin typeface="Calibri"/>
                <a:cs typeface="Calibri"/>
              </a:rPr>
              <a:t>bought </a:t>
            </a:r>
            <a:r>
              <a:rPr sz="1800" i="1" spc="-5" dirty="0">
                <a:latin typeface="Calibri"/>
                <a:cs typeface="Calibri"/>
              </a:rPr>
              <a:t>an iPhone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15" dirty="0">
                <a:latin typeface="Calibri"/>
                <a:cs typeface="Calibri"/>
              </a:rPr>
              <a:t>few </a:t>
            </a:r>
            <a:r>
              <a:rPr sz="1800" i="1" spc="-5" dirty="0">
                <a:latin typeface="Calibri"/>
                <a:cs typeface="Calibri"/>
              </a:rPr>
              <a:t>days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ago.</a:t>
            </a:r>
            <a:endParaRPr sz="18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AF50"/>
                </a:solidFill>
                <a:latin typeface="Tahoma"/>
                <a:cs typeface="Tahoma"/>
              </a:rPr>
              <a:t>Subjective: </a:t>
            </a: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dirty="0">
                <a:latin typeface="Calibri"/>
                <a:cs typeface="Calibri"/>
              </a:rPr>
              <a:t>It is </a:t>
            </a:r>
            <a:r>
              <a:rPr sz="1800" i="1" spc="-5" dirty="0">
                <a:latin typeface="Calibri"/>
                <a:cs typeface="Calibri"/>
              </a:rPr>
              <a:t>such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nice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phone.</a:t>
            </a:r>
            <a:endParaRPr sz="18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Sentiment classification: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positive </a:t>
            </a:r>
            <a:r>
              <a:rPr sz="2000" spc="-5" dirty="0">
                <a:latin typeface="Tahoma"/>
                <a:cs typeface="Tahoma"/>
              </a:rPr>
              <a:t>or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negative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subjective  sentence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0" dirty="0">
                <a:solidFill>
                  <a:srgbClr val="00AF50"/>
                </a:solidFill>
                <a:latin typeface="Tahoma"/>
                <a:cs typeface="Tahoma"/>
              </a:rPr>
              <a:t>Positive: </a:t>
            </a: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dirty="0">
                <a:latin typeface="Calibri"/>
                <a:cs typeface="Calibri"/>
              </a:rPr>
              <a:t>It is </a:t>
            </a:r>
            <a:r>
              <a:rPr sz="1800" i="1" spc="-5" dirty="0">
                <a:latin typeface="Calibri"/>
                <a:cs typeface="Calibri"/>
              </a:rPr>
              <a:t>such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nice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phone.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00AF50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Tahoma"/>
                <a:cs typeface="Tahoma"/>
              </a:rPr>
              <a:t>However,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Subjective sentence 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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only positive or </a:t>
            </a:r>
            <a:r>
              <a:rPr sz="2000" spc="-10" dirty="0">
                <a:latin typeface="Tahoma"/>
                <a:cs typeface="Tahoma"/>
              </a:rPr>
              <a:t>negative</a:t>
            </a:r>
            <a:r>
              <a:rPr sz="2000" spc="1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opinion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i="1" spc="-5" dirty="0">
                <a:latin typeface="Calibri"/>
                <a:cs typeface="Calibri"/>
              </a:rPr>
              <a:t>think he </a:t>
            </a:r>
            <a:r>
              <a:rPr sz="1800" i="1" spc="-10" dirty="0">
                <a:latin typeface="Calibri"/>
                <a:cs typeface="Calibri"/>
              </a:rPr>
              <a:t>came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yesterday.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Objective sentence </a:t>
            </a:r>
            <a:r>
              <a:rPr sz="2000" spc="-5" dirty="0">
                <a:solidFill>
                  <a:srgbClr val="C00000"/>
                </a:solidFill>
                <a:latin typeface="Symbol"/>
                <a:cs typeface="Symbol"/>
              </a:rPr>
              <a:t>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no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opinion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spc="-5" dirty="0">
                <a:latin typeface="Calibri"/>
                <a:cs typeface="Calibri"/>
              </a:rPr>
              <a:t>The earphone </a:t>
            </a:r>
            <a:r>
              <a:rPr sz="1800" i="1" spc="-15" dirty="0">
                <a:latin typeface="Calibri"/>
                <a:cs typeface="Calibri"/>
              </a:rPr>
              <a:t>broke </a:t>
            </a:r>
            <a:r>
              <a:rPr sz="1800" i="1" dirty="0">
                <a:latin typeface="Calibri"/>
                <a:cs typeface="Calibri"/>
              </a:rPr>
              <a:t>in </a:t>
            </a:r>
            <a:r>
              <a:rPr sz="1800" i="1" spc="-5" dirty="0">
                <a:latin typeface="Calibri"/>
                <a:cs typeface="Calibri"/>
              </a:rPr>
              <a:t>two days. </a:t>
            </a:r>
            <a:r>
              <a:rPr sz="1800" dirty="0">
                <a:latin typeface="Tahoma"/>
                <a:cs typeface="Tahoma"/>
              </a:rPr>
              <a:t>(implicit </a:t>
            </a:r>
            <a:r>
              <a:rPr sz="1800" spc="-5" dirty="0">
                <a:latin typeface="Tahoma"/>
                <a:cs typeface="Tahoma"/>
              </a:rPr>
              <a:t>negative</a:t>
            </a:r>
            <a:r>
              <a:rPr sz="1800" spc="2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opinion)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2736342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8201" y="253745"/>
            <a:ext cx="814565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5560" y="253745"/>
            <a:ext cx="5011674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Sentence-Level</a:t>
            </a:r>
            <a:r>
              <a:rPr spc="-40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81620" cy="214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Sentiment classification </a:t>
            </a:r>
            <a:r>
              <a:rPr sz="240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both document and sentence  levels are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not sufficient</a:t>
            </a:r>
            <a:r>
              <a:rPr sz="2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since</a:t>
            </a:r>
            <a:endParaRPr sz="2400">
              <a:latin typeface="Tahoma"/>
              <a:cs typeface="Tahoma"/>
            </a:endParaRPr>
          </a:p>
          <a:p>
            <a:pPr marL="755650" marR="56515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positive </a:t>
            </a:r>
            <a:r>
              <a:rPr sz="2000" spc="-5" dirty="0">
                <a:latin typeface="Tahoma"/>
                <a:cs typeface="Tahoma"/>
              </a:rPr>
              <a:t>opinion on an object does not mean that the opinion  holder </a:t>
            </a:r>
            <a:r>
              <a:rPr sz="2000" spc="-10" dirty="0">
                <a:latin typeface="Tahoma"/>
                <a:cs typeface="Tahoma"/>
              </a:rPr>
              <a:t>likes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everything.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negative </a:t>
            </a:r>
            <a:r>
              <a:rPr sz="2000" spc="-5" dirty="0">
                <a:latin typeface="Tahoma"/>
                <a:cs typeface="Tahoma"/>
              </a:rPr>
              <a:t>opinion on an object also does not mean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They do not tell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what people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like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and/or</a:t>
            </a:r>
            <a:r>
              <a:rPr sz="2000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dislike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2379726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1585" y="253745"/>
            <a:ext cx="814565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8944" y="253745"/>
            <a:ext cx="6499098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Feature-based Sentiment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4" y="964666"/>
            <a:ext cx="8290559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544" y="1000112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8911" y="0"/>
                </a:lnTo>
              </a:path>
            </a:pathLst>
          </a:custGeom>
          <a:ln w="38100">
            <a:solidFill>
              <a:srgbClr val="66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Feature1: </a:t>
            </a:r>
            <a:r>
              <a:rPr spc="-5" dirty="0"/>
              <a:t>touch</a:t>
            </a:r>
            <a:r>
              <a:rPr spc="-75" dirty="0"/>
              <a:t> </a:t>
            </a:r>
            <a:r>
              <a:rPr spc="-5" dirty="0"/>
              <a:t>screen</a:t>
            </a: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0" dirty="0">
                <a:solidFill>
                  <a:srgbClr val="00AF50"/>
                </a:solidFill>
              </a:rPr>
              <a:t>Positive: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212</a:t>
            </a:r>
          </a:p>
          <a:p>
            <a:pPr marL="755650" marR="427355" lvl="1" indent="-285750">
              <a:lnSpc>
                <a:spcPts val="2050"/>
              </a:lnSpc>
              <a:spcBef>
                <a:spcPts val="37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i="1" spc="-5" dirty="0">
                <a:latin typeface="Calibri"/>
                <a:cs typeface="Calibri"/>
              </a:rPr>
              <a:t>The </a:t>
            </a:r>
            <a:r>
              <a:rPr sz="1900" i="1" spc="-10" dirty="0">
                <a:solidFill>
                  <a:srgbClr val="C00000"/>
                </a:solidFill>
                <a:latin typeface="Calibri"/>
                <a:cs typeface="Calibri"/>
              </a:rPr>
              <a:t>touch </a:t>
            </a:r>
            <a:r>
              <a:rPr sz="1900" i="1" spc="-5" dirty="0">
                <a:solidFill>
                  <a:srgbClr val="C00000"/>
                </a:solidFill>
                <a:latin typeface="Calibri"/>
                <a:cs typeface="Calibri"/>
              </a:rPr>
              <a:t>screen </a:t>
            </a:r>
            <a:r>
              <a:rPr sz="1900" i="1" spc="-5" dirty="0">
                <a:latin typeface="Calibri"/>
                <a:cs typeface="Calibri"/>
              </a:rPr>
              <a:t>was really  cool.</a:t>
            </a:r>
            <a:endParaRPr sz="1900">
              <a:latin typeface="Calibri"/>
              <a:cs typeface="Calibri"/>
            </a:endParaRPr>
          </a:p>
          <a:p>
            <a:pPr marL="755650" marR="5080" lvl="1" indent="-285750">
              <a:lnSpc>
                <a:spcPts val="2050"/>
              </a:lnSpc>
              <a:spcBef>
                <a:spcPts val="45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i="1" spc="-5" dirty="0">
                <a:latin typeface="Calibri"/>
                <a:cs typeface="Calibri"/>
              </a:rPr>
              <a:t>The </a:t>
            </a:r>
            <a:r>
              <a:rPr sz="1900" i="1" spc="-10" dirty="0">
                <a:solidFill>
                  <a:srgbClr val="C00000"/>
                </a:solidFill>
                <a:latin typeface="Calibri"/>
                <a:cs typeface="Calibri"/>
              </a:rPr>
              <a:t>touch </a:t>
            </a:r>
            <a:r>
              <a:rPr sz="1900" i="1" spc="-5" dirty="0">
                <a:solidFill>
                  <a:srgbClr val="C00000"/>
                </a:solidFill>
                <a:latin typeface="Calibri"/>
                <a:cs typeface="Calibri"/>
              </a:rPr>
              <a:t>screen </a:t>
            </a:r>
            <a:r>
              <a:rPr sz="1900" i="1" spc="-5" dirty="0">
                <a:latin typeface="Calibri"/>
                <a:cs typeface="Calibri"/>
              </a:rPr>
              <a:t>was so </a:t>
            </a:r>
            <a:r>
              <a:rPr sz="1900" i="1" spc="-15" dirty="0">
                <a:latin typeface="Calibri"/>
                <a:cs typeface="Calibri"/>
              </a:rPr>
              <a:t>easy to  </a:t>
            </a:r>
            <a:r>
              <a:rPr sz="1900" i="1" spc="-5" dirty="0">
                <a:latin typeface="Calibri"/>
                <a:cs typeface="Calibri"/>
              </a:rPr>
              <a:t>use and </a:t>
            </a:r>
            <a:r>
              <a:rPr sz="1900" i="1" spc="-10" dirty="0">
                <a:latin typeface="Calibri"/>
                <a:cs typeface="Calibri"/>
              </a:rPr>
              <a:t>can </a:t>
            </a:r>
            <a:r>
              <a:rPr sz="1900" i="1" spc="-5" dirty="0">
                <a:latin typeface="Calibri"/>
                <a:cs typeface="Calibri"/>
              </a:rPr>
              <a:t>do amazing</a:t>
            </a:r>
            <a:r>
              <a:rPr sz="1900" i="1" spc="-8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things.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5650" algn="l"/>
              </a:tabLst>
            </a:pPr>
            <a:r>
              <a:rPr sz="190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1900" i="1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srgbClr val="00AF50"/>
                </a:solidFill>
              </a:rPr>
              <a:t>Negative:</a:t>
            </a:r>
            <a:r>
              <a:rPr spc="-10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6</a:t>
            </a:r>
          </a:p>
          <a:p>
            <a:pPr marL="755650" lvl="1" indent="-285750">
              <a:lnSpc>
                <a:spcPct val="100000"/>
              </a:lnSpc>
              <a:spcBef>
                <a:spcPts val="11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i="1" spc="-5" dirty="0">
                <a:latin typeface="Calibri"/>
                <a:cs typeface="Calibri"/>
              </a:rPr>
              <a:t>The </a:t>
            </a:r>
            <a:r>
              <a:rPr sz="1900" i="1" spc="-5" dirty="0">
                <a:solidFill>
                  <a:srgbClr val="C00000"/>
                </a:solidFill>
                <a:latin typeface="Calibri"/>
                <a:cs typeface="Calibri"/>
              </a:rPr>
              <a:t>screen </a:t>
            </a:r>
            <a:r>
              <a:rPr sz="1900" i="1" dirty="0">
                <a:latin typeface="Calibri"/>
                <a:cs typeface="Calibri"/>
              </a:rPr>
              <a:t>is </a:t>
            </a:r>
            <a:r>
              <a:rPr sz="1900" i="1" spc="-5" dirty="0">
                <a:latin typeface="Calibri"/>
                <a:cs typeface="Calibri"/>
              </a:rPr>
              <a:t>easily</a:t>
            </a:r>
            <a:r>
              <a:rPr sz="1900" i="1" spc="-7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scratched.</a:t>
            </a:r>
            <a:endParaRPr sz="1900">
              <a:latin typeface="Calibri"/>
              <a:cs typeface="Calibri"/>
            </a:endParaRPr>
          </a:p>
          <a:p>
            <a:pPr marL="755650" marR="12700" lvl="1" indent="-285750">
              <a:lnSpc>
                <a:spcPts val="2050"/>
              </a:lnSpc>
              <a:spcBef>
                <a:spcPts val="48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i="1" dirty="0">
                <a:latin typeface="Calibri"/>
                <a:cs typeface="Calibri"/>
              </a:rPr>
              <a:t>I </a:t>
            </a:r>
            <a:r>
              <a:rPr sz="1900" i="1" spc="-5" dirty="0">
                <a:latin typeface="Calibri"/>
                <a:cs typeface="Calibri"/>
              </a:rPr>
              <a:t>have </a:t>
            </a:r>
            <a:r>
              <a:rPr sz="1900" i="1" dirty="0">
                <a:latin typeface="Calibri"/>
                <a:cs typeface="Calibri"/>
              </a:rPr>
              <a:t>a lot of </a:t>
            </a:r>
            <a:r>
              <a:rPr sz="1900" i="1" spc="-5" dirty="0">
                <a:latin typeface="Calibri"/>
                <a:cs typeface="Calibri"/>
              </a:rPr>
              <a:t>difficulty </a:t>
            </a:r>
            <a:r>
              <a:rPr sz="1900" i="1" dirty="0">
                <a:latin typeface="Calibri"/>
                <a:cs typeface="Calibri"/>
              </a:rPr>
              <a:t>in  </a:t>
            </a:r>
            <a:r>
              <a:rPr sz="1900" i="1" spc="-5" dirty="0">
                <a:latin typeface="Calibri"/>
                <a:cs typeface="Calibri"/>
              </a:rPr>
              <a:t>removing finger marks </a:t>
            </a:r>
            <a:r>
              <a:rPr sz="1900" i="1" dirty="0">
                <a:latin typeface="Calibri"/>
                <a:cs typeface="Calibri"/>
              </a:rPr>
              <a:t>from</a:t>
            </a:r>
            <a:r>
              <a:rPr sz="1900" i="1" spc="-10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the  </a:t>
            </a:r>
            <a:r>
              <a:rPr sz="1900" i="1" spc="-10" dirty="0">
                <a:solidFill>
                  <a:srgbClr val="C00000"/>
                </a:solidFill>
                <a:latin typeface="Calibri"/>
                <a:cs typeface="Calibri"/>
              </a:rPr>
              <a:t>touch</a:t>
            </a:r>
            <a:r>
              <a:rPr sz="1900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C00000"/>
                </a:solidFill>
                <a:latin typeface="Calibri"/>
                <a:cs typeface="Calibri"/>
              </a:rPr>
              <a:t>screen</a:t>
            </a:r>
            <a:r>
              <a:rPr sz="1900" i="1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  <a:tabLst>
                <a:tab pos="755650" algn="l"/>
              </a:tabLst>
            </a:pPr>
            <a:r>
              <a:rPr sz="1900" dirty="0">
                <a:solidFill>
                  <a:srgbClr val="000000"/>
                </a:solidFill>
                <a:latin typeface="Arial"/>
                <a:cs typeface="Arial"/>
              </a:rPr>
              <a:t>–	</a:t>
            </a:r>
            <a:r>
              <a:rPr sz="1900" i="1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pc="-10" dirty="0">
                <a:solidFill>
                  <a:srgbClr val="000000"/>
                </a:solidFill>
              </a:rPr>
              <a:t>Feature2: </a:t>
            </a:r>
            <a:r>
              <a:rPr spc="-5" dirty="0"/>
              <a:t>battery</a:t>
            </a:r>
            <a:r>
              <a:rPr spc="-90" dirty="0"/>
              <a:t> </a:t>
            </a:r>
            <a:r>
              <a:rPr spc="-5" dirty="0"/>
              <a:t>life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259079" y="253745"/>
            <a:ext cx="2379726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1585" y="253745"/>
            <a:ext cx="814565" cy="754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944" y="253745"/>
            <a:ext cx="6209537" cy="754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Feature-based </a:t>
            </a:r>
            <a:r>
              <a:rPr dirty="0"/>
              <a:t>Opinion</a:t>
            </a:r>
            <a:r>
              <a:rPr spc="-105" dirty="0"/>
              <a:t> </a:t>
            </a:r>
            <a:r>
              <a:rPr spc="-5" dirty="0"/>
              <a:t>Summary</a:t>
            </a:r>
          </a:p>
        </p:txBody>
      </p:sp>
      <p:sp>
        <p:nvSpPr>
          <p:cNvPr id="11" name="object 11"/>
          <p:cNvSpPr/>
          <p:nvPr/>
        </p:nvSpPr>
        <p:spPr>
          <a:xfrm>
            <a:off x="268224" y="1259586"/>
            <a:ext cx="4309859" cy="4988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1219961"/>
            <a:ext cx="4479036" cy="49293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325" y="1285862"/>
            <a:ext cx="4214837" cy="4893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25" y="1285862"/>
            <a:ext cx="4215130" cy="4893945"/>
          </a:xfrm>
          <a:custGeom>
            <a:avLst/>
            <a:gdLst/>
            <a:ahLst/>
            <a:cxnLst/>
            <a:rect l="l" t="t" r="r" b="b"/>
            <a:pathLst>
              <a:path w="4215130" h="4893945">
                <a:moveTo>
                  <a:pt x="0" y="0"/>
                </a:moveTo>
                <a:lnTo>
                  <a:pt x="4214837" y="0"/>
                </a:lnTo>
                <a:lnTo>
                  <a:pt x="4214837" y="4893652"/>
                </a:lnTo>
                <a:lnTo>
                  <a:pt x="0" y="48936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200"/>
              </a:lnSpc>
            </a:pPr>
            <a:r>
              <a:rPr i="0" spc="-5" dirty="0">
                <a:latin typeface="Calibri"/>
                <a:cs typeface="Calibri"/>
              </a:rPr>
              <a:t>“(1) </a:t>
            </a:r>
            <a:r>
              <a:rPr i="1" dirty="0"/>
              <a:t>I </a:t>
            </a:r>
            <a:r>
              <a:rPr i="1" spc="-5" dirty="0"/>
              <a:t>bought </a:t>
            </a:r>
            <a:r>
              <a:rPr i="1" dirty="0"/>
              <a:t>an </a:t>
            </a:r>
            <a:r>
              <a:rPr i="1" spc="-5" dirty="0">
                <a:solidFill>
                  <a:srgbClr val="006FC0"/>
                </a:solidFill>
              </a:rPr>
              <a:t>iPhone </a:t>
            </a:r>
            <a:r>
              <a:rPr i="1" dirty="0"/>
              <a:t>a </a:t>
            </a:r>
            <a:r>
              <a:rPr i="1" spc="-20" dirty="0"/>
              <a:t>few  </a:t>
            </a:r>
            <a:r>
              <a:rPr spc="-5" dirty="0"/>
              <a:t>days </a:t>
            </a:r>
            <a:r>
              <a:rPr dirty="0"/>
              <a:t>ago. </a:t>
            </a:r>
            <a:r>
              <a:rPr i="0" spc="-5" dirty="0">
                <a:latin typeface="Calibri"/>
                <a:cs typeface="Calibri"/>
              </a:rPr>
              <a:t>(2) </a:t>
            </a:r>
            <a:r>
              <a:rPr i="1" spc="-5" dirty="0"/>
              <a:t>It </a:t>
            </a:r>
            <a:r>
              <a:rPr i="1" dirty="0"/>
              <a:t>was </a:t>
            </a:r>
            <a:r>
              <a:rPr i="1" spc="-5" dirty="0"/>
              <a:t>such </a:t>
            </a:r>
            <a:r>
              <a:rPr i="1" dirty="0"/>
              <a:t>a </a:t>
            </a:r>
            <a:r>
              <a:rPr i="1" spc="-5" dirty="0"/>
              <a:t>nice  </a:t>
            </a:r>
            <a:r>
              <a:rPr dirty="0">
                <a:solidFill>
                  <a:srgbClr val="C00000"/>
                </a:solidFill>
              </a:rPr>
              <a:t>phone</a:t>
            </a:r>
            <a:r>
              <a:rPr dirty="0"/>
              <a:t>. </a:t>
            </a:r>
            <a:r>
              <a:rPr i="0" spc="-5" dirty="0">
                <a:latin typeface="Calibri"/>
                <a:cs typeface="Calibri"/>
              </a:rPr>
              <a:t>(3) </a:t>
            </a:r>
            <a:r>
              <a:rPr i="1" spc="-5" dirty="0"/>
              <a:t>The </a:t>
            </a:r>
            <a:r>
              <a:rPr i="1" spc="-10" dirty="0">
                <a:solidFill>
                  <a:srgbClr val="C00000"/>
                </a:solidFill>
              </a:rPr>
              <a:t>touch </a:t>
            </a:r>
            <a:r>
              <a:rPr i="1" dirty="0">
                <a:solidFill>
                  <a:srgbClr val="C00000"/>
                </a:solidFill>
              </a:rPr>
              <a:t>screen </a:t>
            </a:r>
            <a:r>
              <a:rPr i="1" dirty="0"/>
              <a:t>was  </a:t>
            </a:r>
            <a:r>
              <a:rPr spc="-5" dirty="0"/>
              <a:t>really </a:t>
            </a:r>
            <a:r>
              <a:rPr spc="-10" dirty="0"/>
              <a:t>cool. </a:t>
            </a:r>
            <a:r>
              <a:rPr i="0" spc="-5" dirty="0">
                <a:latin typeface="Calibri"/>
                <a:cs typeface="Calibri"/>
              </a:rPr>
              <a:t>(4) </a:t>
            </a:r>
            <a:r>
              <a:rPr i="1" spc="-5" dirty="0"/>
              <a:t>The </a:t>
            </a:r>
            <a:r>
              <a:rPr i="1" spc="-5" dirty="0">
                <a:solidFill>
                  <a:srgbClr val="C00000"/>
                </a:solidFill>
              </a:rPr>
              <a:t>voice quality  </a:t>
            </a:r>
            <a:r>
              <a:rPr dirty="0"/>
              <a:t>was </a:t>
            </a:r>
            <a:r>
              <a:rPr spc="-5" dirty="0"/>
              <a:t>clear </a:t>
            </a:r>
            <a:r>
              <a:rPr spc="-10" dirty="0"/>
              <a:t>too. </a:t>
            </a:r>
            <a:r>
              <a:rPr i="0" spc="-5" dirty="0">
                <a:latin typeface="Calibri"/>
                <a:cs typeface="Calibri"/>
              </a:rPr>
              <a:t>(5) </a:t>
            </a:r>
            <a:r>
              <a:rPr i="1" spc="-5" dirty="0"/>
              <a:t>Although </a:t>
            </a:r>
            <a:r>
              <a:rPr i="1" dirty="0"/>
              <a:t>the  </a:t>
            </a:r>
            <a:r>
              <a:rPr spc="-10" dirty="0">
                <a:solidFill>
                  <a:srgbClr val="C00000"/>
                </a:solidFill>
              </a:rPr>
              <a:t>battery life </a:t>
            </a:r>
            <a:r>
              <a:rPr dirty="0"/>
              <a:t>was </a:t>
            </a:r>
            <a:r>
              <a:rPr spc="-5" dirty="0"/>
              <a:t>not </a:t>
            </a:r>
            <a:r>
              <a:rPr dirty="0"/>
              <a:t>long, </a:t>
            </a:r>
            <a:r>
              <a:rPr spc="-5" dirty="0"/>
              <a:t>that </a:t>
            </a:r>
            <a:r>
              <a:rPr dirty="0"/>
              <a:t>is  </a:t>
            </a:r>
            <a:r>
              <a:rPr spc="-5" dirty="0"/>
              <a:t>ok </a:t>
            </a:r>
            <a:r>
              <a:rPr spc="-10" dirty="0"/>
              <a:t>for </a:t>
            </a:r>
            <a:r>
              <a:rPr dirty="0"/>
              <a:t>me. </a:t>
            </a:r>
            <a:r>
              <a:rPr i="0" spc="-5" dirty="0">
                <a:latin typeface="Calibri"/>
                <a:cs typeface="Calibri"/>
              </a:rPr>
              <a:t>(6) </a:t>
            </a:r>
            <a:r>
              <a:rPr i="1" spc="-30" dirty="0"/>
              <a:t>However, </a:t>
            </a:r>
            <a:r>
              <a:rPr i="1" spc="-40" dirty="0"/>
              <a:t>my  </a:t>
            </a:r>
            <a:r>
              <a:rPr spc="-5" dirty="0"/>
              <a:t>mother </a:t>
            </a:r>
            <a:r>
              <a:rPr dirty="0"/>
              <a:t>was </a:t>
            </a:r>
            <a:r>
              <a:rPr spc="-5" dirty="0"/>
              <a:t>mad with me </a:t>
            </a:r>
            <a:r>
              <a:rPr dirty="0"/>
              <a:t>as I  did </a:t>
            </a:r>
            <a:r>
              <a:rPr spc="-5" dirty="0"/>
              <a:t>not </a:t>
            </a:r>
            <a:r>
              <a:rPr spc="-10" dirty="0"/>
              <a:t>tell </a:t>
            </a:r>
            <a:r>
              <a:rPr spc="-5" dirty="0"/>
              <a:t>her before </a:t>
            </a:r>
            <a:r>
              <a:rPr dirty="0"/>
              <a:t>I </a:t>
            </a:r>
            <a:r>
              <a:rPr spc="-5" dirty="0"/>
              <a:t>bought  </a:t>
            </a:r>
            <a:r>
              <a:rPr dirty="0"/>
              <a:t>the phone. </a:t>
            </a:r>
            <a:r>
              <a:rPr i="0" spc="-5" dirty="0">
                <a:latin typeface="Calibri"/>
                <a:cs typeface="Calibri"/>
              </a:rPr>
              <a:t>(7) </a:t>
            </a:r>
            <a:r>
              <a:rPr i="1" spc="-5" dirty="0"/>
              <a:t>She </a:t>
            </a:r>
            <a:r>
              <a:rPr i="1" dirty="0"/>
              <a:t>also </a:t>
            </a:r>
            <a:r>
              <a:rPr i="1" spc="-5" dirty="0"/>
              <a:t>thought  </a:t>
            </a:r>
            <a:r>
              <a:rPr dirty="0"/>
              <a:t>the phone was </a:t>
            </a:r>
            <a:r>
              <a:rPr spc="-15" dirty="0"/>
              <a:t>too </a:t>
            </a:r>
            <a:r>
              <a:rPr spc="-5" dirty="0">
                <a:solidFill>
                  <a:srgbClr val="C00000"/>
                </a:solidFill>
              </a:rPr>
              <a:t>expensive</a:t>
            </a:r>
            <a:r>
              <a:rPr spc="-5" dirty="0"/>
              <a:t>,  </a:t>
            </a:r>
            <a:r>
              <a:rPr dirty="0"/>
              <a:t>and </a:t>
            </a:r>
            <a:r>
              <a:rPr spc="-10" dirty="0"/>
              <a:t>wanted </a:t>
            </a:r>
            <a:r>
              <a:rPr spc="-5" dirty="0"/>
              <a:t>me </a:t>
            </a:r>
            <a:r>
              <a:rPr spc="-20" dirty="0"/>
              <a:t>to </a:t>
            </a:r>
            <a:r>
              <a:rPr spc="-5" dirty="0"/>
              <a:t>return </a:t>
            </a:r>
            <a:r>
              <a:rPr dirty="0"/>
              <a:t>it </a:t>
            </a:r>
            <a:r>
              <a:rPr spc="-20" dirty="0"/>
              <a:t>to  </a:t>
            </a:r>
            <a:r>
              <a:rPr dirty="0"/>
              <a:t>the </a:t>
            </a:r>
            <a:r>
              <a:rPr spc="-5" dirty="0"/>
              <a:t>shop.</a:t>
            </a:r>
            <a:r>
              <a:rPr spc="-95" dirty="0"/>
              <a:t> </a:t>
            </a:r>
            <a:r>
              <a:rPr dirty="0"/>
              <a:t>…</a:t>
            </a:r>
            <a:r>
              <a:rPr i="0" dirty="0">
                <a:latin typeface="Calibri"/>
                <a:cs typeface="Calibri"/>
              </a:rPr>
              <a:t>”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3557016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335" y="1311770"/>
            <a:ext cx="26003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Summary of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8140" y="1403603"/>
            <a:ext cx="237743" cy="1310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4732" y="1760220"/>
            <a:ext cx="240791" cy="1167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371" y="2119883"/>
            <a:ext cx="237744" cy="950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4011" y="1690116"/>
            <a:ext cx="237744" cy="1094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0604" y="1976627"/>
            <a:ext cx="240779" cy="1237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9164" y="2023351"/>
            <a:ext cx="4935220" cy="157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21250" algn="l"/>
              </a:tabLst>
            </a:pPr>
            <a:r>
              <a:rPr sz="2800" u="heavy" dirty="0">
                <a:latin typeface="Calibri"/>
                <a:cs typeface="Calibri"/>
              </a:rPr>
              <a:t>+	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tabLst>
                <a:tab pos="1342390" algn="l"/>
                <a:tab pos="2256790" algn="l"/>
                <a:tab pos="3342004" algn="l"/>
                <a:tab pos="4085590" algn="l"/>
              </a:tabLst>
            </a:pPr>
            <a:r>
              <a:rPr sz="2000" spc="-10" dirty="0">
                <a:latin typeface="Calibri"/>
                <a:cs typeface="Calibri"/>
              </a:rPr>
              <a:t>voice	screen	</a:t>
            </a:r>
            <a:r>
              <a:rPr sz="2000" spc="-15" dirty="0">
                <a:latin typeface="Calibri"/>
                <a:cs typeface="Calibri"/>
              </a:rPr>
              <a:t>battery	</a:t>
            </a:r>
            <a:r>
              <a:rPr sz="2000" spc="-20" dirty="0">
                <a:latin typeface="Calibri"/>
                <a:cs typeface="Calibri"/>
              </a:rPr>
              <a:t>size	</a:t>
            </a:r>
            <a:r>
              <a:rPr sz="2000" spc="-15" dirty="0">
                <a:latin typeface="Calibri"/>
                <a:cs typeface="Calibri"/>
              </a:rPr>
              <a:t>weight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323" y="1933955"/>
            <a:ext cx="240792" cy="307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7872" y="191535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Cell Phone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335" y="3883532"/>
            <a:ext cx="29127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Comparison of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reviews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68140" y="3976128"/>
            <a:ext cx="237743" cy="1310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4732" y="4332732"/>
            <a:ext cx="240791" cy="1167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4371" y="4689360"/>
            <a:ext cx="237744" cy="954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54011" y="4262628"/>
            <a:ext cx="237744" cy="1094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0604" y="4546091"/>
            <a:ext cx="240779" cy="1240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79164" y="4595126"/>
            <a:ext cx="493522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21250" algn="l"/>
              </a:tabLst>
            </a:pPr>
            <a:r>
              <a:rPr sz="2800" u="heavy" dirty="0">
                <a:latin typeface="Calibri"/>
                <a:cs typeface="Calibri"/>
              </a:rPr>
              <a:t>+	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1396" y="4689347"/>
            <a:ext cx="237744" cy="10972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7988" y="4832603"/>
            <a:ext cx="237743" cy="880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7628" y="4475988"/>
            <a:ext cx="237744" cy="10942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7268" y="3976128"/>
            <a:ext cx="237744" cy="13106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23859" y="4332744"/>
            <a:ext cx="237744" cy="880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7323" y="4503420"/>
            <a:ext cx="240792" cy="5974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7872" y="4487112"/>
            <a:ext cx="130556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2000" spc="-5" dirty="0">
                <a:latin typeface="Calibri"/>
                <a:cs typeface="Calibri"/>
              </a:rPr>
              <a:t>Cell Phone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000" spc="-5" dirty="0">
                <a:latin typeface="Calibri"/>
                <a:cs typeface="Calibri"/>
              </a:rPr>
              <a:t>Cell Phone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Example: Google Product</a:t>
            </a:r>
            <a:r>
              <a:rPr spc="-65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004119" y="1146390"/>
            <a:ext cx="7201376" cy="507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8522957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Sentiment Analysis </a:t>
            </a:r>
            <a:r>
              <a:rPr dirty="0"/>
              <a:t>is</a:t>
            </a:r>
            <a:r>
              <a:rPr spc="-55" dirty="0"/>
              <a:t> </a:t>
            </a:r>
            <a:r>
              <a:rPr spc="-5" dirty="0"/>
              <a:t>Challenging!</a:t>
            </a:r>
          </a:p>
        </p:txBody>
      </p:sp>
      <p:sp>
        <p:nvSpPr>
          <p:cNvPr id="4" name="object 4"/>
          <p:cNvSpPr/>
          <p:nvPr/>
        </p:nvSpPr>
        <p:spPr>
          <a:xfrm>
            <a:off x="2401823" y="2499372"/>
            <a:ext cx="1231391" cy="579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6678" y="2499372"/>
            <a:ext cx="970787" cy="579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2185" y="2499372"/>
            <a:ext cx="800087" cy="579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7006" y="2499372"/>
            <a:ext cx="1171955" cy="579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366" y="2926079"/>
            <a:ext cx="1364741" cy="579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0" y="2926079"/>
            <a:ext cx="1159002" cy="579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8772" y="2926079"/>
            <a:ext cx="1725929" cy="579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0090" y="2926079"/>
            <a:ext cx="1395984" cy="579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4035" y="2926079"/>
            <a:ext cx="1559814" cy="579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9238" y="2926079"/>
            <a:ext cx="930401" cy="5791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4074" y="3352800"/>
            <a:ext cx="1122426" cy="5791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4617" y="3352800"/>
            <a:ext cx="1229867" cy="579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5678" y="3352800"/>
            <a:ext cx="1386840" cy="579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368" y="3779532"/>
            <a:ext cx="1395983" cy="579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0804" y="4206240"/>
            <a:ext cx="1807464" cy="579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621" y="4206240"/>
            <a:ext cx="2799587" cy="579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368" y="4598670"/>
            <a:ext cx="1755648" cy="6134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8514" y="4598670"/>
            <a:ext cx="1397495" cy="61340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4170" y="1313243"/>
            <a:ext cx="7446009" cy="383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</a:pPr>
            <a:r>
              <a:rPr sz="2800" b="1" spc="-5" dirty="0">
                <a:latin typeface="Calibri"/>
                <a:cs typeface="Calibri"/>
              </a:rPr>
              <a:t>“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This </a:t>
            </a:r>
            <a:r>
              <a:rPr sz="2800" b="1" i="1" spc="-15" dirty="0">
                <a:solidFill>
                  <a:srgbClr val="7E7E7E"/>
                </a:solidFill>
                <a:latin typeface="Calibri"/>
                <a:cs typeface="Calibri"/>
              </a:rPr>
              <a:t>past </a:t>
            </a:r>
            <a:r>
              <a:rPr sz="2800" b="1" i="1" spc="-20" dirty="0">
                <a:solidFill>
                  <a:srgbClr val="7E7E7E"/>
                </a:solidFill>
                <a:latin typeface="Calibri"/>
                <a:cs typeface="Calibri"/>
              </a:rPr>
              <a:t>Saturday,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I </a:t>
            </a:r>
            <a:r>
              <a:rPr sz="2800" b="1" i="1" spc="-10" dirty="0">
                <a:solidFill>
                  <a:srgbClr val="7E7E7E"/>
                </a:solidFill>
                <a:latin typeface="Calibri"/>
                <a:cs typeface="Calibri"/>
              </a:rPr>
              <a:t>bought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2800" b="1" i="1" dirty="0">
                <a:solidFill>
                  <a:srgbClr val="006FC0"/>
                </a:solidFill>
                <a:latin typeface="Calibri"/>
                <a:cs typeface="Calibri"/>
              </a:rPr>
              <a:t>Nokia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phone and  </a:t>
            </a:r>
            <a:r>
              <a:rPr sz="2800" b="1" i="1" spc="-25" dirty="0">
                <a:solidFill>
                  <a:srgbClr val="7E7E7E"/>
                </a:solidFill>
                <a:latin typeface="Calibri"/>
                <a:cs typeface="Calibri"/>
              </a:rPr>
              <a:t>my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girlfriend </a:t>
            </a:r>
            <a:r>
              <a:rPr sz="2800" b="1" i="1" spc="-10" dirty="0">
                <a:solidFill>
                  <a:srgbClr val="7E7E7E"/>
                </a:solidFill>
                <a:latin typeface="Calibri"/>
                <a:cs typeface="Calibri"/>
              </a:rPr>
              <a:t>bought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Motorola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phone with  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Bluetooth</a:t>
            </a:r>
            <a:r>
              <a:rPr sz="2800" b="1" i="1" spc="-10" dirty="0">
                <a:solidFill>
                  <a:srgbClr val="7E7E7E"/>
                </a:solidFill>
                <a:latin typeface="Calibri"/>
                <a:cs typeface="Calibri"/>
              </a:rPr>
              <a:t>. </a:t>
            </a:r>
            <a:r>
              <a:rPr sz="2800" b="1" i="1" spc="-60" dirty="0">
                <a:solidFill>
                  <a:srgbClr val="7E7E7E"/>
                </a:solidFill>
                <a:latin typeface="Calibri"/>
                <a:cs typeface="Calibri"/>
              </a:rPr>
              <a:t>We </a:t>
            </a:r>
            <a:r>
              <a:rPr sz="2800" b="1" i="1" spc="-10" dirty="0">
                <a:solidFill>
                  <a:srgbClr val="7E7E7E"/>
                </a:solidFill>
                <a:latin typeface="Calibri"/>
                <a:cs typeface="Calibri"/>
              </a:rPr>
              <a:t>called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each other when we got  home.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voice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my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phone 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was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not so </a:t>
            </a:r>
            <a:r>
              <a:rPr sz="2800" b="1" i="1" spc="-30" dirty="0">
                <a:solidFill>
                  <a:srgbClr val="FF0000"/>
                </a:solidFill>
                <a:latin typeface="Calibri"/>
                <a:cs typeface="Calibri"/>
              </a:rPr>
              <a:t>clear,  </a:t>
            </a:r>
            <a:r>
              <a:rPr sz="2800" b="1" i="1" spc="-5" dirty="0">
                <a:solidFill>
                  <a:srgbClr val="E36C09"/>
                </a:solidFill>
                <a:latin typeface="Calibri"/>
                <a:cs typeface="Calibri"/>
              </a:rPr>
              <a:t>worse than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my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previous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phone. </a:t>
            </a:r>
            <a:r>
              <a:rPr sz="2800" b="1" i="1" spc="-5" dirty="0">
                <a:solidFill>
                  <a:srgbClr val="00AF50"/>
                </a:solidFill>
                <a:latin typeface="Calibri"/>
                <a:cs typeface="Calibri"/>
              </a:rPr>
              <a:t>The battery </a:t>
            </a:r>
            <a:r>
              <a:rPr sz="2800" b="1" i="1" spc="-10" dirty="0">
                <a:solidFill>
                  <a:srgbClr val="00AF50"/>
                </a:solidFill>
                <a:latin typeface="Calibri"/>
                <a:cs typeface="Calibri"/>
              </a:rPr>
              <a:t>life  </a:t>
            </a:r>
            <a:r>
              <a:rPr sz="2800" b="1" i="1" spc="-5" dirty="0">
                <a:solidFill>
                  <a:srgbClr val="00AF50"/>
                </a:solidFill>
                <a:latin typeface="Calibri"/>
                <a:cs typeface="Calibri"/>
              </a:rPr>
              <a:t>was long. </a:t>
            </a:r>
            <a:r>
              <a:rPr sz="2800" b="1" i="1" dirty="0">
                <a:solidFill>
                  <a:srgbClr val="00AF50"/>
                </a:solidFill>
                <a:latin typeface="Calibri"/>
                <a:cs typeface="Calibri"/>
              </a:rPr>
              <a:t>My </a:t>
            </a:r>
            <a:r>
              <a:rPr sz="2800" b="1" i="1" spc="-5" dirty="0">
                <a:solidFill>
                  <a:srgbClr val="00AF50"/>
                </a:solidFill>
                <a:latin typeface="Calibri"/>
                <a:cs typeface="Calibri"/>
              </a:rPr>
              <a:t>girlfriend was </a:t>
            </a:r>
            <a:r>
              <a:rPr sz="2800" b="1" i="1" spc="-10" dirty="0">
                <a:solidFill>
                  <a:srgbClr val="00AF50"/>
                </a:solidFill>
                <a:latin typeface="Calibri"/>
                <a:cs typeface="Calibri"/>
              </a:rPr>
              <a:t>quite happy </a:t>
            </a:r>
            <a:r>
              <a:rPr sz="2800" b="1" i="1" spc="-5" dirty="0">
                <a:solidFill>
                  <a:srgbClr val="00AF50"/>
                </a:solidFill>
                <a:latin typeface="Calibri"/>
                <a:cs typeface="Calibri"/>
              </a:rPr>
              <a:t>with her  phone.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I </a:t>
            </a:r>
            <a:r>
              <a:rPr sz="2800" b="1" i="1" spc="-15" dirty="0">
                <a:solidFill>
                  <a:srgbClr val="7E7E7E"/>
                </a:solidFill>
                <a:latin typeface="Calibri"/>
                <a:cs typeface="Calibri"/>
              </a:rPr>
              <a:t>wanted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phone with good sound </a:t>
            </a:r>
            <a:r>
              <a:rPr sz="2800" b="1" i="1" spc="-20" dirty="0">
                <a:solidFill>
                  <a:srgbClr val="7E7E7E"/>
                </a:solidFill>
                <a:latin typeface="Calibri"/>
                <a:cs typeface="Calibri"/>
              </a:rPr>
              <a:t>quality. 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my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purchase was 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real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disappointment. </a:t>
            </a:r>
            <a:r>
              <a:rPr sz="2800" b="1" i="1" dirty="0">
                <a:solidFill>
                  <a:srgbClr val="7E7E7E"/>
                </a:solidFill>
                <a:latin typeface="Calibri"/>
                <a:cs typeface="Calibri"/>
              </a:rPr>
              <a:t>I  </a:t>
            </a:r>
            <a:r>
              <a:rPr sz="2800" b="1" i="1" spc="-10" dirty="0">
                <a:solidFill>
                  <a:srgbClr val="7E7E7E"/>
                </a:solidFill>
                <a:latin typeface="Calibri"/>
                <a:cs typeface="Calibri"/>
              </a:rPr>
              <a:t>returned </a:t>
            </a:r>
            <a:r>
              <a:rPr sz="2800" b="1" i="1" spc="-5" dirty="0">
                <a:solidFill>
                  <a:srgbClr val="7E7E7E"/>
                </a:solidFill>
                <a:latin typeface="Calibri"/>
                <a:cs typeface="Calibri"/>
              </a:rPr>
              <a:t>the phone</a:t>
            </a:r>
            <a:r>
              <a:rPr sz="2800" b="1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7E7E7E"/>
                </a:solidFill>
                <a:latin typeface="Calibri"/>
                <a:cs typeface="Calibri"/>
              </a:rPr>
              <a:t>yesterday.</a:t>
            </a:r>
            <a:r>
              <a:rPr sz="2800" b="1" spc="-2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3103880" cy="198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Modeling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Direct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Opinion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Tahoma"/>
                <a:cs typeface="Tahoma"/>
              </a:rPr>
              <a:t>Comparative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Opinion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Opinion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2291321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417639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Natural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language</a:t>
            </a:r>
            <a:r>
              <a:rPr sz="24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processing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model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i="1" spc="-7" baseline="-20833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latin typeface="Times New Roman"/>
                <a:cs typeface="Times New Roman"/>
              </a:rPr>
              <a:t>jk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so</a:t>
            </a:r>
            <a:r>
              <a:rPr sz="2400" i="1" spc="-7" baseline="-20833" dirty="0">
                <a:latin typeface="Times New Roman"/>
                <a:cs typeface="Times New Roman"/>
              </a:rPr>
              <a:t>ijkl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h</a:t>
            </a:r>
            <a:r>
              <a:rPr sz="2400" i="1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013889"/>
            <a:ext cx="2536190" cy="197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target </a:t>
            </a:r>
            <a:r>
              <a:rPr sz="2000" spc="-5" dirty="0">
                <a:latin typeface="Tahoma"/>
                <a:cs typeface="Tahoma"/>
              </a:rPr>
              <a:t>object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i="1" baseline="-21367" dirty="0">
                <a:latin typeface="Times New Roman"/>
                <a:cs typeface="Times New Roman"/>
              </a:rPr>
              <a:t>j</a:t>
            </a:r>
            <a:endParaRPr sz="1950" baseline="-21367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feature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f</a:t>
            </a:r>
            <a:r>
              <a:rPr sz="1950" i="1" spc="7" baseline="-21367" dirty="0">
                <a:latin typeface="Times New Roman"/>
                <a:cs typeface="Times New Roman"/>
              </a:rPr>
              <a:t>jk</a:t>
            </a:r>
            <a:endParaRPr sz="1950" baseline="-21367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Tahoma"/>
                <a:cs typeface="Tahoma"/>
              </a:rPr>
              <a:t>Sentiment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so</a:t>
            </a:r>
            <a:r>
              <a:rPr sz="1950" i="1" spc="7" baseline="-21367" dirty="0">
                <a:latin typeface="Times New Roman"/>
                <a:cs typeface="Times New Roman"/>
              </a:rPr>
              <a:t>ijkl</a:t>
            </a:r>
            <a:endParaRPr sz="1950" baseline="-21367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Tahoma"/>
                <a:cs typeface="Tahoma"/>
              </a:rPr>
              <a:t>An opinion holder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Tahoma"/>
                <a:cs typeface="Tahoma"/>
              </a:rPr>
              <a:t>The time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l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0035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Named </a:t>
            </a:r>
            <a:r>
              <a:rPr spc="-10" dirty="0"/>
              <a:t>entity extraction </a:t>
            </a:r>
            <a:r>
              <a:rPr spc="-5" dirty="0"/>
              <a:t>(and</a:t>
            </a:r>
            <a:r>
              <a:rPr spc="155" dirty="0"/>
              <a:t> </a:t>
            </a:r>
            <a:r>
              <a:rPr spc="-5" dirty="0"/>
              <a:t>more)</a:t>
            </a:r>
          </a:p>
          <a:p>
            <a:pPr marL="2820035">
              <a:lnSpc>
                <a:spcPct val="100000"/>
              </a:lnSpc>
              <a:spcBef>
                <a:spcPts val="780"/>
              </a:spcBef>
            </a:pPr>
            <a:r>
              <a:rPr spc="-5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Information</a:t>
            </a:r>
            <a:r>
              <a:rPr spc="130" dirty="0"/>
              <a:t> </a:t>
            </a:r>
            <a:r>
              <a:rPr spc="-10" dirty="0"/>
              <a:t>extraction</a:t>
            </a:r>
          </a:p>
          <a:p>
            <a:pPr marL="2820035">
              <a:lnSpc>
                <a:spcPct val="100000"/>
              </a:lnSpc>
              <a:spcBef>
                <a:spcPts val="780"/>
              </a:spcBef>
            </a:pPr>
            <a:r>
              <a:rPr spc="-5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Sentiment</a:t>
            </a:r>
            <a:r>
              <a:rPr spc="70" dirty="0"/>
              <a:t> </a:t>
            </a:r>
            <a:r>
              <a:rPr spc="-5" dirty="0"/>
              <a:t>determination</a:t>
            </a:r>
          </a:p>
          <a:p>
            <a:pPr marL="2820035">
              <a:lnSpc>
                <a:spcPct val="100000"/>
              </a:lnSpc>
              <a:spcBef>
                <a:spcPts val="780"/>
              </a:spcBef>
            </a:pPr>
            <a:r>
              <a:rPr spc="-5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Information/data</a:t>
            </a:r>
            <a:r>
              <a:rPr spc="80" dirty="0"/>
              <a:t> </a:t>
            </a:r>
            <a:r>
              <a:rPr spc="-10" dirty="0"/>
              <a:t>extraction</a:t>
            </a:r>
          </a:p>
          <a:p>
            <a:pPr marL="2820035">
              <a:lnSpc>
                <a:spcPct val="100000"/>
              </a:lnSpc>
              <a:spcBef>
                <a:spcPts val="780"/>
              </a:spcBef>
            </a:pPr>
            <a:r>
              <a:rPr spc="-5" dirty="0">
                <a:solidFill>
                  <a:srgbClr val="000000"/>
                </a:solidFill>
                <a:latin typeface="Wingdings"/>
                <a:cs typeface="Wingdings"/>
              </a:rPr>
              <a:t>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Data</a:t>
            </a:r>
            <a:r>
              <a:rPr spc="80" dirty="0"/>
              <a:t> </a:t>
            </a:r>
            <a:r>
              <a:rPr spc="-10" dirty="0"/>
              <a:t>extraction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4050969"/>
            <a:ext cx="6391910" cy="205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Co-reference</a:t>
            </a:r>
            <a:r>
              <a:rPr sz="2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resolution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Relation</a:t>
            </a:r>
            <a:r>
              <a:rPr sz="2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extraction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6FC0"/>
                </a:solidFill>
                <a:latin typeface="Tahoma"/>
                <a:cs typeface="Tahoma"/>
              </a:rPr>
              <a:t>Synonym</a:t>
            </a:r>
            <a:r>
              <a:rPr sz="2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match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ahoma"/>
                <a:cs typeface="Tahoma"/>
              </a:rPr>
              <a:t>e.g. </a:t>
            </a:r>
            <a:r>
              <a:rPr sz="2000" spc="-10" dirty="0">
                <a:latin typeface="Tahoma"/>
                <a:cs typeface="Tahoma"/>
              </a:rPr>
              <a:t>voice </a:t>
            </a:r>
            <a:r>
              <a:rPr sz="2000" spc="-5" dirty="0">
                <a:latin typeface="Tahoma"/>
                <a:cs typeface="Tahoma"/>
              </a:rPr>
              <a:t>= sound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quality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All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of them are not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an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easily solved</a:t>
            </a:r>
            <a:r>
              <a:rPr sz="2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problem!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084" y="330708"/>
            <a:ext cx="8744699" cy="67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4934"/>
            <a:ext cx="823722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/>
              <a:t>Sentiment</a:t>
            </a:r>
            <a:r>
              <a:rPr sz="3200" spc="-305" dirty="0"/>
              <a:t> </a:t>
            </a:r>
            <a:r>
              <a:rPr sz="3200" spc="-135" dirty="0"/>
              <a:t>Analysis</a:t>
            </a:r>
            <a:r>
              <a:rPr sz="3200" spc="-310" dirty="0"/>
              <a:t> </a:t>
            </a:r>
            <a:r>
              <a:rPr sz="3200" spc="-80" dirty="0"/>
              <a:t>is</a:t>
            </a:r>
            <a:r>
              <a:rPr sz="3200" spc="-305" dirty="0"/>
              <a:t> </a:t>
            </a:r>
            <a:r>
              <a:rPr sz="3200" spc="-105" dirty="0"/>
              <a:t>not</a:t>
            </a:r>
            <a:r>
              <a:rPr sz="3200" spc="-305" dirty="0"/>
              <a:t> </a:t>
            </a:r>
            <a:r>
              <a:rPr sz="3200" spc="-120" dirty="0"/>
              <a:t>just</a:t>
            </a:r>
            <a:r>
              <a:rPr sz="3200" spc="-295" dirty="0"/>
              <a:t> </a:t>
            </a:r>
            <a:r>
              <a:rPr sz="3200" spc="-105" dirty="0"/>
              <a:t>ONE</a:t>
            </a:r>
            <a:r>
              <a:rPr sz="3200" spc="-300" dirty="0"/>
              <a:t> </a:t>
            </a:r>
            <a:r>
              <a:rPr sz="3200" spc="-140" dirty="0"/>
              <a:t>Problem!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35619" y="6493460"/>
            <a:ext cx="1873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20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1203959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1" y="253745"/>
            <a:ext cx="814577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177" y="253745"/>
            <a:ext cx="5394198" cy="754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Co-reference</a:t>
            </a:r>
            <a:r>
              <a:rPr spc="-60" dirty="0"/>
              <a:t> </a:t>
            </a:r>
            <a:r>
              <a:rPr spc="-5" dirty="0"/>
              <a:t>Resolution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115745"/>
            <a:ext cx="7789545" cy="227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Different from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traditional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one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Important to </a:t>
            </a:r>
            <a:r>
              <a:rPr sz="2000" spc="-10" dirty="0">
                <a:latin typeface="Tahoma"/>
                <a:cs typeface="Tahoma"/>
              </a:rPr>
              <a:t>resolve </a:t>
            </a:r>
            <a:r>
              <a:rPr sz="2000" spc="-5" dirty="0">
                <a:latin typeface="Tahoma"/>
                <a:cs typeface="Tahoma"/>
              </a:rPr>
              <a:t>objects and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features</a:t>
            </a:r>
            <a:endParaRPr sz="2000">
              <a:latin typeface="Tahoma"/>
              <a:cs typeface="Tahoma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i="1" spc="-5" dirty="0">
                <a:latin typeface="Calibri"/>
                <a:cs typeface="Calibri"/>
              </a:rPr>
              <a:t>“I </a:t>
            </a:r>
            <a:r>
              <a:rPr sz="2000" i="1" spc="-10" dirty="0">
                <a:latin typeface="Calibri"/>
                <a:cs typeface="Calibri"/>
              </a:rPr>
              <a:t>bought </a:t>
            </a:r>
            <a:r>
              <a:rPr sz="2000" i="1" spc="-5" dirty="0">
                <a:latin typeface="Calibri"/>
                <a:cs typeface="Calibri"/>
              </a:rPr>
              <a:t>a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Canon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S500 </a:t>
            </a:r>
            <a:r>
              <a:rPr sz="2000" i="1" spc="-10" dirty="0">
                <a:latin typeface="Calibri"/>
                <a:cs typeface="Calibri"/>
              </a:rPr>
              <a:t>camera </a:t>
            </a:r>
            <a:r>
              <a:rPr sz="2000" i="1" spc="-20" dirty="0">
                <a:latin typeface="Calibri"/>
                <a:cs typeface="Calibri"/>
              </a:rPr>
              <a:t>yesterday.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000" i="1" spc="-15" dirty="0">
                <a:latin typeface="Calibri"/>
                <a:cs typeface="Calibri"/>
              </a:rPr>
              <a:t>looked </a:t>
            </a:r>
            <a:r>
              <a:rPr sz="2000" i="1" spc="-5" dirty="0">
                <a:latin typeface="Calibri"/>
                <a:cs typeface="Calibri"/>
              </a:rPr>
              <a:t>beautiful. I  </a:t>
            </a:r>
            <a:r>
              <a:rPr sz="2000" i="1" spc="-10" dirty="0">
                <a:latin typeface="Calibri"/>
                <a:cs typeface="Calibri"/>
              </a:rPr>
              <a:t>took </a:t>
            </a:r>
            <a:r>
              <a:rPr sz="2000" i="1" spc="-5" dirty="0">
                <a:latin typeface="Calibri"/>
                <a:cs typeface="Calibri"/>
              </a:rPr>
              <a:t>a </a:t>
            </a:r>
            <a:r>
              <a:rPr sz="2000" i="1" spc="-20" dirty="0">
                <a:latin typeface="Calibri"/>
                <a:cs typeface="Calibri"/>
              </a:rPr>
              <a:t>few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photos </a:t>
            </a:r>
            <a:r>
              <a:rPr sz="2000" i="1" spc="-10" dirty="0">
                <a:latin typeface="Calibri"/>
                <a:cs typeface="Calibri"/>
              </a:rPr>
              <a:t>last night.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They </a:t>
            </a:r>
            <a:r>
              <a:rPr sz="2000" i="1" spc="-5" dirty="0">
                <a:latin typeface="Calibri"/>
                <a:cs typeface="Calibri"/>
              </a:rPr>
              <a:t>were</a:t>
            </a:r>
            <a:r>
              <a:rPr sz="2000" i="1" spc="4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amazing.”</a:t>
            </a:r>
            <a:endParaRPr sz="2000">
              <a:latin typeface="Calibri"/>
              <a:cs typeface="Calibri"/>
            </a:endParaRPr>
          </a:p>
          <a:p>
            <a:pPr marL="3009265" marR="2714625" indent="311150">
              <a:lnSpc>
                <a:spcPct val="133000"/>
              </a:lnSpc>
              <a:spcBef>
                <a:spcPts val="330"/>
              </a:spcBef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5" dirty="0">
                <a:latin typeface="Wingdings"/>
                <a:cs typeface="Wingdings"/>
              </a:rPr>
              <a:t>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Canon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S500  </a:t>
            </a:r>
            <a:r>
              <a:rPr sz="2000" spc="-10" dirty="0">
                <a:latin typeface="Calibri"/>
                <a:cs typeface="Calibri"/>
              </a:rPr>
              <a:t>they </a:t>
            </a:r>
            <a:r>
              <a:rPr sz="2000" spc="-5" dirty="0">
                <a:latin typeface="Wingdings"/>
                <a:cs typeface="Wingdings"/>
              </a:rPr>
              <a:t>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921625" cy="477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feature,</a:t>
            </a:r>
            <a:endParaRPr sz="2400">
              <a:latin typeface="Tahoma"/>
              <a:cs typeface="Tahoma"/>
            </a:endParaRPr>
          </a:p>
          <a:p>
            <a:pPr marL="755650" marR="43180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Tahoma"/>
                <a:cs typeface="Tahoma"/>
              </a:rPr>
              <a:t>Identify </a:t>
            </a:r>
            <a:r>
              <a:rPr sz="2000" spc="-5" dirty="0">
                <a:latin typeface="Tahoma"/>
                <a:cs typeface="Tahoma"/>
              </a:rPr>
              <a:t>the sentiment or opinion orientation </a:t>
            </a:r>
            <a:r>
              <a:rPr sz="2000" spc="-10" dirty="0">
                <a:latin typeface="Tahoma"/>
                <a:cs typeface="Tahoma"/>
              </a:rPr>
              <a:t>expressed by </a:t>
            </a:r>
            <a:r>
              <a:rPr sz="2000" spc="-5" dirty="0">
                <a:latin typeface="Tahoma"/>
                <a:cs typeface="Tahoma"/>
              </a:rPr>
              <a:t>a  </a:t>
            </a:r>
            <a:r>
              <a:rPr sz="2000" spc="-10" dirty="0">
                <a:latin typeface="Tahoma"/>
                <a:cs typeface="Tahoma"/>
              </a:rPr>
              <a:t>reviewer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marR="310515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Almost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approaches </a:t>
            </a:r>
            <a:r>
              <a:rPr sz="2400" spc="-10" dirty="0">
                <a:latin typeface="Tahoma"/>
                <a:cs typeface="Tahoma"/>
              </a:rPr>
              <a:t>make </a:t>
            </a:r>
            <a:r>
              <a:rPr sz="2400" spc="-5" dirty="0">
                <a:latin typeface="Tahoma"/>
                <a:cs typeface="Tahoma"/>
              </a:rPr>
              <a:t>use of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opinion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words </a:t>
            </a:r>
            <a:r>
              <a:rPr sz="2400" spc="-5" dirty="0">
                <a:latin typeface="Tahoma"/>
                <a:cs typeface="Tahoma"/>
              </a:rPr>
              <a:t>and 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phrases</a:t>
            </a:r>
            <a:r>
              <a:rPr sz="2400" spc="-10" dirty="0">
                <a:latin typeface="Tahoma"/>
                <a:cs typeface="Tahoma"/>
              </a:rPr>
              <a:t>.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However,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Tahoma"/>
                <a:cs typeface="Tahoma"/>
              </a:rPr>
              <a:t>Some </a:t>
            </a:r>
            <a:r>
              <a:rPr sz="2000" spc="-5" dirty="0">
                <a:latin typeface="Tahoma"/>
                <a:cs typeface="Tahoma"/>
              </a:rPr>
              <a:t>opinion words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context independent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orientations.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great</a:t>
            </a:r>
            <a:endParaRPr sz="1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Tahoma"/>
                <a:cs typeface="Tahoma"/>
              </a:rPr>
              <a:t>Some </a:t>
            </a:r>
            <a:r>
              <a:rPr sz="2000" spc="-5" dirty="0">
                <a:latin typeface="Tahoma"/>
                <a:cs typeface="Tahoma"/>
              </a:rPr>
              <a:t>opinion words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context dependent</a:t>
            </a:r>
            <a:r>
              <a:rPr sz="20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orientations.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small</a:t>
            </a:r>
            <a:endParaRPr sz="18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Machine learning methods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sentiment classification </a:t>
            </a:r>
            <a:r>
              <a:rPr sz="2400" dirty="0">
                <a:latin typeface="Tahoma"/>
                <a:cs typeface="Tahoma"/>
              </a:rPr>
              <a:t>at  </a:t>
            </a:r>
            <a:r>
              <a:rPr sz="2400" spc="-5" dirty="0">
                <a:latin typeface="Tahoma"/>
                <a:cs typeface="Tahoma"/>
              </a:rPr>
              <a:t>the sentence level are also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applicable.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7121639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Identify </a:t>
            </a:r>
            <a:r>
              <a:rPr dirty="0"/>
              <a:t>Opinion</a:t>
            </a:r>
            <a:r>
              <a:rPr spc="-80" dirty="0"/>
              <a:t> </a:t>
            </a:r>
            <a:r>
              <a:rPr spc="-5" dirty="0"/>
              <a:t>Orientation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86" y="1053769"/>
            <a:ext cx="393509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1654175" indent="-431800">
              <a:lnSpc>
                <a:spcPct val="111500"/>
              </a:lnSpc>
              <a:buFont typeface="Tahoma"/>
              <a:buAutoNum type="arabicPeriod"/>
              <a:tabLst>
                <a:tab pos="444500" algn="l"/>
                <a:tab pos="445134" algn="l"/>
              </a:tabLst>
            </a:pPr>
            <a:r>
              <a:rPr sz="2000" spc="-5" dirty="0">
                <a:latin typeface="Tahoma"/>
                <a:cs typeface="Tahoma"/>
              </a:rPr>
              <a:t>Neg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  </a:t>
            </a:r>
            <a:r>
              <a:rPr sz="2000" spc="-20" dirty="0">
                <a:latin typeface="Tahoma"/>
                <a:cs typeface="Tahoma"/>
              </a:rPr>
              <a:t>Pos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</a:t>
            </a:r>
            <a:endParaRPr sz="2000">
              <a:latin typeface="Tahoma"/>
              <a:cs typeface="Tahoma"/>
            </a:endParaRPr>
          </a:p>
          <a:p>
            <a:pPr marL="444500" marR="633095" indent="-431800">
              <a:lnSpc>
                <a:spcPct val="111700"/>
              </a:lnSpc>
              <a:spcBef>
                <a:spcPts val="720"/>
              </a:spcBef>
              <a:buAutoNum type="arabicPeriod"/>
              <a:tabLst>
                <a:tab pos="444500" algn="l"/>
                <a:tab pos="445134" algn="l"/>
              </a:tabLst>
            </a:pPr>
            <a:r>
              <a:rPr sz="2000" spc="-5" dirty="0">
                <a:latin typeface="Tahoma"/>
                <a:cs typeface="Tahoma"/>
              </a:rPr>
              <a:t>Negation Neg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  </a:t>
            </a:r>
            <a:r>
              <a:rPr sz="2000" spc="-5" dirty="0">
                <a:latin typeface="Tahoma"/>
                <a:cs typeface="Tahoma"/>
              </a:rPr>
              <a:t>Negation </a:t>
            </a:r>
            <a:r>
              <a:rPr sz="2000" spc="-20" dirty="0">
                <a:latin typeface="Tahoma"/>
                <a:cs typeface="Tahoma"/>
              </a:rPr>
              <a:t>Pos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  <a:p>
            <a:pPr marL="444500" indent="-43180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44500" algn="l"/>
                <a:tab pos="445134" algn="l"/>
              </a:tabLst>
            </a:pPr>
            <a:r>
              <a:rPr sz="2000" spc="-10" dirty="0">
                <a:latin typeface="Tahoma"/>
                <a:cs typeface="Tahoma"/>
              </a:rPr>
              <a:t>Desired value range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86" y="2973133"/>
            <a:ext cx="6280150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Below or </a:t>
            </a:r>
            <a:r>
              <a:rPr sz="2000" spc="-10" dirty="0">
                <a:latin typeface="Tahoma"/>
                <a:cs typeface="Tahoma"/>
              </a:rPr>
              <a:t>above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desired value range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  <a:p>
            <a:pPr marL="444500" marR="2811145" indent="-432434">
              <a:lnSpc>
                <a:spcPct val="111500"/>
              </a:lnSpc>
              <a:spcBef>
                <a:spcPts val="725"/>
              </a:spcBef>
              <a:tabLst>
                <a:tab pos="444500" algn="l"/>
              </a:tabLst>
            </a:pPr>
            <a:r>
              <a:rPr sz="2000" spc="-15" dirty="0">
                <a:latin typeface="Tahoma"/>
                <a:cs typeface="Tahoma"/>
              </a:rPr>
              <a:t>4.	</a:t>
            </a:r>
            <a:r>
              <a:rPr sz="2000" spc="-5" dirty="0">
                <a:latin typeface="Tahoma"/>
                <a:cs typeface="Tahoma"/>
              </a:rPr>
              <a:t>Decreased Neg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 </a:t>
            </a:r>
            <a:r>
              <a:rPr sz="2000" spc="-5" dirty="0">
                <a:latin typeface="Tahoma"/>
                <a:cs typeface="Tahoma"/>
              </a:rPr>
              <a:t> Decreased </a:t>
            </a:r>
            <a:r>
              <a:rPr sz="2000" spc="-20" dirty="0">
                <a:latin typeface="Tahoma"/>
                <a:cs typeface="Tahoma"/>
              </a:rPr>
              <a:t>Pos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816" y="4049890"/>
            <a:ext cx="3028315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</a:pPr>
            <a:r>
              <a:rPr sz="2000" spc="-10" dirty="0">
                <a:latin typeface="Tahoma"/>
                <a:cs typeface="Tahoma"/>
              </a:rPr>
              <a:t>Increased </a:t>
            </a:r>
            <a:r>
              <a:rPr sz="2000" spc="-5" dirty="0">
                <a:latin typeface="Tahoma"/>
                <a:cs typeface="Tahoma"/>
              </a:rPr>
              <a:t>Neg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  Increased </a:t>
            </a:r>
            <a:r>
              <a:rPr sz="2000" spc="-20" dirty="0">
                <a:latin typeface="Tahoma"/>
                <a:cs typeface="Tahoma"/>
              </a:rPr>
              <a:t>Pos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86" y="4822101"/>
            <a:ext cx="3911600" cy="136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5080" indent="-431800">
              <a:lnSpc>
                <a:spcPct val="111600"/>
              </a:lnSpc>
              <a:tabLst>
                <a:tab pos="444500" algn="l"/>
              </a:tabLst>
            </a:pPr>
            <a:r>
              <a:rPr sz="2000" spc="-5" dirty="0">
                <a:latin typeface="Tahoma"/>
                <a:cs typeface="Tahoma"/>
              </a:rPr>
              <a:t>5.		Consume </a:t>
            </a:r>
            <a:r>
              <a:rPr sz="2000" spc="-10" dirty="0">
                <a:latin typeface="Tahoma"/>
                <a:cs typeface="Tahoma"/>
              </a:rPr>
              <a:t>resource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 </a:t>
            </a:r>
            <a:r>
              <a:rPr sz="2000" spc="-5" dirty="0">
                <a:latin typeface="Tahoma"/>
                <a:cs typeface="Tahoma"/>
              </a:rPr>
              <a:t> Produce </a:t>
            </a:r>
            <a:r>
              <a:rPr sz="2000" spc="-10" dirty="0">
                <a:latin typeface="Tahoma"/>
                <a:cs typeface="Tahoma"/>
              </a:rPr>
              <a:t>resource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  </a:t>
            </a:r>
            <a:r>
              <a:rPr sz="2000" spc="-5" dirty="0">
                <a:latin typeface="Tahoma"/>
                <a:cs typeface="Tahoma"/>
              </a:rPr>
              <a:t>Consume </a:t>
            </a:r>
            <a:r>
              <a:rPr sz="2000" spc="-10" dirty="0">
                <a:latin typeface="Tahoma"/>
                <a:cs typeface="Tahoma"/>
              </a:rPr>
              <a:t>waste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Positive  </a:t>
            </a:r>
            <a:r>
              <a:rPr sz="2000" spc="-5" dirty="0">
                <a:latin typeface="Tahoma"/>
                <a:cs typeface="Tahoma"/>
              </a:rPr>
              <a:t>Produce </a:t>
            </a:r>
            <a:r>
              <a:rPr sz="2000" spc="-10" dirty="0">
                <a:latin typeface="Tahoma"/>
                <a:cs typeface="Tahoma"/>
              </a:rPr>
              <a:t>waste 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Negative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79" y="253745"/>
            <a:ext cx="5137391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Basic </a:t>
            </a:r>
            <a:r>
              <a:rPr dirty="0"/>
              <a:t>Opinion</a:t>
            </a:r>
            <a:r>
              <a:rPr spc="-95" dirty="0"/>
              <a:t> </a:t>
            </a:r>
            <a:r>
              <a:rPr spc="-5" dirty="0"/>
              <a:t>Rules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698568" y="1243888"/>
            <a:ext cx="3063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The phone has a </a:t>
            </a:r>
            <a:r>
              <a:rPr sz="2000" i="1" spc="-5" dirty="0">
                <a:solidFill>
                  <a:srgbClr val="00AF50"/>
                </a:solidFill>
                <a:latin typeface="Calibri"/>
                <a:cs typeface="Calibri"/>
              </a:rPr>
              <a:t>good</a:t>
            </a:r>
            <a:r>
              <a:rPr sz="2000" i="1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screen.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8568" y="1958187"/>
            <a:ext cx="41021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The phone has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000" i="1" spc="-5" dirty="0">
                <a:solidFill>
                  <a:srgbClr val="00AF50"/>
                </a:solidFill>
                <a:latin typeface="Calibri"/>
                <a:cs typeface="Calibri"/>
              </a:rPr>
              <a:t>good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screen,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sz="20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8822" y="2672473"/>
            <a:ext cx="3768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This drug </a:t>
            </a:r>
            <a:r>
              <a:rPr sz="2000" i="1" spc="-5" dirty="0">
                <a:solidFill>
                  <a:srgbClr val="FF0000"/>
                </a:solidFill>
                <a:latin typeface="Calibri"/>
                <a:cs typeface="Calibri"/>
              </a:rPr>
              <a:t>causes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low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blood</a:t>
            </a:r>
            <a:r>
              <a:rPr sz="2000" i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pressure.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1931" y="3886898"/>
            <a:ext cx="48539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My pain has </a:t>
            </a:r>
            <a:r>
              <a:rPr sz="2000" i="1" spc="-5" dirty="0">
                <a:solidFill>
                  <a:srgbClr val="00AF50"/>
                </a:solidFill>
                <a:latin typeface="Calibri"/>
                <a:cs typeface="Calibri"/>
              </a:rPr>
              <a:t>disappeared </a:t>
            </a:r>
            <a:r>
              <a:rPr sz="2000" i="1" spc="-10" dirty="0">
                <a:solidFill>
                  <a:srgbClr val="006FC0"/>
                </a:solidFill>
                <a:latin typeface="Calibri"/>
                <a:cs typeface="Calibri"/>
              </a:rPr>
              <a:t>after taking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000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drug.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044" y="5415724"/>
            <a:ext cx="3387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6FC0"/>
                </a:solidFill>
                <a:latin typeface="Calibri"/>
                <a:cs typeface="Calibri"/>
              </a:rPr>
              <a:t>This product </a:t>
            </a:r>
            <a:r>
              <a:rPr sz="2000" i="1" spc="-5" dirty="0">
                <a:solidFill>
                  <a:srgbClr val="00AF50"/>
                </a:solidFill>
                <a:latin typeface="Calibri"/>
                <a:cs typeface="Calibri"/>
              </a:rPr>
              <a:t>gain a lot of</a:t>
            </a:r>
            <a:r>
              <a:rPr sz="2000" i="1" spc="-25" dirty="0">
                <a:solidFill>
                  <a:srgbClr val="00AF50"/>
                </a:solidFill>
                <a:latin typeface="Calibri"/>
                <a:cs typeface="Calibri"/>
              </a:rPr>
              <a:t> money</a:t>
            </a:r>
            <a:r>
              <a:rPr sz="2000" i="1" spc="-2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325" y="2669285"/>
            <a:ext cx="6216383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533" y="3069740"/>
            <a:ext cx="5320408" cy="512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7141" y="2721101"/>
            <a:ext cx="6112764" cy="915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21295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Gradable: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Non-equal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gradable: </a:t>
            </a:r>
            <a:r>
              <a:rPr sz="2000" spc="-5" dirty="0">
                <a:latin typeface="Tahoma"/>
                <a:cs typeface="Tahoma"/>
              </a:rPr>
              <a:t>relations of the </a:t>
            </a:r>
            <a:r>
              <a:rPr sz="2000" spc="-10" dirty="0">
                <a:latin typeface="Tahoma"/>
                <a:cs typeface="Tahoma"/>
              </a:rPr>
              <a:t>type </a:t>
            </a:r>
            <a:r>
              <a:rPr sz="2100" i="1" spc="-55" dirty="0">
                <a:latin typeface="Tahoma"/>
                <a:cs typeface="Tahoma"/>
              </a:rPr>
              <a:t>greater </a:t>
            </a:r>
            <a:r>
              <a:rPr sz="2000" spc="-5" dirty="0">
                <a:latin typeface="Tahoma"/>
                <a:cs typeface="Tahoma"/>
              </a:rPr>
              <a:t>or </a:t>
            </a:r>
            <a:r>
              <a:rPr sz="2100" i="1" spc="-45" dirty="0">
                <a:latin typeface="Tahoma"/>
                <a:cs typeface="Tahoma"/>
              </a:rPr>
              <a:t>less</a:t>
            </a:r>
            <a:r>
              <a:rPr sz="2100" i="1" spc="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than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spc="-5" dirty="0">
                <a:latin typeface="Calibri"/>
                <a:cs typeface="Calibri"/>
              </a:rPr>
              <a:t>Quality of camera </a:t>
            </a:r>
            <a:r>
              <a:rPr sz="1800" i="1" dirty="0">
                <a:latin typeface="Calibri"/>
                <a:cs typeface="Calibri"/>
              </a:rPr>
              <a:t>A is </a:t>
            </a:r>
            <a:r>
              <a:rPr sz="1800" i="1" spc="-15" dirty="0">
                <a:solidFill>
                  <a:srgbClr val="00AF50"/>
                </a:solidFill>
                <a:latin typeface="Calibri"/>
                <a:cs typeface="Calibri"/>
              </a:rPr>
              <a:t>better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than </a:t>
            </a:r>
            <a:r>
              <a:rPr sz="1800" i="1" spc="-5" dirty="0">
                <a:latin typeface="Calibri"/>
                <a:cs typeface="Calibri"/>
              </a:rPr>
              <a:t>that of camera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B.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Equative: </a:t>
            </a:r>
            <a:r>
              <a:rPr sz="2000" spc="-5" dirty="0">
                <a:latin typeface="Tahoma"/>
                <a:cs typeface="Tahoma"/>
              </a:rPr>
              <a:t>relations of the </a:t>
            </a:r>
            <a:r>
              <a:rPr sz="2000" spc="-10" dirty="0">
                <a:latin typeface="Tahoma"/>
                <a:cs typeface="Tahoma"/>
              </a:rPr>
              <a:t>type </a:t>
            </a:r>
            <a:r>
              <a:rPr sz="2100" i="1" spc="-50" dirty="0">
                <a:latin typeface="Tahoma"/>
                <a:cs typeface="Tahoma"/>
              </a:rPr>
              <a:t>equal</a:t>
            </a:r>
            <a:r>
              <a:rPr sz="2100" i="1" spc="-25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to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spc="-5" dirty="0">
                <a:latin typeface="Calibri"/>
                <a:cs typeface="Calibri"/>
              </a:rPr>
              <a:t>Camera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-5" dirty="0">
                <a:latin typeface="Calibri"/>
                <a:cs typeface="Calibri"/>
              </a:rPr>
              <a:t>and camera </a:t>
            </a:r>
            <a:r>
              <a:rPr sz="1800" i="1" dirty="0">
                <a:latin typeface="Calibri"/>
                <a:cs typeface="Calibri"/>
              </a:rPr>
              <a:t>B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both </a:t>
            </a:r>
            <a:r>
              <a:rPr sz="1800" i="1" spc="-5" dirty="0">
                <a:latin typeface="Calibri"/>
                <a:cs typeface="Calibri"/>
              </a:rPr>
              <a:t>are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light</a:t>
            </a:r>
            <a:r>
              <a:rPr sz="1800" i="1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Superlative: </a:t>
            </a:r>
            <a:r>
              <a:rPr sz="2000" spc="-5" dirty="0">
                <a:latin typeface="Tahoma"/>
                <a:cs typeface="Tahoma"/>
              </a:rPr>
              <a:t>relations of the </a:t>
            </a:r>
            <a:r>
              <a:rPr sz="2000" spc="-10" dirty="0">
                <a:latin typeface="Tahoma"/>
                <a:cs typeface="Tahoma"/>
              </a:rPr>
              <a:t>type greater </a:t>
            </a:r>
            <a:r>
              <a:rPr sz="2000" spc="-5" dirty="0">
                <a:latin typeface="Tahoma"/>
                <a:cs typeface="Tahoma"/>
              </a:rPr>
              <a:t>or less </a:t>
            </a:r>
            <a:r>
              <a:rPr sz="2100" i="1" spc="-55" dirty="0">
                <a:latin typeface="Tahoma"/>
                <a:cs typeface="Tahoma"/>
              </a:rPr>
              <a:t>than </a:t>
            </a:r>
            <a:r>
              <a:rPr sz="2100" i="1" spc="-35" dirty="0">
                <a:latin typeface="Tahoma"/>
                <a:cs typeface="Tahoma"/>
              </a:rPr>
              <a:t>all</a:t>
            </a:r>
            <a:r>
              <a:rPr sz="2100" i="1" spc="125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others</a:t>
            </a:r>
            <a:endParaRPr sz="21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spc="-5" dirty="0">
                <a:latin typeface="Calibri"/>
                <a:cs typeface="Calibri"/>
              </a:rPr>
              <a:t>Camera </a:t>
            </a:r>
            <a:r>
              <a:rPr sz="1800" i="1" dirty="0">
                <a:latin typeface="Calibri"/>
                <a:cs typeface="Calibri"/>
              </a:rPr>
              <a:t>A is </a:t>
            </a:r>
            <a:r>
              <a:rPr sz="1800" i="1" spc="-5" dirty="0">
                <a:solidFill>
                  <a:srgbClr val="00AF50"/>
                </a:solidFill>
                <a:latin typeface="Calibri"/>
                <a:cs typeface="Calibri"/>
              </a:rPr>
              <a:t>the cheapest </a:t>
            </a:r>
            <a:r>
              <a:rPr sz="1800" i="1" spc="-5" dirty="0">
                <a:latin typeface="Calibri"/>
                <a:cs typeface="Calibri"/>
              </a:rPr>
              <a:t>camera available </a:t>
            </a:r>
            <a:r>
              <a:rPr sz="1800" i="1" dirty="0">
                <a:latin typeface="Calibri"/>
                <a:cs typeface="Calibri"/>
              </a:rPr>
              <a:t>in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market.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Non-gradable: </a:t>
            </a:r>
            <a:r>
              <a:rPr sz="2400" spc="-5" dirty="0">
                <a:latin typeface="Tahoma"/>
                <a:cs typeface="Tahoma"/>
              </a:rPr>
              <a:t>relations that compare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features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i="1" spc="-25" dirty="0">
                <a:latin typeface="Calibri"/>
                <a:cs typeface="Calibri"/>
              </a:rPr>
              <a:t>Coke </a:t>
            </a:r>
            <a:r>
              <a:rPr sz="2000" i="1" spc="-20" dirty="0">
                <a:latin typeface="Calibri"/>
                <a:cs typeface="Calibri"/>
              </a:rPr>
              <a:t>tastes </a:t>
            </a:r>
            <a:r>
              <a:rPr sz="2000" i="1" spc="-10" dirty="0">
                <a:solidFill>
                  <a:srgbClr val="00AF50"/>
                </a:solidFill>
                <a:latin typeface="Calibri"/>
                <a:cs typeface="Calibri"/>
              </a:rPr>
              <a:t>differently </a:t>
            </a:r>
            <a:r>
              <a:rPr sz="2000" i="1" spc="-5" dirty="0">
                <a:latin typeface="Calibri"/>
                <a:cs typeface="Calibri"/>
              </a:rPr>
              <a:t>from</a:t>
            </a:r>
            <a:r>
              <a:rPr sz="2000" i="1" spc="8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Pepsi.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7884414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Types of Comparative</a:t>
            </a:r>
            <a:r>
              <a:rPr spc="-4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3044" y="1556435"/>
            <a:ext cx="259524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o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po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066721"/>
            <a:ext cx="7306309" cy="283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where</a:t>
            </a:r>
            <a:endParaRPr sz="2400">
              <a:latin typeface="Tahoma"/>
              <a:cs typeface="Tahoma"/>
            </a:endParaRPr>
          </a:p>
          <a:p>
            <a:pPr marL="412750" marR="5080" indent="-285750">
              <a:lnSpc>
                <a:spcPct val="102000"/>
              </a:lnSpc>
              <a:spcBef>
                <a:spcPts val="385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ahoma"/>
                <a:cs typeface="Tahoma"/>
              </a:rPr>
              <a:t>and </a:t>
            </a: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spc="-10" dirty="0">
                <a:latin typeface="Tahoma"/>
                <a:cs typeface="Tahoma"/>
              </a:rPr>
              <a:t>are </a:t>
            </a:r>
            <a:r>
              <a:rPr sz="2000" spc="-5" dirty="0">
                <a:latin typeface="Tahoma"/>
                <a:cs typeface="Tahoma"/>
              </a:rPr>
              <a:t>the object sets being compared (with respect to 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order </a:t>
            </a:r>
            <a:r>
              <a:rPr sz="2000" spc="-5" dirty="0">
                <a:latin typeface="Tahoma"/>
                <a:cs typeface="Tahoma"/>
              </a:rPr>
              <a:t>of 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objects).</a:t>
            </a:r>
            <a:endParaRPr sz="2000">
              <a:latin typeface="Tahoma"/>
              <a:cs typeface="Tahoma"/>
            </a:endParaRPr>
          </a:p>
          <a:p>
            <a:pPr marL="412750" indent="-28575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 </a:t>
            </a:r>
            <a:r>
              <a:rPr sz="2000" spc="-5" dirty="0">
                <a:latin typeface="Tahoma"/>
                <a:cs typeface="Tahoma"/>
              </a:rPr>
              <a:t>is the shared </a:t>
            </a:r>
            <a:r>
              <a:rPr sz="2000" spc="-10" dirty="0">
                <a:latin typeface="Tahoma"/>
                <a:cs typeface="Tahoma"/>
              </a:rPr>
              <a:t>features </a:t>
            </a:r>
            <a:r>
              <a:rPr sz="2000" spc="-5" dirty="0">
                <a:latin typeface="Tahoma"/>
                <a:cs typeface="Tahoma"/>
              </a:rPr>
              <a:t>of the objects </a:t>
            </a: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spc="254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12750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po </a:t>
            </a:r>
            <a:r>
              <a:rPr sz="2000" spc="-5" dirty="0">
                <a:latin typeface="Tahoma"/>
                <a:cs typeface="Tahoma"/>
              </a:rPr>
              <a:t>is the </a:t>
            </a:r>
            <a:r>
              <a:rPr sz="2000" spc="-10" dirty="0">
                <a:latin typeface="Tahoma"/>
                <a:cs typeface="Tahoma"/>
              </a:rPr>
              <a:t>preferred </a:t>
            </a:r>
            <a:r>
              <a:rPr sz="2000" spc="-5" dirty="0">
                <a:latin typeface="Tahoma"/>
                <a:cs typeface="Tahoma"/>
              </a:rPr>
              <a:t>object set of the opinion holder</a:t>
            </a:r>
            <a:r>
              <a:rPr sz="2000" spc="195" dirty="0">
                <a:latin typeface="Tahoma"/>
                <a:cs typeface="Tahoma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812800" lvl="1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Not </a:t>
            </a:r>
            <a:r>
              <a:rPr sz="1800" spc="-5" dirty="0">
                <a:latin typeface="Tahoma"/>
                <a:cs typeface="Tahoma"/>
              </a:rPr>
              <a:t>positive </a:t>
            </a:r>
            <a:r>
              <a:rPr sz="1800" dirty="0">
                <a:latin typeface="Tahoma"/>
                <a:cs typeface="Tahoma"/>
              </a:rPr>
              <a:t>or </a:t>
            </a:r>
            <a:r>
              <a:rPr sz="1800" spc="-5" dirty="0">
                <a:latin typeface="Tahoma"/>
                <a:cs typeface="Tahoma"/>
              </a:rPr>
              <a:t>negative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opinion</a:t>
            </a:r>
            <a:endParaRPr sz="1800">
              <a:latin typeface="Tahoma"/>
              <a:cs typeface="Tahoma"/>
            </a:endParaRPr>
          </a:p>
          <a:p>
            <a:pPr marL="412750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ahoma"/>
                <a:cs typeface="Tahoma"/>
              </a:rPr>
              <a:t>is an opinion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holder.</a:t>
            </a:r>
            <a:endParaRPr sz="2000">
              <a:latin typeface="Tahoma"/>
              <a:cs typeface="Tahoma"/>
            </a:endParaRPr>
          </a:p>
          <a:p>
            <a:pPr marL="412750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12115" algn="l"/>
                <a:tab pos="41275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ahoma"/>
                <a:cs typeface="Tahoma"/>
              </a:rPr>
              <a:t>is the time when the </a:t>
            </a:r>
            <a:r>
              <a:rPr sz="2000" spc="-10" dirty="0">
                <a:latin typeface="Tahoma"/>
                <a:cs typeface="Tahoma"/>
              </a:rPr>
              <a:t>comparative </a:t>
            </a:r>
            <a:r>
              <a:rPr sz="2000" spc="-5" dirty="0">
                <a:latin typeface="Tahoma"/>
                <a:cs typeface="Tahoma"/>
              </a:rPr>
              <a:t>opinion is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expressed.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79" y="253745"/>
            <a:ext cx="2723375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Modeling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0582" y="2669285"/>
            <a:ext cx="4405122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119" y="3069740"/>
            <a:ext cx="3508446" cy="512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2398" y="2721101"/>
            <a:ext cx="4301490" cy="915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51775" cy="463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Untruthful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opinion</a:t>
            </a:r>
            <a:r>
              <a:rPr sz="2400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Tahoma"/>
                <a:cs typeface="Tahoma"/>
              </a:rPr>
              <a:t>(fake)</a:t>
            </a:r>
            <a:endParaRPr sz="2400" dirty="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Hype spam: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write undeserving positive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reviews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some target  objects in </a:t>
            </a:r>
            <a:r>
              <a:rPr sz="2000" spc="-10" dirty="0">
                <a:latin typeface="Tahoma"/>
                <a:cs typeface="Tahoma"/>
              </a:rPr>
              <a:t>order </a:t>
            </a:r>
            <a:r>
              <a:rPr sz="2000" spc="-5" dirty="0">
                <a:latin typeface="Tahoma"/>
                <a:cs typeface="Tahoma"/>
              </a:rPr>
              <a:t>to promote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them</a:t>
            </a:r>
            <a:endParaRPr sz="2000" dirty="0">
              <a:latin typeface="Tahoma"/>
              <a:cs typeface="Tahoma"/>
            </a:endParaRPr>
          </a:p>
          <a:p>
            <a:pPr marL="755650" marR="125095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Defaming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spam: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write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unfair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or malicious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negative reviews </a:t>
            </a:r>
            <a:r>
              <a:rPr sz="2000" spc="-10" dirty="0">
                <a:latin typeface="Tahoma"/>
                <a:cs typeface="Tahoma"/>
              </a:rPr>
              <a:t>for  </a:t>
            </a:r>
            <a:r>
              <a:rPr sz="2000" spc="-5" dirty="0">
                <a:latin typeface="Tahoma"/>
                <a:cs typeface="Tahoma"/>
              </a:rPr>
              <a:t>some target objects to damage their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reputations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Opinion on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brands</a:t>
            </a:r>
            <a:r>
              <a:rPr sz="2400" spc="-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only</a:t>
            </a:r>
            <a:endParaRPr sz="2400" dirty="0">
              <a:latin typeface="Tahoma"/>
              <a:cs typeface="Tahoma"/>
            </a:endParaRPr>
          </a:p>
          <a:p>
            <a:pPr marL="755650" marR="15621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Do not comment on the specific products supposed to </a:t>
            </a:r>
            <a:r>
              <a:rPr sz="2000" spc="-20" dirty="0">
                <a:latin typeface="Tahoma"/>
                <a:cs typeface="Tahoma"/>
              </a:rPr>
              <a:t>review,  </a:t>
            </a:r>
            <a:r>
              <a:rPr sz="2000" spc="-5" dirty="0">
                <a:latin typeface="Tahoma"/>
                <a:cs typeface="Tahoma"/>
              </a:rPr>
              <a:t>but comment on the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brands</a:t>
            </a:r>
            <a:endParaRPr sz="20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i="1" spc="-10" dirty="0">
                <a:latin typeface="Calibri"/>
                <a:cs typeface="Calibri"/>
              </a:rPr>
              <a:t>hate </a:t>
            </a:r>
            <a:r>
              <a:rPr sz="1800" i="1" spc="-75" dirty="0">
                <a:latin typeface="Calibri"/>
                <a:cs typeface="Calibri"/>
              </a:rPr>
              <a:t>HP. </a:t>
            </a:r>
            <a:r>
              <a:rPr sz="1800" i="1" dirty="0">
                <a:latin typeface="Calibri"/>
                <a:cs typeface="Calibri"/>
              </a:rPr>
              <a:t>I </a:t>
            </a:r>
            <a:r>
              <a:rPr sz="1800" i="1" spc="-5" dirty="0">
                <a:latin typeface="Calibri"/>
                <a:cs typeface="Calibri"/>
              </a:rPr>
              <a:t>never buy </a:t>
            </a:r>
            <a:r>
              <a:rPr sz="1800" i="1" spc="-15" dirty="0">
                <a:latin typeface="Calibri"/>
                <a:cs typeface="Calibri"/>
              </a:rPr>
              <a:t>any </a:t>
            </a:r>
            <a:r>
              <a:rPr sz="1800" i="1" spc="-5" dirty="0">
                <a:latin typeface="Calibri"/>
                <a:cs typeface="Calibri"/>
              </a:rPr>
              <a:t>of their</a:t>
            </a:r>
            <a:r>
              <a:rPr sz="1800" i="1" spc="1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products.</a:t>
            </a:r>
            <a:endParaRPr sz="1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Non-opinion</a:t>
            </a:r>
            <a:endParaRPr sz="24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Tahoma"/>
                <a:cs typeface="Tahoma"/>
              </a:rPr>
              <a:t>Advertisements</a:t>
            </a:r>
            <a:endParaRPr sz="20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Tahoma"/>
                <a:cs typeface="Tahoma"/>
              </a:rPr>
              <a:t>Irrelevant </a:t>
            </a:r>
            <a:r>
              <a:rPr sz="2000" spc="-5" dirty="0">
                <a:latin typeface="Tahoma"/>
                <a:cs typeface="Tahoma"/>
              </a:rPr>
              <a:t>texts containing no opinions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5880341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Types of </a:t>
            </a:r>
            <a:r>
              <a:rPr dirty="0"/>
              <a:t>Opinion</a:t>
            </a:r>
            <a:r>
              <a:rPr spc="-105" dirty="0"/>
              <a:t> </a:t>
            </a:r>
            <a:r>
              <a:rPr spc="-5" dirty="0"/>
              <a:t>Spam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8436864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Spam Reviews vs. Product</a:t>
            </a:r>
            <a:r>
              <a:rPr spc="-55" dirty="0"/>
              <a:t> </a:t>
            </a:r>
            <a:r>
              <a:rPr spc="-5" dirty="0"/>
              <a:t>Quality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1780" y="1888032"/>
          <a:ext cx="7273856" cy="3192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769"/>
                <a:gridCol w="2547950"/>
                <a:gridCol w="2551137"/>
              </a:tblGrid>
              <a:tr h="72085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Spam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Review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Spam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Review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Quality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11188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Product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236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(a)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029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Quality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11188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Product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(c)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09029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(d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Bad</a:t>
                      </a:r>
                      <a:r>
                        <a:rPr sz="2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Quality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11188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Product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982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R="112141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400" spc="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9169"/>
            <a:ext cx="7716520" cy="477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2 </a:t>
            </a:r>
            <a:r>
              <a:rPr sz="2400" spc="-5" dirty="0">
                <a:latin typeface="Tahoma"/>
                <a:cs typeface="Tahoma"/>
              </a:rPr>
              <a:t>main </a:t>
            </a:r>
            <a:r>
              <a:rPr sz="2400" spc="-10" dirty="0">
                <a:latin typeface="Tahoma"/>
                <a:cs typeface="Tahoma"/>
              </a:rPr>
              <a:t>types </a:t>
            </a:r>
            <a:r>
              <a:rPr sz="2400" spc="-5" dirty="0">
                <a:latin typeface="Tahoma"/>
                <a:cs typeface="Tahoma"/>
              </a:rPr>
              <a:t>of textual</a:t>
            </a:r>
            <a:r>
              <a:rPr sz="2400" spc="-10" dirty="0">
                <a:latin typeface="Tahoma"/>
                <a:cs typeface="Tahoma"/>
              </a:rPr>
              <a:t> information: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solidFill>
                  <a:srgbClr val="C00000"/>
                </a:solidFill>
                <a:latin typeface="Tahoma"/>
                <a:cs typeface="Tahoma"/>
              </a:rPr>
              <a:t>Fact: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objective </a:t>
            </a:r>
            <a:r>
              <a:rPr sz="2000" spc="-5" dirty="0">
                <a:latin typeface="Tahoma"/>
                <a:cs typeface="Tahoma"/>
              </a:rPr>
              <a:t>expressions about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entities</a:t>
            </a:r>
            <a:endParaRPr sz="2000">
              <a:latin typeface="Tahoma"/>
              <a:cs typeface="Tahoma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09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Opinion: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subjective </a:t>
            </a:r>
            <a:r>
              <a:rPr sz="2000" spc="-5" dirty="0">
                <a:latin typeface="Tahoma"/>
                <a:cs typeface="Tahoma"/>
              </a:rPr>
              <a:t>expressions of </a:t>
            </a:r>
            <a:r>
              <a:rPr sz="2000" spc="-15" dirty="0">
                <a:latin typeface="Tahoma"/>
                <a:cs typeface="Tahoma"/>
              </a:rPr>
              <a:t>people’s </a:t>
            </a:r>
            <a:r>
              <a:rPr sz="2000" spc="-5" dirty="0">
                <a:latin typeface="Tahoma"/>
                <a:cs typeface="Tahoma"/>
              </a:rPr>
              <a:t>sentiments </a:t>
            </a:r>
            <a:r>
              <a:rPr sz="2000" spc="-10" dirty="0">
                <a:latin typeface="Tahoma"/>
                <a:cs typeface="Tahoma"/>
              </a:rPr>
              <a:t>toward  </a:t>
            </a:r>
            <a:r>
              <a:rPr sz="2000" spc="-5" dirty="0">
                <a:latin typeface="Tahoma"/>
                <a:cs typeface="Tahoma"/>
              </a:rPr>
              <a:t>entities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40" dirty="0">
                <a:latin typeface="Tahoma"/>
                <a:cs typeface="Tahoma"/>
              </a:rPr>
              <a:t>However, </a:t>
            </a:r>
            <a:r>
              <a:rPr sz="2000" spc="-10" dirty="0">
                <a:latin typeface="Tahoma"/>
                <a:cs typeface="Tahoma"/>
              </a:rPr>
              <a:t>factual </a:t>
            </a:r>
            <a:r>
              <a:rPr sz="2000" spc="-5" dirty="0">
                <a:latin typeface="Tahoma"/>
                <a:cs typeface="Tahoma"/>
              </a:rPr>
              <a:t>statements can imply opinions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too.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e.g., </a:t>
            </a:r>
            <a:r>
              <a:rPr sz="1800" dirty="0">
                <a:latin typeface="Tahoma"/>
                <a:cs typeface="Tahoma"/>
              </a:rPr>
              <a:t>(implicit </a:t>
            </a:r>
            <a:r>
              <a:rPr sz="1800" spc="-5" dirty="0">
                <a:latin typeface="Tahoma"/>
                <a:cs typeface="Tahoma"/>
              </a:rPr>
              <a:t>opinion) </a:t>
            </a:r>
            <a:r>
              <a:rPr sz="1800" i="1" spc="-5" dirty="0">
                <a:latin typeface="Calibri"/>
                <a:cs typeface="Calibri"/>
              </a:rPr>
              <a:t>The earphone </a:t>
            </a:r>
            <a:r>
              <a:rPr sz="1800" i="1" spc="-15" dirty="0">
                <a:latin typeface="Calibri"/>
                <a:cs typeface="Calibri"/>
              </a:rPr>
              <a:t>broke </a:t>
            </a:r>
            <a:r>
              <a:rPr sz="1800" i="1" dirty="0">
                <a:latin typeface="Calibri"/>
                <a:cs typeface="Calibri"/>
              </a:rPr>
              <a:t>in </a:t>
            </a:r>
            <a:r>
              <a:rPr sz="1800" i="1" spc="-5" dirty="0">
                <a:latin typeface="Calibri"/>
                <a:cs typeface="Calibri"/>
              </a:rPr>
              <a:t>two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days.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Most current textual </a:t>
            </a:r>
            <a:r>
              <a:rPr sz="2400" spc="-10" dirty="0">
                <a:latin typeface="Tahoma"/>
                <a:cs typeface="Tahoma"/>
              </a:rPr>
              <a:t>information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processing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25" dirty="0">
                <a:latin typeface="Tahoma"/>
                <a:cs typeface="Tahoma"/>
              </a:rPr>
              <a:t>Work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spc="-10" dirty="0">
                <a:latin typeface="Tahoma"/>
                <a:cs typeface="Tahoma"/>
              </a:rPr>
              <a:t>factual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spc="-5" dirty="0">
                <a:latin typeface="Tahoma"/>
                <a:cs typeface="Tahoma"/>
              </a:rPr>
              <a:t>web search, text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mining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Important of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opinionated information</a:t>
            </a:r>
            <a:r>
              <a:rPr sz="2400" spc="-5" dirty="0">
                <a:latin typeface="Tahoma"/>
                <a:cs typeface="Tahoma"/>
              </a:rPr>
              <a:t>,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e.g.,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Individual needs to </a:t>
            </a:r>
            <a:r>
              <a:rPr sz="2000" spc="-10" dirty="0">
                <a:latin typeface="Tahoma"/>
                <a:cs typeface="Tahoma"/>
              </a:rPr>
              <a:t>make </a:t>
            </a:r>
            <a:r>
              <a:rPr sz="2000" spc="-5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decision.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Organization needs to find </a:t>
            </a:r>
            <a:r>
              <a:rPr sz="2000" spc="-10" dirty="0">
                <a:latin typeface="Tahoma"/>
                <a:cs typeface="Tahoma"/>
              </a:rPr>
              <a:t>feedback </a:t>
            </a:r>
            <a:r>
              <a:rPr sz="2000" spc="-5" dirty="0">
                <a:latin typeface="Tahoma"/>
                <a:cs typeface="Tahoma"/>
              </a:rPr>
              <a:t>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4279392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Fact vs.</a:t>
            </a:r>
            <a:r>
              <a:rPr spc="-95" dirty="0"/>
              <a:t> </a:t>
            </a:r>
            <a:r>
              <a:rPr dirty="0"/>
              <a:t>Opinion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80350" cy="498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Jindal and Liu (2008) </a:t>
            </a:r>
            <a:r>
              <a:rPr sz="2400" spc="-10" dirty="0">
                <a:latin typeface="Tahoma"/>
                <a:cs typeface="Tahoma"/>
              </a:rPr>
              <a:t>found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large number of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duplicate 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near-duplicate </a:t>
            </a:r>
            <a:r>
              <a:rPr sz="2400" spc="-5" dirty="0">
                <a:latin typeface="Tahoma"/>
                <a:cs typeface="Tahoma"/>
              </a:rPr>
              <a:t>reviews of products </a:t>
            </a:r>
            <a:r>
              <a:rPr sz="2400" spc="-1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site 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amazon.com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Divide into </a:t>
            </a:r>
            <a:r>
              <a:rPr sz="2400" spc="-10" dirty="0">
                <a:latin typeface="Tahoma"/>
                <a:cs typeface="Tahoma"/>
              </a:rPr>
              <a:t>four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groups</a:t>
            </a:r>
            <a:endParaRPr sz="24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ahoma"/>
                <a:cs typeface="Tahoma"/>
              </a:rPr>
              <a:t>Duplicate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the same userid on the same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</a:t>
            </a: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ahoma"/>
                <a:cs typeface="Tahoma"/>
              </a:rPr>
              <a:t>Duplicate </a:t>
            </a:r>
            <a:r>
              <a:rPr sz="2000" spc="-10" dirty="0">
                <a:latin typeface="Tahoma"/>
                <a:cs typeface="Tahoma"/>
              </a:rPr>
              <a:t>from different </a:t>
            </a:r>
            <a:r>
              <a:rPr sz="2000" spc="-5" dirty="0">
                <a:latin typeface="Tahoma"/>
                <a:cs typeface="Tahoma"/>
              </a:rPr>
              <a:t>userids on the same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</a:t>
            </a: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ahoma"/>
                <a:cs typeface="Tahoma"/>
              </a:rPr>
              <a:t>Duplicate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the same userid on </a:t>
            </a:r>
            <a:r>
              <a:rPr sz="2000" spc="-10" dirty="0">
                <a:latin typeface="Tahoma"/>
                <a:cs typeface="Tahoma"/>
              </a:rPr>
              <a:t>different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</a:t>
            </a: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latin typeface="Tahoma"/>
                <a:cs typeface="Tahoma"/>
              </a:rPr>
              <a:t>Duplicate </a:t>
            </a:r>
            <a:r>
              <a:rPr sz="2000" spc="-10" dirty="0">
                <a:latin typeface="Tahoma"/>
                <a:cs typeface="Tahoma"/>
              </a:rPr>
              <a:t>from different </a:t>
            </a:r>
            <a:r>
              <a:rPr sz="2000" spc="-5" dirty="0">
                <a:latin typeface="Tahoma"/>
                <a:cs typeface="Tahoma"/>
              </a:rPr>
              <a:t>userids on </a:t>
            </a:r>
            <a:r>
              <a:rPr sz="2000" spc="-10" dirty="0">
                <a:latin typeface="Tahoma"/>
                <a:cs typeface="Tahoma"/>
              </a:rPr>
              <a:t>different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Font typeface="Tahoma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5600" marR="252095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Group </a:t>
            </a:r>
            <a:r>
              <a:rPr sz="2400" dirty="0">
                <a:latin typeface="Tahoma"/>
                <a:cs typeface="Tahoma"/>
              </a:rPr>
              <a:t>(1) </a:t>
            </a:r>
            <a:r>
              <a:rPr sz="2400" spc="-1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be mistaken clicking the submit </a:t>
            </a:r>
            <a:r>
              <a:rPr sz="2400" spc="-10" dirty="0">
                <a:latin typeface="Tahoma"/>
                <a:cs typeface="Tahoma"/>
              </a:rPr>
              <a:t>button  </a:t>
            </a:r>
            <a:r>
              <a:rPr sz="2400" spc="-5" dirty="0">
                <a:latin typeface="Tahoma"/>
                <a:cs typeface="Tahoma"/>
              </a:rPr>
              <a:t>multiple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times.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Groups </a:t>
            </a:r>
            <a:r>
              <a:rPr sz="2400" spc="-5" dirty="0">
                <a:latin typeface="Tahoma"/>
                <a:cs typeface="Tahoma"/>
              </a:rPr>
              <a:t>(2-4) are treated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10" dirty="0">
                <a:latin typeface="Tahoma"/>
                <a:cs typeface="Tahoma"/>
              </a:rPr>
              <a:t>untruthful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opinions.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3998963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Spam</a:t>
            </a:r>
            <a:r>
              <a:rPr spc="-100" dirty="0"/>
              <a:t> </a:t>
            </a:r>
            <a:r>
              <a:rPr spc="-5" dirty="0"/>
              <a:t>Strategy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5619" y="6493460"/>
            <a:ext cx="18732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z="1000" b="1" spc="-5" dirty="0">
                <a:solidFill>
                  <a:srgbClr val="1F487C"/>
                </a:solidFill>
                <a:latin typeface="Tahoma"/>
                <a:cs typeface="Tahoma"/>
              </a:rPr>
              <a:t>30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19390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Negative outlier reviews tend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spc="-10" dirty="0">
                <a:latin typeface="Tahoma"/>
                <a:cs typeface="Tahoma"/>
              </a:rPr>
              <a:t>heavily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spammed.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ahoma"/>
                <a:cs typeface="Tahoma"/>
              </a:rPr>
              <a:t>Top-ranked </a:t>
            </a:r>
            <a:r>
              <a:rPr sz="2400" spc="-5" dirty="0">
                <a:latin typeface="Tahoma"/>
                <a:cs typeface="Tahoma"/>
              </a:rPr>
              <a:t>reviewers </a:t>
            </a:r>
            <a:r>
              <a:rPr sz="2400" spc="-10" dirty="0">
                <a:latin typeface="Tahoma"/>
                <a:cs typeface="Tahoma"/>
              </a:rPr>
              <a:t>are more likely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spammers.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Spam reviews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get good </a:t>
            </a:r>
            <a:r>
              <a:rPr sz="2400" spc="-10" dirty="0">
                <a:latin typeface="Tahoma"/>
                <a:cs typeface="Tahoma"/>
              </a:rPr>
              <a:t>helpful </a:t>
            </a:r>
            <a:r>
              <a:rPr sz="2400" spc="-5" dirty="0">
                <a:latin typeface="Tahoma"/>
                <a:cs typeface="Tahoma"/>
              </a:rPr>
              <a:t>feedbacks and non-  spam reviews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get bad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feedbacks.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6028931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Some Tentative</a:t>
            </a:r>
            <a:r>
              <a:rPr spc="-65" dirty="0"/>
              <a:t> </a:t>
            </a:r>
            <a:r>
              <a:rPr spc="-5" dirty="0"/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8532101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Example of </a:t>
            </a:r>
            <a:r>
              <a:rPr dirty="0"/>
              <a:t>Opinion </a:t>
            </a:r>
            <a:r>
              <a:rPr spc="-5" dirty="0"/>
              <a:t>Spam</a:t>
            </a:r>
            <a:r>
              <a:rPr spc="-90" dirty="0"/>
              <a:t> </a:t>
            </a:r>
            <a:r>
              <a:rPr spc="-5" dirty="0"/>
              <a:t>Fighting</a:t>
            </a:r>
          </a:p>
        </p:txBody>
      </p:sp>
      <p:sp>
        <p:nvSpPr>
          <p:cNvPr id="4" name="object 4"/>
          <p:cNvSpPr/>
          <p:nvPr/>
        </p:nvSpPr>
        <p:spPr>
          <a:xfrm>
            <a:off x="1074915" y="1146039"/>
            <a:ext cx="7143799" cy="51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450" y="2071674"/>
            <a:ext cx="2214880" cy="2500630"/>
          </a:xfrm>
          <a:custGeom>
            <a:avLst/>
            <a:gdLst/>
            <a:ahLst/>
            <a:cxnLst/>
            <a:rect l="l" t="t" r="r" b="b"/>
            <a:pathLst>
              <a:path w="2214879" h="2500629">
                <a:moveTo>
                  <a:pt x="0" y="0"/>
                </a:moveTo>
                <a:lnTo>
                  <a:pt x="2214575" y="0"/>
                </a:lnTo>
                <a:lnTo>
                  <a:pt x="2214575" y="2500325"/>
                </a:lnTo>
                <a:lnTo>
                  <a:pt x="0" y="25003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608" y="4403255"/>
            <a:ext cx="2000250" cy="177800"/>
          </a:xfrm>
          <a:custGeom>
            <a:avLst/>
            <a:gdLst/>
            <a:ahLst/>
            <a:cxnLst/>
            <a:rect l="l" t="t" r="r" b="b"/>
            <a:pathLst>
              <a:path w="2000250" h="177800">
                <a:moveTo>
                  <a:pt x="0" y="29565"/>
                </a:moveTo>
                <a:lnTo>
                  <a:pt x="2322" y="18055"/>
                </a:lnTo>
                <a:lnTo>
                  <a:pt x="8658" y="8658"/>
                </a:lnTo>
                <a:lnTo>
                  <a:pt x="18055" y="2322"/>
                </a:lnTo>
                <a:lnTo>
                  <a:pt x="29565" y="0"/>
                </a:lnTo>
                <a:lnTo>
                  <a:pt x="1970697" y="0"/>
                </a:lnTo>
                <a:lnTo>
                  <a:pt x="1982206" y="2322"/>
                </a:lnTo>
                <a:lnTo>
                  <a:pt x="1991604" y="8658"/>
                </a:lnTo>
                <a:lnTo>
                  <a:pt x="1997939" y="18055"/>
                </a:lnTo>
                <a:lnTo>
                  <a:pt x="2000262" y="29565"/>
                </a:lnTo>
                <a:lnTo>
                  <a:pt x="2000262" y="147815"/>
                </a:lnTo>
                <a:lnTo>
                  <a:pt x="1997939" y="159325"/>
                </a:lnTo>
                <a:lnTo>
                  <a:pt x="1991604" y="168722"/>
                </a:lnTo>
                <a:lnTo>
                  <a:pt x="1982206" y="175057"/>
                </a:lnTo>
                <a:lnTo>
                  <a:pt x="1970697" y="177380"/>
                </a:lnTo>
                <a:lnTo>
                  <a:pt x="29565" y="177380"/>
                </a:lnTo>
                <a:lnTo>
                  <a:pt x="18055" y="175057"/>
                </a:lnTo>
                <a:lnTo>
                  <a:pt x="8658" y="168722"/>
                </a:lnTo>
                <a:lnTo>
                  <a:pt x="2322" y="159325"/>
                </a:lnTo>
                <a:lnTo>
                  <a:pt x="0" y="147815"/>
                </a:lnTo>
                <a:lnTo>
                  <a:pt x="0" y="2956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4608" y="5777826"/>
            <a:ext cx="2000250" cy="177800"/>
          </a:xfrm>
          <a:custGeom>
            <a:avLst/>
            <a:gdLst/>
            <a:ahLst/>
            <a:cxnLst/>
            <a:rect l="l" t="t" r="r" b="b"/>
            <a:pathLst>
              <a:path w="2000250" h="177800">
                <a:moveTo>
                  <a:pt x="0" y="29565"/>
                </a:moveTo>
                <a:lnTo>
                  <a:pt x="2322" y="18055"/>
                </a:lnTo>
                <a:lnTo>
                  <a:pt x="8658" y="8658"/>
                </a:lnTo>
                <a:lnTo>
                  <a:pt x="18055" y="2322"/>
                </a:lnTo>
                <a:lnTo>
                  <a:pt x="29565" y="0"/>
                </a:lnTo>
                <a:lnTo>
                  <a:pt x="1970697" y="0"/>
                </a:lnTo>
                <a:lnTo>
                  <a:pt x="1982206" y="2322"/>
                </a:lnTo>
                <a:lnTo>
                  <a:pt x="1991604" y="8658"/>
                </a:lnTo>
                <a:lnTo>
                  <a:pt x="1997939" y="18055"/>
                </a:lnTo>
                <a:lnTo>
                  <a:pt x="2000262" y="29565"/>
                </a:lnTo>
                <a:lnTo>
                  <a:pt x="2000262" y="147815"/>
                </a:lnTo>
                <a:lnTo>
                  <a:pt x="1997939" y="159325"/>
                </a:lnTo>
                <a:lnTo>
                  <a:pt x="1991604" y="168722"/>
                </a:lnTo>
                <a:lnTo>
                  <a:pt x="1982206" y="175057"/>
                </a:lnTo>
                <a:lnTo>
                  <a:pt x="1970697" y="177380"/>
                </a:lnTo>
                <a:lnTo>
                  <a:pt x="29565" y="177380"/>
                </a:lnTo>
                <a:lnTo>
                  <a:pt x="18055" y="175057"/>
                </a:lnTo>
                <a:lnTo>
                  <a:pt x="8658" y="168722"/>
                </a:lnTo>
                <a:lnTo>
                  <a:pt x="2322" y="159325"/>
                </a:lnTo>
                <a:lnTo>
                  <a:pt x="0" y="147815"/>
                </a:lnTo>
                <a:lnTo>
                  <a:pt x="0" y="2956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773034" cy="143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G. Qiu, </a:t>
            </a:r>
            <a:r>
              <a:rPr sz="1800" spc="-10" dirty="0">
                <a:latin typeface="Tahoma"/>
                <a:cs typeface="Tahoma"/>
              </a:rPr>
              <a:t>B. </a:t>
            </a:r>
            <a:r>
              <a:rPr sz="1800" spc="-5" dirty="0">
                <a:latin typeface="Tahoma"/>
                <a:cs typeface="Tahoma"/>
              </a:rPr>
              <a:t>Liu, </a:t>
            </a:r>
            <a:r>
              <a:rPr sz="1800" spc="-10" dirty="0">
                <a:latin typeface="Tahoma"/>
                <a:cs typeface="Tahoma"/>
              </a:rPr>
              <a:t>J. </a:t>
            </a:r>
            <a:r>
              <a:rPr sz="1800" dirty="0">
                <a:latin typeface="Tahoma"/>
                <a:cs typeface="Tahoma"/>
              </a:rPr>
              <a:t>Bu, </a:t>
            </a:r>
            <a:r>
              <a:rPr sz="1800" spc="-5" dirty="0">
                <a:latin typeface="Tahoma"/>
                <a:cs typeface="Tahoma"/>
              </a:rPr>
              <a:t>and C. Chen. “Expanding Domain Sentiment Lexicon  through Double </a:t>
            </a:r>
            <a:r>
              <a:rPr sz="1800" spc="-20" dirty="0">
                <a:latin typeface="Tahoma"/>
                <a:cs typeface="Tahoma"/>
              </a:rPr>
              <a:t>Propagation”,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Proc.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21</a:t>
            </a:r>
            <a:r>
              <a:rPr sz="1800" spc="-7" baseline="25462" dirty="0">
                <a:latin typeface="Tahoma"/>
                <a:cs typeface="Tahoma"/>
              </a:rPr>
              <a:t>st </a:t>
            </a:r>
            <a:r>
              <a:rPr sz="1800" spc="-5" dirty="0">
                <a:latin typeface="Tahoma"/>
                <a:cs typeface="Tahoma"/>
              </a:rPr>
              <a:t>International Joint  Conference </a:t>
            </a:r>
            <a:r>
              <a:rPr sz="1800" dirty="0">
                <a:latin typeface="Tahoma"/>
                <a:cs typeface="Tahoma"/>
              </a:rPr>
              <a:t>on </a:t>
            </a:r>
            <a:r>
              <a:rPr sz="1800" spc="-5" dirty="0">
                <a:latin typeface="Tahoma"/>
                <a:cs typeface="Tahoma"/>
              </a:rPr>
              <a:t>Artificial Intelligence,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2009.</a:t>
            </a:r>
            <a:endParaRPr sz="1800">
              <a:latin typeface="Tahoma"/>
              <a:cs typeface="Tahoma"/>
            </a:endParaRPr>
          </a:p>
          <a:p>
            <a:pPr marL="355600" marR="858519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N. Jindal and </a:t>
            </a:r>
            <a:r>
              <a:rPr sz="1800" spc="-10" dirty="0">
                <a:latin typeface="Tahoma"/>
                <a:cs typeface="Tahoma"/>
              </a:rPr>
              <a:t>B. </a:t>
            </a:r>
            <a:r>
              <a:rPr sz="1800" spc="-5" dirty="0">
                <a:latin typeface="Tahoma"/>
                <a:cs typeface="Tahoma"/>
              </a:rPr>
              <a:t>Liu. “Opinion Spam and </a:t>
            </a:r>
            <a:r>
              <a:rPr sz="1800" spc="-20" dirty="0">
                <a:latin typeface="Tahoma"/>
                <a:cs typeface="Tahoma"/>
              </a:rPr>
              <a:t>Analysis”, </a:t>
            </a:r>
            <a:r>
              <a:rPr sz="180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Proc.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 Conference </a:t>
            </a:r>
            <a:r>
              <a:rPr sz="1800" dirty="0">
                <a:latin typeface="Tahoma"/>
                <a:cs typeface="Tahoma"/>
              </a:rPr>
              <a:t>on </a:t>
            </a:r>
            <a:r>
              <a:rPr sz="1800" spc="-25" dirty="0">
                <a:latin typeface="Tahoma"/>
                <a:cs typeface="Tahoma"/>
              </a:rPr>
              <a:t>Web </a:t>
            </a:r>
            <a:r>
              <a:rPr sz="1800" spc="-5" dirty="0">
                <a:latin typeface="Tahoma"/>
                <a:cs typeface="Tahoma"/>
              </a:rPr>
              <a:t>Search and </a:t>
            </a:r>
            <a:r>
              <a:rPr sz="1800" spc="-25" dirty="0">
                <a:latin typeface="Tahoma"/>
                <a:cs typeface="Tahoma"/>
              </a:rPr>
              <a:t>Web </a:t>
            </a:r>
            <a:r>
              <a:rPr sz="1800" spc="-5" dirty="0">
                <a:latin typeface="Tahoma"/>
                <a:cs typeface="Tahoma"/>
              </a:rPr>
              <a:t>Data Mining,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2008.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3176003" cy="75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/>
              <a:t>R</a:t>
            </a:r>
            <a:r>
              <a:rPr spc="-5" dirty="0"/>
              <a:t>eference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6772" y="2702051"/>
            <a:ext cx="4523232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324" y="2400846"/>
            <a:ext cx="7403465" cy="79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sz="2800" spc="-10" dirty="0">
                <a:latin typeface="Calibri"/>
                <a:cs typeface="Calibri"/>
              </a:rPr>
              <a:t>“Computational study </a:t>
            </a:r>
            <a:r>
              <a:rPr sz="2800" spc="-5" dirty="0">
                <a:latin typeface="Calibri"/>
                <a:cs typeface="Calibri"/>
              </a:rPr>
              <a:t>of opinions, </a:t>
            </a:r>
            <a:r>
              <a:rPr sz="2800" spc="-10" dirty="0">
                <a:latin typeface="Calibri"/>
                <a:cs typeface="Calibri"/>
              </a:rPr>
              <a:t>sentiments, </a:t>
            </a:r>
            <a:r>
              <a:rPr sz="2800" spc="-5" dirty="0">
                <a:latin typeface="Calibri"/>
                <a:cs typeface="Calibri"/>
              </a:rPr>
              <a:t>and  emotions </a:t>
            </a:r>
            <a:r>
              <a:rPr sz="2800" spc="-15" dirty="0">
                <a:latin typeface="Calibri"/>
                <a:cs typeface="Calibri"/>
              </a:rPr>
              <a:t>expressed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908" y="1546860"/>
            <a:ext cx="7318248" cy="75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179945" cy="327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AF5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AF50"/>
                </a:solidFill>
                <a:latin typeface="Tahoma"/>
                <a:cs typeface="Tahoma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past,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Individuals: </a:t>
            </a:r>
            <a:r>
              <a:rPr sz="2000" spc="-5" dirty="0">
                <a:latin typeface="Tahoma"/>
                <a:cs typeface="Tahoma"/>
              </a:rPr>
              <a:t>ask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opinions </a:t>
            </a:r>
            <a:r>
              <a:rPr sz="2000" spc="-10" dirty="0">
                <a:latin typeface="Tahoma"/>
                <a:cs typeface="Tahoma"/>
              </a:rPr>
              <a:t>from friends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families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Businesses: </a:t>
            </a:r>
            <a:r>
              <a:rPr sz="2000" spc="-5" dirty="0">
                <a:latin typeface="Tahoma"/>
                <a:cs typeface="Tahoma"/>
              </a:rPr>
              <a:t>conduct polls, surveys, and focus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groups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AF50"/>
                </a:solidFill>
                <a:latin typeface="Tahoma"/>
                <a:cs typeface="Tahoma"/>
              </a:rPr>
              <a:t>User-generated </a:t>
            </a:r>
            <a:r>
              <a:rPr sz="2400" spc="-5" dirty="0">
                <a:solidFill>
                  <a:srgbClr val="00AF50"/>
                </a:solidFill>
                <a:latin typeface="Tahoma"/>
                <a:cs typeface="Tahoma"/>
              </a:rPr>
              <a:t>media</a:t>
            </a:r>
            <a:r>
              <a:rPr sz="2400" spc="-5" dirty="0">
                <a:latin typeface="Tahoma"/>
                <a:cs typeface="Tahoma"/>
              </a:rPr>
              <a:t>: online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word-of-mouth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huge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volume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of opinionated text </a:t>
            </a:r>
            <a:r>
              <a:rPr sz="2000" spc="-5" dirty="0">
                <a:latin typeface="Tahoma"/>
                <a:cs typeface="Tahoma"/>
              </a:rPr>
              <a:t>on the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Web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5" dirty="0">
                <a:latin typeface="Tahoma"/>
                <a:cs typeface="Tahoma"/>
              </a:rPr>
              <a:t>i.e., </a:t>
            </a:r>
            <a:r>
              <a:rPr sz="1800" spc="-5" dirty="0">
                <a:latin typeface="Tahoma"/>
                <a:cs typeface="Tahoma"/>
              </a:rPr>
              <a:t>Internet forums, discussion groups, and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blogs</a:t>
            </a:r>
            <a:endParaRPr sz="1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No longer limited to (individuals) </a:t>
            </a:r>
            <a:r>
              <a:rPr sz="2000" spc="-20" dirty="0">
                <a:latin typeface="Tahoma"/>
                <a:cs typeface="Tahoma"/>
              </a:rPr>
              <a:t>one’s </a:t>
            </a:r>
            <a:r>
              <a:rPr sz="2000" spc="-5" dirty="0">
                <a:latin typeface="Tahoma"/>
                <a:cs typeface="Tahoma"/>
              </a:rPr>
              <a:t>circle of </a:t>
            </a:r>
            <a:r>
              <a:rPr sz="2000" spc="-10" dirty="0">
                <a:latin typeface="Tahoma"/>
                <a:cs typeface="Tahoma"/>
              </a:rPr>
              <a:t>friends </a:t>
            </a:r>
            <a:r>
              <a:rPr sz="2000" spc="-5" dirty="0">
                <a:latin typeface="Tahoma"/>
                <a:cs typeface="Tahoma"/>
              </a:rPr>
              <a:t>or  (businesses) </a:t>
            </a:r>
            <a:r>
              <a:rPr sz="2000" dirty="0">
                <a:latin typeface="Tahoma"/>
                <a:cs typeface="Tahoma"/>
              </a:rPr>
              <a:t>small </a:t>
            </a:r>
            <a:r>
              <a:rPr sz="2000" spc="-5" dirty="0">
                <a:latin typeface="Tahoma"/>
                <a:cs typeface="Tahoma"/>
              </a:rPr>
              <a:t>scale surveys, </a:t>
            </a:r>
            <a:r>
              <a:rPr sz="2000" spc="-10" dirty="0">
                <a:latin typeface="Tahoma"/>
                <a:cs typeface="Tahoma"/>
              </a:rPr>
              <a:t>tiny </a:t>
            </a:r>
            <a:r>
              <a:rPr sz="2000" spc="-5" dirty="0">
                <a:latin typeface="Tahoma"/>
                <a:cs typeface="Tahoma"/>
              </a:rPr>
              <a:t>focus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groups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6680441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/>
              <a:t>Why Opinion </a:t>
            </a:r>
            <a:r>
              <a:rPr spc="-5" dirty="0"/>
              <a:t>Mining</a:t>
            </a:r>
            <a:r>
              <a:rPr spc="-145" dirty="0"/>
              <a:t> </a:t>
            </a:r>
            <a:r>
              <a:rPr spc="-5" dirty="0"/>
              <a:t>Now?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9" y="253745"/>
            <a:ext cx="5135880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/>
              <a:t>An </a:t>
            </a:r>
            <a:r>
              <a:rPr spc="-5" dirty="0"/>
              <a:t>Example</a:t>
            </a:r>
            <a:r>
              <a:rPr spc="-100" dirty="0"/>
              <a:t> </a:t>
            </a:r>
            <a:r>
              <a:rPr spc="-5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317256"/>
            <a:ext cx="7872095" cy="464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marR="74930" indent="635" algn="just">
              <a:lnSpc>
                <a:spcPct val="98500"/>
              </a:lnSpc>
            </a:pPr>
            <a:r>
              <a:rPr sz="2400" spc="-5" dirty="0">
                <a:latin typeface="Calibri"/>
                <a:cs typeface="Calibri"/>
              </a:rPr>
              <a:t>“(1)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i="1" spc="-5" dirty="0">
                <a:latin typeface="Calibri"/>
                <a:cs typeface="Calibri"/>
              </a:rPr>
              <a:t>bought </a:t>
            </a:r>
            <a:r>
              <a:rPr sz="2400" i="1" dirty="0">
                <a:latin typeface="Calibri"/>
                <a:cs typeface="Calibri"/>
              </a:rPr>
              <a:t>an iPhone a </a:t>
            </a:r>
            <a:r>
              <a:rPr sz="2400" i="1" spc="-20" dirty="0">
                <a:latin typeface="Calibri"/>
                <a:cs typeface="Calibri"/>
              </a:rPr>
              <a:t>few </a:t>
            </a:r>
            <a:r>
              <a:rPr sz="2400" i="1" spc="-5" dirty="0">
                <a:latin typeface="Calibri"/>
                <a:cs typeface="Calibri"/>
              </a:rPr>
              <a:t>days ago.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(2) </a:t>
            </a:r>
            <a:r>
              <a:rPr sz="2400" i="1" u="heavy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was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such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a 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nice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phone.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(3)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i="1" u="heavy" spc="-10" dirty="0">
                <a:solidFill>
                  <a:srgbClr val="00AF50"/>
                </a:solidFill>
                <a:latin typeface="Calibri"/>
                <a:cs typeface="Calibri"/>
              </a:rPr>
              <a:t>touch </a:t>
            </a:r>
            <a:r>
              <a:rPr sz="2400" i="1" u="heavy" dirty="0">
                <a:solidFill>
                  <a:srgbClr val="00AF50"/>
                </a:solidFill>
                <a:latin typeface="Calibri"/>
                <a:cs typeface="Calibri"/>
              </a:rPr>
              <a:t>screen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was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really cool.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(4)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The  v</a:t>
            </a:r>
            <a:r>
              <a:rPr sz="2400" i="1" u="heavy" spc="-5" dirty="0">
                <a:solidFill>
                  <a:srgbClr val="00AF50"/>
                </a:solidFill>
                <a:latin typeface="Calibri"/>
                <a:cs typeface="Calibri"/>
              </a:rPr>
              <a:t>oice quality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was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clear </a:t>
            </a:r>
            <a:r>
              <a:rPr sz="2400" i="1" spc="-10" dirty="0">
                <a:solidFill>
                  <a:srgbClr val="00AF50"/>
                </a:solidFill>
                <a:latin typeface="Calibri"/>
                <a:cs typeface="Calibri"/>
              </a:rPr>
              <a:t>too. </a:t>
            </a: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(5)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Although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400" i="1" u="heavy" spc="-10" dirty="0">
                <a:solidFill>
                  <a:srgbClr val="00AF50"/>
                </a:solidFill>
                <a:latin typeface="Calibri"/>
                <a:cs typeface="Calibri"/>
              </a:rPr>
              <a:t>battery life 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was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400" i="1" dirty="0">
                <a:solidFill>
                  <a:srgbClr val="00AF50"/>
                </a:solidFill>
                <a:latin typeface="Calibri"/>
                <a:cs typeface="Calibri"/>
              </a:rPr>
              <a:t>long, that is ok </a:t>
            </a:r>
            <a:r>
              <a:rPr sz="2400" i="1" spc="-1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me.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(6) </a:t>
            </a:r>
            <a:r>
              <a:rPr sz="2400" i="1" spc="-30" dirty="0">
                <a:solidFill>
                  <a:srgbClr val="E36C09"/>
                </a:solidFill>
                <a:latin typeface="Calibri"/>
                <a:cs typeface="Calibri"/>
              </a:rPr>
              <a:t>However, </a:t>
            </a:r>
            <a:r>
              <a:rPr sz="2400" i="1" spc="-25" dirty="0">
                <a:solidFill>
                  <a:srgbClr val="E36C09"/>
                </a:solidFill>
                <a:latin typeface="Calibri"/>
                <a:cs typeface="Calibri"/>
              </a:rPr>
              <a:t>my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mother 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was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mad with </a:t>
            </a:r>
            <a:r>
              <a:rPr sz="2400" i="1" u="heavy" spc="-5" dirty="0">
                <a:solidFill>
                  <a:srgbClr val="E36C09"/>
                </a:solidFill>
                <a:latin typeface="Calibri"/>
                <a:cs typeface="Calibri"/>
              </a:rPr>
              <a:t>me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as I did not </a:t>
            </a:r>
            <a:r>
              <a:rPr sz="2400" i="1" spc="-10" dirty="0">
                <a:solidFill>
                  <a:srgbClr val="E36C09"/>
                </a:solidFill>
                <a:latin typeface="Calibri"/>
                <a:cs typeface="Calibri"/>
              </a:rPr>
              <a:t>tell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her before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I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bought the 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phone. </a:t>
            </a:r>
            <a:r>
              <a:rPr sz="2400" spc="-5" dirty="0">
                <a:solidFill>
                  <a:srgbClr val="E36C09"/>
                </a:solidFill>
                <a:latin typeface="Calibri"/>
                <a:cs typeface="Calibri"/>
              </a:rPr>
              <a:t>(7)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She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also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thought the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phone was </a:t>
            </a:r>
            <a:r>
              <a:rPr sz="2400" i="1" spc="-15" dirty="0">
                <a:solidFill>
                  <a:srgbClr val="E36C09"/>
                </a:solidFill>
                <a:latin typeface="Calibri"/>
                <a:cs typeface="Calibri"/>
              </a:rPr>
              <a:t>too </a:t>
            </a:r>
            <a:r>
              <a:rPr sz="2400" i="1" u="heavy" spc="-5" dirty="0">
                <a:solidFill>
                  <a:srgbClr val="E36C09"/>
                </a:solidFill>
                <a:latin typeface="Calibri"/>
                <a:cs typeface="Calibri"/>
              </a:rPr>
              <a:t>expensive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, 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and </a:t>
            </a:r>
            <a:r>
              <a:rPr sz="2400" i="1" spc="-10" dirty="0">
                <a:solidFill>
                  <a:srgbClr val="E36C09"/>
                </a:solidFill>
                <a:latin typeface="Calibri"/>
                <a:cs typeface="Calibri"/>
              </a:rPr>
              <a:t>wanted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me </a:t>
            </a:r>
            <a:r>
              <a:rPr sz="2400" i="1" spc="-20" dirty="0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return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it </a:t>
            </a:r>
            <a:r>
              <a:rPr sz="2400" i="1" spc="-20" dirty="0">
                <a:solidFill>
                  <a:srgbClr val="E36C09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E36C09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E36C09"/>
                </a:solidFill>
                <a:latin typeface="Calibri"/>
                <a:cs typeface="Calibri"/>
              </a:rPr>
              <a:t>shop.</a:t>
            </a:r>
            <a:r>
              <a:rPr sz="2400" i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…</a:t>
            </a:r>
            <a:r>
              <a:rPr sz="2400" dirty="0">
                <a:latin typeface="Calibri"/>
                <a:cs typeface="Calibri"/>
              </a:rPr>
              <a:t>”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What do we</a:t>
            </a:r>
            <a:r>
              <a:rPr sz="2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see?</a:t>
            </a:r>
            <a:endParaRPr sz="2400" dirty="0">
              <a:latin typeface="Tahoma"/>
              <a:cs typeface="Tahoma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Opinions: </a:t>
            </a:r>
            <a:r>
              <a:rPr sz="2000" spc="-5" dirty="0">
                <a:latin typeface="Tahoma"/>
                <a:cs typeface="Tahoma"/>
              </a:rPr>
              <a:t>positive (2-5) and </a:t>
            </a:r>
            <a:r>
              <a:rPr sz="2000" spc="-10" dirty="0">
                <a:latin typeface="Tahoma"/>
                <a:cs typeface="Tahoma"/>
              </a:rPr>
              <a:t>negative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(6-7)</a:t>
            </a:r>
            <a:endParaRPr sz="2000" dirty="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40" dirty="0">
                <a:solidFill>
                  <a:srgbClr val="C00000"/>
                </a:solidFill>
                <a:latin typeface="Tahoma"/>
                <a:cs typeface="Tahoma"/>
              </a:rPr>
              <a:t>Targets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of opinions: </a:t>
            </a:r>
            <a:r>
              <a:rPr sz="2000" spc="-5" dirty="0">
                <a:latin typeface="Tahoma"/>
                <a:cs typeface="Tahoma"/>
              </a:rPr>
              <a:t>iPhone, touch screen, </a:t>
            </a:r>
            <a:r>
              <a:rPr sz="2000" spc="-10" dirty="0">
                <a:latin typeface="Tahoma"/>
                <a:cs typeface="Tahoma"/>
              </a:rPr>
              <a:t>voice </a:t>
            </a:r>
            <a:r>
              <a:rPr sz="2000" spc="-30" dirty="0">
                <a:latin typeface="Tahoma"/>
                <a:cs typeface="Tahoma"/>
              </a:rPr>
              <a:t>quality, </a:t>
            </a:r>
            <a:r>
              <a:rPr sz="2000" spc="-10" dirty="0">
                <a:latin typeface="Tahoma"/>
                <a:cs typeface="Tahoma"/>
              </a:rPr>
              <a:t>battery  life, </a:t>
            </a:r>
            <a:r>
              <a:rPr sz="2000" spc="-5" dirty="0">
                <a:latin typeface="Tahoma"/>
                <a:cs typeface="Tahoma"/>
              </a:rPr>
              <a:t>me, and price </a:t>
            </a:r>
            <a:r>
              <a:rPr sz="2000" spc="-30" dirty="0">
                <a:latin typeface="Tahoma"/>
                <a:cs typeface="Tahoma"/>
              </a:rPr>
              <a:t>(2-7,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respectively)</a:t>
            </a:r>
            <a:endParaRPr sz="2000" dirty="0">
              <a:latin typeface="Tahoma"/>
              <a:cs typeface="Tahoma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Opinion holders: </a:t>
            </a:r>
            <a:r>
              <a:rPr sz="2000" spc="-5" dirty="0">
                <a:latin typeface="Tahoma"/>
                <a:cs typeface="Tahoma"/>
              </a:rPr>
              <a:t>I (2-5) and </a:t>
            </a:r>
            <a:r>
              <a:rPr sz="2000" spc="-15" dirty="0">
                <a:latin typeface="Tahoma"/>
                <a:cs typeface="Tahoma"/>
              </a:rPr>
              <a:t>my </a:t>
            </a:r>
            <a:r>
              <a:rPr sz="2000" spc="-5" dirty="0">
                <a:latin typeface="Tahoma"/>
                <a:cs typeface="Tahoma"/>
              </a:rPr>
              <a:t>mother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(6-7)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08093"/>
            <a:ext cx="7950200" cy="141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0" marR="781685" indent="-285750">
              <a:lnSpc>
                <a:spcPct val="100000"/>
              </a:lnSpc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ahoma"/>
                <a:cs typeface="Tahoma"/>
              </a:rPr>
              <a:t>Use the term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features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represent </a:t>
            </a:r>
            <a:r>
              <a:rPr sz="2000" spc="-5" dirty="0">
                <a:latin typeface="Tahoma"/>
                <a:cs typeface="Tahoma"/>
              </a:rPr>
              <a:t>both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components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  </a:t>
            </a:r>
            <a:r>
              <a:rPr sz="2000" spc="-10" dirty="0">
                <a:latin typeface="Tahoma"/>
                <a:cs typeface="Tahoma"/>
              </a:rPr>
              <a:t>attributes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opinion </a:t>
            </a:r>
            <a:r>
              <a:rPr sz="2400" dirty="0">
                <a:latin typeface="Tahoma"/>
                <a:cs typeface="Tahoma"/>
              </a:rPr>
              <a:t>can </a:t>
            </a:r>
            <a:r>
              <a:rPr sz="2400" spc="-5" dirty="0">
                <a:latin typeface="Tahoma"/>
                <a:cs typeface="Tahoma"/>
              </a:rPr>
              <a:t>be expressed on </a:t>
            </a:r>
            <a:r>
              <a:rPr sz="2400" spc="-1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node or attribute of  the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1" y="253745"/>
            <a:ext cx="3758932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Target</a:t>
            </a:r>
            <a:r>
              <a:rPr spc="-90" dirty="0"/>
              <a:t> </a:t>
            </a:r>
            <a:r>
              <a:rPr spc="-5" dirty="0"/>
              <a:t>Object</a:t>
            </a:r>
          </a:p>
        </p:txBody>
      </p:sp>
      <p:sp>
        <p:nvSpPr>
          <p:cNvPr id="5" name="object 5"/>
          <p:cNvSpPr/>
          <p:nvPr/>
        </p:nvSpPr>
        <p:spPr>
          <a:xfrm>
            <a:off x="3470147" y="2619755"/>
            <a:ext cx="1630679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102304"/>
            <a:ext cx="7887334" cy="195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02235" indent="-342265">
              <a:lnSpc>
                <a:spcPct val="101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Definition (object):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object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ahoma"/>
                <a:cs typeface="Tahoma"/>
              </a:rPr>
              <a:t>is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product, person,  event, organization, or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topic.</a:t>
            </a:r>
            <a:endParaRPr sz="2400">
              <a:latin typeface="Tahoma"/>
              <a:cs typeface="Tahoma"/>
            </a:endParaRPr>
          </a:p>
          <a:p>
            <a:pPr marL="755650" marR="788670" indent="-285750">
              <a:lnSpc>
                <a:spcPct val="100000"/>
              </a:lnSpc>
              <a:spcBef>
                <a:spcPts val="484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5" dirty="0">
                <a:latin typeface="Tahoma"/>
                <a:cs typeface="Tahoma"/>
              </a:rPr>
              <a:t>hierarchy </a:t>
            </a:r>
            <a:r>
              <a:rPr sz="2000" spc="-5" dirty="0"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components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sub-components</a:t>
            </a:r>
            <a:r>
              <a:rPr sz="2000" spc="-5" dirty="0">
                <a:latin typeface="Tahoma"/>
                <a:cs typeface="Tahoma"/>
              </a:rPr>
              <a:t>, and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 on,  associated with their sets 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attributes</a:t>
            </a:r>
            <a:endParaRPr sz="2000">
              <a:latin typeface="Tahoma"/>
              <a:cs typeface="Tahoma"/>
            </a:endParaRPr>
          </a:p>
          <a:p>
            <a:pPr marL="3133725">
              <a:lnSpc>
                <a:spcPct val="100000"/>
              </a:lnSpc>
              <a:spcBef>
                <a:spcPts val="1495"/>
              </a:spcBef>
            </a:pPr>
            <a:r>
              <a:rPr sz="3000" b="1" spc="-7" baseline="-4166" dirty="0">
                <a:solidFill>
                  <a:srgbClr val="FFFFFF"/>
                </a:solidFill>
                <a:latin typeface="Calibri"/>
                <a:cs typeface="Calibri"/>
              </a:rPr>
              <a:t>Canon S500  </a:t>
            </a:r>
            <a:r>
              <a:rPr sz="1800" spc="-5" dirty="0">
                <a:latin typeface="Calibri"/>
                <a:cs typeface="Calibri"/>
              </a:rPr>
              <a:t>{picture </a:t>
            </a:r>
            <a:r>
              <a:rPr sz="1800" spc="-20" dirty="0">
                <a:latin typeface="Calibri"/>
                <a:cs typeface="Calibri"/>
              </a:rPr>
              <a:t>quality, </a:t>
            </a:r>
            <a:r>
              <a:rPr sz="1800" spc="-10" dirty="0">
                <a:latin typeface="Calibri"/>
                <a:cs typeface="Calibri"/>
              </a:rPr>
              <a:t>size, </a:t>
            </a:r>
            <a:r>
              <a:rPr sz="1800" spc="-5" dirty="0">
                <a:latin typeface="Calibri"/>
                <a:cs typeface="Calibri"/>
              </a:rPr>
              <a:t>appearance,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…}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31948" y="3476244"/>
            <a:ext cx="1094231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30182" y="3581819"/>
            <a:ext cx="498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Lens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7013" y="3590975"/>
            <a:ext cx="7969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5475" algn="l"/>
              </a:tabLst>
            </a:pPr>
            <a:r>
              <a:rPr sz="1800" spc="-5" dirty="0">
                <a:latin typeface="Calibri"/>
                <a:cs typeface="Calibri"/>
              </a:rPr>
              <a:t>{…</a:t>
            </a:r>
            <a:r>
              <a:rPr sz="1800" dirty="0">
                <a:latin typeface="Calibri"/>
                <a:cs typeface="Calibri"/>
              </a:rPr>
              <a:t>}	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1644" y="3476244"/>
            <a:ext cx="1173467" cy="594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8575" y="3581819"/>
            <a:ext cx="7994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5545" y="3590975"/>
            <a:ext cx="18942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{battery </a:t>
            </a:r>
            <a:r>
              <a:rPr sz="1800" spc="-15" dirty="0">
                <a:latin typeface="Calibri"/>
                <a:cs typeface="Calibri"/>
              </a:rPr>
              <a:t>life, </a:t>
            </a:r>
            <a:r>
              <a:rPr sz="1800" spc="-10" dirty="0">
                <a:latin typeface="Calibri"/>
                <a:cs typeface="Calibri"/>
              </a:rPr>
              <a:t>size,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…}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6572" y="3143250"/>
            <a:ext cx="1080135" cy="348615"/>
          </a:xfrm>
          <a:custGeom>
            <a:avLst/>
            <a:gdLst/>
            <a:ahLst/>
            <a:cxnLst/>
            <a:rect l="l" t="t" r="r" b="b"/>
            <a:pathLst>
              <a:path w="1080135" h="348614">
                <a:moveTo>
                  <a:pt x="1079677" y="0"/>
                </a:moveTo>
                <a:lnTo>
                  <a:pt x="0" y="34850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6572" y="3417823"/>
            <a:ext cx="97155" cy="95250"/>
          </a:xfrm>
          <a:custGeom>
            <a:avLst/>
            <a:gdLst/>
            <a:ahLst/>
            <a:cxnLst/>
            <a:rect l="l" t="t" r="r" b="b"/>
            <a:pathLst>
              <a:path w="97154" h="95250">
                <a:moveTo>
                  <a:pt x="96939" y="95173"/>
                </a:moveTo>
                <a:lnTo>
                  <a:pt x="0" y="73926"/>
                </a:lnTo>
                <a:lnTo>
                  <a:pt x="66217" y="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6250" y="3143250"/>
            <a:ext cx="1045210" cy="348615"/>
          </a:xfrm>
          <a:custGeom>
            <a:avLst/>
            <a:gdLst/>
            <a:ahLst/>
            <a:cxnLst/>
            <a:rect l="l" t="t" r="r" b="b"/>
            <a:pathLst>
              <a:path w="1045210" h="348614">
                <a:moveTo>
                  <a:pt x="0" y="0"/>
                </a:moveTo>
                <a:lnTo>
                  <a:pt x="1045095" y="348246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4203" y="3416947"/>
            <a:ext cx="97155" cy="95250"/>
          </a:xfrm>
          <a:custGeom>
            <a:avLst/>
            <a:gdLst/>
            <a:ahLst/>
            <a:cxnLst/>
            <a:rect l="l" t="t" r="r" b="b"/>
            <a:pathLst>
              <a:path w="97154" h="95250">
                <a:moveTo>
                  <a:pt x="31623" y="0"/>
                </a:moveTo>
                <a:lnTo>
                  <a:pt x="97142" y="74549"/>
                </a:lnTo>
                <a:lnTo>
                  <a:pt x="0" y="94881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8868" y="4000500"/>
            <a:ext cx="191135" cy="127635"/>
          </a:xfrm>
          <a:custGeom>
            <a:avLst/>
            <a:gdLst/>
            <a:ahLst/>
            <a:cxnLst/>
            <a:rect l="l" t="t" r="r" b="b"/>
            <a:pathLst>
              <a:path w="191135" h="127635">
                <a:moveTo>
                  <a:pt x="190779" y="0"/>
                </a:moveTo>
                <a:lnTo>
                  <a:pt x="0" y="127177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8881" y="4038523"/>
            <a:ext cx="99060" cy="89535"/>
          </a:xfrm>
          <a:custGeom>
            <a:avLst/>
            <a:gdLst/>
            <a:ahLst/>
            <a:cxnLst/>
            <a:rect l="l" t="t" r="r" b="b"/>
            <a:pathLst>
              <a:path w="99060" h="89535">
                <a:moveTo>
                  <a:pt x="99060" y="83210"/>
                </a:moveTo>
                <a:lnTo>
                  <a:pt x="0" y="89153"/>
                </a:lnTo>
                <a:lnTo>
                  <a:pt x="43573" y="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9648" y="4000500"/>
            <a:ext cx="191135" cy="127635"/>
          </a:xfrm>
          <a:custGeom>
            <a:avLst/>
            <a:gdLst/>
            <a:ahLst/>
            <a:cxnLst/>
            <a:rect l="l" t="t" r="r" b="b"/>
            <a:pathLst>
              <a:path w="191135" h="127635">
                <a:moveTo>
                  <a:pt x="0" y="0"/>
                </a:moveTo>
                <a:lnTo>
                  <a:pt x="190779" y="127177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1354" y="4038523"/>
            <a:ext cx="99695" cy="89535"/>
          </a:xfrm>
          <a:custGeom>
            <a:avLst/>
            <a:gdLst/>
            <a:ahLst/>
            <a:cxnLst/>
            <a:rect l="l" t="t" r="r" b="b"/>
            <a:pathLst>
              <a:path w="99695" h="89535">
                <a:moveTo>
                  <a:pt x="55486" y="0"/>
                </a:moveTo>
                <a:lnTo>
                  <a:pt x="99072" y="89166"/>
                </a:lnTo>
                <a:lnTo>
                  <a:pt x="0" y="8321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7045" y="4000500"/>
            <a:ext cx="191135" cy="127635"/>
          </a:xfrm>
          <a:custGeom>
            <a:avLst/>
            <a:gdLst/>
            <a:ahLst/>
            <a:cxnLst/>
            <a:rect l="l" t="t" r="r" b="b"/>
            <a:pathLst>
              <a:path w="191135" h="127635">
                <a:moveTo>
                  <a:pt x="191135" y="0"/>
                </a:moveTo>
                <a:lnTo>
                  <a:pt x="0" y="127203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7045" y="4038574"/>
            <a:ext cx="99060" cy="89535"/>
          </a:xfrm>
          <a:custGeom>
            <a:avLst/>
            <a:gdLst/>
            <a:ahLst/>
            <a:cxnLst/>
            <a:rect l="l" t="t" r="r" b="b"/>
            <a:pathLst>
              <a:path w="99060" h="89535">
                <a:moveTo>
                  <a:pt x="99072" y="83261"/>
                </a:moveTo>
                <a:lnTo>
                  <a:pt x="0" y="89128"/>
                </a:lnTo>
                <a:lnTo>
                  <a:pt x="43662" y="0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8180" y="4000500"/>
            <a:ext cx="190500" cy="127635"/>
          </a:xfrm>
          <a:custGeom>
            <a:avLst/>
            <a:gdLst/>
            <a:ahLst/>
            <a:cxnLst/>
            <a:rect l="l" t="t" r="r" b="b"/>
            <a:pathLst>
              <a:path w="190500" h="127635">
                <a:moveTo>
                  <a:pt x="0" y="0"/>
                </a:moveTo>
                <a:lnTo>
                  <a:pt x="190423" y="127165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9544" y="4038472"/>
            <a:ext cx="99060" cy="89535"/>
          </a:xfrm>
          <a:custGeom>
            <a:avLst/>
            <a:gdLst/>
            <a:ahLst/>
            <a:cxnLst/>
            <a:rect l="l" t="t" r="r" b="b"/>
            <a:pathLst>
              <a:path w="99060" h="89535">
                <a:moveTo>
                  <a:pt x="55549" y="0"/>
                </a:moveTo>
                <a:lnTo>
                  <a:pt x="99060" y="89192"/>
                </a:lnTo>
                <a:lnTo>
                  <a:pt x="0" y="83172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15745"/>
            <a:ext cx="7874634" cy="325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Direct</a:t>
            </a:r>
            <a:r>
              <a:rPr sz="2400" spc="-1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opinion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Directly </a:t>
            </a:r>
            <a:r>
              <a:rPr sz="2000" spc="-10" dirty="0">
                <a:latin typeface="Tahoma"/>
                <a:cs typeface="Tahoma"/>
              </a:rPr>
              <a:t>express </a:t>
            </a:r>
            <a:r>
              <a:rPr sz="2000" spc="-5" dirty="0">
                <a:latin typeface="Tahoma"/>
                <a:cs typeface="Tahoma"/>
              </a:rPr>
              <a:t>opinion on some </a:t>
            </a:r>
            <a:r>
              <a:rPr sz="2000" spc="-10" dirty="0">
                <a:latin typeface="Tahoma"/>
                <a:cs typeface="Tahoma"/>
              </a:rPr>
              <a:t>target </a:t>
            </a:r>
            <a:r>
              <a:rPr sz="2000" spc="-5" dirty="0">
                <a:latin typeface="Tahoma"/>
                <a:cs typeface="Tahoma"/>
              </a:rPr>
              <a:t>objects </a:t>
            </a:r>
            <a:r>
              <a:rPr sz="2000" spc="-30" dirty="0">
                <a:latin typeface="Tahoma"/>
                <a:cs typeface="Tahoma"/>
              </a:rPr>
              <a:t>(e.g., </a:t>
            </a:r>
            <a:r>
              <a:rPr sz="2000" spc="-5" dirty="0">
                <a:latin typeface="Tahoma"/>
                <a:cs typeface="Tahoma"/>
              </a:rPr>
              <a:t>products,  </a:t>
            </a:r>
            <a:r>
              <a:rPr sz="2000" spc="-10" dirty="0">
                <a:latin typeface="Tahoma"/>
                <a:cs typeface="Tahoma"/>
              </a:rPr>
              <a:t>events, </a:t>
            </a:r>
            <a:r>
              <a:rPr sz="2000" spc="-5" dirty="0">
                <a:latin typeface="Tahoma"/>
                <a:cs typeface="Tahoma"/>
              </a:rPr>
              <a:t>topics, persons,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…)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i="1" spc="-5" dirty="0">
                <a:latin typeface="Calibri"/>
                <a:cs typeface="Calibri"/>
              </a:rPr>
              <a:t>the picture quality of this </a:t>
            </a:r>
            <a:r>
              <a:rPr sz="2000" i="1" spc="-10" dirty="0">
                <a:latin typeface="Calibri"/>
                <a:cs typeface="Calibri"/>
              </a:rPr>
              <a:t>camera </a:t>
            </a:r>
            <a:r>
              <a:rPr sz="2000" i="1" spc="-5" dirty="0">
                <a:latin typeface="Calibri"/>
                <a:cs typeface="Calibri"/>
              </a:rPr>
              <a:t>is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great.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Comparative</a:t>
            </a:r>
            <a:r>
              <a:rPr sz="2400" spc="-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opinion</a:t>
            </a:r>
            <a:endParaRPr sz="2400">
              <a:latin typeface="Tahoma"/>
              <a:cs typeface="Tahoma"/>
            </a:endParaRPr>
          </a:p>
          <a:p>
            <a:pPr marL="755650" marR="126364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Express a relation of similarities or </a:t>
            </a:r>
            <a:r>
              <a:rPr sz="2000" spc="-10" dirty="0">
                <a:latin typeface="Tahoma"/>
                <a:cs typeface="Tahoma"/>
              </a:rPr>
              <a:t>differences </a:t>
            </a:r>
            <a:r>
              <a:rPr sz="2000" spc="-5" dirty="0">
                <a:latin typeface="Tahoma"/>
                <a:cs typeface="Tahoma"/>
              </a:rPr>
              <a:t>between two or  more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objects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i="1" spc="-10" dirty="0">
                <a:latin typeface="Calibri"/>
                <a:cs typeface="Calibri"/>
              </a:rPr>
              <a:t>car </a:t>
            </a:r>
            <a:r>
              <a:rPr sz="2000" i="1" spc="-5" dirty="0">
                <a:latin typeface="Calibri"/>
                <a:cs typeface="Calibri"/>
              </a:rPr>
              <a:t>x is cheaper than </a:t>
            </a:r>
            <a:r>
              <a:rPr sz="2000" i="1" spc="-10" dirty="0">
                <a:latin typeface="Calibri"/>
                <a:cs typeface="Calibri"/>
              </a:rPr>
              <a:t>car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5" dirty="0">
                <a:latin typeface="Calibri"/>
                <a:cs typeface="Calibri"/>
              </a:rPr>
              <a:t>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79" y="253745"/>
            <a:ext cx="4459986" cy="754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pc="-5" dirty="0"/>
              <a:t>Types of</a:t>
            </a:r>
            <a:r>
              <a:rPr spc="-105" dirty="0"/>
              <a:t> </a:t>
            </a:r>
            <a:r>
              <a:rPr dirty="0"/>
              <a:t>Opinion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97" y="6383403"/>
            <a:ext cx="1440150" cy="32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760" y="6383413"/>
            <a:ext cx="1147900" cy="379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8004" y="2669285"/>
            <a:ext cx="4510278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6693" y="3069740"/>
            <a:ext cx="3595836" cy="512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9820" y="2721101"/>
            <a:ext cx="4406646" cy="915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0"/>
              </a:lnSpc>
            </a:pPr>
            <a:r>
              <a:rPr spc="-5" dirty="0"/>
              <a:t>Lecture 11: Opinion</a:t>
            </a:r>
            <a:r>
              <a:rPr spc="-55" dirty="0"/>
              <a:t> </a:t>
            </a:r>
            <a:r>
              <a:rPr spc="-5" dirty="0"/>
              <a:t>Mining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11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2627</Words>
  <Application>Microsoft Office PowerPoint</Application>
  <PresentationFormat>นำเสนอทางหน้าจอ (4:3)</PresentationFormat>
  <Paragraphs>378</Paragraphs>
  <Slides>34</Slides>
  <Notes>21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34</vt:i4>
      </vt:variant>
    </vt:vector>
  </HeadingPairs>
  <TitlesOfParts>
    <vt:vector size="35" baseType="lpstr">
      <vt:lpstr>Office Theme</vt:lpstr>
      <vt:lpstr>งานนำเสนอ PowerPoint</vt:lpstr>
      <vt:lpstr>Outline</vt:lpstr>
      <vt:lpstr>Fact vs. Opinion</vt:lpstr>
      <vt:lpstr>Definition</vt:lpstr>
      <vt:lpstr>Why Opinion Mining Now?</vt:lpstr>
      <vt:lpstr>An Example Review</vt:lpstr>
      <vt:lpstr>Target Object</vt:lpstr>
      <vt:lpstr>Types of Opinion</vt:lpstr>
      <vt:lpstr>งานนำเสนอ PowerPoint</vt:lpstr>
      <vt:lpstr>Modeling</vt:lpstr>
      <vt:lpstr>(oj, fjk, soijkl, hi, tl)</vt:lpstr>
      <vt:lpstr>Levels of Opinion Mining</vt:lpstr>
      <vt:lpstr>Document-Level Classification</vt:lpstr>
      <vt:lpstr>Sentence-Level Classification</vt:lpstr>
      <vt:lpstr>Feature-based Sentiment Analysis</vt:lpstr>
      <vt:lpstr>Feature-based Opinion Summary</vt:lpstr>
      <vt:lpstr>Visualization</vt:lpstr>
      <vt:lpstr>Example: Google Product Search</vt:lpstr>
      <vt:lpstr>Sentiment Analysis is Challenging!</vt:lpstr>
      <vt:lpstr>Sentiment Analysis is not just ONE Problem!</vt:lpstr>
      <vt:lpstr>Co-reference Resolution</vt:lpstr>
      <vt:lpstr>Identify Opinion Orientation</vt:lpstr>
      <vt:lpstr>Basic Opinion Rules</vt:lpstr>
      <vt:lpstr>งานนำเสนอ PowerPoint</vt:lpstr>
      <vt:lpstr>Types of Comparative Relations</vt:lpstr>
      <vt:lpstr>Modeling</vt:lpstr>
      <vt:lpstr>งานนำเสนอ PowerPoint</vt:lpstr>
      <vt:lpstr>Types of Opinion Spam</vt:lpstr>
      <vt:lpstr>Spam Reviews vs. Product Quality</vt:lpstr>
      <vt:lpstr>Spam Strategy</vt:lpstr>
      <vt:lpstr>Some Tentative Results</vt:lpstr>
      <vt:lpstr>Example of Opinion Spam Fighting</vt:lpstr>
      <vt:lpstr>References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</dc:creator>
  <cp:lastModifiedBy>User</cp:lastModifiedBy>
  <cp:revision>9</cp:revision>
  <dcterms:created xsi:type="dcterms:W3CDTF">2017-04-26T02:05:52Z</dcterms:created>
  <dcterms:modified xsi:type="dcterms:W3CDTF">2017-04-26T04:09:44Z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2017-04-25T00:00:00Z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2017-04-26T00:00:00Z</vt:filetime>
  </property>
</Properties>
</file>