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67BB1745-DA70-4985-94E9-1ADFE7D2BAF2}" type="datetimeFigureOut">
              <a:rPr lang="th-TH"/>
              <a:pPr/>
              <a:t>15/02/60</a:t>
            </a:fld>
            <a:endParaRPr lang="th-TH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F63C2B11-B061-4B08-B62F-DC51AABBC6F8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จดหมายลูกโซ่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th-TH"/>
              <a:t>♥♥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ตัว </a:t>
            </a:r>
            <a:r>
              <a:rPr lang="en-US"/>
              <a:t>Random Network </a:t>
            </a:r>
            <a:r>
              <a:rPr lang="th-TH"/>
              <a:t>ไม่สามารถอธิบาย</a:t>
            </a:r>
            <a:r>
              <a:rPr lang="en-US"/>
              <a:t>Network</a:t>
            </a:r>
            <a:r>
              <a:rPr lang="th-TH"/>
              <a:t>จริได้เพราะค่า</a:t>
            </a:r>
            <a:r>
              <a:rPr lang="en-US"/>
              <a:t>C</a:t>
            </a:r>
            <a:r>
              <a:rPr lang="th-TH"/>
              <a:t>ต่างกันมากๆ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ให้ค่า </a:t>
            </a:r>
            <a:r>
              <a:rPr lang="en-US"/>
              <a:t>Average Path </a:t>
            </a:r>
            <a:r>
              <a:rPr lang="th-TH"/>
              <a:t>สั้นแต่ </a:t>
            </a:r>
            <a:r>
              <a:rPr lang="en-US"/>
              <a:t>C</a:t>
            </a:r>
            <a:r>
              <a:rPr lang="th-TH"/>
              <a:t>สูง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ข้อกำหนด ห้ามเชื่อมตัวมันเอง และ ห้ามมี</a:t>
            </a:r>
            <a:r>
              <a:rPr lang="en-US"/>
              <a:t>Multipleedge </a:t>
            </a:r>
            <a:r>
              <a:rPr lang="th-TH"/>
              <a:t>คือไม่มีเส้นเชื่อมไปยังจุดๆเดียวหลายเส้น โดยพิจารณาเส้นเชื่อมทีละเส้นแล้วพิจารณาว่าควรจะเปลี่ยนหรือไม่  โดยค่า</a:t>
            </a:r>
            <a:r>
              <a:rPr lang="en-US"/>
              <a:t>Prob</a:t>
            </a:r>
            <a:r>
              <a:rPr lang="th-TH"/>
              <a:t> เบต้า ยิ่งเยอะยิ่งมีโอกาสเปลี่ยนไปเส้นอื่น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สรป เบต้าศูนย์ จะไม่มีเส้นเชื่อมเปลี่ยน ถ้าเบต้าหนึ่งคือ</a:t>
            </a:r>
            <a:r>
              <a:rPr lang="en-US"/>
              <a:t>randomnetwork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การทดลองคือไปเลือกอาสาสมัตรมาแล้วเลือกโหนดปลายทางที่นึง ต้องการให้คนต้นทางส่งไปหาปลายทางโดยไม่รู้จักกัน โดยส่งไป</a:t>
            </a:r>
            <a:r>
              <a:rPr lang="en-US"/>
              <a:t>200</a:t>
            </a:r>
            <a:r>
              <a:rPr lang="th-TH"/>
              <a:t>ฉบับถึงแค่</a:t>
            </a:r>
            <a:r>
              <a:rPr lang="en-US"/>
              <a:t>20%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ตามทฤษฏีแล้วแบบนี้เป็ฯไปได้คือเชื่อมได้</a:t>
            </a:r>
            <a:r>
              <a:rPr lang="en-US"/>
              <a:t>100^6</a:t>
            </a:r>
            <a:r>
              <a:rPr lang="th-TH"/>
              <a:t>คน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แต่ความเป็นจริงแล้วได้แบบนี้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Trasitive </a:t>
            </a:r>
            <a:r>
              <a:rPr lang="th-TH"/>
              <a:t>คือเพื่อนของเพื่อนคือเพื่อน เอเพื่อนบี บีเพื่อนซี  เอเพื่อนซี</a:t>
            </a:r>
          </a:p>
          <a:p>
            <a:r>
              <a:rPr lang="en-US"/>
              <a:t>Triadic Closure</a:t>
            </a:r>
            <a:r>
              <a:rPr lang="th-TH"/>
              <a:t> เปลี่ยนมุมองบีเพื่อนเอ บีเพื่อนซี เอเพื่อนซี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ความเป็นกลุ่มก้อน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3*2(</a:t>
            </a:r>
            <a:r>
              <a:rPr lang="th-TH"/>
              <a:t>สามเหลี่ยม</a:t>
            </a:r>
            <a:r>
              <a:rPr lang="en-US"/>
              <a:t>2</a:t>
            </a:r>
            <a:r>
              <a:rPr lang="th-TH"/>
              <a:t>อัน</a:t>
            </a:r>
            <a:r>
              <a:rPr lang="en-US"/>
              <a:t>)/8(</a:t>
            </a:r>
            <a:r>
              <a:rPr lang="th-TH"/>
              <a:t>คือที่ไม่ใช้เส้นเดียวกัน</a:t>
            </a:r>
            <a:r>
              <a:rPr lang="en-US"/>
              <a:t>) = 3/4 </a:t>
            </a:r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จะพิจารณาโหนดใดโหนดหนึ่งเป็นศูนย์กลาง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หาว่าโหนดเบอหนึ่งมี</a:t>
            </a:r>
            <a:r>
              <a:rPr lang="en-US"/>
              <a:t>localclust</a:t>
            </a:r>
            <a:r>
              <a:rPr lang="th-TH"/>
              <a:t>เท่าไหร่ เพื่อนเบอ</a:t>
            </a:r>
            <a:r>
              <a:rPr lang="en-US"/>
              <a:t>1</a:t>
            </a:r>
            <a:r>
              <a:rPr lang="th-TH"/>
              <a:t>มีสี่ตัว เพื่อนเบอ</a:t>
            </a:r>
            <a:r>
              <a:rPr lang="en-US"/>
              <a:t>1</a:t>
            </a:r>
            <a:r>
              <a:rPr lang="th-TH"/>
              <a:t>มีเส้นเชื่อมหากันกี่เส้น เส้นเดียวคือสามสี่ แล้วเพื่อนเบอหนึ่งมีเส้นเชื่อมที่เป็นไปได้กี่เส้น หกเส้น</a:t>
            </a:r>
            <a:r>
              <a:rPr lang="en-US"/>
              <a:t>(</a:t>
            </a:r>
            <a:r>
              <a:rPr lang="th-TH"/>
              <a:t>สีแดง</a:t>
            </a:r>
            <a:r>
              <a:rPr lang="en-US"/>
              <a:t>)</a:t>
            </a:r>
            <a:r>
              <a:rPr lang="th-TH"/>
              <a:t> ดังนั้นก็คือ </a:t>
            </a:r>
            <a:r>
              <a:rPr lang="en-US"/>
              <a:t>1/6 </a:t>
            </a:r>
            <a:r>
              <a:rPr lang="th-TH"/>
              <a:t>ป_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17F5-E257-4BF2-BE5D-69EBB073CF2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28D56-D2B6-4E3C-92AF-B9F3B42B031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B2F68D-90DF-447B-AA8D-DD6C8EB6701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6CD2E-56EA-4DE0-856F-C718D3458DD2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11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BE5227-D48F-4B24-AEC7-7154F593C262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12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D7F17-62F8-4294-A8C9-5837D79A684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1EA3-50AB-41C7-BA4C-1BDF43B4375F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C1001-B63F-4E45-8793-29A8C9EFD28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BCC2D-1D7D-470B-ACC3-6C02E9160632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33035-8321-4DE4-82A5-22EF61D9CCD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536575" y="403225"/>
            <a:ext cx="807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250825" y="1447800"/>
            <a:ext cx="864235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43475" y="6492875"/>
            <a:ext cx="2281238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th-TH"/>
              <a:t>Lecture 4-2: Small-World 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EBD557-54E5-4BA0-A754-AFD6591DB24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263" y="6492875"/>
            <a:ext cx="212725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A6BFDDCE-6CE1-45A3-808E-857D9F7075EA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5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64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42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41.png"/><Relationship Id="rId12" Type="http://schemas.openxmlformats.org/officeDocument/2006/relationships/image" Target="../media/image54.png"/><Relationship Id="rId2" Type="http://schemas.openxmlformats.org/officeDocument/2006/relationships/image" Target="../media/image79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84.png"/><Relationship Id="rId5" Type="http://schemas.openxmlformats.org/officeDocument/2006/relationships/image" Target="../media/image42.png"/><Relationship Id="rId15" Type="http://schemas.openxmlformats.org/officeDocument/2006/relationships/image" Target="../media/image87.png"/><Relationship Id="rId10" Type="http://schemas.openxmlformats.org/officeDocument/2006/relationships/image" Target="../media/image83.png"/><Relationship Id="rId4" Type="http://schemas.openxmlformats.org/officeDocument/2006/relationships/image" Target="../media/image81.png"/><Relationship Id="rId9" Type="http://schemas.openxmlformats.org/officeDocument/2006/relationships/image" Target="../media/image82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9.png"/><Relationship Id="rId3" Type="http://schemas.openxmlformats.org/officeDocument/2006/relationships/image" Target="../media/image63.png"/><Relationship Id="rId7" Type="http://schemas.openxmlformats.org/officeDocument/2006/relationships/image" Target="../media/image91.png"/><Relationship Id="rId12" Type="http://schemas.openxmlformats.org/officeDocument/2006/relationships/image" Target="../media/image94.png"/><Relationship Id="rId17" Type="http://schemas.openxmlformats.org/officeDocument/2006/relationships/image" Target="../media/image98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66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60.png"/><Relationship Id="rId19" Type="http://schemas.openxmlformats.org/officeDocument/2006/relationships/image" Target="../media/image65.png"/><Relationship Id="rId4" Type="http://schemas.openxmlformats.org/officeDocument/2006/relationships/image" Target="../media/image42.png"/><Relationship Id="rId9" Type="http://schemas.openxmlformats.org/officeDocument/2006/relationships/image" Target="../media/image93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64.png"/><Relationship Id="rId12" Type="http://schemas.openxmlformats.org/officeDocument/2006/relationships/image" Target="../media/image105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04.png"/><Relationship Id="rId5" Type="http://schemas.openxmlformats.org/officeDocument/2006/relationships/image" Target="../media/image103.png"/><Relationship Id="rId15" Type="http://schemas.openxmlformats.org/officeDocument/2006/relationships/image" Target="../media/image54.png"/><Relationship Id="rId10" Type="http://schemas.openxmlformats.org/officeDocument/2006/relationships/image" Target="../media/image63.png"/><Relationship Id="rId4" Type="http://schemas.openxmlformats.org/officeDocument/2006/relationships/image" Target="../media/image102.png"/><Relationship Id="rId9" Type="http://schemas.openxmlformats.org/officeDocument/2006/relationships/image" Target="../media/image52.png"/><Relationship Id="rId1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9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9.png"/><Relationship Id="rId7" Type="http://schemas.openxmlformats.org/officeDocument/2006/relationships/image" Target="../media/image13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6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7.png"/><Relationship Id="rId10" Type="http://schemas.openxmlformats.org/officeDocument/2006/relationships/image" Target="../media/image137.png"/><Relationship Id="rId4" Type="http://schemas.openxmlformats.org/officeDocument/2006/relationships/image" Target="../media/image19.png"/><Relationship Id="rId9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3.jpe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 noChangeArrowheads="1"/>
          </p:cNvSpPr>
          <p:nvPr/>
        </p:nvSpPr>
        <p:spPr bwMode="auto">
          <a:xfrm>
            <a:off x="3708400" y="3413125"/>
            <a:ext cx="4978400" cy="12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0" name="object 3"/>
          <p:cNvSpPr>
            <a:spLocks/>
          </p:cNvSpPr>
          <p:nvPr/>
        </p:nvSpPr>
        <p:spPr bwMode="auto">
          <a:xfrm>
            <a:off x="3748088" y="3449638"/>
            <a:ext cx="4895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6548" y="0"/>
              </a:cxn>
            </a:cxnLst>
            <a:rect l="0" t="0" r="r" b="b"/>
            <a:pathLst>
              <a:path w="4897120">
                <a:moveTo>
                  <a:pt x="0" y="0"/>
                </a:moveTo>
                <a:lnTo>
                  <a:pt x="4896548" y="0"/>
                </a:lnTo>
              </a:path>
            </a:pathLst>
          </a:custGeom>
          <a:noFill/>
          <a:ln w="381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" name="object 4"/>
          <p:cNvSpPr>
            <a:spLocks noChangeArrowheads="1"/>
          </p:cNvSpPr>
          <p:nvPr/>
        </p:nvSpPr>
        <p:spPr bwMode="auto">
          <a:xfrm>
            <a:off x="4167188" y="5664200"/>
            <a:ext cx="2212975" cy="50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6521450" y="5662613"/>
            <a:ext cx="1765300" cy="582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74613" y="1789113"/>
            <a:ext cx="3759200" cy="3219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 noChangeArrowheads="1"/>
          </p:cNvSpPr>
          <p:nvPr/>
        </p:nvSpPr>
        <p:spPr bwMode="auto">
          <a:xfrm>
            <a:off x="4110038" y="1293813"/>
            <a:ext cx="4224337" cy="2087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694113" y="3560763"/>
            <a:ext cx="1384300" cy="379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ChangeArrowheads="1"/>
          </p:cNvSpPr>
          <p:nvPr/>
        </p:nvSpPr>
        <p:spPr bwMode="auto">
          <a:xfrm>
            <a:off x="4767263" y="3560763"/>
            <a:ext cx="3184525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7" name="object 10"/>
          <p:cNvSpPr>
            <a:spLocks noChangeArrowheads="1"/>
          </p:cNvSpPr>
          <p:nvPr/>
        </p:nvSpPr>
        <p:spPr bwMode="auto">
          <a:xfrm>
            <a:off x="3694113" y="4164013"/>
            <a:ext cx="4097337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8" name="object 11"/>
          <p:cNvSpPr>
            <a:spLocks noChangeArrowheads="1"/>
          </p:cNvSpPr>
          <p:nvPr/>
        </p:nvSpPr>
        <p:spPr bwMode="auto">
          <a:xfrm>
            <a:off x="3694113" y="4465638"/>
            <a:ext cx="268605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9" name="object 12"/>
          <p:cNvSpPr>
            <a:spLocks noChangeArrowheads="1"/>
          </p:cNvSpPr>
          <p:nvPr/>
        </p:nvSpPr>
        <p:spPr bwMode="auto">
          <a:xfrm>
            <a:off x="6069013" y="4465638"/>
            <a:ext cx="123825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0" name="object 13"/>
          <p:cNvSpPr>
            <a:spLocks noChangeArrowheads="1"/>
          </p:cNvSpPr>
          <p:nvPr/>
        </p:nvSpPr>
        <p:spPr bwMode="auto">
          <a:xfrm>
            <a:off x="7070725" y="4465638"/>
            <a:ext cx="1298575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1" name="object 14"/>
          <p:cNvSpPr>
            <a:spLocks noChangeArrowheads="1"/>
          </p:cNvSpPr>
          <p:nvPr/>
        </p:nvSpPr>
        <p:spPr bwMode="auto">
          <a:xfrm>
            <a:off x="3694113" y="4767263"/>
            <a:ext cx="2241550" cy="379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5875" y="3635375"/>
            <a:ext cx="4391025" cy="148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01204456 Social Networks Data Mining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10000"/>
              </a:lnSpc>
            </a:pPr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Department of Computer Engineering  Faculty of Engineering, Kasetsart University  Bangkok, Thailand.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08925" cy="318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006FC0"/>
              </a:buClr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Transitivity: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If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A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connected to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B </a:t>
            </a:r>
            <a:r>
              <a:rPr lang="th-TH" sz="2000">
                <a:latin typeface="Tahoma" pitchFamily="34" charset="0"/>
                <a:cs typeface="Tahoma" pitchFamily="34" charset="0"/>
              </a:rPr>
              <a:t>and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B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connected to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C</a:t>
            </a:r>
            <a:r>
              <a:rPr lang="th-TH" sz="2000">
                <a:latin typeface="Tahoma" pitchFamily="34" charset="0"/>
                <a:cs typeface="Tahoma" pitchFamily="34" charset="0"/>
              </a:rPr>
              <a:t>, what is the  probability that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A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connected to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C</a:t>
            </a:r>
            <a:r>
              <a:rPr lang="th-TH" sz="2000">
                <a:latin typeface="Tahoma" pitchFamily="34" charset="0"/>
                <a:cs typeface="Tahoma" pitchFamily="34" charset="0"/>
              </a:rPr>
              <a:t>?</a:t>
            </a:r>
          </a:p>
          <a:p>
            <a:pPr marL="755650" lvl="1" indent="-285750">
              <a:spcBef>
                <a:spcPts val="563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My friends’ friends are likely to be my friends.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Triadic closure: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If two person have a friend in common, then there is an  increased likelihood that they will become friends themselves at  some point in the future.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258763" y="254000"/>
            <a:ext cx="77485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Transitivity and Triadic</a:t>
            </a:r>
            <a:r>
              <a:rPr spc="-60" dirty="0"/>
              <a:t> </a:t>
            </a:r>
            <a:r>
              <a:rPr spc="-5" dirty="0"/>
              <a:t>Closure</a:t>
            </a: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2857500" y="5000625"/>
            <a:ext cx="500063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0062" y="714375"/>
              </a:cxn>
            </a:cxnLst>
            <a:rect l="0" t="0" r="r" b="b"/>
            <a:pathLst>
              <a:path w="500379" h="714375">
                <a:moveTo>
                  <a:pt x="0" y="0"/>
                </a:moveTo>
                <a:lnTo>
                  <a:pt x="500062" y="714375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3357563" y="5072063"/>
            <a:ext cx="714375" cy="642937"/>
          </a:xfrm>
          <a:custGeom>
            <a:avLst/>
            <a:gdLst/>
            <a:ahLst/>
            <a:cxnLst>
              <a:cxn ang="0">
                <a:pos x="0" y="642937"/>
              </a:cxn>
              <a:cxn ang="0">
                <a:pos x="714375" y="0"/>
              </a:cxn>
            </a:cxnLst>
            <a:rect l="0" t="0" r="r" b="b"/>
            <a:pathLst>
              <a:path w="714375" h="643254">
                <a:moveTo>
                  <a:pt x="0" y="642937"/>
                </a:moveTo>
                <a:lnTo>
                  <a:pt x="714375" y="0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2857500" y="5000625"/>
            <a:ext cx="1214438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4450" y="71437"/>
              </a:cxn>
            </a:cxnLst>
            <a:rect l="0" t="0" r="r" b="b"/>
            <a:pathLst>
              <a:path w="1214754" h="71754">
                <a:moveTo>
                  <a:pt x="0" y="0"/>
                </a:moveTo>
                <a:lnTo>
                  <a:pt x="1214450" y="71437"/>
                </a:lnTo>
              </a:path>
            </a:pathLst>
          </a:custGeom>
          <a:noFill/>
          <a:ln w="38100">
            <a:solidFill>
              <a:srgbClr val="497DBA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2714625" y="4857750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714625" y="4857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74950" y="4833938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3214688" y="5572125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4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49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4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4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49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4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3214688" y="5572125"/>
            <a:ext cx="285750" cy="285750"/>
          </a:xfrm>
          <a:custGeom>
            <a:avLst/>
            <a:gdLst/>
            <a:ahLst/>
            <a:cxnLst>
              <a:cxn ang="0">
                <a:pos x="0" y="142874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4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49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4"/>
              </a:cxn>
            </a:cxnLst>
            <a:rect l="0" t="0" r="r" b="b"/>
            <a:pathLst>
              <a:path w="285750" h="285750">
                <a:moveTo>
                  <a:pt x="0" y="142874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4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49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4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3275013" y="55483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3929063" y="4929188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3929063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3989388" y="49053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400" name="object 17"/>
          <p:cNvSpPr txBox="1">
            <a:spLocks noChangeArrowheads="1"/>
          </p:cNvSpPr>
          <p:nvPr/>
        </p:nvSpPr>
        <p:spPr bwMode="auto">
          <a:xfrm>
            <a:off x="3365500" y="4637088"/>
            <a:ext cx="1666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4F81BC"/>
                </a:solidFill>
                <a:latin typeface="Calibri" pitchFamily="34" charset="0"/>
                <a:cs typeface="Cordia New" pitchFamily="34" charset="-34"/>
              </a:rPr>
              <a:t>?</a:t>
            </a:r>
            <a:endParaRPr lang="th-TH" sz="24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5286375" y="5000625"/>
            <a:ext cx="500063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0062" y="714375"/>
              </a:cxn>
            </a:cxnLst>
            <a:rect l="0" t="0" r="r" b="b"/>
            <a:pathLst>
              <a:path w="500379" h="714375">
                <a:moveTo>
                  <a:pt x="0" y="0"/>
                </a:moveTo>
                <a:lnTo>
                  <a:pt x="500062" y="714375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5786438" y="5072063"/>
            <a:ext cx="714375" cy="642937"/>
          </a:xfrm>
          <a:custGeom>
            <a:avLst/>
            <a:gdLst/>
            <a:ahLst/>
            <a:cxnLst>
              <a:cxn ang="0">
                <a:pos x="0" y="642937"/>
              </a:cxn>
              <a:cxn ang="0">
                <a:pos x="714375" y="0"/>
              </a:cxn>
            </a:cxnLst>
            <a:rect l="0" t="0" r="r" b="b"/>
            <a:pathLst>
              <a:path w="714375" h="643254">
                <a:moveTo>
                  <a:pt x="0" y="642937"/>
                </a:moveTo>
                <a:lnTo>
                  <a:pt x="714375" y="0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/>
          </p:cNvSpPr>
          <p:nvPr/>
        </p:nvSpPr>
        <p:spPr bwMode="auto">
          <a:xfrm>
            <a:off x="5286375" y="5000625"/>
            <a:ext cx="1214438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4450" y="71437"/>
              </a:cxn>
            </a:cxnLst>
            <a:rect l="0" t="0" r="r" b="b"/>
            <a:pathLst>
              <a:path w="1214754" h="71754">
                <a:moveTo>
                  <a:pt x="0" y="0"/>
                </a:moveTo>
                <a:lnTo>
                  <a:pt x="1214450" y="71437"/>
                </a:lnTo>
              </a:path>
            </a:pathLst>
          </a:custGeom>
          <a:noFill/>
          <a:ln w="38100">
            <a:solidFill>
              <a:srgbClr val="9BBA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4" name="object 21"/>
          <p:cNvSpPr>
            <a:spLocks/>
          </p:cNvSpPr>
          <p:nvPr/>
        </p:nvSpPr>
        <p:spPr bwMode="auto">
          <a:xfrm>
            <a:off x="5143500" y="4857750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5143500" y="4857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5203825" y="4833938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407" name="object 24"/>
          <p:cNvSpPr>
            <a:spLocks/>
          </p:cNvSpPr>
          <p:nvPr/>
        </p:nvSpPr>
        <p:spPr bwMode="auto">
          <a:xfrm>
            <a:off x="5643563" y="5572125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4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49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4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4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49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4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8" name="object 25"/>
          <p:cNvSpPr>
            <a:spLocks/>
          </p:cNvSpPr>
          <p:nvPr/>
        </p:nvSpPr>
        <p:spPr bwMode="auto">
          <a:xfrm>
            <a:off x="5643563" y="5572125"/>
            <a:ext cx="285750" cy="285750"/>
          </a:xfrm>
          <a:custGeom>
            <a:avLst/>
            <a:gdLst/>
            <a:ahLst/>
            <a:cxnLst>
              <a:cxn ang="0">
                <a:pos x="0" y="142874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4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49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4"/>
              </a:cxn>
            </a:cxnLst>
            <a:rect l="0" t="0" r="r" b="b"/>
            <a:pathLst>
              <a:path w="285750" h="285750">
                <a:moveTo>
                  <a:pt x="0" y="142874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4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49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4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5703888" y="55483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410" name="object 27"/>
          <p:cNvSpPr>
            <a:spLocks/>
          </p:cNvSpPr>
          <p:nvPr/>
        </p:nvSpPr>
        <p:spPr bwMode="auto">
          <a:xfrm>
            <a:off x="6357938" y="4929188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6357938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6418263" y="49053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1" spc="-5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413" name="object 30"/>
          <p:cNvSpPr>
            <a:spLocks/>
          </p:cNvSpPr>
          <p:nvPr/>
        </p:nvSpPr>
        <p:spPr bwMode="auto">
          <a:xfrm>
            <a:off x="4500563" y="5286375"/>
            <a:ext cx="428625" cy="214313"/>
          </a:xfrm>
          <a:custGeom>
            <a:avLst/>
            <a:gdLst/>
            <a:ahLst/>
            <a:cxnLst>
              <a:cxn ang="0">
                <a:pos x="321475" y="0"/>
              </a:cxn>
              <a:cxn ang="0">
                <a:pos x="321475" y="53581"/>
              </a:cxn>
              <a:cxn ang="0">
                <a:pos x="0" y="53581"/>
              </a:cxn>
              <a:cxn ang="0">
                <a:pos x="0" y="160743"/>
              </a:cxn>
              <a:cxn ang="0">
                <a:pos x="321475" y="160743"/>
              </a:cxn>
              <a:cxn ang="0">
                <a:pos x="321475" y="214312"/>
              </a:cxn>
              <a:cxn ang="0">
                <a:pos x="428625" y="107162"/>
              </a:cxn>
              <a:cxn ang="0">
                <a:pos x="321475" y="0"/>
              </a:cxn>
            </a:cxnLst>
            <a:rect l="0" t="0" r="r" b="b"/>
            <a:pathLst>
              <a:path w="428625" h="214629">
                <a:moveTo>
                  <a:pt x="321475" y="0"/>
                </a:moveTo>
                <a:lnTo>
                  <a:pt x="321475" y="53581"/>
                </a:lnTo>
                <a:lnTo>
                  <a:pt x="0" y="53581"/>
                </a:lnTo>
                <a:lnTo>
                  <a:pt x="0" y="160743"/>
                </a:lnTo>
                <a:lnTo>
                  <a:pt x="321475" y="160743"/>
                </a:lnTo>
                <a:lnTo>
                  <a:pt x="321475" y="214312"/>
                </a:lnTo>
                <a:lnTo>
                  <a:pt x="428625" y="107162"/>
                </a:lnTo>
                <a:lnTo>
                  <a:pt x="321475" y="0"/>
                </a:lnTo>
                <a:close/>
              </a:path>
            </a:pathLst>
          </a:custGeom>
          <a:solidFill>
            <a:srgbClr val="9BBA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4500563" y="5286375"/>
            <a:ext cx="428625" cy="214313"/>
          </a:xfrm>
          <a:custGeom>
            <a:avLst/>
            <a:gdLst/>
            <a:ahLst/>
            <a:cxnLst>
              <a:cxn ang="0">
                <a:pos x="0" y="53581"/>
              </a:cxn>
              <a:cxn ang="0">
                <a:pos x="321475" y="53581"/>
              </a:cxn>
              <a:cxn ang="0">
                <a:pos x="321475" y="0"/>
              </a:cxn>
              <a:cxn ang="0">
                <a:pos x="428625" y="107162"/>
              </a:cxn>
              <a:cxn ang="0">
                <a:pos x="321475" y="214312"/>
              </a:cxn>
              <a:cxn ang="0">
                <a:pos x="321475" y="160743"/>
              </a:cxn>
              <a:cxn ang="0">
                <a:pos x="0" y="160743"/>
              </a:cxn>
              <a:cxn ang="0">
                <a:pos x="0" y="53581"/>
              </a:cxn>
            </a:cxnLst>
            <a:rect l="0" t="0" r="r" b="b"/>
            <a:pathLst>
              <a:path w="428625" h="214629">
                <a:moveTo>
                  <a:pt x="0" y="53581"/>
                </a:moveTo>
                <a:lnTo>
                  <a:pt x="321475" y="53581"/>
                </a:lnTo>
                <a:lnTo>
                  <a:pt x="321475" y="0"/>
                </a:lnTo>
                <a:lnTo>
                  <a:pt x="428625" y="107162"/>
                </a:lnTo>
                <a:lnTo>
                  <a:pt x="321475" y="214312"/>
                </a:lnTo>
                <a:lnTo>
                  <a:pt x="321475" y="160743"/>
                </a:lnTo>
                <a:lnTo>
                  <a:pt x="0" y="160743"/>
                </a:lnTo>
                <a:lnTo>
                  <a:pt x="0" y="53581"/>
                </a:lnTo>
                <a:close/>
              </a:path>
            </a:pathLst>
          </a:custGeom>
          <a:noFill/>
          <a:ln w="25400">
            <a:solidFill>
              <a:srgbClr val="70883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6723063" y="5245100"/>
            <a:ext cx="18367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9BBA58"/>
                </a:solidFill>
                <a:latin typeface="Calibri"/>
                <a:cs typeface="Calibri"/>
              </a:rPr>
              <a:t>close the</a:t>
            </a:r>
            <a:r>
              <a:rPr sz="2000" b="1" spc="-70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BBA58"/>
                </a:solidFill>
                <a:latin typeface="Calibri"/>
                <a:cs typeface="Calibri"/>
              </a:rPr>
              <a:t>triangle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746750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Global clustering</a:t>
            </a:r>
            <a:r>
              <a:rPr sz="2400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coefficient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Measure the clustering in the whole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network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Often, called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transitivity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258763" y="254000"/>
            <a:ext cx="29654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Clustering</a:t>
            </a: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2071688" y="2571750"/>
            <a:ext cx="52863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6413" y="0"/>
              </a:cxn>
              <a:cxn ang="0">
                <a:pos x="5286413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5287009" h="1143000">
                <a:moveTo>
                  <a:pt x="0" y="0"/>
                </a:moveTo>
                <a:lnTo>
                  <a:pt x="5286413" y="0"/>
                </a:lnTo>
                <a:lnTo>
                  <a:pt x="5286413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071688" y="2571750"/>
            <a:ext cx="5286375" cy="1143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lIns="0" tIns="14604" rIns="0" bIns="0">
            <a:spAutoFit/>
          </a:bodyPr>
          <a:lstStyle/>
          <a:p>
            <a:pPr marL="946150" indent="-801688">
              <a:lnSpc>
                <a:spcPts val="3938"/>
              </a:lnSpc>
              <a:spcBef>
                <a:spcPts val="113"/>
              </a:spcBef>
              <a:tabLst>
                <a:tab pos="5084763" algn="l"/>
              </a:tabLst>
            </a:pPr>
            <a:r>
              <a:rPr lang="th-TH" sz="4200" i="1" baseline="-34000">
                <a:latin typeface="Consolas" pitchFamily="49" charset="0"/>
                <a:cs typeface="Consolas" pitchFamily="49" charset="0"/>
              </a:rPr>
              <a:t>C </a:t>
            </a:r>
            <a:r>
              <a:rPr lang="th-TH" sz="4200" baseline="-34000">
                <a:latin typeface="Consolas" pitchFamily="49" charset="0"/>
                <a:cs typeface="Consolas" pitchFamily="49" charset="0"/>
              </a:rPr>
              <a:t>= </a:t>
            </a:r>
            <a:r>
              <a:rPr lang="th-TH" u="sng">
                <a:latin typeface="Consolas" pitchFamily="49" charset="0"/>
                <a:cs typeface="Consolas" pitchFamily="49" charset="0"/>
              </a:rPr>
              <a:t>3</a:t>
            </a:r>
            <a:r>
              <a:rPr lang="th-TH" u="sng">
                <a:latin typeface="Symbol" pitchFamily="18" charset="2"/>
                <a:cs typeface="Cordia New" pitchFamily="34" charset="-34"/>
              </a:rPr>
              <a:t></a:t>
            </a:r>
            <a:r>
              <a:rPr lang="th-TH" u="sng">
                <a:latin typeface="Calibri" pitchFamily="34" charset="0"/>
                <a:cs typeface="Cordia New" pitchFamily="34" charset="-34"/>
              </a:rPr>
              <a:t>number of triangles 	</a:t>
            </a:r>
            <a:r>
              <a:rPr lang="th-TH">
                <a:latin typeface="Calibri" pitchFamily="34" charset="0"/>
                <a:cs typeface="Cordia New" pitchFamily="34" charset="-34"/>
              </a:rPr>
              <a:t> number of connected triples</a:t>
            </a:r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1101725" y="5364163"/>
            <a:ext cx="1152525" cy="0"/>
          </a:xfrm>
          <a:custGeom>
            <a:avLst/>
            <a:gdLst/>
            <a:ahLst/>
            <a:cxnLst>
              <a:cxn ang="0">
                <a:pos x="1152131" y="0"/>
              </a:cxn>
              <a:cxn ang="0">
                <a:pos x="0" y="0"/>
              </a:cxn>
            </a:cxnLst>
            <a:rect l="0" t="0" r="r" b="b"/>
            <a:pathLst>
              <a:path w="1152525">
                <a:moveTo>
                  <a:pt x="1152131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1101725" y="4645025"/>
            <a:ext cx="577850" cy="719138"/>
          </a:xfrm>
          <a:custGeom>
            <a:avLst/>
            <a:gdLst/>
            <a:ahLst/>
            <a:cxnLst>
              <a:cxn ang="0">
                <a:pos x="576059" y="0"/>
              </a:cxn>
              <a:cxn ang="0">
                <a:pos x="0" y="720077"/>
              </a:cxn>
            </a:cxnLst>
            <a:rect l="0" t="0" r="r" b="b"/>
            <a:pathLst>
              <a:path w="576580" h="720089">
                <a:moveTo>
                  <a:pt x="576059" y="0"/>
                </a:moveTo>
                <a:lnTo>
                  <a:pt x="0" y="72007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1677988" y="4645025"/>
            <a:ext cx="577850" cy="719138"/>
          </a:xfrm>
          <a:custGeom>
            <a:avLst/>
            <a:gdLst/>
            <a:ahLst/>
            <a:cxnLst>
              <a:cxn ang="0">
                <a:pos x="576059" y="720077"/>
              </a:cxn>
              <a:cxn ang="0">
                <a:pos x="0" y="0"/>
              </a:cxn>
            </a:cxnLst>
            <a:rect l="0" t="0" r="r" b="b"/>
            <a:pathLst>
              <a:path w="576580" h="720089">
                <a:moveTo>
                  <a:pt x="576059" y="72007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 noChangeArrowheads="1"/>
          </p:cNvSpPr>
          <p:nvPr/>
        </p:nvSpPr>
        <p:spPr bwMode="auto">
          <a:xfrm>
            <a:off x="882650" y="5122863"/>
            <a:ext cx="452438" cy="4524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8" name="object 11"/>
          <p:cNvSpPr>
            <a:spLocks noChangeArrowheads="1"/>
          </p:cNvSpPr>
          <p:nvPr/>
        </p:nvSpPr>
        <p:spPr bwMode="auto">
          <a:xfrm>
            <a:off x="844550" y="5078413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9" name="object 12"/>
          <p:cNvSpPr>
            <a:spLocks noChangeArrowheads="1"/>
          </p:cNvSpPr>
          <p:nvPr/>
        </p:nvSpPr>
        <p:spPr bwMode="auto">
          <a:xfrm>
            <a:off x="928688" y="5148263"/>
            <a:ext cx="357187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928688" y="51482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023938" y="5159375"/>
            <a:ext cx="1651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422" name="object 15"/>
          <p:cNvSpPr>
            <a:spLocks noChangeArrowheads="1"/>
          </p:cNvSpPr>
          <p:nvPr/>
        </p:nvSpPr>
        <p:spPr bwMode="auto">
          <a:xfrm>
            <a:off x="1992313" y="5122863"/>
            <a:ext cx="452437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3" name="object 16"/>
          <p:cNvSpPr>
            <a:spLocks noChangeArrowheads="1"/>
          </p:cNvSpPr>
          <p:nvPr/>
        </p:nvSpPr>
        <p:spPr bwMode="auto">
          <a:xfrm>
            <a:off x="1955800" y="5078413"/>
            <a:ext cx="525463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4" name="object 17"/>
          <p:cNvSpPr>
            <a:spLocks noChangeArrowheads="1"/>
          </p:cNvSpPr>
          <p:nvPr/>
        </p:nvSpPr>
        <p:spPr bwMode="auto">
          <a:xfrm>
            <a:off x="2038350" y="5148263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2038350" y="51482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135188" y="5159375"/>
            <a:ext cx="1651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427" name="object 20"/>
          <p:cNvSpPr>
            <a:spLocks noChangeArrowheads="1"/>
          </p:cNvSpPr>
          <p:nvPr/>
        </p:nvSpPr>
        <p:spPr bwMode="auto">
          <a:xfrm>
            <a:off x="1446213" y="4475163"/>
            <a:ext cx="452437" cy="4524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1409700" y="4430713"/>
            <a:ext cx="525463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1492250" y="4500563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1492250" y="45005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1589088" y="45116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6" name="object 2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7433" name="object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BA0D88B-8F21-4BA6-BD07-BDBF13633E9E}" type="slidenum">
              <a:rPr lang="th-TH"/>
              <a:pPr marL="25400"/>
              <a:t>11</a:t>
            </a:fld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2865438" y="4597400"/>
            <a:ext cx="5324475" cy="895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triangle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{{1,2,3}}</a:t>
            </a:r>
            <a:endParaRPr sz="2400">
              <a:latin typeface="Calibri"/>
              <a:cs typeface="Calibri"/>
            </a:endParaRPr>
          </a:p>
          <a:p>
            <a:pPr marL="12700" fontAlgn="auto">
              <a:spcBef>
                <a:spcPts val="1055"/>
              </a:spcBef>
              <a:spcAft>
                <a:spcPts val="0"/>
              </a:spcAft>
              <a:defRPr/>
            </a:pP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5" dirty="0">
                <a:latin typeface="Calibri"/>
                <a:cs typeface="Calibri"/>
              </a:rPr>
              <a:t>triples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{{2-1-3},{1-2-3},{1-3-2}}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ChangeArrowheads="1"/>
          </p:cNvSpPr>
          <p:nvPr/>
        </p:nvSpPr>
        <p:spPr bwMode="auto">
          <a:xfrm>
            <a:off x="258763" y="254000"/>
            <a:ext cx="68246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Global</a:t>
            </a:r>
            <a:r>
              <a:rPr spc="-55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1030288" y="2425700"/>
            <a:ext cx="1152525" cy="0"/>
          </a:xfrm>
          <a:custGeom>
            <a:avLst/>
            <a:gdLst/>
            <a:ahLst/>
            <a:cxnLst>
              <a:cxn ang="0">
                <a:pos x="1152131" y="0"/>
              </a:cxn>
              <a:cxn ang="0">
                <a:pos x="0" y="0"/>
              </a:cxn>
            </a:cxnLst>
            <a:rect l="0" t="0" r="r" b="b"/>
            <a:pathLst>
              <a:path w="1152525">
                <a:moveTo>
                  <a:pt x="1152131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1030288" y="1704975"/>
            <a:ext cx="577850" cy="720725"/>
          </a:xfrm>
          <a:custGeom>
            <a:avLst/>
            <a:gdLst/>
            <a:ahLst/>
            <a:cxnLst>
              <a:cxn ang="0">
                <a:pos x="576059" y="0"/>
              </a:cxn>
              <a:cxn ang="0">
                <a:pos x="0" y="720077"/>
              </a:cxn>
            </a:cxnLst>
            <a:rect l="0" t="0" r="r" b="b"/>
            <a:pathLst>
              <a:path w="576580" h="720089">
                <a:moveTo>
                  <a:pt x="576059" y="0"/>
                </a:moveTo>
                <a:lnTo>
                  <a:pt x="0" y="72007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1606550" y="1704975"/>
            <a:ext cx="577850" cy="720725"/>
          </a:xfrm>
          <a:custGeom>
            <a:avLst/>
            <a:gdLst/>
            <a:ahLst/>
            <a:cxnLst>
              <a:cxn ang="0">
                <a:pos x="576059" y="720077"/>
              </a:cxn>
              <a:cxn ang="0">
                <a:pos x="0" y="0"/>
              </a:cxn>
            </a:cxnLst>
            <a:rect l="0" t="0" r="r" b="b"/>
            <a:pathLst>
              <a:path w="576580" h="720089">
                <a:moveTo>
                  <a:pt x="576059" y="72007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811213" y="2184400"/>
            <a:ext cx="452437" cy="450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 noChangeArrowheads="1"/>
          </p:cNvSpPr>
          <p:nvPr/>
        </p:nvSpPr>
        <p:spPr bwMode="auto">
          <a:xfrm>
            <a:off x="774700" y="2139950"/>
            <a:ext cx="525463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857250" y="220980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857250" y="22098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952500" y="22209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1649413" y="1704975"/>
            <a:ext cx="993775" cy="38100"/>
          </a:xfrm>
          <a:custGeom>
            <a:avLst/>
            <a:gdLst/>
            <a:ahLst/>
            <a:cxnLst>
              <a:cxn ang="0">
                <a:pos x="993863" y="0"/>
              </a:cxn>
              <a:cxn ang="0">
                <a:pos x="0" y="38354"/>
              </a:cxn>
            </a:cxnLst>
            <a:rect l="0" t="0" r="r" b="b"/>
            <a:pathLst>
              <a:path w="994410" h="38735">
                <a:moveTo>
                  <a:pt x="993863" y="0"/>
                </a:moveTo>
                <a:lnTo>
                  <a:pt x="0" y="38354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2152650" y="1704975"/>
            <a:ext cx="561975" cy="685800"/>
          </a:xfrm>
          <a:custGeom>
            <a:avLst/>
            <a:gdLst/>
            <a:ahLst/>
            <a:cxnLst>
              <a:cxn ang="0">
                <a:pos x="561238" y="0"/>
              </a:cxn>
              <a:cxn ang="0">
                <a:pos x="0" y="686435"/>
              </a:cxn>
            </a:cxnLst>
            <a:rect l="0" t="0" r="r" b="b"/>
            <a:pathLst>
              <a:path w="561339" h="686435">
                <a:moveTo>
                  <a:pt x="561238" y="0"/>
                </a:moveTo>
                <a:lnTo>
                  <a:pt x="0" y="686435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2454275" y="1535113"/>
            <a:ext cx="452438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 noChangeArrowheads="1"/>
          </p:cNvSpPr>
          <p:nvPr/>
        </p:nvSpPr>
        <p:spPr bwMode="auto">
          <a:xfrm>
            <a:off x="2417763" y="1492250"/>
            <a:ext cx="525462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7" name="object 16"/>
          <p:cNvSpPr>
            <a:spLocks noChangeArrowheads="1"/>
          </p:cNvSpPr>
          <p:nvPr/>
        </p:nvSpPr>
        <p:spPr bwMode="auto">
          <a:xfrm>
            <a:off x="2500313" y="156210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2500313" y="15621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2595563" y="15732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450" name="object 19"/>
          <p:cNvSpPr>
            <a:spLocks noChangeArrowheads="1"/>
          </p:cNvSpPr>
          <p:nvPr/>
        </p:nvSpPr>
        <p:spPr bwMode="auto">
          <a:xfrm>
            <a:off x="1920875" y="2184400"/>
            <a:ext cx="452438" cy="4508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1" name="object 20"/>
          <p:cNvSpPr>
            <a:spLocks noChangeArrowheads="1"/>
          </p:cNvSpPr>
          <p:nvPr/>
        </p:nvSpPr>
        <p:spPr bwMode="auto">
          <a:xfrm>
            <a:off x="1884363" y="2139950"/>
            <a:ext cx="525462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2" name="object 21"/>
          <p:cNvSpPr>
            <a:spLocks noChangeArrowheads="1"/>
          </p:cNvSpPr>
          <p:nvPr/>
        </p:nvSpPr>
        <p:spPr bwMode="auto">
          <a:xfrm>
            <a:off x="1966913" y="220980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1966913" y="22098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2063750" y="22209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455" name="object 24"/>
          <p:cNvSpPr>
            <a:spLocks noChangeArrowheads="1"/>
          </p:cNvSpPr>
          <p:nvPr/>
        </p:nvSpPr>
        <p:spPr bwMode="auto">
          <a:xfrm>
            <a:off x="1374775" y="1535113"/>
            <a:ext cx="452438" cy="4524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6" name="object 25"/>
          <p:cNvSpPr>
            <a:spLocks noChangeArrowheads="1"/>
          </p:cNvSpPr>
          <p:nvPr/>
        </p:nvSpPr>
        <p:spPr bwMode="auto">
          <a:xfrm>
            <a:off x="1336675" y="1492250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7" name="object 26"/>
          <p:cNvSpPr>
            <a:spLocks noChangeArrowheads="1"/>
          </p:cNvSpPr>
          <p:nvPr/>
        </p:nvSpPr>
        <p:spPr bwMode="auto">
          <a:xfrm>
            <a:off x="1420813" y="156210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8" name="object 27"/>
          <p:cNvSpPr>
            <a:spLocks/>
          </p:cNvSpPr>
          <p:nvPr/>
        </p:nvSpPr>
        <p:spPr bwMode="auto">
          <a:xfrm>
            <a:off x="1420813" y="15621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517650" y="15732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1" name="object 3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8461" name="object 3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FFBE0B1-B90A-4B8F-AA9D-487DDAC14CF4}" type="slidenum">
              <a:rPr lang="th-TH"/>
              <a:pPr marL="25400"/>
              <a:t>12</a:t>
            </a:fld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3365500" y="1381125"/>
            <a:ext cx="4032250" cy="2492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7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triangle = {{1,2,3},{2,3,4}}  connected triples</a:t>
            </a:r>
          </a:p>
          <a:p>
            <a:pPr marL="12700"/>
            <a:r>
              <a:rPr lang="th-TH" sz="2400">
                <a:latin typeface="Calibri" pitchFamily="34" charset="0"/>
                <a:cs typeface="Cordia New" pitchFamily="34" charset="-34"/>
              </a:rPr>
              <a:t>= {{2-1-3},</a:t>
            </a:r>
          </a:p>
          <a:p>
            <a:pPr marL="12700"/>
            <a:r>
              <a:rPr lang="th-TH" sz="2400">
                <a:latin typeface="Calibri" pitchFamily="34" charset="0"/>
                <a:cs typeface="Cordia New" pitchFamily="34" charset="-34"/>
              </a:rPr>
              <a:t>{1-2-3},{1-2-4},{3-2-4},</a:t>
            </a:r>
          </a:p>
          <a:p>
            <a:pPr marL="12700"/>
            <a:r>
              <a:rPr lang="th-TH" sz="2400">
                <a:latin typeface="Calibri" pitchFamily="34" charset="0"/>
                <a:cs typeface="Cordia New" pitchFamily="34" charset="-34"/>
              </a:rPr>
              <a:t>{1-3-2},{1-3-4},{2-3-4},</a:t>
            </a:r>
          </a:p>
          <a:p>
            <a:pPr marL="12700"/>
            <a:r>
              <a:rPr lang="th-TH" sz="2400">
                <a:latin typeface="Calibri" pitchFamily="34" charset="0"/>
                <a:cs typeface="Cordia New" pitchFamily="34" charset="-34"/>
              </a:rPr>
              <a:t>{2-4-3}}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46338" y="4318000"/>
            <a:ext cx="2127250" cy="96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i="1" baseline="-33730" dirty="0">
                <a:latin typeface="Consolas"/>
                <a:cs typeface="Consolas"/>
              </a:rPr>
              <a:t>C </a:t>
            </a:r>
            <a:r>
              <a:rPr sz="4200" baseline="-33730" dirty="0">
                <a:latin typeface="Consolas"/>
                <a:cs typeface="Consolas"/>
              </a:rPr>
              <a:t>= </a:t>
            </a:r>
            <a:r>
              <a:rPr u="heavy" spc="130" dirty="0">
                <a:latin typeface="Consolas"/>
                <a:cs typeface="Consolas"/>
              </a:rPr>
              <a:t>3</a:t>
            </a:r>
            <a:r>
              <a:rPr u="heavy" spc="130" dirty="0">
                <a:latin typeface="Symbol"/>
                <a:cs typeface="Symbol"/>
              </a:rPr>
              <a:t></a:t>
            </a:r>
            <a:r>
              <a:rPr u="heavy" spc="130" dirty="0">
                <a:latin typeface="Consolas"/>
                <a:cs typeface="Consolas"/>
              </a:rPr>
              <a:t>2 </a:t>
            </a:r>
            <a:r>
              <a:rPr sz="4200" baseline="-33730" dirty="0">
                <a:latin typeface="Consolas"/>
                <a:cs typeface="Consolas"/>
              </a:rPr>
              <a:t>=</a:t>
            </a:r>
            <a:r>
              <a:rPr sz="4200" spc="-1514" baseline="-33730" dirty="0">
                <a:latin typeface="Consolas"/>
                <a:cs typeface="Consolas"/>
              </a:rPr>
              <a:t> </a:t>
            </a:r>
            <a:r>
              <a:rPr u="heavy" dirty="0">
                <a:latin typeface="Consolas"/>
                <a:cs typeface="Consolas"/>
              </a:rPr>
              <a:t>3</a:t>
            </a:r>
            <a:endParaRPr>
              <a:latin typeface="Consolas"/>
              <a:cs typeface="Consolas"/>
            </a:endParaRPr>
          </a:p>
          <a:p>
            <a:pPr marL="1024890" fontAlgn="auto">
              <a:spcBef>
                <a:spcPts val="590"/>
              </a:spcBef>
              <a:spcAft>
                <a:spcPts val="0"/>
              </a:spcAft>
              <a:tabLst>
                <a:tab pos="1919605" algn="l"/>
              </a:tabLst>
              <a:defRPr/>
            </a:pPr>
            <a:r>
              <a:rPr dirty="0">
                <a:latin typeface="Consolas"/>
                <a:cs typeface="Consolas"/>
              </a:rPr>
              <a:t>8	4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3282950" y="2905125"/>
            <a:ext cx="1755775" cy="2622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8" name="object 3"/>
          <p:cNvSpPr>
            <a:spLocks/>
          </p:cNvSpPr>
          <p:nvPr/>
        </p:nvSpPr>
        <p:spPr bwMode="auto">
          <a:xfrm>
            <a:off x="3328988" y="2932113"/>
            <a:ext cx="1660525" cy="2525712"/>
          </a:xfrm>
          <a:custGeom>
            <a:avLst/>
            <a:gdLst/>
            <a:ahLst/>
            <a:cxnLst>
              <a:cxn ang="0">
                <a:pos x="171684" y="10577"/>
              </a:cxn>
              <a:cxn ang="0">
                <a:pos x="51311" y="61829"/>
              </a:cxn>
              <a:cxn ang="0">
                <a:pos x="1280" y="235143"/>
              </a:cxn>
              <a:cxn ang="0">
                <a:pos x="33745" y="381567"/>
              </a:cxn>
              <a:cxn ang="0">
                <a:pos x="116208" y="527683"/>
              </a:cxn>
              <a:cxn ang="0">
                <a:pos x="251382" y="626580"/>
              </a:cxn>
              <a:cxn ang="0">
                <a:pos x="384568" y="671886"/>
              </a:cxn>
              <a:cxn ang="0">
                <a:pos x="633282" y="744529"/>
              </a:cxn>
              <a:cxn ang="0">
                <a:pos x="763691" y="799012"/>
              </a:cxn>
              <a:cxn ang="0">
                <a:pos x="871240" y="900426"/>
              </a:cxn>
              <a:cxn ang="0">
                <a:pos x="856883" y="1073171"/>
              </a:cxn>
              <a:cxn ang="0">
                <a:pos x="793211" y="1201629"/>
              </a:cxn>
              <a:cxn ang="0">
                <a:pos x="705359" y="1341143"/>
              </a:cxn>
              <a:cxn ang="0">
                <a:pos x="540189" y="1579024"/>
              </a:cxn>
              <a:cxn ang="0">
                <a:pos x="451334" y="1712594"/>
              </a:cxn>
              <a:cxn ang="0">
                <a:pos x="386204" y="1830153"/>
              </a:cxn>
              <a:cxn ang="0">
                <a:pos x="320436" y="2047173"/>
              </a:cxn>
              <a:cxn ang="0">
                <a:pos x="306339" y="2199298"/>
              </a:cxn>
              <a:cxn ang="0">
                <a:pos x="338629" y="2352770"/>
              </a:cxn>
              <a:cxn ang="0">
                <a:pos x="461296" y="2485844"/>
              </a:cxn>
              <a:cxn ang="0">
                <a:pos x="577858" y="2526249"/>
              </a:cxn>
              <a:cxn ang="0">
                <a:pos x="713028" y="2498407"/>
              </a:cxn>
              <a:cxn ang="0">
                <a:pos x="838613" y="2397829"/>
              </a:cxn>
              <a:cxn ang="0">
                <a:pos x="928253" y="2299215"/>
              </a:cxn>
              <a:cxn ang="0">
                <a:pos x="1024354" y="2179515"/>
              </a:cxn>
              <a:cxn ang="0">
                <a:pos x="1122124" y="2045749"/>
              </a:cxn>
              <a:cxn ang="0">
                <a:pos x="1216773" y="1904941"/>
              </a:cxn>
              <a:cxn ang="0">
                <a:pos x="1303512" y="1764111"/>
              </a:cxn>
              <a:cxn ang="0">
                <a:pos x="1377548" y="1630281"/>
              </a:cxn>
              <a:cxn ang="0">
                <a:pos x="1443229" y="1495942"/>
              </a:cxn>
              <a:cxn ang="0">
                <a:pos x="1509916" y="1350605"/>
              </a:cxn>
              <a:cxn ang="0">
                <a:pos x="1571038" y="1201448"/>
              </a:cxn>
              <a:cxn ang="0">
                <a:pos x="1620458" y="1053818"/>
              </a:cxn>
              <a:cxn ang="0">
                <a:pos x="1652437" y="911975"/>
              </a:cxn>
              <a:cxn ang="0">
                <a:pos x="1660970" y="780903"/>
              </a:cxn>
              <a:cxn ang="0">
                <a:pos x="1624072" y="628920"/>
              </a:cxn>
              <a:cxn ang="0">
                <a:pos x="1545435" y="528006"/>
              </a:cxn>
              <a:cxn ang="0">
                <a:pos x="1431664" y="438876"/>
              </a:cxn>
              <a:cxn ang="0">
                <a:pos x="1296410" y="360204"/>
              </a:cxn>
              <a:cxn ang="0">
                <a:pos x="1153322" y="290667"/>
              </a:cxn>
              <a:cxn ang="0">
                <a:pos x="843912" y="147213"/>
              </a:cxn>
              <a:cxn ang="0">
                <a:pos x="685785" y="81686"/>
              </a:cxn>
              <a:cxn ang="0">
                <a:pos x="538440" y="36109"/>
              </a:cxn>
              <a:cxn ang="0">
                <a:pos x="406325" y="9267"/>
              </a:cxn>
              <a:cxn ang="0">
                <a:pos x="274679" y="0"/>
              </a:cxn>
            </a:cxnLst>
            <a:rect l="0" t="0" r="r" b="b"/>
            <a:pathLst>
              <a:path w="1661160" h="2526665">
                <a:moveTo>
                  <a:pt x="274679" y="0"/>
                </a:moveTo>
                <a:lnTo>
                  <a:pt x="221817" y="3064"/>
                </a:lnTo>
                <a:lnTo>
                  <a:pt x="171684" y="10577"/>
                </a:lnTo>
                <a:lnTo>
                  <a:pt x="125646" y="22740"/>
                </a:lnTo>
                <a:lnTo>
                  <a:pt x="85066" y="39757"/>
                </a:lnTo>
                <a:lnTo>
                  <a:pt x="51311" y="61829"/>
                </a:lnTo>
                <a:lnTo>
                  <a:pt x="9730" y="121946"/>
                </a:lnTo>
                <a:lnTo>
                  <a:pt x="0" y="192063"/>
                </a:lnTo>
                <a:lnTo>
                  <a:pt x="1280" y="235143"/>
                </a:lnTo>
                <a:lnTo>
                  <a:pt x="7107" y="281916"/>
                </a:lnTo>
                <a:lnTo>
                  <a:pt x="17816" y="331138"/>
                </a:lnTo>
                <a:lnTo>
                  <a:pt x="33745" y="381567"/>
                </a:lnTo>
                <a:lnTo>
                  <a:pt x="55228" y="431963"/>
                </a:lnTo>
                <a:lnTo>
                  <a:pt x="82604" y="481082"/>
                </a:lnTo>
                <a:lnTo>
                  <a:pt x="116208" y="527683"/>
                </a:lnTo>
                <a:lnTo>
                  <a:pt x="156377" y="570523"/>
                </a:lnTo>
                <a:lnTo>
                  <a:pt x="214415" y="609472"/>
                </a:lnTo>
                <a:lnTo>
                  <a:pt x="251382" y="626580"/>
                </a:lnTo>
                <a:lnTo>
                  <a:pt x="292592" y="642495"/>
                </a:lnTo>
                <a:lnTo>
                  <a:pt x="337251" y="657501"/>
                </a:lnTo>
                <a:lnTo>
                  <a:pt x="384568" y="671886"/>
                </a:lnTo>
                <a:lnTo>
                  <a:pt x="534540" y="714181"/>
                </a:lnTo>
                <a:lnTo>
                  <a:pt x="584563" y="728949"/>
                </a:lnTo>
                <a:lnTo>
                  <a:pt x="633282" y="744529"/>
                </a:lnTo>
                <a:lnTo>
                  <a:pt x="679905" y="761209"/>
                </a:lnTo>
                <a:lnTo>
                  <a:pt x="723638" y="779274"/>
                </a:lnTo>
                <a:lnTo>
                  <a:pt x="763691" y="799012"/>
                </a:lnTo>
                <a:lnTo>
                  <a:pt x="799269" y="820710"/>
                </a:lnTo>
                <a:lnTo>
                  <a:pt x="829582" y="844653"/>
                </a:lnTo>
                <a:lnTo>
                  <a:pt x="871240" y="900426"/>
                </a:lnTo>
                <a:lnTo>
                  <a:pt x="882926" y="963795"/>
                </a:lnTo>
                <a:lnTo>
                  <a:pt x="879224" y="997692"/>
                </a:lnTo>
                <a:lnTo>
                  <a:pt x="856883" y="1073171"/>
                </a:lnTo>
                <a:lnTo>
                  <a:pt x="839216" y="1114200"/>
                </a:lnTo>
                <a:lnTo>
                  <a:pt x="817866" y="1157051"/>
                </a:lnTo>
                <a:lnTo>
                  <a:pt x="793211" y="1201629"/>
                </a:lnTo>
                <a:lnTo>
                  <a:pt x="766062" y="1247114"/>
                </a:lnTo>
                <a:lnTo>
                  <a:pt x="736580" y="1293771"/>
                </a:lnTo>
                <a:lnTo>
                  <a:pt x="705359" y="1341143"/>
                </a:lnTo>
                <a:lnTo>
                  <a:pt x="672886" y="1388952"/>
                </a:lnTo>
                <a:lnTo>
                  <a:pt x="639646" y="1436922"/>
                </a:lnTo>
                <a:lnTo>
                  <a:pt x="540189" y="1579024"/>
                </a:lnTo>
                <a:lnTo>
                  <a:pt x="508745" y="1624865"/>
                </a:lnTo>
                <a:lnTo>
                  <a:pt x="478964" y="1669480"/>
                </a:lnTo>
                <a:lnTo>
                  <a:pt x="451334" y="1712594"/>
                </a:lnTo>
                <a:lnTo>
                  <a:pt x="426340" y="1753929"/>
                </a:lnTo>
                <a:lnTo>
                  <a:pt x="404468" y="1793208"/>
                </a:lnTo>
                <a:lnTo>
                  <a:pt x="386204" y="1830153"/>
                </a:lnTo>
                <a:lnTo>
                  <a:pt x="350409" y="1928714"/>
                </a:lnTo>
                <a:lnTo>
                  <a:pt x="333261" y="1989622"/>
                </a:lnTo>
                <a:lnTo>
                  <a:pt x="320436" y="2047173"/>
                </a:lnTo>
                <a:lnTo>
                  <a:pt x="311777" y="2101329"/>
                </a:lnTo>
                <a:lnTo>
                  <a:pt x="307130" y="2152051"/>
                </a:lnTo>
                <a:lnTo>
                  <a:pt x="306339" y="2199298"/>
                </a:lnTo>
                <a:lnTo>
                  <a:pt x="309249" y="2243033"/>
                </a:lnTo>
                <a:lnTo>
                  <a:pt x="315704" y="2283216"/>
                </a:lnTo>
                <a:lnTo>
                  <a:pt x="338629" y="2352770"/>
                </a:lnTo>
                <a:lnTo>
                  <a:pt x="374892" y="2409740"/>
                </a:lnTo>
                <a:lnTo>
                  <a:pt x="428574" y="2462836"/>
                </a:lnTo>
                <a:lnTo>
                  <a:pt x="461296" y="2485844"/>
                </a:lnTo>
                <a:lnTo>
                  <a:pt x="497370" y="2504887"/>
                </a:lnTo>
                <a:lnTo>
                  <a:pt x="536366" y="2518757"/>
                </a:lnTo>
                <a:lnTo>
                  <a:pt x="577858" y="2526249"/>
                </a:lnTo>
                <a:lnTo>
                  <a:pt x="621418" y="2526159"/>
                </a:lnTo>
                <a:lnTo>
                  <a:pt x="666617" y="2517280"/>
                </a:lnTo>
                <a:lnTo>
                  <a:pt x="713028" y="2498407"/>
                </a:lnTo>
                <a:lnTo>
                  <a:pt x="760223" y="2468335"/>
                </a:lnTo>
                <a:lnTo>
                  <a:pt x="810996" y="2424801"/>
                </a:lnTo>
                <a:lnTo>
                  <a:pt x="838613" y="2397829"/>
                </a:lnTo>
                <a:lnTo>
                  <a:pt x="867480" y="2367734"/>
                </a:lnTo>
                <a:lnTo>
                  <a:pt x="897419" y="2334776"/>
                </a:lnTo>
                <a:lnTo>
                  <a:pt x="928253" y="2299215"/>
                </a:lnTo>
                <a:lnTo>
                  <a:pt x="959805" y="2261311"/>
                </a:lnTo>
                <a:lnTo>
                  <a:pt x="991898" y="2221325"/>
                </a:lnTo>
                <a:lnTo>
                  <a:pt x="1024354" y="2179515"/>
                </a:lnTo>
                <a:lnTo>
                  <a:pt x="1056995" y="2136142"/>
                </a:lnTo>
                <a:lnTo>
                  <a:pt x="1089644" y="2091467"/>
                </a:lnTo>
                <a:lnTo>
                  <a:pt x="1122124" y="2045749"/>
                </a:lnTo>
                <a:lnTo>
                  <a:pt x="1154257" y="1999249"/>
                </a:lnTo>
                <a:lnTo>
                  <a:pt x="1185866" y="1952226"/>
                </a:lnTo>
                <a:lnTo>
                  <a:pt x="1216773" y="1904941"/>
                </a:lnTo>
                <a:lnTo>
                  <a:pt x="1246802" y="1857653"/>
                </a:lnTo>
                <a:lnTo>
                  <a:pt x="1275774" y="1810623"/>
                </a:lnTo>
                <a:lnTo>
                  <a:pt x="1303512" y="1764111"/>
                </a:lnTo>
                <a:lnTo>
                  <a:pt x="1329838" y="1718376"/>
                </a:lnTo>
                <a:lnTo>
                  <a:pt x="1354576" y="1673680"/>
                </a:lnTo>
                <a:lnTo>
                  <a:pt x="1377548" y="1630281"/>
                </a:lnTo>
                <a:lnTo>
                  <a:pt x="1398576" y="1588441"/>
                </a:lnTo>
                <a:lnTo>
                  <a:pt x="1420776" y="1542749"/>
                </a:lnTo>
                <a:lnTo>
                  <a:pt x="1443229" y="1495942"/>
                </a:lnTo>
                <a:lnTo>
                  <a:pt x="1465717" y="1448197"/>
                </a:lnTo>
                <a:lnTo>
                  <a:pt x="1488019" y="1399692"/>
                </a:lnTo>
                <a:lnTo>
                  <a:pt x="1509916" y="1350605"/>
                </a:lnTo>
                <a:lnTo>
                  <a:pt x="1531186" y="1301113"/>
                </a:lnTo>
                <a:lnTo>
                  <a:pt x="1551612" y="1251395"/>
                </a:lnTo>
                <a:lnTo>
                  <a:pt x="1571038" y="1201448"/>
                </a:lnTo>
                <a:lnTo>
                  <a:pt x="1589046" y="1151992"/>
                </a:lnTo>
                <a:lnTo>
                  <a:pt x="1605615" y="1102663"/>
                </a:lnTo>
                <a:lnTo>
                  <a:pt x="1620458" y="1053818"/>
                </a:lnTo>
                <a:lnTo>
                  <a:pt x="1633357" y="1005637"/>
                </a:lnTo>
                <a:lnTo>
                  <a:pt x="1644090" y="958297"/>
                </a:lnTo>
                <a:lnTo>
                  <a:pt x="1652437" y="911975"/>
                </a:lnTo>
                <a:lnTo>
                  <a:pt x="1658180" y="866851"/>
                </a:lnTo>
                <a:lnTo>
                  <a:pt x="1661098" y="823101"/>
                </a:lnTo>
                <a:lnTo>
                  <a:pt x="1660970" y="780903"/>
                </a:lnTo>
                <a:lnTo>
                  <a:pt x="1657578" y="740436"/>
                </a:lnTo>
                <a:lnTo>
                  <a:pt x="1650700" y="701877"/>
                </a:lnTo>
                <a:lnTo>
                  <a:pt x="1624072" y="628920"/>
                </a:lnTo>
                <a:lnTo>
                  <a:pt x="1602606" y="593891"/>
                </a:lnTo>
                <a:lnTo>
                  <a:pt x="1576226" y="560269"/>
                </a:lnTo>
                <a:lnTo>
                  <a:pt x="1545435" y="528006"/>
                </a:lnTo>
                <a:lnTo>
                  <a:pt x="1510741" y="497052"/>
                </a:lnTo>
                <a:lnTo>
                  <a:pt x="1472649" y="467358"/>
                </a:lnTo>
                <a:lnTo>
                  <a:pt x="1431664" y="438876"/>
                </a:lnTo>
                <a:lnTo>
                  <a:pt x="1388293" y="411555"/>
                </a:lnTo>
                <a:lnTo>
                  <a:pt x="1343039" y="385348"/>
                </a:lnTo>
                <a:lnTo>
                  <a:pt x="1296410" y="360204"/>
                </a:lnTo>
                <a:lnTo>
                  <a:pt x="1248910" y="336076"/>
                </a:lnTo>
                <a:lnTo>
                  <a:pt x="1201045" y="312913"/>
                </a:lnTo>
                <a:lnTo>
                  <a:pt x="1153322" y="290667"/>
                </a:lnTo>
                <a:lnTo>
                  <a:pt x="973946" y="209871"/>
                </a:lnTo>
                <a:lnTo>
                  <a:pt x="934509" y="191474"/>
                </a:lnTo>
                <a:lnTo>
                  <a:pt x="843912" y="147213"/>
                </a:lnTo>
                <a:lnTo>
                  <a:pt x="790280" y="123079"/>
                </a:lnTo>
                <a:lnTo>
                  <a:pt x="737516" y="101252"/>
                </a:lnTo>
                <a:lnTo>
                  <a:pt x="685785" y="81686"/>
                </a:lnTo>
                <a:lnTo>
                  <a:pt x="635253" y="64337"/>
                </a:lnTo>
                <a:lnTo>
                  <a:pt x="586083" y="49159"/>
                </a:lnTo>
                <a:lnTo>
                  <a:pt x="538440" y="36109"/>
                </a:lnTo>
                <a:lnTo>
                  <a:pt x="492490" y="25140"/>
                </a:lnTo>
                <a:lnTo>
                  <a:pt x="448396" y="16208"/>
                </a:lnTo>
                <a:lnTo>
                  <a:pt x="406325" y="9267"/>
                </a:lnTo>
                <a:lnTo>
                  <a:pt x="366440" y="4274"/>
                </a:lnTo>
                <a:lnTo>
                  <a:pt x="328906" y="1182"/>
                </a:lnTo>
                <a:lnTo>
                  <a:pt x="274679" y="0"/>
                </a:lnTo>
                <a:close/>
              </a:path>
            </a:pathLst>
          </a:custGeom>
          <a:solidFill>
            <a:srgbClr val="FCEAD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3328988" y="2932113"/>
            <a:ext cx="1660525" cy="2525712"/>
          </a:xfrm>
          <a:custGeom>
            <a:avLst/>
            <a:gdLst/>
            <a:ahLst/>
            <a:cxnLst>
              <a:cxn ang="0">
                <a:pos x="0" y="192063"/>
              </a:cxn>
              <a:cxn ang="0">
                <a:pos x="17816" y="331138"/>
              </a:cxn>
              <a:cxn ang="0">
                <a:pos x="82604" y="481082"/>
              </a:cxn>
              <a:cxn ang="0">
                <a:pos x="214415" y="609472"/>
              </a:cxn>
              <a:cxn ang="0">
                <a:pos x="337251" y="657501"/>
              </a:cxn>
              <a:cxn ang="0">
                <a:pos x="484005" y="699939"/>
              </a:cxn>
              <a:cxn ang="0">
                <a:pos x="633282" y="744529"/>
              </a:cxn>
              <a:cxn ang="0">
                <a:pos x="763691" y="799012"/>
              </a:cxn>
              <a:cxn ang="0">
                <a:pos x="871240" y="900426"/>
              </a:cxn>
              <a:cxn ang="0">
                <a:pos x="856883" y="1073171"/>
              </a:cxn>
              <a:cxn ang="0">
                <a:pos x="793319" y="1201448"/>
              </a:cxn>
              <a:cxn ang="0">
                <a:pos x="705359" y="1341143"/>
              </a:cxn>
              <a:cxn ang="0">
                <a:pos x="606126" y="1484775"/>
              </a:cxn>
              <a:cxn ang="0">
                <a:pos x="508745" y="1624865"/>
              </a:cxn>
              <a:cxn ang="0">
                <a:pos x="426340" y="1753929"/>
              </a:cxn>
              <a:cxn ang="0">
                <a:pos x="350409" y="1928714"/>
              </a:cxn>
              <a:cxn ang="0">
                <a:pos x="311777" y="2101329"/>
              </a:cxn>
              <a:cxn ang="0">
                <a:pos x="309249" y="2243033"/>
              </a:cxn>
              <a:cxn ang="0">
                <a:pos x="374892" y="2409740"/>
              </a:cxn>
              <a:cxn ang="0">
                <a:pos x="497370" y="2504887"/>
              </a:cxn>
              <a:cxn ang="0">
                <a:pos x="621418" y="2526159"/>
              </a:cxn>
              <a:cxn ang="0">
                <a:pos x="760223" y="2468335"/>
              </a:cxn>
              <a:cxn ang="0">
                <a:pos x="867480" y="2367734"/>
              </a:cxn>
              <a:cxn ang="0">
                <a:pos x="959805" y="2261311"/>
              </a:cxn>
              <a:cxn ang="0">
                <a:pos x="1056995" y="2136142"/>
              </a:cxn>
              <a:cxn ang="0">
                <a:pos x="1154257" y="1999249"/>
              </a:cxn>
              <a:cxn ang="0">
                <a:pos x="1246802" y="1857653"/>
              </a:cxn>
              <a:cxn ang="0">
                <a:pos x="1329838" y="1718376"/>
              </a:cxn>
              <a:cxn ang="0">
                <a:pos x="1398576" y="1588441"/>
              </a:cxn>
              <a:cxn ang="0">
                <a:pos x="1465717" y="1448197"/>
              </a:cxn>
              <a:cxn ang="0">
                <a:pos x="1531186" y="1301113"/>
              </a:cxn>
              <a:cxn ang="0">
                <a:pos x="1589046" y="1151992"/>
              </a:cxn>
              <a:cxn ang="0">
                <a:pos x="1633357" y="1005637"/>
              </a:cxn>
              <a:cxn ang="0">
                <a:pos x="1658180" y="866851"/>
              </a:cxn>
              <a:cxn ang="0">
                <a:pos x="1657578" y="740436"/>
              </a:cxn>
              <a:cxn ang="0">
                <a:pos x="1602606" y="593891"/>
              </a:cxn>
              <a:cxn ang="0">
                <a:pos x="1510741" y="497052"/>
              </a:cxn>
              <a:cxn ang="0">
                <a:pos x="1388293" y="411555"/>
              </a:cxn>
              <a:cxn ang="0">
                <a:pos x="1248910" y="336076"/>
              </a:cxn>
              <a:cxn ang="0">
                <a:pos x="1106244" y="269289"/>
              </a:cxn>
              <a:cxn ang="0">
                <a:pos x="973946" y="209871"/>
              </a:cxn>
              <a:cxn ang="0">
                <a:pos x="843912" y="147213"/>
              </a:cxn>
              <a:cxn ang="0">
                <a:pos x="685785" y="81686"/>
              </a:cxn>
              <a:cxn ang="0">
                <a:pos x="538440" y="36109"/>
              </a:cxn>
              <a:cxn ang="0">
                <a:pos x="406325" y="9267"/>
              </a:cxn>
              <a:cxn ang="0">
                <a:pos x="221817" y="3064"/>
              </a:cxn>
              <a:cxn ang="0">
                <a:pos x="85066" y="39757"/>
              </a:cxn>
              <a:cxn ang="0">
                <a:pos x="9730" y="121946"/>
              </a:cxn>
            </a:cxnLst>
            <a:rect l="0" t="0" r="r" b="b"/>
            <a:pathLst>
              <a:path w="1661160" h="2526665">
                <a:moveTo>
                  <a:pt x="9730" y="121946"/>
                </a:moveTo>
                <a:lnTo>
                  <a:pt x="2928" y="153917"/>
                </a:lnTo>
                <a:lnTo>
                  <a:pt x="0" y="192063"/>
                </a:lnTo>
                <a:lnTo>
                  <a:pt x="1280" y="235143"/>
                </a:lnTo>
                <a:lnTo>
                  <a:pt x="7107" y="281916"/>
                </a:lnTo>
                <a:lnTo>
                  <a:pt x="17816" y="331138"/>
                </a:lnTo>
                <a:lnTo>
                  <a:pt x="33745" y="381567"/>
                </a:lnTo>
                <a:lnTo>
                  <a:pt x="55228" y="431963"/>
                </a:lnTo>
                <a:lnTo>
                  <a:pt x="82604" y="481082"/>
                </a:lnTo>
                <a:lnTo>
                  <a:pt x="116208" y="527683"/>
                </a:lnTo>
                <a:lnTo>
                  <a:pt x="156377" y="570523"/>
                </a:lnTo>
                <a:lnTo>
                  <a:pt x="214415" y="609472"/>
                </a:lnTo>
                <a:lnTo>
                  <a:pt x="251382" y="626580"/>
                </a:lnTo>
                <a:lnTo>
                  <a:pt x="292592" y="642495"/>
                </a:lnTo>
                <a:lnTo>
                  <a:pt x="337251" y="657501"/>
                </a:lnTo>
                <a:lnTo>
                  <a:pt x="384568" y="671886"/>
                </a:lnTo>
                <a:lnTo>
                  <a:pt x="433750" y="685937"/>
                </a:lnTo>
                <a:lnTo>
                  <a:pt x="484005" y="699939"/>
                </a:lnTo>
                <a:lnTo>
                  <a:pt x="534540" y="714181"/>
                </a:lnTo>
                <a:lnTo>
                  <a:pt x="584563" y="728949"/>
                </a:lnTo>
                <a:lnTo>
                  <a:pt x="633282" y="744529"/>
                </a:lnTo>
                <a:lnTo>
                  <a:pt x="679905" y="761209"/>
                </a:lnTo>
                <a:lnTo>
                  <a:pt x="723638" y="779274"/>
                </a:lnTo>
                <a:lnTo>
                  <a:pt x="763691" y="799012"/>
                </a:lnTo>
                <a:lnTo>
                  <a:pt x="799269" y="820710"/>
                </a:lnTo>
                <a:lnTo>
                  <a:pt x="829582" y="844653"/>
                </a:lnTo>
                <a:lnTo>
                  <a:pt x="871240" y="900426"/>
                </a:lnTo>
                <a:lnTo>
                  <a:pt x="882926" y="963795"/>
                </a:lnTo>
                <a:lnTo>
                  <a:pt x="879224" y="997692"/>
                </a:lnTo>
                <a:lnTo>
                  <a:pt x="856883" y="1073171"/>
                </a:lnTo>
                <a:lnTo>
                  <a:pt x="839216" y="1114200"/>
                </a:lnTo>
                <a:lnTo>
                  <a:pt x="817866" y="1157051"/>
                </a:lnTo>
                <a:lnTo>
                  <a:pt x="793319" y="1201448"/>
                </a:lnTo>
                <a:lnTo>
                  <a:pt x="766062" y="1247114"/>
                </a:lnTo>
                <a:lnTo>
                  <a:pt x="736580" y="1293771"/>
                </a:lnTo>
                <a:lnTo>
                  <a:pt x="705359" y="1341143"/>
                </a:lnTo>
                <a:lnTo>
                  <a:pt x="672886" y="1388952"/>
                </a:lnTo>
                <a:lnTo>
                  <a:pt x="639646" y="1436922"/>
                </a:lnTo>
                <a:lnTo>
                  <a:pt x="606126" y="1484775"/>
                </a:lnTo>
                <a:lnTo>
                  <a:pt x="572812" y="1532235"/>
                </a:lnTo>
                <a:lnTo>
                  <a:pt x="540189" y="1579024"/>
                </a:lnTo>
                <a:lnTo>
                  <a:pt x="508745" y="1624865"/>
                </a:lnTo>
                <a:lnTo>
                  <a:pt x="478964" y="1669480"/>
                </a:lnTo>
                <a:lnTo>
                  <a:pt x="451334" y="1712594"/>
                </a:lnTo>
                <a:lnTo>
                  <a:pt x="426340" y="1753929"/>
                </a:lnTo>
                <a:lnTo>
                  <a:pt x="404468" y="1793208"/>
                </a:lnTo>
                <a:lnTo>
                  <a:pt x="386204" y="1830153"/>
                </a:lnTo>
                <a:lnTo>
                  <a:pt x="350409" y="1928714"/>
                </a:lnTo>
                <a:lnTo>
                  <a:pt x="333261" y="1989622"/>
                </a:lnTo>
                <a:lnTo>
                  <a:pt x="320436" y="2047173"/>
                </a:lnTo>
                <a:lnTo>
                  <a:pt x="311777" y="2101329"/>
                </a:lnTo>
                <a:lnTo>
                  <a:pt x="307130" y="2152051"/>
                </a:lnTo>
                <a:lnTo>
                  <a:pt x="306339" y="2199298"/>
                </a:lnTo>
                <a:lnTo>
                  <a:pt x="309249" y="2243033"/>
                </a:lnTo>
                <a:lnTo>
                  <a:pt x="315704" y="2283216"/>
                </a:lnTo>
                <a:lnTo>
                  <a:pt x="338629" y="2352770"/>
                </a:lnTo>
                <a:lnTo>
                  <a:pt x="374892" y="2409740"/>
                </a:lnTo>
                <a:lnTo>
                  <a:pt x="428574" y="2462836"/>
                </a:lnTo>
                <a:lnTo>
                  <a:pt x="461296" y="2485844"/>
                </a:lnTo>
                <a:lnTo>
                  <a:pt x="497370" y="2504887"/>
                </a:lnTo>
                <a:lnTo>
                  <a:pt x="536366" y="2518757"/>
                </a:lnTo>
                <a:lnTo>
                  <a:pt x="577858" y="2526249"/>
                </a:lnTo>
                <a:lnTo>
                  <a:pt x="621418" y="2526159"/>
                </a:lnTo>
                <a:lnTo>
                  <a:pt x="666617" y="2517280"/>
                </a:lnTo>
                <a:lnTo>
                  <a:pt x="713028" y="2498407"/>
                </a:lnTo>
                <a:lnTo>
                  <a:pt x="760223" y="2468335"/>
                </a:lnTo>
                <a:lnTo>
                  <a:pt x="810996" y="2424801"/>
                </a:lnTo>
                <a:lnTo>
                  <a:pt x="838613" y="2397829"/>
                </a:lnTo>
                <a:lnTo>
                  <a:pt x="867480" y="2367734"/>
                </a:lnTo>
                <a:lnTo>
                  <a:pt x="897419" y="2334776"/>
                </a:lnTo>
                <a:lnTo>
                  <a:pt x="928253" y="2299215"/>
                </a:lnTo>
                <a:lnTo>
                  <a:pt x="959805" y="2261311"/>
                </a:lnTo>
                <a:lnTo>
                  <a:pt x="991898" y="2221325"/>
                </a:lnTo>
                <a:lnTo>
                  <a:pt x="1024354" y="2179515"/>
                </a:lnTo>
                <a:lnTo>
                  <a:pt x="1056995" y="2136142"/>
                </a:lnTo>
                <a:lnTo>
                  <a:pt x="1089644" y="2091467"/>
                </a:lnTo>
                <a:lnTo>
                  <a:pt x="1122124" y="2045749"/>
                </a:lnTo>
                <a:lnTo>
                  <a:pt x="1154257" y="1999249"/>
                </a:lnTo>
                <a:lnTo>
                  <a:pt x="1185866" y="1952226"/>
                </a:lnTo>
                <a:lnTo>
                  <a:pt x="1216773" y="1904941"/>
                </a:lnTo>
                <a:lnTo>
                  <a:pt x="1246802" y="1857653"/>
                </a:lnTo>
                <a:lnTo>
                  <a:pt x="1275774" y="1810623"/>
                </a:lnTo>
                <a:lnTo>
                  <a:pt x="1303512" y="1764111"/>
                </a:lnTo>
                <a:lnTo>
                  <a:pt x="1329838" y="1718376"/>
                </a:lnTo>
                <a:lnTo>
                  <a:pt x="1354576" y="1673680"/>
                </a:lnTo>
                <a:lnTo>
                  <a:pt x="1377548" y="1630281"/>
                </a:lnTo>
                <a:lnTo>
                  <a:pt x="1398576" y="1588441"/>
                </a:lnTo>
                <a:lnTo>
                  <a:pt x="1420776" y="1542749"/>
                </a:lnTo>
                <a:lnTo>
                  <a:pt x="1443229" y="1495942"/>
                </a:lnTo>
                <a:lnTo>
                  <a:pt x="1465717" y="1448197"/>
                </a:lnTo>
                <a:lnTo>
                  <a:pt x="1488019" y="1399692"/>
                </a:lnTo>
                <a:lnTo>
                  <a:pt x="1509916" y="1350605"/>
                </a:lnTo>
                <a:lnTo>
                  <a:pt x="1531186" y="1301113"/>
                </a:lnTo>
                <a:lnTo>
                  <a:pt x="1551612" y="1251395"/>
                </a:lnTo>
                <a:lnTo>
                  <a:pt x="1570972" y="1201629"/>
                </a:lnTo>
                <a:lnTo>
                  <a:pt x="1589046" y="1151992"/>
                </a:lnTo>
                <a:lnTo>
                  <a:pt x="1605615" y="1102663"/>
                </a:lnTo>
                <a:lnTo>
                  <a:pt x="1620458" y="1053818"/>
                </a:lnTo>
                <a:lnTo>
                  <a:pt x="1633357" y="1005637"/>
                </a:lnTo>
                <a:lnTo>
                  <a:pt x="1644090" y="958297"/>
                </a:lnTo>
                <a:lnTo>
                  <a:pt x="1652437" y="911975"/>
                </a:lnTo>
                <a:lnTo>
                  <a:pt x="1658180" y="866851"/>
                </a:lnTo>
                <a:lnTo>
                  <a:pt x="1661098" y="823101"/>
                </a:lnTo>
                <a:lnTo>
                  <a:pt x="1660970" y="780903"/>
                </a:lnTo>
                <a:lnTo>
                  <a:pt x="1657578" y="740436"/>
                </a:lnTo>
                <a:lnTo>
                  <a:pt x="1650700" y="701877"/>
                </a:lnTo>
                <a:lnTo>
                  <a:pt x="1624072" y="628920"/>
                </a:lnTo>
                <a:lnTo>
                  <a:pt x="1602606" y="593891"/>
                </a:lnTo>
                <a:lnTo>
                  <a:pt x="1576226" y="560269"/>
                </a:lnTo>
                <a:lnTo>
                  <a:pt x="1545435" y="528006"/>
                </a:lnTo>
                <a:lnTo>
                  <a:pt x="1510741" y="497052"/>
                </a:lnTo>
                <a:lnTo>
                  <a:pt x="1472649" y="467358"/>
                </a:lnTo>
                <a:lnTo>
                  <a:pt x="1431664" y="438876"/>
                </a:lnTo>
                <a:lnTo>
                  <a:pt x="1388293" y="411555"/>
                </a:lnTo>
                <a:lnTo>
                  <a:pt x="1343039" y="385348"/>
                </a:lnTo>
                <a:lnTo>
                  <a:pt x="1296410" y="360204"/>
                </a:lnTo>
                <a:lnTo>
                  <a:pt x="1248910" y="336076"/>
                </a:lnTo>
                <a:lnTo>
                  <a:pt x="1201045" y="312913"/>
                </a:lnTo>
                <a:lnTo>
                  <a:pt x="1153322" y="290667"/>
                </a:lnTo>
                <a:lnTo>
                  <a:pt x="1106244" y="269289"/>
                </a:lnTo>
                <a:lnTo>
                  <a:pt x="1060319" y="248730"/>
                </a:lnTo>
                <a:lnTo>
                  <a:pt x="1016051" y="228940"/>
                </a:lnTo>
                <a:lnTo>
                  <a:pt x="973946" y="209871"/>
                </a:lnTo>
                <a:lnTo>
                  <a:pt x="934509" y="191474"/>
                </a:lnTo>
                <a:lnTo>
                  <a:pt x="898247" y="173699"/>
                </a:lnTo>
                <a:lnTo>
                  <a:pt x="843912" y="147213"/>
                </a:lnTo>
                <a:lnTo>
                  <a:pt x="790280" y="123079"/>
                </a:lnTo>
                <a:lnTo>
                  <a:pt x="737516" y="101252"/>
                </a:lnTo>
                <a:lnTo>
                  <a:pt x="685785" y="81686"/>
                </a:lnTo>
                <a:lnTo>
                  <a:pt x="635253" y="64337"/>
                </a:lnTo>
                <a:lnTo>
                  <a:pt x="586083" y="49159"/>
                </a:lnTo>
                <a:lnTo>
                  <a:pt x="538440" y="36109"/>
                </a:lnTo>
                <a:lnTo>
                  <a:pt x="492490" y="25140"/>
                </a:lnTo>
                <a:lnTo>
                  <a:pt x="448396" y="16208"/>
                </a:lnTo>
                <a:lnTo>
                  <a:pt x="406325" y="9267"/>
                </a:lnTo>
                <a:lnTo>
                  <a:pt x="366440" y="4274"/>
                </a:lnTo>
                <a:lnTo>
                  <a:pt x="274679" y="0"/>
                </a:lnTo>
                <a:lnTo>
                  <a:pt x="221817" y="3064"/>
                </a:lnTo>
                <a:lnTo>
                  <a:pt x="171684" y="10577"/>
                </a:lnTo>
                <a:lnTo>
                  <a:pt x="125646" y="22740"/>
                </a:lnTo>
                <a:lnTo>
                  <a:pt x="85066" y="39757"/>
                </a:lnTo>
                <a:lnTo>
                  <a:pt x="51311" y="61829"/>
                </a:lnTo>
                <a:lnTo>
                  <a:pt x="25743" y="89158"/>
                </a:lnTo>
                <a:lnTo>
                  <a:pt x="9730" y="121946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536575" y="1116013"/>
            <a:ext cx="7937500" cy="1341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C00000"/>
              </a:buClr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Local clustering coefficient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Measure the density of connections among one’s friends</a:t>
            </a:r>
          </a:p>
          <a:p>
            <a:pPr marL="1155700" lvl="2" indent="-228600">
              <a:spcBef>
                <a:spcPts val="4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i.e., the fraction pairs of neighbors of the node that are themselves  connected</a:t>
            </a:r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258763" y="254000"/>
            <a:ext cx="2965450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Clustering</a:t>
            </a: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3143250" y="3714750"/>
            <a:ext cx="1428750" cy="214313"/>
          </a:xfrm>
          <a:custGeom>
            <a:avLst/>
            <a:gdLst/>
            <a:ahLst/>
            <a:cxnLst>
              <a:cxn ang="0">
                <a:pos x="1428762" y="0"/>
              </a:cxn>
              <a:cxn ang="0">
                <a:pos x="0" y="214312"/>
              </a:cxn>
            </a:cxnLst>
            <a:rect l="0" t="0" r="r" b="b"/>
            <a:pathLst>
              <a:path w="1428750" h="214629">
                <a:moveTo>
                  <a:pt x="1428762" y="0"/>
                </a:moveTo>
                <a:lnTo>
                  <a:pt x="0" y="214312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143250" y="3216275"/>
            <a:ext cx="606425" cy="712788"/>
          </a:xfrm>
          <a:custGeom>
            <a:avLst/>
            <a:gdLst/>
            <a:ahLst/>
            <a:cxnLst>
              <a:cxn ang="0">
                <a:pos x="607009" y="0"/>
              </a:cxn>
              <a:cxn ang="0">
                <a:pos x="0" y="713244"/>
              </a:cxn>
            </a:cxnLst>
            <a:rect l="0" t="0" r="r" b="b"/>
            <a:pathLst>
              <a:path w="607060" h="713739">
                <a:moveTo>
                  <a:pt x="607009" y="0"/>
                </a:moveTo>
                <a:lnTo>
                  <a:pt x="0" y="713244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3143250" y="3929063"/>
            <a:ext cx="1071563" cy="642937"/>
          </a:xfrm>
          <a:custGeom>
            <a:avLst/>
            <a:gdLst/>
            <a:ahLst/>
            <a:cxnLst>
              <a:cxn ang="0">
                <a:pos x="1071575" y="642937"/>
              </a:cxn>
              <a:cxn ang="0">
                <a:pos x="0" y="0"/>
              </a:cxn>
            </a:cxnLst>
            <a:rect l="0" t="0" r="r" b="b"/>
            <a:pathLst>
              <a:path w="1071879" h="643254">
                <a:moveTo>
                  <a:pt x="1071575" y="64293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3143250" y="3929063"/>
            <a:ext cx="857250" cy="1143000"/>
          </a:xfrm>
          <a:custGeom>
            <a:avLst/>
            <a:gdLst/>
            <a:ahLst/>
            <a:cxnLst>
              <a:cxn ang="0">
                <a:pos x="857262" y="1143012"/>
              </a:cxn>
              <a:cxn ang="0">
                <a:pos x="0" y="0"/>
              </a:cxn>
            </a:cxnLst>
            <a:rect l="0" t="0" r="r" b="b"/>
            <a:pathLst>
              <a:path w="857250" h="1143000">
                <a:moveTo>
                  <a:pt x="857262" y="114301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 noChangeArrowheads="1"/>
          </p:cNvSpPr>
          <p:nvPr/>
        </p:nvSpPr>
        <p:spPr bwMode="auto">
          <a:xfrm>
            <a:off x="4311650" y="3475038"/>
            <a:ext cx="452438" cy="450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8" name="object 13"/>
          <p:cNvSpPr>
            <a:spLocks noChangeArrowheads="1"/>
          </p:cNvSpPr>
          <p:nvPr/>
        </p:nvSpPr>
        <p:spPr bwMode="auto">
          <a:xfrm>
            <a:off x="4357688" y="3500438"/>
            <a:ext cx="357187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357688" y="35004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 noChangeArrowheads="1"/>
          </p:cNvSpPr>
          <p:nvPr/>
        </p:nvSpPr>
        <p:spPr bwMode="auto">
          <a:xfrm>
            <a:off x="4025900" y="4332288"/>
            <a:ext cx="452438" cy="450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1" name="object 16"/>
          <p:cNvSpPr>
            <a:spLocks noChangeArrowheads="1"/>
          </p:cNvSpPr>
          <p:nvPr/>
        </p:nvSpPr>
        <p:spPr bwMode="auto">
          <a:xfrm>
            <a:off x="4071938" y="4357688"/>
            <a:ext cx="357187" cy="357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4071938" y="435768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3" name="object 18"/>
          <p:cNvSpPr>
            <a:spLocks noChangeArrowheads="1"/>
          </p:cNvSpPr>
          <p:nvPr/>
        </p:nvSpPr>
        <p:spPr bwMode="auto">
          <a:xfrm>
            <a:off x="3517900" y="3046413"/>
            <a:ext cx="452438" cy="4524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4" name="object 19"/>
          <p:cNvSpPr>
            <a:spLocks noChangeArrowheads="1"/>
          </p:cNvSpPr>
          <p:nvPr/>
        </p:nvSpPr>
        <p:spPr bwMode="auto">
          <a:xfrm>
            <a:off x="3563938" y="3071813"/>
            <a:ext cx="357187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3563938" y="307181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6" name="object 21"/>
          <p:cNvSpPr>
            <a:spLocks noChangeArrowheads="1"/>
          </p:cNvSpPr>
          <p:nvPr/>
        </p:nvSpPr>
        <p:spPr bwMode="auto">
          <a:xfrm>
            <a:off x="3740150" y="4832350"/>
            <a:ext cx="452438" cy="4508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7" name="object 22"/>
          <p:cNvSpPr>
            <a:spLocks noChangeArrowheads="1"/>
          </p:cNvSpPr>
          <p:nvPr/>
        </p:nvSpPr>
        <p:spPr bwMode="auto">
          <a:xfrm>
            <a:off x="3786188" y="485775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3786188" y="48577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 noChangeArrowheads="1"/>
          </p:cNvSpPr>
          <p:nvPr/>
        </p:nvSpPr>
        <p:spPr bwMode="auto">
          <a:xfrm>
            <a:off x="2946400" y="3743325"/>
            <a:ext cx="450850" cy="4508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0" name="object 25"/>
          <p:cNvSpPr>
            <a:spLocks noChangeArrowheads="1"/>
          </p:cNvSpPr>
          <p:nvPr/>
        </p:nvSpPr>
        <p:spPr bwMode="auto">
          <a:xfrm>
            <a:off x="2908300" y="3698875"/>
            <a:ext cx="527050" cy="4635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1" name="object 26"/>
          <p:cNvSpPr>
            <a:spLocks noChangeArrowheads="1"/>
          </p:cNvSpPr>
          <p:nvPr/>
        </p:nvSpPr>
        <p:spPr bwMode="auto">
          <a:xfrm>
            <a:off x="2992438" y="3768725"/>
            <a:ext cx="357187" cy="357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2992438" y="376872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3087688" y="3779838"/>
            <a:ext cx="1651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9" name="object 2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9485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F48D55F-0EBC-42B8-8AEE-61337F10C979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7756525" cy="155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Given </a:t>
            </a:r>
            <a:r>
              <a:rPr sz="2400" i="1" dirty="0">
                <a:latin typeface="Consolas"/>
                <a:cs typeface="Consolas"/>
              </a:rPr>
              <a:t>G</a:t>
            </a:r>
            <a:r>
              <a:rPr sz="2400" dirty="0">
                <a:latin typeface="Consolas"/>
                <a:cs typeface="Consolas"/>
              </a:rPr>
              <a:t>=(</a:t>
            </a:r>
            <a:r>
              <a:rPr sz="2400" i="1" dirty="0">
                <a:latin typeface="Consolas"/>
                <a:cs typeface="Consolas"/>
              </a:rPr>
              <a:t>V</a:t>
            </a:r>
            <a:r>
              <a:rPr sz="2400" dirty="0">
                <a:latin typeface="Consolas"/>
                <a:cs typeface="Consolas"/>
              </a:rPr>
              <a:t>,</a:t>
            </a:r>
            <a:r>
              <a:rPr sz="2400" i="1" dirty="0"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i="1" spc="5" dirty="0">
                <a:latin typeface="Consolas"/>
                <a:cs typeface="Consolas"/>
              </a:rPr>
              <a:t>N</a:t>
            </a:r>
            <a:r>
              <a:rPr sz="1950" i="1" spc="7" baseline="-21367" dirty="0">
                <a:latin typeface="Consolas"/>
                <a:cs typeface="Consolas"/>
              </a:rPr>
              <a:t>i </a:t>
            </a:r>
            <a:r>
              <a:rPr sz="2000" spc="-5" dirty="0">
                <a:latin typeface="Tahoma"/>
                <a:cs typeface="Tahoma"/>
              </a:rPr>
              <a:t>be the set of neighborhood of node</a:t>
            </a:r>
            <a:r>
              <a:rPr sz="2000" spc="-320" dirty="0">
                <a:latin typeface="Tahoma"/>
                <a:cs typeface="Tahoma"/>
              </a:rPr>
              <a:t> </a:t>
            </a:r>
            <a:r>
              <a:rPr sz="2000" i="1" spc="5" dirty="0">
                <a:latin typeface="Consolas"/>
                <a:cs typeface="Consolas"/>
              </a:rPr>
              <a:t>v</a:t>
            </a:r>
            <a:r>
              <a:rPr sz="1950" i="1" spc="7" baseline="-21367" dirty="0">
                <a:latin typeface="Consolas"/>
                <a:cs typeface="Consolas"/>
              </a:rPr>
              <a:t>i</a:t>
            </a:r>
            <a:endParaRPr sz="1950" baseline="-21367">
              <a:latin typeface="Consolas"/>
              <a:cs typeface="Consolas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i="1" spc="5" dirty="0">
                <a:latin typeface="Consolas"/>
                <a:cs typeface="Consolas"/>
              </a:rPr>
              <a:t>k</a:t>
            </a:r>
            <a:r>
              <a:rPr sz="1950" i="1" spc="7" baseline="-21367" dirty="0">
                <a:latin typeface="Consolas"/>
                <a:cs typeface="Consolas"/>
              </a:rPr>
              <a:t>i </a:t>
            </a:r>
            <a:r>
              <a:rPr sz="2000" spc="-5" dirty="0">
                <a:latin typeface="Tahoma"/>
                <a:cs typeface="Tahoma"/>
              </a:rPr>
              <a:t>be the number of neighbors </a:t>
            </a:r>
            <a:r>
              <a:rPr sz="2000" spc="-10" dirty="0">
                <a:latin typeface="Tahoma"/>
                <a:cs typeface="Tahoma"/>
              </a:rPr>
              <a:t>(degrees) </a:t>
            </a:r>
            <a:r>
              <a:rPr sz="2000" spc="-5" dirty="0">
                <a:latin typeface="Tahoma"/>
                <a:cs typeface="Tahoma"/>
              </a:rPr>
              <a:t>of node </a:t>
            </a:r>
            <a:r>
              <a:rPr sz="2000" i="1" dirty="0">
                <a:latin typeface="Consolas"/>
                <a:cs typeface="Consolas"/>
              </a:rPr>
              <a:t>v</a:t>
            </a:r>
            <a:r>
              <a:rPr sz="1950" i="1" baseline="-21367" dirty="0">
                <a:latin typeface="Consolas"/>
                <a:cs typeface="Consolas"/>
              </a:rPr>
              <a:t>i</a:t>
            </a:r>
            <a:r>
              <a:rPr sz="2000" dirty="0">
                <a:latin typeface="Tahoma"/>
                <a:cs typeface="Tahoma"/>
              </a:rPr>
              <a:t>, </a:t>
            </a:r>
            <a:r>
              <a:rPr sz="2000" spc="-30" dirty="0">
                <a:latin typeface="Tahoma"/>
                <a:cs typeface="Tahoma"/>
              </a:rPr>
              <a:t>i.e.,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dirty="0">
                <a:latin typeface="Consolas"/>
                <a:cs typeface="Consolas"/>
              </a:rPr>
              <a:t>|</a:t>
            </a:r>
            <a:r>
              <a:rPr sz="2000" i="1" dirty="0">
                <a:latin typeface="Consolas"/>
                <a:cs typeface="Consolas"/>
              </a:rPr>
              <a:t>N</a:t>
            </a:r>
            <a:r>
              <a:rPr sz="1950" i="1" baseline="-21367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|</a:t>
            </a:r>
            <a:endParaRPr sz="2000">
              <a:latin typeface="Consolas"/>
              <a:cs typeface="Consolas"/>
            </a:endParaRPr>
          </a:p>
          <a:p>
            <a:pPr marL="355600" indent="-342900" fontAlgn="auto">
              <a:spcBef>
                <a:spcPts val="65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directed</a:t>
            </a:r>
            <a:r>
              <a:rPr sz="2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network,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4187825"/>
            <a:ext cx="400526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undirected</a:t>
            </a:r>
            <a:r>
              <a:rPr sz="2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network,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258763" y="254000"/>
            <a:ext cx="690562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Local Clustering</a:t>
            </a:r>
            <a:r>
              <a:rPr spc="-70" dirty="0"/>
              <a:t> </a:t>
            </a:r>
            <a:r>
              <a:rPr spc="-5" dirty="0"/>
              <a:t>Coefficient</a:t>
            </a:r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2214563" y="2786063"/>
            <a:ext cx="52863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6413" y="0"/>
              </a:cxn>
              <a:cxn ang="0">
                <a:pos x="5286413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5287009" h="1143000">
                <a:moveTo>
                  <a:pt x="0" y="0"/>
                </a:moveTo>
                <a:lnTo>
                  <a:pt x="5286413" y="0"/>
                </a:lnTo>
                <a:lnTo>
                  <a:pt x="5286413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2214563" y="2786063"/>
            <a:ext cx="52863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6413" y="0"/>
              </a:cxn>
              <a:cxn ang="0">
                <a:pos x="5286413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5287009" h="1143000">
                <a:moveTo>
                  <a:pt x="0" y="0"/>
                </a:moveTo>
                <a:lnTo>
                  <a:pt x="5286413" y="0"/>
                </a:lnTo>
                <a:lnTo>
                  <a:pt x="5286413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 txBox="1">
            <a:spLocks noChangeArrowheads="1"/>
          </p:cNvSpPr>
          <p:nvPr/>
        </p:nvSpPr>
        <p:spPr bwMode="auto">
          <a:xfrm>
            <a:off x="2374900" y="3076575"/>
            <a:ext cx="1952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C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0163" y="3286125"/>
            <a:ext cx="1301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013" y="2860675"/>
            <a:ext cx="4316412" cy="66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3730" dirty="0">
                <a:latin typeface="Consolas"/>
                <a:cs typeface="Consolas"/>
              </a:rPr>
              <a:t>=</a:t>
            </a:r>
            <a:r>
              <a:rPr sz="4200" spc="-502" baseline="-337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|{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sz="2775" i="1" baseline="-21021" dirty="0">
                <a:latin typeface="Consolas"/>
                <a:cs typeface="Consolas"/>
              </a:rPr>
              <a:t>jk</a:t>
            </a:r>
            <a:r>
              <a:rPr dirty="0">
                <a:latin typeface="Consolas"/>
                <a:cs typeface="Consolas"/>
              </a:rPr>
              <a:t>:</a:t>
            </a:r>
            <a:r>
              <a:rPr i="1" dirty="0">
                <a:latin typeface="Consolas"/>
                <a:cs typeface="Consolas"/>
              </a:rPr>
              <a:t>v</a:t>
            </a:r>
            <a:r>
              <a:rPr sz="2775" i="1" baseline="-21021" dirty="0">
                <a:latin typeface="Consolas"/>
                <a:cs typeface="Consolas"/>
              </a:rPr>
              <a:t>j</a:t>
            </a:r>
            <a:r>
              <a:rPr dirty="0">
                <a:latin typeface="Consolas"/>
                <a:cs typeface="Consolas"/>
              </a:rPr>
              <a:t>,</a:t>
            </a:r>
            <a:r>
              <a:rPr i="1" dirty="0">
                <a:latin typeface="Consolas"/>
                <a:cs typeface="Consolas"/>
              </a:rPr>
              <a:t>v</a:t>
            </a:r>
            <a:r>
              <a:rPr sz="2775" i="1" baseline="-21021" dirty="0">
                <a:latin typeface="Consolas"/>
                <a:cs typeface="Consolas"/>
              </a:rPr>
              <a:t>k</a:t>
            </a:r>
            <a:r>
              <a:rPr dirty="0">
                <a:latin typeface="Symbol"/>
                <a:cs typeface="Symbol"/>
              </a:rPr>
              <a:t></a:t>
            </a:r>
            <a:r>
              <a:rPr i="1" dirty="0">
                <a:latin typeface="Consolas"/>
                <a:cs typeface="Consolas"/>
              </a:rPr>
              <a:t>N</a:t>
            </a:r>
            <a:r>
              <a:rPr sz="2775" i="1" baseline="-21021" dirty="0">
                <a:latin typeface="Consolas"/>
                <a:cs typeface="Consolas"/>
              </a:rPr>
              <a:t>i</a:t>
            </a:r>
            <a:r>
              <a:rPr dirty="0">
                <a:latin typeface="Consolas"/>
                <a:cs typeface="Consolas"/>
              </a:rPr>
              <a:t>,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sz="2775" i="1" baseline="-21021" dirty="0">
                <a:latin typeface="Consolas"/>
                <a:cs typeface="Consolas"/>
              </a:rPr>
              <a:t>jk</a:t>
            </a:r>
            <a:r>
              <a:rPr dirty="0">
                <a:latin typeface="Symbol"/>
                <a:cs typeface="Symbol"/>
              </a:rPr>
              <a:t>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dirty="0">
                <a:latin typeface="Consolas"/>
                <a:cs typeface="Consolas"/>
              </a:rPr>
              <a:t>}|</a:t>
            </a:r>
            <a:endParaRPr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8525" y="3568700"/>
            <a:ext cx="652463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521334" algn="l"/>
              </a:tabLst>
              <a:defRPr/>
            </a:pPr>
            <a:r>
              <a:rPr sz="1850" i="1" spc="5" dirty="0">
                <a:latin typeface="Consolas"/>
                <a:cs typeface="Consolas"/>
              </a:rPr>
              <a:t>i	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3263" y="3360738"/>
            <a:ext cx="1433512" cy="44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Consolas"/>
                <a:cs typeface="Consolas"/>
              </a:rPr>
              <a:t>k </a:t>
            </a:r>
            <a:r>
              <a:rPr dirty="0">
                <a:latin typeface="Consolas"/>
                <a:cs typeface="Consolas"/>
              </a:rPr>
              <a:t>(</a:t>
            </a:r>
            <a:r>
              <a:rPr i="1" dirty="0">
                <a:latin typeface="Consolas"/>
                <a:cs typeface="Consolas"/>
              </a:rPr>
              <a:t>k</a:t>
            </a:r>
            <a:r>
              <a:rPr i="1" spc="-1120" dirty="0">
                <a:latin typeface="Consolas"/>
                <a:cs typeface="Consolas"/>
              </a:rPr>
              <a:t> </a:t>
            </a:r>
            <a:r>
              <a:rPr spc="-5" dirty="0">
                <a:latin typeface="Consolas"/>
                <a:cs typeface="Consolas"/>
              </a:rPr>
              <a:t>–1)</a:t>
            </a:r>
            <a:endParaRPr>
              <a:latin typeface="Consolas"/>
              <a:cs typeface="Consolas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3232150" y="3341688"/>
            <a:ext cx="39957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6283" y="0"/>
              </a:cxn>
            </a:cxnLst>
            <a:rect l="0" t="0" r="r" b="b"/>
            <a:pathLst>
              <a:path w="3996690">
                <a:moveTo>
                  <a:pt x="0" y="0"/>
                </a:moveTo>
                <a:lnTo>
                  <a:pt x="399628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2214563" y="4714875"/>
            <a:ext cx="52863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6413" y="0"/>
              </a:cxn>
              <a:cxn ang="0">
                <a:pos x="5286413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5287009" h="1143000">
                <a:moveTo>
                  <a:pt x="0" y="0"/>
                </a:moveTo>
                <a:lnTo>
                  <a:pt x="5286413" y="0"/>
                </a:lnTo>
                <a:lnTo>
                  <a:pt x="5286413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2214563" y="4714875"/>
            <a:ext cx="52863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6413" y="0"/>
              </a:cxn>
              <a:cxn ang="0">
                <a:pos x="5286413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5287009" h="1143000">
                <a:moveTo>
                  <a:pt x="0" y="0"/>
                </a:moveTo>
                <a:lnTo>
                  <a:pt x="5286413" y="0"/>
                </a:lnTo>
                <a:lnTo>
                  <a:pt x="5286413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 txBox="1">
            <a:spLocks noChangeArrowheads="1"/>
          </p:cNvSpPr>
          <p:nvPr/>
        </p:nvSpPr>
        <p:spPr bwMode="auto">
          <a:xfrm>
            <a:off x="2374900" y="5005388"/>
            <a:ext cx="1952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C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0163" y="5214938"/>
            <a:ext cx="1301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4013" y="4789488"/>
            <a:ext cx="4316412" cy="66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3730" dirty="0">
                <a:latin typeface="Consolas"/>
                <a:cs typeface="Consolas"/>
              </a:rPr>
              <a:t>=</a:t>
            </a:r>
            <a:r>
              <a:rPr sz="4200" spc="-502" baseline="-337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|{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sz="2775" i="1" baseline="-21021" dirty="0">
                <a:latin typeface="Consolas"/>
                <a:cs typeface="Consolas"/>
              </a:rPr>
              <a:t>jk</a:t>
            </a:r>
            <a:r>
              <a:rPr dirty="0">
                <a:latin typeface="Consolas"/>
                <a:cs typeface="Consolas"/>
              </a:rPr>
              <a:t>:</a:t>
            </a:r>
            <a:r>
              <a:rPr i="1" dirty="0">
                <a:latin typeface="Consolas"/>
                <a:cs typeface="Consolas"/>
              </a:rPr>
              <a:t>v</a:t>
            </a:r>
            <a:r>
              <a:rPr sz="2775" i="1" baseline="-21021" dirty="0">
                <a:latin typeface="Consolas"/>
                <a:cs typeface="Consolas"/>
              </a:rPr>
              <a:t>j</a:t>
            </a:r>
            <a:r>
              <a:rPr dirty="0">
                <a:latin typeface="Consolas"/>
                <a:cs typeface="Consolas"/>
              </a:rPr>
              <a:t>,</a:t>
            </a:r>
            <a:r>
              <a:rPr i="1" dirty="0">
                <a:latin typeface="Consolas"/>
                <a:cs typeface="Consolas"/>
              </a:rPr>
              <a:t>v</a:t>
            </a:r>
            <a:r>
              <a:rPr sz="2775" i="1" baseline="-21021" dirty="0">
                <a:latin typeface="Consolas"/>
                <a:cs typeface="Consolas"/>
              </a:rPr>
              <a:t>k</a:t>
            </a:r>
            <a:r>
              <a:rPr dirty="0">
                <a:latin typeface="Symbol"/>
                <a:cs typeface="Symbol"/>
              </a:rPr>
              <a:t></a:t>
            </a:r>
            <a:r>
              <a:rPr i="1" dirty="0">
                <a:latin typeface="Consolas"/>
                <a:cs typeface="Consolas"/>
              </a:rPr>
              <a:t>N</a:t>
            </a:r>
            <a:r>
              <a:rPr sz="2775" i="1" baseline="-21021" dirty="0">
                <a:latin typeface="Consolas"/>
                <a:cs typeface="Consolas"/>
              </a:rPr>
              <a:t>i</a:t>
            </a:r>
            <a:r>
              <a:rPr dirty="0">
                <a:latin typeface="Consolas"/>
                <a:cs typeface="Consolas"/>
              </a:rPr>
              <a:t>,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sz="2775" i="1" baseline="-21021" dirty="0">
                <a:latin typeface="Consolas"/>
                <a:cs typeface="Consolas"/>
              </a:rPr>
              <a:t>jk</a:t>
            </a:r>
            <a:r>
              <a:rPr dirty="0">
                <a:latin typeface="Symbol"/>
                <a:cs typeface="Symbol"/>
              </a:rPr>
              <a:t></a:t>
            </a:r>
            <a:r>
              <a:rPr i="1" dirty="0">
                <a:latin typeface="Consolas"/>
                <a:cs typeface="Consolas"/>
              </a:rPr>
              <a:t>E</a:t>
            </a:r>
            <a:r>
              <a:rPr dirty="0">
                <a:latin typeface="Consolas"/>
                <a:cs typeface="Consolas"/>
              </a:rPr>
              <a:t>}|</a:t>
            </a:r>
            <a:endParaRPr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3263" y="5497513"/>
            <a:ext cx="652462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521334" algn="l"/>
              </a:tabLst>
              <a:defRPr/>
            </a:pPr>
            <a:r>
              <a:rPr sz="1850" i="1" spc="5" dirty="0">
                <a:latin typeface="Consolas"/>
                <a:cs typeface="Consolas"/>
              </a:rPr>
              <a:t>i	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6413" y="5289550"/>
            <a:ext cx="1825625" cy="44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Consolas"/>
                <a:cs typeface="Consolas"/>
              </a:rPr>
              <a:t>k </a:t>
            </a:r>
            <a:r>
              <a:rPr dirty="0">
                <a:latin typeface="Consolas"/>
                <a:cs typeface="Consolas"/>
              </a:rPr>
              <a:t>(</a:t>
            </a:r>
            <a:r>
              <a:rPr i="1" dirty="0">
                <a:latin typeface="Consolas"/>
                <a:cs typeface="Consolas"/>
              </a:rPr>
              <a:t>k</a:t>
            </a:r>
            <a:r>
              <a:rPr i="1" spc="-1115" dirty="0">
                <a:latin typeface="Consolas"/>
                <a:cs typeface="Consolas"/>
              </a:rPr>
              <a:t> </a:t>
            </a:r>
            <a:r>
              <a:rPr spc="-5" dirty="0">
                <a:latin typeface="Consolas"/>
                <a:cs typeface="Consolas"/>
              </a:rPr>
              <a:t>–1)/2</a:t>
            </a:r>
            <a:endParaRPr>
              <a:latin typeface="Consolas"/>
              <a:cs typeface="Consolas"/>
            </a:endParaRPr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3232150" y="5270500"/>
            <a:ext cx="39957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6283" y="0"/>
              </a:cxn>
            </a:cxnLst>
            <a:rect l="0" t="0" r="r" b="b"/>
            <a:pathLst>
              <a:path w="3996690">
                <a:moveTo>
                  <a:pt x="0" y="0"/>
                </a:moveTo>
                <a:lnTo>
                  <a:pt x="399628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0502" name="object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D2E59F8-5E02-4FBB-BACF-D75ED29D0D87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 noChangeArrowheads="1"/>
          </p:cNvSpPr>
          <p:nvPr/>
        </p:nvSpPr>
        <p:spPr bwMode="auto">
          <a:xfrm>
            <a:off x="258763" y="254000"/>
            <a:ext cx="65595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Local</a:t>
            </a:r>
            <a:r>
              <a:rPr spc="-55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877888" y="1855788"/>
            <a:ext cx="3132137" cy="2468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3964" y="241541"/>
              </a:cxn>
              <a:cxn ang="0">
                <a:pos x="8623" y="1216329"/>
              </a:cxn>
              <a:cxn ang="0">
                <a:pos x="586600" y="2467152"/>
              </a:cxn>
              <a:cxn ang="0">
                <a:pos x="1751164" y="1492364"/>
              </a:cxn>
              <a:cxn ang="0">
                <a:pos x="3131388" y="1138682"/>
              </a:cxn>
              <a:cxn ang="0">
                <a:pos x="2113470" y="2458529"/>
              </a:cxn>
              <a:cxn ang="0">
                <a:pos x="1742541" y="1492364"/>
              </a:cxn>
              <a:cxn ang="0">
                <a:pos x="1285341" y="232918"/>
              </a:cxn>
            </a:cxnLst>
            <a:rect l="0" t="0" r="r" b="b"/>
            <a:pathLst>
              <a:path w="3131820" h="2467610">
                <a:moveTo>
                  <a:pt x="0" y="0"/>
                </a:moveTo>
                <a:lnTo>
                  <a:pt x="1293964" y="241541"/>
                </a:lnTo>
                <a:lnTo>
                  <a:pt x="8623" y="1216329"/>
                </a:lnTo>
                <a:lnTo>
                  <a:pt x="586600" y="2467152"/>
                </a:lnTo>
                <a:lnTo>
                  <a:pt x="1751164" y="1492364"/>
                </a:lnTo>
                <a:lnTo>
                  <a:pt x="3131388" y="1138682"/>
                </a:lnTo>
                <a:lnTo>
                  <a:pt x="2113470" y="2458529"/>
                </a:lnTo>
                <a:lnTo>
                  <a:pt x="1742541" y="1492364"/>
                </a:lnTo>
                <a:lnTo>
                  <a:pt x="1285341" y="232918"/>
                </a:lnTo>
              </a:path>
            </a:pathLst>
          </a:custGeom>
          <a:noFill/>
          <a:ln w="38099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 noChangeArrowheads="1"/>
          </p:cNvSpPr>
          <p:nvPr/>
        </p:nvSpPr>
        <p:spPr bwMode="auto">
          <a:xfrm>
            <a:off x="2382838" y="3117850"/>
            <a:ext cx="452437" cy="450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2344738" y="3073400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0" name="object 7"/>
          <p:cNvSpPr>
            <a:spLocks noChangeArrowheads="1"/>
          </p:cNvSpPr>
          <p:nvPr/>
        </p:nvSpPr>
        <p:spPr bwMode="auto">
          <a:xfrm>
            <a:off x="2428875" y="314325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2428875" y="31432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524125" y="315436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513" name="object 10"/>
          <p:cNvSpPr>
            <a:spLocks noChangeArrowheads="1"/>
          </p:cNvSpPr>
          <p:nvPr/>
        </p:nvSpPr>
        <p:spPr bwMode="auto">
          <a:xfrm>
            <a:off x="668338" y="2832100"/>
            <a:ext cx="452437" cy="450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4" name="object 11"/>
          <p:cNvSpPr>
            <a:spLocks noChangeArrowheads="1"/>
          </p:cNvSpPr>
          <p:nvPr/>
        </p:nvSpPr>
        <p:spPr bwMode="auto">
          <a:xfrm>
            <a:off x="630238" y="2787650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5" name="object 12"/>
          <p:cNvSpPr>
            <a:spLocks noChangeArrowheads="1"/>
          </p:cNvSpPr>
          <p:nvPr/>
        </p:nvSpPr>
        <p:spPr bwMode="auto">
          <a:xfrm>
            <a:off x="714375" y="285750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714375" y="28575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809625" y="28686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6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518" name="object 15"/>
          <p:cNvSpPr>
            <a:spLocks noChangeArrowheads="1"/>
          </p:cNvSpPr>
          <p:nvPr/>
        </p:nvSpPr>
        <p:spPr bwMode="auto">
          <a:xfrm>
            <a:off x="596900" y="1617663"/>
            <a:ext cx="452438" cy="4524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9" name="object 16"/>
          <p:cNvSpPr>
            <a:spLocks noChangeArrowheads="1"/>
          </p:cNvSpPr>
          <p:nvPr/>
        </p:nvSpPr>
        <p:spPr bwMode="auto">
          <a:xfrm>
            <a:off x="558800" y="1573213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0" name="object 17"/>
          <p:cNvSpPr>
            <a:spLocks noChangeArrowheads="1"/>
          </p:cNvSpPr>
          <p:nvPr/>
        </p:nvSpPr>
        <p:spPr bwMode="auto">
          <a:xfrm>
            <a:off x="642938" y="1643063"/>
            <a:ext cx="357187" cy="357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642938" y="16430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38188" y="16541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9938" y="1311275"/>
            <a:ext cx="4170362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Calibri"/>
                <a:cs typeface="Calibri"/>
              </a:rPr>
              <a:t>What </a:t>
            </a:r>
            <a:r>
              <a:rPr sz="2400" b="1" spc="-5" dirty="0">
                <a:latin typeface="Calibri"/>
                <a:cs typeface="Calibri"/>
              </a:rPr>
              <a:t>is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clustering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coefficient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82800" y="5249863"/>
            <a:ext cx="741363" cy="519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spc="5" dirty="0">
                <a:latin typeface="Consolas"/>
                <a:cs typeface="Consolas"/>
              </a:rPr>
              <a:t>C</a:t>
            </a:r>
            <a:r>
              <a:rPr sz="2775" spc="7" baseline="-21021" dirty="0">
                <a:latin typeface="Consolas"/>
                <a:cs typeface="Consolas"/>
              </a:rPr>
              <a:t>1</a:t>
            </a:r>
            <a:r>
              <a:rPr sz="2775" spc="-157" baseline="-21021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endParaRPr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7675" y="5029200"/>
            <a:ext cx="222250" cy="965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dirty="0">
                <a:latin typeface="Consolas"/>
                <a:cs typeface="Consolas"/>
              </a:rPr>
              <a:t>1</a:t>
            </a:r>
            <a:endParaRPr>
              <a:latin typeface="Consolas"/>
              <a:cs typeface="Consolas"/>
            </a:endParaRPr>
          </a:p>
          <a:p>
            <a:pPr marL="12700" fontAlgn="auto">
              <a:spcBef>
                <a:spcPts val="610"/>
              </a:spcBef>
              <a:spcAft>
                <a:spcPts val="0"/>
              </a:spcAft>
              <a:defRPr/>
            </a:pPr>
            <a:r>
              <a:rPr dirty="0">
                <a:latin typeface="Consolas"/>
                <a:cs typeface="Consolas"/>
              </a:rPr>
              <a:t>6</a:t>
            </a:r>
            <a:endParaRPr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9938" y="1677988"/>
            <a:ext cx="4148137" cy="292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Calibri" pitchFamily="34" charset="0"/>
                <a:cs typeface="Cordia New" pitchFamily="34" charset="-34"/>
              </a:rPr>
              <a:t>of node 1?</a:t>
            </a:r>
            <a:endParaRPr lang="th-TH" sz="2400">
              <a:latin typeface="Calibri" pitchFamily="34" charset="0"/>
              <a:cs typeface="Cordia New" pitchFamily="34" charset="-34"/>
            </a:endParaRPr>
          </a:p>
          <a:p>
            <a:pPr marL="12700">
              <a:lnSpc>
                <a:spcPts val="2850"/>
              </a:lnSpc>
              <a:spcBef>
                <a:spcPts val="1288"/>
              </a:spcBef>
              <a:buFont typeface="Arial" charset="0"/>
              <a:buChar char="•"/>
            </a:pPr>
            <a:r>
              <a:rPr lang="th-TH" sz="3600" baseline="2000">
                <a:latin typeface="Calibri" pitchFamily="34" charset="0"/>
                <a:cs typeface="Cordia New" pitchFamily="34" charset="-34"/>
              </a:rPr>
              <a:t>number of 1’s friends 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= </a:t>
            </a:r>
            <a:r>
              <a:rPr lang="th-TH" sz="24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4</a:t>
            </a:r>
            <a:endParaRPr lang="th-TH" sz="2400">
              <a:latin typeface="Calibri" pitchFamily="34" charset="0"/>
              <a:cs typeface="Cordia New" pitchFamily="34" charset="-34"/>
            </a:endParaRPr>
          </a:p>
          <a:p>
            <a:pPr marL="12700">
              <a:lnSpc>
                <a:spcPts val="2375"/>
              </a:lnSpc>
            </a:pPr>
            <a:r>
              <a:rPr lang="th-TH" sz="2000">
                <a:solidFill>
                  <a:srgbClr val="006FC0"/>
                </a:solidFill>
                <a:latin typeface="Wingdings" pitchFamily="2" charset="2"/>
                <a:cs typeface="Cordia New" pitchFamily="34" charset="-34"/>
              </a:rPr>
              <a:t>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{2, 3, 4, 5}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1150"/>
              </a:spcBef>
              <a:buFont typeface="Arial" charset="0"/>
              <a:buChar char="•"/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number of edges between 1’s  friends </a:t>
            </a:r>
            <a:r>
              <a:rPr lang="th-TH" sz="3600" baseline="1000">
                <a:latin typeface="Calibri" pitchFamily="34" charset="0"/>
                <a:cs typeface="Cordia New" pitchFamily="34" charset="-34"/>
              </a:rPr>
              <a:t>= </a:t>
            </a:r>
            <a:r>
              <a:rPr lang="th-TH" sz="3600" baseline="1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1</a:t>
            </a:r>
            <a:endParaRPr lang="th-TH" sz="3600" baseline="10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50"/>
              </a:spcBef>
            </a:pPr>
            <a:r>
              <a:rPr lang="th-TH" sz="2000">
                <a:solidFill>
                  <a:srgbClr val="006FC0"/>
                </a:solidFill>
                <a:latin typeface="Wingdings" pitchFamily="2" charset="2"/>
                <a:cs typeface="Cordia New" pitchFamily="34" charset="-34"/>
              </a:rPr>
              <a:t>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{e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34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}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1150"/>
              </a:spcBef>
              <a:buFont typeface="Arial" charset="0"/>
              <a:buChar char="•"/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number of possible between 1’s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37138" y="4762500"/>
            <a:ext cx="2862262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675"/>
              </a:lnSpc>
            </a:pPr>
            <a:r>
              <a:rPr lang="th-TH" sz="1600">
                <a:latin typeface="Calibri" pitchFamily="34" charset="0"/>
                <a:cs typeface="Cordia New" pitchFamily="34" charset="-34"/>
              </a:rPr>
              <a:t>2</a:t>
            </a:r>
          </a:p>
          <a:p>
            <a:pPr>
              <a:lnSpc>
                <a:spcPts val="2163"/>
              </a:lnSpc>
            </a:pPr>
            <a:r>
              <a:rPr lang="th-TH" sz="2000">
                <a:solidFill>
                  <a:srgbClr val="006FC0"/>
                </a:solidFill>
                <a:latin typeface="Wingdings" pitchFamily="2" charset="2"/>
                <a:cs typeface="Cordia New" pitchFamily="34" charset="-34"/>
              </a:rPr>
              <a:t>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{e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23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24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25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34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35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e</a:t>
            </a:r>
            <a:r>
              <a:rPr lang="th-TH" sz="1900" baseline="-21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45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}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9325" y="4573588"/>
            <a:ext cx="1893888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friends </a:t>
            </a:r>
            <a:r>
              <a:rPr sz="3600" baseline="1157" dirty="0">
                <a:latin typeface="Calibri"/>
                <a:cs typeface="Calibri"/>
              </a:rPr>
              <a:t>= </a:t>
            </a:r>
            <a:r>
              <a:rPr sz="3600" spc="-7" baseline="1157" dirty="0">
                <a:latin typeface="Calibri"/>
                <a:cs typeface="Calibri"/>
              </a:rPr>
              <a:t>(</a:t>
            </a:r>
            <a:r>
              <a:rPr sz="2400" spc="-7" baseline="34722" dirty="0">
                <a:latin typeface="Calibri"/>
                <a:cs typeface="Calibri"/>
              </a:rPr>
              <a:t>4</a:t>
            </a:r>
            <a:r>
              <a:rPr sz="3600" spc="-7" baseline="1157" dirty="0">
                <a:latin typeface="Calibri"/>
                <a:cs typeface="Calibri"/>
              </a:rPr>
              <a:t>) </a:t>
            </a:r>
            <a:r>
              <a:rPr sz="3600" baseline="1157" dirty="0">
                <a:latin typeface="Calibri"/>
                <a:cs typeface="Calibri"/>
              </a:rPr>
              <a:t>=</a:t>
            </a:r>
            <a:r>
              <a:rPr sz="3600" spc="-262" baseline="1157" dirty="0">
                <a:latin typeface="Calibri"/>
                <a:cs typeface="Calibri"/>
              </a:rPr>
              <a:t> </a:t>
            </a:r>
            <a:r>
              <a:rPr sz="3600" baseline="1157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3600" baseline="1157">
              <a:latin typeface="Calibri"/>
              <a:cs typeface="Calibri"/>
            </a:endParaRPr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2990850" y="2995613"/>
            <a:ext cx="1017588" cy="1319212"/>
          </a:xfrm>
          <a:custGeom>
            <a:avLst/>
            <a:gdLst/>
            <a:ahLst/>
            <a:cxnLst>
              <a:cxn ang="0">
                <a:pos x="1017917" y="0"/>
              </a:cxn>
              <a:cxn ang="0">
                <a:pos x="0" y="1319847"/>
              </a:cxn>
            </a:cxnLst>
            <a:rect l="0" t="0" r="r" b="b"/>
            <a:pathLst>
              <a:path w="1017904" h="1320164">
                <a:moveTo>
                  <a:pt x="1017917" y="0"/>
                </a:moveTo>
                <a:lnTo>
                  <a:pt x="0" y="131984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1463675" y="2089150"/>
            <a:ext cx="700088" cy="2235200"/>
          </a:xfrm>
          <a:custGeom>
            <a:avLst/>
            <a:gdLst/>
            <a:ahLst/>
            <a:cxnLst>
              <a:cxn ang="0">
                <a:pos x="698741" y="0"/>
              </a:cxn>
              <a:cxn ang="0">
                <a:pos x="0" y="2234234"/>
              </a:cxn>
            </a:cxnLst>
            <a:rect l="0" t="0" r="r" b="b"/>
            <a:pathLst>
              <a:path w="699135" h="2234565">
                <a:moveTo>
                  <a:pt x="698741" y="0"/>
                </a:moveTo>
                <a:lnTo>
                  <a:pt x="0" y="2234234"/>
                </a:ln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2171700" y="2097088"/>
            <a:ext cx="1836738" cy="898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7423" y="897153"/>
              </a:cxn>
            </a:cxnLst>
            <a:rect l="0" t="0" r="r" b="b"/>
            <a:pathLst>
              <a:path w="1837689" h="897255">
                <a:moveTo>
                  <a:pt x="0" y="0"/>
                </a:moveTo>
                <a:lnTo>
                  <a:pt x="1837423" y="897153"/>
                </a:ln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2041525" y="2105025"/>
            <a:ext cx="960438" cy="2208213"/>
          </a:xfrm>
          <a:custGeom>
            <a:avLst/>
            <a:gdLst/>
            <a:ahLst/>
            <a:cxnLst>
              <a:cxn ang="0">
                <a:pos x="115644" y="0"/>
              </a:cxn>
              <a:cxn ang="0">
                <a:pos x="106135" y="55915"/>
              </a:cxn>
              <a:cxn ang="0">
                <a:pos x="96683" y="111789"/>
              </a:cxn>
              <a:cxn ang="0">
                <a:pos x="87346" y="167577"/>
              </a:cxn>
              <a:cxn ang="0">
                <a:pos x="78180" y="223238"/>
              </a:cxn>
              <a:cxn ang="0">
                <a:pos x="69244" y="278730"/>
              </a:cxn>
              <a:cxn ang="0">
                <a:pos x="60594" y="334009"/>
              </a:cxn>
              <a:cxn ang="0">
                <a:pos x="52288" y="389034"/>
              </a:cxn>
              <a:cxn ang="0">
                <a:pos x="44383" y="443761"/>
              </a:cxn>
              <a:cxn ang="0">
                <a:pos x="36937" y="498149"/>
              </a:cxn>
              <a:cxn ang="0">
                <a:pos x="30006" y="552155"/>
              </a:cxn>
              <a:cxn ang="0">
                <a:pos x="23648" y="605736"/>
              </a:cxn>
              <a:cxn ang="0">
                <a:pos x="17920" y="658851"/>
              </a:cxn>
              <a:cxn ang="0">
                <a:pos x="12880" y="711456"/>
              </a:cxn>
              <a:cxn ang="0">
                <a:pos x="8585" y="763509"/>
              </a:cxn>
              <a:cxn ang="0">
                <a:pos x="5092" y="814968"/>
              </a:cxn>
              <a:cxn ang="0">
                <a:pos x="2459" y="865791"/>
              </a:cxn>
              <a:cxn ang="0">
                <a:pos x="742" y="915934"/>
              </a:cxn>
              <a:cxn ang="0">
                <a:pos x="0" y="965356"/>
              </a:cxn>
              <a:cxn ang="0">
                <a:pos x="288" y="1014014"/>
              </a:cxn>
              <a:cxn ang="0">
                <a:pos x="1666" y="1061865"/>
              </a:cxn>
              <a:cxn ang="0">
                <a:pos x="4190" y="1108868"/>
              </a:cxn>
              <a:cxn ang="0">
                <a:pos x="7917" y="1154979"/>
              </a:cxn>
              <a:cxn ang="0">
                <a:pos x="12905" y="1200156"/>
              </a:cxn>
              <a:cxn ang="0">
                <a:pos x="19210" y="1244358"/>
              </a:cxn>
              <a:cxn ang="0">
                <a:pos x="26891" y="1287540"/>
              </a:cxn>
              <a:cxn ang="0">
                <a:pos x="36005" y="1329661"/>
              </a:cxn>
              <a:cxn ang="0">
                <a:pos x="46608" y="1370679"/>
              </a:cxn>
              <a:cxn ang="0">
                <a:pos x="58759" y="1410551"/>
              </a:cxn>
              <a:cxn ang="0">
                <a:pos x="72514" y="1449235"/>
              </a:cxn>
              <a:cxn ang="0">
                <a:pos x="91322" y="1494356"/>
              </a:cxn>
              <a:cxn ang="0">
                <a:pos x="112455" y="1537755"/>
              </a:cxn>
              <a:cxn ang="0">
                <a:pos x="135813" y="1579507"/>
              </a:cxn>
              <a:cxn ang="0">
                <a:pos x="161293" y="1619686"/>
              </a:cxn>
              <a:cxn ang="0">
                <a:pos x="188795" y="1658368"/>
              </a:cxn>
              <a:cxn ang="0">
                <a:pos x="218217" y="1695627"/>
              </a:cxn>
              <a:cxn ang="0">
                <a:pos x="249460" y="1731538"/>
              </a:cxn>
              <a:cxn ang="0">
                <a:pos x="282421" y="1766177"/>
              </a:cxn>
              <a:cxn ang="0">
                <a:pos x="316999" y="1799617"/>
              </a:cxn>
              <a:cxn ang="0">
                <a:pos x="353094" y="1831934"/>
              </a:cxn>
              <a:cxn ang="0">
                <a:pos x="390604" y="1863203"/>
              </a:cxn>
              <a:cxn ang="0">
                <a:pos x="429429" y="1893498"/>
              </a:cxn>
              <a:cxn ang="0">
                <a:pos x="469466" y="1922895"/>
              </a:cxn>
              <a:cxn ang="0">
                <a:pos x="510616" y="1951468"/>
              </a:cxn>
              <a:cxn ang="0">
                <a:pos x="552776" y="1979292"/>
              </a:cxn>
              <a:cxn ang="0">
                <a:pos x="595847" y="2006442"/>
              </a:cxn>
              <a:cxn ang="0">
                <a:pos x="639726" y="2032993"/>
              </a:cxn>
              <a:cxn ang="0">
                <a:pos x="684312" y="2059020"/>
              </a:cxn>
              <a:cxn ang="0">
                <a:pos x="729505" y="2084597"/>
              </a:cxn>
              <a:cxn ang="0">
                <a:pos x="775204" y="2109800"/>
              </a:cxn>
              <a:cxn ang="0">
                <a:pos x="821307" y="2134703"/>
              </a:cxn>
              <a:cxn ang="0">
                <a:pos x="867714" y="2159382"/>
              </a:cxn>
              <a:cxn ang="0">
                <a:pos x="914322" y="2183911"/>
              </a:cxn>
              <a:cxn ang="0">
                <a:pos x="961032" y="2208364"/>
              </a:cxn>
            </a:cxnLst>
            <a:rect l="0" t="0" r="r" b="b"/>
            <a:pathLst>
              <a:path w="961389" h="2208529">
                <a:moveTo>
                  <a:pt x="115644" y="0"/>
                </a:moveTo>
                <a:lnTo>
                  <a:pt x="106135" y="55915"/>
                </a:lnTo>
                <a:lnTo>
                  <a:pt x="96683" y="111789"/>
                </a:lnTo>
                <a:lnTo>
                  <a:pt x="87346" y="167577"/>
                </a:lnTo>
                <a:lnTo>
                  <a:pt x="78180" y="223238"/>
                </a:lnTo>
                <a:lnTo>
                  <a:pt x="69244" y="278730"/>
                </a:lnTo>
                <a:lnTo>
                  <a:pt x="60594" y="334009"/>
                </a:lnTo>
                <a:lnTo>
                  <a:pt x="52288" y="389034"/>
                </a:lnTo>
                <a:lnTo>
                  <a:pt x="44383" y="443761"/>
                </a:lnTo>
                <a:lnTo>
                  <a:pt x="36937" y="498149"/>
                </a:lnTo>
                <a:lnTo>
                  <a:pt x="30006" y="552155"/>
                </a:lnTo>
                <a:lnTo>
                  <a:pt x="23648" y="605736"/>
                </a:lnTo>
                <a:lnTo>
                  <a:pt x="17920" y="658851"/>
                </a:lnTo>
                <a:lnTo>
                  <a:pt x="12880" y="711456"/>
                </a:lnTo>
                <a:lnTo>
                  <a:pt x="8585" y="763509"/>
                </a:lnTo>
                <a:lnTo>
                  <a:pt x="5092" y="814968"/>
                </a:lnTo>
                <a:lnTo>
                  <a:pt x="2459" y="865791"/>
                </a:lnTo>
                <a:lnTo>
                  <a:pt x="742" y="915934"/>
                </a:lnTo>
                <a:lnTo>
                  <a:pt x="0" y="965356"/>
                </a:lnTo>
                <a:lnTo>
                  <a:pt x="288" y="1014014"/>
                </a:lnTo>
                <a:lnTo>
                  <a:pt x="1666" y="1061865"/>
                </a:lnTo>
                <a:lnTo>
                  <a:pt x="4190" y="1108868"/>
                </a:lnTo>
                <a:lnTo>
                  <a:pt x="7917" y="1154979"/>
                </a:lnTo>
                <a:lnTo>
                  <a:pt x="12905" y="1200156"/>
                </a:lnTo>
                <a:lnTo>
                  <a:pt x="19210" y="1244358"/>
                </a:lnTo>
                <a:lnTo>
                  <a:pt x="26891" y="1287540"/>
                </a:lnTo>
                <a:lnTo>
                  <a:pt x="36005" y="1329661"/>
                </a:lnTo>
                <a:lnTo>
                  <a:pt x="46608" y="1370679"/>
                </a:lnTo>
                <a:lnTo>
                  <a:pt x="58759" y="1410551"/>
                </a:lnTo>
                <a:lnTo>
                  <a:pt x="72514" y="1449235"/>
                </a:lnTo>
                <a:lnTo>
                  <a:pt x="91322" y="1494356"/>
                </a:lnTo>
                <a:lnTo>
                  <a:pt x="112455" y="1537755"/>
                </a:lnTo>
                <a:lnTo>
                  <a:pt x="135813" y="1579507"/>
                </a:lnTo>
                <a:lnTo>
                  <a:pt x="161293" y="1619686"/>
                </a:lnTo>
                <a:lnTo>
                  <a:pt x="188795" y="1658368"/>
                </a:lnTo>
                <a:lnTo>
                  <a:pt x="218217" y="1695627"/>
                </a:lnTo>
                <a:lnTo>
                  <a:pt x="249460" y="1731538"/>
                </a:lnTo>
                <a:lnTo>
                  <a:pt x="282421" y="1766177"/>
                </a:lnTo>
                <a:lnTo>
                  <a:pt x="316999" y="1799617"/>
                </a:lnTo>
                <a:lnTo>
                  <a:pt x="353094" y="1831934"/>
                </a:lnTo>
                <a:lnTo>
                  <a:pt x="390604" y="1863203"/>
                </a:lnTo>
                <a:lnTo>
                  <a:pt x="429429" y="1893498"/>
                </a:lnTo>
                <a:lnTo>
                  <a:pt x="469466" y="1922895"/>
                </a:lnTo>
                <a:lnTo>
                  <a:pt x="510616" y="1951468"/>
                </a:lnTo>
                <a:lnTo>
                  <a:pt x="552776" y="1979292"/>
                </a:lnTo>
                <a:lnTo>
                  <a:pt x="595847" y="2006442"/>
                </a:lnTo>
                <a:lnTo>
                  <a:pt x="639726" y="2032993"/>
                </a:lnTo>
                <a:lnTo>
                  <a:pt x="684312" y="2059020"/>
                </a:lnTo>
                <a:lnTo>
                  <a:pt x="729505" y="2084597"/>
                </a:lnTo>
                <a:lnTo>
                  <a:pt x="775204" y="2109800"/>
                </a:lnTo>
                <a:lnTo>
                  <a:pt x="821307" y="2134703"/>
                </a:lnTo>
                <a:lnTo>
                  <a:pt x="867714" y="2159382"/>
                </a:lnTo>
                <a:lnTo>
                  <a:pt x="914322" y="2183911"/>
                </a:lnTo>
                <a:lnTo>
                  <a:pt x="961032" y="2208364"/>
                </a:ln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1463675" y="2995613"/>
            <a:ext cx="2544763" cy="1328737"/>
          </a:xfrm>
          <a:custGeom>
            <a:avLst/>
            <a:gdLst/>
            <a:ahLst/>
            <a:cxnLst>
              <a:cxn ang="0">
                <a:pos x="2544787" y="0"/>
              </a:cxn>
              <a:cxn ang="0">
                <a:pos x="0" y="1328470"/>
              </a:cxn>
            </a:cxnLst>
            <a:rect l="0" t="0" r="r" b="b"/>
            <a:pathLst>
              <a:path w="2545079" h="1329054">
                <a:moveTo>
                  <a:pt x="2544787" y="0"/>
                </a:moveTo>
                <a:lnTo>
                  <a:pt x="0" y="1328470"/>
                </a:ln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1463675" y="4313238"/>
            <a:ext cx="1538288" cy="11112"/>
          </a:xfrm>
          <a:custGeom>
            <a:avLst/>
            <a:gdLst/>
            <a:ahLst/>
            <a:cxnLst>
              <a:cxn ang="0">
                <a:pos x="1537931" y="0"/>
              </a:cxn>
              <a:cxn ang="0">
                <a:pos x="0" y="10236"/>
              </a:cxn>
            </a:cxnLst>
            <a:rect l="0" t="0" r="r" b="b"/>
            <a:pathLst>
              <a:path w="1537970" h="10795">
                <a:moveTo>
                  <a:pt x="1537931" y="0"/>
                </a:moveTo>
                <a:lnTo>
                  <a:pt x="0" y="10236"/>
                </a:ln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 noChangeArrowheads="1"/>
          </p:cNvSpPr>
          <p:nvPr/>
        </p:nvSpPr>
        <p:spPr bwMode="auto">
          <a:xfrm>
            <a:off x="1954213" y="1903413"/>
            <a:ext cx="452437" cy="4524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6" name="object 33"/>
          <p:cNvSpPr>
            <a:spLocks noChangeArrowheads="1"/>
          </p:cNvSpPr>
          <p:nvPr/>
        </p:nvSpPr>
        <p:spPr bwMode="auto">
          <a:xfrm>
            <a:off x="1917700" y="1858963"/>
            <a:ext cx="525463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7" name="object 34"/>
          <p:cNvSpPr>
            <a:spLocks noChangeArrowheads="1"/>
          </p:cNvSpPr>
          <p:nvPr/>
        </p:nvSpPr>
        <p:spPr bwMode="auto">
          <a:xfrm>
            <a:off x="2000250" y="1928813"/>
            <a:ext cx="357188" cy="357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2000250" y="19288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2095500" y="193992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540" name="object 37"/>
          <p:cNvSpPr>
            <a:spLocks noChangeArrowheads="1"/>
          </p:cNvSpPr>
          <p:nvPr/>
        </p:nvSpPr>
        <p:spPr bwMode="auto">
          <a:xfrm>
            <a:off x="3740150" y="2760663"/>
            <a:ext cx="452438" cy="4524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1" name="object 38"/>
          <p:cNvSpPr>
            <a:spLocks noChangeArrowheads="1"/>
          </p:cNvSpPr>
          <p:nvPr/>
        </p:nvSpPr>
        <p:spPr bwMode="auto">
          <a:xfrm>
            <a:off x="3702050" y="2716213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2" name="object 39"/>
          <p:cNvSpPr>
            <a:spLocks noChangeArrowheads="1"/>
          </p:cNvSpPr>
          <p:nvPr/>
        </p:nvSpPr>
        <p:spPr bwMode="auto">
          <a:xfrm>
            <a:off x="3786188" y="2786063"/>
            <a:ext cx="357187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3" name="object 40"/>
          <p:cNvSpPr>
            <a:spLocks/>
          </p:cNvSpPr>
          <p:nvPr/>
        </p:nvSpPr>
        <p:spPr bwMode="auto">
          <a:xfrm>
            <a:off x="3786188" y="27860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3881438" y="27971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545" name="object 42"/>
          <p:cNvSpPr>
            <a:spLocks noChangeArrowheads="1"/>
          </p:cNvSpPr>
          <p:nvPr/>
        </p:nvSpPr>
        <p:spPr bwMode="auto">
          <a:xfrm>
            <a:off x="2740025" y="4116388"/>
            <a:ext cx="452438" cy="4540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6" name="object 43"/>
          <p:cNvSpPr>
            <a:spLocks noChangeArrowheads="1"/>
          </p:cNvSpPr>
          <p:nvPr/>
        </p:nvSpPr>
        <p:spPr bwMode="auto">
          <a:xfrm>
            <a:off x="2703513" y="4073525"/>
            <a:ext cx="525462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7" name="object 44"/>
          <p:cNvSpPr>
            <a:spLocks noChangeArrowheads="1"/>
          </p:cNvSpPr>
          <p:nvPr/>
        </p:nvSpPr>
        <p:spPr bwMode="auto">
          <a:xfrm>
            <a:off x="2786063" y="4143375"/>
            <a:ext cx="357187" cy="357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2786063" y="4143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2881313" y="4154488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550" name="object 47"/>
          <p:cNvSpPr>
            <a:spLocks noChangeArrowheads="1"/>
          </p:cNvSpPr>
          <p:nvPr/>
        </p:nvSpPr>
        <p:spPr bwMode="auto">
          <a:xfrm>
            <a:off x="1239838" y="4116388"/>
            <a:ext cx="452437" cy="45402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1" name="object 48"/>
          <p:cNvSpPr>
            <a:spLocks noChangeArrowheads="1"/>
          </p:cNvSpPr>
          <p:nvPr/>
        </p:nvSpPr>
        <p:spPr bwMode="auto">
          <a:xfrm>
            <a:off x="1201738" y="4073525"/>
            <a:ext cx="527050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2" name="object 49"/>
          <p:cNvSpPr>
            <a:spLocks noChangeArrowheads="1"/>
          </p:cNvSpPr>
          <p:nvPr/>
        </p:nvSpPr>
        <p:spPr bwMode="auto">
          <a:xfrm>
            <a:off x="1285875" y="4143375"/>
            <a:ext cx="357188" cy="357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3" name="object 50"/>
          <p:cNvSpPr>
            <a:spLocks/>
          </p:cNvSpPr>
          <p:nvPr/>
        </p:nvSpPr>
        <p:spPr bwMode="auto">
          <a:xfrm>
            <a:off x="1285875" y="414337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1381125" y="4154488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2" name="object 5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1556" name="object 5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050E435-FECF-465C-84EB-2D024123C3A5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3683000" cy="395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Average </a:t>
            </a:r>
            <a:r>
              <a:rPr sz="2400" spc="-10" dirty="0">
                <a:latin typeface="Tahoma"/>
                <a:cs typeface="Tahoma"/>
              </a:rPr>
              <a:t>over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i="1" dirty="0">
                <a:latin typeface="Consolas"/>
                <a:cs typeface="Consolas"/>
              </a:rPr>
              <a:t>n</a:t>
            </a:r>
            <a:r>
              <a:rPr sz="2400" i="1" spc="-635" dirty="0">
                <a:latin typeface="Consolas"/>
                <a:cs typeface="Consolas"/>
              </a:rPr>
              <a:t> </a:t>
            </a:r>
            <a:r>
              <a:rPr sz="2400" spc="-5" dirty="0">
                <a:latin typeface="Tahoma"/>
                <a:cs typeface="Tahoma"/>
              </a:rPr>
              <a:t>nodes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258763" y="254000"/>
            <a:ext cx="690562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Local Clustering</a:t>
            </a:r>
            <a:r>
              <a:rPr spc="-70" dirty="0"/>
              <a:t> </a:t>
            </a:r>
            <a:r>
              <a:rPr spc="-5" dirty="0"/>
              <a:t>Coefficient</a:t>
            </a: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3571875" y="1643063"/>
            <a:ext cx="214312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3137" y="0"/>
              </a:cxn>
              <a:cxn ang="0">
                <a:pos x="2143137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2143125" h="1143000">
                <a:moveTo>
                  <a:pt x="0" y="0"/>
                </a:moveTo>
                <a:lnTo>
                  <a:pt x="2143137" y="0"/>
                </a:lnTo>
                <a:lnTo>
                  <a:pt x="2143137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3571875" y="1643063"/>
            <a:ext cx="214312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3137" y="0"/>
              </a:cxn>
              <a:cxn ang="0">
                <a:pos x="2143137" y="1143012"/>
              </a:cxn>
              <a:cxn ang="0">
                <a:pos x="0" y="1143012"/>
              </a:cxn>
              <a:cxn ang="0">
                <a:pos x="0" y="0"/>
              </a:cxn>
            </a:cxnLst>
            <a:rect l="0" t="0" r="r" b="b"/>
            <a:pathLst>
              <a:path w="2143125" h="1143000">
                <a:moveTo>
                  <a:pt x="0" y="0"/>
                </a:moveTo>
                <a:lnTo>
                  <a:pt x="2143137" y="0"/>
                </a:lnTo>
                <a:lnTo>
                  <a:pt x="2143137" y="1143012"/>
                </a:lnTo>
                <a:lnTo>
                  <a:pt x="0" y="1143012"/>
                </a:lnTo>
                <a:lnTo>
                  <a:pt x="0" y="0"/>
                </a:lnTo>
                <a:close/>
              </a:path>
            </a:pathLst>
          </a:custGeom>
          <a:noFill/>
          <a:ln w="25399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962525" y="2322513"/>
            <a:ext cx="130175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688" y="2146300"/>
            <a:ext cx="1301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i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450" y="1936750"/>
            <a:ext cx="1646238" cy="44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Consolas"/>
                <a:cs typeface="Consolas"/>
              </a:rPr>
              <a:t>C </a:t>
            </a:r>
            <a:r>
              <a:rPr dirty="0">
                <a:latin typeface="Consolas"/>
                <a:cs typeface="Consolas"/>
              </a:rPr>
              <a:t>= </a:t>
            </a:r>
            <a:r>
              <a:rPr sz="4200" baseline="34722" dirty="0">
                <a:latin typeface="Consolas"/>
                <a:cs typeface="Consolas"/>
              </a:rPr>
              <a:t>1</a:t>
            </a:r>
            <a:r>
              <a:rPr sz="4200" spc="-179" baseline="34722" dirty="0">
                <a:latin typeface="Consolas"/>
                <a:cs typeface="Consolas"/>
              </a:rPr>
              <a:t> </a:t>
            </a:r>
            <a:r>
              <a:rPr spc="95" dirty="0">
                <a:latin typeface="Symbol"/>
                <a:cs typeface="Symbol"/>
              </a:rPr>
              <a:t></a:t>
            </a:r>
            <a:r>
              <a:rPr i="1" spc="95" dirty="0">
                <a:latin typeface="Consolas"/>
                <a:cs typeface="Consolas"/>
              </a:rPr>
              <a:t>C</a:t>
            </a:r>
            <a:endParaRPr>
              <a:latin typeface="Consolas"/>
              <a:cs typeface="Consolas"/>
            </a:endParaRPr>
          </a:p>
        </p:txBody>
      </p:sp>
      <p:sp>
        <p:nvSpPr>
          <p:cNvPr id="22537" name="object 10"/>
          <p:cNvSpPr txBox="1">
            <a:spLocks noChangeArrowheads="1"/>
          </p:cNvSpPr>
          <p:nvPr/>
        </p:nvSpPr>
        <p:spPr bwMode="auto">
          <a:xfrm>
            <a:off x="4589463" y="2216150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n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4589463" y="2198688"/>
            <a:ext cx="196850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197167" y="0"/>
              </a:cxn>
            </a:cxnLst>
            <a:rect l="0" t="0" r="r" b="b"/>
            <a:pathLst>
              <a:path w="197485" h="1905">
                <a:moveTo>
                  <a:pt x="0" y="1587"/>
                </a:moveTo>
                <a:lnTo>
                  <a:pt x="19716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449263" y="3355975"/>
            <a:ext cx="3132137" cy="2468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3964" y="241541"/>
              </a:cxn>
              <a:cxn ang="0">
                <a:pos x="8623" y="1216329"/>
              </a:cxn>
              <a:cxn ang="0">
                <a:pos x="586600" y="2467152"/>
              </a:cxn>
              <a:cxn ang="0">
                <a:pos x="1751164" y="1492364"/>
              </a:cxn>
              <a:cxn ang="0">
                <a:pos x="3131388" y="1138682"/>
              </a:cxn>
              <a:cxn ang="0">
                <a:pos x="2113470" y="2458529"/>
              </a:cxn>
              <a:cxn ang="0">
                <a:pos x="1742541" y="1492364"/>
              </a:cxn>
              <a:cxn ang="0">
                <a:pos x="1285341" y="232918"/>
              </a:cxn>
            </a:cxnLst>
            <a:rect l="0" t="0" r="r" b="b"/>
            <a:pathLst>
              <a:path w="3131820" h="2467610">
                <a:moveTo>
                  <a:pt x="0" y="0"/>
                </a:moveTo>
                <a:lnTo>
                  <a:pt x="1293964" y="241541"/>
                </a:lnTo>
                <a:lnTo>
                  <a:pt x="8623" y="1216329"/>
                </a:lnTo>
                <a:lnTo>
                  <a:pt x="586600" y="2467152"/>
                </a:lnTo>
                <a:lnTo>
                  <a:pt x="1751164" y="1492364"/>
                </a:lnTo>
                <a:lnTo>
                  <a:pt x="3131388" y="1138682"/>
                </a:lnTo>
                <a:lnTo>
                  <a:pt x="2113470" y="2458529"/>
                </a:lnTo>
                <a:lnTo>
                  <a:pt x="1742541" y="1492364"/>
                </a:lnTo>
                <a:lnTo>
                  <a:pt x="1285341" y="232918"/>
                </a:lnTo>
              </a:path>
            </a:pathLst>
          </a:custGeom>
          <a:noFill/>
          <a:ln w="38099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 noChangeArrowheads="1"/>
          </p:cNvSpPr>
          <p:nvPr/>
        </p:nvSpPr>
        <p:spPr bwMode="auto">
          <a:xfrm>
            <a:off x="1954213" y="4618038"/>
            <a:ext cx="452437" cy="450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1" name="object 14"/>
          <p:cNvSpPr>
            <a:spLocks noChangeArrowheads="1"/>
          </p:cNvSpPr>
          <p:nvPr/>
        </p:nvSpPr>
        <p:spPr bwMode="auto">
          <a:xfrm>
            <a:off x="1917700" y="4573588"/>
            <a:ext cx="525463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2" name="object 15"/>
          <p:cNvSpPr>
            <a:spLocks noChangeArrowheads="1"/>
          </p:cNvSpPr>
          <p:nvPr/>
        </p:nvSpPr>
        <p:spPr bwMode="auto">
          <a:xfrm>
            <a:off x="2000250" y="4643438"/>
            <a:ext cx="357188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2000250" y="46434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2095500" y="4654550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545" name="object 18"/>
          <p:cNvSpPr>
            <a:spLocks noChangeArrowheads="1"/>
          </p:cNvSpPr>
          <p:nvPr/>
        </p:nvSpPr>
        <p:spPr bwMode="auto">
          <a:xfrm>
            <a:off x="239713" y="4332288"/>
            <a:ext cx="452437" cy="450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6" name="object 19"/>
          <p:cNvSpPr>
            <a:spLocks noChangeArrowheads="1"/>
          </p:cNvSpPr>
          <p:nvPr/>
        </p:nvSpPr>
        <p:spPr bwMode="auto">
          <a:xfrm>
            <a:off x="203200" y="4287838"/>
            <a:ext cx="525463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7" name="object 20"/>
          <p:cNvSpPr>
            <a:spLocks noChangeArrowheads="1"/>
          </p:cNvSpPr>
          <p:nvPr/>
        </p:nvSpPr>
        <p:spPr bwMode="auto">
          <a:xfrm>
            <a:off x="285750" y="4357688"/>
            <a:ext cx="357188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8" name="object 21"/>
          <p:cNvSpPr>
            <a:spLocks/>
          </p:cNvSpPr>
          <p:nvPr/>
        </p:nvSpPr>
        <p:spPr bwMode="auto">
          <a:xfrm>
            <a:off x="285750" y="435768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81000" y="4368800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6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550" name="object 23"/>
          <p:cNvSpPr>
            <a:spLocks noChangeArrowheads="1"/>
          </p:cNvSpPr>
          <p:nvPr/>
        </p:nvSpPr>
        <p:spPr bwMode="auto">
          <a:xfrm>
            <a:off x="168275" y="3117850"/>
            <a:ext cx="452438" cy="450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1" name="object 24"/>
          <p:cNvSpPr>
            <a:spLocks noChangeArrowheads="1"/>
          </p:cNvSpPr>
          <p:nvPr/>
        </p:nvSpPr>
        <p:spPr bwMode="auto">
          <a:xfrm>
            <a:off x="131763" y="3073400"/>
            <a:ext cx="525462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2" name="object 25"/>
          <p:cNvSpPr>
            <a:spLocks noChangeArrowheads="1"/>
          </p:cNvSpPr>
          <p:nvPr/>
        </p:nvSpPr>
        <p:spPr bwMode="auto">
          <a:xfrm>
            <a:off x="214313" y="3143250"/>
            <a:ext cx="357187" cy="357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214313" y="31432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 noChangeArrowheads="1"/>
          </p:cNvSpPr>
          <p:nvPr/>
        </p:nvSpPr>
        <p:spPr bwMode="auto">
          <a:xfrm>
            <a:off x="1525588" y="3403600"/>
            <a:ext cx="452437" cy="4508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5" name="object 28"/>
          <p:cNvSpPr>
            <a:spLocks noChangeArrowheads="1"/>
          </p:cNvSpPr>
          <p:nvPr/>
        </p:nvSpPr>
        <p:spPr bwMode="auto">
          <a:xfrm>
            <a:off x="1487488" y="3359150"/>
            <a:ext cx="527050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6" name="object 29"/>
          <p:cNvSpPr>
            <a:spLocks noChangeArrowheads="1"/>
          </p:cNvSpPr>
          <p:nvPr/>
        </p:nvSpPr>
        <p:spPr bwMode="auto">
          <a:xfrm>
            <a:off x="1571625" y="3429000"/>
            <a:ext cx="357188" cy="35718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1571625" y="34290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309563" y="3154363"/>
            <a:ext cx="1524000" cy="617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325"/>
              </a:lnSpc>
            </a:pPr>
            <a:r>
              <a:rPr lang="th-TH" sz="2000">
                <a:latin typeface="Consolas" pitchFamily="49" charset="0"/>
                <a:cs typeface="Consolas" pitchFamily="49" charset="0"/>
              </a:rPr>
              <a:t>7</a:t>
            </a:r>
          </a:p>
          <a:p>
            <a:pPr marL="12700" algn="r">
              <a:lnSpc>
                <a:spcPts val="2325"/>
              </a:lnSpc>
            </a:pPr>
            <a:r>
              <a:rPr lang="th-TH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559" name="object 32"/>
          <p:cNvSpPr>
            <a:spLocks noChangeArrowheads="1"/>
          </p:cNvSpPr>
          <p:nvPr/>
        </p:nvSpPr>
        <p:spPr bwMode="auto">
          <a:xfrm>
            <a:off x="3311525" y="4260850"/>
            <a:ext cx="452438" cy="4508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0" name="object 33"/>
          <p:cNvSpPr>
            <a:spLocks noChangeArrowheads="1"/>
          </p:cNvSpPr>
          <p:nvPr/>
        </p:nvSpPr>
        <p:spPr bwMode="auto">
          <a:xfrm>
            <a:off x="3275013" y="4216400"/>
            <a:ext cx="525462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1" name="object 34"/>
          <p:cNvSpPr>
            <a:spLocks noChangeArrowheads="1"/>
          </p:cNvSpPr>
          <p:nvPr/>
        </p:nvSpPr>
        <p:spPr bwMode="auto">
          <a:xfrm>
            <a:off x="3357563" y="4286250"/>
            <a:ext cx="357187" cy="357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3357563" y="42862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3452813" y="429736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564" name="object 37"/>
          <p:cNvSpPr>
            <a:spLocks noChangeArrowheads="1"/>
          </p:cNvSpPr>
          <p:nvPr/>
        </p:nvSpPr>
        <p:spPr bwMode="auto">
          <a:xfrm>
            <a:off x="2311400" y="5618163"/>
            <a:ext cx="452438" cy="45243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5" name="object 38"/>
          <p:cNvSpPr>
            <a:spLocks noChangeArrowheads="1"/>
          </p:cNvSpPr>
          <p:nvPr/>
        </p:nvSpPr>
        <p:spPr bwMode="auto">
          <a:xfrm>
            <a:off x="2273300" y="5573713"/>
            <a:ext cx="527050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6" name="object 39"/>
          <p:cNvSpPr>
            <a:spLocks noChangeArrowheads="1"/>
          </p:cNvSpPr>
          <p:nvPr/>
        </p:nvSpPr>
        <p:spPr bwMode="auto">
          <a:xfrm>
            <a:off x="2357438" y="5643563"/>
            <a:ext cx="357187" cy="357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2357438" y="56435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2452688" y="56546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569" name="object 42"/>
          <p:cNvSpPr>
            <a:spLocks noChangeArrowheads="1"/>
          </p:cNvSpPr>
          <p:nvPr/>
        </p:nvSpPr>
        <p:spPr bwMode="auto">
          <a:xfrm>
            <a:off x="811213" y="5618163"/>
            <a:ext cx="452437" cy="45243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70" name="object 43"/>
          <p:cNvSpPr>
            <a:spLocks noChangeArrowheads="1"/>
          </p:cNvSpPr>
          <p:nvPr/>
        </p:nvSpPr>
        <p:spPr bwMode="auto">
          <a:xfrm>
            <a:off x="774700" y="5573713"/>
            <a:ext cx="525463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71" name="object 44"/>
          <p:cNvSpPr>
            <a:spLocks noChangeArrowheads="1"/>
          </p:cNvSpPr>
          <p:nvPr/>
        </p:nvSpPr>
        <p:spPr bwMode="auto">
          <a:xfrm>
            <a:off x="857250" y="5643563"/>
            <a:ext cx="357188" cy="357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857250" y="56435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952500" y="565467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nsolas"/>
                <a:cs typeface="Consolas"/>
              </a:rPr>
              <a:t>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8" name="object 4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2575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06D9CE2-5FF5-4A31-863A-1553E172AD2C}" type="slidenum">
              <a:rPr lang="th-TH"/>
              <a:pPr marL="25400"/>
              <a:t>16</a:t>
            </a:fld>
            <a:endParaRPr lang="th-TH"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881438" y="3605213"/>
          <a:ext cx="5094287" cy="173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58"/>
                <a:gridCol w="390283"/>
                <a:gridCol w="4388697"/>
              </a:tblGrid>
              <a:tr h="6308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i="1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=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3600" spc="-52" baseline="25462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3600" spc="-52" baseline="-20833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(C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+C</a:t>
                      </a:r>
                      <a:r>
                        <a:rPr sz="2775" spc="-52" baseline="-21021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)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109376">
                <a:tc>
                  <a:txBody>
                    <a:bodyPr/>
                    <a:lstStyle/>
                    <a:p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=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=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600" spc="-127" baseline="25462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2800" spc="-85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3600" spc="-127" baseline="-20833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2800" spc="-8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3600" spc="-127" baseline="25462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2800" spc="-85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3600" spc="-127" baseline="-20833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2800" spc="-85" dirty="0">
                          <a:latin typeface="Consolas"/>
                          <a:cs typeface="Consolas"/>
                        </a:rPr>
                        <a:t>+0+1+1+0+0+0)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0.31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51775" cy="417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Goals: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575"/>
              </a:spcBef>
              <a:buFontTx/>
              <a:buAutoNum type="arabicParenR"/>
            </a:pPr>
            <a:r>
              <a:rPr lang="th-TH" sz="2400">
                <a:latin typeface="Tahoma" pitchFamily="34" charset="0"/>
                <a:cs typeface="Tahoma" pitchFamily="34" charset="0"/>
              </a:rPr>
              <a:t>Why should there </a:t>
            </a:r>
            <a:r>
              <a:rPr lang="th-TH" sz="2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exist </a:t>
            </a:r>
            <a:r>
              <a:rPr lang="th-TH" sz="2400">
                <a:latin typeface="Tahoma" pitchFamily="34" charset="0"/>
                <a:cs typeface="Tahoma" pitchFamily="34" charset="0"/>
              </a:rPr>
              <a:t>short chains of acquaintances  linking together arbitrary pairs of strangers?</a:t>
            </a:r>
          </a:p>
          <a:p>
            <a:pPr marL="12700">
              <a:spcBef>
                <a:spcPts val="575"/>
              </a:spcBef>
              <a:buFontTx/>
              <a:buAutoNum type="arabicParenR"/>
            </a:pPr>
            <a:r>
              <a:rPr lang="th-TH" sz="2400">
                <a:solidFill>
                  <a:srgbClr val="BEBEBE"/>
                </a:solidFill>
                <a:latin typeface="Tahoma" pitchFamily="34" charset="0"/>
                <a:cs typeface="Tahoma" pitchFamily="34" charset="0"/>
              </a:rPr>
              <a:t>Why should arbitrary pairs of strangers be able to </a:t>
            </a:r>
            <a:r>
              <a:rPr lang="th-TH" sz="2400" b="1">
                <a:solidFill>
                  <a:srgbClr val="BEBEBE"/>
                </a:solidFill>
                <a:latin typeface="Tahoma" pitchFamily="34" charset="0"/>
                <a:cs typeface="Tahoma" pitchFamily="34" charset="0"/>
              </a:rPr>
              <a:t>find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solidFill>
                  <a:srgbClr val="BEBEBE"/>
                </a:solidFill>
                <a:latin typeface="Tahoma" pitchFamily="34" charset="0"/>
                <a:cs typeface="Tahoma" pitchFamily="34" charset="0"/>
              </a:rPr>
              <a:t>short chains of acquaintance that link them together?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/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Models: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575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Random networks</a:t>
            </a:r>
          </a:p>
          <a:p>
            <a:pPr marL="12700">
              <a:spcBef>
                <a:spcPts val="575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Watts-Strogatz model</a:t>
            </a:r>
          </a:p>
          <a:p>
            <a:pPr marL="12700">
              <a:spcBef>
                <a:spcPts val="575"/>
              </a:spcBef>
              <a:buFont typeface="Arial" charset="0"/>
              <a:buChar char="•"/>
            </a:pPr>
            <a:r>
              <a:rPr lang="th-TH" sz="2400">
                <a:solidFill>
                  <a:srgbClr val="BEBEBE"/>
                </a:solidFill>
                <a:latin typeface="Tahoma" pitchFamily="34" charset="0"/>
                <a:cs typeface="Tahoma" pitchFamily="34" charset="0"/>
              </a:rPr>
              <a:t>Kleinberg model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258763" y="254000"/>
            <a:ext cx="846137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Recap: Modeling the</a:t>
            </a:r>
            <a:r>
              <a:rPr spc="-85" dirty="0"/>
              <a:t> </a:t>
            </a:r>
            <a:r>
              <a:rPr spc="-5" dirty="0"/>
              <a:t>Phenomenon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355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16950B9-4BA3-4A69-8A97-FD2EFE759721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806575" y="2668588"/>
            <a:ext cx="5534025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2265363" y="3059113"/>
            <a:ext cx="4637087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1858963" y="2720975"/>
            <a:ext cx="5429250" cy="915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458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487AE94-E959-48AE-9478-B26FA4AC9383}" type="slidenum">
              <a:rPr lang="th-TH"/>
              <a:pPr marL="2540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6450013" cy="1420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random network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G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=(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n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,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p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)</a:t>
            </a:r>
            <a:r>
              <a:rPr lang="th-TH" sz="2400">
                <a:latin typeface="Tahoma" pitchFamily="34" charset="0"/>
                <a:cs typeface="Tahoma" pitchFamily="34" charset="0"/>
              </a:rPr>
              <a:t>:</a:t>
            </a:r>
          </a:p>
          <a:p>
            <a:pPr marL="755650" lvl="1" indent="-285750">
              <a:spcBef>
                <a:spcPts val="5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 i="1">
                <a:latin typeface="Consolas" pitchFamily="49" charset="0"/>
                <a:cs typeface="Consolas" pitchFamily="49" charset="0"/>
              </a:rPr>
              <a:t>n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total number of nodes</a:t>
            </a:r>
          </a:p>
          <a:p>
            <a:pPr marL="755650" lvl="1" indent="-285750">
              <a:lnSpc>
                <a:spcPct val="103000"/>
              </a:lnSpc>
              <a:spcBef>
                <a:spcPts val="4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 i="1">
                <a:latin typeface="Consolas" pitchFamily="49" charset="0"/>
                <a:cs typeface="Consolas" pitchFamily="49" charset="0"/>
              </a:rPr>
              <a:t>p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a probability for connecting each pair of nodes  independently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258763" y="254000"/>
            <a:ext cx="486568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Random</a:t>
            </a:r>
            <a:r>
              <a:rPr spc="-8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4000500" y="3357563"/>
            <a:ext cx="1000125" cy="357187"/>
          </a:xfrm>
          <a:custGeom>
            <a:avLst/>
            <a:gdLst/>
            <a:ahLst/>
            <a:cxnLst>
              <a:cxn ang="0">
                <a:pos x="1000137" y="357187"/>
              </a:cxn>
              <a:cxn ang="0">
                <a:pos x="0" y="0"/>
              </a:cxn>
            </a:cxnLst>
            <a:rect l="0" t="0" r="r" b="b"/>
            <a:pathLst>
              <a:path w="1000125" h="357504">
                <a:moveTo>
                  <a:pt x="1000137" y="35718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740275" y="3475038"/>
            <a:ext cx="452438" cy="450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6" name="object 7"/>
          <p:cNvSpPr>
            <a:spLocks noChangeArrowheads="1"/>
          </p:cNvSpPr>
          <p:nvPr/>
        </p:nvSpPr>
        <p:spPr bwMode="auto">
          <a:xfrm>
            <a:off x="4703763" y="3430588"/>
            <a:ext cx="525462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4786313" y="3500438"/>
            <a:ext cx="357187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4786313" y="35004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883150" y="3511550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j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610" name="object 11"/>
          <p:cNvSpPr>
            <a:spLocks noChangeArrowheads="1"/>
          </p:cNvSpPr>
          <p:nvPr/>
        </p:nvSpPr>
        <p:spPr bwMode="auto">
          <a:xfrm>
            <a:off x="3740150" y="3117850"/>
            <a:ext cx="452438" cy="450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1" name="object 12"/>
          <p:cNvSpPr>
            <a:spLocks noChangeArrowheads="1"/>
          </p:cNvSpPr>
          <p:nvPr/>
        </p:nvSpPr>
        <p:spPr bwMode="auto">
          <a:xfrm>
            <a:off x="3702050" y="3073400"/>
            <a:ext cx="527050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object 13"/>
          <p:cNvSpPr>
            <a:spLocks noChangeArrowheads="1"/>
          </p:cNvSpPr>
          <p:nvPr/>
        </p:nvSpPr>
        <p:spPr bwMode="auto">
          <a:xfrm>
            <a:off x="3786188" y="3143250"/>
            <a:ext cx="357187" cy="357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3786188" y="31432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881438" y="315436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615" name="object 16"/>
          <p:cNvSpPr>
            <a:spLocks noChangeArrowheads="1"/>
          </p:cNvSpPr>
          <p:nvPr/>
        </p:nvSpPr>
        <p:spPr bwMode="auto">
          <a:xfrm>
            <a:off x="3668713" y="3975100"/>
            <a:ext cx="452437" cy="4508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6" name="object 17"/>
          <p:cNvSpPr>
            <a:spLocks noChangeArrowheads="1"/>
          </p:cNvSpPr>
          <p:nvPr/>
        </p:nvSpPr>
        <p:spPr bwMode="auto">
          <a:xfrm>
            <a:off x="3714750" y="4000500"/>
            <a:ext cx="357188" cy="357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3714750" y="40005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 noChangeArrowheads="1"/>
          </p:cNvSpPr>
          <p:nvPr/>
        </p:nvSpPr>
        <p:spPr bwMode="auto">
          <a:xfrm>
            <a:off x="5954713" y="3475038"/>
            <a:ext cx="452437" cy="4508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9" name="object 20"/>
          <p:cNvSpPr>
            <a:spLocks noChangeArrowheads="1"/>
          </p:cNvSpPr>
          <p:nvPr/>
        </p:nvSpPr>
        <p:spPr bwMode="auto">
          <a:xfrm>
            <a:off x="6000750" y="3500438"/>
            <a:ext cx="357188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6000750" y="35004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 noChangeArrowheads="1"/>
          </p:cNvSpPr>
          <p:nvPr/>
        </p:nvSpPr>
        <p:spPr bwMode="auto">
          <a:xfrm>
            <a:off x="5311775" y="4116388"/>
            <a:ext cx="452438" cy="454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2" name="object 23"/>
          <p:cNvSpPr>
            <a:spLocks noChangeArrowheads="1"/>
          </p:cNvSpPr>
          <p:nvPr/>
        </p:nvSpPr>
        <p:spPr bwMode="auto">
          <a:xfrm>
            <a:off x="5357813" y="4143375"/>
            <a:ext cx="357187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5357813" y="4143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 noChangeArrowheads="1"/>
          </p:cNvSpPr>
          <p:nvPr/>
        </p:nvSpPr>
        <p:spPr bwMode="auto">
          <a:xfrm>
            <a:off x="5383213" y="2903538"/>
            <a:ext cx="452437" cy="4508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5" name="object 26"/>
          <p:cNvSpPr>
            <a:spLocks noChangeArrowheads="1"/>
          </p:cNvSpPr>
          <p:nvPr/>
        </p:nvSpPr>
        <p:spPr bwMode="auto">
          <a:xfrm>
            <a:off x="5429250" y="2928938"/>
            <a:ext cx="357188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5429250" y="2928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 noChangeArrowheads="1"/>
          </p:cNvSpPr>
          <p:nvPr/>
        </p:nvSpPr>
        <p:spPr bwMode="auto">
          <a:xfrm>
            <a:off x="2954338" y="3046413"/>
            <a:ext cx="452437" cy="45243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8" name="object 29"/>
          <p:cNvSpPr>
            <a:spLocks noChangeArrowheads="1"/>
          </p:cNvSpPr>
          <p:nvPr/>
        </p:nvSpPr>
        <p:spPr bwMode="auto">
          <a:xfrm>
            <a:off x="3000375" y="3071813"/>
            <a:ext cx="357188" cy="357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3000375" y="30718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 noChangeArrowheads="1"/>
          </p:cNvSpPr>
          <p:nvPr/>
        </p:nvSpPr>
        <p:spPr bwMode="auto">
          <a:xfrm>
            <a:off x="2811463" y="3830638"/>
            <a:ext cx="452437" cy="4540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1" name="object 32"/>
          <p:cNvSpPr>
            <a:spLocks noChangeArrowheads="1"/>
          </p:cNvSpPr>
          <p:nvPr/>
        </p:nvSpPr>
        <p:spPr bwMode="auto">
          <a:xfrm>
            <a:off x="2857500" y="3857625"/>
            <a:ext cx="357188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2857500" y="385762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 noChangeArrowheads="1"/>
          </p:cNvSpPr>
          <p:nvPr/>
        </p:nvSpPr>
        <p:spPr bwMode="auto">
          <a:xfrm>
            <a:off x="2168525" y="3475038"/>
            <a:ext cx="452438" cy="4508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4" name="object 35"/>
          <p:cNvSpPr>
            <a:spLocks noChangeArrowheads="1"/>
          </p:cNvSpPr>
          <p:nvPr/>
        </p:nvSpPr>
        <p:spPr bwMode="auto">
          <a:xfrm>
            <a:off x="2214563" y="3500438"/>
            <a:ext cx="357187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2214563" y="35004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 txBox="1">
            <a:spLocks noChangeArrowheads="1"/>
          </p:cNvSpPr>
          <p:nvPr/>
        </p:nvSpPr>
        <p:spPr bwMode="auto">
          <a:xfrm>
            <a:off x="4419600" y="3025775"/>
            <a:ext cx="222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b="1" i="1">
                <a:solidFill>
                  <a:srgbClr val="00AF50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bject 3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5638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A2A1CB7-71FA-4FDB-9F12-B773F772ACD0}" type="slidenum">
              <a:rPr lang="th-TH"/>
              <a:pPr marL="2540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362575" cy="3960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0" dirty="0">
                <a:latin typeface="Tahoma"/>
                <a:cs typeface="Tahoma"/>
              </a:rPr>
              <a:t>Small-World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Phenomenon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Milgram’s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experiment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–"/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72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Properties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Average </a:t>
            </a:r>
            <a:r>
              <a:rPr sz="2000" spc="-5" dirty="0">
                <a:latin typeface="Tahoma"/>
                <a:cs typeface="Tahoma"/>
              </a:rPr>
              <a:t>path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length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Clustering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–"/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72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Models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Watts-Strogatz </a:t>
            </a:r>
            <a:r>
              <a:rPr sz="2000" spc="-5" dirty="0">
                <a:latin typeface="Tahoma"/>
                <a:cs typeface="Tahoma"/>
              </a:rPr>
              <a:t>(short paths &amp;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clustering)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solidFill>
                  <a:srgbClr val="BEBEBE"/>
                </a:solidFill>
                <a:latin typeface="Tahoma"/>
                <a:cs typeface="Tahoma"/>
              </a:rPr>
              <a:t>Kleinberg</a:t>
            </a:r>
            <a:r>
              <a:rPr sz="2000" spc="-6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BEBEBE"/>
                </a:solidFill>
                <a:latin typeface="Tahoma"/>
                <a:cs typeface="Tahoma"/>
              </a:rPr>
              <a:t>(geograhic)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258763" y="254000"/>
            <a:ext cx="22923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81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420086FB-74BA-408E-BB47-36BFFD1B8CFF}" type="slidenum">
              <a:rPr lang="th-TH"/>
              <a:pPr marL="65088"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258763" y="254000"/>
            <a:ext cx="5414962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Average Path</a:t>
            </a:r>
            <a:r>
              <a:rPr spc="-95" dirty="0"/>
              <a:t> </a:t>
            </a:r>
            <a:r>
              <a:rPr spc="-5" dirty="0"/>
              <a:t>Length</a:t>
            </a:r>
          </a:p>
        </p:txBody>
      </p:sp>
      <p:sp>
        <p:nvSpPr>
          <p:cNvPr id="26627" name="object 4"/>
          <p:cNvSpPr>
            <a:spLocks/>
          </p:cNvSpPr>
          <p:nvPr/>
        </p:nvSpPr>
        <p:spPr bwMode="auto">
          <a:xfrm>
            <a:off x="785813" y="2714625"/>
            <a:ext cx="1000125" cy="1143000"/>
          </a:xfrm>
          <a:custGeom>
            <a:avLst/>
            <a:gdLst/>
            <a:ahLst/>
            <a:cxnLst>
              <a:cxn ang="0">
                <a:pos x="1000137" y="0"/>
              </a:cxn>
              <a:cxn ang="0">
                <a:pos x="0" y="1143012"/>
              </a:cxn>
            </a:cxnLst>
            <a:rect l="0" t="0" r="r" b="b"/>
            <a:pathLst>
              <a:path w="1000125" h="1143000">
                <a:moveTo>
                  <a:pt x="1000137" y="0"/>
                </a:moveTo>
                <a:lnTo>
                  <a:pt x="0" y="1143012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785813" y="3857625"/>
            <a:ext cx="1001712" cy="1144588"/>
          </a:xfrm>
          <a:custGeom>
            <a:avLst/>
            <a:gdLst/>
            <a:ahLst/>
            <a:cxnLst>
              <a:cxn ang="0">
                <a:pos x="1000798" y="1144803"/>
              </a:cxn>
              <a:cxn ang="0">
                <a:pos x="0" y="0"/>
              </a:cxn>
            </a:cxnLst>
            <a:rect l="0" t="0" r="r" b="b"/>
            <a:pathLst>
              <a:path w="1001394" h="1144904">
                <a:moveTo>
                  <a:pt x="1000798" y="114480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1785938" y="2073275"/>
            <a:ext cx="1144587" cy="641350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640803"/>
              </a:cxn>
            </a:cxnLst>
            <a:rect l="0" t="0" r="r" b="b"/>
            <a:pathLst>
              <a:path w="1144905" h="641350">
                <a:moveTo>
                  <a:pt x="1144803" y="0"/>
                </a:moveTo>
                <a:lnTo>
                  <a:pt x="0" y="640803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1785938" y="2714625"/>
            <a:ext cx="1144587" cy="641350"/>
          </a:xfrm>
          <a:custGeom>
            <a:avLst/>
            <a:gdLst/>
            <a:ahLst/>
            <a:cxnLst>
              <a:cxn ang="0">
                <a:pos x="1144803" y="640803"/>
              </a:cxn>
              <a:cxn ang="0">
                <a:pos x="0" y="0"/>
              </a:cxn>
            </a:cxnLst>
            <a:rect l="0" t="0" r="r" b="b"/>
            <a:pathLst>
              <a:path w="1144905" h="641350">
                <a:moveTo>
                  <a:pt x="1144803" y="64080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1785938" y="4359275"/>
            <a:ext cx="1144587" cy="641350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640803"/>
              </a:cxn>
            </a:cxnLst>
            <a:rect l="0" t="0" r="r" b="b"/>
            <a:pathLst>
              <a:path w="1144905" h="641350">
                <a:moveTo>
                  <a:pt x="1144803" y="0"/>
                </a:moveTo>
                <a:lnTo>
                  <a:pt x="0" y="640803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1785938" y="5000625"/>
            <a:ext cx="1143000" cy="641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3012" y="640803"/>
              </a:cxn>
            </a:cxnLst>
            <a:rect l="0" t="0" r="r" b="b"/>
            <a:pathLst>
              <a:path w="1143000" h="641350">
                <a:moveTo>
                  <a:pt x="0" y="0"/>
                </a:moveTo>
                <a:lnTo>
                  <a:pt x="1143012" y="640803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2928938" y="1785938"/>
            <a:ext cx="1144587" cy="280987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280797"/>
              </a:cxn>
            </a:cxnLst>
            <a:rect l="0" t="0" r="r" b="b"/>
            <a:pathLst>
              <a:path w="1144904" h="281305">
                <a:moveTo>
                  <a:pt x="1144803" y="0"/>
                </a:moveTo>
                <a:lnTo>
                  <a:pt x="0" y="28079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4" name="object 11"/>
          <p:cNvSpPr>
            <a:spLocks noChangeArrowheads="1"/>
          </p:cNvSpPr>
          <p:nvPr/>
        </p:nvSpPr>
        <p:spPr bwMode="auto">
          <a:xfrm>
            <a:off x="525463" y="3617913"/>
            <a:ext cx="452437" cy="4524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5" name="object 12"/>
          <p:cNvSpPr>
            <a:spLocks noChangeArrowheads="1"/>
          </p:cNvSpPr>
          <p:nvPr/>
        </p:nvSpPr>
        <p:spPr bwMode="auto">
          <a:xfrm>
            <a:off x="571500" y="3643313"/>
            <a:ext cx="357188" cy="3571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571500" y="36433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7" name="object 14"/>
          <p:cNvSpPr>
            <a:spLocks noChangeArrowheads="1"/>
          </p:cNvSpPr>
          <p:nvPr/>
        </p:nvSpPr>
        <p:spPr bwMode="auto">
          <a:xfrm>
            <a:off x="1525588" y="2474913"/>
            <a:ext cx="452437" cy="4524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8" name="object 15"/>
          <p:cNvSpPr>
            <a:spLocks noChangeArrowheads="1"/>
          </p:cNvSpPr>
          <p:nvPr/>
        </p:nvSpPr>
        <p:spPr bwMode="auto">
          <a:xfrm>
            <a:off x="1571625" y="2500313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1571625" y="25003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0" name="object 17"/>
          <p:cNvSpPr>
            <a:spLocks/>
          </p:cNvSpPr>
          <p:nvPr/>
        </p:nvSpPr>
        <p:spPr bwMode="auto">
          <a:xfrm>
            <a:off x="2928938" y="2071688"/>
            <a:ext cx="1144587" cy="280987"/>
          </a:xfrm>
          <a:custGeom>
            <a:avLst/>
            <a:gdLst/>
            <a:ahLst/>
            <a:cxnLst>
              <a:cxn ang="0">
                <a:pos x="1144803" y="280797"/>
              </a:cxn>
              <a:cxn ang="0">
                <a:pos x="0" y="0"/>
              </a:cxn>
            </a:cxnLst>
            <a:rect l="0" t="0" r="r" b="b"/>
            <a:pathLst>
              <a:path w="1144904" h="281305">
                <a:moveTo>
                  <a:pt x="1144803" y="28079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2928938" y="3071813"/>
            <a:ext cx="1144587" cy="280987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280797"/>
              </a:cxn>
            </a:cxnLst>
            <a:rect l="0" t="0" r="r" b="b"/>
            <a:pathLst>
              <a:path w="1144904" h="281304">
                <a:moveTo>
                  <a:pt x="1144803" y="0"/>
                </a:moveTo>
                <a:lnTo>
                  <a:pt x="0" y="28079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2" name="object 19"/>
          <p:cNvSpPr>
            <a:spLocks/>
          </p:cNvSpPr>
          <p:nvPr/>
        </p:nvSpPr>
        <p:spPr bwMode="auto">
          <a:xfrm>
            <a:off x="2928938" y="3357563"/>
            <a:ext cx="1144587" cy="280987"/>
          </a:xfrm>
          <a:custGeom>
            <a:avLst/>
            <a:gdLst/>
            <a:ahLst/>
            <a:cxnLst>
              <a:cxn ang="0">
                <a:pos x="1144803" y="280797"/>
              </a:cxn>
              <a:cxn ang="0">
                <a:pos x="0" y="0"/>
              </a:cxn>
            </a:cxnLst>
            <a:rect l="0" t="0" r="r" b="b"/>
            <a:pathLst>
              <a:path w="1144904" h="281304">
                <a:moveTo>
                  <a:pt x="1144803" y="28079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3" name="object 20"/>
          <p:cNvSpPr>
            <a:spLocks/>
          </p:cNvSpPr>
          <p:nvPr/>
        </p:nvSpPr>
        <p:spPr bwMode="auto">
          <a:xfrm>
            <a:off x="2928938" y="4071938"/>
            <a:ext cx="1144587" cy="280987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280797"/>
              </a:cxn>
            </a:cxnLst>
            <a:rect l="0" t="0" r="r" b="b"/>
            <a:pathLst>
              <a:path w="1144904" h="281304">
                <a:moveTo>
                  <a:pt x="1144803" y="0"/>
                </a:moveTo>
                <a:lnTo>
                  <a:pt x="0" y="28079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4" name="object 21"/>
          <p:cNvSpPr>
            <a:spLocks/>
          </p:cNvSpPr>
          <p:nvPr/>
        </p:nvSpPr>
        <p:spPr bwMode="auto">
          <a:xfrm>
            <a:off x="2928938" y="4357688"/>
            <a:ext cx="1144587" cy="280987"/>
          </a:xfrm>
          <a:custGeom>
            <a:avLst/>
            <a:gdLst/>
            <a:ahLst/>
            <a:cxnLst>
              <a:cxn ang="0">
                <a:pos x="1144803" y="280797"/>
              </a:cxn>
              <a:cxn ang="0">
                <a:pos x="0" y="0"/>
              </a:cxn>
            </a:cxnLst>
            <a:rect l="0" t="0" r="r" b="b"/>
            <a:pathLst>
              <a:path w="1144904" h="281304">
                <a:moveTo>
                  <a:pt x="1144803" y="28079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5" name="object 22"/>
          <p:cNvSpPr>
            <a:spLocks/>
          </p:cNvSpPr>
          <p:nvPr/>
        </p:nvSpPr>
        <p:spPr bwMode="auto">
          <a:xfrm>
            <a:off x="2928938" y="5357813"/>
            <a:ext cx="1144587" cy="280987"/>
          </a:xfrm>
          <a:custGeom>
            <a:avLst/>
            <a:gdLst/>
            <a:ahLst/>
            <a:cxnLst>
              <a:cxn ang="0">
                <a:pos x="1144803" y="0"/>
              </a:cxn>
              <a:cxn ang="0">
                <a:pos x="0" y="280797"/>
              </a:cxn>
            </a:cxnLst>
            <a:rect l="0" t="0" r="r" b="b"/>
            <a:pathLst>
              <a:path w="1144904" h="281304">
                <a:moveTo>
                  <a:pt x="1144803" y="0"/>
                </a:moveTo>
                <a:lnTo>
                  <a:pt x="0" y="280797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6" name="object 23"/>
          <p:cNvSpPr>
            <a:spLocks/>
          </p:cNvSpPr>
          <p:nvPr/>
        </p:nvSpPr>
        <p:spPr bwMode="auto">
          <a:xfrm>
            <a:off x="2928938" y="5643563"/>
            <a:ext cx="1144587" cy="280987"/>
          </a:xfrm>
          <a:custGeom>
            <a:avLst/>
            <a:gdLst/>
            <a:ahLst/>
            <a:cxnLst>
              <a:cxn ang="0">
                <a:pos x="1144803" y="280796"/>
              </a:cxn>
              <a:cxn ang="0">
                <a:pos x="0" y="0"/>
              </a:cxn>
            </a:cxnLst>
            <a:rect l="0" t="0" r="r" b="b"/>
            <a:pathLst>
              <a:path w="1144904" h="281304">
                <a:moveTo>
                  <a:pt x="1144803" y="28079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7" name="object 24"/>
          <p:cNvSpPr>
            <a:spLocks noChangeArrowheads="1"/>
          </p:cNvSpPr>
          <p:nvPr/>
        </p:nvSpPr>
        <p:spPr bwMode="auto">
          <a:xfrm>
            <a:off x="1525588" y="4760913"/>
            <a:ext cx="452437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8" name="object 25"/>
          <p:cNvSpPr>
            <a:spLocks noChangeArrowheads="1"/>
          </p:cNvSpPr>
          <p:nvPr/>
        </p:nvSpPr>
        <p:spPr bwMode="auto">
          <a:xfrm>
            <a:off x="1571625" y="4786313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9" name="object 26"/>
          <p:cNvSpPr>
            <a:spLocks/>
          </p:cNvSpPr>
          <p:nvPr/>
        </p:nvSpPr>
        <p:spPr bwMode="auto">
          <a:xfrm>
            <a:off x="1571625" y="47863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0" name="object 27"/>
          <p:cNvSpPr>
            <a:spLocks noChangeArrowheads="1"/>
          </p:cNvSpPr>
          <p:nvPr/>
        </p:nvSpPr>
        <p:spPr bwMode="auto">
          <a:xfrm>
            <a:off x="2740025" y="1830388"/>
            <a:ext cx="452438" cy="4540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1" name="object 28"/>
          <p:cNvSpPr>
            <a:spLocks noChangeArrowheads="1"/>
          </p:cNvSpPr>
          <p:nvPr/>
        </p:nvSpPr>
        <p:spPr bwMode="auto">
          <a:xfrm>
            <a:off x="2786063" y="1857375"/>
            <a:ext cx="357187" cy="3571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2" name="object 29"/>
          <p:cNvSpPr>
            <a:spLocks/>
          </p:cNvSpPr>
          <p:nvPr/>
        </p:nvSpPr>
        <p:spPr bwMode="auto">
          <a:xfrm>
            <a:off x="2786063" y="1857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3" name="object 30"/>
          <p:cNvSpPr>
            <a:spLocks noChangeArrowheads="1"/>
          </p:cNvSpPr>
          <p:nvPr/>
        </p:nvSpPr>
        <p:spPr bwMode="auto">
          <a:xfrm>
            <a:off x="2668588" y="3117850"/>
            <a:ext cx="452437" cy="4508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4" name="object 31"/>
          <p:cNvSpPr>
            <a:spLocks noChangeArrowheads="1"/>
          </p:cNvSpPr>
          <p:nvPr/>
        </p:nvSpPr>
        <p:spPr bwMode="auto">
          <a:xfrm>
            <a:off x="2714625" y="314325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5" name="object 32"/>
          <p:cNvSpPr>
            <a:spLocks/>
          </p:cNvSpPr>
          <p:nvPr/>
        </p:nvSpPr>
        <p:spPr bwMode="auto">
          <a:xfrm>
            <a:off x="2714625" y="31432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6" name="object 33"/>
          <p:cNvSpPr>
            <a:spLocks noChangeArrowheads="1"/>
          </p:cNvSpPr>
          <p:nvPr/>
        </p:nvSpPr>
        <p:spPr bwMode="auto">
          <a:xfrm>
            <a:off x="2668588" y="4116388"/>
            <a:ext cx="452437" cy="454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7" name="object 34"/>
          <p:cNvSpPr>
            <a:spLocks noChangeArrowheads="1"/>
          </p:cNvSpPr>
          <p:nvPr/>
        </p:nvSpPr>
        <p:spPr bwMode="auto">
          <a:xfrm>
            <a:off x="2714625" y="4143375"/>
            <a:ext cx="357188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8" name="object 35"/>
          <p:cNvSpPr>
            <a:spLocks/>
          </p:cNvSpPr>
          <p:nvPr/>
        </p:nvSpPr>
        <p:spPr bwMode="auto">
          <a:xfrm>
            <a:off x="2714625" y="414337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9" name="object 36"/>
          <p:cNvSpPr>
            <a:spLocks noChangeArrowheads="1"/>
          </p:cNvSpPr>
          <p:nvPr/>
        </p:nvSpPr>
        <p:spPr bwMode="auto">
          <a:xfrm>
            <a:off x="2668588" y="5403850"/>
            <a:ext cx="452437" cy="4508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0" name="object 37"/>
          <p:cNvSpPr>
            <a:spLocks noChangeArrowheads="1"/>
          </p:cNvSpPr>
          <p:nvPr/>
        </p:nvSpPr>
        <p:spPr bwMode="auto">
          <a:xfrm>
            <a:off x="2714625" y="542925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1" name="object 38"/>
          <p:cNvSpPr>
            <a:spLocks/>
          </p:cNvSpPr>
          <p:nvPr/>
        </p:nvSpPr>
        <p:spPr bwMode="auto">
          <a:xfrm>
            <a:off x="2714625" y="54292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2" name="object 39"/>
          <p:cNvSpPr>
            <a:spLocks noChangeArrowheads="1"/>
          </p:cNvSpPr>
          <p:nvPr/>
        </p:nvSpPr>
        <p:spPr bwMode="auto">
          <a:xfrm>
            <a:off x="3883025" y="1544638"/>
            <a:ext cx="452438" cy="4540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3" name="object 40"/>
          <p:cNvSpPr>
            <a:spLocks noChangeArrowheads="1"/>
          </p:cNvSpPr>
          <p:nvPr/>
        </p:nvSpPr>
        <p:spPr bwMode="auto">
          <a:xfrm>
            <a:off x="3929063" y="1571625"/>
            <a:ext cx="357187" cy="3571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4" name="object 41"/>
          <p:cNvSpPr>
            <a:spLocks/>
          </p:cNvSpPr>
          <p:nvPr/>
        </p:nvSpPr>
        <p:spPr bwMode="auto">
          <a:xfrm>
            <a:off x="3929063" y="157162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5" name="object 42"/>
          <p:cNvSpPr>
            <a:spLocks noChangeArrowheads="1"/>
          </p:cNvSpPr>
          <p:nvPr/>
        </p:nvSpPr>
        <p:spPr bwMode="auto">
          <a:xfrm>
            <a:off x="3883025" y="2189163"/>
            <a:ext cx="452438" cy="45243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6" name="object 43"/>
          <p:cNvSpPr>
            <a:spLocks noChangeArrowheads="1"/>
          </p:cNvSpPr>
          <p:nvPr/>
        </p:nvSpPr>
        <p:spPr bwMode="auto">
          <a:xfrm>
            <a:off x="3929063" y="2214563"/>
            <a:ext cx="357187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7" name="object 44"/>
          <p:cNvSpPr>
            <a:spLocks/>
          </p:cNvSpPr>
          <p:nvPr/>
        </p:nvSpPr>
        <p:spPr bwMode="auto">
          <a:xfrm>
            <a:off x="3929063" y="22145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8" name="object 45"/>
          <p:cNvSpPr>
            <a:spLocks noChangeArrowheads="1"/>
          </p:cNvSpPr>
          <p:nvPr/>
        </p:nvSpPr>
        <p:spPr bwMode="auto">
          <a:xfrm>
            <a:off x="3883025" y="2832100"/>
            <a:ext cx="452438" cy="4508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9" name="object 46"/>
          <p:cNvSpPr>
            <a:spLocks noChangeArrowheads="1"/>
          </p:cNvSpPr>
          <p:nvPr/>
        </p:nvSpPr>
        <p:spPr bwMode="auto">
          <a:xfrm>
            <a:off x="3929063" y="2857500"/>
            <a:ext cx="357187" cy="357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0" name="object 47"/>
          <p:cNvSpPr>
            <a:spLocks/>
          </p:cNvSpPr>
          <p:nvPr/>
        </p:nvSpPr>
        <p:spPr bwMode="auto">
          <a:xfrm>
            <a:off x="3929063" y="28575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1" name="object 48"/>
          <p:cNvSpPr>
            <a:spLocks noChangeArrowheads="1"/>
          </p:cNvSpPr>
          <p:nvPr/>
        </p:nvSpPr>
        <p:spPr bwMode="auto">
          <a:xfrm>
            <a:off x="3883025" y="3403600"/>
            <a:ext cx="452438" cy="45085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2" name="object 49"/>
          <p:cNvSpPr>
            <a:spLocks noChangeArrowheads="1"/>
          </p:cNvSpPr>
          <p:nvPr/>
        </p:nvSpPr>
        <p:spPr bwMode="auto">
          <a:xfrm>
            <a:off x="3929063" y="3429000"/>
            <a:ext cx="357187" cy="357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3" name="object 50"/>
          <p:cNvSpPr>
            <a:spLocks/>
          </p:cNvSpPr>
          <p:nvPr/>
        </p:nvSpPr>
        <p:spPr bwMode="auto">
          <a:xfrm>
            <a:off x="3929063" y="34290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4" name="object 51"/>
          <p:cNvSpPr>
            <a:spLocks noChangeArrowheads="1"/>
          </p:cNvSpPr>
          <p:nvPr/>
        </p:nvSpPr>
        <p:spPr bwMode="auto">
          <a:xfrm>
            <a:off x="3883025" y="3830638"/>
            <a:ext cx="452438" cy="4540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5" name="object 52"/>
          <p:cNvSpPr>
            <a:spLocks noChangeArrowheads="1"/>
          </p:cNvSpPr>
          <p:nvPr/>
        </p:nvSpPr>
        <p:spPr bwMode="auto">
          <a:xfrm>
            <a:off x="3929063" y="3857625"/>
            <a:ext cx="357187" cy="3571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6" name="object 53"/>
          <p:cNvSpPr>
            <a:spLocks/>
          </p:cNvSpPr>
          <p:nvPr/>
        </p:nvSpPr>
        <p:spPr bwMode="auto">
          <a:xfrm>
            <a:off x="3929063" y="385762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7" name="object 54"/>
          <p:cNvSpPr>
            <a:spLocks noChangeArrowheads="1"/>
          </p:cNvSpPr>
          <p:nvPr/>
        </p:nvSpPr>
        <p:spPr bwMode="auto">
          <a:xfrm>
            <a:off x="3883025" y="4402138"/>
            <a:ext cx="452438" cy="4540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8" name="object 55"/>
          <p:cNvSpPr>
            <a:spLocks noChangeArrowheads="1"/>
          </p:cNvSpPr>
          <p:nvPr/>
        </p:nvSpPr>
        <p:spPr bwMode="auto">
          <a:xfrm>
            <a:off x="3929063" y="4429125"/>
            <a:ext cx="357187" cy="357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9" name="object 56"/>
          <p:cNvSpPr>
            <a:spLocks/>
          </p:cNvSpPr>
          <p:nvPr/>
        </p:nvSpPr>
        <p:spPr bwMode="auto">
          <a:xfrm>
            <a:off x="3929063" y="442912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0" name="object 57"/>
          <p:cNvSpPr>
            <a:spLocks noChangeArrowheads="1"/>
          </p:cNvSpPr>
          <p:nvPr/>
        </p:nvSpPr>
        <p:spPr bwMode="auto">
          <a:xfrm>
            <a:off x="3883025" y="5118100"/>
            <a:ext cx="452438" cy="4508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1" name="object 58"/>
          <p:cNvSpPr>
            <a:spLocks noChangeArrowheads="1"/>
          </p:cNvSpPr>
          <p:nvPr/>
        </p:nvSpPr>
        <p:spPr bwMode="auto">
          <a:xfrm>
            <a:off x="3929063" y="5143500"/>
            <a:ext cx="357187" cy="357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2" name="object 59"/>
          <p:cNvSpPr>
            <a:spLocks/>
          </p:cNvSpPr>
          <p:nvPr/>
        </p:nvSpPr>
        <p:spPr bwMode="auto">
          <a:xfrm>
            <a:off x="3929063" y="51435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3" name="object 60"/>
          <p:cNvSpPr>
            <a:spLocks noChangeArrowheads="1"/>
          </p:cNvSpPr>
          <p:nvPr/>
        </p:nvSpPr>
        <p:spPr bwMode="auto">
          <a:xfrm>
            <a:off x="3883025" y="5689600"/>
            <a:ext cx="452438" cy="4508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4" name="object 61"/>
          <p:cNvSpPr>
            <a:spLocks noChangeArrowheads="1"/>
          </p:cNvSpPr>
          <p:nvPr/>
        </p:nvSpPr>
        <p:spPr bwMode="auto">
          <a:xfrm>
            <a:off x="3929063" y="5715000"/>
            <a:ext cx="357187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5" name="object 62"/>
          <p:cNvSpPr>
            <a:spLocks/>
          </p:cNvSpPr>
          <p:nvPr/>
        </p:nvSpPr>
        <p:spPr bwMode="auto">
          <a:xfrm>
            <a:off x="3929063" y="57150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6" name="object 63"/>
          <p:cNvSpPr>
            <a:spLocks/>
          </p:cNvSpPr>
          <p:nvPr/>
        </p:nvSpPr>
        <p:spPr bwMode="auto">
          <a:xfrm>
            <a:off x="885825" y="6213475"/>
            <a:ext cx="1471613" cy="3175"/>
          </a:xfrm>
          <a:custGeom>
            <a:avLst/>
            <a:gdLst/>
            <a:ahLst/>
            <a:cxnLst>
              <a:cxn ang="0">
                <a:pos x="1471904" y="1562"/>
              </a:cxn>
              <a:cxn ang="0">
                <a:pos x="0" y="0"/>
              </a:cxn>
            </a:cxnLst>
            <a:rect l="0" t="0" r="r" b="b"/>
            <a:pathLst>
              <a:path w="1471930" h="1904">
                <a:moveTo>
                  <a:pt x="1471904" y="156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7" name="object 64"/>
          <p:cNvSpPr>
            <a:spLocks/>
          </p:cNvSpPr>
          <p:nvPr/>
        </p:nvSpPr>
        <p:spPr bwMode="auto">
          <a:xfrm>
            <a:off x="885825" y="6164263"/>
            <a:ext cx="85725" cy="100012"/>
          </a:xfrm>
          <a:custGeom>
            <a:avLst/>
            <a:gdLst/>
            <a:ahLst/>
            <a:cxnLst>
              <a:cxn ang="0">
                <a:pos x="85674" y="100012"/>
              </a:cxn>
              <a:cxn ang="0">
                <a:pos x="0" y="49923"/>
              </a:cxn>
              <a:cxn ang="0">
                <a:pos x="85775" y="0"/>
              </a:cxn>
            </a:cxnLst>
            <a:rect l="0" t="0" r="r" b="b"/>
            <a:pathLst>
              <a:path w="86359" h="100329">
                <a:moveTo>
                  <a:pt x="85674" y="100012"/>
                </a:moveTo>
                <a:lnTo>
                  <a:pt x="0" y="49923"/>
                </a:lnTo>
                <a:lnTo>
                  <a:pt x="85775" y="0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8" name="object 65"/>
          <p:cNvSpPr>
            <a:spLocks/>
          </p:cNvSpPr>
          <p:nvPr/>
        </p:nvSpPr>
        <p:spPr bwMode="auto">
          <a:xfrm>
            <a:off x="2786063" y="6213475"/>
            <a:ext cx="147161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1904" y="1562"/>
              </a:cxn>
            </a:cxnLst>
            <a:rect l="0" t="0" r="r" b="b"/>
            <a:pathLst>
              <a:path w="1471929" h="1904">
                <a:moveTo>
                  <a:pt x="0" y="0"/>
                </a:moveTo>
                <a:lnTo>
                  <a:pt x="1471904" y="1562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9" name="object 66"/>
          <p:cNvSpPr>
            <a:spLocks/>
          </p:cNvSpPr>
          <p:nvPr/>
        </p:nvSpPr>
        <p:spPr bwMode="auto">
          <a:xfrm>
            <a:off x="4171950" y="6165850"/>
            <a:ext cx="87313" cy="100013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85788" y="50101"/>
              </a:cxn>
              <a:cxn ang="0">
                <a:pos x="0" y="100012"/>
              </a:cxn>
            </a:cxnLst>
            <a:rect l="0" t="0" r="r" b="b"/>
            <a:pathLst>
              <a:path w="86360" h="100329">
                <a:moveTo>
                  <a:pt x="114" y="0"/>
                </a:moveTo>
                <a:lnTo>
                  <a:pt x="85788" y="50101"/>
                </a:lnTo>
                <a:lnTo>
                  <a:pt x="0" y="100012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0" name="object 67"/>
          <p:cNvSpPr txBox="1">
            <a:spLocks noChangeArrowheads="1"/>
          </p:cNvSpPr>
          <p:nvPr/>
        </p:nvSpPr>
        <p:spPr bwMode="auto">
          <a:xfrm>
            <a:off x="2436813" y="5951538"/>
            <a:ext cx="2206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i="1">
                <a:latin typeface="Consolas" pitchFamily="49" charset="0"/>
                <a:cs typeface="Consolas" pitchFamily="49" charset="0"/>
              </a:rPr>
              <a:t>l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6575" y="1103313"/>
            <a:ext cx="7691438" cy="281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Suppose node has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k </a:t>
            </a:r>
            <a:r>
              <a:rPr lang="th-TH" sz="2400">
                <a:latin typeface="Tahoma" pitchFamily="34" charset="0"/>
                <a:cs typeface="Tahoma" pitchFamily="34" charset="0"/>
              </a:rPr>
              <a:t>neighbors distributed randomly</a:t>
            </a:r>
          </a:p>
          <a:p>
            <a:pPr marL="4397375" lvl="1" indent="-342900">
              <a:spcBef>
                <a:spcPts val="16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Consider at distance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l</a:t>
            </a:r>
            <a:endParaRPr lang="th-TH" sz="2400">
              <a:latin typeface="Consolas" pitchFamily="49" charset="0"/>
              <a:cs typeface="Consolas" pitchFamily="49" charset="0"/>
            </a:endParaRPr>
          </a:p>
          <a:p>
            <a:pPr marL="4397375" lvl="1" indent="-342900">
              <a:lnSpc>
                <a:spcPct val="103000"/>
              </a:lnSpc>
              <a:spcBef>
                <a:spcPts val="4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n </a:t>
            </a:r>
            <a:r>
              <a:rPr lang="th-TH" sz="2400">
                <a:latin typeface="Tahoma" pitchFamily="34" charset="0"/>
                <a:cs typeface="Tahoma" pitchFamily="34" charset="0"/>
              </a:rPr>
              <a:t>be total number of  nodes</a:t>
            </a:r>
          </a:p>
          <a:p>
            <a:pPr marL="355600" indent="-342900" algn="r">
              <a:lnSpc>
                <a:spcPts val="3013"/>
              </a:lnSpc>
              <a:tabLst>
                <a:tab pos="354013" algn="l"/>
                <a:tab pos="355600" algn="l"/>
              </a:tabLst>
            </a:pPr>
            <a:r>
              <a:rPr lang="th-TH" i="1">
                <a:latin typeface="Consolas" pitchFamily="49" charset="0"/>
                <a:cs typeface="Consolas" pitchFamily="49" charset="0"/>
              </a:rPr>
              <a:t>n </a:t>
            </a:r>
            <a:r>
              <a:rPr lang="th-TH">
                <a:latin typeface="Consolas" pitchFamily="49" charset="0"/>
                <a:cs typeface="Consolas" pitchFamily="49" charset="0"/>
              </a:rPr>
              <a:t>= </a:t>
            </a:r>
            <a:r>
              <a:rPr lang="th-TH" i="1">
                <a:latin typeface="Consolas" pitchFamily="49" charset="0"/>
                <a:cs typeface="Consolas" pitchFamily="49" charset="0"/>
              </a:rPr>
              <a:t>k</a:t>
            </a:r>
            <a:r>
              <a:rPr lang="th-TH" sz="2700" i="1" baseline="26000">
                <a:latin typeface="Consolas" pitchFamily="49" charset="0"/>
                <a:cs typeface="Consolas" pitchFamily="49" charset="0"/>
              </a:rPr>
              <a:t>l</a:t>
            </a:r>
            <a:endParaRPr lang="th-TH" sz="2700" baseline="26000">
              <a:latin typeface="Consolas" pitchFamily="49" charset="0"/>
              <a:cs typeface="Consolas" pitchFamily="49" charset="0"/>
            </a:endParaRPr>
          </a:p>
          <a:p>
            <a:pPr marL="4397375" lvl="1" indent="-342900">
              <a:spcBef>
                <a:spcPts val="23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Average path length:</a:t>
            </a:r>
          </a:p>
        </p:txBody>
      </p:sp>
      <p:sp>
        <p:nvSpPr>
          <p:cNvPr id="26692" name="object 69"/>
          <p:cNvSpPr>
            <a:spLocks/>
          </p:cNvSpPr>
          <p:nvPr/>
        </p:nvSpPr>
        <p:spPr bwMode="auto">
          <a:xfrm>
            <a:off x="5286375" y="4071938"/>
            <a:ext cx="3000375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400" y="0"/>
              </a:cxn>
              <a:cxn ang="0">
                <a:pos x="30004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001009" h="1071879">
                <a:moveTo>
                  <a:pt x="0" y="0"/>
                </a:moveTo>
                <a:lnTo>
                  <a:pt x="3000400" y="0"/>
                </a:lnTo>
                <a:lnTo>
                  <a:pt x="30004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3" name="object 70"/>
          <p:cNvSpPr>
            <a:spLocks/>
          </p:cNvSpPr>
          <p:nvPr/>
        </p:nvSpPr>
        <p:spPr bwMode="auto">
          <a:xfrm>
            <a:off x="5286375" y="4071938"/>
            <a:ext cx="3000375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400" y="0"/>
              </a:cxn>
              <a:cxn ang="0">
                <a:pos x="30004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001009" h="1071879">
                <a:moveTo>
                  <a:pt x="0" y="0"/>
                </a:moveTo>
                <a:lnTo>
                  <a:pt x="3000400" y="0"/>
                </a:lnTo>
                <a:lnTo>
                  <a:pt x="30004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4" name="object 71"/>
          <p:cNvSpPr txBox="1">
            <a:spLocks noChangeArrowheads="1"/>
          </p:cNvSpPr>
          <p:nvPr/>
        </p:nvSpPr>
        <p:spPr bwMode="auto">
          <a:xfrm>
            <a:off x="5394325" y="4373563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l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object 7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89588" y="4583113"/>
            <a:ext cx="782637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65900" y="4148138"/>
            <a:ext cx="1541463" cy="67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5714" dirty="0">
                <a:latin typeface="Consolas"/>
                <a:cs typeface="Consolas"/>
              </a:rPr>
              <a:t>~</a:t>
            </a:r>
            <a:r>
              <a:rPr sz="4200" spc="-419" baseline="-35714" dirty="0">
                <a:latin typeface="Consolas"/>
                <a:cs typeface="Consolas"/>
              </a:rPr>
              <a:t> </a:t>
            </a:r>
            <a:r>
              <a:rPr u="heavy" dirty="0">
                <a:latin typeface="Consolas"/>
                <a:cs typeface="Consolas"/>
              </a:rPr>
              <a:t>log(</a:t>
            </a:r>
            <a:r>
              <a:rPr i="1" u="heavy" dirty="0">
                <a:latin typeface="Consolas"/>
                <a:cs typeface="Consolas"/>
              </a:rPr>
              <a:t>n</a:t>
            </a:r>
            <a:r>
              <a:rPr u="heavy" dirty="0">
                <a:latin typeface="Consolas"/>
                <a:cs typeface="Consolas"/>
              </a:rPr>
              <a:t>)</a:t>
            </a:r>
            <a:endParaRPr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58000" y="5181600"/>
            <a:ext cx="1173163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onsolas"/>
                <a:cs typeface="Consolas"/>
              </a:rPr>
              <a:t>log(</a:t>
            </a:r>
            <a:r>
              <a:rPr i="1" spc="-5" dirty="0">
                <a:latin typeface="Consolas"/>
                <a:cs typeface="Consolas"/>
              </a:rPr>
              <a:t>k</a:t>
            </a:r>
            <a:r>
              <a:rPr dirty="0">
                <a:latin typeface="Consolas"/>
                <a:cs typeface="Consolas"/>
              </a:rPr>
              <a:t>)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 txBox="1">
            <a:spLocks noChangeArrowheads="1"/>
          </p:cNvSpPr>
          <p:nvPr/>
        </p:nvSpPr>
        <p:spPr bwMode="auto">
          <a:xfrm>
            <a:off x="8128000" y="3795713"/>
            <a:ext cx="1381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859088"/>
            <a:ext cx="7869238" cy="1127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Consider </a:t>
            </a:r>
            <a:r>
              <a:rPr sz="2400" dirty="0">
                <a:latin typeface="Tahoma"/>
                <a:cs typeface="Tahoma"/>
              </a:rPr>
              <a:t>each </a:t>
            </a:r>
            <a:r>
              <a:rPr sz="2400" spc="-5" dirty="0">
                <a:latin typeface="Tahoma"/>
                <a:cs typeface="Tahoma"/>
              </a:rPr>
              <a:t>node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i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Has </a:t>
            </a:r>
            <a:r>
              <a:rPr sz="2000" i="1" spc="-5" dirty="0">
                <a:latin typeface="Consolas"/>
                <a:cs typeface="Consolas"/>
              </a:rPr>
              <a:t>k</a:t>
            </a:r>
            <a:r>
              <a:rPr sz="2000" i="1" spc="-540" dirty="0">
                <a:latin typeface="Consolas"/>
                <a:cs typeface="Consolas"/>
              </a:rPr>
              <a:t> </a:t>
            </a:r>
            <a:r>
              <a:rPr sz="2000" spc="-5" dirty="0">
                <a:latin typeface="Tahoma"/>
                <a:cs typeface="Tahoma"/>
              </a:rPr>
              <a:t>neighbors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The number of edges connecting </a:t>
            </a:r>
            <a:r>
              <a:rPr sz="2000" spc="-10" dirty="0">
                <a:latin typeface="Tahoma"/>
                <a:cs typeface="Tahoma"/>
              </a:rPr>
              <a:t>between </a:t>
            </a:r>
            <a:r>
              <a:rPr sz="2000" spc="-5" dirty="0">
                <a:latin typeface="Tahoma"/>
                <a:cs typeface="Tahoma"/>
              </a:rPr>
              <a:t>its neighbors is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i="1" spc="-5" dirty="0">
                <a:latin typeface="Consolas"/>
                <a:cs typeface="Consolas"/>
              </a:rPr>
              <a:t>p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400" i="1" spc="-7" baseline="29513" dirty="0">
                <a:latin typeface="Consolas"/>
                <a:cs typeface="Consolas"/>
              </a:rPr>
              <a:t>k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7651" name="object 4"/>
          <p:cNvSpPr txBox="1">
            <a:spLocks noChangeArrowheads="1"/>
          </p:cNvSpPr>
          <p:nvPr/>
        </p:nvSpPr>
        <p:spPr bwMode="auto">
          <a:xfrm>
            <a:off x="5700713" y="4237038"/>
            <a:ext cx="13811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775" y="4095750"/>
            <a:ext cx="498475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7815" algn="l"/>
              </a:tabLst>
              <a:defRPr/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ahoma"/>
                <a:cs typeface="Tahoma"/>
              </a:rPr>
              <a:t>The total number of possible edges 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400" i="1" spc="-7" baseline="29513" dirty="0">
                <a:latin typeface="Consolas"/>
                <a:cs typeface="Consolas"/>
              </a:rPr>
              <a:t>k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4537075"/>
            <a:ext cx="7329488" cy="841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0">
              <a:lnSpc>
                <a:spcPts val="1750"/>
              </a:lnSpc>
              <a:tabLst>
                <a:tab pos="754063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Thus, the clustering coefficient of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i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c</a:t>
            </a:r>
            <a:r>
              <a:rPr lang="th-TH" sz="1900" i="1" baseline="-21000">
                <a:latin typeface="Consolas" pitchFamily="49" charset="0"/>
                <a:cs typeface="Consolas" pitchFamily="49" charset="0"/>
              </a:rPr>
              <a:t>i 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=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p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(</a:t>
            </a:r>
            <a:r>
              <a:rPr lang="th-TH" sz="2400" i="1" baseline="30000">
                <a:latin typeface="Consolas" pitchFamily="49" charset="0"/>
                <a:cs typeface="Consolas" pitchFamily="49" charset="0"/>
              </a:rPr>
              <a:t>k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)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/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(</a:t>
            </a:r>
            <a:r>
              <a:rPr lang="th-TH" sz="2400" i="1" baseline="30000">
                <a:latin typeface="Consolas" pitchFamily="49" charset="0"/>
                <a:cs typeface="Consolas" pitchFamily="49" charset="0"/>
              </a:rPr>
              <a:t>k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) =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p</a:t>
            </a:r>
            <a:endParaRPr lang="th-TH" sz="2000">
              <a:latin typeface="Consolas" pitchFamily="49" charset="0"/>
              <a:cs typeface="Consolas" pitchFamily="49" charset="0"/>
            </a:endParaRPr>
          </a:p>
          <a:p>
            <a:pPr marL="469900" algn="r">
              <a:lnSpc>
                <a:spcPts val="1275"/>
              </a:lnSpc>
              <a:tabLst>
                <a:tab pos="754063" algn="l"/>
              </a:tabLst>
            </a:pPr>
            <a:r>
              <a:rPr lang="th-TH" sz="1600">
                <a:latin typeface="Consolas" pitchFamily="49" charset="0"/>
                <a:cs typeface="Consolas" pitchFamily="49" charset="0"/>
              </a:rPr>
              <a:t>2	2</a:t>
            </a:r>
          </a:p>
          <a:p>
            <a:pPr marL="469900">
              <a:spcBef>
                <a:spcPts val="625"/>
              </a:spcBef>
              <a:buFont typeface="Arial" charset="0"/>
              <a:buChar char="•"/>
              <a:tabLst>
                <a:tab pos="7540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Average clustering coefficient</a:t>
            </a:r>
          </a:p>
        </p:txBody>
      </p:sp>
      <p:sp>
        <p:nvSpPr>
          <p:cNvPr id="27654" name="object 7"/>
          <p:cNvSpPr>
            <a:spLocks noChangeArrowheads="1"/>
          </p:cNvSpPr>
          <p:nvPr/>
        </p:nvSpPr>
        <p:spPr bwMode="auto">
          <a:xfrm>
            <a:off x="258763" y="254000"/>
            <a:ext cx="5575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Clustering</a:t>
            </a:r>
            <a:r>
              <a:rPr spc="-90" dirty="0"/>
              <a:t> </a:t>
            </a:r>
            <a:r>
              <a:rPr spc="-5" dirty="0"/>
              <a:t>Coefficient</a:t>
            </a:r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4000500" y="1571625"/>
            <a:ext cx="1000125" cy="357188"/>
          </a:xfrm>
          <a:custGeom>
            <a:avLst/>
            <a:gdLst/>
            <a:ahLst/>
            <a:cxnLst>
              <a:cxn ang="0">
                <a:pos x="1000137" y="357187"/>
              </a:cxn>
              <a:cxn ang="0">
                <a:pos x="0" y="0"/>
              </a:cxn>
            </a:cxnLst>
            <a:rect l="0" t="0" r="r" b="b"/>
            <a:pathLst>
              <a:path w="1000125" h="357505">
                <a:moveTo>
                  <a:pt x="1000137" y="35718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4740275" y="1689100"/>
            <a:ext cx="452438" cy="450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8" name="object 11"/>
          <p:cNvSpPr>
            <a:spLocks noChangeArrowheads="1"/>
          </p:cNvSpPr>
          <p:nvPr/>
        </p:nvSpPr>
        <p:spPr bwMode="auto">
          <a:xfrm>
            <a:off x="4703763" y="1644650"/>
            <a:ext cx="525462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9" name="object 12"/>
          <p:cNvSpPr>
            <a:spLocks noChangeArrowheads="1"/>
          </p:cNvSpPr>
          <p:nvPr/>
        </p:nvSpPr>
        <p:spPr bwMode="auto">
          <a:xfrm>
            <a:off x="4786313" y="171450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0" name="object 13"/>
          <p:cNvSpPr>
            <a:spLocks/>
          </p:cNvSpPr>
          <p:nvPr/>
        </p:nvSpPr>
        <p:spPr bwMode="auto">
          <a:xfrm>
            <a:off x="4786313" y="17145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4883150" y="1725613"/>
            <a:ext cx="1651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j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7662" name="object 15"/>
          <p:cNvSpPr>
            <a:spLocks noChangeArrowheads="1"/>
          </p:cNvSpPr>
          <p:nvPr/>
        </p:nvSpPr>
        <p:spPr bwMode="auto">
          <a:xfrm>
            <a:off x="3740150" y="1331913"/>
            <a:ext cx="452438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3" name="object 16"/>
          <p:cNvSpPr>
            <a:spLocks noChangeArrowheads="1"/>
          </p:cNvSpPr>
          <p:nvPr/>
        </p:nvSpPr>
        <p:spPr bwMode="auto">
          <a:xfrm>
            <a:off x="3702050" y="1287463"/>
            <a:ext cx="527050" cy="4635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4" name="object 17"/>
          <p:cNvSpPr>
            <a:spLocks noChangeArrowheads="1"/>
          </p:cNvSpPr>
          <p:nvPr/>
        </p:nvSpPr>
        <p:spPr bwMode="auto">
          <a:xfrm>
            <a:off x="3786188" y="1357313"/>
            <a:ext cx="357187" cy="357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5" name="object 18"/>
          <p:cNvSpPr>
            <a:spLocks/>
          </p:cNvSpPr>
          <p:nvPr/>
        </p:nvSpPr>
        <p:spPr bwMode="auto">
          <a:xfrm>
            <a:off x="3786188" y="135731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881438" y="1368425"/>
            <a:ext cx="1651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7667" name="object 20"/>
          <p:cNvSpPr>
            <a:spLocks noChangeArrowheads="1"/>
          </p:cNvSpPr>
          <p:nvPr/>
        </p:nvSpPr>
        <p:spPr bwMode="auto">
          <a:xfrm>
            <a:off x="3668713" y="2189163"/>
            <a:ext cx="452437" cy="4524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8" name="object 21"/>
          <p:cNvSpPr>
            <a:spLocks noChangeArrowheads="1"/>
          </p:cNvSpPr>
          <p:nvPr/>
        </p:nvSpPr>
        <p:spPr bwMode="auto">
          <a:xfrm>
            <a:off x="3714750" y="2214563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9" name="object 22"/>
          <p:cNvSpPr>
            <a:spLocks/>
          </p:cNvSpPr>
          <p:nvPr/>
        </p:nvSpPr>
        <p:spPr bwMode="auto">
          <a:xfrm>
            <a:off x="3714750" y="22145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0" name="object 23"/>
          <p:cNvSpPr>
            <a:spLocks noChangeArrowheads="1"/>
          </p:cNvSpPr>
          <p:nvPr/>
        </p:nvSpPr>
        <p:spPr bwMode="auto">
          <a:xfrm>
            <a:off x="5954713" y="1689100"/>
            <a:ext cx="452437" cy="4508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1" name="object 24"/>
          <p:cNvSpPr>
            <a:spLocks noChangeArrowheads="1"/>
          </p:cNvSpPr>
          <p:nvPr/>
        </p:nvSpPr>
        <p:spPr bwMode="auto">
          <a:xfrm>
            <a:off x="6000750" y="171450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2" name="object 25"/>
          <p:cNvSpPr>
            <a:spLocks/>
          </p:cNvSpPr>
          <p:nvPr/>
        </p:nvSpPr>
        <p:spPr bwMode="auto">
          <a:xfrm>
            <a:off x="6000750" y="17145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3" name="object 26"/>
          <p:cNvSpPr>
            <a:spLocks noChangeArrowheads="1"/>
          </p:cNvSpPr>
          <p:nvPr/>
        </p:nvSpPr>
        <p:spPr bwMode="auto">
          <a:xfrm>
            <a:off x="5311775" y="2332038"/>
            <a:ext cx="452438" cy="4508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4" name="object 27"/>
          <p:cNvSpPr>
            <a:spLocks noChangeArrowheads="1"/>
          </p:cNvSpPr>
          <p:nvPr/>
        </p:nvSpPr>
        <p:spPr bwMode="auto">
          <a:xfrm>
            <a:off x="5357813" y="2357438"/>
            <a:ext cx="357187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5" name="object 28"/>
          <p:cNvSpPr>
            <a:spLocks/>
          </p:cNvSpPr>
          <p:nvPr/>
        </p:nvSpPr>
        <p:spPr bwMode="auto">
          <a:xfrm>
            <a:off x="5357813" y="23574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6" name="object 29"/>
          <p:cNvSpPr>
            <a:spLocks noChangeArrowheads="1"/>
          </p:cNvSpPr>
          <p:nvPr/>
        </p:nvSpPr>
        <p:spPr bwMode="auto">
          <a:xfrm>
            <a:off x="5383213" y="1117600"/>
            <a:ext cx="452437" cy="4508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7" name="object 30"/>
          <p:cNvSpPr>
            <a:spLocks noChangeArrowheads="1"/>
          </p:cNvSpPr>
          <p:nvPr/>
        </p:nvSpPr>
        <p:spPr bwMode="auto">
          <a:xfrm>
            <a:off x="5429250" y="1143000"/>
            <a:ext cx="357188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5429250" y="114300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9" name="object 32"/>
          <p:cNvSpPr>
            <a:spLocks noChangeArrowheads="1"/>
          </p:cNvSpPr>
          <p:nvPr/>
        </p:nvSpPr>
        <p:spPr bwMode="auto">
          <a:xfrm>
            <a:off x="2954338" y="1258888"/>
            <a:ext cx="452437" cy="45402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0" name="object 33"/>
          <p:cNvSpPr>
            <a:spLocks noChangeArrowheads="1"/>
          </p:cNvSpPr>
          <p:nvPr/>
        </p:nvSpPr>
        <p:spPr bwMode="auto">
          <a:xfrm>
            <a:off x="3000375" y="1285875"/>
            <a:ext cx="357188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1" name="object 34"/>
          <p:cNvSpPr>
            <a:spLocks/>
          </p:cNvSpPr>
          <p:nvPr/>
        </p:nvSpPr>
        <p:spPr bwMode="auto">
          <a:xfrm>
            <a:off x="3000375" y="128587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2" name="object 35"/>
          <p:cNvSpPr>
            <a:spLocks noChangeArrowheads="1"/>
          </p:cNvSpPr>
          <p:nvPr/>
        </p:nvSpPr>
        <p:spPr bwMode="auto">
          <a:xfrm>
            <a:off x="2811463" y="2046288"/>
            <a:ext cx="452437" cy="4508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3" name="object 36"/>
          <p:cNvSpPr>
            <a:spLocks noChangeArrowheads="1"/>
          </p:cNvSpPr>
          <p:nvPr/>
        </p:nvSpPr>
        <p:spPr bwMode="auto">
          <a:xfrm>
            <a:off x="2857500" y="2071688"/>
            <a:ext cx="357188" cy="357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4" name="object 37"/>
          <p:cNvSpPr>
            <a:spLocks/>
          </p:cNvSpPr>
          <p:nvPr/>
        </p:nvSpPr>
        <p:spPr bwMode="auto">
          <a:xfrm>
            <a:off x="2857500" y="207168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5" name="object 38"/>
          <p:cNvSpPr>
            <a:spLocks noChangeArrowheads="1"/>
          </p:cNvSpPr>
          <p:nvPr/>
        </p:nvSpPr>
        <p:spPr bwMode="auto">
          <a:xfrm>
            <a:off x="2168525" y="1689100"/>
            <a:ext cx="452438" cy="4508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6" name="object 39"/>
          <p:cNvSpPr>
            <a:spLocks noChangeArrowheads="1"/>
          </p:cNvSpPr>
          <p:nvPr/>
        </p:nvSpPr>
        <p:spPr bwMode="auto">
          <a:xfrm>
            <a:off x="2214563" y="1714500"/>
            <a:ext cx="357187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7" name="object 40"/>
          <p:cNvSpPr>
            <a:spLocks/>
          </p:cNvSpPr>
          <p:nvPr/>
        </p:nvSpPr>
        <p:spPr bwMode="auto">
          <a:xfrm>
            <a:off x="2214563" y="17145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8" name="object 41"/>
          <p:cNvSpPr txBox="1">
            <a:spLocks noChangeArrowheads="1"/>
          </p:cNvSpPr>
          <p:nvPr/>
        </p:nvSpPr>
        <p:spPr bwMode="auto">
          <a:xfrm>
            <a:off x="4419600" y="1239838"/>
            <a:ext cx="222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b="1" i="1">
                <a:solidFill>
                  <a:srgbClr val="00AF50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3113088" y="5530850"/>
            <a:ext cx="3043237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3580" y="0"/>
              </a:cxn>
              <a:cxn ang="0">
                <a:pos x="3043580" y="612648"/>
              </a:cxn>
              <a:cxn ang="0">
                <a:pos x="0" y="612648"/>
              </a:cxn>
              <a:cxn ang="0">
                <a:pos x="0" y="0"/>
              </a:cxn>
            </a:cxnLst>
            <a:rect l="0" t="0" r="r" b="b"/>
            <a:pathLst>
              <a:path w="3044190" h="612775">
                <a:moveTo>
                  <a:pt x="0" y="0"/>
                </a:moveTo>
                <a:lnTo>
                  <a:pt x="3043580" y="0"/>
                </a:lnTo>
                <a:lnTo>
                  <a:pt x="3043580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0" name="object 43"/>
          <p:cNvSpPr>
            <a:spLocks/>
          </p:cNvSpPr>
          <p:nvPr/>
        </p:nvSpPr>
        <p:spPr bwMode="auto">
          <a:xfrm>
            <a:off x="3113088" y="5530850"/>
            <a:ext cx="3043237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3580" y="0"/>
              </a:cxn>
              <a:cxn ang="0">
                <a:pos x="3043580" y="612648"/>
              </a:cxn>
              <a:cxn ang="0">
                <a:pos x="0" y="612648"/>
              </a:cxn>
              <a:cxn ang="0">
                <a:pos x="0" y="0"/>
              </a:cxn>
            </a:cxnLst>
            <a:rect l="0" t="0" r="r" b="b"/>
            <a:pathLst>
              <a:path w="3044190" h="612775">
                <a:moveTo>
                  <a:pt x="0" y="0"/>
                </a:moveTo>
                <a:lnTo>
                  <a:pt x="3043580" y="0"/>
                </a:lnTo>
                <a:lnTo>
                  <a:pt x="3043580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249613" y="5673725"/>
            <a:ext cx="977900" cy="417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32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200" i="1" baseline="13888" dirty="0">
                <a:latin typeface="Consolas"/>
                <a:cs typeface="Consolas"/>
              </a:rPr>
              <a:t>C</a:t>
            </a:r>
            <a:r>
              <a:rPr sz="1850" i="1" spc="5" dirty="0"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47" name="object 4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7693" name="object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109EEF7-9CC7-4D76-8AC1-964BF3878AC5}" type="slidenum">
              <a:rPr lang="th-TH"/>
              <a:pPr marL="25400"/>
              <a:t>21</a:t>
            </a:fld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4421188" y="5586413"/>
            <a:ext cx="977900" cy="44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onsolas"/>
                <a:cs typeface="Consolas"/>
              </a:rPr>
              <a:t>= </a:t>
            </a:r>
            <a:r>
              <a:rPr i="1" dirty="0">
                <a:latin typeface="Consolas"/>
                <a:cs typeface="Consolas"/>
              </a:rPr>
              <a:t>p</a:t>
            </a:r>
            <a:r>
              <a:rPr i="1" spc="-114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endParaRPr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92763" y="5448300"/>
            <a:ext cx="425450" cy="685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-340" dirty="0">
                <a:latin typeface="Consolas"/>
                <a:cs typeface="Consolas"/>
              </a:rPr>
              <a:t>k</a:t>
            </a:r>
            <a:r>
              <a:rPr sz="4200" spc="-750" baseline="-21825" dirty="0">
                <a:latin typeface="Consolas"/>
                <a:cs typeface="Consolas"/>
              </a:rPr>
              <a:t>/</a:t>
            </a:r>
            <a:r>
              <a:rPr sz="3600" i="1" baseline="-45138" dirty="0">
                <a:latin typeface="Consolas"/>
                <a:cs typeface="Consolas"/>
              </a:rPr>
              <a:t>n</a:t>
            </a:r>
            <a:endParaRPr sz="3600" baseline="-45138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871788"/>
            <a:ext cx="31686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Clustering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coefficient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258763" y="254000"/>
            <a:ext cx="252253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2295525" y="254000"/>
            <a:ext cx="1490663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3168650" y="254000"/>
            <a:ext cx="1631950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ChangeArrowheads="1"/>
          </p:cNvSpPr>
          <p:nvPr/>
        </p:nvSpPr>
        <p:spPr bwMode="auto">
          <a:xfrm>
            <a:off x="4183063" y="254000"/>
            <a:ext cx="814387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8" name="object 7"/>
          <p:cNvSpPr>
            <a:spLocks noChangeArrowheads="1"/>
          </p:cNvSpPr>
          <p:nvPr/>
        </p:nvSpPr>
        <p:spPr bwMode="auto">
          <a:xfrm>
            <a:off x="4381500" y="254000"/>
            <a:ext cx="1992313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9" name="object 8"/>
          <p:cNvSpPr>
            <a:spLocks noChangeArrowheads="1"/>
          </p:cNvSpPr>
          <p:nvPr/>
        </p:nvSpPr>
        <p:spPr bwMode="auto">
          <a:xfrm>
            <a:off x="5889625" y="254000"/>
            <a:ext cx="2828925" cy="754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FC0"/>
                </a:solidFill>
              </a:rPr>
              <a:t>Random </a:t>
            </a:r>
            <a:r>
              <a:rPr dirty="0"/>
              <a:t>VS. </a:t>
            </a:r>
            <a:r>
              <a:rPr spc="-5" dirty="0">
                <a:solidFill>
                  <a:srgbClr val="006FC0"/>
                </a:solidFill>
              </a:rPr>
              <a:t>Real-World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5" dirty="0"/>
              <a:t>Networks</a:t>
            </a:r>
          </a:p>
        </p:txBody>
      </p:sp>
      <p:sp>
        <p:nvSpPr>
          <p:cNvPr id="15" name="object 1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8682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85EDFB2-38B7-463A-9607-3ECF7FF1F0D0}" type="slidenum">
              <a:rPr lang="th-TH"/>
              <a:pPr marL="25400"/>
              <a:t>22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36575" y="1116013"/>
            <a:ext cx="3078163" cy="1068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Average </a:t>
            </a:r>
            <a:r>
              <a:rPr sz="2400" spc="-5" dirty="0">
                <a:latin typeface="Tahoma"/>
                <a:cs typeface="Tahoma"/>
              </a:rPr>
              <a:t>path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length</a:t>
            </a:r>
            <a:endParaRPr sz="2400">
              <a:latin typeface="Tahoma"/>
              <a:cs typeface="Tahoma"/>
            </a:endParaRPr>
          </a:p>
          <a:p>
            <a:pPr marL="1840864" fontAlgn="auto">
              <a:spcBef>
                <a:spcPts val="2155"/>
              </a:spcBef>
              <a:spcAft>
                <a:spcPts val="0"/>
              </a:spcAft>
              <a:defRPr/>
            </a:pPr>
            <a:r>
              <a:rPr sz="4200" i="1" spc="7" baseline="13888" dirty="0">
                <a:solidFill>
                  <a:srgbClr val="C00000"/>
                </a:solidFill>
                <a:latin typeface="Consolas"/>
                <a:cs typeface="Consolas"/>
              </a:rPr>
              <a:t>l</a:t>
            </a:r>
            <a:r>
              <a:rPr sz="1850" i="1" spc="5" dirty="0">
                <a:solidFill>
                  <a:srgbClr val="C00000"/>
                </a:solidFill>
                <a:latin typeface="Consolas"/>
                <a:cs typeface="Consolas"/>
              </a:rPr>
              <a:t>network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5538" y="1755775"/>
            <a:ext cx="1393825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13888" dirty="0">
                <a:solidFill>
                  <a:srgbClr val="C00000"/>
                </a:solidFill>
                <a:latin typeface="Consolas"/>
                <a:cs typeface="Consolas"/>
              </a:rPr>
              <a:t>≈</a:t>
            </a:r>
            <a:r>
              <a:rPr sz="4200" spc="-127" baseline="13888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4200" i="1" spc="7" baseline="13888" dirty="0">
                <a:solidFill>
                  <a:srgbClr val="C00000"/>
                </a:solidFill>
                <a:latin typeface="Consolas"/>
                <a:cs typeface="Consolas"/>
              </a:rPr>
              <a:t>l</a:t>
            </a:r>
            <a:r>
              <a:rPr sz="1850" i="1" spc="5" dirty="0">
                <a:solidFill>
                  <a:srgbClr val="C00000"/>
                </a:solidFill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7638" y="1666875"/>
            <a:ext cx="1979612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= O(log</a:t>
            </a:r>
            <a:r>
              <a:rPr spc="-1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)</a:t>
            </a:r>
            <a:endParaRPr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5375" y="3613150"/>
            <a:ext cx="1133475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i="1" baseline="13888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850" i="1" spc="5" dirty="0">
                <a:solidFill>
                  <a:srgbClr val="C00000"/>
                </a:solidFill>
                <a:latin typeface="Consolas"/>
                <a:cs typeface="Consolas"/>
              </a:rPr>
              <a:t>network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5538" y="3613150"/>
            <a:ext cx="1589087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13888" dirty="0">
                <a:solidFill>
                  <a:srgbClr val="C00000"/>
                </a:solidFill>
                <a:latin typeface="Consolas"/>
                <a:cs typeface="Consolas"/>
              </a:rPr>
              <a:t>&gt;&gt;</a:t>
            </a:r>
            <a:r>
              <a:rPr sz="4200" spc="-135" baseline="13888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4200" i="1" spc="7" baseline="13888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850" i="1" spc="5" dirty="0">
                <a:solidFill>
                  <a:srgbClr val="C00000"/>
                </a:solidFill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591425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Comparisons with random network used to determine  whether real-world network is small-world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258763" y="254000"/>
            <a:ext cx="25225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2295525" y="254000"/>
            <a:ext cx="1490663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3168650" y="254000"/>
            <a:ext cx="1631950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4183063" y="254000"/>
            <a:ext cx="814387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 noChangeArrowheads="1"/>
          </p:cNvSpPr>
          <p:nvPr/>
        </p:nvSpPr>
        <p:spPr bwMode="auto">
          <a:xfrm>
            <a:off x="4381500" y="254000"/>
            <a:ext cx="1992313" cy="754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5889625" y="254000"/>
            <a:ext cx="2828925" cy="7540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FC0"/>
                </a:solidFill>
              </a:rPr>
              <a:t>Random </a:t>
            </a:r>
            <a:r>
              <a:rPr dirty="0"/>
              <a:t>VS. </a:t>
            </a:r>
            <a:r>
              <a:rPr spc="-5" dirty="0">
                <a:solidFill>
                  <a:srgbClr val="006FC0"/>
                </a:solidFill>
              </a:rPr>
              <a:t>Real-World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5" dirty="0"/>
              <a:t>Networks</a:t>
            </a:r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285750" y="3424238"/>
            <a:ext cx="2089150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7994" y="0"/>
              </a:cxn>
              <a:cxn ang="0">
                <a:pos x="2087994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2088514" h="824864">
                <a:moveTo>
                  <a:pt x="0" y="0"/>
                </a:moveTo>
                <a:lnTo>
                  <a:pt x="2087994" y="0"/>
                </a:lnTo>
                <a:lnTo>
                  <a:pt x="2087994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2373313" y="3424238"/>
            <a:ext cx="1428750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8762" y="0"/>
              </a:cxn>
              <a:cxn ang="0">
                <a:pos x="1428762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428750" h="824864">
                <a:moveTo>
                  <a:pt x="0" y="0"/>
                </a:moveTo>
                <a:lnTo>
                  <a:pt x="1428762" y="0"/>
                </a:lnTo>
                <a:lnTo>
                  <a:pt x="1428762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3802063" y="3424238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5062538" y="3424238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323013" y="3424238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7581900" y="3424238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285750" y="5073650"/>
            <a:ext cx="2089150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7994" y="0"/>
              </a:cxn>
              <a:cxn ang="0">
                <a:pos x="2087994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2088514" h="824864">
                <a:moveTo>
                  <a:pt x="0" y="0"/>
                </a:moveTo>
                <a:lnTo>
                  <a:pt x="2087994" y="0"/>
                </a:lnTo>
                <a:lnTo>
                  <a:pt x="2087994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2373313" y="5073650"/>
            <a:ext cx="1428750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8762" y="0"/>
              </a:cxn>
              <a:cxn ang="0">
                <a:pos x="1428762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428750" h="824864">
                <a:moveTo>
                  <a:pt x="0" y="0"/>
                </a:moveTo>
                <a:lnTo>
                  <a:pt x="1428762" y="0"/>
                </a:lnTo>
                <a:lnTo>
                  <a:pt x="1428762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3802063" y="5073650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5062538" y="5073650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6323013" y="5073650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7581900" y="5073650"/>
            <a:ext cx="1260475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005" y="0"/>
              </a:cxn>
              <a:cxn ang="0">
                <a:pos x="1260005" y="824395"/>
              </a:cxn>
              <a:cxn ang="0">
                <a:pos x="0" y="824395"/>
              </a:cxn>
              <a:cxn ang="0">
                <a:pos x="0" y="0"/>
              </a:cxn>
            </a:cxnLst>
            <a:rect l="0" t="0" r="r" b="b"/>
            <a:pathLst>
              <a:path w="1260475" h="824864">
                <a:moveTo>
                  <a:pt x="0" y="0"/>
                </a:moveTo>
                <a:lnTo>
                  <a:pt x="1260005" y="0"/>
                </a:lnTo>
                <a:lnTo>
                  <a:pt x="1260005" y="824395"/>
                </a:lnTo>
                <a:lnTo>
                  <a:pt x="0" y="824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79400" y="2143125"/>
          <a:ext cx="8526463" cy="3754438"/>
        </p:xfrm>
        <a:graphic>
          <a:graphicData uri="http://schemas.openxmlformats.org/drawingml/2006/table">
            <a:tbl>
              <a:tblPr/>
              <a:tblGrid>
                <a:gridCol w="2084388"/>
                <a:gridCol w="1416050"/>
                <a:gridCol w="1157287"/>
                <a:gridCol w="1271588"/>
                <a:gridCol w="71437"/>
                <a:gridCol w="1176338"/>
                <a:gridCol w="1349375"/>
              </a:tblGrid>
              <a:tr h="457200"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Network</a:t>
                      </a: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Size</a:t>
                      </a: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1" u="none" strike="noStrike" cap="none" normalizeH="0" baseline="14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r>
                        <a:rPr kumimoji="0" lang="th-TH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actual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1" u="none" strike="noStrike" cap="none" normalizeH="0" baseline="14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r>
                        <a:rPr kumimoji="0" lang="th-TH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random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1" u="none" strike="noStrike" cap="none" normalizeH="0" baseline="14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kumimoji="0" lang="th-TH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actual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1" u="none" strike="noStrike" cap="none" normalizeH="0" baseline="14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kumimoji="0" lang="th-TH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random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546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Film actors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225,226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3.65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2.99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0.79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0.00027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74688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MEDLINE co-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authorship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1,520,251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4.6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4.91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0.56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1.8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Cordia New" pitchFamily="34" charset="-34"/>
                        </a:rPr>
                        <a:t>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  <a:r>
                        <a:rPr kumimoji="0" lang="th-TH" sz="2400" b="0" i="0" u="none" strike="noStrike" cap="none" normalizeH="0" baseline="2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–4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74688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E.Coli substrate  graph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base" latinLnBrk="0" hangingPunct="1">
                        <a:lnSpc>
                          <a:spcPts val="3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3288" algn="l"/>
                        </a:tabLst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2.9	</a:t>
                      </a:r>
                      <a:r>
                        <a:rPr kumimoji="0" lang="th-TH" sz="5400" b="0" i="0" u="none" strike="noStrike" cap="none" normalizeH="0" baseline="2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≈</a:t>
                      </a:r>
                      <a:endParaRPr kumimoji="0" lang="th-TH" sz="5400" b="0" i="0" u="none" strike="noStrike" cap="none" normalizeH="0" baseline="2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ts val="3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0.32 </a:t>
                      </a:r>
                      <a:r>
                        <a:rPr kumimoji="0" lang="th-TH" sz="5400" b="0" i="0" u="none" strike="noStrike" cap="none" normalizeH="0" baseline="2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&gt;</a:t>
                      </a:r>
                      <a:endParaRPr kumimoji="0" lang="th-TH" sz="5400" b="0" i="0" u="none" strike="noStrike" cap="none" normalizeH="0" baseline="2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5400" b="0" i="0" u="none" strike="noStrike" cap="none" normalizeH="0" baseline="2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&gt;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0.026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74688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EE9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C.Elegans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2.65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2.25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0.28</a:t>
                      </a:r>
                    </a:p>
                  </a:txBody>
                  <a:tcPr marL="0" marR="0" marT="0" marB="0" horzOverflow="overflow">
                    <a:lnL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0.05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74688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AAC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29768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A10549C-4EBD-47DC-9A5C-54DF1067AED1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1395413" y="2668588"/>
            <a:ext cx="2320925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2879725" y="2668588"/>
            <a:ext cx="1023938" cy="1020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5" name="object 6"/>
          <p:cNvSpPr>
            <a:spLocks noChangeArrowheads="1"/>
          </p:cNvSpPr>
          <p:nvPr/>
        </p:nvSpPr>
        <p:spPr bwMode="auto">
          <a:xfrm>
            <a:off x="3067050" y="2668588"/>
            <a:ext cx="2898775" cy="1020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5270500" y="2668588"/>
            <a:ext cx="2481263" cy="10207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ChangeArrowheads="1"/>
          </p:cNvSpPr>
          <p:nvPr/>
        </p:nvSpPr>
        <p:spPr bwMode="auto">
          <a:xfrm>
            <a:off x="1825625" y="3087688"/>
            <a:ext cx="1452563" cy="393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8" name="object 9"/>
          <p:cNvSpPr>
            <a:spLocks noChangeArrowheads="1"/>
          </p:cNvSpPr>
          <p:nvPr/>
        </p:nvSpPr>
        <p:spPr bwMode="auto">
          <a:xfrm>
            <a:off x="3314700" y="3294063"/>
            <a:ext cx="150813" cy="61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3502025" y="3081338"/>
            <a:ext cx="2025650" cy="5016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0" name="object 11"/>
          <p:cNvSpPr>
            <a:spLocks noChangeArrowheads="1"/>
          </p:cNvSpPr>
          <p:nvPr/>
        </p:nvSpPr>
        <p:spPr bwMode="auto">
          <a:xfrm>
            <a:off x="5729288" y="3059113"/>
            <a:ext cx="1565275" cy="4222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1" name="object 12"/>
          <p:cNvSpPr>
            <a:spLocks noChangeArrowheads="1"/>
          </p:cNvSpPr>
          <p:nvPr/>
        </p:nvSpPr>
        <p:spPr bwMode="auto">
          <a:xfrm>
            <a:off x="1447800" y="2720975"/>
            <a:ext cx="2217738" cy="9159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2" name="object 13"/>
          <p:cNvSpPr>
            <a:spLocks noChangeArrowheads="1"/>
          </p:cNvSpPr>
          <p:nvPr/>
        </p:nvSpPr>
        <p:spPr bwMode="auto">
          <a:xfrm>
            <a:off x="2932113" y="2720975"/>
            <a:ext cx="919162" cy="9159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3" name="object 14"/>
          <p:cNvSpPr>
            <a:spLocks noChangeArrowheads="1"/>
          </p:cNvSpPr>
          <p:nvPr/>
        </p:nvSpPr>
        <p:spPr bwMode="auto">
          <a:xfrm>
            <a:off x="3119438" y="2720975"/>
            <a:ext cx="2795587" cy="9159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4" name="object 15"/>
          <p:cNvSpPr>
            <a:spLocks noChangeArrowheads="1"/>
          </p:cNvSpPr>
          <p:nvPr/>
        </p:nvSpPr>
        <p:spPr bwMode="auto">
          <a:xfrm>
            <a:off x="5322888" y="2720975"/>
            <a:ext cx="2376487" cy="9159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0736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682AB16-789F-45DE-9578-607740A71E94}" type="slidenum">
              <a:rPr lang="th-TH"/>
              <a:pPr marL="25400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472363" cy="2497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5" dirty="0">
                <a:latin typeface="Tahoma"/>
                <a:cs typeface="Tahoma"/>
              </a:rPr>
              <a:t>Watts </a:t>
            </a:r>
            <a:r>
              <a:rPr sz="2400" dirty="0">
                <a:latin typeface="Tahoma"/>
                <a:cs typeface="Tahoma"/>
              </a:rPr>
              <a:t>&amp; </a:t>
            </a:r>
            <a:r>
              <a:rPr sz="2400" spc="-5" dirty="0">
                <a:latin typeface="Tahoma"/>
                <a:cs typeface="Tahoma"/>
              </a:rPr>
              <a:t>Strogatz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(1998)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850">
              <a:latin typeface="Times New Roman"/>
              <a:cs typeface="Times New Roman"/>
            </a:endParaRPr>
          </a:p>
          <a:p>
            <a:pPr marL="755650" lvl="1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Create </a:t>
            </a:r>
            <a:r>
              <a:rPr sz="2000" spc="-5" dirty="0">
                <a:latin typeface="Tahoma"/>
                <a:cs typeface="Tahoma"/>
              </a:rPr>
              <a:t>a model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small-world networks (low </a:t>
            </a:r>
            <a:r>
              <a:rPr sz="2000" i="1" spc="-5" dirty="0">
                <a:latin typeface="Consolas"/>
                <a:cs typeface="Consolas"/>
              </a:rPr>
              <a:t>l </a:t>
            </a:r>
            <a:r>
              <a:rPr sz="2000" spc="-5" dirty="0">
                <a:latin typeface="Tahoma"/>
                <a:cs typeface="Tahoma"/>
              </a:rPr>
              <a:t>and high</a:t>
            </a:r>
            <a:r>
              <a:rPr sz="2000" spc="-385" dirty="0">
                <a:latin typeface="Tahoma"/>
                <a:cs typeface="Tahoma"/>
              </a:rPr>
              <a:t> </a:t>
            </a:r>
            <a:r>
              <a:rPr sz="2000" i="1" spc="-5" dirty="0">
                <a:latin typeface="Consolas"/>
                <a:cs typeface="Consolas"/>
              </a:rPr>
              <a:t>C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50"/>
              </a:spcBef>
              <a:spcAft>
                <a:spcPts val="0"/>
              </a:spcAft>
              <a:buFont typeface="Arial"/>
              <a:buChar char="–"/>
              <a:defRPr/>
            </a:pPr>
            <a:endParaRPr sz="2950">
              <a:latin typeface="Times New Roman"/>
              <a:cs typeface="Times New Roman"/>
            </a:endParaRPr>
          </a:p>
          <a:p>
            <a:pPr marL="755650" lvl="1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Interpolate </a:t>
            </a:r>
            <a:r>
              <a:rPr sz="2000" spc="-10" dirty="0">
                <a:latin typeface="Tahoma"/>
                <a:cs typeface="Tahoma"/>
              </a:rPr>
              <a:t>between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regular </a:t>
            </a:r>
            <a:r>
              <a:rPr sz="2000" spc="-5" dirty="0">
                <a:latin typeface="Tahoma"/>
                <a:cs typeface="Tahoma"/>
              </a:rPr>
              <a:t>and </a:t>
            </a:r>
            <a:r>
              <a:rPr sz="2000" spc="-10" dirty="0">
                <a:latin typeface="Tahoma"/>
                <a:cs typeface="Tahoma"/>
              </a:rPr>
              <a:t>random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networks: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rewiring</a:t>
            </a:r>
            <a:r>
              <a:rPr sz="1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procedure</a:t>
            </a:r>
            <a:endParaRPr sz="18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30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dirty="0">
                <a:latin typeface="Tahoma"/>
                <a:cs typeface="Tahoma"/>
              </a:rPr>
              <a:t>edges </a:t>
            </a:r>
            <a:r>
              <a:rPr sz="1800" spc="-1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divide into </a:t>
            </a: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local </a:t>
            </a:r>
            <a:r>
              <a:rPr sz="1800" spc="-5" dirty="0">
                <a:latin typeface="Tahoma"/>
                <a:cs typeface="Tahoma"/>
              </a:rPr>
              <a:t>and </a:t>
            </a:r>
            <a:r>
              <a:rPr sz="1800" spc="-10" dirty="0">
                <a:solidFill>
                  <a:srgbClr val="C00000"/>
                </a:solidFill>
                <a:latin typeface="Tahoma"/>
                <a:cs typeface="Tahoma"/>
              </a:rPr>
              <a:t>long-range</a:t>
            </a:r>
            <a:r>
              <a:rPr sz="1800" spc="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contacts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58763" y="254000"/>
            <a:ext cx="19764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617663" y="254000"/>
            <a:ext cx="81438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1814513" y="254000"/>
            <a:ext cx="2568575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3898900" y="254000"/>
            <a:ext cx="3313113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Watts-Strogatz (WS)</a:t>
            </a:r>
            <a:r>
              <a:rPr spc="-70" dirty="0"/>
              <a:t> </a:t>
            </a:r>
            <a:r>
              <a:rPr spc="-5" dirty="0"/>
              <a:t>Model</a:t>
            </a: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175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8C64760-E0C0-42F4-AD81-183E13B4F0E8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258763" y="254000"/>
            <a:ext cx="713740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Regular Network</a:t>
            </a:r>
            <a:r>
              <a:rPr spc="-55" dirty="0"/>
              <a:t> </a:t>
            </a:r>
            <a:r>
              <a:rPr spc="-5" dirty="0"/>
              <a:t>Topologies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775" y="1316038"/>
            <a:ext cx="5445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30" dirty="0">
                <a:latin typeface="Calibri"/>
                <a:cs typeface="Calibri"/>
              </a:rPr>
              <a:t>S</a:t>
            </a: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2575" y="1392238"/>
            <a:ext cx="5397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0" dirty="0">
                <a:latin typeface="Calibri"/>
                <a:cs typeface="Calibri"/>
              </a:rPr>
              <a:t>TRE</a:t>
            </a:r>
            <a:r>
              <a:rPr sz="2000" b="1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2535238"/>
            <a:ext cx="5572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0" dirty="0">
                <a:latin typeface="Calibri"/>
                <a:cs typeface="Calibri"/>
              </a:rPr>
              <a:t>GR</a:t>
            </a:r>
            <a:r>
              <a:rPr sz="2000" b="1" spc="-5" dirty="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7713" y="3906838"/>
            <a:ext cx="454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US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4025" y="3906838"/>
            <a:ext cx="565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76" name="object 9"/>
          <p:cNvSpPr>
            <a:spLocks/>
          </p:cNvSpPr>
          <p:nvPr/>
        </p:nvSpPr>
        <p:spPr bwMode="auto">
          <a:xfrm>
            <a:off x="13716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7" name="object 10"/>
          <p:cNvSpPr>
            <a:spLocks/>
          </p:cNvSpPr>
          <p:nvPr/>
        </p:nvSpPr>
        <p:spPr bwMode="auto">
          <a:xfrm>
            <a:off x="13716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8" name="object 11"/>
          <p:cNvSpPr>
            <a:spLocks/>
          </p:cNvSpPr>
          <p:nvPr/>
        </p:nvSpPr>
        <p:spPr bwMode="auto">
          <a:xfrm>
            <a:off x="1371600" y="1971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9" name="object 12"/>
          <p:cNvSpPr>
            <a:spLocks/>
          </p:cNvSpPr>
          <p:nvPr/>
        </p:nvSpPr>
        <p:spPr bwMode="auto">
          <a:xfrm>
            <a:off x="1371600" y="1971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2590800" y="1971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1" name="object 14"/>
          <p:cNvSpPr>
            <a:spLocks/>
          </p:cNvSpPr>
          <p:nvPr/>
        </p:nvSpPr>
        <p:spPr bwMode="auto">
          <a:xfrm>
            <a:off x="2590800" y="1971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2" name="object 15"/>
          <p:cNvSpPr>
            <a:spLocks/>
          </p:cNvSpPr>
          <p:nvPr/>
        </p:nvSpPr>
        <p:spPr bwMode="auto">
          <a:xfrm>
            <a:off x="25908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3" name="object 16"/>
          <p:cNvSpPr>
            <a:spLocks/>
          </p:cNvSpPr>
          <p:nvPr/>
        </p:nvSpPr>
        <p:spPr bwMode="auto">
          <a:xfrm>
            <a:off x="25908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4" name="object 17"/>
          <p:cNvSpPr>
            <a:spLocks/>
          </p:cNvSpPr>
          <p:nvPr/>
        </p:nvSpPr>
        <p:spPr bwMode="auto">
          <a:xfrm>
            <a:off x="1524000" y="2124075"/>
            <a:ext cx="1066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6800" y="838200"/>
              </a:cxn>
            </a:cxnLst>
            <a:rect l="0" t="0" r="r" b="b"/>
            <a:pathLst>
              <a:path w="1066800" h="838200">
                <a:moveTo>
                  <a:pt x="0" y="0"/>
                </a:moveTo>
                <a:lnTo>
                  <a:pt x="1066800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1524000" y="2124075"/>
            <a:ext cx="10668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1066800" y="0"/>
              </a:cxn>
            </a:cxnLst>
            <a:rect l="0" t="0" r="r" b="b"/>
            <a:pathLst>
              <a:path w="1066800" h="838200">
                <a:moveTo>
                  <a:pt x="0" y="838200"/>
                </a:moveTo>
                <a:lnTo>
                  <a:pt x="10668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1981200" y="1971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>
            <a:spLocks/>
          </p:cNvSpPr>
          <p:nvPr/>
        </p:nvSpPr>
        <p:spPr bwMode="auto">
          <a:xfrm>
            <a:off x="1981200" y="1971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8" name="object 21"/>
          <p:cNvSpPr>
            <a:spLocks/>
          </p:cNvSpPr>
          <p:nvPr/>
        </p:nvSpPr>
        <p:spPr bwMode="auto">
          <a:xfrm>
            <a:off x="2057400" y="2124075"/>
            <a:ext cx="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9" name="object 22"/>
          <p:cNvSpPr>
            <a:spLocks/>
          </p:cNvSpPr>
          <p:nvPr/>
        </p:nvSpPr>
        <p:spPr bwMode="auto">
          <a:xfrm>
            <a:off x="1931988" y="2428875"/>
            <a:ext cx="228600" cy="2286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69806" y="8981"/>
              </a:cxn>
              <a:cxn ang="0">
                <a:pos x="33475" y="33475"/>
              </a:cxn>
              <a:cxn ang="0">
                <a:pos x="8981" y="69806"/>
              </a:cxn>
              <a:cxn ang="0">
                <a:pos x="0" y="114300"/>
              </a:cxn>
              <a:cxn ang="0">
                <a:pos x="8981" y="158793"/>
              </a:cxn>
              <a:cxn ang="0">
                <a:pos x="33475" y="195124"/>
              </a:cxn>
              <a:cxn ang="0">
                <a:pos x="69806" y="219618"/>
              </a:cxn>
              <a:cxn ang="0">
                <a:pos x="114300" y="228600"/>
              </a:cxn>
              <a:cxn ang="0">
                <a:pos x="158793" y="219618"/>
              </a:cxn>
              <a:cxn ang="0">
                <a:pos x="195124" y="195124"/>
              </a:cxn>
              <a:cxn ang="0">
                <a:pos x="219618" y="158793"/>
              </a:cxn>
              <a:cxn ang="0">
                <a:pos x="228600" y="114300"/>
              </a:cxn>
              <a:cxn ang="0">
                <a:pos x="219618" y="69806"/>
              </a:cxn>
              <a:cxn ang="0">
                <a:pos x="195124" y="33475"/>
              </a:cxn>
              <a:cxn ang="0">
                <a:pos x="158793" y="8981"/>
              </a:cxn>
              <a:cxn ang="0">
                <a:pos x="114300" y="0"/>
              </a:cxn>
            </a:cxnLst>
            <a:rect l="0" t="0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0" name="object 23"/>
          <p:cNvSpPr>
            <a:spLocks/>
          </p:cNvSpPr>
          <p:nvPr/>
        </p:nvSpPr>
        <p:spPr bwMode="auto">
          <a:xfrm>
            <a:off x="1931988" y="2428875"/>
            <a:ext cx="228600" cy="228600"/>
          </a:xfrm>
          <a:custGeom>
            <a:avLst/>
            <a:gdLst/>
            <a:ahLst/>
            <a:cxnLst>
              <a:cxn ang="0">
                <a:pos x="0" y="114300"/>
              </a:cxn>
              <a:cxn ang="0">
                <a:pos x="8981" y="69806"/>
              </a:cxn>
              <a:cxn ang="0">
                <a:pos x="33475" y="33475"/>
              </a:cxn>
              <a:cxn ang="0">
                <a:pos x="69806" y="8981"/>
              </a:cxn>
              <a:cxn ang="0">
                <a:pos x="114300" y="0"/>
              </a:cxn>
              <a:cxn ang="0">
                <a:pos x="158793" y="8981"/>
              </a:cxn>
              <a:cxn ang="0">
                <a:pos x="195124" y="33475"/>
              </a:cxn>
              <a:cxn ang="0">
                <a:pos x="219618" y="69806"/>
              </a:cxn>
              <a:cxn ang="0">
                <a:pos x="228600" y="114300"/>
              </a:cxn>
              <a:cxn ang="0">
                <a:pos x="219618" y="158793"/>
              </a:cxn>
              <a:cxn ang="0">
                <a:pos x="195124" y="195124"/>
              </a:cxn>
              <a:cxn ang="0">
                <a:pos x="158793" y="219618"/>
              </a:cxn>
              <a:cxn ang="0">
                <a:pos x="114300" y="228600"/>
              </a:cxn>
              <a:cxn ang="0">
                <a:pos x="69806" y="219618"/>
              </a:cxn>
              <a:cxn ang="0">
                <a:pos x="33475" y="195124"/>
              </a:cxn>
              <a:cxn ang="0">
                <a:pos x="8981" y="158793"/>
              </a:cxn>
              <a:cxn ang="0">
                <a:pos x="0" y="114300"/>
              </a:cxn>
            </a:cxnLst>
            <a:rect l="0" t="0" r="r" b="b"/>
            <a:pathLst>
              <a:path w="228600" h="228600">
                <a:moveTo>
                  <a:pt x="0" y="114300"/>
                </a:move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lnTo>
                  <a:pt x="158793" y="8981"/>
                </a:lnTo>
                <a:lnTo>
                  <a:pt x="195124" y="33475"/>
                </a:lnTo>
                <a:lnTo>
                  <a:pt x="219618" y="69806"/>
                </a:lnTo>
                <a:lnTo>
                  <a:pt x="228600" y="114300"/>
                </a:lnTo>
                <a:lnTo>
                  <a:pt x="219618" y="158793"/>
                </a:lnTo>
                <a:lnTo>
                  <a:pt x="195124" y="195124"/>
                </a:lnTo>
                <a:lnTo>
                  <a:pt x="158793" y="219618"/>
                </a:lnTo>
                <a:lnTo>
                  <a:pt x="114300" y="228600"/>
                </a:lnTo>
                <a:lnTo>
                  <a:pt x="69806" y="219618"/>
                </a:lnTo>
                <a:lnTo>
                  <a:pt x="33475" y="195124"/>
                </a:lnTo>
                <a:lnTo>
                  <a:pt x="8981" y="158793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1" name="object 24"/>
          <p:cNvSpPr>
            <a:spLocks/>
          </p:cNvSpPr>
          <p:nvPr/>
        </p:nvSpPr>
        <p:spPr bwMode="auto">
          <a:xfrm>
            <a:off x="6875463" y="1819275"/>
            <a:ext cx="228600" cy="2286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69806" y="8981"/>
              </a:cxn>
              <a:cxn ang="0">
                <a:pos x="33475" y="33475"/>
              </a:cxn>
              <a:cxn ang="0">
                <a:pos x="8981" y="69806"/>
              </a:cxn>
              <a:cxn ang="0">
                <a:pos x="0" y="114300"/>
              </a:cxn>
              <a:cxn ang="0">
                <a:pos x="8981" y="158793"/>
              </a:cxn>
              <a:cxn ang="0">
                <a:pos x="33475" y="195124"/>
              </a:cxn>
              <a:cxn ang="0">
                <a:pos x="69806" y="219618"/>
              </a:cxn>
              <a:cxn ang="0">
                <a:pos x="114300" y="228600"/>
              </a:cxn>
              <a:cxn ang="0">
                <a:pos x="158793" y="219618"/>
              </a:cxn>
              <a:cxn ang="0">
                <a:pos x="195124" y="195124"/>
              </a:cxn>
              <a:cxn ang="0">
                <a:pos x="219618" y="158793"/>
              </a:cxn>
              <a:cxn ang="0">
                <a:pos x="228600" y="114300"/>
              </a:cxn>
              <a:cxn ang="0">
                <a:pos x="219618" y="69806"/>
              </a:cxn>
              <a:cxn ang="0">
                <a:pos x="195124" y="33475"/>
              </a:cxn>
              <a:cxn ang="0">
                <a:pos x="158793" y="8981"/>
              </a:cxn>
              <a:cxn ang="0">
                <a:pos x="114300" y="0"/>
              </a:cxn>
            </a:cxnLst>
            <a:rect l="0" t="0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2" name="object 25"/>
          <p:cNvSpPr>
            <a:spLocks/>
          </p:cNvSpPr>
          <p:nvPr/>
        </p:nvSpPr>
        <p:spPr bwMode="auto">
          <a:xfrm>
            <a:off x="6875463" y="1819275"/>
            <a:ext cx="228600" cy="228600"/>
          </a:xfrm>
          <a:custGeom>
            <a:avLst/>
            <a:gdLst/>
            <a:ahLst/>
            <a:cxnLst>
              <a:cxn ang="0">
                <a:pos x="0" y="114300"/>
              </a:cxn>
              <a:cxn ang="0">
                <a:pos x="8981" y="69806"/>
              </a:cxn>
              <a:cxn ang="0">
                <a:pos x="33475" y="33475"/>
              </a:cxn>
              <a:cxn ang="0">
                <a:pos x="69806" y="8981"/>
              </a:cxn>
              <a:cxn ang="0">
                <a:pos x="114300" y="0"/>
              </a:cxn>
              <a:cxn ang="0">
                <a:pos x="158793" y="8981"/>
              </a:cxn>
              <a:cxn ang="0">
                <a:pos x="195124" y="33475"/>
              </a:cxn>
              <a:cxn ang="0">
                <a:pos x="219618" y="69806"/>
              </a:cxn>
              <a:cxn ang="0">
                <a:pos x="228600" y="114300"/>
              </a:cxn>
              <a:cxn ang="0">
                <a:pos x="219618" y="158793"/>
              </a:cxn>
              <a:cxn ang="0">
                <a:pos x="195124" y="195124"/>
              </a:cxn>
              <a:cxn ang="0">
                <a:pos x="158793" y="219618"/>
              </a:cxn>
              <a:cxn ang="0">
                <a:pos x="114300" y="228600"/>
              </a:cxn>
              <a:cxn ang="0">
                <a:pos x="69806" y="219618"/>
              </a:cxn>
              <a:cxn ang="0">
                <a:pos x="33475" y="195124"/>
              </a:cxn>
              <a:cxn ang="0">
                <a:pos x="8981" y="158793"/>
              </a:cxn>
              <a:cxn ang="0">
                <a:pos x="0" y="114300"/>
              </a:cxn>
            </a:cxnLst>
            <a:rect l="0" t="0" r="r" b="b"/>
            <a:pathLst>
              <a:path w="228600" h="228600">
                <a:moveTo>
                  <a:pt x="0" y="114300"/>
                </a:move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lnTo>
                  <a:pt x="158793" y="8981"/>
                </a:lnTo>
                <a:lnTo>
                  <a:pt x="195124" y="33475"/>
                </a:lnTo>
                <a:lnTo>
                  <a:pt x="219618" y="69806"/>
                </a:lnTo>
                <a:lnTo>
                  <a:pt x="228600" y="114300"/>
                </a:lnTo>
                <a:lnTo>
                  <a:pt x="219618" y="158793"/>
                </a:lnTo>
                <a:lnTo>
                  <a:pt x="195124" y="195124"/>
                </a:lnTo>
                <a:lnTo>
                  <a:pt x="158793" y="219618"/>
                </a:lnTo>
                <a:lnTo>
                  <a:pt x="114300" y="228600"/>
                </a:lnTo>
                <a:lnTo>
                  <a:pt x="69806" y="219618"/>
                </a:lnTo>
                <a:lnTo>
                  <a:pt x="33475" y="195124"/>
                </a:lnTo>
                <a:lnTo>
                  <a:pt x="8981" y="158793"/>
                </a:lnTo>
                <a:lnTo>
                  <a:pt x="0" y="1143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3" name="object 26"/>
          <p:cNvSpPr>
            <a:spLocks/>
          </p:cNvSpPr>
          <p:nvPr/>
        </p:nvSpPr>
        <p:spPr bwMode="auto">
          <a:xfrm>
            <a:off x="6248400" y="2352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4" name="object 27"/>
          <p:cNvSpPr>
            <a:spLocks/>
          </p:cNvSpPr>
          <p:nvPr/>
        </p:nvSpPr>
        <p:spPr bwMode="auto">
          <a:xfrm>
            <a:off x="6248400" y="2352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5" name="object 28"/>
          <p:cNvSpPr>
            <a:spLocks/>
          </p:cNvSpPr>
          <p:nvPr/>
        </p:nvSpPr>
        <p:spPr bwMode="auto">
          <a:xfrm>
            <a:off x="64770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6" name="object 29"/>
          <p:cNvSpPr>
            <a:spLocks/>
          </p:cNvSpPr>
          <p:nvPr/>
        </p:nvSpPr>
        <p:spPr bwMode="auto">
          <a:xfrm>
            <a:off x="64770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7" name="object 30"/>
          <p:cNvSpPr>
            <a:spLocks/>
          </p:cNvSpPr>
          <p:nvPr/>
        </p:nvSpPr>
        <p:spPr bwMode="auto">
          <a:xfrm>
            <a:off x="62484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8" name="object 31"/>
          <p:cNvSpPr>
            <a:spLocks/>
          </p:cNvSpPr>
          <p:nvPr/>
        </p:nvSpPr>
        <p:spPr bwMode="auto">
          <a:xfrm>
            <a:off x="62484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9" name="object 32"/>
          <p:cNvSpPr>
            <a:spLocks/>
          </p:cNvSpPr>
          <p:nvPr/>
        </p:nvSpPr>
        <p:spPr bwMode="auto">
          <a:xfrm>
            <a:off x="60198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0" name="object 33"/>
          <p:cNvSpPr>
            <a:spLocks/>
          </p:cNvSpPr>
          <p:nvPr/>
        </p:nvSpPr>
        <p:spPr bwMode="auto">
          <a:xfrm>
            <a:off x="60198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1" name="object 34"/>
          <p:cNvSpPr>
            <a:spLocks/>
          </p:cNvSpPr>
          <p:nvPr/>
        </p:nvSpPr>
        <p:spPr bwMode="auto">
          <a:xfrm>
            <a:off x="6096000" y="2505075"/>
            <a:ext cx="152400" cy="304800"/>
          </a:xfrm>
          <a:custGeom>
            <a:avLst/>
            <a:gdLst/>
            <a:ahLst/>
            <a:cxnLst>
              <a:cxn ang="0">
                <a:pos x="152400" y="0"/>
              </a:cxn>
              <a:cxn ang="0">
                <a:pos x="0" y="304800"/>
              </a:cxn>
            </a:cxnLst>
            <a:rect l="0" t="0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2" name="object 35"/>
          <p:cNvSpPr>
            <a:spLocks/>
          </p:cNvSpPr>
          <p:nvPr/>
        </p:nvSpPr>
        <p:spPr bwMode="auto">
          <a:xfrm>
            <a:off x="6324600" y="2505075"/>
            <a:ext cx="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0" y="0"/>
              </a:cxn>
            </a:cxnLst>
            <a:rect l="0" t="0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3" name="object 36"/>
          <p:cNvSpPr>
            <a:spLocks/>
          </p:cNvSpPr>
          <p:nvPr/>
        </p:nvSpPr>
        <p:spPr bwMode="auto">
          <a:xfrm>
            <a:off x="6400800" y="2505075"/>
            <a:ext cx="152400" cy="304800"/>
          </a:xfrm>
          <a:custGeom>
            <a:avLst/>
            <a:gdLst/>
            <a:ahLst/>
            <a:cxnLst>
              <a:cxn ang="0">
                <a:pos x="152400" y="304800"/>
              </a:cxn>
              <a:cxn ang="0">
                <a:pos x="0" y="0"/>
              </a:cxn>
            </a:cxnLst>
            <a:rect l="0" t="0" r="r" b="b"/>
            <a:pathLst>
              <a:path w="152400" h="304800">
                <a:moveTo>
                  <a:pt x="15240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4" name="object 37"/>
          <p:cNvSpPr>
            <a:spLocks/>
          </p:cNvSpPr>
          <p:nvPr/>
        </p:nvSpPr>
        <p:spPr bwMode="auto">
          <a:xfrm>
            <a:off x="6934200" y="2352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5" name="object 38"/>
          <p:cNvSpPr>
            <a:spLocks/>
          </p:cNvSpPr>
          <p:nvPr/>
        </p:nvSpPr>
        <p:spPr bwMode="auto">
          <a:xfrm>
            <a:off x="6934200" y="2352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6" name="object 39"/>
          <p:cNvSpPr>
            <a:spLocks/>
          </p:cNvSpPr>
          <p:nvPr/>
        </p:nvSpPr>
        <p:spPr bwMode="auto">
          <a:xfrm>
            <a:off x="71628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7" name="object 40"/>
          <p:cNvSpPr>
            <a:spLocks/>
          </p:cNvSpPr>
          <p:nvPr/>
        </p:nvSpPr>
        <p:spPr bwMode="auto">
          <a:xfrm>
            <a:off x="71628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8" name="object 41"/>
          <p:cNvSpPr>
            <a:spLocks/>
          </p:cNvSpPr>
          <p:nvPr/>
        </p:nvSpPr>
        <p:spPr bwMode="auto">
          <a:xfrm>
            <a:off x="69342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9" name="object 42"/>
          <p:cNvSpPr>
            <a:spLocks/>
          </p:cNvSpPr>
          <p:nvPr/>
        </p:nvSpPr>
        <p:spPr bwMode="auto">
          <a:xfrm>
            <a:off x="69342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0" name="object 43"/>
          <p:cNvSpPr>
            <a:spLocks/>
          </p:cNvSpPr>
          <p:nvPr/>
        </p:nvSpPr>
        <p:spPr bwMode="auto">
          <a:xfrm>
            <a:off x="67056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1" name="object 44"/>
          <p:cNvSpPr>
            <a:spLocks/>
          </p:cNvSpPr>
          <p:nvPr/>
        </p:nvSpPr>
        <p:spPr bwMode="auto">
          <a:xfrm>
            <a:off x="67056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2" name="object 45"/>
          <p:cNvSpPr>
            <a:spLocks/>
          </p:cNvSpPr>
          <p:nvPr/>
        </p:nvSpPr>
        <p:spPr bwMode="auto">
          <a:xfrm>
            <a:off x="6781800" y="2505075"/>
            <a:ext cx="152400" cy="304800"/>
          </a:xfrm>
          <a:custGeom>
            <a:avLst/>
            <a:gdLst/>
            <a:ahLst/>
            <a:cxnLst>
              <a:cxn ang="0">
                <a:pos x="152400" y="0"/>
              </a:cxn>
              <a:cxn ang="0">
                <a:pos x="0" y="304800"/>
              </a:cxn>
            </a:cxnLst>
            <a:rect l="0" t="0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3" name="object 46"/>
          <p:cNvSpPr>
            <a:spLocks/>
          </p:cNvSpPr>
          <p:nvPr/>
        </p:nvSpPr>
        <p:spPr bwMode="auto">
          <a:xfrm>
            <a:off x="7010400" y="2505075"/>
            <a:ext cx="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0" y="0"/>
              </a:cxn>
            </a:cxnLst>
            <a:rect l="0" t="0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4" name="object 47"/>
          <p:cNvSpPr>
            <a:spLocks/>
          </p:cNvSpPr>
          <p:nvPr/>
        </p:nvSpPr>
        <p:spPr bwMode="auto">
          <a:xfrm>
            <a:off x="7086600" y="2505075"/>
            <a:ext cx="152400" cy="304800"/>
          </a:xfrm>
          <a:custGeom>
            <a:avLst/>
            <a:gdLst/>
            <a:ahLst/>
            <a:cxnLst>
              <a:cxn ang="0">
                <a:pos x="152400" y="304800"/>
              </a:cxn>
              <a:cxn ang="0">
                <a:pos x="0" y="0"/>
              </a:cxn>
            </a:cxnLst>
            <a:rect l="0" t="0" r="r" b="b"/>
            <a:pathLst>
              <a:path w="152400" h="304800">
                <a:moveTo>
                  <a:pt x="15240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5" name="object 48"/>
          <p:cNvSpPr>
            <a:spLocks/>
          </p:cNvSpPr>
          <p:nvPr/>
        </p:nvSpPr>
        <p:spPr bwMode="auto">
          <a:xfrm>
            <a:off x="7620000" y="2352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6" name="object 49"/>
          <p:cNvSpPr>
            <a:spLocks/>
          </p:cNvSpPr>
          <p:nvPr/>
        </p:nvSpPr>
        <p:spPr bwMode="auto">
          <a:xfrm>
            <a:off x="7620000" y="23526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7" name="object 50"/>
          <p:cNvSpPr>
            <a:spLocks/>
          </p:cNvSpPr>
          <p:nvPr/>
        </p:nvSpPr>
        <p:spPr bwMode="auto">
          <a:xfrm>
            <a:off x="78486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8" name="object 51"/>
          <p:cNvSpPr>
            <a:spLocks/>
          </p:cNvSpPr>
          <p:nvPr/>
        </p:nvSpPr>
        <p:spPr bwMode="auto">
          <a:xfrm>
            <a:off x="78486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9" name="object 52"/>
          <p:cNvSpPr>
            <a:spLocks/>
          </p:cNvSpPr>
          <p:nvPr/>
        </p:nvSpPr>
        <p:spPr bwMode="auto">
          <a:xfrm>
            <a:off x="76200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0" name="object 53"/>
          <p:cNvSpPr>
            <a:spLocks/>
          </p:cNvSpPr>
          <p:nvPr/>
        </p:nvSpPr>
        <p:spPr bwMode="auto">
          <a:xfrm>
            <a:off x="76200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1" name="object 54"/>
          <p:cNvSpPr>
            <a:spLocks/>
          </p:cNvSpPr>
          <p:nvPr/>
        </p:nvSpPr>
        <p:spPr bwMode="auto">
          <a:xfrm>
            <a:off x="7391400" y="2809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2" name="object 55"/>
          <p:cNvSpPr>
            <a:spLocks/>
          </p:cNvSpPr>
          <p:nvPr/>
        </p:nvSpPr>
        <p:spPr bwMode="auto">
          <a:xfrm>
            <a:off x="7391400" y="28098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3" name="object 56"/>
          <p:cNvSpPr>
            <a:spLocks/>
          </p:cNvSpPr>
          <p:nvPr/>
        </p:nvSpPr>
        <p:spPr bwMode="auto">
          <a:xfrm>
            <a:off x="7467600" y="2505075"/>
            <a:ext cx="152400" cy="304800"/>
          </a:xfrm>
          <a:custGeom>
            <a:avLst/>
            <a:gdLst/>
            <a:ahLst/>
            <a:cxnLst>
              <a:cxn ang="0">
                <a:pos x="152400" y="0"/>
              </a:cxn>
              <a:cxn ang="0">
                <a:pos x="0" y="304800"/>
              </a:cxn>
            </a:cxnLst>
            <a:rect l="0" t="0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4" name="object 57"/>
          <p:cNvSpPr>
            <a:spLocks/>
          </p:cNvSpPr>
          <p:nvPr/>
        </p:nvSpPr>
        <p:spPr bwMode="auto">
          <a:xfrm>
            <a:off x="7696200" y="2505075"/>
            <a:ext cx="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0" y="0"/>
              </a:cxn>
            </a:cxnLst>
            <a:rect l="0" t="0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5" name="object 58"/>
          <p:cNvSpPr>
            <a:spLocks/>
          </p:cNvSpPr>
          <p:nvPr/>
        </p:nvSpPr>
        <p:spPr bwMode="auto">
          <a:xfrm>
            <a:off x="7772400" y="2505075"/>
            <a:ext cx="152400" cy="304800"/>
          </a:xfrm>
          <a:custGeom>
            <a:avLst/>
            <a:gdLst/>
            <a:ahLst/>
            <a:cxnLst>
              <a:cxn ang="0">
                <a:pos x="152400" y="304800"/>
              </a:cxn>
              <a:cxn ang="0">
                <a:pos x="0" y="0"/>
              </a:cxn>
            </a:cxnLst>
            <a:rect l="0" t="0" r="r" b="b"/>
            <a:pathLst>
              <a:path w="152400" h="304800">
                <a:moveTo>
                  <a:pt x="152400" y="3048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6" name="object 59"/>
          <p:cNvSpPr>
            <a:spLocks/>
          </p:cNvSpPr>
          <p:nvPr/>
        </p:nvSpPr>
        <p:spPr bwMode="auto">
          <a:xfrm>
            <a:off x="7010400" y="2047875"/>
            <a:ext cx="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7" name="object 60"/>
          <p:cNvSpPr>
            <a:spLocks/>
          </p:cNvSpPr>
          <p:nvPr/>
        </p:nvSpPr>
        <p:spPr bwMode="auto">
          <a:xfrm>
            <a:off x="6324600" y="1971675"/>
            <a:ext cx="533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533400" y="0"/>
              </a:cxn>
            </a:cxnLst>
            <a:rect l="0" t="0" r="r" b="b"/>
            <a:pathLst>
              <a:path w="533400" h="381000">
                <a:moveTo>
                  <a:pt x="0" y="381000"/>
                </a:moveTo>
                <a:lnTo>
                  <a:pt x="5334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8" name="object 61"/>
          <p:cNvSpPr>
            <a:spLocks/>
          </p:cNvSpPr>
          <p:nvPr/>
        </p:nvSpPr>
        <p:spPr bwMode="auto">
          <a:xfrm>
            <a:off x="7086600" y="1971675"/>
            <a:ext cx="60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" y="381000"/>
              </a:cxn>
            </a:cxnLst>
            <a:rect l="0" t="0" r="r" b="b"/>
            <a:pathLst>
              <a:path w="609600" h="381000">
                <a:moveTo>
                  <a:pt x="0" y="0"/>
                </a:moveTo>
                <a:lnTo>
                  <a:pt x="609600" y="3810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9" name="object 62"/>
          <p:cNvSpPr>
            <a:spLocks/>
          </p:cNvSpPr>
          <p:nvPr/>
        </p:nvSpPr>
        <p:spPr bwMode="auto">
          <a:xfrm>
            <a:off x="1371600" y="4867275"/>
            <a:ext cx="1828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8800" y="0"/>
              </a:cxn>
            </a:cxnLst>
            <a:rect l="0" t="0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0" name="object 63"/>
          <p:cNvSpPr>
            <a:spLocks/>
          </p:cNvSpPr>
          <p:nvPr/>
        </p:nvSpPr>
        <p:spPr bwMode="auto">
          <a:xfrm>
            <a:off x="1447800" y="4562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1" name="object 64"/>
          <p:cNvSpPr>
            <a:spLocks/>
          </p:cNvSpPr>
          <p:nvPr/>
        </p:nvSpPr>
        <p:spPr bwMode="auto">
          <a:xfrm>
            <a:off x="1447800" y="4562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2" name="object 65"/>
          <p:cNvSpPr>
            <a:spLocks/>
          </p:cNvSpPr>
          <p:nvPr/>
        </p:nvSpPr>
        <p:spPr bwMode="auto">
          <a:xfrm>
            <a:off x="1524000" y="47148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3" name="object 66"/>
          <p:cNvSpPr>
            <a:spLocks/>
          </p:cNvSpPr>
          <p:nvPr/>
        </p:nvSpPr>
        <p:spPr bwMode="auto">
          <a:xfrm>
            <a:off x="1828800" y="4562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4" name="object 67"/>
          <p:cNvSpPr>
            <a:spLocks/>
          </p:cNvSpPr>
          <p:nvPr/>
        </p:nvSpPr>
        <p:spPr bwMode="auto">
          <a:xfrm>
            <a:off x="1828800" y="4562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5" name="object 68"/>
          <p:cNvSpPr>
            <a:spLocks/>
          </p:cNvSpPr>
          <p:nvPr/>
        </p:nvSpPr>
        <p:spPr bwMode="auto">
          <a:xfrm>
            <a:off x="1905000" y="47148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6" name="object 69"/>
          <p:cNvSpPr>
            <a:spLocks/>
          </p:cNvSpPr>
          <p:nvPr/>
        </p:nvSpPr>
        <p:spPr bwMode="auto">
          <a:xfrm>
            <a:off x="2209800" y="4562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7" name="object 70"/>
          <p:cNvSpPr>
            <a:spLocks/>
          </p:cNvSpPr>
          <p:nvPr/>
        </p:nvSpPr>
        <p:spPr bwMode="auto">
          <a:xfrm>
            <a:off x="2209800" y="4562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8" name="object 71"/>
          <p:cNvSpPr>
            <a:spLocks/>
          </p:cNvSpPr>
          <p:nvPr/>
        </p:nvSpPr>
        <p:spPr bwMode="auto">
          <a:xfrm>
            <a:off x="2286000" y="47148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9" name="object 72"/>
          <p:cNvSpPr>
            <a:spLocks/>
          </p:cNvSpPr>
          <p:nvPr/>
        </p:nvSpPr>
        <p:spPr bwMode="auto">
          <a:xfrm>
            <a:off x="2590800" y="4562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0" name="object 73"/>
          <p:cNvSpPr>
            <a:spLocks/>
          </p:cNvSpPr>
          <p:nvPr/>
        </p:nvSpPr>
        <p:spPr bwMode="auto">
          <a:xfrm>
            <a:off x="2590800" y="4562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1" name="object 74"/>
          <p:cNvSpPr>
            <a:spLocks/>
          </p:cNvSpPr>
          <p:nvPr/>
        </p:nvSpPr>
        <p:spPr bwMode="auto">
          <a:xfrm>
            <a:off x="2667000" y="47148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2" name="object 75"/>
          <p:cNvSpPr>
            <a:spLocks/>
          </p:cNvSpPr>
          <p:nvPr/>
        </p:nvSpPr>
        <p:spPr bwMode="auto">
          <a:xfrm>
            <a:off x="2971800" y="4562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3" name="object 76"/>
          <p:cNvSpPr>
            <a:spLocks/>
          </p:cNvSpPr>
          <p:nvPr/>
        </p:nvSpPr>
        <p:spPr bwMode="auto">
          <a:xfrm>
            <a:off x="2971800" y="4562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4" name="object 77"/>
          <p:cNvSpPr>
            <a:spLocks/>
          </p:cNvSpPr>
          <p:nvPr/>
        </p:nvSpPr>
        <p:spPr bwMode="auto">
          <a:xfrm>
            <a:off x="3048000" y="47148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5" name="object 78"/>
          <p:cNvSpPr>
            <a:spLocks/>
          </p:cNvSpPr>
          <p:nvPr/>
        </p:nvSpPr>
        <p:spPr bwMode="auto">
          <a:xfrm>
            <a:off x="2743200" y="5019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6" name="object 79"/>
          <p:cNvSpPr>
            <a:spLocks/>
          </p:cNvSpPr>
          <p:nvPr/>
        </p:nvSpPr>
        <p:spPr bwMode="auto">
          <a:xfrm>
            <a:off x="2743200" y="5019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7" name="object 80"/>
          <p:cNvSpPr>
            <a:spLocks/>
          </p:cNvSpPr>
          <p:nvPr/>
        </p:nvSpPr>
        <p:spPr bwMode="auto">
          <a:xfrm>
            <a:off x="2819400" y="48672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8" name="object 81"/>
          <p:cNvSpPr>
            <a:spLocks/>
          </p:cNvSpPr>
          <p:nvPr/>
        </p:nvSpPr>
        <p:spPr bwMode="auto">
          <a:xfrm>
            <a:off x="2362200" y="5019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9" name="object 82"/>
          <p:cNvSpPr>
            <a:spLocks/>
          </p:cNvSpPr>
          <p:nvPr/>
        </p:nvSpPr>
        <p:spPr bwMode="auto">
          <a:xfrm>
            <a:off x="2362200" y="5019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0" name="object 83"/>
          <p:cNvSpPr>
            <a:spLocks/>
          </p:cNvSpPr>
          <p:nvPr/>
        </p:nvSpPr>
        <p:spPr bwMode="auto">
          <a:xfrm>
            <a:off x="2438400" y="48672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1" name="object 84"/>
          <p:cNvSpPr>
            <a:spLocks/>
          </p:cNvSpPr>
          <p:nvPr/>
        </p:nvSpPr>
        <p:spPr bwMode="auto">
          <a:xfrm>
            <a:off x="1981200" y="5019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2" name="object 85"/>
          <p:cNvSpPr>
            <a:spLocks/>
          </p:cNvSpPr>
          <p:nvPr/>
        </p:nvSpPr>
        <p:spPr bwMode="auto">
          <a:xfrm>
            <a:off x="1981200" y="5019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3" name="object 86"/>
          <p:cNvSpPr>
            <a:spLocks/>
          </p:cNvSpPr>
          <p:nvPr/>
        </p:nvSpPr>
        <p:spPr bwMode="auto">
          <a:xfrm>
            <a:off x="2057400" y="48672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4" name="object 87"/>
          <p:cNvSpPr>
            <a:spLocks/>
          </p:cNvSpPr>
          <p:nvPr/>
        </p:nvSpPr>
        <p:spPr bwMode="auto">
          <a:xfrm>
            <a:off x="1600200" y="5019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5" name="object 88"/>
          <p:cNvSpPr>
            <a:spLocks/>
          </p:cNvSpPr>
          <p:nvPr/>
        </p:nvSpPr>
        <p:spPr bwMode="auto">
          <a:xfrm>
            <a:off x="1600200" y="5019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6" name="object 89"/>
          <p:cNvSpPr>
            <a:spLocks/>
          </p:cNvSpPr>
          <p:nvPr/>
        </p:nvSpPr>
        <p:spPr bwMode="auto">
          <a:xfrm>
            <a:off x="1676400" y="4867275"/>
            <a:ext cx="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399"/>
              </a:cxn>
            </a:cxnLst>
            <a:rect l="0" t="0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7" name="object 90"/>
          <p:cNvSpPr>
            <a:spLocks/>
          </p:cNvSpPr>
          <p:nvPr/>
        </p:nvSpPr>
        <p:spPr bwMode="auto">
          <a:xfrm>
            <a:off x="6419850" y="4410075"/>
            <a:ext cx="1371600" cy="1295400"/>
          </a:xfrm>
          <a:custGeom>
            <a:avLst/>
            <a:gdLst/>
            <a:ahLst/>
            <a:cxnLst>
              <a:cxn ang="0">
                <a:pos x="1721" y="601443"/>
              </a:cxn>
              <a:cxn ang="0">
                <a:pos x="15149" y="511672"/>
              </a:cxn>
              <a:cxn ang="0">
                <a:pos x="41114" y="426291"/>
              </a:cxn>
              <a:cxn ang="0">
                <a:pos x="78688" y="346174"/>
              </a:cxn>
              <a:cxn ang="0">
                <a:pos x="126943" y="272200"/>
              </a:cxn>
              <a:cxn ang="0">
                <a:pos x="184951" y="205244"/>
              </a:cxn>
              <a:cxn ang="0">
                <a:pos x="251782" y="146183"/>
              </a:cxn>
              <a:cxn ang="0">
                <a:pos x="326508" y="95895"/>
              </a:cxn>
              <a:cxn ang="0">
                <a:pos x="408202" y="55256"/>
              </a:cxn>
              <a:cxn ang="0">
                <a:pos x="495934" y="25142"/>
              </a:cxn>
              <a:cxn ang="0">
                <a:pos x="588776" y="6431"/>
              </a:cxn>
              <a:cxn ang="0">
                <a:pos x="685800" y="0"/>
              </a:cxn>
              <a:cxn ang="0">
                <a:pos x="782823" y="6431"/>
              </a:cxn>
              <a:cxn ang="0">
                <a:pos x="875665" y="25142"/>
              </a:cxn>
              <a:cxn ang="0">
                <a:pos x="963397" y="55256"/>
              </a:cxn>
              <a:cxn ang="0">
                <a:pos x="1045091" y="95895"/>
              </a:cxn>
              <a:cxn ang="0">
                <a:pos x="1119817" y="146183"/>
              </a:cxn>
              <a:cxn ang="0">
                <a:pos x="1186648" y="205244"/>
              </a:cxn>
              <a:cxn ang="0">
                <a:pos x="1244656" y="272200"/>
              </a:cxn>
              <a:cxn ang="0">
                <a:pos x="1292911" y="346174"/>
              </a:cxn>
              <a:cxn ang="0">
                <a:pos x="1330485" y="426291"/>
              </a:cxn>
              <a:cxn ang="0">
                <a:pos x="1356450" y="511672"/>
              </a:cxn>
              <a:cxn ang="0">
                <a:pos x="1369878" y="601443"/>
              </a:cxn>
              <a:cxn ang="0">
                <a:pos x="1369878" y="693956"/>
              </a:cxn>
              <a:cxn ang="0">
                <a:pos x="1356450" y="783727"/>
              </a:cxn>
              <a:cxn ang="0">
                <a:pos x="1330485" y="869108"/>
              </a:cxn>
              <a:cxn ang="0">
                <a:pos x="1292911" y="949225"/>
              </a:cxn>
              <a:cxn ang="0">
                <a:pos x="1244656" y="1023199"/>
              </a:cxn>
              <a:cxn ang="0">
                <a:pos x="1186648" y="1090155"/>
              </a:cxn>
              <a:cxn ang="0">
                <a:pos x="1119817" y="1149216"/>
              </a:cxn>
              <a:cxn ang="0">
                <a:pos x="1045091" y="1199504"/>
              </a:cxn>
              <a:cxn ang="0">
                <a:pos x="963397" y="1240143"/>
              </a:cxn>
              <a:cxn ang="0">
                <a:pos x="875665" y="1270257"/>
              </a:cxn>
              <a:cxn ang="0">
                <a:pos x="782823" y="1288968"/>
              </a:cxn>
              <a:cxn ang="0">
                <a:pos x="685800" y="1295399"/>
              </a:cxn>
              <a:cxn ang="0">
                <a:pos x="588776" y="1288968"/>
              </a:cxn>
              <a:cxn ang="0">
                <a:pos x="495934" y="1270257"/>
              </a:cxn>
              <a:cxn ang="0">
                <a:pos x="408202" y="1240143"/>
              </a:cxn>
              <a:cxn ang="0">
                <a:pos x="326508" y="1199504"/>
              </a:cxn>
              <a:cxn ang="0">
                <a:pos x="251782" y="1149216"/>
              </a:cxn>
              <a:cxn ang="0">
                <a:pos x="184951" y="1090155"/>
              </a:cxn>
              <a:cxn ang="0">
                <a:pos x="126943" y="1023199"/>
              </a:cxn>
              <a:cxn ang="0">
                <a:pos x="78688" y="949225"/>
              </a:cxn>
              <a:cxn ang="0">
                <a:pos x="41114" y="869108"/>
              </a:cxn>
              <a:cxn ang="0">
                <a:pos x="15149" y="783727"/>
              </a:cxn>
              <a:cxn ang="0">
                <a:pos x="1721" y="693956"/>
              </a:cxn>
            </a:cxnLst>
            <a:rect l="0" t="0" r="r" b="b"/>
            <a:pathLst>
              <a:path w="1371600" h="1295400">
                <a:moveTo>
                  <a:pt x="0" y="647699"/>
                </a:moveTo>
                <a:lnTo>
                  <a:pt x="1721" y="601443"/>
                </a:lnTo>
                <a:lnTo>
                  <a:pt x="6810" y="556064"/>
                </a:lnTo>
                <a:lnTo>
                  <a:pt x="15149" y="511672"/>
                </a:lnTo>
                <a:lnTo>
                  <a:pt x="26622" y="468378"/>
                </a:lnTo>
                <a:lnTo>
                  <a:pt x="41114" y="426291"/>
                </a:lnTo>
                <a:lnTo>
                  <a:pt x="58508" y="385519"/>
                </a:lnTo>
                <a:lnTo>
                  <a:pt x="78688" y="346174"/>
                </a:lnTo>
                <a:lnTo>
                  <a:pt x="101539" y="308364"/>
                </a:lnTo>
                <a:lnTo>
                  <a:pt x="126943" y="272200"/>
                </a:lnTo>
                <a:lnTo>
                  <a:pt x="154786" y="237790"/>
                </a:lnTo>
                <a:lnTo>
                  <a:pt x="184951" y="205244"/>
                </a:lnTo>
                <a:lnTo>
                  <a:pt x="217321" y="174672"/>
                </a:lnTo>
                <a:lnTo>
                  <a:pt x="251782" y="146183"/>
                </a:lnTo>
                <a:lnTo>
                  <a:pt x="288216" y="119888"/>
                </a:lnTo>
                <a:lnTo>
                  <a:pt x="326508" y="95895"/>
                </a:lnTo>
                <a:lnTo>
                  <a:pt x="366542" y="74315"/>
                </a:lnTo>
                <a:lnTo>
                  <a:pt x="408202" y="55256"/>
                </a:lnTo>
                <a:lnTo>
                  <a:pt x="451371" y="38829"/>
                </a:lnTo>
                <a:lnTo>
                  <a:pt x="495934" y="25142"/>
                </a:lnTo>
                <a:lnTo>
                  <a:pt x="541774" y="14307"/>
                </a:lnTo>
                <a:lnTo>
                  <a:pt x="588776" y="6431"/>
                </a:lnTo>
                <a:lnTo>
                  <a:pt x="636823" y="1626"/>
                </a:lnTo>
                <a:lnTo>
                  <a:pt x="685800" y="0"/>
                </a:lnTo>
                <a:lnTo>
                  <a:pt x="734776" y="1626"/>
                </a:lnTo>
                <a:lnTo>
                  <a:pt x="782823" y="6431"/>
                </a:lnTo>
                <a:lnTo>
                  <a:pt x="829825" y="14307"/>
                </a:lnTo>
                <a:lnTo>
                  <a:pt x="875665" y="25142"/>
                </a:lnTo>
                <a:lnTo>
                  <a:pt x="920228" y="38829"/>
                </a:lnTo>
                <a:lnTo>
                  <a:pt x="963397" y="55256"/>
                </a:lnTo>
                <a:lnTo>
                  <a:pt x="1005057" y="74315"/>
                </a:lnTo>
                <a:lnTo>
                  <a:pt x="1045091" y="95895"/>
                </a:lnTo>
                <a:lnTo>
                  <a:pt x="1083383" y="119888"/>
                </a:lnTo>
                <a:lnTo>
                  <a:pt x="1119817" y="146183"/>
                </a:lnTo>
                <a:lnTo>
                  <a:pt x="1154278" y="174672"/>
                </a:lnTo>
                <a:lnTo>
                  <a:pt x="1186648" y="205244"/>
                </a:lnTo>
                <a:lnTo>
                  <a:pt x="1216813" y="237790"/>
                </a:lnTo>
                <a:lnTo>
                  <a:pt x="1244656" y="272200"/>
                </a:lnTo>
                <a:lnTo>
                  <a:pt x="1270060" y="308364"/>
                </a:lnTo>
                <a:lnTo>
                  <a:pt x="1292911" y="346174"/>
                </a:lnTo>
                <a:lnTo>
                  <a:pt x="1313091" y="385519"/>
                </a:lnTo>
                <a:lnTo>
                  <a:pt x="1330485" y="426291"/>
                </a:lnTo>
                <a:lnTo>
                  <a:pt x="1344977" y="468378"/>
                </a:lnTo>
                <a:lnTo>
                  <a:pt x="1356450" y="511672"/>
                </a:lnTo>
                <a:lnTo>
                  <a:pt x="1364789" y="556064"/>
                </a:lnTo>
                <a:lnTo>
                  <a:pt x="1369878" y="601443"/>
                </a:lnTo>
                <a:lnTo>
                  <a:pt x="1371600" y="647699"/>
                </a:lnTo>
                <a:lnTo>
                  <a:pt x="1369878" y="693956"/>
                </a:lnTo>
                <a:lnTo>
                  <a:pt x="1364789" y="739335"/>
                </a:lnTo>
                <a:lnTo>
                  <a:pt x="1356450" y="783727"/>
                </a:lnTo>
                <a:lnTo>
                  <a:pt x="1344977" y="827021"/>
                </a:lnTo>
                <a:lnTo>
                  <a:pt x="1330485" y="869108"/>
                </a:lnTo>
                <a:lnTo>
                  <a:pt x="1313091" y="909880"/>
                </a:lnTo>
                <a:lnTo>
                  <a:pt x="1292911" y="949225"/>
                </a:lnTo>
                <a:lnTo>
                  <a:pt x="1270060" y="987035"/>
                </a:lnTo>
                <a:lnTo>
                  <a:pt x="1244656" y="1023199"/>
                </a:lnTo>
                <a:lnTo>
                  <a:pt x="1216813" y="1057609"/>
                </a:lnTo>
                <a:lnTo>
                  <a:pt x="1186648" y="1090155"/>
                </a:lnTo>
                <a:lnTo>
                  <a:pt x="1154278" y="1120727"/>
                </a:lnTo>
                <a:lnTo>
                  <a:pt x="1119817" y="1149216"/>
                </a:lnTo>
                <a:lnTo>
                  <a:pt x="1083383" y="1175511"/>
                </a:lnTo>
                <a:lnTo>
                  <a:pt x="1045091" y="1199504"/>
                </a:lnTo>
                <a:lnTo>
                  <a:pt x="1005057" y="1221084"/>
                </a:lnTo>
                <a:lnTo>
                  <a:pt x="963397" y="1240143"/>
                </a:lnTo>
                <a:lnTo>
                  <a:pt x="920228" y="1256570"/>
                </a:lnTo>
                <a:lnTo>
                  <a:pt x="875665" y="1270257"/>
                </a:lnTo>
                <a:lnTo>
                  <a:pt x="829825" y="1281092"/>
                </a:lnTo>
                <a:lnTo>
                  <a:pt x="782823" y="1288968"/>
                </a:lnTo>
                <a:lnTo>
                  <a:pt x="734776" y="1293773"/>
                </a:lnTo>
                <a:lnTo>
                  <a:pt x="685800" y="1295399"/>
                </a:lnTo>
                <a:lnTo>
                  <a:pt x="636823" y="1293773"/>
                </a:lnTo>
                <a:lnTo>
                  <a:pt x="588776" y="1288968"/>
                </a:lnTo>
                <a:lnTo>
                  <a:pt x="541774" y="1281092"/>
                </a:lnTo>
                <a:lnTo>
                  <a:pt x="495934" y="1270257"/>
                </a:lnTo>
                <a:lnTo>
                  <a:pt x="451371" y="1256570"/>
                </a:lnTo>
                <a:lnTo>
                  <a:pt x="408202" y="1240143"/>
                </a:lnTo>
                <a:lnTo>
                  <a:pt x="366542" y="1221084"/>
                </a:lnTo>
                <a:lnTo>
                  <a:pt x="326508" y="1199504"/>
                </a:lnTo>
                <a:lnTo>
                  <a:pt x="288216" y="1175511"/>
                </a:lnTo>
                <a:lnTo>
                  <a:pt x="251782" y="1149216"/>
                </a:lnTo>
                <a:lnTo>
                  <a:pt x="217321" y="1120727"/>
                </a:lnTo>
                <a:lnTo>
                  <a:pt x="184951" y="1090155"/>
                </a:lnTo>
                <a:lnTo>
                  <a:pt x="154786" y="1057609"/>
                </a:lnTo>
                <a:lnTo>
                  <a:pt x="126943" y="1023199"/>
                </a:lnTo>
                <a:lnTo>
                  <a:pt x="101539" y="987035"/>
                </a:lnTo>
                <a:lnTo>
                  <a:pt x="78688" y="949225"/>
                </a:lnTo>
                <a:lnTo>
                  <a:pt x="58508" y="909880"/>
                </a:lnTo>
                <a:lnTo>
                  <a:pt x="41114" y="869108"/>
                </a:lnTo>
                <a:lnTo>
                  <a:pt x="26622" y="827021"/>
                </a:lnTo>
                <a:lnTo>
                  <a:pt x="15149" y="783727"/>
                </a:lnTo>
                <a:lnTo>
                  <a:pt x="6810" y="739335"/>
                </a:lnTo>
                <a:lnTo>
                  <a:pt x="1721" y="693956"/>
                </a:lnTo>
                <a:lnTo>
                  <a:pt x="0" y="647699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8" name="object 91"/>
          <p:cNvSpPr>
            <a:spLocks/>
          </p:cNvSpPr>
          <p:nvPr/>
        </p:nvSpPr>
        <p:spPr bwMode="auto">
          <a:xfrm>
            <a:off x="6343650" y="4867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9" name="object 92"/>
          <p:cNvSpPr>
            <a:spLocks/>
          </p:cNvSpPr>
          <p:nvPr/>
        </p:nvSpPr>
        <p:spPr bwMode="auto">
          <a:xfrm>
            <a:off x="6343650" y="48672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0" name="object 93"/>
          <p:cNvSpPr>
            <a:spLocks/>
          </p:cNvSpPr>
          <p:nvPr/>
        </p:nvSpPr>
        <p:spPr bwMode="auto">
          <a:xfrm>
            <a:off x="7715250" y="49434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1" name="object 94"/>
          <p:cNvSpPr>
            <a:spLocks/>
          </p:cNvSpPr>
          <p:nvPr/>
        </p:nvSpPr>
        <p:spPr bwMode="auto">
          <a:xfrm>
            <a:off x="7715250" y="49434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2" name="object 95"/>
          <p:cNvSpPr>
            <a:spLocks/>
          </p:cNvSpPr>
          <p:nvPr/>
        </p:nvSpPr>
        <p:spPr bwMode="auto">
          <a:xfrm>
            <a:off x="7334250" y="4410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3" name="object 96"/>
          <p:cNvSpPr>
            <a:spLocks/>
          </p:cNvSpPr>
          <p:nvPr/>
        </p:nvSpPr>
        <p:spPr bwMode="auto">
          <a:xfrm>
            <a:off x="7334250" y="44100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4" name="object 97"/>
          <p:cNvSpPr>
            <a:spLocks/>
          </p:cNvSpPr>
          <p:nvPr/>
        </p:nvSpPr>
        <p:spPr bwMode="auto">
          <a:xfrm>
            <a:off x="6724650" y="4410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5" name="object 98"/>
          <p:cNvSpPr>
            <a:spLocks/>
          </p:cNvSpPr>
          <p:nvPr/>
        </p:nvSpPr>
        <p:spPr bwMode="auto">
          <a:xfrm>
            <a:off x="6724650" y="44100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6" name="object 99"/>
          <p:cNvSpPr>
            <a:spLocks/>
          </p:cNvSpPr>
          <p:nvPr/>
        </p:nvSpPr>
        <p:spPr bwMode="auto">
          <a:xfrm>
            <a:off x="6496050" y="5400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7" name="object 100"/>
          <p:cNvSpPr>
            <a:spLocks/>
          </p:cNvSpPr>
          <p:nvPr/>
        </p:nvSpPr>
        <p:spPr bwMode="auto">
          <a:xfrm>
            <a:off x="6496050" y="5400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8" name="object 101"/>
          <p:cNvSpPr>
            <a:spLocks/>
          </p:cNvSpPr>
          <p:nvPr/>
        </p:nvSpPr>
        <p:spPr bwMode="auto">
          <a:xfrm>
            <a:off x="7029450" y="5629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9" name="object 102"/>
          <p:cNvSpPr>
            <a:spLocks/>
          </p:cNvSpPr>
          <p:nvPr/>
        </p:nvSpPr>
        <p:spPr bwMode="auto">
          <a:xfrm>
            <a:off x="7029450" y="56292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0" name="object 103"/>
          <p:cNvSpPr>
            <a:spLocks/>
          </p:cNvSpPr>
          <p:nvPr/>
        </p:nvSpPr>
        <p:spPr bwMode="auto">
          <a:xfrm>
            <a:off x="7562850" y="54006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1" name="object 104"/>
          <p:cNvSpPr>
            <a:spLocks/>
          </p:cNvSpPr>
          <p:nvPr/>
        </p:nvSpPr>
        <p:spPr bwMode="auto">
          <a:xfrm>
            <a:off x="7562850" y="54006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2" name="object 105"/>
          <p:cNvSpPr>
            <a:spLocks/>
          </p:cNvSpPr>
          <p:nvPr/>
        </p:nvSpPr>
        <p:spPr bwMode="auto">
          <a:xfrm>
            <a:off x="4191000" y="30384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3" name="object 106"/>
          <p:cNvSpPr>
            <a:spLocks/>
          </p:cNvSpPr>
          <p:nvPr/>
        </p:nvSpPr>
        <p:spPr bwMode="auto">
          <a:xfrm>
            <a:off x="4495800" y="30384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4" name="object 107"/>
          <p:cNvSpPr>
            <a:spLocks/>
          </p:cNvSpPr>
          <p:nvPr/>
        </p:nvSpPr>
        <p:spPr bwMode="auto">
          <a:xfrm>
            <a:off x="4800600" y="30384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5" name="object 108"/>
          <p:cNvSpPr>
            <a:spLocks/>
          </p:cNvSpPr>
          <p:nvPr/>
        </p:nvSpPr>
        <p:spPr bwMode="auto">
          <a:xfrm>
            <a:off x="3886200" y="30384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6" name="object 109"/>
          <p:cNvSpPr>
            <a:spLocks/>
          </p:cNvSpPr>
          <p:nvPr/>
        </p:nvSpPr>
        <p:spPr bwMode="auto">
          <a:xfrm>
            <a:off x="3886200" y="3648075"/>
            <a:ext cx="914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4400" y="0"/>
              </a:cxn>
            </a:cxnLst>
            <a:rect l="0" t="0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7" name="object 110"/>
          <p:cNvSpPr>
            <a:spLocks/>
          </p:cNvSpPr>
          <p:nvPr/>
        </p:nvSpPr>
        <p:spPr bwMode="auto">
          <a:xfrm>
            <a:off x="3886200" y="3343275"/>
            <a:ext cx="914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4400" y="0"/>
              </a:cxn>
            </a:cxnLst>
            <a:rect l="0" t="0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8" name="object 111"/>
          <p:cNvSpPr>
            <a:spLocks/>
          </p:cNvSpPr>
          <p:nvPr/>
        </p:nvSpPr>
        <p:spPr bwMode="auto">
          <a:xfrm>
            <a:off x="3886200" y="3038475"/>
            <a:ext cx="914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4400" y="0"/>
              </a:cxn>
            </a:cxnLst>
            <a:rect l="0" t="0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9" name="object 112"/>
          <p:cNvSpPr>
            <a:spLocks/>
          </p:cNvSpPr>
          <p:nvPr/>
        </p:nvSpPr>
        <p:spPr bwMode="auto">
          <a:xfrm>
            <a:off x="38100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0" name="object 113"/>
          <p:cNvSpPr>
            <a:spLocks/>
          </p:cNvSpPr>
          <p:nvPr/>
        </p:nvSpPr>
        <p:spPr bwMode="auto">
          <a:xfrm>
            <a:off x="38100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1" name="object 114"/>
          <p:cNvSpPr>
            <a:spLocks/>
          </p:cNvSpPr>
          <p:nvPr/>
        </p:nvSpPr>
        <p:spPr bwMode="auto">
          <a:xfrm>
            <a:off x="41148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2" name="object 115"/>
          <p:cNvSpPr>
            <a:spLocks/>
          </p:cNvSpPr>
          <p:nvPr/>
        </p:nvSpPr>
        <p:spPr bwMode="auto">
          <a:xfrm>
            <a:off x="41148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3" name="object 116"/>
          <p:cNvSpPr>
            <a:spLocks/>
          </p:cNvSpPr>
          <p:nvPr/>
        </p:nvSpPr>
        <p:spPr bwMode="auto">
          <a:xfrm>
            <a:off x="44196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4" name="object 117"/>
          <p:cNvSpPr>
            <a:spLocks/>
          </p:cNvSpPr>
          <p:nvPr/>
        </p:nvSpPr>
        <p:spPr bwMode="auto">
          <a:xfrm>
            <a:off x="44196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5" name="object 118"/>
          <p:cNvSpPr>
            <a:spLocks/>
          </p:cNvSpPr>
          <p:nvPr/>
        </p:nvSpPr>
        <p:spPr bwMode="auto">
          <a:xfrm>
            <a:off x="4724400" y="29622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6" name="object 119"/>
          <p:cNvSpPr>
            <a:spLocks/>
          </p:cNvSpPr>
          <p:nvPr/>
        </p:nvSpPr>
        <p:spPr bwMode="auto">
          <a:xfrm>
            <a:off x="4724400" y="29622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7" name="object 120"/>
          <p:cNvSpPr>
            <a:spLocks/>
          </p:cNvSpPr>
          <p:nvPr/>
        </p:nvSpPr>
        <p:spPr bwMode="auto">
          <a:xfrm>
            <a:off x="3810000" y="3267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8" name="object 121"/>
          <p:cNvSpPr>
            <a:spLocks/>
          </p:cNvSpPr>
          <p:nvPr/>
        </p:nvSpPr>
        <p:spPr bwMode="auto">
          <a:xfrm>
            <a:off x="3810000" y="32670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9" name="object 122"/>
          <p:cNvSpPr>
            <a:spLocks/>
          </p:cNvSpPr>
          <p:nvPr/>
        </p:nvSpPr>
        <p:spPr bwMode="auto">
          <a:xfrm>
            <a:off x="4114800" y="3267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0" name="object 123"/>
          <p:cNvSpPr>
            <a:spLocks/>
          </p:cNvSpPr>
          <p:nvPr/>
        </p:nvSpPr>
        <p:spPr bwMode="auto">
          <a:xfrm>
            <a:off x="4114800" y="32670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1" name="object 124"/>
          <p:cNvSpPr>
            <a:spLocks/>
          </p:cNvSpPr>
          <p:nvPr/>
        </p:nvSpPr>
        <p:spPr bwMode="auto">
          <a:xfrm>
            <a:off x="4419600" y="3267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2" name="object 125"/>
          <p:cNvSpPr>
            <a:spLocks/>
          </p:cNvSpPr>
          <p:nvPr/>
        </p:nvSpPr>
        <p:spPr bwMode="auto">
          <a:xfrm>
            <a:off x="4419600" y="32670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3" name="object 126"/>
          <p:cNvSpPr>
            <a:spLocks/>
          </p:cNvSpPr>
          <p:nvPr/>
        </p:nvSpPr>
        <p:spPr bwMode="auto">
          <a:xfrm>
            <a:off x="4724400" y="32670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200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400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200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4" name="object 127"/>
          <p:cNvSpPr>
            <a:spLocks/>
          </p:cNvSpPr>
          <p:nvPr/>
        </p:nvSpPr>
        <p:spPr bwMode="auto">
          <a:xfrm>
            <a:off x="4724400" y="3267075"/>
            <a:ext cx="152400" cy="1524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200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400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200"/>
              </a:cxn>
            </a:cxnLst>
            <a:rect l="0" t="0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5" name="object 128"/>
          <p:cNvSpPr>
            <a:spLocks/>
          </p:cNvSpPr>
          <p:nvPr/>
        </p:nvSpPr>
        <p:spPr bwMode="auto">
          <a:xfrm>
            <a:off x="3810000" y="3571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6" name="object 129"/>
          <p:cNvSpPr>
            <a:spLocks/>
          </p:cNvSpPr>
          <p:nvPr/>
        </p:nvSpPr>
        <p:spPr bwMode="auto">
          <a:xfrm>
            <a:off x="3810000" y="35718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7" name="object 130"/>
          <p:cNvSpPr>
            <a:spLocks/>
          </p:cNvSpPr>
          <p:nvPr/>
        </p:nvSpPr>
        <p:spPr bwMode="auto">
          <a:xfrm>
            <a:off x="4114800" y="3571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8" name="object 131"/>
          <p:cNvSpPr>
            <a:spLocks/>
          </p:cNvSpPr>
          <p:nvPr/>
        </p:nvSpPr>
        <p:spPr bwMode="auto">
          <a:xfrm>
            <a:off x="4114800" y="35718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9" name="object 132"/>
          <p:cNvSpPr>
            <a:spLocks/>
          </p:cNvSpPr>
          <p:nvPr/>
        </p:nvSpPr>
        <p:spPr bwMode="auto">
          <a:xfrm>
            <a:off x="4419600" y="3571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0" name="object 133"/>
          <p:cNvSpPr>
            <a:spLocks/>
          </p:cNvSpPr>
          <p:nvPr/>
        </p:nvSpPr>
        <p:spPr bwMode="auto">
          <a:xfrm>
            <a:off x="4419600" y="35718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1" name="object 134"/>
          <p:cNvSpPr>
            <a:spLocks/>
          </p:cNvSpPr>
          <p:nvPr/>
        </p:nvSpPr>
        <p:spPr bwMode="auto">
          <a:xfrm>
            <a:off x="4724400" y="3571875"/>
            <a:ext cx="152400" cy="1524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46537" y="5987"/>
              </a:cxn>
              <a:cxn ang="0">
                <a:pos x="22317" y="22317"/>
              </a:cxn>
              <a:cxn ang="0">
                <a:pos x="5987" y="46537"/>
              </a:cxn>
              <a:cxn ang="0">
                <a:pos x="0" y="76199"/>
              </a:cxn>
              <a:cxn ang="0">
                <a:pos x="5987" y="105862"/>
              </a:cxn>
              <a:cxn ang="0">
                <a:pos x="22317" y="130082"/>
              </a:cxn>
              <a:cxn ang="0">
                <a:pos x="46537" y="146412"/>
              </a:cxn>
              <a:cxn ang="0">
                <a:pos x="76200" y="152399"/>
              </a:cxn>
              <a:cxn ang="0">
                <a:pos x="105862" y="146412"/>
              </a:cxn>
              <a:cxn ang="0">
                <a:pos x="130082" y="130082"/>
              </a:cxn>
              <a:cxn ang="0">
                <a:pos x="146412" y="105862"/>
              </a:cxn>
              <a:cxn ang="0">
                <a:pos x="152400" y="76199"/>
              </a:cxn>
              <a:cxn ang="0">
                <a:pos x="146412" y="46537"/>
              </a:cxn>
              <a:cxn ang="0">
                <a:pos x="130082" y="22317"/>
              </a:cxn>
              <a:cxn ang="0">
                <a:pos x="105862" y="5987"/>
              </a:cxn>
              <a:cxn ang="0">
                <a:pos x="76200" y="0"/>
              </a:cxn>
            </a:cxnLst>
            <a:rect l="0" t="0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2" name="object 135"/>
          <p:cNvSpPr>
            <a:spLocks/>
          </p:cNvSpPr>
          <p:nvPr/>
        </p:nvSpPr>
        <p:spPr bwMode="auto">
          <a:xfrm>
            <a:off x="4724400" y="3571875"/>
            <a:ext cx="152400" cy="152400"/>
          </a:xfrm>
          <a:custGeom>
            <a:avLst/>
            <a:gdLst/>
            <a:ahLst/>
            <a:cxnLst>
              <a:cxn ang="0">
                <a:pos x="0" y="76199"/>
              </a:cxn>
              <a:cxn ang="0">
                <a:pos x="5987" y="46537"/>
              </a:cxn>
              <a:cxn ang="0">
                <a:pos x="22317" y="22317"/>
              </a:cxn>
              <a:cxn ang="0">
                <a:pos x="46537" y="5987"/>
              </a:cxn>
              <a:cxn ang="0">
                <a:pos x="76200" y="0"/>
              </a:cxn>
              <a:cxn ang="0">
                <a:pos x="105862" y="5987"/>
              </a:cxn>
              <a:cxn ang="0">
                <a:pos x="130082" y="22317"/>
              </a:cxn>
              <a:cxn ang="0">
                <a:pos x="146412" y="46537"/>
              </a:cxn>
              <a:cxn ang="0">
                <a:pos x="152400" y="76199"/>
              </a:cxn>
              <a:cxn ang="0">
                <a:pos x="146412" y="105862"/>
              </a:cxn>
              <a:cxn ang="0">
                <a:pos x="130082" y="130082"/>
              </a:cxn>
              <a:cxn ang="0">
                <a:pos x="105862" y="146412"/>
              </a:cxn>
              <a:cxn ang="0">
                <a:pos x="76200" y="152399"/>
              </a:cxn>
              <a:cxn ang="0">
                <a:pos x="46537" y="146412"/>
              </a:cxn>
              <a:cxn ang="0">
                <a:pos x="22317" y="130082"/>
              </a:cxn>
              <a:cxn ang="0">
                <a:pos x="5987" y="105862"/>
              </a:cxn>
              <a:cxn ang="0">
                <a:pos x="0" y="76199"/>
              </a:cxn>
            </a:cxnLst>
            <a:rect l="0" t="0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6" name="object 13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2904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8B06DA3-1D41-4A33-A4C1-D3638605237A}" type="slidenum">
              <a:rPr lang="th-TH"/>
              <a:pPr marL="25400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6477000" cy="1273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Start with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i="1" spc="-5" dirty="0">
                <a:latin typeface="Consolas"/>
                <a:cs typeface="Consolas"/>
              </a:rPr>
              <a:t>k</a:t>
            </a:r>
            <a:r>
              <a:rPr sz="2400" spc="-5" dirty="0">
                <a:latin typeface="Tahoma"/>
                <a:cs typeface="Tahoma"/>
              </a:rPr>
              <a:t>-regular ring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lattice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Support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n</a:t>
            </a:r>
            <a:r>
              <a:rPr sz="2400" dirty="0">
                <a:latin typeface="Consolas"/>
                <a:cs typeface="Consolas"/>
              </a:rPr>
              <a:t>=12</a:t>
            </a:r>
            <a:r>
              <a:rPr sz="2400" spc="-565" dirty="0">
                <a:latin typeface="Consolas"/>
                <a:cs typeface="Consolas"/>
              </a:rPr>
              <a:t> </a:t>
            </a:r>
            <a:r>
              <a:rPr sz="2400" spc="-5" dirty="0">
                <a:latin typeface="Tahoma"/>
                <a:cs typeface="Tahoma"/>
              </a:rPr>
              <a:t>nodes,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k</a:t>
            </a:r>
            <a:r>
              <a:rPr sz="2400" dirty="0">
                <a:latin typeface="Consolas"/>
                <a:cs typeface="Consolas"/>
              </a:rPr>
              <a:t>=4</a:t>
            </a:r>
            <a:r>
              <a:rPr sz="2400" spc="-570" dirty="0">
                <a:latin typeface="Consolas"/>
                <a:cs typeface="Consolas"/>
              </a:rPr>
              <a:t> </a:t>
            </a:r>
            <a:r>
              <a:rPr sz="2400" spc="-5" dirty="0">
                <a:latin typeface="Tahoma"/>
                <a:cs typeface="Tahoma"/>
              </a:rPr>
              <a:t>neighbors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258763" y="254000"/>
            <a:ext cx="197643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617663" y="254000"/>
            <a:ext cx="8143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1814513" y="254000"/>
            <a:ext cx="25685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3898900" y="254000"/>
            <a:ext cx="2005013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Watts-Strogatz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0" y="2870200"/>
            <a:ext cx="1060450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800" name="object 9"/>
          <p:cNvSpPr>
            <a:spLocks noChangeArrowheads="1"/>
          </p:cNvSpPr>
          <p:nvPr/>
        </p:nvSpPr>
        <p:spPr bwMode="auto">
          <a:xfrm>
            <a:off x="6630988" y="3859213"/>
            <a:ext cx="1443037" cy="14446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2968625"/>
            <a:ext cx="1597025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2875" indent="-131763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Create a ring  of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n 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nodes</a:t>
            </a:r>
          </a:p>
        </p:txBody>
      </p:sp>
      <p:sp>
        <p:nvSpPr>
          <p:cNvPr id="33802" name="object 11"/>
          <p:cNvSpPr>
            <a:spLocks noChangeArrowheads="1"/>
          </p:cNvSpPr>
          <p:nvPr/>
        </p:nvSpPr>
        <p:spPr bwMode="auto">
          <a:xfrm>
            <a:off x="1073150" y="3859213"/>
            <a:ext cx="1444625" cy="14446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125" y="4389438"/>
            <a:ext cx="582613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n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12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4400" y="2968625"/>
            <a:ext cx="2247900" cy="82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42900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Each node is  connected to its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k  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nearest neighbors</a:t>
            </a:r>
          </a:p>
        </p:txBody>
      </p:sp>
      <p:sp>
        <p:nvSpPr>
          <p:cNvPr id="33805" name="object 14"/>
          <p:cNvSpPr>
            <a:spLocks noChangeArrowheads="1"/>
          </p:cNvSpPr>
          <p:nvPr/>
        </p:nvSpPr>
        <p:spPr bwMode="auto">
          <a:xfrm>
            <a:off x="3859213" y="3859213"/>
            <a:ext cx="1444625" cy="1444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625" y="4389438"/>
            <a:ext cx="442913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Consolas"/>
                <a:cs typeface="Consolas"/>
              </a:rPr>
              <a:t>k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380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30B330F-C983-45F7-99F1-7EA3A43FBEFA}" type="slidenum">
              <a:rPr lang="th-TH"/>
              <a:pPr marL="25400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2294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Rewire </a:t>
            </a:r>
            <a:r>
              <a:rPr sz="2400" dirty="0">
                <a:latin typeface="Tahoma"/>
                <a:cs typeface="Tahoma"/>
              </a:rPr>
              <a:t>each </a:t>
            </a:r>
            <a:r>
              <a:rPr sz="2400" spc="-5" dirty="0">
                <a:latin typeface="Tahoma"/>
                <a:cs typeface="Tahoma"/>
              </a:rPr>
              <a:t>edge: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disallow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self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multiple</a:t>
            </a:r>
            <a:r>
              <a:rPr sz="2400" spc="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edges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258763" y="254000"/>
            <a:ext cx="19764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1617663" y="254000"/>
            <a:ext cx="81438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0" name="object 5"/>
          <p:cNvSpPr>
            <a:spLocks noChangeArrowheads="1"/>
          </p:cNvSpPr>
          <p:nvPr/>
        </p:nvSpPr>
        <p:spPr bwMode="auto">
          <a:xfrm>
            <a:off x="1814513" y="254000"/>
            <a:ext cx="2568575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1" name="object 6"/>
          <p:cNvSpPr>
            <a:spLocks noChangeArrowheads="1"/>
          </p:cNvSpPr>
          <p:nvPr/>
        </p:nvSpPr>
        <p:spPr bwMode="auto">
          <a:xfrm>
            <a:off x="3898900" y="254000"/>
            <a:ext cx="2005013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Watts-Strogatz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8938" y="1682750"/>
            <a:ext cx="2655887" cy="82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9525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1. Choose a node, and  the edge to its nearest</a:t>
            </a:r>
          </a:p>
          <a:p>
            <a:pPr marL="12700" indent="9525">
              <a:lnSpc>
                <a:spcPts val="21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clockwise neighbor</a:t>
            </a:r>
          </a:p>
        </p:txBody>
      </p:sp>
      <p:sp>
        <p:nvSpPr>
          <p:cNvPr id="34824" name="object 9"/>
          <p:cNvSpPr>
            <a:spLocks noChangeArrowheads="1"/>
          </p:cNvSpPr>
          <p:nvPr/>
        </p:nvSpPr>
        <p:spPr bwMode="auto">
          <a:xfrm>
            <a:off x="987425" y="2559050"/>
            <a:ext cx="1443038" cy="14430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7638" y="1584325"/>
            <a:ext cx="2947987" cy="927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76238">
              <a:lnSpc>
                <a:spcPts val="2438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2. With probability</a:t>
            </a:r>
          </a:p>
          <a:p>
            <a:pPr marL="376238">
              <a:lnSpc>
                <a:spcPct val="73000"/>
              </a:lnSpc>
              <a:spcBef>
                <a:spcPts val="363"/>
              </a:spcBef>
            </a:pPr>
            <a:r>
              <a:rPr lang="th-TH" sz="25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, reconnect this edge to  a node chosen randomly</a:t>
            </a:r>
          </a:p>
        </p:txBody>
      </p:sp>
      <p:sp>
        <p:nvSpPr>
          <p:cNvPr id="34826" name="object 11"/>
          <p:cNvSpPr>
            <a:spLocks noChangeArrowheads="1"/>
          </p:cNvSpPr>
          <p:nvPr/>
        </p:nvSpPr>
        <p:spPr bwMode="auto">
          <a:xfrm>
            <a:off x="4702175" y="2559050"/>
            <a:ext cx="1443038" cy="14430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8363" y="3954463"/>
            <a:ext cx="2587625" cy="82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4138" indent="-71438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3. Repeat this process  by moving clockwise</a:t>
            </a:r>
          </a:p>
          <a:p>
            <a:pPr marL="84138" indent="-71438">
              <a:lnSpc>
                <a:spcPts val="21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around the ring</a:t>
            </a:r>
          </a:p>
        </p:txBody>
      </p:sp>
      <p:sp>
        <p:nvSpPr>
          <p:cNvPr id="34828" name="object 13"/>
          <p:cNvSpPr>
            <a:spLocks noChangeArrowheads="1"/>
          </p:cNvSpPr>
          <p:nvPr/>
        </p:nvSpPr>
        <p:spPr bwMode="auto">
          <a:xfrm>
            <a:off x="2667000" y="5414963"/>
            <a:ext cx="1444625" cy="14430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4250" y="3683000"/>
            <a:ext cx="2730500" cy="109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39700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4. Next, consider the  edge connecting to the</a:t>
            </a:r>
          </a:p>
          <a:p>
            <a:pPr marL="12700" indent="139700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second-nearest  neighbor clockwise</a:t>
            </a:r>
          </a:p>
        </p:txBody>
      </p:sp>
      <p:sp>
        <p:nvSpPr>
          <p:cNvPr id="34830" name="object 15"/>
          <p:cNvSpPr>
            <a:spLocks noChangeArrowheads="1"/>
          </p:cNvSpPr>
          <p:nvPr/>
        </p:nvSpPr>
        <p:spPr bwMode="auto">
          <a:xfrm>
            <a:off x="6705600" y="5181600"/>
            <a:ext cx="1443038" cy="144303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4832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1EE55B-A7CD-4B66-979D-C4F93924A9A7}" type="slidenum">
              <a:rPr lang="th-TH"/>
              <a:pPr marL="25400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90613"/>
            <a:ext cx="7788275" cy="407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60" dirty="0">
                <a:latin typeface="Tahoma"/>
                <a:cs typeface="Tahoma"/>
              </a:rPr>
              <a:t>Tune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graph </a:t>
            </a:r>
            <a:r>
              <a:rPr sz="2400" spc="-5" dirty="0">
                <a:latin typeface="Tahoma"/>
                <a:cs typeface="Tahoma"/>
              </a:rPr>
              <a:t>between regular </a:t>
            </a:r>
            <a:r>
              <a:rPr sz="2400" spc="-20" dirty="0">
                <a:latin typeface="Tahoma"/>
                <a:cs typeface="Tahoma"/>
              </a:rPr>
              <a:t>(</a:t>
            </a:r>
            <a:r>
              <a:rPr sz="2500" i="1" spc="-20" dirty="0">
                <a:latin typeface="Symbol"/>
                <a:cs typeface="Symbol"/>
              </a:rPr>
              <a:t></a:t>
            </a:r>
            <a:r>
              <a:rPr sz="2400" spc="-20" dirty="0">
                <a:latin typeface="Consolas"/>
                <a:cs typeface="Consolas"/>
              </a:rPr>
              <a:t>=0</a:t>
            </a:r>
            <a:r>
              <a:rPr sz="2400" spc="-20" dirty="0">
                <a:latin typeface="Tahoma"/>
                <a:cs typeface="Tahoma"/>
              </a:rPr>
              <a:t>)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random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(</a:t>
            </a:r>
            <a:r>
              <a:rPr sz="2500" i="1" spc="-20" dirty="0">
                <a:latin typeface="Symbol"/>
                <a:cs typeface="Symbol"/>
              </a:rPr>
              <a:t></a:t>
            </a:r>
            <a:r>
              <a:rPr sz="2400" spc="-20" dirty="0">
                <a:latin typeface="Consolas"/>
                <a:cs typeface="Consolas"/>
              </a:rPr>
              <a:t>=1</a:t>
            </a:r>
            <a:r>
              <a:rPr sz="2400" spc="-2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258763" y="254000"/>
            <a:ext cx="46069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Rewiring of</a:t>
            </a:r>
            <a:r>
              <a:rPr spc="-90" dirty="0"/>
              <a:t> </a:t>
            </a:r>
            <a:r>
              <a:rPr spc="-5" dirty="0"/>
              <a:t>Links</a:t>
            </a:r>
          </a:p>
        </p:txBody>
      </p:sp>
      <p:sp>
        <p:nvSpPr>
          <p:cNvPr id="35844" name="object 5"/>
          <p:cNvSpPr>
            <a:spLocks noChangeArrowheads="1"/>
          </p:cNvSpPr>
          <p:nvPr/>
        </p:nvSpPr>
        <p:spPr bwMode="auto">
          <a:xfrm>
            <a:off x="930275" y="2832100"/>
            <a:ext cx="1800225" cy="17986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538" y="1944688"/>
            <a:ext cx="1392237" cy="57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61925">
              <a:lnSpc>
                <a:spcPct val="73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For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=0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,  unchanged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94125" y="1843088"/>
            <a:ext cx="1484313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">
              <a:lnSpc>
                <a:spcPts val="26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At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=0.15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,</a:t>
            </a:r>
          </a:p>
          <a:p>
            <a:pPr marL="34925">
              <a:lnSpc>
                <a:spcPct val="73000"/>
              </a:lnSpc>
              <a:spcBef>
                <a:spcPts val="375"/>
              </a:spcBef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increasingly  disordered</a:t>
            </a:r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3644900" y="2832100"/>
            <a:ext cx="1800225" cy="17986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450" y="1946275"/>
            <a:ext cx="1204913" cy="836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3825" indent="20638">
              <a:lnSpc>
                <a:spcPts val="18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At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=1</a:t>
            </a:r>
            <a:r>
              <a:rPr lang="th-TH" sz="2400">
                <a:latin typeface="Calibri" pitchFamily="34" charset="0"/>
                <a:cs typeface="Cordia New" pitchFamily="34" charset="-34"/>
              </a:rPr>
              <a:t>,</a:t>
            </a:r>
          </a:p>
          <a:p>
            <a:pPr marL="123825" indent="20638">
              <a:lnSpc>
                <a:spcPct val="73000"/>
              </a:lnSpc>
              <a:spcBef>
                <a:spcPts val="375"/>
              </a:spcBef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rewired  randomly</a:t>
            </a:r>
          </a:p>
        </p:txBody>
      </p:sp>
      <p:sp>
        <p:nvSpPr>
          <p:cNvPr id="35849" name="object 10"/>
          <p:cNvSpPr>
            <a:spLocks noChangeArrowheads="1"/>
          </p:cNvSpPr>
          <p:nvPr/>
        </p:nvSpPr>
        <p:spPr bwMode="auto">
          <a:xfrm>
            <a:off x="6345238" y="2844800"/>
            <a:ext cx="1800225" cy="1800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928688" y="5000625"/>
            <a:ext cx="717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77519" y="1574"/>
              </a:cxn>
            </a:cxnLst>
            <a:rect l="0" t="0" r="r" b="b"/>
            <a:pathLst>
              <a:path w="7178040" h="1904">
                <a:moveTo>
                  <a:pt x="0" y="0"/>
                </a:moveTo>
                <a:lnTo>
                  <a:pt x="7177519" y="1574"/>
                </a:lnTo>
              </a:path>
            </a:pathLst>
          </a:custGeom>
          <a:noFill/>
          <a:ln w="38099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7991475" y="4935538"/>
            <a:ext cx="115888" cy="133350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114325" y="66700"/>
              </a:cxn>
              <a:cxn ang="0">
                <a:pos x="0" y="133350"/>
              </a:cxn>
            </a:cxnLst>
            <a:rect l="0" t="0" r="r" b="b"/>
            <a:pathLst>
              <a:path w="114934" h="133350">
                <a:moveTo>
                  <a:pt x="38" y="0"/>
                </a:moveTo>
                <a:lnTo>
                  <a:pt x="114325" y="66700"/>
                </a:lnTo>
                <a:lnTo>
                  <a:pt x="0" y="133350"/>
                </a:lnTo>
              </a:path>
            </a:pathLst>
          </a:custGeom>
          <a:noFill/>
          <a:ln w="381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7937500" y="5010150"/>
            <a:ext cx="220663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50" i="1" spc="-85" dirty="0">
                <a:latin typeface="Symbol"/>
                <a:cs typeface="Symbol"/>
              </a:rPr>
              <a:t>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4" name="object 1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585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9B8D977-74EC-4D14-BDE5-F1FFD22DAA70}" type="slidenum">
              <a:rPr lang="th-TH"/>
              <a:pPr marL="25400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ChangeArrowheads="1"/>
          </p:cNvSpPr>
          <p:nvPr/>
        </p:nvSpPr>
        <p:spPr bwMode="auto">
          <a:xfrm>
            <a:off x="258763" y="254000"/>
            <a:ext cx="189230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1533525" y="254000"/>
            <a:ext cx="814388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731963" y="254000"/>
            <a:ext cx="513873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Small-World</a:t>
            </a:r>
            <a:r>
              <a:rPr spc="-75" dirty="0"/>
              <a:t> </a:t>
            </a:r>
            <a:r>
              <a:rPr spc="-5" dirty="0"/>
              <a:t>Phenomenon</a:t>
            </a:r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4357688" y="5500688"/>
            <a:ext cx="571500" cy="71437"/>
          </a:xfrm>
          <a:custGeom>
            <a:avLst/>
            <a:gdLst/>
            <a:ahLst/>
            <a:cxnLst>
              <a:cxn ang="0">
                <a:pos x="571500" y="71437"/>
              </a:cxn>
              <a:cxn ang="0">
                <a:pos x="0" y="0"/>
              </a:cxn>
            </a:cxnLst>
            <a:rect l="0" t="0" r="r" b="b"/>
            <a:pathLst>
              <a:path w="571500" h="71754">
                <a:moveTo>
                  <a:pt x="571500" y="7143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3071813" y="5000625"/>
            <a:ext cx="500062" cy="285750"/>
          </a:xfrm>
          <a:custGeom>
            <a:avLst/>
            <a:gdLst/>
            <a:ahLst/>
            <a:cxnLst>
              <a:cxn ang="0">
                <a:pos x="500062" y="285750"/>
              </a:cxn>
              <a:cxn ang="0">
                <a:pos x="0" y="0"/>
              </a:cxn>
            </a:cxnLst>
            <a:rect l="0" t="0" r="r" b="b"/>
            <a:pathLst>
              <a:path w="500379" h="285750">
                <a:moveTo>
                  <a:pt x="500062" y="28575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/>
          </p:cNvSpPr>
          <p:nvPr/>
        </p:nvSpPr>
        <p:spPr bwMode="auto">
          <a:xfrm>
            <a:off x="2428875" y="3857625"/>
            <a:ext cx="142875" cy="357188"/>
          </a:xfrm>
          <a:custGeom>
            <a:avLst/>
            <a:gdLst/>
            <a:ahLst/>
            <a:cxnLst>
              <a:cxn ang="0">
                <a:pos x="142875" y="357187"/>
              </a:cxn>
              <a:cxn ang="0">
                <a:pos x="0" y="0"/>
              </a:cxn>
            </a:cxnLst>
            <a:rect l="0" t="0" r="r" b="b"/>
            <a:pathLst>
              <a:path w="142875" h="357504">
                <a:moveTo>
                  <a:pt x="142875" y="35718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4" name="object 9"/>
          <p:cNvSpPr>
            <a:spLocks/>
          </p:cNvSpPr>
          <p:nvPr/>
        </p:nvSpPr>
        <p:spPr bwMode="auto">
          <a:xfrm>
            <a:off x="2473325" y="3000375"/>
            <a:ext cx="527050" cy="490538"/>
          </a:xfrm>
          <a:custGeom>
            <a:avLst/>
            <a:gdLst/>
            <a:ahLst/>
            <a:cxnLst>
              <a:cxn ang="0">
                <a:pos x="527545" y="0"/>
              </a:cxn>
              <a:cxn ang="0">
                <a:pos x="0" y="490169"/>
              </a:cxn>
            </a:cxnLst>
            <a:rect l="0" t="0" r="r" b="b"/>
            <a:pathLst>
              <a:path w="527685" h="490220">
                <a:moveTo>
                  <a:pt x="527545" y="0"/>
                </a:moveTo>
                <a:lnTo>
                  <a:pt x="0" y="490169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5" name="object 10"/>
          <p:cNvSpPr>
            <a:spLocks/>
          </p:cNvSpPr>
          <p:nvPr/>
        </p:nvSpPr>
        <p:spPr bwMode="auto">
          <a:xfrm>
            <a:off x="3357563" y="2603500"/>
            <a:ext cx="563562" cy="219075"/>
          </a:xfrm>
          <a:custGeom>
            <a:avLst/>
            <a:gdLst/>
            <a:ahLst/>
            <a:cxnLst>
              <a:cxn ang="0">
                <a:pos x="563638" y="0"/>
              </a:cxn>
              <a:cxn ang="0">
                <a:pos x="0" y="218694"/>
              </a:cxn>
            </a:cxnLst>
            <a:rect l="0" t="0" r="r" b="b"/>
            <a:pathLst>
              <a:path w="563879" h="219075">
                <a:moveTo>
                  <a:pt x="563638" y="0"/>
                </a:moveTo>
                <a:lnTo>
                  <a:pt x="0" y="218694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6" name="object 11"/>
          <p:cNvSpPr>
            <a:spLocks/>
          </p:cNvSpPr>
          <p:nvPr/>
        </p:nvSpPr>
        <p:spPr bwMode="auto">
          <a:xfrm>
            <a:off x="4206875" y="2409825"/>
            <a:ext cx="530225" cy="128588"/>
          </a:xfrm>
          <a:custGeom>
            <a:avLst/>
            <a:gdLst/>
            <a:ahLst/>
            <a:cxnLst>
              <a:cxn ang="0">
                <a:pos x="529196" y="0"/>
              </a:cxn>
              <a:cxn ang="0">
                <a:pos x="0" y="129311"/>
              </a:cxn>
            </a:cxnLst>
            <a:rect l="0" t="0" r="r" b="b"/>
            <a:pathLst>
              <a:path w="529589" h="129539">
                <a:moveTo>
                  <a:pt x="529196" y="0"/>
                </a:moveTo>
                <a:lnTo>
                  <a:pt x="0" y="129311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7" name="object 12"/>
          <p:cNvSpPr>
            <a:spLocks noChangeArrowheads="1"/>
          </p:cNvSpPr>
          <p:nvPr/>
        </p:nvSpPr>
        <p:spPr bwMode="auto">
          <a:xfrm>
            <a:off x="4860925" y="4146550"/>
            <a:ext cx="1285875" cy="2003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250" y="5453063"/>
            <a:ext cx="66992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1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endParaRPr>
              <a:latin typeface="Calibri"/>
              <a:cs typeface="Calibri"/>
            </a:endParaRPr>
          </a:p>
        </p:txBody>
      </p:sp>
      <p:sp>
        <p:nvSpPr>
          <p:cNvPr id="9229" name="object 14"/>
          <p:cNvSpPr>
            <a:spLocks noChangeArrowheads="1"/>
          </p:cNvSpPr>
          <p:nvPr/>
        </p:nvSpPr>
        <p:spPr bwMode="auto">
          <a:xfrm>
            <a:off x="3502025" y="4502150"/>
            <a:ext cx="873125" cy="13604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2388" y="5416550"/>
            <a:ext cx="153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31" name="object 16"/>
          <p:cNvSpPr>
            <a:spLocks noChangeArrowheads="1"/>
          </p:cNvSpPr>
          <p:nvPr/>
        </p:nvSpPr>
        <p:spPr bwMode="auto">
          <a:xfrm>
            <a:off x="2430463" y="4073525"/>
            <a:ext cx="735012" cy="11461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2" name="object 17"/>
          <p:cNvSpPr txBox="1">
            <a:spLocks noChangeArrowheads="1"/>
          </p:cNvSpPr>
          <p:nvPr/>
        </p:nvSpPr>
        <p:spPr bwMode="auto">
          <a:xfrm>
            <a:off x="2728913" y="4849813"/>
            <a:ext cx="141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Calibri" pitchFamily="34" charset="0"/>
                <a:cs typeface="Cordia New" pitchFamily="34" charset="-34"/>
              </a:rPr>
              <a:t>2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3" name="object 18"/>
          <p:cNvSpPr>
            <a:spLocks noChangeArrowheads="1"/>
          </p:cNvSpPr>
          <p:nvPr/>
        </p:nvSpPr>
        <p:spPr bwMode="auto">
          <a:xfrm>
            <a:off x="1930400" y="2930525"/>
            <a:ext cx="633413" cy="987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4" name="object 19"/>
          <p:cNvSpPr txBox="1">
            <a:spLocks noChangeArrowheads="1"/>
          </p:cNvSpPr>
          <p:nvPr/>
        </p:nvSpPr>
        <p:spPr bwMode="auto">
          <a:xfrm>
            <a:off x="2195513" y="3579813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Calibri" pitchFamily="34" charset="0"/>
                <a:cs typeface="Cordia New" pitchFamily="34" charset="-34"/>
              </a:rPr>
              <a:t>3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5" name="object 20"/>
          <p:cNvSpPr>
            <a:spLocks noChangeArrowheads="1"/>
          </p:cNvSpPr>
          <p:nvPr/>
        </p:nvSpPr>
        <p:spPr bwMode="auto">
          <a:xfrm>
            <a:off x="2930525" y="2359025"/>
            <a:ext cx="501650" cy="7826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6" name="object 21"/>
          <p:cNvSpPr>
            <a:spLocks noChangeArrowheads="1"/>
          </p:cNvSpPr>
          <p:nvPr/>
        </p:nvSpPr>
        <p:spPr bwMode="auto">
          <a:xfrm>
            <a:off x="3859213" y="2144713"/>
            <a:ext cx="371475" cy="5778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7" name="object 22"/>
          <p:cNvSpPr>
            <a:spLocks noChangeArrowheads="1"/>
          </p:cNvSpPr>
          <p:nvPr/>
        </p:nvSpPr>
        <p:spPr bwMode="auto">
          <a:xfrm>
            <a:off x="4716463" y="2073275"/>
            <a:ext cx="285750" cy="4445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eaLnBrk="1" hangingPunct="1">
              <a:spcBef>
                <a:spcPct val="0"/>
              </a:spcBef>
            </a:pPr>
            <a:r>
              <a:rPr lang="th-TH" smtClean="0">
                <a:latin typeface="Calibri" pitchFamily="34" charset="0"/>
                <a:cs typeface="Cordia New" pitchFamily="34" charset="-34"/>
              </a:rPr>
              <a:t>“We are all linked by short chains of acquaintances.”</a:t>
            </a:r>
          </a:p>
          <a:p>
            <a:pPr marL="12700" eaLnBrk="1" hangingPunct="1">
              <a:spcBef>
                <a:spcPct val="0"/>
              </a:spcBef>
            </a:pPr>
            <a:endParaRPr lang="th-TH" sz="2600" smtClean="0">
              <a:latin typeface="Times New Roman" pitchFamily="18" charset="0"/>
              <a:cs typeface="Times New Roman" pitchFamily="18" charset="0"/>
            </a:endParaRPr>
          </a:p>
          <a:p>
            <a:pPr marL="12700" algn="ctr" eaLnBrk="1" hangingPunct="1">
              <a:spcBef>
                <a:spcPct val="0"/>
              </a:spcBef>
            </a:pPr>
            <a:r>
              <a:rPr lang="th-TH" sz="1000" smtClean="0">
                <a:solidFill>
                  <a:srgbClr val="FF0000"/>
                </a:solidFill>
                <a:latin typeface="Calibri" pitchFamily="34" charset="0"/>
                <a:cs typeface="Cordia New" pitchFamily="34" charset="-34"/>
              </a:rPr>
              <a:t>6</a:t>
            </a:r>
            <a:endParaRPr lang="th-TH" sz="1000" smtClean="0">
              <a:latin typeface="Calibri" pitchFamily="34" charset="0"/>
              <a:cs typeface="Cordia New" pitchFamily="34" charset="-34"/>
            </a:endParaRPr>
          </a:p>
          <a:p>
            <a:pPr marL="12700" algn="ctr" eaLnBrk="1" hangingPunct="1">
              <a:spcBef>
                <a:spcPts val="200"/>
              </a:spcBef>
            </a:pPr>
            <a:r>
              <a:rPr lang="th-TH" sz="1200" smtClean="0">
                <a:solidFill>
                  <a:srgbClr val="FF0000"/>
                </a:solidFill>
                <a:latin typeface="Calibri" pitchFamily="34" charset="0"/>
                <a:cs typeface="Cordia New" pitchFamily="34" charset="-34"/>
              </a:rPr>
              <a:t>5</a:t>
            </a:r>
            <a:endParaRPr lang="th-TH" sz="1200" smtClean="0">
              <a:latin typeface="Calibri" pitchFamily="34" charset="0"/>
              <a:cs typeface="Cordia New" pitchFamily="34" charset="-34"/>
            </a:endParaRPr>
          </a:p>
          <a:p>
            <a:pPr marL="12700" eaLnBrk="1" hangingPunct="1">
              <a:spcBef>
                <a:spcPts val="25"/>
              </a:spcBef>
            </a:pPr>
            <a:endParaRPr lang="th-TH" sz="1100" smtClean="0">
              <a:latin typeface="Times New Roman" pitchFamily="18" charset="0"/>
              <a:cs typeface="Times New Roman" pitchFamily="18" charset="0"/>
            </a:endParaRPr>
          </a:p>
          <a:p>
            <a:pPr marL="12700" eaLnBrk="1" hangingPunct="1">
              <a:spcBef>
                <a:spcPct val="0"/>
              </a:spcBef>
            </a:pPr>
            <a:r>
              <a:rPr lang="th-TH" sz="1400" smtClean="0">
                <a:solidFill>
                  <a:srgbClr val="FF0000"/>
                </a:solidFill>
                <a:latin typeface="Calibri" pitchFamily="34" charset="0"/>
                <a:cs typeface="Cordia New" pitchFamily="34" charset="-34"/>
              </a:rPr>
              <a:t>4</a:t>
            </a:r>
            <a:endParaRPr lang="th-TH" sz="1400" smtClean="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9" name="object 24"/>
          <p:cNvSpPr>
            <a:spLocks/>
          </p:cNvSpPr>
          <p:nvPr/>
        </p:nvSpPr>
        <p:spPr bwMode="auto">
          <a:xfrm>
            <a:off x="4071938" y="3286125"/>
            <a:ext cx="3309937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0140" y="0"/>
              </a:cxn>
              <a:cxn ang="0">
                <a:pos x="3310140" y="461670"/>
              </a:cxn>
              <a:cxn ang="0">
                <a:pos x="0" y="461670"/>
              </a:cxn>
              <a:cxn ang="0">
                <a:pos x="0" y="0"/>
              </a:cxn>
            </a:cxnLst>
            <a:rect l="0" t="0" r="r" b="b"/>
            <a:pathLst>
              <a:path w="3310254" h="462279">
                <a:moveTo>
                  <a:pt x="0" y="0"/>
                </a:moveTo>
                <a:lnTo>
                  <a:pt x="3310140" y="0"/>
                </a:lnTo>
                <a:lnTo>
                  <a:pt x="3310140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4071938" y="3286125"/>
            <a:ext cx="3309937" cy="461963"/>
          </a:xfrm>
          <a:prstGeom prst="rect">
            <a:avLst/>
          </a:prstGeom>
          <a:solidFill>
            <a:srgbClr val="FFFFFF"/>
          </a:solidFill>
          <a:ln w="25399">
            <a:solidFill>
              <a:srgbClr val="4F81BC"/>
            </a:solidFill>
          </a:ln>
        </p:spPr>
        <p:txBody>
          <a:bodyPr lIns="0" tIns="12700" rIns="0" bIns="0">
            <a:spAutoFit/>
          </a:bodyPr>
          <a:lstStyle/>
          <a:p>
            <a:pPr marL="9525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dirty="0">
                <a:latin typeface="Calibri"/>
                <a:cs typeface="Calibri"/>
              </a:rPr>
              <a:t>Six </a:t>
            </a:r>
            <a:r>
              <a:rPr sz="2400" spc="-10" dirty="0">
                <a:latin typeface="Calibri"/>
                <a:cs typeface="Calibri"/>
              </a:rPr>
              <a:t>degrees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9242" name="object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8A09947B-1AFA-4A5B-835D-669C08CA752D}" type="slidenum">
              <a:rPr lang="th-TH"/>
              <a:pPr marL="6508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7025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Observe </a:t>
            </a:r>
            <a:r>
              <a:rPr sz="2400" spc="-15" dirty="0">
                <a:latin typeface="Tahoma"/>
                <a:cs typeface="Tahoma"/>
              </a:rPr>
              <a:t>average </a:t>
            </a:r>
            <a:r>
              <a:rPr sz="2400" spc="-5" dirty="0">
                <a:latin typeface="Tahoma"/>
                <a:cs typeface="Tahoma"/>
              </a:rPr>
              <a:t>path length and clustering coefficient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258763" y="254000"/>
            <a:ext cx="197643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617663" y="254000"/>
            <a:ext cx="8143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1814513" y="254000"/>
            <a:ext cx="25685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3898900" y="254000"/>
            <a:ext cx="2005013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Watts-Strogatz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1381125" y="1452563"/>
            <a:ext cx="6538913" cy="44735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2" name="object 9"/>
          <p:cNvSpPr>
            <a:spLocks noChangeArrowheads="1"/>
          </p:cNvSpPr>
          <p:nvPr/>
        </p:nvSpPr>
        <p:spPr bwMode="auto">
          <a:xfrm>
            <a:off x="1574800" y="1646238"/>
            <a:ext cx="6156325" cy="40909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0100" y="5780088"/>
            <a:ext cx="2628900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alibri"/>
                <a:cs typeface="Calibri"/>
              </a:rPr>
              <a:t>Smal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4425"/>
            <a:ext cx="8043863" cy="750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2875"/>
              </a:lnSpc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At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400">
                <a:latin typeface="Consolas" pitchFamily="49" charset="0"/>
                <a:cs typeface="Consolas" pitchFamily="49" charset="0"/>
              </a:rPr>
              <a:t>=0</a:t>
            </a:r>
            <a:r>
              <a:rPr lang="th-TH" sz="2400">
                <a:latin typeface="Tahoma" pitchFamily="34" charset="0"/>
                <a:cs typeface="Tahoma" pitchFamily="34" charset="0"/>
              </a:rPr>
              <a:t>, the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regular lattice </a:t>
            </a:r>
            <a:r>
              <a:rPr lang="th-TH" sz="2400">
                <a:latin typeface="Tahoma" pitchFamily="34" charset="0"/>
                <a:cs typeface="Tahoma" pitchFamily="34" charset="0"/>
              </a:rPr>
              <a:t>is a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large world </a:t>
            </a:r>
            <a:r>
              <a:rPr lang="th-TH" sz="2400">
                <a:latin typeface="Tahoma" pitchFamily="34" charset="0"/>
                <a:cs typeface="Tahoma" pitchFamily="34" charset="0"/>
              </a:rPr>
              <a:t>where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l </a:t>
            </a:r>
            <a:r>
              <a:rPr lang="th-TH" sz="2400">
                <a:latin typeface="Tahoma" pitchFamily="34" charset="0"/>
                <a:cs typeface="Tahoma" pitchFamily="34" charset="0"/>
              </a:rPr>
              <a:t>grows  linearly with </a:t>
            </a:r>
            <a:r>
              <a:rPr lang="th-TH" sz="2400" i="1">
                <a:latin typeface="Consolas" pitchFamily="49" charset="0"/>
                <a:cs typeface="Consolas" pitchFamily="49" charset="0"/>
              </a:rPr>
              <a:t>n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3649663"/>
            <a:ext cx="7531100" cy="774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299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At </a:t>
            </a:r>
            <a:r>
              <a:rPr sz="2500" i="1" spc="-15" dirty="0">
                <a:latin typeface="Symbol"/>
                <a:cs typeface="Symbol"/>
              </a:rPr>
              <a:t></a:t>
            </a:r>
            <a:r>
              <a:rPr sz="2400" spc="-15" dirty="0">
                <a:latin typeface="Consolas"/>
                <a:cs typeface="Consolas"/>
              </a:rPr>
              <a:t>=1</a:t>
            </a:r>
            <a:r>
              <a:rPr sz="2400" spc="-15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random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network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small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world </a:t>
            </a:r>
            <a:r>
              <a:rPr sz="2400" spc="-5" dirty="0">
                <a:latin typeface="Tahoma"/>
                <a:cs typeface="Tahoma"/>
              </a:rPr>
              <a:t>where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l</a:t>
            </a:r>
            <a:endParaRPr sz="2400">
              <a:latin typeface="Consolas"/>
              <a:cs typeface="Consolas"/>
            </a:endParaRPr>
          </a:p>
          <a:p>
            <a:pPr marL="355600" fontAlgn="auto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grows </a:t>
            </a:r>
            <a:r>
              <a:rPr sz="2400" spc="-5" dirty="0">
                <a:latin typeface="Tahoma"/>
                <a:cs typeface="Tahoma"/>
              </a:rPr>
              <a:t>only logarithmically with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n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258763" y="254000"/>
            <a:ext cx="5414962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Average Path</a:t>
            </a:r>
            <a:r>
              <a:rPr spc="-95" dirty="0"/>
              <a:t> </a:t>
            </a:r>
            <a:r>
              <a:rPr spc="-5" dirty="0"/>
              <a:t>Length</a:t>
            </a:r>
          </a:p>
        </p:txBody>
      </p:sp>
      <p:sp>
        <p:nvSpPr>
          <p:cNvPr id="37893" name="object 6"/>
          <p:cNvSpPr>
            <a:spLocks/>
          </p:cNvSpPr>
          <p:nvPr/>
        </p:nvSpPr>
        <p:spPr bwMode="auto">
          <a:xfrm>
            <a:off x="1571625" y="2071688"/>
            <a:ext cx="2357438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57450" y="0"/>
              </a:cxn>
              <a:cxn ang="0">
                <a:pos x="235745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357754" h="1071880">
                <a:moveTo>
                  <a:pt x="0" y="0"/>
                </a:moveTo>
                <a:lnTo>
                  <a:pt x="2357450" y="0"/>
                </a:lnTo>
                <a:lnTo>
                  <a:pt x="235745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1571625" y="2071688"/>
            <a:ext cx="2357438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57450" y="0"/>
              </a:cxn>
              <a:cxn ang="0">
                <a:pos x="235745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357754" h="1071880">
                <a:moveTo>
                  <a:pt x="0" y="0"/>
                </a:moveTo>
                <a:lnTo>
                  <a:pt x="2357450" y="0"/>
                </a:lnTo>
                <a:lnTo>
                  <a:pt x="235745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 txBox="1">
            <a:spLocks noChangeArrowheads="1"/>
          </p:cNvSpPr>
          <p:nvPr/>
        </p:nvSpPr>
        <p:spPr bwMode="auto">
          <a:xfrm>
            <a:off x="1679575" y="2373313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l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838" y="2582863"/>
            <a:ext cx="912812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regular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9738" y="2147888"/>
            <a:ext cx="673100" cy="67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5714" dirty="0">
                <a:latin typeface="Consolas"/>
                <a:cs typeface="Consolas"/>
              </a:rPr>
              <a:t>~</a:t>
            </a:r>
            <a:r>
              <a:rPr sz="4200" spc="855" baseline="-35714" dirty="0">
                <a:latin typeface="Consolas"/>
                <a:cs typeface="Consolas"/>
              </a:rPr>
              <a:t> </a:t>
            </a:r>
            <a:r>
              <a:rPr i="1" u="heavy" dirty="0">
                <a:latin typeface="Consolas"/>
                <a:cs typeface="Consolas"/>
              </a:rPr>
              <a:t>n</a:t>
            </a:r>
            <a:endParaRPr>
              <a:latin typeface="Consolas"/>
              <a:cs typeface="Consolas"/>
            </a:endParaRPr>
          </a:p>
        </p:txBody>
      </p:sp>
      <p:sp>
        <p:nvSpPr>
          <p:cNvPr id="37898" name="object 11"/>
          <p:cNvSpPr txBox="1">
            <a:spLocks noChangeArrowheads="1"/>
          </p:cNvSpPr>
          <p:nvPr/>
        </p:nvSpPr>
        <p:spPr bwMode="auto">
          <a:xfrm>
            <a:off x="3359150" y="2574925"/>
            <a:ext cx="390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>
                <a:latin typeface="Consolas" pitchFamily="49" charset="0"/>
                <a:cs typeface="Consolas" pitchFamily="49" charset="0"/>
              </a:rPr>
              <a:t>2</a:t>
            </a:r>
            <a:r>
              <a:rPr lang="th-TH" i="1">
                <a:latin typeface="Consolas" pitchFamily="49" charset="0"/>
                <a:cs typeface="Consolas" pitchFamily="49" charset="0"/>
              </a:rPr>
              <a:t>k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object 12"/>
          <p:cNvSpPr>
            <a:spLocks noChangeArrowheads="1"/>
          </p:cNvSpPr>
          <p:nvPr/>
        </p:nvSpPr>
        <p:spPr bwMode="auto">
          <a:xfrm>
            <a:off x="5346700" y="1787525"/>
            <a:ext cx="1870075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0" name="object 13"/>
          <p:cNvSpPr>
            <a:spLocks/>
          </p:cNvSpPr>
          <p:nvPr/>
        </p:nvSpPr>
        <p:spPr bwMode="auto">
          <a:xfrm>
            <a:off x="1571625" y="4643438"/>
            <a:ext cx="3000375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400" y="0"/>
              </a:cxn>
              <a:cxn ang="0">
                <a:pos x="30004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001010" h="1071879">
                <a:moveTo>
                  <a:pt x="0" y="0"/>
                </a:moveTo>
                <a:lnTo>
                  <a:pt x="3000400" y="0"/>
                </a:lnTo>
                <a:lnTo>
                  <a:pt x="30004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1524000" y="4648200"/>
            <a:ext cx="3000375" cy="1071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400" y="0"/>
              </a:cxn>
              <a:cxn ang="0">
                <a:pos x="30004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001010" h="1071879">
                <a:moveTo>
                  <a:pt x="0" y="0"/>
                </a:moveTo>
                <a:lnTo>
                  <a:pt x="3000400" y="0"/>
                </a:lnTo>
                <a:lnTo>
                  <a:pt x="30004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2" name="object 15"/>
          <p:cNvSpPr txBox="1">
            <a:spLocks noChangeArrowheads="1"/>
          </p:cNvSpPr>
          <p:nvPr/>
        </p:nvSpPr>
        <p:spPr bwMode="auto">
          <a:xfrm>
            <a:off x="1679575" y="4945063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l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4838" y="5154613"/>
            <a:ext cx="782637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1150" y="4719638"/>
            <a:ext cx="1541463" cy="67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5714" dirty="0">
                <a:latin typeface="Consolas"/>
                <a:cs typeface="Consolas"/>
              </a:rPr>
              <a:t>~</a:t>
            </a:r>
            <a:r>
              <a:rPr sz="4200" spc="-419" baseline="-35714" dirty="0">
                <a:latin typeface="Consolas"/>
                <a:cs typeface="Consolas"/>
              </a:rPr>
              <a:t> </a:t>
            </a:r>
            <a:r>
              <a:rPr u="heavy" dirty="0">
                <a:latin typeface="Consolas"/>
                <a:cs typeface="Consolas"/>
              </a:rPr>
              <a:t>log(</a:t>
            </a:r>
            <a:r>
              <a:rPr i="1" u="heavy" dirty="0">
                <a:latin typeface="Consolas"/>
                <a:cs typeface="Consolas"/>
              </a:rPr>
              <a:t>n</a:t>
            </a:r>
            <a:r>
              <a:rPr u="heavy" dirty="0">
                <a:latin typeface="Consolas"/>
                <a:cs typeface="Consolas"/>
              </a:rPr>
              <a:t>)</a:t>
            </a:r>
            <a:endParaRPr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5791200"/>
            <a:ext cx="1173163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onsolas"/>
                <a:cs typeface="Consolas"/>
              </a:rPr>
              <a:t>log(</a:t>
            </a:r>
            <a:r>
              <a:rPr i="1" spc="-5" dirty="0">
                <a:latin typeface="Consolas"/>
                <a:cs typeface="Consolas"/>
              </a:rPr>
              <a:t>k</a:t>
            </a:r>
            <a:r>
              <a:rPr dirty="0">
                <a:latin typeface="Consolas"/>
                <a:cs typeface="Consolas"/>
              </a:rPr>
              <a:t>)</a:t>
            </a:r>
            <a:endParaRPr>
              <a:latin typeface="Consolas"/>
              <a:cs typeface="Consolas"/>
            </a:endParaRPr>
          </a:p>
        </p:txBody>
      </p:sp>
      <p:sp>
        <p:nvSpPr>
          <p:cNvPr id="37906" name="object 19"/>
          <p:cNvSpPr>
            <a:spLocks noChangeArrowheads="1"/>
          </p:cNvSpPr>
          <p:nvPr/>
        </p:nvSpPr>
        <p:spPr bwMode="auto">
          <a:xfrm>
            <a:off x="5321300" y="4416425"/>
            <a:ext cx="1866900" cy="1800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7908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CA20975-AAC2-4ECB-8D6B-12E36CEFFA0B}" type="slidenum">
              <a:rPr lang="th-TH"/>
              <a:pPr marL="25400"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90613"/>
            <a:ext cx="6662738" cy="407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At </a:t>
            </a:r>
            <a:r>
              <a:rPr sz="2500" i="1" spc="-15" dirty="0">
                <a:latin typeface="Symbol"/>
                <a:cs typeface="Symbol"/>
              </a:rPr>
              <a:t></a:t>
            </a:r>
            <a:r>
              <a:rPr sz="2400" spc="-15" dirty="0">
                <a:latin typeface="Consolas"/>
                <a:cs typeface="Consolas"/>
              </a:rPr>
              <a:t>=0</a:t>
            </a:r>
            <a:r>
              <a:rPr sz="2400" spc="-15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regular lattice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highly</a:t>
            </a:r>
            <a:r>
              <a:rPr sz="2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clustered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3724275"/>
            <a:ext cx="7053263" cy="407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At </a:t>
            </a:r>
            <a:r>
              <a:rPr sz="2500" i="1" spc="-15" dirty="0">
                <a:latin typeface="Symbol"/>
                <a:cs typeface="Symbol"/>
              </a:rPr>
              <a:t></a:t>
            </a:r>
            <a:r>
              <a:rPr sz="2400" spc="-15" dirty="0">
                <a:latin typeface="Consolas"/>
                <a:cs typeface="Consolas"/>
              </a:rPr>
              <a:t>=1</a:t>
            </a:r>
            <a:r>
              <a:rPr sz="2400" spc="-15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random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network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poorly</a:t>
            </a:r>
            <a:r>
              <a:rPr sz="2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clustered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258763" y="254000"/>
            <a:ext cx="557530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Clustering</a:t>
            </a:r>
            <a:r>
              <a:rPr spc="-90" dirty="0"/>
              <a:t> </a:t>
            </a:r>
            <a:r>
              <a:rPr spc="-5" dirty="0"/>
              <a:t>Coefficient</a:t>
            </a:r>
          </a:p>
        </p:txBody>
      </p:sp>
      <p:sp>
        <p:nvSpPr>
          <p:cNvPr id="38917" name="object 6"/>
          <p:cNvSpPr>
            <a:spLocks/>
          </p:cNvSpPr>
          <p:nvPr/>
        </p:nvSpPr>
        <p:spPr bwMode="auto">
          <a:xfrm>
            <a:off x="1571625" y="4514850"/>
            <a:ext cx="2071688" cy="1071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1700" y="0"/>
              </a:cxn>
              <a:cxn ang="0">
                <a:pos x="20717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072004" h="1071879">
                <a:moveTo>
                  <a:pt x="0" y="0"/>
                </a:moveTo>
                <a:lnTo>
                  <a:pt x="2071700" y="0"/>
                </a:lnTo>
                <a:lnTo>
                  <a:pt x="20717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1571625" y="4514850"/>
            <a:ext cx="2071688" cy="1071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1700" y="0"/>
              </a:cxn>
              <a:cxn ang="0">
                <a:pos x="20717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072004" h="1071879">
                <a:moveTo>
                  <a:pt x="0" y="0"/>
                </a:moveTo>
                <a:lnTo>
                  <a:pt x="2071700" y="0"/>
                </a:lnTo>
                <a:lnTo>
                  <a:pt x="20717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9" name="object 8"/>
          <p:cNvSpPr txBox="1">
            <a:spLocks noChangeArrowheads="1"/>
          </p:cNvSpPr>
          <p:nvPr/>
        </p:nvSpPr>
        <p:spPr bwMode="auto">
          <a:xfrm>
            <a:off x="1679575" y="4816475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C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838" y="5026025"/>
            <a:ext cx="782637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random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150" y="4591050"/>
            <a:ext cx="560388" cy="67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baseline="-35714" dirty="0">
                <a:latin typeface="Consolas"/>
                <a:cs typeface="Consolas"/>
              </a:rPr>
              <a:t>~</a:t>
            </a:r>
            <a:r>
              <a:rPr sz="4200" spc="-472" baseline="-35714" dirty="0">
                <a:latin typeface="Consolas"/>
                <a:cs typeface="Consolas"/>
              </a:rPr>
              <a:t> </a:t>
            </a:r>
            <a:r>
              <a:rPr i="1" u="heavy" dirty="0">
                <a:latin typeface="Consolas"/>
                <a:cs typeface="Consolas"/>
              </a:rPr>
              <a:t>k</a:t>
            </a:r>
            <a:endParaRPr>
              <a:latin typeface="Consolas"/>
              <a:cs typeface="Consolas"/>
            </a:endParaRPr>
          </a:p>
        </p:txBody>
      </p:sp>
      <p:sp>
        <p:nvSpPr>
          <p:cNvPr id="38922" name="object 11"/>
          <p:cNvSpPr txBox="1">
            <a:spLocks noChangeArrowheads="1"/>
          </p:cNvSpPr>
          <p:nvPr/>
        </p:nvSpPr>
        <p:spPr bwMode="auto">
          <a:xfrm>
            <a:off x="3214688" y="5018088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n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23" name="object 12"/>
          <p:cNvSpPr>
            <a:spLocks noChangeArrowheads="1"/>
          </p:cNvSpPr>
          <p:nvPr/>
        </p:nvSpPr>
        <p:spPr bwMode="auto">
          <a:xfrm>
            <a:off x="5257800" y="1676400"/>
            <a:ext cx="1870075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4" name="object 13"/>
          <p:cNvSpPr>
            <a:spLocks noChangeArrowheads="1"/>
          </p:cNvSpPr>
          <p:nvPr/>
        </p:nvSpPr>
        <p:spPr bwMode="auto">
          <a:xfrm>
            <a:off x="5275263" y="4287838"/>
            <a:ext cx="1765300" cy="1800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1571625" y="1928813"/>
            <a:ext cx="3643313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43337" y="0"/>
              </a:cxn>
              <a:cxn ang="0">
                <a:pos x="3643337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643629" h="1071880">
                <a:moveTo>
                  <a:pt x="0" y="0"/>
                </a:moveTo>
                <a:lnTo>
                  <a:pt x="3643337" y="0"/>
                </a:lnTo>
                <a:lnTo>
                  <a:pt x="3643337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1571625" y="1928813"/>
            <a:ext cx="3643313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43337" y="0"/>
              </a:cxn>
              <a:cxn ang="0">
                <a:pos x="3643337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3643629" h="1071880">
                <a:moveTo>
                  <a:pt x="0" y="0"/>
                </a:moveTo>
                <a:lnTo>
                  <a:pt x="3643337" y="0"/>
                </a:lnTo>
                <a:lnTo>
                  <a:pt x="3643337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 txBox="1">
            <a:spLocks noChangeArrowheads="1"/>
          </p:cNvSpPr>
          <p:nvPr/>
        </p:nvSpPr>
        <p:spPr bwMode="auto">
          <a:xfrm>
            <a:off x="1679575" y="2230438"/>
            <a:ext cx="196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 i="1">
                <a:latin typeface="Consolas" pitchFamily="49" charset="0"/>
                <a:cs typeface="Consolas" pitchFamily="49" charset="0"/>
              </a:rPr>
              <a:t>C</a:t>
            </a:r>
            <a:endParaRPr lang="th-T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8929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DE4F5F0-9DEE-4BC9-8769-1E0944F9B5F9}" type="slidenum">
              <a:rPr lang="th-TH"/>
              <a:pPr marL="25400"/>
              <a:t>32</a:t>
            </a:fld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874838" y="2439988"/>
            <a:ext cx="912812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Consolas"/>
                <a:cs typeface="Consolas"/>
              </a:rPr>
              <a:t>regular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9738" y="2005013"/>
            <a:ext cx="2659062" cy="85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th-TH" sz="4200" baseline="-36000">
                <a:latin typeface="Consolas" pitchFamily="49" charset="0"/>
                <a:cs typeface="Consolas" pitchFamily="49" charset="0"/>
              </a:rPr>
              <a:t>= </a:t>
            </a:r>
            <a:r>
              <a:rPr lang="th-TH" u="sng">
                <a:latin typeface="Consolas" pitchFamily="49" charset="0"/>
                <a:cs typeface="Consolas" pitchFamily="49" charset="0"/>
              </a:rPr>
              <a:t>3(</a:t>
            </a:r>
            <a:r>
              <a:rPr lang="th-TH" i="1" u="sng">
                <a:latin typeface="Consolas" pitchFamily="49" charset="0"/>
                <a:cs typeface="Consolas" pitchFamily="49" charset="0"/>
              </a:rPr>
              <a:t>k</a:t>
            </a:r>
            <a:r>
              <a:rPr lang="th-TH" u="sng">
                <a:latin typeface="Consolas" pitchFamily="49" charset="0"/>
                <a:cs typeface="Consolas" pitchFamily="49" charset="0"/>
              </a:rPr>
              <a:t>–2) </a:t>
            </a:r>
            <a:r>
              <a:rPr lang="th-TH" sz="4200" baseline="-36000">
                <a:latin typeface="Consolas" pitchFamily="49" charset="0"/>
                <a:cs typeface="Consolas" pitchFamily="49" charset="0"/>
              </a:rPr>
              <a:t>~ </a:t>
            </a:r>
            <a:r>
              <a:rPr lang="th-TH" u="sng">
                <a:latin typeface="Consolas" pitchFamily="49" charset="0"/>
                <a:cs typeface="Consolas" pitchFamily="49" charset="0"/>
              </a:rPr>
              <a:t>3</a:t>
            </a:r>
            <a:endParaRPr lang="th-TH">
              <a:latin typeface="Consolas" pitchFamily="49" charset="0"/>
              <a:cs typeface="Consolas" pitchFamily="49" charset="0"/>
            </a:endParaRPr>
          </a:p>
          <a:p>
            <a:r>
              <a:rPr lang="th-TH">
                <a:latin typeface="Consolas" pitchFamily="49" charset="0"/>
              </a:rPr>
              <a:t>  </a:t>
            </a:r>
            <a:r>
              <a:rPr lang="th-TH">
                <a:latin typeface="Consolas" pitchFamily="49" charset="0"/>
                <a:cs typeface="Consolas" pitchFamily="49" charset="0"/>
              </a:rPr>
              <a:t>4(</a:t>
            </a:r>
            <a:r>
              <a:rPr lang="th-TH" i="1">
                <a:latin typeface="Consolas" pitchFamily="49" charset="0"/>
                <a:cs typeface="Consolas" pitchFamily="49" charset="0"/>
              </a:rPr>
              <a:t>k</a:t>
            </a:r>
            <a:r>
              <a:rPr lang="th-TH">
                <a:latin typeface="Consolas" pitchFamily="49" charset="0"/>
                <a:cs typeface="Consolas" pitchFamily="49" charset="0"/>
              </a:rPr>
              <a:t>–1)	</a:t>
            </a:r>
            <a:r>
              <a:rPr lang="th-TH">
                <a:latin typeface="Consolas" pitchFamily="49" charset="0"/>
              </a:rPr>
              <a:t>  </a:t>
            </a:r>
            <a:r>
              <a:rPr lang="th-TH">
                <a:latin typeface="Consolas" pitchFamily="49" charset="0"/>
                <a:cs typeface="Consolas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 noChangeArrowheads="1"/>
          </p:cNvSpPr>
          <p:nvPr/>
        </p:nvSpPr>
        <p:spPr bwMode="auto">
          <a:xfrm>
            <a:off x="258763" y="254000"/>
            <a:ext cx="6862762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What happens </a:t>
            </a:r>
            <a:r>
              <a:rPr dirty="0"/>
              <a:t>in</a:t>
            </a:r>
            <a:r>
              <a:rPr spc="-105" dirty="0"/>
              <a:t> </a:t>
            </a:r>
            <a:r>
              <a:rPr spc="-5" dirty="0"/>
              <a:t>between?</a:t>
            </a:r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4429125" y="5916613"/>
            <a:ext cx="165100" cy="155575"/>
          </a:xfrm>
          <a:custGeom>
            <a:avLst/>
            <a:gdLst/>
            <a:ahLst/>
            <a:cxnLst>
              <a:cxn ang="0">
                <a:pos x="0" y="154800"/>
              </a:cxn>
              <a:cxn ang="0">
                <a:pos x="165150" y="0"/>
              </a:cxn>
            </a:cxnLst>
            <a:rect l="0" t="0" r="r" b="b"/>
            <a:pathLst>
              <a:path w="165735" h="154939">
                <a:moveTo>
                  <a:pt x="0" y="154800"/>
                </a:moveTo>
                <a:lnTo>
                  <a:pt x="165150" y="0"/>
                </a:lnTo>
              </a:path>
            </a:pathLst>
          </a:custGeom>
          <a:noFill/>
          <a:ln w="38099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4465638" y="5916613"/>
            <a:ext cx="128587" cy="127000"/>
          </a:xfrm>
          <a:custGeom>
            <a:avLst/>
            <a:gdLst/>
            <a:ahLst/>
            <a:cxnLst>
              <a:cxn ang="0">
                <a:pos x="0" y="29514"/>
              </a:cxn>
              <a:cxn ang="0">
                <a:pos x="128993" y="0"/>
              </a:cxn>
              <a:cxn ang="0">
                <a:pos x="91186" y="126809"/>
              </a:cxn>
            </a:cxnLst>
            <a:rect l="0" t="0" r="r" b="b"/>
            <a:pathLst>
              <a:path w="129539" h="127000">
                <a:moveTo>
                  <a:pt x="0" y="29514"/>
                </a:moveTo>
                <a:lnTo>
                  <a:pt x="128993" y="0"/>
                </a:lnTo>
                <a:lnTo>
                  <a:pt x="91186" y="126809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586038" y="6030913"/>
            <a:ext cx="2025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AF50"/>
                </a:solidFill>
                <a:latin typeface="Calibri"/>
                <a:cs typeface="Calibri"/>
              </a:rPr>
              <a:t>1% of links</a:t>
            </a:r>
            <a:r>
              <a:rPr sz="20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50"/>
                </a:solidFill>
                <a:latin typeface="Calibri"/>
                <a:cs typeface="Calibri"/>
              </a:rPr>
              <a:t>rewired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6456363" y="5956300"/>
            <a:ext cx="115887" cy="115888"/>
          </a:xfrm>
          <a:custGeom>
            <a:avLst/>
            <a:gdLst/>
            <a:ahLst/>
            <a:cxnLst>
              <a:cxn ang="0">
                <a:pos x="116204" y="116205"/>
              </a:cxn>
              <a:cxn ang="0">
                <a:pos x="0" y="0"/>
              </a:cxn>
            </a:cxnLst>
            <a:rect l="0" t="0" r="r" b="b"/>
            <a:pathLst>
              <a:path w="116204" h="116204">
                <a:moveTo>
                  <a:pt x="116204" y="11620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6456363" y="5956300"/>
            <a:ext cx="128587" cy="128588"/>
          </a:xfrm>
          <a:custGeom>
            <a:avLst/>
            <a:gdLst/>
            <a:ahLst/>
            <a:cxnLst>
              <a:cxn ang="0">
                <a:pos x="33680" y="127965"/>
              </a:cxn>
              <a:cxn ang="0">
                <a:pos x="0" y="0"/>
              </a:cxn>
              <a:cxn ang="0">
                <a:pos x="127965" y="33667"/>
              </a:cxn>
            </a:cxnLst>
            <a:rect l="0" t="0" r="r" b="b"/>
            <a:pathLst>
              <a:path w="128270" h="128270">
                <a:moveTo>
                  <a:pt x="33680" y="127965"/>
                </a:moveTo>
                <a:lnTo>
                  <a:pt x="0" y="0"/>
                </a:lnTo>
                <a:lnTo>
                  <a:pt x="127965" y="33667"/>
                </a:lnTo>
              </a:path>
            </a:pathLst>
          </a:custGeom>
          <a:noFill/>
          <a:ln w="38099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872163" y="6059488"/>
            <a:ext cx="2152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AF50"/>
                </a:solidFill>
                <a:latin typeface="Calibri"/>
                <a:cs typeface="Calibri"/>
              </a:rPr>
              <a:t>10% of links</a:t>
            </a:r>
            <a:r>
              <a:rPr sz="20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50"/>
                </a:solidFill>
                <a:latin typeface="Calibri"/>
                <a:cs typeface="Calibri"/>
              </a:rPr>
              <a:t>rewired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945" name="object 10"/>
          <p:cNvSpPr>
            <a:spLocks noChangeArrowheads="1"/>
          </p:cNvSpPr>
          <p:nvPr/>
        </p:nvSpPr>
        <p:spPr bwMode="auto">
          <a:xfrm>
            <a:off x="1052513" y="1381125"/>
            <a:ext cx="7140575" cy="4703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6" name="object 11"/>
          <p:cNvSpPr>
            <a:spLocks noChangeArrowheads="1"/>
          </p:cNvSpPr>
          <p:nvPr/>
        </p:nvSpPr>
        <p:spPr bwMode="auto">
          <a:xfrm>
            <a:off x="1244600" y="1573213"/>
            <a:ext cx="6757988" cy="43211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2643188" y="3929063"/>
            <a:ext cx="565150" cy="708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4261" y="0"/>
              </a:cxn>
              <a:cxn ang="0">
                <a:pos x="564261" y="707885"/>
              </a:cxn>
              <a:cxn ang="0">
                <a:pos x="0" y="707885"/>
              </a:cxn>
              <a:cxn ang="0">
                <a:pos x="0" y="0"/>
              </a:cxn>
            </a:cxnLst>
            <a:rect l="0" t="0" r="r" b="b"/>
            <a:pathLst>
              <a:path w="564514" h="708025">
                <a:moveTo>
                  <a:pt x="0" y="0"/>
                </a:moveTo>
                <a:lnTo>
                  <a:pt x="564261" y="0"/>
                </a:lnTo>
                <a:lnTo>
                  <a:pt x="564261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633663" y="3952875"/>
            <a:ext cx="584200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C00000"/>
                </a:solidFill>
                <a:latin typeface="Consolas"/>
                <a:cs typeface="Consolas"/>
              </a:rPr>
              <a:t>l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(</a:t>
            </a:r>
            <a:r>
              <a:rPr sz="2100" i="1" spc="-60" dirty="0">
                <a:solidFill>
                  <a:srgbClr val="C00000"/>
                </a:solidFill>
                <a:latin typeface="Symbol"/>
                <a:cs typeface="Symbol"/>
              </a:rPr>
              <a:t>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fontAlgn="auto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C00000"/>
                </a:solidFill>
                <a:latin typeface="Consolas"/>
                <a:cs typeface="Consolas"/>
              </a:rPr>
              <a:t>l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0)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2643188" y="4283075"/>
            <a:ext cx="565150" cy="1588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564261" y="0"/>
              </a:cxn>
            </a:cxnLst>
            <a:rect l="0" t="0" r="r" b="b"/>
            <a:pathLst>
              <a:path w="564514" h="1904">
                <a:moveTo>
                  <a:pt x="0" y="1587"/>
                </a:moveTo>
                <a:lnTo>
                  <a:pt x="564261" y="0"/>
                </a:lnTo>
              </a:path>
            </a:pathLst>
          </a:cu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6429375" y="1857375"/>
            <a:ext cx="565150" cy="708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4260" y="0"/>
              </a:cxn>
              <a:cxn ang="0">
                <a:pos x="564260" y="707885"/>
              </a:cxn>
              <a:cxn ang="0">
                <a:pos x="0" y="707885"/>
              </a:cxn>
              <a:cxn ang="0">
                <a:pos x="0" y="0"/>
              </a:cxn>
            </a:cxnLst>
            <a:rect l="0" t="0" r="r" b="b"/>
            <a:pathLst>
              <a:path w="564515" h="708025">
                <a:moveTo>
                  <a:pt x="0" y="0"/>
                </a:moveTo>
                <a:lnTo>
                  <a:pt x="564260" y="0"/>
                </a:lnTo>
                <a:lnTo>
                  <a:pt x="564260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36575" y="1116013"/>
            <a:ext cx="7802563" cy="1412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Average path length &amp; clustering coefficient as rewiring</a:t>
            </a:r>
          </a:p>
          <a:p>
            <a:pPr marL="355600" indent="-342900">
              <a:spcBef>
                <a:spcPts val="38"/>
              </a:spcBef>
              <a:tabLst>
                <a:tab pos="354013" algn="l"/>
                <a:tab pos="355600" algn="l"/>
              </a:tabLst>
            </a:pPr>
            <a:endParaRPr lang="th-TH" sz="270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r">
              <a:lnSpc>
                <a:spcPts val="2500"/>
              </a:lnSpc>
              <a:tabLst>
                <a:tab pos="354013" algn="l"/>
                <a:tab pos="355600" algn="l"/>
              </a:tabLst>
            </a:pPr>
            <a:r>
              <a:rPr lang="th-TH" sz="2000" i="1">
                <a:latin typeface="Consolas" pitchFamily="49" charset="0"/>
                <a:cs typeface="Consolas" pitchFamily="49" charset="0"/>
              </a:rPr>
              <a:t>C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(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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55600" indent="-342900" algn="r">
              <a:lnSpc>
                <a:spcPts val="2375"/>
              </a:lnSpc>
              <a:tabLst>
                <a:tab pos="354013" algn="l"/>
                <a:tab pos="355600" algn="l"/>
              </a:tabLst>
            </a:pPr>
            <a:r>
              <a:rPr lang="th-TH" sz="2000" i="1">
                <a:latin typeface="Consolas" pitchFamily="49" charset="0"/>
                <a:cs typeface="Consolas" pitchFamily="49" charset="0"/>
              </a:rPr>
              <a:t>C</a:t>
            </a:r>
            <a:r>
              <a:rPr lang="th-TH" sz="2000">
                <a:latin typeface="Consolas" pitchFamily="49" charset="0"/>
                <a:cs typeface="Consolas" pitchFamily="49" charset="0"/>
              </a:rPr>
              <a:t>(0)</a:t>
            </a:r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6429375" y="2211388"/>
            <a:ext cx="565150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564261" y="0"/>
              </a:cxn>
            </a:cxnLst>
            <a:rect l="0" t="0" r="r" b="b"/>
            <a:pathLst>
              <a:path w="564515" h="1905">
                <a:moveTo>
                  <a:pt x="0" y="1587"/>
                </a:moveTo>
                <a:lnTo>
                  <a:pt x="564261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1249363" y="5668963"/>
            <a:ext cx="100012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390" y="0"/>
              </a:cxn>
              <a:cxn ang="0">
                <a:pos x="99390" y="215442"/>
              </a:cxn>
              <a:cxn ang="0">
                <a:pos x="0" y="215442"/>
              </a:cxn>
              <a:cxn ang="0">
                <a:pos x="0" y="0"/>
              </a:cxn>
            </a:cxnLst>
            <a:rect l="0" t="0" r="r" b="b"/>
            <a:pathLst>
              <a:path w="99694" h="215900">
                <a:moveTo>
                  <a:pt x="0" y="0"/>
                </a:moveTo>
                <a:lnTo>
                  <a:pt x="99390" y="0"/>
                </a:lnTo>
                <a:lnTo>
                  <a:pt x="99390" y="215442"/>
                </a:lnTo>
                <a:lnTo>
                  <a:pt x="0" y="2154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236663" y="5653088"/>
            <a:ext cx="123825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b="1" i="1" spc="-30" dirty="0">
                <a:solidFill>
                  <a:srgbClr val="A6A6A6"/>
                </a:solidFill>
                <a:latin typeface="Symbol"/>
                <a:cs typeface="Symbol"/>
              </a:rPr>
              <a:t>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39956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431D69D-4A28-4CD9-8B56-A6A35E14EC75}" type="slidenum">
              <a:rPr lang="th-TH"/>
              <a:pPr marL="25400"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2366963" y="2701925"/>
            <a:ext cx="4522787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409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9B3D5DE-27B0-4B97-8706-D2FCB280C78E}" type="slidenum">
              <a:rPr lang="th-TH"/>
              <a:pPr marL="25400"/>
              <a:t>34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8043863" cy="2947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famous experiment conducted by Milgram (1967)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Subjects were asked to send a chain letter to his acquaintance in  order to reach a target person.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The average path length is around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5.5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Verified on a planetary-scale IM network of 180 million  users (Leskovec and Horvitz 2008)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The average path length is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6.6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258763" y="254000"/>
            <a:ext cx="1892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533525" y="254000"/>
            <a:ext cx="814388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1731963" y="254000"/>
            <a:ext cx="5138737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Small-World</a:t>
            </a:r>
            <a:r>
              <a:rPr spc="-75" dirty="0"/>
              <a:t> </a:t>
            </a:r>
            <a:r>
              <a:rPr spc="-5" dirty="0"/>
              <a:t>Phenomenon</a:t>
            </a: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024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D33E65F7-CFC7-4055-B4AB-1D0F7DEA7350}" type="slidenum">
              <a:rPr lang="th-TH"/>
              <a:pPr marL="65088"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258763" y="254000"/>
            <a:ext cx="28590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2632075" y="254000"/>
            <a:ext cx="3259138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Milgram’s</a:t>
            </a:r>
            <a:r>
              <a:rPr spc="-90" dirty="0"/>
              <a:t> </a:t>
            </a:r>
            <a:r>
              <a:rPr spc="-5" dirty="0"/>
              <a:t>Experiment</a:t>
            </a:r>
          </a:p>
        </p:txBody>
      </p:sp>
      <p:sp>
        <p:nvSpPr>
          <p:cNvPr id="11268" name="object 5"/>
          <p:cNvSpPr>
            <a:spLocks noChangeArrowheads="1"/>
          </p:cNvSpPr>
          <p:nvPr/>
        </p:nvSpPr>
        <p:spPr bwMode="auto">
          <a:xfrm>
            <a:off x="95250" y="1809750"/>
            <a:ext cx="4478338" cy="43116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290513" y="2003425"/>
            <a:ext cx="4095750" cy="3929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1116013"/>
            <a:ext cx="8502650" cy="5062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Study the probability that two randomly selected people  would know each other</a:t>
            </a:r>
          </a:p>
          <a:p>
            <a:pPr marL="355600" indent="-342900" algn="ctr">
              <a:spcBef>
                <a:spcPts val="313"/>
              </a:spcBef>
              <a:tabLst>
                <a:tab pos="354013" algn="l"/>
                <a:tab pos="355600" algn="l"/>
              </a:tabLst>
            </a:pPr>
            <a:r>
              <a:rPr lang="th-TH" sz="2000" b="1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Goal: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Examine the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average path length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between  any 2 persons in social network</a:t>
            </a:r>
          </a:p>
          <a:p>
            <a:pPr marL="355600" indent="-342900" algn="ctr">
              <a:spcBef>
                <a:spcPts val="1200"/>
              </a:spcBef>
              <a:tabLst>
                <a:tab pos="354013" algn="l"/>
                <a:tab pos="355600" algn="l"/>
              </a:tabLst>
            </a:pPr>
            <a:r>
              <a:rPr lang="th-TH" sz="2000" b="1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Setup: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Starting points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– participating persons in  Omaha town (Nebraska) and in Wichita  town (Kansas)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Ending points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– Researcher in Harvard in  Boston town (Massachusetts)</a:t>
            </a:r>
          </a:p>
          <a:p>
            <a:pPr marL="355600" indent="-342900" algn="ctr">
              <a:spcBef>
                <a:spcPts val="1200"/>
              </a:spcBef>
              <a:tabLst>
                <a:tab pos="354013" algn="l"/>
                <a:tab pos="355600" algn="l"/>
              </a:tabLst>
            </a:pPr>
            <a:r>
              <a:rPr lang="th-TH" sz="2000" b="1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Instructions: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355600" indent="-342900" algn="just">
              <a:tabLst>
                <a:tab pos="354013" algn="l"/>
                <a:tab pos="3556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Given a target individual, pass the message  </a:t>
            </a: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(a letter chain)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to a person you correspond  with who is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closest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to the target</a:t>
            </a: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127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A433B820-4434-440B-A620-03468D72E326}" type="slidenum">
              <a:rPr lang="th-TH"/>
              <a:pPr marL="6508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258763" y="254000"/>
            <a:ext cx="285908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2632075" y="254000"/>
            <a:ext cx="3259138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Milgram’s</a:t>
            </a:r>
            <a:r>
              <a:rPr spc="-90" dirty="0"/>
              <a:t> </a:t>
            </a:r>
            <a:r>
              <a:rPr spc="-5" dirty="0"/>
              <a:t>Experiment</a:t>
            </a:r>
          </a:p>
        </p:txBody>
      </p:sp>
      <p:sp>
        <p:nvSpPr>
          <p:cNvPr id="12292" name="object 5"/>
          <p:cNvSpPr>
            <a:spLocks noChangeArrowheads="1"/>
          </p:cNvSpPr>
          <p:nvPr/>
        </p:nvSpPr>
        <p:spPr bwMode="auto">
          <a:xfrm>
            <a:off x="95250" y="1809750"/>
            <a:ext cx="4478338" cy="4311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290513" y="2003425"/>
            <a:ext cx="4095750" cy="3929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1116013"/>
            <a:ext cx="8512175" cy="2625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Study the probability that two randomly selected people  would know each other</a:t>
            </a:r>
          </a:p>
          <a:p>
            <a:pPr marL="355600" indent="-342900" algn="ctr">
              <a:spcBef>
                <a:spcPts val="313"/>
              </a:spcBef>
              <a:tabLst>
                <a:tab pos="354013" algn="l"/>
                <a:tab pos="355600" algn="l"/>
              </a:tabLst>
            </a:pPr>
            <a:r>
              <a:rPr lang="th-TH" sz="2000" b="1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Procedure: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4235450" lvl="1" indent="-179388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Participating person sent it directly if he  know that target person</a:t>
            </a:r>
          </a:p>
          <a:p>
            <a:pPr marL="4235450" lvl="1" indent="-179388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Otherwise, forward it to his acquaintance  in other city whom should know</a:t>
            </a:r>
          </a:p>
          <a:p>
            <a:pPr marL="4235450" lvl="1" indent="-179388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Average path length had been examined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9938" y="3868738"/>
            <a:ext cx="1747837" cy="185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Outcome: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12700"/>
            <a:r>
              <a:rPr lang="th-TH" sz="2000">
                <a:latin typeface="Calibri" pitchFamily="34" charset="0"/>
                <a:cs typeface="Cordia New" pitchFamily="34" charset="-34"/>
              </a:rPr>
              <a:t>20% of initiated  chains reached  target average  length is around  five and a half</a:t>
            </a:r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6500813" y="4000500"/>
            <a:ext cx="2214562" cy="199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15133" y="0"/>
              </a:cxn>
              <a:cxn ang="0">
                <a:pos x="2215133" y="1993392"/>
              </a:cxn>
              <a:cxn ang="0">
                <a:pos x="0" y="1993392"/>
              </a:cxn>
              <a:cxn ang="0">
                <a:pos x="0" y="0"/>
              </a:cxn>
            </a:cxnLst>
            <a:rect l="0" t="0" r="r" b="b"/>
            <a:pathLst>
              <a:path w="2215515" h="1993900">
                <a:moveTo>
                  <a:pt x="0" y="0"/>
                </a:moveTo>
                <a:lnTo>
                  <a:pt x="2215133" y="0"/>
                </a:lnTo>
                <a:lnTo>
                  <a:pt x="2215133" y="1993392"/>
                </a:lnTo>
                <a:lnTo>
                  <a:pt x="0" y="1993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6999288" y="5292725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6999288" y="5054600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/>
          </p:cNvSpPr>
          <p:nvPr/>
        </p:nvSpPr>
        <p:spPr bwMode="auto">
          <a:xfrm>
            <a:off x="6999288" y="4816475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6999288" y="4578350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14"/>
          <p:cNvSpPr>
            <a:spLocks/>
          </p:cNvSpPr>
          <p:nvPr/>
        </p:nvSpPr>
        <p:spPr bwMode="auto">
          <a:xfrm>
            <a:off x="6999288" y="4341813"/>
            <a:ext cx="930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0617" y="0"/>
              </a:cxn>
            </a:cxnLst>
            <a:rect l="0" t="0" r="r" b="b"/>
            <a:pathLst>
              <a:path w="930909">
                <a:moveTo>
                  <a:pt x="0" y="0"/>
                </a:moveTo>
                <a:lnTo>
                  <a:pt x="930617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2" name="object 15"/>
          <p:cNvSpPr>
            <a:spLocks/>
          </p:cNvSpPr>
          <p:nvPr/>
        </p:nvSpPr>
        <p:spPr bwMode="auto">
          <a:xfrm>
            <a:off x="6999288" y="4102100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3" name="object 16"/>
          <p:cNvSpPr>
            <a:spLocks/>
          </p:cNvSpPr>
          <p:nvPr/>
        </p:nvSpPr>
        <p:spPr bwMode="auto">
          <a:xfrm>
            <a:off x="6999288" y="4102100"/>
            <a:ext cx="0" cy="1428750"/>
          </a:xfrm>
          <a:custGeom>
            <a:avLst/>
            <a:gdLst/>
            <a:ahLst/>
            <a:cxnLst>
              <a:cxn ang="0">
                <a:pos x="0" y="1428749"/>
              </a:cxn>
              <a:cxn ang="0">
                <a:pos x="0" y="0"/>
              </a:cxn>
            </a:cxnLst>
            <a:rect l="0" t="0" r="r" b="b"/>
            <a:pathLst>
              <a:path h="1428750">
                <a:moveTo>
                  <a:pt x="0" y="1428749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4" name="object 17"/>
          <p:cNvSpPr>
            <a:spLocks/>
          </p:cNvSpPr>
          <p:nvPr/>
        </p:nvSpPr>
        <p:spPr bwMode="auto">
          <a:xfrm>
            <a:off x="6958013" y="553085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5" name="object 18"/>
          <p:cNvSpPr>
            <a:spLocks/>
          </p:cNvSpPr>
          <p:nvPr/>
        </p:nvSpPr>
        <p:spPr bwMode="auto">
          <a:xfrm>
            <a:off x="6958013" y="529272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6" name="object 19"/>
          <p:cNvSpPr>
            <a:spLocks/>
          </p:cNvSpPr>
          <p:nvPr/>
        </p:nvSpPr>
        <p:spPr bwMode="auto">
          <a:xfrm>
            <a:off x="6958013" y="50546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6958013" y="481647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/>
          </p:cNvSpPr>
          <p:nvPr/>
        </p:nvSpPr>
        <p:spPr bwMode="auto">
          <a:xfrm>
            <a:off x="6958013" y="457835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9" name="object 22"/>
          <p:cNvSpPr>
            <a:spLocks/>
          </p:cNvSpPr>
          <p:nvPr/>
        </p:nvSpPr>
        <p:spPr bwMode="auto">
          <a:xfrm>
            <a:off x="6958013" y="4341813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6958013" y="41021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86" y="0"/>
              </a:cxn>
            </a:cxnLst>
            <a:rect l="0" t="0" r="r" b="b"/>
            <a:pathLst>
              <a:path w="40640">
                <a:moveTo>
                  <a:pt x="0" y="0"/>
                </a:moveTo>
                <a:lnTo>
                  <a:pt x="4038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1" name="object 24"/>
          <p:cNvSpPr>
            <a:spLocks/>
          </p:cNvSpPr>
          <p:nvPr/>
        </p:nvSpPr>
        <p:spPr bwMode="auto">
          <a:xfrm>
            <a:off x="6999288" y="5530850"/>
            <a:ext cx="1568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6" y="0"/>
              </a:cxn>
            </a:cxnLst>
            <a:rect l="0" t="0" r="r" b="b"/>
            <a:pathLst>
              <a:path w="1568450">
                <a:moveTo>
                  <a:pt x="0" y="0"/>
                </a:moveTo>
                <a:lnTo>
                  <a:pt x="1568196" y="0"/>
                </a:lnTo>
              </a:path>
            </a:pathLst>
          </a:custGeom>
          <a:noFill/>
          <a:ln w="9144">
            <a:solidFill>
              <a:srgbClr val="858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2" name="object 25"/>
          <p:cNvSpPr>
            <a:spLocks/>
          </p:cNvSpPr>
          <p:nvPr/>
        </p:nvSpPr>
        <p:spPr bwMode="auto">
          <a:xfrm>
            <a:off x="7129463" y="4221163"/>
            <a:ext cx="1306512" cy="1309687"/>
          </a:xfrm>
          <a:custGeom>
            <a:avLst/>
            <a:gdLst/>
            <a:ahLst/>
            <a:cxnLst>
              <a:cxn ang="0">
                <a:pos x="0" y="1309116"/>
              </a:cxn>
              <a:cxn ang="0">
                <a:pos x="130302" y="1071372"/>
              </a:cxn>
              <a:cxn ang="0">
                <a:pos x="261365" y="832866"/>
              </a:cxn>
              <a:cxn ang="0">
                <a:pos x="391668" y="237744"/>
              </a:cxn>
              <a:cxn ang="0">
                <a:pos x="522731" y="357378"/>
              </a:cxn>
              <a:cxn ang="0">
                <a:pos x="653796" y="0"/>
              </a:cxn>
              <a:cxn ang="0">
                <a:pos x="784098" y="713994"/>
              </a:cxn>
              <a:cxn ang="0">
                <a:pos x="914400" y="1190244"/>
              </a:cxn>
              <a:cxn ang="0">
                <a:pos x="1045463" y="1071372"/>
              </a:cxn>
              <a:cxn ang="0">
                <a:pos x="1176528" y="1071372"/>
              </a:cxn>
              <a:cxn ang="0">
                <a:pos x="1306830" y="1309116"/>
              </a:cxn>
            </a:cxnLst>
            <a:rect l="0" t="0" r="r" b="b"/>
            <a:pathLst>
              <a:path w="1306829" h="1309370">
                <a:moveTo>
                  <a:pt x="0" y="1309116"/>
                </a:moveTo>
                <a:lnTo>
                  <a:pt x="130302" y="1071372"/>
                </a:lnTo>
                <a:lnTo>
                  <a:pt x="261365" y="832866"/>
                </a:lnTo>
                <a:lnTo>
                  <a:pt x="391668" y="237744"/>
                </a:lnTo>
                <a:lnTo>
                  <a:pt x="522731" y="357378"/>
                </a:lnTo>
                <a:lnTo>
                  <a:pt x="653796" y="0"/>
                </a:lnTo>
                <a:lnTo>
                  <a:pt x="784098" y="713994"/>
                </a:lnTo>
                <a:lnTo>
                  <a:pt x="914400" y="1190244"/>
                </a:lnTo>
                <a:lnTo>
                  <a:pt x="1045463" y="1071372"/>
                </a:lnTo>
                <a:lnTo>
                  <a:pt x="1176528" y="1071372"/>
                </a:lnTo>
                <a:lnTo>
                  <a:pt x="1306830" y="1309116"/>
                </a:lnTo>
              </a:path>
            </a:pathLst>
          </a:custGeom>
          <a:noFill/>
          <a:ln w="2819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3" name="object 26"/>
          <p:cNvSpPr>
            <a:spLocks/>
          </p:cNvSpPr>
          <p:nvPr/>
        </p:nvSpPr>
        <p:spPr bwMode="auto">
          <a:xfrm>
            <a:off x="7085013" y="5486400"/>
            <a:ext cx="88900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4" name="object 27"/>
          <p:cNvSpPr>
            <a:spLocks/>
          </p:cNvSpPr>
          <p:nvPr/>
        </p:nvSpPr>
        <p:spPr bwMode="auto">
          <a:xfrm>
            <a:off x="7085013" y="5530850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5" name="object 28"/>
          <p:cNvSpPr>
            <a:spLocks/>
          </p:cNvSpPr>
          <p:nvPr/>
        </p:nvSpPr>
        <p:spPr bwMode="auto">
          <a:xfrm>
            <a:off x="7085013" y="5486400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6" name="object 29"/>
          <p:cNvSpPr>
            <a:spLocks/>
          </p:cNvSpPr>
          <p:nvPr/>
        </p:nvSpPr>
        <p:spPr bwMode="auto">
          <a:xfrm>
            <a:off x="7129463" y="54864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7" name="object 30"/>
          <p:cNvSpPr>
            <a:spLocks/>
          </p:cNvSpPr>
          <p:nvPr/>
        </p:nvSpPr>
        <p:spPr bwMode="auto">
          <a:xfrm>
            <a:off x="7215188" y="5248275"/>
            <a:ext cx="90487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8" name="object 31"/>
          <p:cNvSpPr>
            <a:spLocks/>
          </p:cNvSpPr>
          <p:nvPr/>
        </p:nvSpPr>
        <p:spPr bwMode="auto">
          <a:xfrm>
            <a:off x="7215188" y="5292725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9" name="object 32"/>
          <p:cNvSpPr>
            <a:spLocks/>
          </p:cNvSpPr>
          <p:nvPr/>
        </p:nvSpPr>
        <p:spPr bwMode="auto">
          <a:xfrm>
            <a:off x="7215188" y="5248275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0" name="object 33"/>
          <p:cNvSpPr>
            <a:spLocks/>
          </p:cNvSpPr>
          <p:nvPr/>
        </p:nvSpPr>
        <p:spPr bwMode="auto">
          <a:xfrm>
            <a:off x="7259638" y="5248275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1" name="object 34"/>
          <p:cNvSpPr>
            <a:spLocks/>
          </p:cNvSpPr>
          <p:nvPr/>
        </p:nvSpPr>
        <p:spPr bwMode="auto">
          <a:xfrm>
            <a:off x="7346950" y="5010150"/>
            <a:ext cx="88900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2" name="object 35"/>
          <p:cNvSpPr>
            <a:spLocks/>
          </p:cNvSpPr>
          <p:nvPr/>
        </p:nvSpPr>
        <p:spPr bwMode="auto">
          <a:xfrm>
            <a:off x="7346950" y="5054600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3" name="object 36"/>
          <p:cNvSpPr>
            <a:spLocks/>
          </p:cNvSpPr>
          <p:nvPr/>
        </p:nvSpPr>
        <p:spPr bwMode="auto">
          <a:xfrm>
            <a:off x="7346950" y="5010150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4" name="object 37"/>
          <p:cNvSpPr>
            <a:spLocks/>
          </p:cNvSpPr>
          <p:nvPr/>
        </p:nvSpPr>
        <p:spPr bwMode="auto">
          <a:xfrm>
            <a:off x="7391400" y="501015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5" name="object 38"/>
          <p:cNvSpPr>
            <a:spLocks/>
          </p:cNvSpPr>
          <p:nvPr/>
        </p:nvSpPr>
        <p:spPr bwMode="auto">
          <a:xfrm>
            <a:off x="7477125" y="4414838"/>
            <a:ext cx="88900" cy="90487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6" name="object 39"/>
          <p:cNvSpPr>
            <a:spLocks/>
          </p:cNvSpPr>
          <p:nvPr/>
        </p:nvSpPr>
        <p:spPr bwMode="auto">
          <a:xfrm>
            <a:off x="7477125" y="4459288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7" name="object 40"/>
          <p:cNvSpPr>
            <a:spLocks/>
          </p:cNvSpPr>
          <p:nvPr/>
        </p:nvSpPr>
        <p:spPr bwMode="auto">
          <a:xfrm>
            <a:off x="7477125" y="4414838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8" name="object 41"/>
          <p:cNvSpPr>
            <a:spLocks/>
          </p:cNvSpPr>
          <p:nvPr/>
        </p:nvSpPr>
        <p:spPr bwMode="auto">
          <a:xfrm>
            <a:off x="7521575" y="4414838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9" name="object 42"/>
          <p:cNvSpPr>
            <a:spLocks/>
          </p:cNvSpPr>
          <p:nvPr/>
        </p:nvSpPr>
        <p:spPr bwMode="auto">
          <a:xfrm>
            <a:off x="7607300" y="4533900"/>
            <a:ext cx="90488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0" name="object 43"/>
          <p:cNvSpPr>
            <a:spLocks/>
          </p:cNvSpPr>
          <p:nvPr/>
        </p:nvSpPr>
        <p:spPr bwMode="auto">
          <a:xfrm>
            <a:off x="7607300" y="4578350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1" name="object 44"/>
          <p:cNvSpPr>
            <a:spLocks/>
          </p:cNvSpPr>
          <p:nvPr/>
        </p:nvSpPr>
        <p:spPr bwMode="auto">
          <a:xfrm>
            <a:off x="7607300" y="4533900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2" name="object 45"/>
          <p:cNvSpPr>
            <a:spLocks/>
          </p:cNvSpPr>
          <p:nvPr/>
        </p:nvSpPr>
        <p:spPr bwMode="auto">
          <a:xfrm>
            <a:off x="7651750" y="45339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3" name="object 46"/>
          <p:cNvSpPr>
            <a:spLocks/>
          </p:cNvSpPr>
          <p:nvPr/>
        </p:nvSpPr>
        <p:spPr bwMode="auto">
          <a:xfrm>
            <a:off x="7739063" y="4176713"/>
            <a:ext cx="88900" cy="90487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4" name="object 47"/>
          <p:cNvSpPr>
            <a:spLocks/>
          </p:cNvSpPr>
          <p:nvPr/>
        </p:nvSpPr>
        <p:spPr bwMode="auto">
          <a:xfrm>
            <a:off x="7739063" y="4221163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5" name="object 48"/>
          <p:cNvSpPr>
            <a:spLocks/>
          </p:cNvSpPr>
          <p:nvPr/>
        </p:nvSpPr>
        <p:spPr bwMode="auto">
          <a:xfrm>
            <a:off x="7739063" y="4176713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6" name="object 49"/>
          <p:cNvSpPr>
            <a:spLocks/>
          </p:cNvSpPr>
          <p:nvPr/>
        </p:nvSpPr>
        <p:spPr bwMode="auto">
          <a:xfrm>
            <a:off x="7783513" y="4176713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7" name="object 50"/>
          <p:cNvSpPr>
            <a:spLocks/>
          </p:cNvSpPr>
          <p:nvPr/>
        </p:nvSpPr>
        <p:spPr bwMode="auto">
          <a:xfrm>
            <a:off x="7869238" y="4891088"/>
            <a:ext cx="88900" cy="90487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8" name="object 51"/>
          <p:cNvSpPr>
            <a:spLocks/>
          </p:cNvSpPr>
          <p:nvPr/>
        </p:nvSpPr>
        <p:spPr bwMode="auto">
          <a:xfrm>
            <a:off x="7869238" y="4935538"/>
            <a:ext cx="44450" cy="44450"/>
          </a:xfrm>
          <a:custGeom>
            <a:avLst/>
            <a:gdLst/>
            <a:ahLst/>
            <a:cxnLst>
              <a:cxn ang="0">
                <a:pos x="44462" y="44449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49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9" name="object 52"/>
          <p:cNvSpPr>
            <a:spLocks/>
          </p:cNvSpPr>
          <p:nvPr/>
        </p:nvSpPr>
        <p:spPr bwMode="auto">
          <a:xfrm>
            <a:off x="7869238" y="4891088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0" name="object 53"/>
          <p:cNvSpPr>
            <a:spLocks/>
          </p:cNvSpPr>
          <p:nvPr/>
        </p:nvSpPr>
        <p:spPr bwMode="auto">
          <a:xfrm>
            <a:off x="7913688" y="4891088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1" name="object 54"/>
          <p:cNvSpPr>
            <a:spLocks/>
          </p:cNvSpPr>
          <p:nvPr/>
        </p:nvSpPr>
        <p:spPr bwMode="auto">
          <a:xfrm>
            <a:off x="7999413" y="5367338"/>
            <a:ext cx="90487" cy="90487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2" name="object 55"/>
          <p:cNvSpPr>
            <a:spLocks/>
          </p:cNvSpPr>
          <p:nvPr/>
        </p:nvSpPr>
        <p:spPr bwMode="auto">
          <a:xfrm>
            <a:off x="7999413" y="5411788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3" name="object 56"/>
          <p:cNvSpPr>
            <a:spLocks/>
          </p:cNvSpPr>
          <p:nvPr/>
        </p:nvSpPr>
        <p:spPr bwMode="auto">
          <a:xfrm>
            <a:off x="7999413" y="5367338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4" name="object 57"/>
          <p:cNvSpPr>
            <a:spLocks/>
          </p:cNvSpPr>
          <p:nvPr/>
        </p:nvSpPr>
        <p:spPr bwMode="auto">
          <a:xfrm>
            <a:off x="8043863" y="5367338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5" name="object 58"/>
          <p:cNvSpPr>
            <a:spLocks/>
          </p:cNvSpPr>
          <p:nvPr/>
        </p:nvSpPr>
        <p:spPr bwMode="auto">
          <a:xfrm>
            <a:off x="8131175" y="5248275"/>
            <a:ext cx="88900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6" name="object 59"/>
          <p:cNvSpPr>
            <a:spLocks/>
          </p:cNvSpPr>
          <p:nvPr/>
        </p:nvSpPr>
        <p:spPr bwMode="auto">
          <a:xfrm>
            <a:off x="8131175" y="5292725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7" name="object 60"/>
          <p:cNvSpPr>
            <a:spLocks/>
          </p:cNvSpPr>
          <p:nvPr/>
        </p:nvSpPr>
        <p:spPr bwMode="auto">
          <a:xfrm>
            <a:off x="8131175" y="5248275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8" name="object 61"/>
          <p:cNvSpPr>
            <a:spLocks/>
          </p:cNvSpPr>
          <p:nvPr/>
        </p:nvSpPr>
        <p:spPr bwMode="auto">
          <a:xfrm>
            <a:off x="8175625" y="5248275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9" name="object 62"/>
          <p:cNvSpPr>
            <a:spLocks/>
          </p:cNvSpPr>
          <p:nvPr/>
        </p:nvSpPr>
        <p:spPr bwMode="auto">
          <a:xfrm>
            <a:off x="8261350" y="5248275"/>
            <a:ext cx="88900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0" name="object 63"/>
          <p:cNvSpPr>
            <a:spLocks/>
          </p:cNvSpPr>
          <p:nvPr/>
        </p:nvSpPr>
        <p:spPr bwMode="auto">
          <a:xfrm>
            <a:off x="8261350" y="5292725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1" name="object 64"/>
          <p:cNvSpPr>
            <a:spLocks/>
          </p:cNvSpPr>
          <p:nvPr/>
        </p:nvSpPr>
        <p:spPr bwMode="auto">
          <a:xfrm>
            <a:off x="8261350" y="5248275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2" name="object 65"/>
          <p:cNvSpPr>
            <a:spLocks/>
          </p:cNvSpPr>
          <p:nvPr/>
        </p:nvSpPr>
        <p:spPr bwMode="auto">
          <a:xfrm>
            <a:off x="8305800" y="5248275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3" name="object 66"/>
          <p:cNvSpPr>
            <a:spLocks/>
          </p:cNvSpPr>
          <p:nvPr/>
        </p:nvSpPr>
        <p:spPr bwMode="auto">
          <a:xfrm>
            <a:off x="8391525" y="5486400"/>
            <a:ext cx="90488" cy="90488"/>
          </a:xfrm>
          <a:custGeom>
            <a:avLst/>
            <a:gdLst/>
            <a:ahLst/>
            <a:cxnLst>
              <a:cxn ang="0">
                <a:pos x="44462" y="0"/>
              </a:cxn>
              <a:cxn ang="0">
                <a:pos x="0" y="44462"/>
              </a:cxn>
              <a:cxn ang="0">
                <a:pos x="44462" y="88912"/>
              </a:cxn>
              <a:cxn ang="0">
                <a:pos x="88925" y="44462"/>
              </a:cxn>
              <a:cxn ang="0">
                <a:pos x="44462" y="0"/>
              </a:cxn>
            </a:cxnLst>
            <a:rect l="0" t="0" r="r" b="b"/>
            <a:pathLst>
              <a:path w="89534" h="89535">
                <a:moveTo>
                  <a:pt x="44462" y="0"/>
                </a:moveTo>
                <a:lnTo>
                  <a:pt x="0" y="44462"/>
                </a:lnTo>
                <a:lnTo>
                  <a:pt x="44462" y="88912"/>
                </a:lnTo>
                <a:lnTo>
                  <a:pt x="88925" y="44462"/>
                </a:lnTo>
                <a:lnTo>
                  <a:pt x="44462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4" name="object 67"/>
          <p:cNvSpPr>
            <a:spLocks/>
          </p:cNvSpPr>
          <p:nvPr/>
        </p:nvSpPr>
        <p:spPr bwMode="auto">
          <a:xfrm>
            <a:off x="8391525" y="5530850"/>
            <a:ext cx="44450" cy="44450"/>
          </a:xfrm>
          <a:custGeom>
            <a:avLst/>
            <a:gdLst/>
            <a:ahLst/>
            <a:cxnLst>
              <a:cxn ang="0">
                <a:pos x="44462" y="44450"/>
              </a:cxn>
              <a:cxn ang="0">
                <a:pos x="0" y="0"/>
              </a:cxn>
            </a:cxnLst>
            <a:rect l="0" t="0" r="r" b="b"/>
            <a:pathLst>
              <a:path w="44450" h="44450">
                <a:moveTo>
                  <a:pt x="44462" y="444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5" name="object 68"/>
          <p:cNvSpPr>
            <a:spLocks/>
          </p:cNvSpPr>
          <p:nvPr/>
        </p:nvSpPr>
        <p:spPr bwMode="auto">
          <a:xfrm>
            <a:off x="8391525" y="5486400"/>
            <a:ext cx="44450" cy="44450"/>
          </a:xfrm>
          <a:custGeom>
            <a:avLst/>
            <a:gdLst/>
            <a:ahLst/>
            <a:cxnLst>
              <a:cxn ang="0">
                <a:pos x="0" y="44450"/>
              </a:cxn>
              <a:cxn ang="0">
                <a:pos x="44462" y="0"/>
              </a:cxn>
            </a:cxnLst>
            <a:rect l="0" t="0" r="r" b="b"/>
            <a:pathLst>
              <a:path w="44450" h="44450">
                <a:moveTo>
                  <a:pt x="0" y="44450"/>
                </a:moveTo>
                <a:lnTo>
                  <a:pt x="44462" y="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6" name="object 69"/>
          <p:cNvSpPr>
            <a:spLocks/>
          </p:cNvSpPr>
          <p:nvPr/>
        </p:nvSpPr>
        <p:spPr bwMode="auto">
          <a:xfrm>
            <a:off x="8435975" y="54864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62" y="44450"/>
              </a:cxn>
            </a:cxnLst>
            <a:rect l="0" t="0" r="r" b="b"/>
            <a:pathLst>
              <a:path w="44450" h="44450">
                <a:moveTo>
                  <a:pt x="0" y="0"/>
                </a:moveTo>
                <a:lnTo>
                  <a:pt x="44462" y="44450"/>
                </a:lnTo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7" name="object 70"/>
          <p:cNvSpPr>
            <a:spLocks/>
          </p:cNvSpPr>
          <p:nvPr/>
        </p:nvSpPr>
        <p:spPr bwMode="auto">
          <a:xfrm>
            <a:off x="7129463" y="55308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8" name="object 71"/>
          <p:cNvSpPr>
            <a:spLocks/>
          </p:cNvSpPr>
          <p:nvPr/>
        </p:nvSpPr>
        <p:spPr bwMode="auto">
          <a:xfrm>
            <a:off x="7259638" y="52927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9" name="object 72"/>
          <p:cNvSpPr>
            <a:spLocks/>
          </p:cNvSpPr>
          <p:nvPr/>
        </p:nvSpPr>
        <p:spPr bwMode="auto">
          <a:xfrm>
            <a:off x="7391400" y="50546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0" name="object 73"/>
          <p:cNvSpPr>
            <a:spLocks/>
          </p:cNvSpPr>
          <p:nvPr/>
        </p:nvSpPr>
        <p:spPr bwMode="auto">
          <a:xfrm>
            <a:off x="7521575" y="44592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1" name="object 74"/>
          <p:cNvSpPr>
            <a:spLocks/>
          </p:cNvSpPr>
          <p:nvPr/>
        </p:nvSpPr>
        <p:spPr bwMode="auto">
          <a:xfrm>
            <a:off x="7653338" y="45783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2" name="object 75"/>
          <p:cNvSpPr>
            <a:spLocks/>
          </p:cNvSpPr>
          <p:nvPr/>
        </p:nvSpPr>
        <p:spPr bwMode="auto">
          <a:xfrm>
            <a:off x="7783513" y="42227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3" name="object 76"/>
          <p:cNvSpPr>
            <a:spLocks/>
          </p:cNvSpPr>
          <p:nvPr/>
        </p:nvSpPr>
        <p:spPr bwMode="auto">
          <a:xfrm>
            <a:off x="7913688" y="49355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4" name="object 77"/>
          <p:cNvSpPr>
            <a:spLocks/>
          </p:cNvSpPr>
          <p:nvPr/>
        </p:nvSpPr>
        <p:spPr bwMode="auto">
          <a:xfrm>
            <a:off x="8043863" y="54117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5" name="object 78"/>
          <p:cNvSpPr>
            <a:spLocks/>
          </p:cNvSpPr>
          <p:nvPr/>
        </p:nvSpPr>
        <p:spPr bwMode="auto">
          <a:xfrm>
            <a:off x="8175625" y="52927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6" name="object 79"/>
          <p:cNvSpPr>
            <a:spLocks/>
          </p:cNvSpPr>
          <p:nvPr/>
        </p:nvSpPr>
        <p:spPr bwMode="auto">
          <a:xfrm>
            <a:off x="8305800" y="52927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7" name="object 80"/>
          <p:cNvSpPr>
            <a:spLocks/>
          </p:cNvSpPr>
          <p:nvPr/>
        </p:nvSpPr>
        <p:spPr bwMode="auto">
          <a:xfrm>
            <a:off x="8435975" y="55308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6751638" y="4011613"/>
            <a:ext cx="130175" cy="158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  <a:p>
            <a:pPr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 marL="64769"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64769"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64769"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64769"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64769" algn="ctr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000" b="1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34416" y="4129112"/>
            <a:ext cx="158750" cy="13970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-5" dirty="0">
                <a:latin typeface="Calibri"/>
                <a:cs typeface="Calibri"/>
              </a:rPr>
              <a:t>No</a:t>
            </a:r>
            <a:r>
              <a:rPr sz="1050" b="1" dirty="0">
                <a:latin typeface="Calibri"/>
                <a:cs typeface="Calibri"/>
              </a:rPr>
              <a:t>.</a:t>
            </a:r>
            <a:r>
              <a:rPr sz="1050" b="1" spc="-5" dirty="0">
                <a:latin typeface="Calibri"/>
                <a:cs typeface="Calibri"/>
              </a:rPr>
              <a:t> o</a:t>
            </a:r>
            <a:r>
              <a:rPr sz="1050" b="1" dirty="0">
                <a:latin typeface="Calibri"/>
                <a:cs typeface="Calibri"/>
              </a:rPr>
              <a:t>f</a:t>
            </a:r>
            <a:r>
              <a:rPr sz="1050" b="1" spc="-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C</a:t>
            </a:r>
            <a:r>
              <a:rPr sz="1050" b="1" spc="-5" dirty="0">
                <a:latin typeface="Calibri"/>
                <a:cs typeface="Calibri"/>
              </a:rPr>
              <a:t>om</a:t>
            </a:r>
            <a:r>
              <a:rPr sz="1050" b="1" dirty="0">
                <a:latin typeface="Calibri"/>
                <a:cs typeface="Calibri"/>
              </a:rPr>
              <a:t>plet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Ch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ins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65950" y="5643563"/>
            <a:ext cx="1665288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260350" algn="l"/>
                <a:tab pos="520700" algn="l"/>
                <a:tab pos="782638" algn="l"/>
                <a:tab pos="1044575" algn="l"/>
                <a:tab pos="1273175" algn="l"/>
                <a:tab pos="1533525" algn="l"/>
              </a:tabLst>
            </a:pPr>
            <a:r>
              <a:rPr lang="th-TH" sz="1000" b="1">
                <a:latin typeface="Calibri" pitchFamily="34" charset="0"/>
                <a:cs typeface="Cordia New" pitchFamily="34" charset="-34"/>
              </a:rPr>
              <a:t>0	2	4	6	8	10	12</a:t>
            </a:r>
            <a:endParaRPr lang="th-TH" sz="1000">
              <a:latin typeface="Calibri" pitchFamily="34" charset="0"/>
              <a:cs typeface="Cordia New" pitchFamily="34" charset="-34"/>
            </a:endParaRPr>
          </a:p>
          <a:p>
            <a:pPr algn="ctr">
              <a:spcBef>
                <a:spcPts val="75"/>
              </a:spcBef>
              <a:tabLst>
                <a:tab pos="260350" algn="l"/>
                <a:tab pos="520700" algn="l"/>
                <a:tab pos="782638" algn="l"/>
                <a:tab pos="1044575" algn="l"/>
                <a:tab pos="1273175" algn="l"/>
                <a:tab pos="1533525" algn="l"/>
              </a:tabLst>
            </a:pPr>
            <a:r>
              <a:rPr lang="th-TH" sz="1000" b="1">
                <a:latin typeface="Calibri" pitchFamily="34" charset="0"/>
                <a:cs typeface="Cordia New" pitchFamily="34" charset="-34"/>
              </a:rPr>
              <a:t>Chain Length</a:t>
            </a:r>
            <a:endParaRPr lang="th-TH" sz="1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71" name="object 84"/>
          <p:cNvSpPr>
            <a:spLocks/>
          </p:cNvSpPr>
          <p:nvPr/>
        </p:nvSpPr>
        <p:spPr bwMode="auto">
          <a:xfrm>
            <a:off x="6500813" y="4000500"/>
            <a:ext cx="2214562" cy="199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14575" y="0"/>
              </a:cxn>
              <a:cxn ang="0">
                <a:pos x="2214575" y="1993125"/>
              </a:cxn>
              <a:cxn ang="0">
                <a:pos x="0" y="1993125"/>
              </a:cxn>
              <a:cxn ang="0">
                <a:pos x="0" y="0"/>
              </a:cxn>
            </a:cxnLst>
            <a:rect l="0" t="0" r="r" b="b"/>
            <a:pathLst>
              <a:path w="2214879" h="1993264">
                <a:moveTo>
                  <a:pt x="0" y="0"/>
                </a:moveTo>
                <a:lnTo>
                  <a:pt x="2214575" y="0"/>
                </a:lnTo>
                <a:lnTo>
                  <a:pt x="2214575" y="1993125"/>
                </a:lnTo>
                <a:lnTo>
                  <a:pt x="0" y="199312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72" name="object 85"/>
          <p:cNvSpPr>
            <a:spLocks/>
          </p:cNvSpPr>
          <p:nvPr/>
        </p:nvSpPr>
        <p:spPr bwMode="auto">
          <a:xfrm>
            <a:off x="7929563" y="4146550"/>
            <a:ext cx="731837" cy="354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291" y="0"/>
              </a:cxn>
              <a:cxn ang="0">
                <a:pos x="731291" y="354012"/>
              </a:cxn>
              <a:cxn ang="0">
                <a:pos x="0" y="354012"/>
              </a:cxn>
              <a:cxn ang="0">
                <a:pos x="0" y="0"/>
              </a:cxn>
            </a:cxnLst>
            <a:rect l="0" t="0" r="r" b="b"/>
            <a:pathLst>
              <a:path w="731520" h="354329">
                <a:moveTo>
                  <a:pt x="0" y="0"/>
                </a:moveTo>
                <a:lnTo>
                  <a:pt x="731291" y="0"/>
                </a:lnTo>
                <a:lnTo>
                  <a:pt x="731291" y="354012"/>
                </a:lnTo>
                <a:lnTo>
                  <a:pt x="0" y="354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6" name="object 86"/>
          <p:cNvSpPr txBox="1"/>
          <p:nvPr/>
        </p:nvSpPr>
        <p:spPr>
          <a:xfrm>
            <a:off x="8024813" y="4187825"/>
            <a:ext cx="541337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865" indent="-63500" fontAlgn="auto">
              <a:lnSpc>
                <a:spcPct val="75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Calibri"/>
                <a:cs typeface="Calibri"/>
              </a:rPr>
              <a:t>44</a:t>
            </a:r>
            <a:r>
              <a:rPr sz="1100" b="1" spc="-7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chains  in</a:t>
            </a:r>
            <a:r>
              <a:rPr sz="1100" b="1" spc="-8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total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2375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3BF53CC1-C82A-46BB-9BE8-26BD8880411F}" type="slidenum">
              <a:rPr lang="th-TH"/>
              <a:pPr marL="65088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8004175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Suppose everybody has 100 friends distributed randomly  in the world population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4981575"/>
            <a:ext cx="6619875" cy="1009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6 hops, </a:t>
            </a:r>
            <a:r>
              <a:rPr sz="2000" spc="-10" dirty="0">
                <a:latin typeface="Tahoma"/>
                <a:cs typeface="Tahoma"/>
              </a:rPr>
              <a:t>you </a:t>
            </a:r>
            <a:r>
              <a:rPr sz="2000" spc="-5" dirty="0">
                <a:latin typeface="Tahoma"/>
                <a:cs typeface="Tahoma"/>
              </a:rPr>
              <a:t>can reach </a:t>
            </a:r>
            <a:r>
              <a:rPr sz="2000" spc="5" dirty="0">
                <a:latin typeface="Tahoma"/>
                <a:cs typeface="Tahoma"/>
              </a:rPr>
              <a:t>100</a:t>
            </a:r>
            <a:r>
              <a:rPr sz="1950" spc="7" baseline="25641" dirty="0">
                <a:latin typeface="Tahoma"/>
                <a:cs typeface="Tahoma"/>
              </a:rPr>
              <a:t>6</a:t>
            </a:r>
            <a:r>
              <a:rPr sz="1950" spc="-52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people.</a:t>
            </a:r>
            <a:endParaRPr sz="2000">
              <a:latin typeface="Tahoma"/>
              <a:cs typeface="Tahoma"/>
            </a:endParaRPr>
          </a:p>
          <a:p>
            <a:pPr marL="698500" lvl="1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sz="1800" spc="-25" dirty="0">
                <a:latin typeface="Tahoma"/>
                <a:cs typeface="Tahoma"/>
              </a:rPr>
              <a:t>i.e., </a:t>
            </a:r>
            <a:r>
              <a:rPr sz="1800" dirty="0">
                <a:latin typeface="Tahoma"/>
                <a:cs typeface="Tahoma"/>
              </a:rPr>
              <a:t>a million million &gt; 6,000 million </a:t>
            </a:r>
            <a:r>
              <a:rPr sz="1800" spc="-5" dirty="0">
                <a:latin typeface="Tahoma"/>
                <a:cs typeface="Tahoma"/>
              </a:rPr>
              <a:t>(world</a:t>
            </a:r>
            <a:r>
              <a:rPr sz="1800" spc="-25" dirty="0">
                <a:latin typeface="Tahoma"/>
                <a:cs typeface="Tahoma"/>
              </a:rPr>
              <a:t> pop.)</a:t>
            </a:r>
            <a:endParaRPr sz="1800">
              <a:latin typeface="Tahoma"/>
              <a:cs typeface="Tahoma"/>
            </a:endParaRPr>
          </a:p>
          <a:p>
            <a:pPr marL="298450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There </a:t>
            </a:r>
            <a:r>
              <a:rPr sz="2000" spc="-5" dirty="0">
                <a:latin typeface="Tahoma"/>
                <a:cs typeface="Tahoma"/>
              </a:rPr>
              <a:t>is nothing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mathematically </a:t>
            </a:r>
            <a:r>
              <a:rPr sz="2000" spc="-10" dirty="0">
                <a:latin typeface="Tahoma"/>
                <a:cs typeface="Tahoma"/>
              </a:rPr>
              <a:t>wrong </a:t>
            </a:r>
            <a:r>
              <a:rPr sz="2000" spc="-5" dirty="0">
                <a:latin typeface="Tahoma"/>
                <a:cs typeface="Tahoma"/>
              </a:rPr>
              <a:t>with this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reason.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258763" y="254000"/>
            <a:ext cx="77247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Structure </a:t>
            </a:r>
            <a:r>
              <a:rPr dirty="0"/>
              <a:t>in </a:t>
            </a: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881063" y="1882775"/>
            <a:ext cx="7394575" cy="3095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1074738" y="2074863"/>
            <a:ext cx="7011987" cy="27146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5214938" y="2220913"/>
            <a:ext cx="2754312" cy="708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4414" y="0"/>
              </a:cxn>
              <a:cxn ang="0">
                <a:pos x="2754414" y="707885"/>
              </a:cxn>
              <a:cxn ang="0">
                <a:pos x="0" y="707885"/>
              </a:cxn>
              <a:cxn ang="0">
                <a:pos x="0" y="0"/>
              </a:cxn>
            </a:cxnLst>
            <a:rect l="0" t="0" r="r" b="b"/>
            <a:pathLst>
              <a:path w="2754629" h="708025">
                <a:moveTo>
                  <a:pt x="0" y="0"/>
                </a:moveTo>
                <a:lnTo>
                  <a:pt x="2754414" y="0"/>
                </a:lnTo>
                <a:lnTo>
                  <a:pt x="2754414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214938" y="2220913"/>
            <a:ext cx="2754312" cy="708025"/>
          </a:xfrm>
          <a:prstGeom prst="rect">
            <a:avLst/>
          </a:prstGeom>
          <a:solidFill>
            <a:srgbClr val="FFFFFF"/>
          </a:solidFill>
          <a:ln w="25399">
            <a:solidFill>
              <a:srgbClr val="4F81BC"/>
            </a:solidFill>
          </a:ln>
        </p:spPr>
        <p:txBody>
          <a:bodyPr lIns="0" tIns="16510" rIns="0" bIns="0">
            <a:spAutoFit/>
          </a:bodyPr>
          <a:lstStyle/>
          <a:p>
            <a:pPr marL="171450" indent="-80963">
              <a:spcBef>
                <a:spcPts val="125"/>
              </a:spcBef>
            </a:pP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Pure exponential growth  produces a small world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332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8554C79B-5146-4C6C-87E6-C0894E0F43B5}" type="slidenum">
              <a:rPr lang="th-TH"/>
              <a:pPr marL="65088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581900" cy="104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But, the real social networks tend to be clustered.</a:t>
            </a:r>
          </a:p>
          <a:p>
            <a:pPr marL="355600" indent="-342900">
              <a:lnSpc>
                <a:spcPct val="103000"/>
              </a:lnSpc>
              <a:spcBef>
                <a:spcPts val="313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i.e., if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A </a:t>
            </a:r>
            <a:r>
              <a:rPr lang="th-TH" sz="2000">
                <a:latin typeface="Tahoma" pitchFamily="34" charset="0"/>
                <a:cs typeface="Tahoma" pitchFamily="34" charset="0"/>
              </a:rPr>
              <a:t>and </a:t>
            </a:r>
            <a:r>
              <a:rPr lang="th-TH" sz="2000" i="1">
                <a:latin typeface="Consolas" pitchFamily="49" charset="0"/>
                <a:cs typeface="Consolas" pitchFamily="49" charset="0"/>
              </a:rPr>
              <a:t>B </a:t>
            </a:r>
            <a:r>
              <a:rPr lang="th-TH" sz="2000">
                <a:latin typeface="Tahoma" pitchFamily="34" charset="0"/>
                <a:cs typeface="Tahoma" pitchFamily="34" charset="0"/>
              </a:rPr>
              <a:t>are two individuals with a common friend, it is  much more likely that they themselves are friends.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5140325"/>
            <a:ext cx="7467600" cy="614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>
              <a:tabLst>
                <a:tab pos="296863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The number of friends you reaching in few steps could be much  smaller.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258763" y="254000"/>
            <a:ext cx="71850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Structure </a:t>
            </a:r>
            <a:r>
              <a:rPr dirty="0"/>
              <a:t>in </a:t>
            </a:r>
            <a:r>
              <a:rPr spc="-5" dirty="0"/>
              <a:t>Social</a:t>
            </a:r>
            <a:r>
              <a:rPr spc="-8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881063" y="2112963"/>
            <a:ext cx="7456487" cy="30813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2" name="object 7"/>
          <p:cNvSpPr>
            <a:spLocks noChangeArrowheads="1"/>
          </p:cNvSpPr>
          <p:nvPr/>
        </p:nvSpPr>
        <p:spPr bwMode="auto">
          <a:xfrm>
            <a:off x="1074738" y="2306638"/>
            <a:ext cx="7072312" cy="26971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5440363" y="2435225"/>
            <a:ext cx="2560637" cy="708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066" y="0"/>
              </a:cxn>
              <a:cxn ang="0">
                <a:pos x="2560066" y="707885"/>
              </a:cxn>
              <a:cxn ang="0">
                <a:pos x="0" y="707885"/>
              </a:cxn>
              <a:cxn ang="0">
                <a:pos x="0" y="0"/>
              </a:cxn>
            </a:cxnLst>
            <a:rect l="0" t="0" r="r" b="b"/>
            <a:pathLst>
              <a:path w="2560320" h="708025">
                <a:moveTo>
                  <a:pt x="0" y="0"/>
                </a:moveTo>
                <a:lnTo>
                  <a:pt x="2560066" y="0"/>
                </a:lnTo>
                <a:lnTo>
                  <a:pt x="2560066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440363" y="2435225"/>
            <a:ext cx="2560637" cy="708025"/>
          </a:xfrm>
          <a:prstGeom prst="rect">
            <a:avLst/>
          </a:prstGeom>
          <a:solidFill>
            <a:srgbClr val="FFFFFF"/>
          </a:solidFill>
          <a:ln w="25399">
            <a:solidFill>
              <a:srgbClr val="4F81BC"/>
            </a:solidFill>
          </a:ln>
        </p:spPr>
        <p:txBody>
          <a:bodyPr lIns="0" tIns="16510" rIns="0" bIns="0">
            <a:spAutoFit/>
          </a:bodyPr>
          <a:lstStyle/>
          <a:p>
            <a:pPr marL="461963" indent="-369888">
              <a:spcBef>
                <a:spcPts val="125"/>
              </a:spcBef>
            </a:pP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Triadic closure reduces  the growth rate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434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D99E5B5E-089E-4527-9E0B-1D0DB59308F4}" type="slidenum">
              <a:rPr lang="th-TH"/>
              <a:pPr marL="65088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3168650" cy="1979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Average </a:t>
            </a:r>
            <a:r>
              <a:rPr sz="2400" spc="-5" dirty="0">
                <a:latin typeface="Tahoma"/>
                <a:cs typeface="Tahoma"/>
              </a:rPr>
              <a:t>path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length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4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Wingdings"/>
                <a:cs typeface="Wingdings"/>
              </a:rPr>
              <a:t>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Short</a:t>
            </a:r>
            <a:r>
              <a:rPr sz="2000" spc="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path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77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Clustering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coefficient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4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Wingdings"/>
                <a:cs typeface="Wingdings"/>
              </a:rPr>
              <a:t>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High</a:t>
            </a:r>
            <a:r>
              <a:rPr sz="2000" spc="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clustering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258763" y="254000"/>
            <a:ext cx="189230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533525" y="254000"/>
            <a:ext cx="814388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 noChangeArrowheads="1"/>
          </p:cNvSpPr>
          <p:nvPr/>
        </p:nvSpPr>
        <p:spPr bwMode="auto">
          <a:xfrm>
            <a:off x="1731963" y="254000"/>
            <a:ext cx="449738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Small-World</a:t>
            </a:r>
            <a:r>
              <a:rPr spc="-60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4-2: Small-World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Networks</a:t>
            </a:r>
          </a:p>
        </p:txBody>
      </p:sp>
      <p:sp>
        <p:nvSpPr>
          <p:cNvPr id="1536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2F0F14E2-999A-4CAF-AEE6-0887EDED26B9}" type="slidenum">
              <a:rPr lang="th-TH"/>
              <a:pPr marL="65088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1549</Words>
  <Application>Microsoft Office PowerPoint</Application>
  <PresentationFormat>On-screen Show (4:3)</PresentationFormat>
  <Paragraphs>419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Calibri</vt:lpstr>
      <vt:lpstr>Cordia New</vt:lpstr>
      <vt:lpstr>Arial</vt:lpstr>
      <vt:lpstr>Angsana New</vt:lpstr>
      <vt:lpstr>Tahoma</vt:lpstr>
      <vt:lpstr>Times New Roman</vt:lpstr>
      <vt:lpstr>Consolas</vt:lpstr>
      <vt:lpstr>Wingdings</vt:lpstr>
      <vt:lpstr>Symbol</vt:lpstr>
      <vt:lpstr>Office Theme</vt:lpstr>
      <vt:lpstr>Office Theme</vt:lpstr>
      <vt:lpstr>Office Theme</vt:lpstr>
      <vt:lpstr>Slide 1</vt:lpstr>
      <vt:lpstr>Outline</vt:lpstr>
      <vt:lpstr>Small-World Phenomenon</vt:lpstr>
      <vt:lpstr>Small-World Phenomenon</vt:lpstr>
      <vt:lpstr>Milgram’s Experiment</vt:lpstr>
      <vt:lpstr>Milgram’s Experiment</vt:lpstr>
      <vt:lpstr>Structure in Random Networks</vt:lpstr>
      <vt:lpstr>Structure in Social Networks</vt:lpstr>
      <vt:lpstr>Small-World Properties</vt:lpstr>
      <vt:lpstr>Transitivity and Triadic Closure</vt:lpstr>
      <vt:lpstr>Clustering</vt:lpstr>
      <vt:lpstr>Example: Global Clustering</vt:lpstr>
      <vt:lpstr>Clustering</vt:lpstr>
      <vt:lpstr>Local Clustering Coefficient</vt:lpstr>
      <vt:lpstr>Example: Local Clustering</vt:lpstr>
      <vt:lpstr>Local Clustering Coefficient</vt:lpstr>
      <vt:lpstr>Recap: Modeling the Phenomenon</vt:lpstr>
      <vt:lpstr>Slide 18</vt:lpstr>
      <vt:lpstr>Random Networks</vt:lpstr>
      <vt:lpstr>Average Path Length</vt:lpstr>
      <vt:lpstr>Clustering Coefficient</vt:lpstr>
      <vt:lpstr>Random VS. Real-World Networks</vt:lpstr>
      <vt:lpstr>Random VS. Real-World Networks</vt:lpstr>
      <vt:lpstr>Slide 24</vt:lpstr>
      <vt:lpstr>Watts-Strogatz (WS) Model</vt:lpstr>
      <vt:lpstr>Regular Network Topologies</vt:lpstr>
      <vt:lpstr>Watts-Strogatz Model</vt:lpstr>
      <vt:lpstr>Watts-Strogatz Model</vt:lpstr>
      <vt:lpstr>Rewiring of Links</vt:lpstr>
      <vt:lpstr>Watts-Strogatz Model</vt:lpstr>
      <vt:lpstr>Average Path Length</vt:lpstr>
      <vt:lpstr>Clustering Coefficient</vt:lpstr>
      <vt:lpstr>What happens in between?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</dc:creator>
  <cp:lastModifiedBy>KID</cp:lastModifiedBy>
  <cp:revision>1</cp:revision>
  <dcterms:created xsi:type="dcterms:W3CDTF">2017-02-15T02:38:38Z</dcterms:created>
  <dcterms:modified xsi:type="dcterms:W3CDTF">2017-02-15T04:43:51Z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2017-02-14T00:00:00Z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2017-02-15T00:00:00Z</vt:filetime>
  </property>
</Properties>
</file>