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800100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019" y="122224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352" y="122224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6492" y="114909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8001" y="691895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3483" y="148285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340" y="611251"/>
            <a:ext cx="8167319" cy="607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417" y="1817370"/>
            <a:ext cx="8313165" cy="340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35238" y="6438423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mailto:anan.p@cpe.ku.ac.th" TargetMode="External"/><Relationship Id="rId7" Type="http://schemas.openxmlformats.org/officeDocument/2006/relationships/hyperlink" Target="http://www.cpe.ku.ac.th/%7Ean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hyperlink" Target="http://www.thefreedictionary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png"/><Relationship Id="rId6" Type="http://schemas.openxmlformats.org/officeDocument/2006/relationships/image" Target="../media/image46.jpg"/><Relationship Id="rId7" Type="http://schemas.openxmlformats.org/officeDocument/2006/relationships/image" Target="../media/image47.jpg"/><Relationship Id="rId8" Type="http://schemas.openxmlformats.org/officeDocument/2006/relationships/image" Target="../media/image4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png"/><Relationship Id="rId6" Type="http://schemas.openxmlformats.org/officeDocument/2006/relationships/image" Target="../media/image53.jpg"/><Relationship Id="rId7" Type="http://schemas.openxmlformats.org/officeDocument/2006/relationships/image" Target="../media/image54.jpg"/><Relationship Id="rId8" Type="http://schemas.openxmlformats.org/officeDocument/2006/relationships/image" Target="../media/image55.jpg"/><Relationship Id="rId9" Type="http://schemas.openxmlformats.org/officeDocument/2006/relationships/image" Target="../media/image5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png"/><Relationship Id="rId6" Type="http://schemas.openxmlformats.org/officeDocument/2006/relationships/image" Target="../media/image61.jpg"/><Relationship Id="rId7" Type="http://schemas.openxmlformats.org/officeDocument/2006/relationships/image" Target="../media/image62.jpg"/><Relationship Id="rId8" Type="http://schemas.openxmlformats.org/officeDocument/2006/relationships/image" Target="../media/image63.jpg"/><Relationship Id="rId9" Type="http://schemas.openxmlformats.org/officeDocument/2006/relationships/image" Target="../media/image6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3" Type="http://schemas.openxmlformats.org/officeDocument/2006/relationships/image" Target="../media/image66.jpg"/><Relationship Id="rId4" Type="http://schemas.openxmlformats.org/officeDocument/2006/relationships/image" Target="../media/image67.jpg"/><Relationship Id="rId5" Type="http://schemas.openxmlformats.org/officeDocument/2006/relationships/image" Target="../media/image68.png"/><Relationship Id="rId6" Type="http://schemas.openxmlformats.org/officeDocument/2006/relationships/image" Target="../media/image69.jpg"/><Relationship Id="rId7" Type="http://schemas.openxmlformats.org/officeDocument/2006/relationships/image" Target="../media/image70.jpg"/><Relationship Id="rId8" Type="http://schemas.openxmlformats.org/officeDocument/2006/relationships/image" Target="../media/image71.jpg"/><Relationship Id="rId9" Type="http://schemas.openxmlformats.org/officeDocument/2006/relationships/image" Target="../media/image7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hyperlink" Target="http://www.centecnetworks.com/en/SolutionList.asp?ID=77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hyperlink" Target="http://lteuniversity.com/get_trained/expert_opinion1/b/skrishnamurthy/archive/2013/04/01/why-ethernet-backhaul.aspx" TargetMode="Externa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hyperlink" Target="http://lteuniversity.com/cfs-file.ashx/__key/communityserver-blogs-components-weblogfiles/00-00-00-01-35/6874.Fig_2D00_2.png" TargetMode="External"/><Relationship Id="rId4" Type="http://schemas.openxmlformats.org/officeDocument/2006/relationships/hyperlink" Target="http://lteuniversity.com/get_trained/expert_opinion1/b/skrishnamurthy/archive/2013/04/01/why-ethernet-backhaul.aspx" TargetMode="Externa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1872234"/>
            <a:ext cx="655574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Multiprotocol Label</a:t>
            </a:r>
            <a:r>
              <a:rPr dirty="0" sz="4000" spc="-4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Switching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4" y="2481834"/>
            <a:ext cx="1621790" cy="60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(MPLS)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3436" y="3612769"/>
            <a:ext cx="5655310" cy="2474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94940">
              <a:lnSpc>
                <a:spcPct val="100000"/>
              </a:lnSpc>
            </a:pPr>
            <a:r>
              <a:rPr dirty="0" sz="3600" spc="-5" b="1">
                <a:latin typeface="Cordia New"/>
                <a:cs typeface="Cordia New"/>
              </a:rPr>
              <a:t>รศ.ดร. </a:t>
            </a:r>
            <a:r>
              <a:rPr dirty="0" sz="3600" spc="-40" b="1">
                <a:latin typeface="Cordia New"/>
                <a:cs typeface="Cordia New"/>
              </a:rPr>
              <a:t>อนันต์</a:t>
            </a:r>
            <a:r>
              <a:rPr dirty="0" sz="3600" spc="280" b="1">
                <a:latin typeface="Cordia New"/>
                <a:cs typeface="Cordia New"/>
              </a:rPr>
              <a:t> </a:t>
            </a:r>
            <a:r>
              <a:rPr dirty="0" sz="3600" spc="-300" b="1">
                <a:latin typeface="Cordia New"/>
                <a:cs typeface="Cordia New"/>
              </a:rPr>
              <a:t>ผลเพ่ม</a:t>
            </a:r>
            <a:endParaRPr sz="3600">
              <a:latin typeface="Cordia New"/>
              <a:cs typeface="Cordia New"/>
            </a:endParaRPr>
          </a:p>
          <a:p>
            <a:pPr algn="r" marR="7620">
              <a:lnSpc>
                <a:spcPct val="100000"/>
              </a:lnSpc>
              <a:spcBef>
                <a:spcPts val="1380"/>
              </a:spcBef>
            </a:pPr>
            <a:r>
              <a:rPr dirty="0" sz="2800" spc="-5">
                <a:latin typeface="Tahoma"/>
                <a:cs typeface="Tahoma"/>
              </a:rPr>
              <a:t>Asso. </a:t>
            </a:r>
            <a:r>
              <a:rPr dirty="0" sz="2800" spc="-10">
                <a:latin typeface="Tahoma"/>
                <a:cs typeface="Tahoma"/>
              </a:rPr>
              <a:t>Prof. </a:t>
            </a:r>
            <a:r>
              <a:rPr dirty="0" sz="2800" spc="-5">
                <a:latin typeface="Tahoma"/>
                <a:cs typeface="Tahoma"/>
              </a:rPr>
              <a:t>Anan Phonphoem,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Ph.D.</a:t>
            </a:r>
            <a:endParaRPr sz="2800">
              <a:latin typeface="Tahoma"/>
              <a:cs typeface="Tahoma"/>
            </a:endParaRPr>
          </a:p>
          <a:p>
            <a:pPr algn="r" marL="1640205" marR="5080" indent="2293620">
              <a:lnSpc>
                <a:spcPct val="120000"/>
              </a:lnSpc>
            </a:pP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.p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@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k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u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.ac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</a:t>
            </a:r>
            <a:r>
              <a:rPr dirty="0" sz="1800" spc="-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th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  <a:hlinkClick r:id="rId7"/>
              </a:rPr>
              <a:t>http:/</a:t>
            </a:r>
            <a:r>
              <a:rPr dirty="0" sz="1800" spc="-15">
                <a:latin typeface="Tahoma"/>
                <a:cs typeface="Tahoma"/>
                <a:hlinkClick r:id="rId7"/>
              </a:rPr>
              <a:t>/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w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cpe.</a:t>
            </a:r>
            <a:r>
              <a:rPr dirty="0" sz="1800">
                <a:latin typeface="Tahoma"/>
                <a:cs typeface="Tahoma"/>
                <a:hlinkClick r:id="rId7"/>
              </a:rPr>
              <a:t>k</a:t>
            </a:r>
            <a:r>
              <a:rPr dirty="0" sz="1800" spc="5">
                <a:latin typeface="Tahoma"/>
                <a:cs typeface="Tahoma"/>
                <a:hlinkClick r:id="rId7"/>
              </a:rPr>
              <a:t>u</a:t>
            </a:r>
            <a:r>
              <a:rPr dirty="0" sz="1800">
                <a:latin typeface="Tahoma"/>
                <a:cs typeface="Tahoma"/>
                <a:hlinkClick r:id="rId7"/>
              </a:rPr>
              <a:t>.ac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th/~an</a:t>
            </a:r>
            <a:r>
              <a:rPr dirty="0" sz="1800" spc="5">
                <a:latin typeface="Tahoma"/>
                <a:cs typeface="Tahoma"/>
                <a:hlinkClick r:id="rId7"/>
              </a:rPr>
              <a:t>a</a:t>
            </a:r>
            <a:r>
              <a:rPr dirty="0" sz="1800">
                <a:latin typeface="Tahoma"/>
                <a:cs typeface="Tahoma"/>
                <a:hlinkClick r:id="rId7"/>
              </a:rPr>
              <a:t>n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Computer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Engineering Department 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Kasetsart University, Bangkok,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Thailand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TP, VPs, and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VCs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011" y="2328672"/>
            <a:ext cx="7426452" cy="220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7290" y="5031994"/>
            <a:ext cx="2247265" cy="80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TP: </a:t>
            </a:r>
            <a:r>
              <a:rPr dirty="0" sz="1800" spc="-20">
                <a:latin typeface="Tahoma"/>
                <a:cs typeface="Tahoma"/>
              </a:rPr>
              <a:t>Transmission</a:t>
            </a:r>
            <a:r>
              <a:rPr dirty="0" sz="1800" spc="-1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Path  </a:t>
            </a:r>
            <a:r>
              <a:rPr dirty="0" sz="1800">
                <a:latin typeface="Tahoma"/>
                <a:cs typeface="Tahoma"/>
              </a:rPr>
              <a:t>VP: Virtual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Path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955"/>
              </a:lnSpc>
            </a:pPr>
            <a:r>
              <a:rPr dirty="0" sz="1800">
                <a:latin typeface="Tahoma"/>
                <a:cs typeface="Tahoma"/>
              </a:rPr>
              <a:t>VC: Virtual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Circuit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514" y="6438423"/>
            <a:ext cx="69215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latin typeface="Tahoma"/>
                <a:cs typeface="Tahoma"/>
              </a:rPr>
              <a:t>10</a:t>
            </a:fld>
            <a:r>
              <a:rPr dirty="0" sz="1400">
                <a:latin typeface="Tahoma"/>
                <a:cs typeface="Tahoma"/>
              </a:rPr>
              <a:t> of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10" b="0">
                <a:latin typeface="Tahoma"/>
                <a:cs typeface="Tahoma"/>
              </a:rPr>
              <a:t>Examples </a:t>
            </a:r>
            <a:r>
              <a:rPr dirty="0" sz="4000" spc="-5" b="0">
                <a:latin typeface="Tahoma"/>
                <a:cs typeface="Tahoma"/>
              </a:rPr>
              <a:t>of VPs and</a:t>
            </a:r>
            <a:r>
              <a:rPr dirty="0" sz="4000" spc="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VCs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655" y="2066543"/>
            <a:ext cx="7027164" cy="3496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76514" y="6438423"/>
            <a:ext cx="69215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latin typeface="Tahoma"/>
                <a:cs typeface="Tahoma"/>
              </a:rPr>
              <a:t>10</a:t>
            </a:fld>
            <a:r>
              <a:rPr dirty="0" sz="1400">
                <a:latin typeface="Tahoma"/>
                <a:cs typeface="Tahoma"/>
              </a:rPr>
              <a:t> of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3319779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ATM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Switching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55" y="2429255"/>
            <a:ext cx="4314444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684" y="2424683"/>
            <a:ext cx="4323715" cy="2438400"/>
          </a:xfrm>
          <a:custGeom>
            <a:avLst/>
            <a:gdLst/>
            <a:ahLst/>
            <a:cxnLst/>
            <a:rect l="l" t="t" r="r" b="b"/>
            <a:pathLst>
              <a:path w="4323715" h="2438400">
                <a:moveTo>
                  <a:pt x="0" y="2438400"/>
                </a:moveTo>
                <a:lnTo>
                  <a:pt x="4323588" y="2438400"/>
                </a:lnTo>
                <a:lnTo>
                  <a:pt x="4323588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00AB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28369" y="2086609"/>
            <a:ext cx="1939925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3333CC"/>
                </a:solidFill>
                <a:latin typeface="Tahoma"/>
                <a:cs typeface="Tahoma"/>
              </a:rPr>
              <a:t>Forwarding</a:t>
            </a:r>
            <a:r>
              <a:rPr dirty="0" sz="2000" spc="-7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3333CC"/>
                </a:solidFill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2429255"/>
            <a:ext cx="4498848" cy="2429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7428" y="2424683"/>
            <a:ext cx="4508500" cy="2438400"/>
          </a:xfrm>
          <a:custGeom>
            <a:avLst/>
            <a:gdLst/>
            <a:ahLst/>
            <a:cxnLst/>
            <a:rect l="l" t="t" r="r" b="b"/>
            <a:pathLst>
              <a:path w="4508500" h="2438400">
                <a:moveTo>
                  <a:pt x="0" y="2438400"/>
                </a:moveTo>
                <a:lnTo>
                  <a:pt x="4507991" y="2438400"/>
                </a:lnTo>
                <a:lnTo>
                  <a:pt x="4507991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00AB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5616" y="5131942"/>
            <a:ext cx="2496185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VP </a:t>
            </a:r>
            <a:r>
              <a:rPr dirty="0" sz="1800" spc="-5">
                <a:latin typeface="Tahoma"/>
                <a:cs typeface="Tahoma"/>
              </a:rPr>
              <a:t>switch </a:t>
            </a:r>
            <a:r>
              <a:rPr dirty="0" sz="1800">
                <a:latin typeface="Tahoma"/>
                <a:cs typeface="Tahoma"/>
              </a:rPr>
              <a:t>(use only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VPI)</a:t>
            </a:r>
            <a:endParaRPr sz="1800">
              <a:latin typeface="Tahoma"/>
              <a:cs typeface="Tahoma"/>
            </a:endParaRPr>
          </a:p>
          <a:p>
            <a:pPr algn="ctr" marL="4445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* Most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879" y="5117591"/>
            <a:ext cx="3743960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VPC switch </a:t>
            </a:r>
            <a:r>
              <a:rPr dirty="0" sz="1800">
                <a:latin typeface="Tahoma"/>
                <a:cs typeface="Tahoma"/>
              </a:rPr>
              <a:t>(use </a:t>
            </a:r>
            <a:r>
              <a:rPr dirty="0" sz="1800" spc="-5">
                <a:latin typeface="Tahoma"/>
                <a:cs typeface="Tahoma"/>
              </a:rPr>
              <a:t>both VPIs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VCIs)</a:t>
            </a:r>
            <a:endParaRPr sz="18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* </a:t>
            </a:r>
            <a:r>
              <a:rPr dirty="0" sz="1800" spc="-5">
                <a:latin typeface="Tahoma"/>
                <a:cs typeface="Tahoma"/>
              </a:rPr>
              <a:t>Boundaries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4479" y="44196"/>
            <a:ext cx="3671316" cy="1827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969" y="611251"/>
            <a:ext cx="1018540" cy="60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ATM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1617" y="1817370"/>
            <a:ext cx="604710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Connection oriented (Supports</a:t>
            </a:r>
            <a:r>
              <a:rPr dirty="0" spc="6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QoS)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1617" y="2329688"/>
            <a:ext cx="5928360" cy="3646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Fast </a:t>
            </a:r>
            <a:r>
              <a:rPr dirty="0" sz="2800" spc="-5">
                <a:latin typeface="Tahoma"/>
                <a:cs typeface="Tahoma"/>
              </a:rPr>
              <a:t>packet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switching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fixed </a:t>
            </a:r>
            <a:r>
              <a:rPr dirty="0" sz="2400">
                <a:latin typeface="Tahoma"/>
                <a:cs typeface="Tahoma"/>
              </a:rPr>
              <a:t>length </a:t>
            </a:r>
            <a:r>
              <a:rPr dirty="0" sz="2400" spc="-5">
                <a:latin typeface="Tahoma"/>
                <a:cs typeface="Tahoma"/>
              </a:rPr>
              <a:t>packets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(cells)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Integration </a:t>
            </a:r>
            <a:r>
              <a:rPr dirty="0" sz="2800" spc="-5">
                <a:latin typeface="Tahoma"/>
                <a:cs typeface="Tahoma"/>
              </a:rPr>
              <a:t>of different </a:t>
            </a:r>
            <a:r>
              <a:rPr dirty="0" sz="2800" spc="-10">
                <a:latin typeface="Tahoma"/>
                <a:cs typeface="Tahoma"/>
              </a:rPr>
              <a:t>traffic</a:t>
            </a:r>
            <a:r>
              <a:rPr dirty="0" sz="2800" spc="1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types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voice, data,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video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Disadvantages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Complex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Not widely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adopted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Positioning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497445" cy="977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Combine </a:t>
            </a:r>
            <a:r>
              <a:rPr dirty="0" sz="3200" spc="-5">
                <a:latin typeface="Tahoma"/>
                <a:cs typeface="Tahoma"/>
              </a:rPr>
              <a:t>the forwarding </a:t>
            </a:r>
            <a:r>
              <a:rPr dirty="0" sz="3200">
                <a:latin typeface="Tahoma"/>
                <a:cs typeface="Tahoma"/>
              </a:rPr>
              <a:t>algorithm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used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in ATM </a:t>
            </a:r>
            <a:r>
              <a:rPr dirty="0" sz="3200" spc="-5">
                <a:latin typeface="Tahoma"/>
                <a:cs typeface="Tahoma"/>
              </a:rPr>
              <a:t>with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9032" y="4558271"/>
            <a:ext cx="1320545" cy="74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8739" y="4829809"/>
            <a:ext cx="26035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0423" y="4558271"/>
            <a:ext cx="1319022" cy="744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65163" y="4829809"/>
            <a:ext cx="50927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0">
                <a:latin typeface="Tahoma"/>
                <a:cs typeface="Tahoma"/>
              </a:rPr>
              <a:t>A</a:t>
            </a:r>
            <a:r>
              <a:rPr dirty="0" sz="2000">
                <a:latin typeface="Tahoma"/>
                <a:cs typeface="Tahoma"/>
              </a:rPr>
              <a:t>TM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1252" y="4558271"/>
            <a:ext cx="1319022" cy="744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85665" y="4829809"/>
            <a:ext cx="63119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MPLS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2416" y="3357371"/>
            <a:ext cx="2344420" cy="367665"/>
          </a:xfrm>
          <a:custGeom>
            <a:avLst/>
            <a:gdLst/>
            <a:ahLst/>
            <a:cxnLst/>
            <a:rect l="l" t="t" r="r" b="b"/>
            <a:pathLst>
              <a:path w="2344420" h="367664">
                <a:moveTo>
                  <a:pt x="0" y="367283"/>
                </a:moveTo>
                <a:lnTo>
                  <a:pt x="2343912" y="367283"/>
                </a:lnTo>
                <a:lnTo>
                  <a:pt x="2343912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22070" y="3376548"/>
            <a:ext cx="21844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Packet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Forwarding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791" y="3616452"/>
            <a:ext cx="8893302" cy="1189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52066" y="3717797"/>
            <a:ext cx="0" cy="934719"/>
          </a:xfrm>
          <a:custGeom>
            <a:avLst/>
            <a:gdLst/>
            <a:ahLst/>
            <a:cxnLst/>
            <a:rect l="l" t="t" r="r" b="b"/>
            <a:pathLst>
              <a:path w="0"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21830" y="3717797"/>
            <a:ext cx="0" cy="934719"/>
          </a:xfrm>
          <a:custGeom>
            <a:avLst/>
            <a:gdLst/>
            <a:ahLst/>
            <a:cxnLst/>
            <a:rect l="l" t="t" r="r" b="b"/>
            <a:pathLst>
              <a:path w="0"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9259" y="3357371"/>
            <a:ext cx="2996565" cy="370840"/>
          </a:xfrm>
          <a:custGeom>
            <a:avLst/>
            <a:gdLst/>
            <a:ahLst/>
            <a:cxnLst/>
            <a:rect l="l" t="t" r="r" b="b"/>
            <a:pathLst>
              <a:path w="2996565" h="370839">
                <a:moveTo>
                  <a:pt x="0" y="370331"/>
                </a:moveTo>
                <a:lnTo>
                  <a:pt x="2996184" y="370331"/>
                </a:lnTo>
                <a:lnTo>
                  <a:pt x="299618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88253" y="3376548"/>
            <a:ext cx="28111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Virtual Circuit</a:t>
            </a:r>
            <a:r>
              <a:rPr dirty="0" sz="1800" spc="-11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Switching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7555" y="3357371"/>
            <a:ext cx="946785" cy="367665"/>
          </a:xfrm>
          <a:custGeom>
            <a:avLst/>
            <a:gdLst/>
            <a:ahLst/>
            <a:cxnLst/>
            <a:rect l="l" t="t" r="r" b="b"/>
            <a:pathLst>
              <a:path w="946785" h="367664">
                <a:moveTo>
                  <a:pt x="0" y="367283"/>
                </a:moveTo>
                <a:lnTo>
                  <a:pt x="946403" y="367283"/>
                </a:lnTo>
                <a:lnTo>
                  <a:pt x="946403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46550" y="3376548"/>
            <a:ext cx="78867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Hybr</a:t>
            </a:r>
            <a:r>
              <a:rPr dirty="0" sz="1800" spc="-10" b="1">
                <a:latin typeface="Tahoma"/>
                <a:cs typeface="Tahoma"/>
              </a:rPr>
              <a:t>i</a:t>
            </a:r>
            <a:r>
              <a:rPr dirty="0" sz="1800" b="1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761" y="3717797"/>
            <a:ext cx="0" cy="935990"/>
          </a:xfrm>
          <a:custGeom>
            <a:avLst/>
            <a:gdLst/>
            <a:ahLst/>
            <a:cxnLst/>
            <a:rect l="l" t="t" r="r" b="b"/>
            <a:pathLst>
              <a:path w="0" h="935989">
                <a:moveTo>
                  <a:pt x="0" y="0"/>
                </a:moveTo>
                <a:lnTo>
                  <a:pt x="0" y="935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3469004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6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Overview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792595" cy="4119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Switch data according to its </a:t>
            </a:r>
            <a:r>
              <a:rPr dirty="0" sz="2800" spc="-10" b="1">
                <a:solidFill>
                  <a:srgbClr val="0000FF"/>
                </a:solidFill>
                <a:latin typeface="Tahoma"/>
                <a:cs typeface="Tahoma"/>
              </a:rPr>
              <a:t>Label</a:t>
            </a:r>
            <a:r>
              <a:rPr dirty="0" sz="2800" spc="8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Tahoma"/>
                <a:cs typeface="Tahoma"/>
              </a:rPr>
              <a:t>(tag)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look up in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determine next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substitute </a:t>
            </a:r>
            <a:r>
              <a:rPr dirty="0" sz="2400">
                <a:latin typeface="Tahoma"/>
                <a:cs typeface="Tahoma"/>
              </a:rPr>
              <a:t>new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label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Do not pay attention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to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network and </a:t>
            </a:r>
            <a:r>
              <a:rPr dirty="0" sz="2400" spc="-5">
                <a:latin typeface="Tahoma"/>
                <a:cs typeface="Tahoma"/>
              </a:rPr>
              <a:t>transport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166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0033CC"/>
                </a:solidFill>
                <a:latin typeface="Wingdings"/>
                <a:cs typeface="Wingdings"/>
              </a:rPr>
              <a:t></a:t>
            </a:r>
            <a:r>
              <a:rPr dirty="0" sz="2400" spc="11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ahoma"/>
                <a:cs typeface="Tahoma"/>
              </a:rPr>
              <a:t>Multiprotocol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Switching for IP and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non-IP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Signaling protocol based on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IP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Outline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975350" cy="283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0000FF"/>
                </a:solidFill>
                <a:latin typeface="Tahoma"/>
                <a:cs typeface="Tahoma"/>
              </a:rPr>
              <a:t>MPLS</a:t>
            </a:r>
            <a:r>
              <a:rPr dirty="0" sz="3200" spc="-7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0000FF"/>
                </a:solidFill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Protocol Stack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Advantages and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in the protocol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stack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61721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Between </a:t>
            </a:r>
            <a:r>
              <a:rPr dirty="0" sz="3200">
                <a:latin typeface="Tahoma"/>
                <a:cs typeface="Tahoma"/>
              </a:rPr>
              <a:t>Layer 2 and </a:t>
            </a:r>
            <a:r>
              <a:rPr dirty="0" sz="3200" spc="-5">
                <a:latin typeface="Tahoma"/>
                <a:cs typeface="Tahoma"/>
              </a:rPr>
              <a:t>Layer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630423"/>
            <a:ext cx="6792468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7220" y="3573779"/>
            <a:ext cx="3601212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27220" y="3573779"/>
            <a:ext cx="3601720" cy="4298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latin typeface="Tahoma"/>
                <a:cs typeface="Tahoma"/>
              </a:rPr>
              <a:t>MPLS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4363" y="6045809"/>
            <a:ext cx="449008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ahoma"/>
                <a:cs typeface="Tahoma"/>
              </a:rPr>
              <a:t>SDH: Synchronous </a:t>
            </a:r>
            <a:r>
              <a:rPr dirty="0" sz="1600" spc="-5">
                <a:latin typeface="Tahoma"/>
                <a:cs typeface="Tahoma"/>
              </a:rPr>
              <a:t>Digital </a:t>
            </a:r>
            <a:r>
              <a:rPr dirty="0" sz="1600" spc="-15">
                <a:latin typeface="Tahoma"/>
                <a:cs typeface="Tahoma"/>
              </a:rPr>
              <a:t>Hierarchy </a:t>
            </a:r>
            <a:r>
              <a:rPr dirty="0" sz="1600" spc="-5">
                <a:latin typeface="Tahoma"/>
                <a:cs typeface="Tahoma"/>
              </a:rPr>
              <a:t>(optical</a:t>
            </a:r>
            <a:r>
              <a:rPr dirty="0" sz="1600" spc="9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fiber)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3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Characteristics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6165394"/>
            <a:ext cx="375285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1800">
                <a:latin typeface="Tahoma"/>
                <a:cs typeface="Tahoma"/>
              </a:rPr>
              <a:t>RSVP: </a:t>
            </a:r>
            <a:r>
              <a:rPr dirty="0" sz="1800" spc="-10">
                <a:latin typeface="Tahoma"/>
                <a:cs typeface="Tahoma"/>
              </a:rPr>
              <a:t>Resource Reservation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896100" cy="2905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Flow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Management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Independent of L2 and L3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Maps IP-addresses to </a:t>
            </a:r>
            <a:r>
              <a:rPr dirty="0" sz="2800" spc="-10">
                <a:latin typeface="Tahoma"/>
                <a:cs typeface="Tahoma"/>
              </a:rPr>
              <a:t>fixed </a:t>
            </a:r>
            <a:r>
              <a:rPr dirty="0" sz="2800" spc="-5">
                <a:latin typeface="Tahoma"/>
                <a:cs typeface="Tahoma"/>
              </a:rPr>
              <a:t>length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labels</a:t>
            </a:r>
            <a:endParaRPr sz="2800">
              <a:latin typeface="Tahoma"/>
              <a:cs typeface="Tahoma"/>
            </a:endParaRPr>
          </a:p>
          <a:p>
            <a:pPr marL="355600" marR="45910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Interfaces </a:t>
            </a:r>
            <a:r>
              <a:rPr dirty="0" sz="2800" spc="-5">
                <a:latin typeface="Tahoma"/>
                <a:cs typeface="Tahoma"/>
              </a:rPr>
              <a:t>to </a:t>
            </a:r>
            <a:r>
              <a:rPr dirty="0" sz="2800" spc="-10">
                <a:latin typeface="Tahoma"/>
                <a:cs typeface="Tahoma"/>
              </a:rPr>
              <a:t>existing </a:t>
            </a:r>
            <a:r>
              <a:rPr dirty="0" sz="2800" spc="-5">
                <a:latin typeface="Tahoma"/>
                <a:cs typeface="Tahoma"/>
              </a:rPr>
              <a:t>routing protocols  (RSVP,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OSPF)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Supports </a:t>
            </a:r>
            <a:r>
              <a:rPr dirty="0" sz="2800" spc="-5">
                <a:latin typeface="Tahoma"/>
                <a:cs typeface="Tahoma"/>
              </a:rPr>
              <a:t>ATM, Frame-Relay and</a:t>
            </a:r>
            <a:r>
              <a:rPr dirty="0" sz="2800" spc="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Ethernet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617" y="1816861"/>
            <a:ext cx="400431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Generic label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format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7938" y="6421120"/>
            <a:ext cx="220979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063" y="6094679"/>
            <a:ext cx="6685915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ahoma"/>
                <a:cs typeface="Tahoma"/>
              </a:rPr>
              <a:t>Shim</a:t>
            </a:r>
            <a:r>
              <a:rPr dirty="0" sz="1400">
                <a:latin typeface="Tahoma"/>
                <a:cs typeface="Tahoma"/>
              </a:rPr>
              <a:t>: A </a:t>
            </a:r>
            <a:r>
              <a:rPr dirty="0" sz="1400" spc="-5">
                <a:latin typeface="Tahoma"/>
                <a:cs typeface="Tahoma"/>
              </a:rPr>
              <a:t>thin, often tapered </a:t>
            </a:r>
            <a:r>
              <a:rPr dirty="0" sz="1400">
                <a:latin typeface="Tahoma"/>
                <a:cs typeface="Tahoma"/>
              </a:rPr>
              <a:t>piece of </a:t>
            </a:r>
            <a:r>
              <a:rPr dirty="0" sz="1400" spc="-5">
                <a:latin typeface="Tahoma"/>
                <a:cs typeface="Tahoma"/>
              </a:rPr>
              <a:t>material, such as </a:t>
            </a:r>
            <a:r>
              <a:rPr dirty="0" sz="1400">
                <a:latin typeface="Tahoma"/>
                <a:cs typeface="Tahoma"/>
              </a:rPr>
              <a:t>wood,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stone,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or </a:t>
            </a:r>
            <a:r>
              <a:rPr dirty="0" sz="1400" spc="-5">
                <a:latin typeface="Tahoma"/>
                <a:cs typeface="Tahoma"/>
              </a:rPr>
              <a:t>metal, used to fill </a:t>
            </a:r>
            <a:r>
              <a:rPr dirty="0" sz="1400">
                <a:latin typeface="Tahoma"/>
                <a:cs typeface="Tahoma"/>
              </a:rPr>
              <a:t>gaps, </a:t>
            </a:r>
            <a:r>
              <a:rPr dirty="0" sz="1400" spc="-10">
                <a:latin typeface="Tahoma"/>
                <a:cs typeface="Tahoma"/>
              </a:rPr>
              <a:t>make </a:t>
            </a:r>
            <a:r>
              <a:rPr dirty="0" sz="1400" spc="-5">
                <a:latin typeface="Tahoma"/>
                <a:cs typeface="Tahoma"/>
              </a:rPr>
              <a:t>something level, </a:t>
            </a:r>
            <a:r>
              <a:rPr dirty="0" sz="1400">
                <a:latin typeface="Tahoma"/>
                <a:cs typeface="Tahoma"/>
              </a:rPr>
              <a:t>or adjust </a:t>
            </a:r>
            <a:r>
              <a:rPr dirty="0" sz="1400" spc="-5">
                <a:latin typeface="Tahoma"/>
                <a:cs typeface="Tahoma"/>
              </a:rPr>
              <a:t>something to fit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properly.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2421635"/>
            <a:ext cx="6954011" cy="331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5646" y="3086353"/>
            <a:ext cx="38227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b</a:t>
            </a:r>
            <a:r>
              <a:rPr dirty="0" sz="1800" spc="-5">
                <a:latin typeface="Tahoma"/>
                <a:cs typeface="Tahoma"/>
              </a:rPr>
              <a:t>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31" y="6517366"/>
            <a:ext cx="288798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>
                <a:latin typeface="Tahoma"/>
                <a:cs typeface="Tahoma"/>
              </a:rPr>
              <a:t>…</a:t>
            </a:r>
            <a:r>
              <a:rPr dirty="0" sz="1400" spc="-10">
                <a:latin typeface="Tahoma"/>
                <a:cs typeface="Tahoma"/>
                <a:hlinkClick r:id="rId3"/>
              </a:rPr>
              <a:t>http://www.thefreedictionary.com/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Outline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975350" cy="283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MPLS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Protocol Stack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Advantages and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Distribution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611745" cy="3712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Not specify a single method for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label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ahoma"/>
                <a:cs typeface="Tahoma"/>
              </a:rPr>
              <a:t>distribution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Routing support for label </a:t>
            </a:r>
            <a:r>
              <a:rPr dirty="0" sz="2800" spc="-10">
                <a:latin typeface="Tahoma"/>
                <a:cs typeface="Tahoma"/>
              </a:rPr>
              <a:t>exchange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BGP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10">
                <a:latin typeface="Tahoma"/>
                <a:cs typeface="Tahoma"/>
              </a:rPr>
              <a:t>RSVP </a:t>
            </a:r>
            <a:r>
              <a:rPr dirty="0" sz="2400" spc="-5">
                <a:latin typeface="Tahoma"/>
                <a:cs typeface="Tahoma"/>
              </a:rPr>
              <a:t>can </a:t>
            </a:r>
            <a:r>
              <a:rPr dirty="0" sz="2400">
                <a:latin typeface="Tahoma"/>
                <a:cs typeface="Tahoma"/>
              </a:rPr>
              <a:t>piggyback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label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IETF </a:t>
            </a:r>
            <a:r>
              <a:rPr dirty="0" sz="2800" spc="-5">
                <a:latin typeface="Tahoma"/>
                <a:cs typeface="Tahoma"/>
              </a:rPr>
              <a:t>defines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management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label </a:t>
            </a:r>
            <a:r>
              <a:rPr dirty="0" sz="2400">
                <a:latin typeface="Tahoma"/>
                <a:cs typeface="Tahoma"/>
              </a:rPr>
              <a:t>distribution </a:t>
            </a:r>
            <a:r>
              <a:rPr dirty="0" sz="2400" spc="-5">
                <a:latin typeface="Tahoma"/>
                <a:cs typeface="Tahoma"/>
              </a:rPr>
              <a:t>protocol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Extension of LDP protocol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support explicit routing </a:t>
            </a:r>
            <a:r>
              <a:rPr dirty="0" sz="2400">
                <a:latin typeface="Tahoma"/>
                <a:cs typeface="Tahoma"/>
              </a:rPr>
              <a:t>based on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QoS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</a:t>
            </a:r>
            <a:r>
              <a:rPr dirty="0" sz="4000" spc="-7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Insertion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9511" y="2010155"/>
            <a:ext cx="5902451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20382" y="1741296"/>
            <a:ext cx="1904364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8000"/>
                </a:solidFill>
                <a:latin typeface="Tahoma"/>
                <a:cs typeface="Tahoma"/>
              </a:rPr>
              <a:t>Data </a:t>
            </a:r>
            <a:r>
              <a:rPr dirty="0" sz="1800" spc="-5" b="1">
                <a:solidFill>
                  <a:srgbClr val="008000"/>
                </a:solidFill>
                <a:latin typeface="Tahoma"/>
                <a:cs typeface="Tahoma"/>
              </a:rPr>
              <a:t>Link</a:t>
            </a:r>
            <a:r>
              <a:rPr dirty="0" sz="1800" spc="-130" b="1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0080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408" y="3089148"/>
            <a:ext cx="7200900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24929" y="2822447"/>
            <a:ext cx="243522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CC"/>
                </a:solidFill>
                <a:latin typeface="Tahoma"/>
                <a:cs typeface="Tahoma"/>
              </a:rPr>
              <a:t>IEEE </a:t>
            </a:r>
            <a:r>
              <a:rPr dirty="0" sz="1800" b="1">
                <a:solidFill>
                  <a:srgbClr val="3333CC"/>
                </a:solidFill>
                <a:latin typeface="Tahoma"/>
                <a:cs typeface="Tahoma"/>
              </a:rPr>
              <a:t>802 </a:t>
            </a:r>
            <a:r>
              <a:rPr dirty="0" sz="1800" spc="-5" b="1">
                <a:solidFill>
                  <a:srgbClr val="3333CC"/>
                </a:solidFill>
                <a:latin typeface="Tahoma"/>
                <a:cs typeface="Tahoma"/>
              </a:rPr>
              <a:t>MAC</a:t>
            </a:r>
            <a:r>
              <a:rPr dirty="0" sz="1800" spc="-65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3333CC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3603" y="3944111"/>
            <a:ext cx="4823460" cy="1147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59628" y="3953255"/>
            <a:ext cx="101981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66"/>
                </a:solidFill>
                <a:latin typeface="Tahoma"/>
                <a:cs typeface="Tahoma"/>
              </a:rPr>
              <a:t>ATM</a:t>
            </a:r>
            <a:r>
              <a:rPr dirty="0" sz="1800" spc="-100" b="1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FF0066"/>
                </a:solidFill>
                <a:latin typeface="Tahoma"/>
                <a:cs typeface="Tahoma"/>
              </a:rPr>
              <a:t>Cell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3603" y="5084064"/>
            <a:ext cx="6118860" cy="1275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91783" y="5172455"/>
            <a:ext cx="224409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993300"/>
                </a:solidFill>
                <a:latin typeface="Tahoma"/>
                <a:cs typeface="Tahoma"/>
              </a:rPr>
              <a:t>Frame </a:t>
            </a:r>
            <a:r>
              <a:rPr dirty="0" sz="1800" spc="-5" b="1">
                <a:solidFill>
                  <a:srgbClr val="993300"/>
                </a:solidFill>
                <a:latin typeface="Tahoma"/>
                <a:cs typeface="Tahoma"/>
              </a:rPr>
              <a:t>Relay</a:t>
            </a:r>
            <a:r>
              <a:rPr dirty="0" sz="1800" spc="-95" b="1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9933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8408" y="188976"/>
            <a:ext cx="4285488" cy="1223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416179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Terminology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373" rIns="0" bIns="0" rtlCol="0" vert="horz">
            <a:spAutoFit/>
          </a:bodyPr>
          <a:lstStyle/>
          <a:p>
            <a:pPr marL="858519">
              <a:lnSpc>
                <a:spcPct val="100000"/>
              </a:lnSpc>
            </a:pPr>
            <a:r>
              <a:rPr dirty="0" sz="3200" spc="-5">
                <a:solidFill>
                  <a:srgbClr val="0000FF"/>
                </a:solidFill>
              </a:rPr>
              <a:t>LDP</a:t>
            </a:r>
            <a:r>
              <a:rPr dirty="0" sz="3200" spc="-5"/>
              <a:t>: </a:t>
            </a:r>
            <a:r>
              <a:rPr dirty="0" spc="-5"/>
              <a:t>Label Distribution</a:t>
            </a:r>
            <a:r>
              <a:rPr dirty="0" spc="5"/>
              <a:t> </a:t>
            </a:r>
            <a:r>
              <a:rPr dirty="0" spc="-5"/>
              <a:t>Protocol</a:t>
            </a:r>
            <a:endParaRPr sz="3200"/>
          </a:p>
          <a:p>
            <a:pPr marL="858519">
              <a:lnSpc>
                <a:spcPct val="100000"/>
              </a:lnSpc>
              <a:spcBef>
                <a:spcPts val="1920"/>
              </a:spcBef>
            </a:pPr>
            <a:r>
              <a:rPr dirty="0" sz="3200">
                <a:solidFill>
                  <a:srgbClr val="0000FF"/>
                </a:solidFill>
              </a:rPr>
              <a:t>LSP</a:t>
            </a:r>
            <a:r>
              <a:rPr dirty="0" sz="3200"/>
              <a:t>: </a:t>
            </a:r>
            <a:r>
              <a:rPr dirty="0" spc="-5"/>
              <a:t>Label Switched</a:t>
            </a:r>
            <a:r>
              <a:rPr dirty="0" spc="-75"/>
              <a:t> </a:t>
            </a:r>
            <a:r>
              <a:rPr dirty="0" spc="-10"/>
              <a:t>Path</a:t>
            </a:r>
            <a:endParaRPr sz="3200"/>
          </a:p>
          <a:p>
            <a:pPr marL="858519">
              <a:lnSpc>
                <a:spcPct val="100000"/>
              </a:lnSpc>
              <a:spcBef>
                <a:spcPts val="1920"/>
              </a:spcBef>
            </a:pPr>
            <a:r>
              <a:rPr dirty="0" sz="3200" spc="-5">
                <a:solidFill>
                  <a:srgbClr val="0000FF"/>
                </a:solidFill>
              </a:rPr>
              <a:t>FEC</a:t>
            </a:r>
            <a:r>
              <a:rPr dirty="0" sz="3200" spc="-5"/>
              <a:t>: </a:t>
            </a:r>
            <a:r>
              <a:rPr dirty="0" spc="-5"/>
              <a:t>Forwarding Equivalence</a:t>
            </a:r>
            <a:r>
              <a:rPr dirty="0" spc="65"/>
              <a:t> </a:t>
            </a:r>
            <a:r>
              <a:rPr dirty="0" spc="-5"/>
              <a:t>Class</a:t>
            </a:r>
            <a:endParaRPr sz="3200"/>
          </a:p>
          <a:p>
            <a:pPr marL="858519">
              <a:lnSpc>
                <a:spcPct val="100000"/>
              </a:lnSpc>
              <a:spcBef>
                <a:spcPts val="1355"/>
              </a:spcBef>
            </a:pPr>
            <a:r>
              <a:rPr dirty="0" sz="3200">
                <a:solidFill>
                  <a:srgbClr val="0000FF"/>
                </a:solidFill>
              </a:rPr>
              <a:t>LSR</a:t>
            </a:r>
            <a:r>
              <a:rPr dirty="0" sz="3200"/>
              <a:t>: </a:t>
            </a:r>
            <a:r>
              <a:rPr dirty="0" spc="-5"/>
              <a:t>Label Switching</a:t>
            </a:r>
            <a:r>
              <a:rPr dirty="0" spc="-20"/>
              <a:t> </a:t>
            </a:r>
            <a:r>
              <a:rPr dirty="0" spc="-5"/>
              <a:t>Router</a:t>
            </a:r>
            <a:endParaRPr sz="3200"/>
          </a:p>
          <a:p>
            <a:pPr marL="858519">
              <a:lnSpc>
                <a:spcPct val="100000"/>
              </a:lnSpc>
              <a:spcBef>
                <a:spcPts val="1335"/>
              </a:spcBef>
            </a:pPr>
            <a:r>
              <a:rPr dirty="0" sz="3200">
                <a:solidFill>
                  <a:srgbClr val="0000FF"/>
                </a:solidFill>
              </a:rPr>
              <a:t>LER</a:t>
            </a:r>
            <a:r>
              <a:rPr dirty="0" sz="3200"/>
              <a:t>: </a:t>
            </a:r>
            <a:r>
              <a:rPr dirty="0" spc="-5"/>
              <a:t>Label Edge</a:t>
            </a:r>
            <a:r>
              <a:rPr dirty="0" spc="-45"/>
              <a:t> </a:t>
            </a:r>
            <a:r>
              <a:rPr dirty="0"/>
              <a:t>Router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 </a:t>
            </a:r>
            <a:r>
              <a:rPr dirty="0" sz="4000" spc="-10" b="0">
                <a:latin typeface="Tahoma"/>
                <a:cs typeface="Tahoma"/>
              </a:rPr>
              <a:t>Edge </a:t>
            </a:r>
            <a:r>
              <a:rPr dirty="0" sz="4000" spc="-5" b="0">
                <a:latin typeface="Tahoma"/>
                <a:cs typeface="Tahoma"/>
              </a:rPr>
              <a:t>Router</a:t>
            </a:r>
            <a:r>
              <a:rPr dirty="0" sz="4000" spc="-4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(LER)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598284" cy="3710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Edge </a:t>
            </a:r>
            <a:r>
              <a:rPr dirty="0" sz="3200">
                <a:latin typeface="Tahoma"/>
                <a:cs typeface="Tahoma"/>
              </a:rPr>
              <a:t>of an MPLS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Assigns </a:t>
            </a:r>
            <a:r>
              <a:rPr dirty="0" sz="3200" spc="-5">
                <a:latin typeface="Tahoma"/>
                <a:cs typeface="Tahoma"/>
              </a:rPr>
              <a:t>and removes </a:t>
            </a:r>
            <a:r>
              <a:rPr dirty="0" sz="3200">
                <a:latin typeface="Tahoma"/>
                <a:cs typeface="Tahoma"/>
              </a:rPr>
              <a:t>packet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labels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Support </a:t>
            </a:r>
            <a:r>
              <a:rPr dirty="0" sz="3200">
                <a:latin typeface="Tahoma"/>
                <a:cs typeface="Tahoma"/>
              </a:rPr>
              <a:t>multiple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ports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frame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relay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ATM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Ethernet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etc.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4552" y="5267341"/>
            <a:ext cx="2035175" cy="555625"/>
          </a:xfrm>
          <a:custGeom>
            <a:avLst/>
            <a:gdLst/>
            <a:ahLst/>
            <a:cxnLst/>
            <a:rect l="l" t="t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4552" y="5267341"/>
            <a:ext cx="2035175" cy="555625"/>
          </a:xfrm>
          <a:custGeom>
            <a:avLst/>
            <a:gdLst/>
            <a:ahLst/>
            <a:cxnLst/>
            <a:rect l="l" t="t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ln w="1025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64552" y="5157342"/>
            <a:ext cx="2038350" cy="398780"/>
          </a:xfrm>
          <a:custGeom>
            <a:avLst/>
            <a:gdLst/>
            <a:ahLst/>
            <a:cxnLst/>
            <a:rect l="l" t="t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64552" y="4867301"/>
            <a:ext cx="2035175" cy="556895"/>
          </a:xfrm>
          <a:custGeom>
            <a:avLst/>
            <a:gdLst/>
            <a:ahLst/>
            <a:cxnLst/>
            <a:rect l="l" t="t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4552" y="4867301"/>
            <a:ext cx="2035175" cy="556895"/>
          </a:xfrm>
          <a:custGeom>
            <a:avLst/>
            <a:gdLst/>
            <a:ahLst/>
            <a:cxnLst/>
            <a:rect l="l" t="t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ln w="1025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8548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48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5731" y="515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5731" y="515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3074" y="493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13074" y="493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83670" y="517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83670" y="517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21014" y="4957300"/>
            <a:ext cx="670560" cy="180340"/>
          </a:xfrm>
          <a:custGeom>
            <a:avLst/>
            <a:gdLst/>
            <a:ahLst/>
            <a:cxnLst/>
            <a:rect l="l" t="t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21014" y="4957300"/>
            <a:ext cx="670560" cy="180340"/>
          </a:xfrm>
          <a:custGeom>
            <a:avLst/>
            <a:gdLst/>
            <a:ahLst/>
            <a:cxnLst/>
            <a:rect l="l" t="t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88169" y="516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88169" y="516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25514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25514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6109" y="518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96109" y="518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64552" y="5147342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ln w="1244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02772" y="5147342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ln w="1244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62449" y="5456114"/>
            <a:ext cx="1007110" cy="310515"/>
          </a:xfrm>
          <a:custGeom>
            <a:avLst/>
            <a:gdLst/>
            <a:ahLst/>
            <a:cxnLst/>
            <a:rect l="l" t="t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62449" y="5456114"/>
            <a:ext cx="1007110" cy="310515"/>
          </a:xfrm>
          <a:custGeom>
            <a:avLst/>
            <a:gdLst/>
            <a:ahLst/>
            <a:cxnLst/>
            <a:rect l="l" t="t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74888" y="5466114"/>
            <a:ext cx="1007110" cy="309245"/>
          </a:xfrm>
          <a:custGeom>
            <a:avLst/>
            <a:gdLst/>
            <a:ahLst/>
            <a:cxnLst/>
            <a:rect l="l" t="t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4888" y="5466114"/>
            <a:ext cx="1007110" cy="309245"/>
          </a:xfrm>
          <a:custGeom>
            <a:avLst/>
            <a:gdLst/>
            <a:ahLst/>
            <a:cxnLst/>
            <a:rect l="l" t="t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 </a:t>
            </a:r>
            <a:r>
              <a:rPr dirty="0" sz="4000" spc="-10" b="0">
                <a:latin typeface="Tahoma"/>
                <a:cs typeface="Tahoma"/>
              </a:rPr>
              <a:t>Switching </a:t>
            </a:r>
            <a:r>
              <a:rPr dirty="0" sz="4000" spc="-5" b="0">
                <a:latin typeface="Tahoma"/>
                <a:cs typeface="Tahoma"/>
              </a:rPr>
              <a:t>Router</a:t>
            </a:r>
            <a:r>
              <a:rPr dirty="0" sz="4000" spc="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(LSR)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322184" cy="301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High </a:t>
            </a:r>
            <a:r>
              <a:rPr dirty="0" sz="3200">
                <a:latin typeface="Tahoma"/>
                <a:cs typeface="Tahoma"/>
              </a:rPr>
              <a:t>speed </a:t>
            </a:r>
            <a:r>
              <a:rPr dirty="0" sz="3200" spc="-5">
                <a:latin typeface="Tahoma"/>
                <a:cs typeface="Tahoma"/>
              </a:rPr>
              <a:t>router </a:t>
            </a:r>
            <a:r>
              <a:rPr dirty="0" sz="3200">
                <a:latin typeface="Tahoma"/>
                <a:cs typeface="Tahoma"/>
              </a:rPr>
              <a:t>in </a:t>
            </a:r>
            <a:r>
              <a:rPr dirty="0" sz="3200" spc="-5">
                <a:latin typeface="Tahoma"/>
                <a:cs typeface="Tahoma"/>
              </a:rPr>
              <a:t>the core </a:t>
            </a:r>
            <a:r>
              <a:rPr dirty="0" sz="3200">
                <a:latin typeface="Tahoma"/>
                <a:cs typeface="Tahoma"/>
              </a:rPr>
              <a:t>on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MPLS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ATM </a:t>
            </a:r>
            <a:r>
              <a:rPr dirty="0" sz="3200" spc="-5">
                <a:latin typeface="Tahoma"/>
                <a:cs typeface="Tahoma"/>
              </a:rPr>
              <a:t>switches </a:t>
            </a:r>
            <a:r>
              <a:rPr dirty="0" sz="3200">
                <a:latin typeface="Tahoma"/>
                <a:cs typeface="Tahoma"/>
              </a:rPr>
              <a:t>can be used as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LSR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no hardware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modification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label </a:t>
            </a:r>
            <a:r>
              <a:rPr dirty="0" sz="2800" spc="-10">
                <a:latin typeface="Tahoma"/>
                <a:cs typeface="Tahoma"/>
              </a:rPr>
              <a:t>switching </a:t>
            </a:r>
            <a:r>
              <a:rPr dirty="0" sz="2800" spc="-5">
                <a:latin typeface="Tahoma"/>
                <a:cs typeface="Tahoma"/>
              </a:rPr>
              <a:t>is </a:t>
            </a:r>
            <a:r>
              <a:rPr dirty="0" sz="2800" spc="-10">
                <a:latin typeface="Tahoma"/>
                <a:cs typeface="Tahoma"/>
              </a:rPr>
              <a:t>equivalent </a:t>
            </a:r>
            <a:r>
              <a:rPr dirty="0" sz="2800" spc="-5">
                <a:latin typeface="Tahoma"/>
                <a:cs typeface="Tahoma"/>
              </a:rPr>
              <a:t>to VP and</a:t>
            </a:r>
            <a:r>
              <a:rPr dirty="0" sz="2800" spc="1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VC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800" spc="-10">
                <a:latin typeface="Tahoma"/>
                <a:cs typeface="Tahoma"/>
              </a:rPr>
              <a:t>switching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4552" y="5267341"/>
            <a:ext cx="2035175" cy="555625"/>
          </a:xfrm>
          <a:custGeom>
            <a:avLst/>
            <a:gdLst/>
            <a:ahLst/>
            <a:cxnLst/>
            <a:rect l="l" t="t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4552" y="5267341"/>
            <a:ext cx="2035175" cy="555625"/>
          </a:xfrm>
          <a:custGeom>
            <a:avLst/>
            <a:gdLst/>
            <a:ahLst/>
            <a:cxnLst/>
            <a:rect l="l" t="t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ln w="1025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64552" y="5157342"/>
            <a:ext cx="2038350" cy="398780"/>
          </a:xfrm>
          <a:custGeom>
            <a:avLst/>
            <a:gdLst/>
            <a:ahLst/>
            <a:cxnLst/>
            <a:rect l="l" t="t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64552" y="4867301"/>
            <a:ext cx="2035175" cy="556895"/>
          </a:xfrm>
          <a:custGeom>
            <a:avLst/>
            <a:gdLst/>
            <a:ahLst/>
            <a:cxnLst/>
            <a:rect l="l" t="t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4552" y="4867301"/>
            <a:ext cx="2035175" cy="556895"/>
          </a:xfrm>
          <a:custGeom>
            <a:avLst/>
            <a:gdLst/>
            <a:ahLst/>
            <a:cxnLst/>
            <a:rect l="l" t="t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ln w="1025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8548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48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5731" y="515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5731" y="515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3074" y="493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13074" y="493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83670" y="517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83670" y="517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21014" y="4957300"/>
            <a:ext cx="670560" cy="180340"/>
          </a:xfrm>
          <a:custGeom>
            <a:avLst/>
            <a:gdLst/>
            <a:ahLst/>
            <a:cxnLst/>
            <a:rect l="l" t="t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21014" y="4957300"/>
            <a:ext cx="670560" cy="180340"/>
          </a:xfrm>
          <a:custGeom>
            <a:avLst/>
            <a:gdLst/>
            <a:ahLst/>
            <a:cxnLst/>
            <a:rect l="l" t="t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88169" y="516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88169" y="5167342"/>
            <a:ext cx="671195" cy="189230"/>
          </a:xfrm>
          <a:custGeom>
            <a:avLst/>
            <a:gdLst/>
            <a:ahLst/>
            <a:cxnLst/>
            <a:rect l="l" t="t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25514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25514" y="4947300"/>
            <a:ext cx="671195" cy="180340"/>
          </a:xfrm>
          <a:custGeom>
            <a:avLst/>
            <a:gdLst/>
            <a:ahLst/>
            <a:cxnLst/>
            <a:rect l="l" t="t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6109" y="518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96109" y="5187342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64552" y="5147342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ln w="1244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02772" y="5147342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ln w="1244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62449" y="5456114"/>
            <a:ext cx="1007110" cy="310515"/>
          </a:xfrm>
          <a:custGeom>
            <a:avLst/>
            <a:gdLst/>
            <a:ahLst/>
            <a:cxnLst/>
            <a:rect l="l" t="t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62449" y="5456114"/>
            <a:ext cx="1007110" cy="310515"/>
          </a:xfrm>
          <a:custGeom>
            <a:avLst/>
            <a:gdLst/>
            <a:ahLst/>
            <a:cxnLst/>
            <a:rect l="l" t="t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74888" y="5466114"/>
            <a:ext cx="1007110" cy="309245"/>
          </a:xfrm>
          <a:custGeom>
            <a:avLst/>
            <a:gdLst/>
            <a:ahLst/>
            <a:cxnLst/>
            <a:rect l="l" t="t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4888" y="5466114"/>
            <a:ext cx="1007110" cy="309245"/>
          </a:xfrm>
          <a:custGeom>
            <a:avLst/>
            <a:gdLst/>
            <a:ahLst/>
            <a:cxnLst/>
            <a:rect l="l" t="t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LER </a:t>
            </a:r>
            <a:r>
              <a:rPr dirty="0" sz="4000" b="0">
                <a:latin typeface="Tahoma"/>
                <a:cs typeface="Tahoma"/>
              </a:rPr>
              <a:t>and </a:t>
            </a:r>
            <a:r>
              <a:rPr dirty="0" sz="4000" spc="-5" b="0">
                <a:latin typeface="Tahoma"/>
                <a:cs typeface="Tahoma"/>
              </a:rPr>
              <a:t>LSR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Position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696211"/>
            <a:ext cx="8499348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94250" y="1897760"/>
            <a:ext cx="197548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(Label </a:t>
            </a:r>
            <a:r>
              <a:rPr dirty="0" sz="1600" spc="-10">
                <a:latin typeface="Tahoma"/>
                <a:cs typeface="Tahoma"/>
              </a:rPr>
              <a:t>Switched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15">
                <a:latin typeface="Tahoma"/>
                <a:cs typeface="Tahoma"/>
              </a:rPr>
              <a:t>Path)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10" b="0">
                <a:latin typeface="Tahoma"/>
                <a:cs typeface="Tahoma"/>
              </a:rPr>
              <a:t>Forward Equivalence </a:t>
            </a:r>
            <a:r>
              <a:rPr dirty="0" sz="4000" spc="-5" b="0">
                <a:latin typeface="Tahoma"/>
                <a:cs typeface="Tahoma"/>
              </a:rPr>
              <a:t>Class</a:t>
            </a:r>
            <a:r>
              <a:rPr dirty="0" sz="4000" spc="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(FEC)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123305" cy="303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Represent group of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packets</a:t>
            </a:r>
            <a:endParaRPr sz="3200">
              <a:latin typeface="Tahoma"/>
              <a:cs typeface="Tahoma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share same </a:t>
            </a:r>
            <a:r>
              <a:rPr dirty="0" sz="2800" spc="-5">
                <a:latin typeface="Tahoma"/>
                <a:cs typeface="Tahoma"/>
              </a:rPr>
              <a:t>requirements for their  transport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Packet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Assignment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assignment to each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packet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only one time at entry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point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592836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  <a:tabLst>
                <a:tab pos="4710430" algn="l"/>
              </a:tabLst>
            </a:pPr>
            <a:r>
              <a:rPr dirty="0" sz="4000" spc="-5" b="0">
                <a:latin typeface="Tahoma"/>
                <a:cs typeface="Tahoma"/>
              </a:rPr>
              <a:t>Labe</a:t>
            </a:r>
            <a:r>
              <a:rPr dirty="0" sz="4000" spc="-20" b="0">
                <a:latin typeface="Tahoma"/>
                <a:cs typeface="Tahoma"/>
              </a:rPr>
              <a:t>l</a:t>
            </a:r>
            <a:r>
              <a:rPr dirty="0" sz="4000" spc="-10" b="0">
                <a:latin typeface="Tahoma"/>
                <a:cs typeface="Tahoma"/>
              </a:rPr>
              <a:t>-Switc</a:t>
            </a:r>
            <a:r>
              <a:rPr dirty="0" sz="4000" spc="0" b="0">
                <a:latin typeface="Tahoma"/>
                <a:cs typeface="Tahoma"/>
              </a:rPr>
              <a:t>h</a:t>
            </a:r>
            <a:r>
              <a:rPr dirty="0" sz="4000" spc="-10" b="0">
                <a:latin typeface="Tahoma"/>
                <a:cs typeface="Tahoma"/>
              </a:rPr>
              <a:t>e</a:t>
            </a:r>
            <a:r>
              <a:rPr dirty="0" sz="4000" spc="-5" b="0">
                <a:latin typeface="Tahoma"/>
                <a:cs typeface="Tahoma"/>
              </a:rPr>
              <a:t>d</a:t>
            </a:r>
            <a:r>
              <a:rPr dirty="0" sz="4000" b="0">
                <a:latin typeface="Tahoma"/>
                <a:cs typeface="Tahoma"/>
              </a:rPr>
              <a:t> </a:t>
            </a:r>
            <a:r>
              <a:rPr dirty="0" sz="4000" spc="0" b="0">
                <a:latin typeface="Tahoma"/>
                <a:cs typeface="Tahoma"/>
              </a:rPr>
              <a:t>P</a:t>
            </a:r>
            <a:r>
              <a:rPr dirty="0" sz="4000" spc="-5" b="0">
                <a:latin typeface="Tahoma"/>
                <a:cs typeface="Tahoma"/>
              </a:rPr>
              <a:t>ath</a:t>
            </a:r>
            <a:r>
              <a:rPr dirty="0" sz="4000" b="0">
                <a:latin typeface="Tahoma"/>
                <a:cs typeface="Tahoma"/>
              </a:rPr>
              <a:t>	</a:t>
            </a:r>
            <a:r>
              <a:rPr dirty="0" sz="4000" spc="-20" b="0">
                <a:latin typeface="Tahoma"/>
                <a:cs typeface="Tahoma"/>
              </a:rPr>
              <a:t>(</a:t>
            </a:r>
            <a:r>
              <a:rPr dirty="0" sz="4000" spc="-5" b="0">
                <a:latin typeface="Tahoma"/>
                <a:cs typeface="Tahoma"/>
              </a:rPr>
              <a:t>LS</a:t>
            </a:r>
            <a:r>
              <a:rPr dirty="0" sz="4000" b="0">
                <a:latin typeface="Tahoma"/>
                <a:cs typeface="Tahoma"/>
              </a:rPr>
              <a:t>P</a:t>
            </a:r>
            <a:r>
              <a:rPr dirty="0" sz="4000" spc="-5" b="0">
                <a:latin typeface="Tahoma"/>
                <a:cs typeface="Tahoma"/>
              </a:rPr>
              <a:t>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416165" cy="2050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 path is </a:t>
            </a:r>
            <a:r>
              <a:rPr dirty="0" sz="3200" spc="-5">
                <a:latin typeface="Tahoma"/>
                <a:cs typeface="Tahoma"/>
              </a:rPr>
              <a:t>established </a:t>
            </a:r>
            <a:r>
              <a:rPr dirty="0" sz="3200">
                <a:latin typeface="Tahoma"/>
                <a:cs typeface="Tahoma"/>
              </a:rPr>
              <a:t>before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transmission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starts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 path is a representation of a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Forward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Equivalence Class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(FEC)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LSP</a:t>
            </a:r>
            <a:r>
              <a:rPr dirty="0" sz="4000" spc="-8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Setup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989445" cy="4309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Hop-by-hop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routing</a:t>
            </a:r>
            <a:endParaRPr sz="2800">
              <a:latin typeface="Tahoma"/>
              <a:cs typeface="Tahoma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each </a:t>
            </a:r>
            <a:r>
              <a:rPr dirty="0" sz="2400">
                <a:latin typeface="Tahoma"/>
                <a:cs typeface="Tahoma"/>
              </a:rPr>
              <a:t>LSR </a:t>
            </a:r>
            <a:r>
              <a:rPr dirty="0" sz="2400" spc="-5">
                <a:latin typeface="Tahoma"/>
                <a:cs typeface="Tahoma"/>
              </a:rPr>
              <a:t>independently selects </a:t>
            </a:r>
            <a:r>
              <a:rPr dirty="0" sz="2400">
                <a:latin typeface="Tahoma"/>
                <a:cs typeface="Tahoma"/>
              </a:rPr>
              <a:t>next hop for a  </a:t>
            </a:r>
            <a:r>
              <a:rPr dirty="0" sz="2400" spc="-5">
                <a:latin typeface="Tahoma"/>
                <a:cs typeface="Tahoma"/>
              </a:rPr>
              <a:t>given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FEC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Explicit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routing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ts val="2990"/>
              </a:lnSpc>
              <a:spcBef>
                <a:spcPts val="4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similar to </a:t>
            </a:r>
            <a:r>
              <a:rPr dirty="0" sz="2500" spc="-55" i="1">
                <a:latin typeface="Tahoma"/>
                <a:cs typeface="Tahoma"/>
              </a:rPr>
              <a:t>source</a:t>
            </a:r>
            <a:r>
              <a:rPr dirty="0" sz="2500" spc="-45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routing</a:t>
            </a:r>
            <a:endParaRPr sz="2500">
              <a:latin typeface="Tahoma"/>
              <a:cs typeface="Tahoma"/>
            </a:endParaRPr>
          </a:p>
          <a:p>
            <a:pPr marL="756285">
              <a:lnSpc>
                <a:spcPts val="2870"/>
              </a:lnSpc>
            </a:pPr>
            <a:r>
              <a:rPr dirty="0" sz="2400" spc="-5">
                <a:solidFill>
                  <a:srgbClr val="00AB7D"/>
                </a:solidFill>
                <a:latin typeface="Tahoma"/>
                <a:cs typeface="Tahoma"/>
              </a:rPr>
              <a:t>(sender specify the route </a:t>
            </a:r>
            <a:r>
              <a:rPr dirty="0" sz="2400">
                <a:solidFill>
                  <a:srgbClr val="00AB7D"/>
                </a:solidFill>
                <a:latin typeface="Tahoma"/>
                <a:cs typeface="Tahoma"/>
              </a:rPr>
              <a:t>of </a:t>
            </a:r>
            <a:r>
              <a:rPr dirty="0" sz="2400" spc="-5">
                <a:solidFill>
                  <a:srgbClr val="00AB7D"/>
                </a:solidFill>
                <a:latin typeface="Tahoma"/>
                <a:cs typeface="Tahoma"/>
              </a:rPr>
              <a:t>the</a:t>
            </a:r>
            <a:r>
              <a:rPr dirty="0" sz="2400" spc="-45">
                <a:solidFill>
                  <a:srgbClr val="00AB7D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AB7D"/>
                </a:solidFill>
                <a:latin typeface="Tahoma"/>
                <a:cs typeface="Tahoma"/>
              </a:rPr>
              <a:t>packet)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ingress </a:t>
            </a:r>
            <a:r>
              <a:rPr dirty="0" sz="2400">
                <a:latin typeface="Tahoma"/>
                <a:cs typeface="Tahoma"/>
              </a:rPr>
              <a:t>LSR </a:t>
            </a:r>
            <a:r>
              <a:rPr dirty="0" sz="2400" spc="-5">
                <a:latin typeface="Tahoma"/>
                <a:cs typeface="Tahoma"/>
              </a:rPr>
              <a:t>specifies the </a:t>
            </a:r>
            <a:r>
              <a:rPr dirty="0" sz="2400">
                <a:latin typeface="Tahoma"/>
                <a:cs typeface="Tahoma"/>
              </a:rPr>
              <a:t>list of nodes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through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which the </a:t>
            </a:r>
            <a:r>
              <a:rPr dirty="0" sz="2400">
                <a:latin typeface="Tahoma"/>
                <a:cs typeface="Tahoma"/>
              </a:rPr>
              <a:t>packet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traverses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LSP </a:t>
            </a:r>
            <a:r>
              <a:rPr dirty="0" sz="2800" spc="-10">
                <a:latin typeface="Tahoma"/>
                <a:cs typeface="Tahoma"/>
              </a:rPr>
              <a:t>setup </a:t>
            </a:r>
            <a:r>
              <a:rPr dirty="0" sz="2800" spc="-5">
                <a:latin typeface="Tahoma"/>
                <a:cs typeface="Tahoma"/>
              </a:rPr>
              <a:t>for an FEC is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unidirectional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return traffic </a:t>
            </a:r>
            <a:r>
              <a:rPr dirty="0" sz="2400">
                <a:latin typeface="Tahoma"/>
                <a:cs typeface="Tahoma"/>
              </a:rPr>
              <a:t>must use another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LSP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 </a:t>
            </a:r>
            <a:r>
              <a:rPr dirty="0" sz="4000" spc="-10" b="0">
                <a:latin typeface="Tahoma"/>
                <a:cs typeface="Tahoma"/>
              </a:rPr>
              <a:t>Distribution </a:t>
            </a:r>
            <a:r>
              <a:rPr dirty="0" sz="4000" spc="-5" b="0">
                <a:latin typeface="Tahoma"/>
                <a:cs typeface="Tahoma"/>
              </a:rPr>
              <a:t>Protocol</a:t>
            </a:r>
            <a:r>
              <a:rPr dirty="0" sz="4000" spc="2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(LDP)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440930" cy="339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Application layer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for label binding distribution info to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LSRs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map FECs to labels (create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LSP)</a:t>
            </a:r>
            <a:endParaRPr sz="2800">
              <a:latin typeface="Tahoma"/>
              <a:cs typeface="Tahoma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LDP </a:t>
            </a:r>
            <a:r>
              <a:rPr dirty="0" sz="2800" spc="-10">
                <a:latin typeface="Tahoma"/>
                <a:cs typeface="Tahoma"/>
              </a:rPr>
              <a:t>sessions </a:t>
            </a:r>
            <a:r>
              <a:rPr dirty="0" sz="2800" spc="-5">
                <a:latin typeface="Tahoma"/>
                <a:cs typeface="Tahoma"/>
              </a:rPr>
              <a:t>are established between LDP  peers in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MPLS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network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800" spc="-5">
                <a:latin typeface="Tahoma"/>
                <a:cs typeface="Tahoma"/>
              </a:rPr>
              <a:t>(not necessarily adjacent).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Sometimes employs OSPF </a:t>
            </a:r>
            <a:r>
              <a:rPr dirty="0" sz="2800">
                <a:latin typeface="Tahoma"/>
                <a:cs typeface="Tahoma"/>
              </a:rPr>
              <a:t>or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BGP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234505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Motivation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3404235" cy="161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ATM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MPLS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positioning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LDP message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types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74697"/>
            <a:ext cx="7413625" cy="410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Discovery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messages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announce/maintain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presence of an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LSR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Session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ts val="2735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establish/maintain/terminate sessions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between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latin typeface="Tahoma"/>
                <a:cs typeface="Tahoma"/>
              </a:rPr>
              <a:t>LDP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peers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Advertisement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ts val="2735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create, change, </a:t>
            </a:r>
            <a:r>
              <a:rPr dirty="0" sz="2400">
                <a:latin typeface="Tahoma"/>
                <a:cs typeface="Tahoma"/>
              </a:rPr>
              <a:t>and delete label mappings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735"/>
              </a:lnSpc>
            </a:pPr>
            <a:r>
              <a:rPr dirty="0" sz="2400" spc="-5">
                <a:latin typeface="Tahoma"/>
                <a:cs typeface="Tahoma"/>
              </a:rPr>
              <a:t>FECs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Notification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provide advisory info and </a:t>
            </a:r>
            <a:r>
              <a:rPr dirty="0" sz="2400" spc="-5">
                <a:latin typeface="Tahoma"/>
                <a:cs typeface="Tahoma"/>
              </a:rPr>
              <a:t>signal error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Outline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975350" cy="283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MPLS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0000FF"/>
                </a:solidFill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Protocol Stack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Advantages and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753745">
              <a:lnSpc>
                <a:spcPts val="4315"/>
              </a:lnSpc>
            </a:pPr>
            <a:r>
              <a:rPr dirty="0" sz="3600" spc="-5" b="0">
                <a:latin typeface="Tahoma"/>
                <a:cs typeface="Tahoma"/>
              </a:rPr>
              <a:t>Route </a:t>
            </a:r>
            <a:r>
              <a:rPr dirty="0" sz="3600" b="0">
                <a:latin typeface="Tahoma"/>
                <a:cs typeface="Tahoma"/>
              </a:rPr>
              <a:t>at </a:t>
            </a:r>
            <a:r>
              <a:rPr dirty="0" sz="3600" spc="-5" b="0">
                <a:latin typeface="Tahoma"/>
                <a:cs typeface="Tahoma"/>
              </a:rPr>
              <a:t>Edge, Switch </a:t>
            </a:r>
            <a:r>
              <a:rPr dirty="0" sz="3600" b="0">
                <a:latin typeface="Tahoma"/>
                <a:cs typeface="Tahoma"/>
              </a:rPr>
              <a:t>in</a:t>
            </a:r>
            <a:r>
              <a:rPr dirty="0" sz="3600" spc="-55" b="0">
                <a:latin typeface="Tahoma"/>
                <a:cs typeface="Tahoma"/>
              </a:rPr>
              <a:t> </a:t>
            </a:r>
            <a:r>
              <a:rPr dirty="0" sz="3600" b="0">
                <a:latin typeface="Tahoma"/>
                <a:cs typeface="Tahoma"/>
              </a:rPr>
              <a:t>Core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604" y="4343400"/>
            <a:ext cx="1790700" cy="1544320"/>
          </a:xfrm>
          <a:custGeom>
            <a:avLst/>
            <a:gdLst/>
            <a:ahLst/>
            <a:cxnLst/>
            <a:rect l="l" t="t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7604" y="4343400"/>
            <a:ext cx="1790700" cy="1544320"/>
          </a:xfrm>
          <a:custGeom>
            <a:avLst/>
            <a:gdLst/>
            <a:ahLst/>
            <a:cxnLst/>
            <a:rect l="l" t="t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1800" y="5486400"/>
            <a:ext cx="1708785" cy="367665"/>
          </a:xfrm>
          <a:custGeom>
            <a:avLst/>
            <a:gdLst/>
            <a:ahLst/>
            <a:cxnLst/>
            <a:rect l="l" t="t" r="r" b="b"/>
            <a:pathLst>
              <a:path w="1708784" h="367664">
                <a:moveTo>
                  <a:pt x="0" y="367284"/>
                </a:moveTo>
                <a:lnTo>
                  <a:pt x="1708403" y="367284"/>
                </a:lnTo>
                <a:lnTo>
                  <a:pt x="1708403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61809" y="5527547"/>
            <a:ext cx="15494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IP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4267200"/>
            <a:ext cx="3479800" cy="1620520"/>
          </a:xfrm>
          <a:custGeom>
            <a:avLst/>
            <a:gdLst/>
            <a:ahLst/>
            <a:cxnLst/>
            <a:rect l="l" t="t" r="r" b="b"/>
            <a:pathLst>
              <a:path w="3479800" h="1620520">
                <a:moveTo>
                  <a:pt x="1739646" y="0"/>
                </a:moveTo>
                <a:lnTo>
                  <a:pt x="0" y="405002"/>
                </a:lnTo>
                <a:lnTo>
                  <a:pt x="0" y="1620012"/>
                </a:lnTo>
                <a:lnTo>
                  <a:pt x="3479291" y="1620012"/>
                </a:lnTo>
                <a:lnTo>
                  <a:pt x="3479291" y="405002"/>
                </a:lnTo>
                <a:lnTo>
                  <a:pt x="173964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5600" y="4267200"/>
            <a:ext cx="3479800" cy="1620520"/>
          </a:xfrm>
          <a:custGeom>
            <a:avLst/>
            <a:gdLst/>
            <a:ahLst/>
            <a:cxnLst/>
            <a:rect l="l" t="t" r="r" b="b"/>
            <a:pathLst>
              <a:path w="3479800" h="1620520">
                <a:moveTo>
                  <a:pt x="0" y="1620012"/>
                </a:moveTo>
                <a:lnTo>
                  <a:pt x="0" y="405002"/>
                </a:lnTo>
                <a:lnTo>
                  <a:pt x="1739646" y="0"/>
                </a:lnTo>
                <a:lnTo>
                  <a:pt x="3479291" y="405002"/>
                </a:lnTo>
                <a:lnTo>
                  <a:pt x="3479291" y="1620012"/>
                </a:lnTo>
                <a:lnTo>
                  <a:pt x="0" y="16200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59302" y="5552846"/>
            <a:ext cx="21558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2130" y="276415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 h="0">
                <a:moveTo>
                  <a:pt x="0" y="0"/>
                </a:moveTo>
                <a:lnTo>
                  <a:pt x="538226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1496" y="2669539"/>
            <a:ext cx="539750" cy="93980"/>
          </a:xfrm>
          <a:custGeom>
            <a:avLst/>
            <a:gdLst/>
            <a:ahLst/>
            <a:cxnLst/>
            <a:rect l="l" t="t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2130" y="266890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 h="0">
                <a:moveTo>
                  <a:pt x="0" y="0"/>
                </a:moveTo>
                <a:lnTo>
                  <a:pt x="538225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1496" y="2668523"/>
            <a:ext cx="539750" cy="96520"/>
          </a:xfrm>
          <a:custGeom>
            <a:avLst/>
            <a:gdLst/>
            <a:ahLst/>
            <a:cxnLst/>
            <a:rect l="l" t="t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9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7780" y="2659379"/>
            <a:ext cx="890905" cy="92075"/>
          </a:xfrm>
          <a:custGeom>
            <a:avLst/>
            <a:gdLst/>
            <a:ahLst/>
            <a:cxnLst/>
            <a:rect l="l" t="t" r="r" b="b"/>
            <a:pathLst>
              <a:path w="890905" h="92075">
                <a:moveTo>
                  <a:pt x="558164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7780" y="2659379"/>
            <a:ext cx="890905" cy="92075"/>
          </a:xfrm>
          <a:custGeom>
            <a:avLst/>
            <a:gdLst/>
            <a:ahLst/>
            <a:cxnLst/>
            <a:rect l="l" t="t" r="r" b="b"/>
            <a:pathLst>
              <a:path w="890905" h="92075">
                <a:moveTo>
                  <a:pt x="50800" y="89535"/>
                </a:moveTo>
                <a:lnTo>
                  <a:pt x="0" y="2540"/>
                </a:lnTo>
                <a:lnTo>
                  <a:pt x="558164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6255" y="2660904"/>
            <a:ext cx="52705" cy="254000"/>
          </a:xfrm>
          <a:custGeom>
            <a:avLst/>
            <a:gdLst/>
            <a:ahLst/>
            <a:cxnLst/>
            <a:rect l="l" t="t" r="r" b="b"/>
            <a:pathLst>
              <a:path w="52705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0" y="253492"/>
                </a:lnTo>
                <a:lnTo>
                  <a:pt x="52324" y="253492"/>
                </a:lnTo>
                <a:lnTo>
                  <a:pt x="49910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6255" y="2660904"/>
            <a:ext cx="52705" cy="254000"/>
          </a:xfrm>
          <a:custGeom>
            <a:avLst/>
            <a:gdLst/>
            <a:ahLst/>
            <a:cxnLst/>
            <a:rect l="l" t="t" r="r" b="b"/>
            <a:pathLst>
              <a:path w="52705" h="254000">
                <a:moveTo>
                  <a:pt x="52324" y="253492"/>
                </a:moveTo>
                <a:lnTo>
                  <a:pt x="49910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0" y="87884"/>
                </a:lnTo>
                <a:lnTo>
                  <a:pt x="52324" y="253492"/>
                </a:lnTo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48739" y="2758439"/>
            <a:ext cx="809243" cy="14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48739" y="2758439"/>
            <a:ext cx="809625" cy="146685"/>
          </a:xfrm>
          <a:custGeom>
            <a:avLst/>
            <a:gdLst/>
            <a:ahLst/>
            <a:cxnLst/>
            <a:rect l="l" t="t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6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48739" y="2758439"/>
            <a:ext cx="812800" cy="146685"/>
          </a:xfrm>
          <a:custGeom>
            <a:avLst/>
            <a:gdLst/>
            <a:ahLst/>
            <a:cxnLst/>
            <a:rect l="l" t="t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3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3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70075" y="2881883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70075" y="2863595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70075" y="2849879"/>
            <a:ext cx="240029" cy="38735"/>
          </a:xfrm>
          <a:custGeom>
            <a:avLst/>
            <a:gdLst/>
            <a:ahLst/>
            <a:cxnLst/>
            <a:rect l="l" t="t" r="r" b="b"/>
            <a:pathLst>
              <a:path w="240030" h="38735">
                <a:moveTo>
                  <a:pt x="0" y="38735"/>
                </a:moveTo>
                <a:lnTo>
                  <a:pt x="0" y="0"/>
                </a:lnTo>
                <a:lnTo>
                  <a:pt x="239776" y="0"/>
                </a:lnTo>
                <a:lnTo>
                  <a:pt x="239776" y="38735"/>
                </a:lnTo>
                <a:lnTo>
                  <a:pt x="0" y="387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70075" y="2828544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70075" y="2831592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239776" y="0"/>
                </a:moveTo>
                <a:lnTo>
                  <a:pt x="239776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70075" y="2781300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0" y="40132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62455" y="2785872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63039" y="2769107"/>
            <a:ext cx="399415" cy="113030"/>
          </a:xfrm>
          <a:custGeom>
            <a:avLst/>
            <a:gdLst/>
            <a:ahLst/>
            <a:cxnLst/>
            <a:rect l="l" t="t" r="r" b="b"/>
            <a:pathLst>
              <a:path w="399414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70075" y="2807207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4647" y="2785872"/>
            <a:ext cx="238760" cy="40640"/>
          </a:xfrm>
          <a:custGeom>
            <a:avLst/>
            <a:gdLst/>
            <a:ahLst/>
            <a:cxnLst/>
            <a:rect l="l" t="t" r="r" b="b"/>
            <a:pathLst>
              <a:path w="238759" h="40639">
                <a:moveTo>
                  <a:pt x="238252" y="0"/>
                </a:moveTo>
                <a:lnTo>
                  <a:pt x="238252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20011" y="2758439"/>
            <a:ext cx="284988" cy="147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20011" y="2758439"/>
            <a:ext cx="285115" cy="147955"/>
          </a:xfrm>
          <a:custGeom>
            <a:avLst/>
            <a:gdLst/>
            <a:ahLst/>
            <a:cxnLst/>
            <a:rect l="l" t="t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20011" y="2758439"/>
            <a:ext cx="288290" cy="147955"/>
          </a:xfrm>
          <a:custGeom>
            <a:avLst/>
            <a:gdLst/>
            <a:ahLst/>
            <a:cxnLst/>
            <a:rect l="l" t="t" r="r" b="b"/>
            <a:pathLst>
              <a:path w="288289" h="147955">
                <a:moveTo>
                  <a:pt x="0" y="147827"/>
                </a:moveTo>
                <a:lnTo>
                  <a:pt x="288036" y="147827"/>
                </a:lnTo>
                <a:lnTo>
                  <a:pt x="288036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0867" y="2749295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17192" y="2749295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90827" y="2660904"/>
            <a:ext cx="50800" cy="88900"/>
          </a:xfrm>
          <a:custGeom>
            <a:avLst/>
            <a:gdLst/>
            <a:ahLst/>
            <a:cxnLst/>
            <a:rect l="l" t="t" r="r" b="b"/>
            <a:pathLst>
              <a:path w="50800" h="88900">
                <a:moveTo>
                  <a:pt x="50291" y="88392"/>
                </a:moveTo>
                <a:lnTo>
                  <a:pt x="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14500" y="2849879"/>
            <a:ext cx="197485" cy="38735"/>
          </a:xfrm>
          <a:custGeom>
            <a:avLst/>
            <a:gdLst/>
            <a:ahLst/>
            <a:cxnLst/>
            <a:rect l="l" t="t" r="r" b="b"/>
            <a:pathLst>
              <a:path w="197485" h="38735">
                <a:moveTo>
                  <a:pt x="0" y="38735"/>
                </a:moveTo>
                <a:lnTo>
                  <a:pt x="0" y="0"/>
                </a:lnTo>
                <a:lnTo>
                  <a:pt x="197104" y="0"/>
                </a:lnTo>
                <a:lnTo>
                  <a:pt x="197104" y="38735"/>
                </a:lnTo>
                <a:lnTo>
                  <a:pt x="0" y="387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53539" y="287426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5366"/>
                </a:lnTo>
                <a:lnTo>
                  <a:pt x="4445" y="19812"/>
                </a:lnTo>
                <a:lnTo>
                  <a:pt x="15367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53539" y="287426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9906"/>
                </a:moveTo>
                <a:lnTo>
                  <a:pt x="0" y="4445"/>
                </a:lnTo>
                <a:lnTo>
                  <a:pt x="4445" y="0"/>
                </a:lnTo>
                <a:lnTo>
                  <a:pt x="9906" y="0"/>
                </a:lnTo>
                <a:lnTo>
                  <a:pt x="15367" y="0"/>
                </a:lnTo>
                <a:lnTo>
                  <a:pt x="19812" y="4445"/>
                </a:lnTo>
                <a:lnTo>
                  <a:pt x="19812" y="9906"/>
                </a:lnTo>
                <a:lnTo>
                  <a:pt x="19812" y="15366"/>
                </a:lnTo>
                <a:lnTo>
                  <a:pt x="15367" y="19812"/>
                </a:lnTo>
                <a:lnTo>
                  <a:pt x="9906" y="19812"/>
                </a:lnTo>
                <a:lnTo>
                  <a:pt x="4445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93331" y="276415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8226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92695" y="2669539"/>
            <a:ext cx="539750" cy="93980"/>
          </a:xfrm>
          <a:custGeom>
            <a:avLst/>
            <a:gdLst/>
            <a:ahLst/>
            <a:cxnLst/>
            <a:rect l="l" t="t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93331" y="266890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8226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92695" y="2668523"/>
            <a:ext cx="539750" cy="96520"/>
          </a:xfrm>
          <a:custGeom>
            <a:avLst/>
            <a:gdLst/>
            <a:ahLst/>
            <a:cxnLst/>
            <a:rect l="l" t="t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8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8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78980" y="2659379"/>
            <a:ext cx="890905" cy="92075"/>
          </a:xfrm>
          <a:custGeom>
            <a:avLst/>
            <a:gdLst/>
            <a:ahLst/>
            <a:cxnLst/>
            <a:rect l="l" t="t" r="r" b="b"/>
            <a:pathLst>
              <a:path w="890904" h="92075">
                <a:moveTo>
                  <a:pt x="558165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5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78980" y="2659379"/>
            <a:ext cx="890905" cy="92075"/>
          </a:xfrm>
          <a:custGeom>
            <a:avLst/>
            <a:gdLst/>
            <a:ahLst/>
            <a:cxnLst/>
            <a:rect l="l" t="t" r="r" b="b"/>
            <a:pathLst>
              <a:path w="890904" h="92075">
                <a:moveTo>
                  <a:pt x="50800" y="89535"/>
                </a:moveTo>
                <a:lnTo>
                  <a:pt x="0" y="2540"/>
                </a:lnTo>
                <a:lnTo>
                  <a:pt x="558165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456" y="2660904"/>
            <a:ext cx="52705" cy="254000"/>
          </a:xfrm>
          <a:custGeom>
            <a:avLst/>
            <a:gdLst/>
            <a:ahLst/>
            <a:cxnLst/>
            <a:rect l="l" t="t" r="r" b="b"/>
            <a:pathLst>
              <a:path w="52704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1" y="253492"/>
                </a:lnTo>
                <a:lnTo>
                  <a:pt x="52324" y="253492"/>
                </a:lnTo>
                <a:lnTo>
                  <a:pt x="49911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456" y="2660904"/>
            <a:ext cx="52705" cy="254000"/>
          </a:xfrm>
          <a:custGeom>
            <a:avLst/>
            <a:gdLst/>
            <a:ahLst/>
            <a:cxnLst/>
            <a:rect l="l" t="t" r="r" b="b"/>
            <a:pathLst>
              <a:path w="52704" h="254000">
                <a:moveTo>
                  <a:pt x="52324" y="253492"/>
                </a:moveTo>
                <a:lnTo>
                  <a:pt x="49911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1" y="87884"/>
                </a:lnTo>
                <a:lnTo>
                  <a:pt x="52324" y="253492"/>
                </a:lnTo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39940" y="2758439"/>
            <a:ext cx="809243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39940" y="2758439"/>
            <a:ext cx="809625" cy="146685"/>
          </a:xfrm>
          <a:custGeom>
            <a:avLst/>
            <a:gdLst/>
            <a:ahLst/>
            <a:cxnLst/>
            <a:rect l="l" t="t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5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5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39940" y="2758439"/>
            <a:ext cx="812800" cy="146685"/>
          </a:xfrm>
          <a:custGeom>
            <a:avLst/>
            <a:gdLst/>
            <a:ahLst/>
            <a:cxnLst/>
            <a:rect l="l" t="t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4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4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61276" y="2881883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61276" y="2863595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61276" y="2849879"/>
            <a:ext cx="240029" cy="38735"/>
          </a:xfrm>
          <a:custGeom>
            <a:avLst/>
            <a:gdLst/>
            <a:ahLst/>
            <a:cxnLst/>
            <a:rect l="l" t="t" r="r" b="b"/>
            <a:pathLst>
              <a:path w="240029" h="38735">
                <a:moveTo>
                  <a:pt x="0" y="38735"/>
                </a:moveTo>
                <a:lnTo>
                  <a:pt x="0" y="0"/>
                </a:lnTo>
                <a:lnTo>
                  <a:pt x="239775" y="0"/>
                </a:lnTo>
                <a:lnTo>
                  <a:pt x="239775" y="38735"/>
                </a:lnTo>
                <a:lnTo>
                  <a:pt x="0" y="387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61276" y="2828544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61276" y="2831592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239775" y="0"/>
                </a:moveTo>
                <a:lnTo>
                  <a:pt x="239775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61276" y="2781300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0" y="40132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53656" y="2785872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54240" y="2769107"/>
            <a:ext cx="399415" cy="113030"/>
          </a:xfrm>
          <a:custGeom>
            <a:avLst/>
            <a:gdLst/>
            <a:ahLst/>
            <a:cxnLst/>
            <a:rect l="l" t="t" r="r" b="b"/>
            <a:pathLst>
              <a:path w="399415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61276" y="2807207"/>
            <a:ext cx="240029" cy="40640"/>
          </a:xfrm>
          <a:custGeom>
            <a:avLst/>
            <a:gdLst/>
            <a:ahLst/>
            <a:cxnLst/>
            <a:rect l="l" t="t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65847" y="2785872"/>
            <a:ext cx="238760" cy="40640"/>
          </a:xfrm>
          <a:custGeom>
            <a:avLst/>
            <a:gdLst/>
            <a:ahLst/>
            <a:cxnLst/>
            <a:rect l="l" t="t" r="r" b="b"/>
            <a:pathLst>
              <a:path w="238759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11211" y="2758439"/>
            <a:ext cx="284988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11211" y="2758439"/>
            <a:ext cx="285115" cy="147955"/>
          </a:xfrm>
          <a:custGeom>
            <a:avLst/>
            <a:gdLst/>
            <a:ahLst/>
            <a:cxnLst/>
            <a:rect l="l" t="t" r="r" b="b"/>
            <a:pathLst>
              <a:path w="285115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11211" y="2758439"/>
            <a:ext cx="288290" cy="147955"/>
          </a:xfrm>
          <a:custGeom>
            <a:avLst/>
            <a:gdLst/>
            <a:ahLst/>
            <a:cxnLst/>
            <a:rect l="l" t="t" r="r" b="b"/>
            <a:pathLst>
              <a:path w="288290" h="147955">
                <a:moveTo>
                  <a:pt x="0" y="147827"/>
                </a:moveTo>
                <a:lnTo>
                  <a:pt x="288035" y="147827"/>
                </a:lnTo>
                <a:lnTo>
                  <a:pt x="288035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02068" y="2749295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08392" y="2749295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82028" y="2660904"/>
            <a:ext cx="50800" cy="88900"/>
          </a:xfrm>
          <a:custGeom>
            <a:avLst/>
            <a:gdLst/>
            <a:ahLst/>
            <a:cxnLst/>
            <a:rect l="l" t="t" r="r" b="b"/>
            <a:pathLst>
              <a:path w="50800" h="88900">
                <a:moveTo>
                  <a:pt x="50292" y="88392"/>
                </a:moveTo>
                <a:lnTo>
                  <a:pt x="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05700" y="2849879"/>
            <a:ext cx="197485" cy="38735"/>
          </a:xfrm>
          <a:custGeom>
            <a:avLst/>
            <a:gdLst/>
            <a:ahLst/>
            <a:cxnLst/>
            <a:rect l="l" t="t" r="r" b="b"/>
            <a:pathLst>
              <a:path w="197484" h="38735">
                <a:moveTo>
                  <a:pt x="0" y="38735"/>
                </a:moveTo>
                <a:lnTo>
                  <a:pt x="0" y="0"/>
                </a:lnTo>
                <a:lnTo>
                  <a:pt x="197103" y="0"/>
                </a:lnTo>
                <a:lnTo>
                  <a:pt x="197103" y="38735"/>
                </a:lnTo>
                <a:lnTo>
                  <a:pt x="0" y="38735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44740" y="287426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1" y="15366"/>
                </a:lnTo>
                <a:lnTo>
                  <a:pt x="19811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44740" y="287426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9906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1" y="4445"/>
                </a:lnTo>
                <a:lnTo>
                  <a:pt x="19811" y="9906"/>
                </a:lnTo>
                <a:lnTo>
                  <a:pt x="19811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67127" y="2735579"/>
            <a:ext cx="928369" cy="173990"/>
          </a:xfrm>
          <a:custGeom>
            <a:avLst/>
            <a:gdLst/>
            <a:ahLst/>
            <a:cxnLst/>
            <a:rect l="l" t="t" r="r" b="b"/>
            <a:pathLst>
              <a:path w="928369" h="173989">
                <a:moveTo>
                  <a:pt x="754380" y="0"/>
                </a:moveTo>
                <a:lnTo>
                  <a:pt x="754380" y="173736"/>
                </a:lnTo>
                <a:lnTo>
                  <a:pt x="870204" y="115824"/>
                </a:lnTo>
                <a:lnTo>
                  <a:pt x="783336" y="115824"/>
                </a:lnTo>
                <a:lnTo>
                  <a:pt x="783336" y="57912"/>
                </a:lnTo>
                <a:lnTo>
                  <a:pt x="870203" y="57912"/>
                </a:lnTo>
                <a:lnTo>
                  <a:pt x="754380" y="0"/>
                </a:lnTo>
                <a:close/>
              </a:path>
              <a:path w="928369" h="173989">
                <a:moveTo>
                  <a:pt x="7543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54380" y="115824"/>
                </a:lnTo>
                <a:lnTo>
                  <a:pt x="754380" y="57912"/>
                </a:lnTo>
                <a:close/>
              </a:path>
              <a:path w="928369" h="173989">
                <a:moveTo>
                  <a:pt x="870203" y="57912"/>
                </a:moveTo>
                <a:lnTo>
                  <a:pt x="783336" y="57912"/>
                </a:lnTo>
                <a:lnTo>
                  <a:pt x="783336" y="115824"/>
                </a:lnTo>
                <a:lnTo>
                  <a:pt x="870204" y="115824"/>
                </a:lnTo>
                <a:lnTo>
                  <a:pt x="928116" y="86868"/>
                </a:lnTo>
                <a:lnTo>
                  <a:pt x="87020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82711" y="2732532"/>
            <a:ext cx="990600" cy="173990"/>
          </a:xfrm>
          <a:custGeom>
            <a:avLst/>
            <a:gdLst/>
            <a:ahLst/>
            <a:cxnLst/>
            <a:rect l="l" t="t" r="r" b="b"/>
            <a:pathLst>
              <a:path w="990600" h="173989">
                <a:moveTo>
                  <a:pt x="816864" y="0"/>
                </a:moveTo>
                <a:lnTo>
                  <a:pt x="816864" y="173735"/>
                </a:lnTo>
                <a:lnTo>
                  <a:pt x="932688" y="115823"/>
                </a:lnTo>
                <a:lnTo>
                  <a:pt x="845820" y="115823"/>
                </a:lnTo>
                <a:lnTo>
                  <a:pt x="845820" y="57912"/>
                </a:lnTo>
                <a:lnTo>
                  <a:pt x="932688" y="57912"/>
                </a:lnTo>
                <a:lnTo>
                  <a:pt x="816864" y="0"/>
                </a:lnTo>
                <a:close/>
              </a:path>
              <a:path w="990600" h="173989">
                <a:moveTo>
                  <a:pt x="8168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816864" y="115823"/>
                </a:lnTo>
                <a:lnTo>
                  <a:pt x="816864" y="57912"/>
                </a:lnTo>
                <a:close/>
              </a:path>
              <a:path w="990600" h="173989">
                <a:moveTo>
                  <a:pt x="932688" y="57912"/>
                </a:moveTo>
                <a:lnTo>
                  <a:pt x="845820" y="57912"/>
                </a:lnTo>
                <a:lnTo>
                  <a:pt x="845820" y="115823"/>
                </a:lnTo>
                <a:lnTo>
                  <a:pt x="932688" y="115823"/>
                </a:lnTo>
                <a:lnTo>
                  <a:pt x="990600" y="86867"/>
                </a:lnTo>
                <a:lnTo>
                  <a:pt x="9326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2711" y="2732532"/>
            <a:ext cx="838200" cy="173990"/>
          </a:xfrm>
          <a:custGeom>
            <a:avLst/>
            <a:gdLst/>
            <a:ahLst/>
            <a:cxnLst/>
            <a:rect l="l" t="t" r="r" b="b"/>
            <a:pathLst>
              <a:path w="838200" h="173989">
                <a:moveTo>
                  <a:pt x="664463" y="0"/>
                </a:moveTo>
                <a:lnTo>
                  <a:pt x="664463" y="173735"/>
                </a:lnTo>
                <a:lnTo>
                  <a:pt x="780288" y="115823"/>
                </a:lnTo>
                <a:lnTo>
                  <a:pt x="693419" y="115823"/>
                </a:lnTo>
                <a:lnTo>
                  <a:pt x="693419" y="57912"/>
                </a:lnTo>
                <a:lnTo>
                  <a:pt x="780288" y="57912"/>
                </a:lnTo>
                <a:lnTo>
                  <a:pt x="664463" y="0"/>
                </a:lnTo>
                <a:close/>
              </a:path>
              <a:path w="838200" h="173989">
                <a:moveTo>
                  <a:pt x="6644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664463" y="115823"/>
                </a:lnTo>
                <a:lnTo>
                  <a:pt x="664463" y="57912"/>
                </a:lnTo>
                <a:close/>
              </a:path>
              <a:path w="838200" h="173989">
                <a:moveTo>
                  <a:pt x="780288" y="57912"/>
                </a:moveTo>
                <a:lnTo>
                  <a:pt x="693419" y="57912"/>
                </a:lnTo>
                <a:lnTo>
                  <a:pt x="693419" y="115823"/>
                </a:lnTo>
                <a:lnTo>
                  <a:pt x="780288" y="115823"/>
                </a:lnTo>
                <a:lnTo>
                  <a:pt x="838200" y="86867"/>
                </a:lnTo>
                <a:lnTo>
                  <a:pt x="7802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5800" y="4343400"/>
            <a:ext cx="1790700" cy="1544320"/>
          </a:xfrm>
          <a:custGeom>
            <a:avLst/>
            <a:gdLst/>
            <a:ahLst/>
            <a:cxnLst/>
            <a:rect l="l" t="t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5800" y="4343400"/>
            <a:ext cx="1790700" cy="1544320"/>
          </a:xfrm>
          <a:custGeom>
            <a:avLst/>
            <a:gdLst/>
            <a:ahLst/>
            <a:cxnLst/>
            <a:rect l="l" t="t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2000" y="5486400"/>
            <a:ext cx="1708785" cy="367665"/>
          </a:xfrm>
          <a:custGeom>
            <a:avLst/>
            <a:gdLst/>
            <a:ahLst/>
            <a:cxnLst/>
            <a:rect l="l" t="t" r="r" b="b"/>
            <a:pathLst>
              <a:path w="1708785" h="367664">
                <a:moveTo>
                  <a:pt x="0" y="367284"/>
                </a:moveTo>
                <a:lnTo>
                  <a:pt x="1708404" y="367284"/>
                </a:lnTo>
                <a:lnTo>
                  <a:pt x="170840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40739" y="5527547"/>
            <a:ext cx="15519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IP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4508" y="3352800"/>
            <a:ext cx="584200" cy="396240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05000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905000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14600" y="3352800"/>
            <a:ext cx="762000" cy="396240"/>
          </a:xfrm>
          <a:custGeom>
            <a:avLst/>
            <a:gdLst/>
            <a:ahLst/>
            <a:cxnLst/>
            <a:rect l="l" t="t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14600" y="3352800"/>
            <a:ext cx="762000" cy="396240"/>
          </a:xfrm>
          <a:custGeom>
            <a:avLst/>
            <a:gdLst/>
            <a:ahLst/>
            <a:cxnLst/>
            <a:rect l="l" t="t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065147" y="3392678"/>
            <a:ext cx="105600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7220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#L1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64508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64508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648200" y="335280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48200" y="335280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224654" y="3392678"/>
            <a:ext cx="99250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3720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#L2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19800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19800" y="3352800"/>
            <a:ext cx="584200" cy="396240"/>
          </a:xfrm>
          <a:custGeom>
            <a:avLst/>
            <a:gdLst/>
            <a:ahLst/>
            <a:cxnLst/>
            <a:rect l="l" t="t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629400" y="335280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29400" y="335280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180582" y="3392678"/>
            <a:ext cx="101790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9755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#L3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01000" y="3352800"/>
            <a:ext cx="584200" cy="396240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275"/>
              </a:spcBef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158617" y="274764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242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57727" y="2654300"/>
            <a:ext cx="541020" cy="92710"/>
          </a:xfrm>
          <a:custGeom>
            <a:avLst/>
            <a:gdLst/>
            <a:ahLst/>
            <a:cxnLst/>
            <a:rect l="l" t="t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58363" y="265366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74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57727" y="2653283"/>
            <a:ext cx="541020" cy="94615"/>
          </a:xfrm>
          <a:custGeom>
            <a:avLst/>
            <a:gdLst/>
            <a:ahLst/>
            <a:cxnLst/>
            <a:rect l="l" t="t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6" y="0"/>
                </a:lnTo>
                <a:lnTo>
                  <a:pt x="2159" y="0"/>
                </a:lnTo>
                <a:lnTo>
                  <a:pt x="538861" y="0"/>
                </a:lnTo>
                <a:lnTo>
                  <a:pt x="540004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4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6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145535" y="2642616"/>
            <a:ext cx="890905" cy="93980"/>
          </a:xfrm>
          <a:custGeom>
            <a:avLst/>
            <a:gdLst/>
            <a:ahLst/>
            <a:cxnLst/>
            <a:rect l="l" t="t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45535" y="2642616"/>
            <a:ext cx="890905" cy="93980"/>
          </a:xfrm>
          <a:custGeom>
            <a:avLst/>
            <a:gdLst/>
            <a:ahLst/>
            <a:cxnLst/>
            <a:rect l="l" t="t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144011" y="2645664"/>
            <a:ext cx="52705" cy="252095"/>
          </a:xfrm>
          <a:custGeom>
            <a:avLst/>
            <a:gdLst/>
            <a:ahLst/>
            <a:cxnLst/>
            <a:rect l="l" t="t" r="r" b="b"/>
            <a:pathLst>
              <a:path w="5270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49911" y="251968"/>
                </a:lnTo>
                <a:lnTo>
                  <a:pt x="52324" y="251968"/>
                </a:lnTo>
                <a:lnTo>
                  <a:pt x="49911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44011" y="2645664"/>
            <a:ext cx="52705" cy="252095"/>
          </a:xfrm>
          <a:custGeom>
            <a:avLst/>
            <a:gdLst/>
            <a:ahLst/>
            <a:cxnLst/>
            <a:rect l="l" t="t" r="r" b="b"/>
            <a:pathLst>
              <a:path w="52705" h="252094">
                <a:moveTo>
                  <a:pt x="52324" y="251968"/>
                </a:moveTo>
                <a:lnTo>
                  <a:pt x="49911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49911" y="87375"/>
                </a:lnTo>
                <a:lnTo>
                  <a:pt x="52324" y="251968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06495" y="2743200"/>
            <a:ext cx="809244" cy="144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06495" y="2743200"/>
            <a:ext cx="809625" cy="144780"/>
          </a:xfrm>
          <a:custGeom>
            <a:avLst/>
            <a:gdLst/>
            <a:ahLst/>
            <a:cxnLst/>
            <a:rect l="l" t="t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1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1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206495" y="2743200"/>
            <a:ext cx="812800" cy="144780"/>
          </a:xfrm>
          <a:custGeom>
            <a:avLst/>
            <a:gdLst/>
            <a:ahLst/>
            <a:cxnLst/>
            <a:rect l="l" t="t" r="r" b="b"/>
            <a:pathLst>
              <a:path w="812800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8863" y="0"/>
                </a:lnTo>
                <a:lnTo>
                  <a:pt x="810768" y="0"/>
                </a:lnTo>
                <a:lnTo>
                  <a:pt x="812292" y="1524"/>
                </a:lnTo>
                <a:lnTo>
                  <a:pt x="812292" y="3428"/>
                </a:lnTo>
                <a:lnTo>
                  <a:pt x="812292" y="141350"/>
                </a:lnTo>
                <a:lnTo>
                  <a:pt x="812292" y="143255"/>
                </a:lnTo>
                <a:lnTo>
                  <a:pt x="810768" y="144779"/>
                </a:lnTo>
                <a:lnTo>
                  <a:pt x="808863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26307" y="2865120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226307" y="2848355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26307" y="2833116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26307" y="2813304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226307" y="2816351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26307" y="2766060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18688" y="2770632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20796" y="2753867"/>
            <a:ext cx="398145" cy="111760"/>
          </a:xfrm>
          <a:custGeom>
            <a:avLst/>
            <a:gdLst/>
            <a:ahLst/>
            <a:cxnLst/>
            <a:rect l="l" t="t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226307" y="2790444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32404" y="2770632"/>
            <a:ext cx="238760" cy="40640"/>
          </a:xfrm>
          <a:custGeom>
            <a:avLst/>
            <a:gdLst/>
            <a:ahLst/>
            <a:cxnLst/>
            <a:rect l="l" t="t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77767" y="2743200"/>
            <a:ext cx="284988" cy="14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77767" y="2743200"/>
            <a:ext cx="285115" cy="147955"/>
          </a:xfrm>
          <a:custGeom>
            <a:avLst/>
            <a:gdLst/>
            <a:ahLst/>
            <a:cxnLst/>
            <a:rect l="l" t="t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77767" y="2743200"/>
            <a:ext cx="287020" cy="147955"/>
          </a:xfrm>
          <a:custGeom>
            <a:avLst/>
            <a:gdLst/>
            <a:ahLst/>
            <a:cxnLst/>
            <a:rect l="l" t="t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68623" y="2732532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74947" y="2732532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148583" y="2645664"/>
            <a:ext cx="50800" cy="86995"/>
          </a:xfrm>
          <a:custGeom>
            <a:avLst/>
            <a:gdLst/>
            <a:ahLst/>
            <a:cxnLst/>
            <a:rect l="l" t="t" r="r" b="b"/>
            <a:pathLst>
              <a:path w="50800" h="86994">
                <a:moveTo>
                  <a:pt x="50292" y="86868"/>
                </a:moveTo>
                <a:lnTo>
                  <a:pt x="0" y="0"/>
                </a:lnTo>
              </a:path>
            </a:pathLst>
          </a:custGeom>
          <a:ln w="1219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572255" y="2833116"/>
            <a:ext cx="197485" cy="40640"/>
          </a:xfrm>
          <a:custGeom>
            <a:avLst/>
            <a:gdLst/>
            <a:ahLst/>
            <a:cxnLst/>
            <a:rect l="l" t="t" r="r" b="b"/>
            <a:pathLst>
              <a:path w="197485" h="40639">
                <a:moveTo>
                  <a:pt x="0" y="40132"/>
                </a:moveTo>
                <a:lnTo>
                  <a:pt x="0" y="0"/>
                </a:lnTo>
                <a:lnTo>
                  <a:pt x="197104" y="0"/>
                </a:lnTo>
                <a:lnTo>
                  <a:pt x="197104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11296" y="28590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11296" y="28590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9905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2" y="4445"/>
                </a:lnTo>
                <a:lnTo>
                  <a:pt x="19812" y="9905"/>
                </a:lnTo>
                <a:lnTo>
                  <a:pt x="19812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088001" y="274764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242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087111" y="2654300"/>
            <a:ext cx="541020" cy="92710"/>
          </a:xfrm>
          <a:custGeom>
            <a:avLst/>
            <a:gdLst/>
            <a:ahLst/>
            <a:cxnLst/>
            <a:rect l="l" t="t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087746" y="265366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749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087111" y="2653283"/>
            <a:ext cx="541020" cy="94615"/>
          </a:xfrm>
          <a:custGeom>
            <a:avLst/>
            <a:gdLst/>
            <a:ahLst/>
            <a:cxnLst/>
            <a:rect l="l" t="t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8861" y="0"/>
                </a:lnTo>
                <a:lnTo>
                  <a:pt x="540003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3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5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074920" y="2642616"/>
            <a:ext cx="890905" cy="93980"/>
          </a:xfrm>
          <a:custGeom>
            <a:avLst/>
            <a:gdLst/>
            <a:ahLst/>
            <a:cxnLst/>
            <a:rect l="l" t="t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074920" y="2642616"/>
            <a:ext cx="890905" cy="93980"/>
          </a:xfrm>
          <a:custGeom>
            <a:avLst/>
            <a:gdLst/>
            <a:ahLst/>
            <a:cxnLst/>
            <a:rect l="l" t="t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071871" y="2645664"/>
            <a:ext cx="53975" cy="252095"/>
          </a:xfrm>
          <a:custGeom>
            <a:avLst/>
            <a:gdLst/>
            <a:ahLst/>
            <a:cxnLst/>
            <a:rect l="l" t="t" r="r" b="b"/>
            <a:pathLst>
              <a:path w="5397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51307" y="251968"/>
                </a:lnTo>
                <a:lnTo>
                  <a:pt x="53848" y="251968"/>
                </a:lnTo>
                <a:lnTo>
                  <a:pt x="51307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71871" y="2645664"/>
            <a:ext cx="53975" cy="252095"/>
          </a:xfrm>
          <a:custGeom>
            <a:avLst/>
            <a:gdLst/>
            <a:ahLst/>
            <a:cxnLst/>
            <a:rect l="l" t="t" r="r" b="b"/>
            <a:pathLst>
              <a:path w="53975" h="252094">
                <a:moveTo>
                  <a:pt x="53848" y="251968"/>
                </a:moveTo>
                <a:lnTo>
                  <a:pt x="51307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51307" y="87375"/>
                </a:lnTo>
                <a:lnTo>
                  <a:pt x="53848" y="251968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135879" y="2743200"/>
            <a:ext cx="809244" cy="144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135879" y="2743200"/>
            <a:ext cx="809625" cy="144780"/>
          </a:xfrm>
          <a:custGeom>
            <a:avLst/>
            <a:gdLst/>
            <a:ahLst/>
            <a:cxnLst/>
            <a:rect l="l" t="t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0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35879" y="2743200"/>
            <a:ext cx="810895" cy="144780"/>
          </a:xfrm>
          <a:custGeom>
            <a:avLst/>
            <a:gdLst/>
            <a:ahLst/>
            <a:cxnLst/>
            <a:rect l="l" t="t" r="r" b="b"/>
            <a:pathLst>
              <a:path w="810895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7339" y="0"/>
                </a:lnTo>
                <a:lnTo>
                  <a:pt x="809244" y="0"/>
                </a:lnTo>
                <a:lnTo>
                  <a:pt x="810768" y="1524"/>
                </a:lnTo>
                <a:lnTo>
                  <a:pt x="810768" y="3428"/>
                </a:lnTo>
                <a:lnTo>
                  <a:pt x="810768" y="141350"/>
                </a:lnTo>
                <a:lnTo>
                  <a:pt x="810768" y="143255"/>
                </a:lnTo>
                <a:lnTo>
                  <a:pt x="809244" y="144779"/>
                </a:lnTo>
                <a:lnTo>
                  <a:pt x="807339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155691" y="2865120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155691" y="2848355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155691" y="2833116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55691" y="2813304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155691" y="2816351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155691" y="2766060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148071" y="2770632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50179" y="2753867"/>
            <a:ext cx="398145" cy="111760"/>
          </a:xfrm>
          <a:custGeom>
            <a:avLst/>
            <a:gdLst/>
            <a:ahLst/>
            <a:cxnLst/>
            <a:rect l="l" t="t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155691" y="2790444"/>
            <a:ext cx="241300" cy="40640"/>
          </a:xfrm>
          <a:custGeom>
            <a:avLst/>
            <a:gdLst/>
            <a:ahLst/>
            <a:cxnLst/>
            <a:rect l="l" t="t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160264" y="2770632"/>
            <a:ext cx="238760" cy="40640"/>
          </a:xfrm>
          <a:custGeom>
            <a:avLst/>
            <a:gdLst/>
            <a:ahLst/>
            <a:cxnLst/>
            <a:rect l="l" t="t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407152" y="2743200"/>
            <a:ext cx="283463" cy="147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407152" y="2743200"/>
            <a:ext cx="283845" cy="147955"/>
          </a:xfrm>
          <a:custGeom>
            <a:avLst/>
            <a:gdLst/>
            <a:ahLst/>
            <a:cxnLst/>
            <a:rect l="l" t="t" r="r" b="b"/>
            <a:pathLst>
              <a:path w="283845" h="147955">
                <a:moveTo>
                  <a:pt x="0" y="147827"/>
                </a:moveTo>
                <a:lnTo>
                  <a:pt x="283463" y="147827"/>
                </a:lnTo>
                <a:lnTo>
                  <a:pt x="283463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407152" y="2743200"/>
            <a:ext cx="287020" cy="147955"/>
          </a:xfrm>
          <a:custGeom>
            <a:avLst/>
            <a:gdLst/>
            <a:ahLst/>
            <a:cxnLst/>
            <a:rect l="l" t="t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396484" y="2732532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04332" y="2732532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076444" y="2645664"/>
            <a:ext cx="52069" cy="86995"/>
          </a:xfrm>
          <a:custGeom>
            <a:avLst/>
            <a:gdLst/>
            <a:ahLst/>
            <a:cxnLst/>
            <a:rect l="l" t="t" r="r" b="b"/>
            <a:pathLst>
              <a:path w="52070" h="86994">
                <a:moveTo>
                  <a:pt x="51815" y="86868"/>
                </a:moveTo>
                <a:lnTo>
                  <a:pt x="0" y="0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500115" y="2833116"/>
            <a:ext cx="198755" cy="40640"/>
          </a:xfrm>
          <a:custGeom>
            <a:avLst/>
            <a:gdLst/>
            <a:ahLst/>
            <a:cxnLst/>
            <a:rect l="l" t="t" r="r" b="b"/>
            <a:pathLst>
              <a:path w="198754" h="40639">
                <a:moveTo>
                  <a:pt x="0" y="40132"/>
                </a:moveTo>
                <a:lnTo>
                  <a:pt x="0" y="0"/>
                </a:lnTo>
                <a:lnTo>
                  <a:pt x="198628" y="0"/>
                </a:lnTo>
                <a:lnTo>
                  <a:pt x="198628" y="40132"/>
                </a:lnTo>
                <a:lnTo>
                  <a:pt x="0" y="40132"/>
                </a:lnTo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439155" y="2859023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19">
                <a:moveTo>
                  <a:pt x="16510" y="0"/>
                </a:moveTo>
                <a:lnTo>
                  <a:pt x="4826" y="0"/>
                </a:lnTo>
                <a:lnTo>
                  <a:pt x="0" y="4445"/>
                </a:lnTo>
                <a:lnTo>
                  <a:pt x="0" y="15366"/>
                </a:lnTo>
                <a:lnTo>
                  <a:pt x="4826" y="19812"/>
                </a:lnTo>
                <a:lnTo>
                  <a:pt x="16510" y="19812"/>
                </a:lnTo>
                <a:lnTo>
                  <a:pt x="21336" y="15366"/>
                </a:lnTo>
                <a:lnTo>
                  <a:pt x="21336" y="4445"/>
                </a:lnTo>
                <a:lnTo>
                  <a:pt x="1651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439155" y="2859023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19">
                <a:moveTo>
                  <a:pt x="0" y="9905"/>
                </a:moveTo>
                <a:lnTo>
                  <a:pt x="0" y="4445"/>
                </a:lnTo>
                <a:lnTo>
                  <a:pt x="4826" y="0"/>
                </a:lnTo>
                <a:lnTo>
                  <a:pt x="10668" y="0"/>
                </a:lnTo>
                <a:lnTo>
                  <a:pt x="16510" y="0"/>
                </a:lnTo>
                <a:lnTo>
                  <a:pt x="21336" y="4445"/>
                </a:lnTo>
                <a:lnTo>
                  <a:pt x="21336" y="9905"/>
                </a:lnTo>
                <a:lnTo>
                  <a:pt x="21336" y="15366"/>
                </a:lnTo>
                <a:lnTo>
                  <a:pt x="16510" y="19812"/>
                </a:lnTo>
                <a:lnTo>
                  <a:pt x="10668" y="19812"/>
                </a:lnTo>
                <a:lnTo>
                  <a:pt x="4826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ln w="12192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072128" y="2770632"/>
            <a:ext cx="928369" cy="173990"/>
          </a:xfrm>
          <a:custGeom>
            <a:avLst/>
            <a:gdLst/>
            <a:ahLst/>
            <a:cxnLst/>
            <a:rect l="l" t="t" r="r" b="b"/>
            <a:pathLst>
              <a:path w="928370" h="173989">
                <a:moveTo>
                  <a:pt x="754380" y="0"/>
                </a:moveTo>
                <a:lnTo>
                  <a:pt x="754380" y="173735"/>
                </a:lnTo>
                <a:lnTo>
                  <a:pt x="870204" y="115823"/>
                </a:lnTo>
                <a:lnTo>
                  <a:pt x="783336" y="115823"/>
                </a:lnTo>
                <a:lnTo>
                  <a:pt x="783336" y="57912"/>
                </a:lnTo>
                <a:lnTo>
                  <a:pt x="870204" y="57912"/>
                </a:lnTo>
                <a:lnTo>
                  <a:pt x="754380" y="0"/>
                </a:lnTo>
                <a:close/>
              </a:path>
              <a:path w="928370" h="173989">
                <a:moveTo>
                  <a:pt x="754380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4380" y="115823"/>
                </a:lnTo>
                <a:lnTo>
                  <a:pt x="754380" y="57912"/>
                </a:lnTo>
                <a:close/>
              </a:path>
              <a:path w="928370" h="173989">
                <a:moveTo>
                  <a:pt x="870204" y="57912"/>
                </a:moveTo>
                <a:lnTo>
                  <a:pt x="783336" y="57912"/>
                </a:lnTo>
                <a:lnTo>
                  <a:pt x="783336" y="115823"/>
                </a:lnTo>
                <a:lnTo>
                  <a:pt x="870204" y="115823"/>
                </a:lnTo>
                <a:lnTo>
                  <a:pt x="928116" y="86867"/>
                </a:lnTo>
                <a:lnTo>
                  <a:pt x="87020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071615" y="2770632"/>
            <a:ext cx="929640" cy="173990"/>
          </a:xfrm>
          <a:custGeom>
            <a:avLst/>
            <a:gdLst/>
            <a:ahLst/>
            <a:cxnLst/>
            <a:rect l="l" t="t" r="r" b="b"/>
            <a:pathLst>
              <a:path w="929640" h="173989">
                <a:moveTo>
                  <a:pt x="755904" y="0"/>
                </a:moveTo>
                <a:lnTo>
                  <a:pt x="755904" y="173735"/>
                </a:lnTo>
                <a:lnTo>
                  <a:pt x="871728" y="115823"/>
                </a:lnTo>
                <a:lnTo>
                  <a:pt x="784860" y="115823"/>
                </a:lnTo>
                <a:lnTo>
                  <a:pt x="784860" y="57912"/>
                </a:lnTo>
                <a:lnTo>
                  <a:pt x="871728" y="57912"/>
                </a:lnTo>
                <a:lnTo>
                  <a:pt x="755904" y="0"/>
                </a:lnTo>
                <a:close/>
              </a:path>
              <a:path w="929640" h="173989">
                <a:moveTo>
                  <a:pt x="75590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5904" y="115823"/>
                </a:lnTo>
                <a:lnTo>
                  <a:pt x="755904" y="57912"/>
                </a:lnTo>
                <a:close/>
              </a:path>
              <a:path w="929640" h="173989">
                <a:moveTo>
                  <a:pt x="871728" y="57912"/>
                </a:moveTo>
                <a:lnTo>
                  <a:pt x="784860" y="57912"/>
                </a:lnTo>
                <a:lnTo>
                  <a:pt x="784860" y="115823"/>
                </a:lnTo>
                <a:lnTo>
                  <a:pt x="871728" y="115823"/>
                </a:lnTo>
                <a:lnTo>
                  <a:pt x="929639" y="86867"/>
                </a:lnTo>
                <a:lnTo>
                  <a:pt x="87172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7938" y="6421120"/>
            <a:ext cx="220979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MPLS: How does it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work?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432" y="2270760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8672" y="22936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19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8672" y="20756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0572" y="2241804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5811" y="22585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5811" y="2042160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8504" y="209854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8504" y="209854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69692" y="2281427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9692" y="2281427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4451" y="209854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4451" y="209854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3744" y="22585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23744" y="22585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15811" y="2270760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31052" y="22936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19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31052" y="20756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2952" y="2241804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08191" y="22585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08191" y="2042160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10884" y="209854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10884" y="209854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72071" y="2281427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72071" y="2281427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56831" y="209854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56831" y="209854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6123" y="22585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26123" y="22585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12235" y="2458211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 h="0">
                <a:moveTo>
                  <a:pt x="0" y="0"/>
                </a:moveTo>
                <a:lnTo>
                  <a:pt x="26955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43171" y="2481072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95400" h="228600">
                <a:moveTo>
                  <a:pt x="12954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95400" y="152400"/>
                </a:lnTo>
                <a:lnTo>
                  <a:pt x="1295400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6971" y="2100072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06036" y="1543811"/>
            <a:ext cx="11328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UDP</a:t>
            </a:r>
            <a:r>
              <a:rPr dirty="0" sz="1600" spc="-10" b="1">
                <a:latin typeface="Arial"/>
                <a:cs typeface="Arial"/>
              </a:rPr>
              <a:t>-</a:t>
            </a:r>
            <a:r>
              <a:rPr dirty="0" sz="1800" spc="-5" b="1">
                <a:latin typeface="Arial"/>
                <a:cs typeface="Arial"/>
              </a:rPr>
              <a:t>H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5" b="1">
                <a:latin typeface="Arial"/>
                <a:cs typeface="Arial"/>
              </a:rPr>
              <a:t>l</a:t>
            </a:r>
            <a:r>
              <a:rPr dirty="0" sz="1800" b="1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13432" y="4099559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28672" y="41224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28672" y="39044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90572" y="4070603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05811" y="40873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05811" y="387095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8504" y="39273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08504" y="39273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69692" y="41102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9692" y="41102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54451" y="39273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54451" y="39273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23744" y="40873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23744" y="40873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15811" y="4099559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31052" y="41224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31052" y="39044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92952" y="4070603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08191" y="40873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08191" y="387095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10884" y="39273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10884" y="39273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72071" y="41102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72071" y="41102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56831" y="39273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56831" y="39273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26123" y="40873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26123" y="40873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12235" y="4287011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 h="0">
                <a:moveTo>
                  <a:pt x="0" y="0"/>
                </a:moveTo>
                <a:lnTo>
                  <a:pt x="26955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66971" y="3928871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106036" y="2763265"/>
            <a:ext cx="1132840" cy="1144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" indent="-8255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UDP</a:t>
            </a:r>
            <a:r>
              <a:rPr dirty="0" sz="1600" spc="-10" b="1">
                <a:latin typeface="Arial"/>
                <a:cs typeface="Arial"/>
              </a:rPr>
              <a:t>-</a:t>
            </a:r>
            <a:r>
              <a:rPr dirty="0" sz="1800" spc="-5" b="1">
                <a:latin typeface="Arial"/>
                <a:cs typeface="Arial"/>
              </a:rPr>
              <a:t>H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5" b="1">
                <a:latin typeface="Arial"/>
                <a:cs typeface="Arial"/>
              </a:rPr>
              <a:t>l</a:t>
            </a:r>
            <a:r>
              <a:rPr dirty="0" sz="1800" b="1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TCP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800" b="1">
                <a:latin typeface="Arial"/>
                <a:cs typeface="Arial"/>
              </a:rPr>
              <a:t>open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313432" y="5852159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28672" y="58750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28672" y="56570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39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39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90572" y="5823203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05811" y="58399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05811" y="562355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08504" y="56799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08504" y="56799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69692" y="58628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69692" y="58628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54451" y="56799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54451" y="56799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23744" y="58399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23744" y="58399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15811" y="5852159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31052" y="587502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31052" y="565708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40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92952" y="5823203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08191" y="5839967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08191" y="562355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10884" y="56799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10884" y="5679947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72071" y="58628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672071" y="586282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56831" y="56799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56831" y="5679947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26123" y="58399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26123" y="583996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12235" y="6039611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 h="0">
                <a:moveTo>
                  <a:pt x="0" y="0"/>
                </a:moveTo>
                <a:lnTo>
                  <a:pt x="26955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60932" y="2029205"/>
            <a:ext cx="114300" cy="4419600"/>
          </a:xfrm>
          <a:custGeom>
            <a:avLst/>
            <a:gdLst/>
            <a:ahLst/>
            <a:cxnLst/>
            <a:rect l="l" t="t" r="r" b="b"/>
            <a:pathLst>
              <a:path w="114300" h="4419600">
                <a:moveTo>
                  <a:pt x="38100" y="4305300"/>
                </a:moveTo>
                <a:lnTo>
                  <a:pt x="0" y="4305300"/>
                </a:lnTo>
                <a:lnTo>
                  <a:pt x="57150" y="4419600"/>
                </a:lnTo>
                <a:lnTo>
                  <a:pt x="104775" y="4324350"/>
                </a:lnTo>
                <a:lnTo>
                  <a:pt x="38100" y="4324350"/>
                </a:lnTo>
                <a:lnTo>
                  <a:pt x="38100" y="4305300"/>
                </a:lnTo>
                <a:close/>
              </a:path>
              <a:path w="114300" h="4419600">
                <a:moveTo>
                  <a:pt x="76200" y="0"/>
                </a:moveTo>
                <a:lnTo>
                  <a:pt x="38100" y="0"/>
                </a:lnTo>
                <a:lnTo>
                  <a:pt x="38100" y="4324350"/>
                </a:lnTo>
                <a:lnTo>
                  <a:pt x="76200" y="4324350"/>
                </a:lnTo>
                <a:lnTo>
                  <a:pt x="76200" y="0"/>
                </a:lnTo>
                <a:close/>
              </a:path>
              <a:path w="114300" h="4419600">
                <a:moveTo>
                  <a:pt x="114300" y="4305300"/>
                </a:moveTo>
                <a:lnTo>
                  <a:pt x="76200" y="4305300"/>
                </a:lnTo>
                <a:lnTo>
                  <a:pt x="76200" y="4324350"/>
                </a:lnTo>
                <a:lnTo>
                  <a:pt x="104775" y="4324350"/>
                </a:lnTo>
                <a:lnTo>
                  <a:pt x="114300" y="430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22116" y="3713779"/>
            <a:ext cx="381000" cy="8737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z="280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035552" y="5509259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219200" y="0"/>
                </a:moveTo>
                <a:lnTo>
                  <a:pt x="1219200" y="228599"/>
                </a:lnTo>
                <a:lnTo>
                  <a:pt x="1371600" y="152399"/>
                </a:lnTo>
                <a:lnTo>
                  <a:pt x="1257300" y="152399"/>
                </a:lnTo>
                <a:lnTo>
                  <a:pt x="1257300" y="76199"/>
                </a:lnTo>
                <a:lnTo>
                  <a:pt x="1371600" y="76199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9200" y="152399"/>
                </a:lnTo>
                <a:lnTo>
                  <a:pt x="1219200" y="76199"/>
                </a:lnTo>
                <a:close/>
              </a:path>
              <a:path w="1447800" h="228600">
                <a:moveTo>
                  <a:pt x="1371600" y="76199"/>
                </a:moveTo>
                <a:lnTo>
                  <a:pt x="1257300" y="76199"/>
                </a:lnTo>
                <a:lnTo>
                  <a:pt x="1257300" y="152399"/>
                </a:lnTo>
                <a:lnTo>
                  <a:pt x="1371600" y="152399"/>
                </a:lnTo>
                <a:lnTo>
                  <a:pt x="1447800" y="114299"/>
                </a:lnTo>
                <a:lnTo>
                  <a:pt x="1371600" y="761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029836" y="5202301"/>
            <a:ext cx="15100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Label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25952" y="5394959"/>
            <a:ext cx="584200" cy="396240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959352" y="6195059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95400" h="228600">
                <a:moveTo>
                  <a:pt x="129540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95400" y="152399"/>
                </a:lnTo>
                <a:lnTo>
                  <a:pt x="1295400" y="761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953636" y="6421831"/>
            <a:ext cx="16389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Label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54752" y="6080759"/>
            <a:ext cx="685800" cy="396240"/>
          </a:xfrm>
          <a:prstGeom prst="rect">
            <a:avLst/>
          </a:prstGeom>
          <a:solidFill>
            <a:srgbClr val="3333CC"/>
          </a:solidFill>
          <a:ln w="9144">
            <a:solidFill>
              <a:srgbClr val="FFCF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27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#L2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966971" y="4369308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877436" y="4592446"/>
            <a:ext cx="162813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5" b="1">
                <a:latin typeface="Arial"/>
                <a:cs typeface="Arial"/>
              </a:rPr>
              <a:t>n</a:t>
            </a:r>
            <a:r>
              <a:rPr dirty="0" sz="1800" b="1">
                <a:latin typeface="Arial"/>
                <a:cs typeface="Arial"/>
              </a:rPr>
              <a:t>it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alizatio</a:t>
            </a:r>
            <a:r>
              <a:rPr dirty="0" sz="1800" b="1">
                <a:latin typeface="Arial"/>
                <a:cs typeface="Arial"/>
              </a:rPr>
              <a:t>n(s)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9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Operation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427345" cy="3051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Five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Steps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label creation and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distribution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table creation at </a:t>
            </a:r>
            <a:r>
              <a:rPr dirty="0" sz="2800">
                <a:latin typeface="Tahoma"/>
                <a:cs typeface="Tahoma"/>
              </a:rPr>
              <a:t>each</a:t>
            </a:r>
            <a:r>
              <a:rPr dirty="0" sz="2800" spc="-10">
                <a:latin typeface="Tahoma"/>
                <a:cs typeface="Tahoma"/>
              </a:rPr>
              <a:t> router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label-switched path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creation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label insertion/table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lookup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packet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forwarding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39" rIns="0" bIns="0" rtlCol="0" vert="horz">
            <a:spAutoFit/>
          </a:bodyPr>
          <a:lstStyle/>
          <a:p>
            <a:pPr marL="753745">
              <a:lnSpc>
                <a:spcPct val="100000"/>
              </a:lnSpc>
            </a:pPr>
            <a:r>
              <a:rPr dirty="0" sz="3400" spc="-5" b="0">
                <a:latin typeface="Tahoma"/>
                <a:cs typeface="Tahoma"/>
              </a:rPr>
              <a:t>Step 1 :Label creation and</a:t>
            </a:r>
            <a:r>
              <a:rPr dirty="0" sz="3400" spc="15" b="0">
                <a:latin typeface="Tahoma"/>
                <a:cs typeface="Tahoma"/>
              </a:rPr>
              <a:t> </a:t>
            </a:r>
            <a:r>
              <a:rPr dirty="0" sz="3400" spc="-5" b="0">
                <a:latin typeface="Tahoma"/>
                <a:cs typeface="Tahoma"/>
              </a:rPr>
              <a:t>distribution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357745" cy="4002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First, routers bind a label to a specific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FEC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Then build </a:t>
            </a:r>
            <a:r>
              <a:rPr dirty="0" sz="2800" spc="-10">
                <a:latin typeface="Tahoma"/>
                <a:cs typeface="Tahoma"/>
              </a:rPr>
              <a:t>their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tables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Using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LDP</a:t>
            </a:r>
            <a:endParaRPr sz="2800">
              <a:latin typeface="Tahoma"/>
              <a:cs typeface="Tahoma"/>
            </a:endParaRPr>
          </a:p>
          <a:p>
            <a:pPr lvl="1" marL="756285" marR="415290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downstream routers initiate the distribution </a:t>
            </a:r>
            <a:r>
              <a:rPr dirty="0" sz="2400">
                <a:latin typeface="Tahoma"/>
                <a:cs typeface="Tahoma"/>
              </a:rPr>
              <a:t>of  </a:t>
            </a:r>
            <a:r>
              <a:rPr dirty="0" sz="2400" spc="-5">
                <a:latin typeface="Tahoma"/>
                <a:cs typeface="Tahoma"/>
              </a:rPr>
              <a:t>labels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label/FEC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binding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negotiate </a:t>
            </a:r>
            <a:r>
              <a:rPr dirty="0" sz="2400" spc="-5">
                <a:latin typeface="Tahoma"/>
                <a:cs typeface="Tahoma"/>
              </a:rPr>
              <a:t>traffic-related characteristics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MPLS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capabilities</a:t>
            </a:r>
            <a:endParaRPr sz="2400">
              <a:latin typeface="Tahoma"/>
              <a:cs typeface="Tahoma"/>
            </a:endParaRPr>
          </a:p>
          <a:p>
            <a:pPr marL="355600" marR="58864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 </a:t>
            </a:r>
            <a:r>
              <a:rPr dirty="0" sz="2800" spc="-10">
                <a:latin typeface="Tahoma"/>
                <a:cs typeface="Tahoma"/>
              </a:rPr>
              <a:t>reliable </a:t>
            </a:r>
            <a:r>
              <a:rPr dirty="0" sz="2800" spc="-5">
                <a:latin typeface="Tahoma"/>
                <a:cs typeface="Tahoma"/>
              </a:rPr>
              <a:t>and ordered transport protocol  </a:t>
            </a:r>
            <a:r>
              <a:rPr dirty="0" sz="2800" spc="-10">
                <a:latin typeface="Tahoma"/>
                <a:cs typeface="Tahoma"/>
              </a:rPr>
              <a:t>should </a:t>
            </a:r>
            <a:r>
              <a:rPr dirty="0" sz="2800" spc="-5">
                <a:latin typeface="Tahoma"/>
                <a:cs typeface="Tahoma"/>
              </a:rPr>
              <a:t>be used </a:t>
            </a:r>
            <a:r>
              <a:rPr dirty="0" sz="2800">
                <a:latin typeface="Tahoma"/>
                <a:cs typeface="Tahoma"/>
              </a:rPr>
              <a:t>for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signaling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Step 2: Table</a:t>
            </a:r>
            <a:r>
              <a:rPr dirty="0" sz="4000" spc="-3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creation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0142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</a:pPr>
            <a:r>
              <a:rPr dirty="0" spc="-5"/>
              <a:t>On receipt of label bindings each LSR</a:t>
            </a:r>
            <a:r>
              <a:rPr dirty="0" spc="15"/>
              <a:t> </a:t>
            </a:r>
            <a:r>
              <a:rPr dirty="0" spc="-5"/>
              <a:t>creates</a:t>
            </a:r>
          </a:p>
          <a:p>
            <a:pPr marL="1201420">
              <a:lnSpc>
                <a:spcPct val="100000"/>
              </a:lnSpc>
            </a:pPr>
            <a:r>
              <a:rPr dirty="0" spc="-5"/>
              <a:t>entries in </a:t>
            </a:r>
            <a:r>
              <a:rPr dirty="0" spc="-10"/>
              <a:t>the </a:t>
            </a:r>
            <a:r>
              <a:rPr dirty="0" spc="-5">
                <a:solidFill>
                  <a:srgbClr val="007153"/>
                </a:solidFill>
              </a:rPr>
              <a:t>label information base</a:t>
            </a:r>
            <a:r>
              <a:rPr dirty="0" spc="70">
                <a:solidFill>
                  <a:srgbClr val="007153"/>
                </a:solidFill>
              </a:rPr>
              <a:t> </a:t>
            </a:r>
            <a:r>
              <a:rPr dirty="0" spc="-5">
                <a:solidFill>
                  <a:srgbClr val="007153"/>
                </a:solidFill>
              </a:rPr>
              <a:t>(LIB)</a:t>
            </a:r>
          </a:p>
          <a:p>
            <a:pPr marL="1201420" marR="1308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</a:pPr>
            <a:r>
              <a:rPr dirty="0" spc="-5"/>
              <a:t>Table specifies the mapping between a label  and an</a:t>
            </a:r>
            <a:r>
              <a:rPr dirty="0" spc="-65"/>
              <a:t> </a:t>
            </a:r>
            <a:r>
              <a:rPr dirty="0" spc="-5"/>
              <a:t>FEC</a:t>
            </a:r>
          </a:p>
          <a:p>
            <a:pPr lvl="1" marL="1602105" marR="267970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</a:pPr>
            <a:r>
              <a:rPr dirty="0" sz="2400">
                <a:latin typeface="Tahoma"/>
                <a:cs typeface="Tahoma"/>
              </a:rPr>
              <a:t>mapping between the input port and input</a:t>
            </a:r>
            <a:r>
              <a:rPr dirty="0" sz="2400" spc="-1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label  table to the </a:t>
            </a:r>
            <a:r>
              <a:rPr dirty="0" sz="2400">
                <a:latin typeface="Tahoma"/>
                <a:cs typeface="Tahoma"/>
              </a:rPr>
              <a:t>output port and output </a:t>
            </a:r>
            <a:r>
              <a:rPr dirty="0" sz="2400" spc="-5">
                <a:latin typeface="Tahoma"/>
                <a:cs typeface="Tahoma"/>
              </a:rPr>
              <a:t>label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  <a:p>
            <a:pPr lvl="1" marL="160210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</a:pPr>
            <a:r>
              <a:rPr dirty="0" sz="2400" spc="-5">
                <a:latin typeface="Tahoma"/>
                <a:cs typeface="Tahoma"/>
              </a:rPr>
              <a:t>entries </a:t>
            </a:r>
            <a:r>
              <a:rPr dirty="0" sz="2400">
                <a:latin typeface="Tahoma"/>
                <a:cs typeface="Tahoma"/>
              </a:rPr>
              <a:t>are updated </a:t>
            </a:r>
            <a:r>
              <a:rPr dirty="0" sz="2400" spc="-5">
                <a:latin typeface="Tahoma"/>
                <a:cs typeface="Tahoma"/>
              </a:rPr>
              <a:t>whenever renegotiation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  <a:p>
            <a:pPr marL="1602105">
              <a:lnSpc>
                <a:spcPct val="100000"/>
              </a:lnSpc>
            </a:pPr>
            <a:r>
              <a:rPr dirty="0" sz="2400" spc="-5"/>
              <a:t>label </a:t>
            </a:r>
            <a:r>
              <a:rPr dirty="0" sz="2400"/>
              <a:t>bindings</a:t>
            </a:r>
            <a:r>
              <a:rPr dirty="0" sz="2400" spc="-95"/>
              <a:t> </a:t>
            </a:r>
            <a:r>
              <a:rPr dirty="0" sz="2400"/>
              <a:t>occurs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122554"/>
            <a:ext cx="7108190" cy="1097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Example</a:t>
            </a:r>
            <a:r>
              <a:rPr dirty="0" sz="3600" spc="-8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4315"/>
              </a:lnSpc>
              <a:tabLst>
                <a:tab pos="1219835" algn="l"/>
              </a:tabLst>
            </a:pP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Label	Information Base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(LIB)</a:t>
            </a:r>
            <a:r>
              <a:rPr dirty="0" sz="3600" spc="-6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Table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487" y="2406713"/>
          <a:ext cx="7636509" cy="236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1898650"/>
                <a:gridCol w="1897126"/>
                <a:gridCol w="1898650"/>
              </a:tblGrid>
              <a:tr h="82296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Input</a:t>
                      </a:r>
                      <a:r>
                        <a:rPr dirty="0" sz="2400" spc="-11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Port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263525" indent="438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Incoming  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Port</a:t>
                      </a:r>
                      <a:r>
                        <a:rPr dirty="0" sz="24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Label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Output</a:t>
                      </a:r>
                      <a:r>
                        <a:rPr dirty="0" sz="2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Port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71145" marR="254635" indent="55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Outgoing  </a:t>
                      </a:r>
                      <a:r>
                        <a:rPr dirty="0" sz="2400" spc="-20">
                          <a:latin typeface="Tahoma"/>
                          <a:cs typeface="Tahoma"/>
                        </a:rPr>
                        <a:t>Port</a:t>
                      </a:r>
                      <a:r>
                        <a:rPr dirty="0" sz="24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Label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3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3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6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9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2800">
                          <a:latin typeface="Tahoma"/>
                          <a:cs typeface="Tahoma"/>
                        </a:rPr>
                        <a:t>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72845" y="1723646"/>
          <a:ext cx="2580640" cy="72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52616" y="1763270"/>
          <a:ext cx="2933065" cy="72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Label</a:t>
            </a:r>
            <a:r>
              <a:rPr dirty="0" sz="4000" spc="-9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Distribution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0744" y="4070603"/>
            <a:ext cx="1114425" cy="218440"/>
          </a:xfrm>
          <a:custGeom>
            <a:avLst/>
            <a:gdLst/>
            <a:ahLst/>
            <a:cxnLst/>
            <a:rect l="l" t="t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5983" y="4093464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5983" y="3875532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4041647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4647" y="4059935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4647" y="3842003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7339" y="3898391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7339" y="3898391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8527" y="4082796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38527" y="4082796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3288" y="3898391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23288" y="3898391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2580" y="40599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2580" y="40599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64864" y="3156204"/>
            <a:ext cx="1113155" cy="218440"/>
          </a:xfrm>
          <a:custGeom>
            <a:avLst/>
            <a:gdLst/>
            <a:ahLst/>
            <a:cxnLst/>
            <a:rect l="l" t="t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0103" y="3179064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0103" y="2961132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42003" y="3127248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7244" y="3145535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7244" y="2927604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59935" y="2983992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59935" y="2983992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21123" y="3168395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1123" y="3168395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05884" y="2983992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5884" y="2983992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5176" y="31455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75176" y="31455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4472" y="5263896"/>
            <a:ext cx="1114425" cy="218440"/>
          </a:xfrm>
          <a:custGeom>
            <a:avLst/>
            <a:gdLst/>
            <a:ahLst/>
            <a:cxnLst/>
            <a:rect l="l" t="t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9711" y="5286755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29711" y="5070347"/>
            <a:ext cx="1099185" cy="388620"/>
          </a:xfrm>
          <a:custGeom>
            <a:avLst/>
            <a:gdLst/>
            <a:ahLst/>
            <a:cxnLst/>
            <a:rect l="l" t="t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93135" y="5236464"/>
            <a:ext cx="1120775" cy="210820"/>
          </a:xfrm>
          <a:custGeom>
            <a:avLst/>
            <a:gdLst/>
            <a:ahLst/>
            <a:cxnLst/>
            <a:rect l="l" t="t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06851" y="5253228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06851" y="5035296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11067" y="509320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11067" y="509320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70732" y="5276088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70732" y="5276088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57015" y="509320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7015" y="509320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26307" y="5253228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26307" y="5253228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58940" y="2898648"/>
            <a:ext cx="1113155" cy="218440"/>
          </a:xfrm>
          <a:custGeom>
            <a:avLst/>
            <a:gdLst/>
            <a:ahLst/>
            <a:cxnLst/>
            <a:rect l="l" t="t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72656" y="2921507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72656" y="2705100"/>
            <a:ext cx="1099185" cy="388620"/>
          </a:xfrm>
          <a:custGeom>
            <a:avLst/>
            <a:gdLst/>
            <a:ahLst/>
            <a:cxnLst/>
            <a:rect l="l" t="t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36080" y="2871216"/>
            <a:ext cx="1120775" cy="210820"/>
          </a:xfrm>
          <a:custGeom>
            <a:avLst/>
            <a:gdLst/>
            <a:ahLst/>
            <a:cxnLst/>
            <a:rect l="l" t="t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51319" y="288797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51319" y="2670048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54011" y="2727960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54011" y="2727960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15200" y="2910839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15200" y="2910839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99959" y="2727960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99959" y="2727960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69252" y="2887979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69252" y="2887979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56176" y="4509515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71415" y="4532376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71415" y="4314444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33315" y="4480559"/>
            <a:ext cx="1122045" cy="212725"/>
          </a:xfrm>
          <a:custGeom>
            <a:avLst/>
            <a:gdLst/>
            <a:ahLst/>
            <a:cxnLst/>
            <a:rect l="l" t="t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48555" y="4497323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48555" y="4279391"/>
            <a:ext cx="1106805" cy="396240"/>
          </a:xfrm>
          <a:custGeom>
            <a:avLst/>
            <a:gdLst/>
            <a:ahLst/>
            <a:cxnLst/>
            <a:rect l="l" t="t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51247" y="4337303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51247" y="4337303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12435" y="4520184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12435" y="4520184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97196" y="4337303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97196" y="4337303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66488" y="4497323"/>
            <a:ext cx="317500" cy="127000"/>
          </a:xfrm>
          <a:custGeom>
            <a:avLst/>
            <a:gdLst/>
            <a:ahLst/>
            <a:cxnLst/>
            <a:rect l="l" t="t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66488" y="4497323"/>
            <a:ext cx="317500" cy="127000"/>
          </a:xfrm>
          <a:custGeom>
            <a:avLst/>
            <a:gdLst/>
            <a:ahLst/>
            <a:cxnLst/>
            <a:rect l="l" t="t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49011" y="5768340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64252" y="579120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64252" y="5573267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26152" y="5739384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41391" y="5756147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41391" y="5538215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44084" y="559612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44084" y="559612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05271" y="577900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05271" y="577900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90032" y="559612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90032" y="559612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59323" y="575614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59323" y="575614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88480" y="4094988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03719" y="4117847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903719" y="3899915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65619" y="4066032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80859" y="4082796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80859" y="3864864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3552" y="3922776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3552" y="3922776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44740" y="4105655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44740" y="4105655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29500" y="3922776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29500" y="3922776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98792" y="4082796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98792" y="4082796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479548" y="3482340"/>
            <a:ext cx="1538605" cy="557530"/>
          </a:xfrm>
          <a:custGeom>
            <a:avLst/>
            <a:gdLst/>
            <a:ahLst/>
            <a:cxnLst/>
            <a:rect l="l" t="t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62144" y="3226307"/>
            <a:ext cx="1949450" cy="117475"/>
          </a:xfrm>
          <a:custGeom>
            <a:avLst/>
            <a:gdLst/>
            <a:ahLst/>
            <a:cxnLst/>
            <a:rect l="l" t="t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18004" y="4396740"/>
            <a:ext cx="906780" cy="901700"/>
          </a:xfrm>
          <a:custGeom>
            <a:avLst/>
            <a:gdLst/>
            <a:ahLst/>
            <a:cxnLst/>
            <a:rect l="l" t="t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13276" y="4835652"/>
            <a:ext cx="497205" cy="615950"/>
          </a:xfrm>
          <a:custGeom>
            <a:avLst/>
            <a:gdLst/>
            <a:ahLst/>
            <a:cxnLst/>
            <a:rect l="l" t="t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554979" y="4207764"/>
            <a:ext cx="1565275" cy="487680"/>
          </a:xfrm>
          <a:custGeom>
            <a:avLst/>
            <a:gdLst/>
            <a:ahLst/>
            <a:cxnLst/>
            <a:rect l="l" t="t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60064" y="5647944"/>
            <a:ext cx="1641475" cy="446405"/>
          </a:xfrm>
          <a:custGeom>
            <a:avLst/>
            <a:gdLst/>
            <a:ahLst/>
            <a:cxnLst/>
            <a:rect l="l" t="t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51247" y="3482340"/>
            <a:ext cx="149225" cy="871855"/>
          </a:xfrm>
          <a:custGeom>
            <a:avLst/>
            <a:gdLst/>
            <a:ahLst/>
            <a:cxnLst/>
            <a:rect l="l" t="t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46291" y="4479035"/>
            <a:ext cx="1287780" cy="1259205"/>
          </a:xfrm>
          <a:custGeom>
            <a:avLst/>
            <a:gdLst/>
            <a:ahLst/>
            <a:cxnLst/>
            <a:rect l="l" t="t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91400" y="3226307"/>
            <a:ext cx="303530" cy="732155"/>
          </a:xfrm>
          <a:custGeom>
            <a:avLst/>
            <a:gdLst/>
            <a:ahLst/>
            <a:cxnLst/>
            <a:rect l="l" t="t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92033" y="3013710"/>
            <a:ext cx="797560" cy="12700"/>
          </a:xfrm>
          <a:custGeom>
            <a:avLst/>
            <a:gdLst/>
            <a:ahLst/>
            <a:cxnLst/>
            <a:rect l="l" t="t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ln w="2895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92618" y="4246626"/>
            <a:ext cx="797560" cy="13970"/>
          </a:xfrm>
          <a:custGeom>
            <a:avLst/>
            <a:gdLst/>
            <a:ahLst/>
            <a:cxnLst/>
            <a:rect l="l" t="t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ln w="28956">
            <a:solidFill>
              <a:srgbClr val="00E3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8093964" y="2657855"/>
            <a:ext cx="520065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245"/>
              </a:spcBef>
            </a:pPr>
            <a:r>
              <a:rPr dirty="0" sz="1400">
                <a:latin typeface="Arial"/>
                <a:cs typeface="Arial"/>
              </a:rPr>
              <a:t>47.1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249411" y="3860291"/>
            <a:ext cx="518159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Arial"/>
                <a:cs typeface="Arial"/>
              </a:rPr>
              <a:t>47.2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4172" y="3927347"/>
            <a:ext cx="520065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0"/>
              </a:spcBef>
            </a:pPr>
            <a:r>
              <a:rPr dirty="0" sz="1400">
                <a:latin typeface="Arial"/>
                <a:cs typeface="Arial"/>
              </a:rPr>
              <a:t>47.3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06730" y="4274058"/>
            <a:ext cx="917575" cy="13970"/>
          </a:xfrm>
          <a:custGeom>
            <a:avLst/>
            <a:gdLst/>
            <a:ahLst/>
            <a:cxnLst/>
            <a:rect l="l" t="t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5023865" y="3465448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90084" y="3694048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28084" y="3389248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864220" y="2666872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621269" y="3284473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459482" y="3670300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535682" y="4250054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171752" y="3979926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624066" y="2932048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131357" y="2822416"/>
          <a:ext cx="2331720" cy="72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59"/>
                <a:gridCol w="594098"/>
                <a:gridCol w="534245"/>
                <a:gridCol w="71319"/>
                <a:gridCol w="410422"/>
                <a:gridCol w="231456"/>
              </a:tblGrid>
              <a:tr h="471607">
                <a:tc>
                  <a:txBody>
                    <a:bodyPr/>
                    <a:lstStyle/>
                    <a:p>
                      <a:pPr marL="66675" marR="98425">
                        <a:lnSpc>
                          <a:spcPts val="1820"/>
                        </a:lnSpc>
                        <a:spcBef>
                          <a:spcPts val="5"/>
                        </a:spcBef>
                      </a:pPr>
                      <a:r>
                        <a:rPr dirty="0" sz="1550" spc="-5">
                          <a:latin typeface="Arial"/>
                          <a:cs typeface="Arial"/>
                        </a:rPr>
                        <a:t>Intf  </a:t>
                      </a:r>
                      <a:r>
                        <a:rPr dirty="0" sz="1550" spc="4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70"/>
                        </a:lnSpc>
                      </a:pPr>
                      <a:r>
                        <a:rPr dirty="0" sz="1550" spc="55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11125">
                        <a:lnSpc>
                          <a:spcPts val="1820"/>
                        </a:lnSpc>
                        <a:spcBef>
                          <a:spcPts val="5"/>
                        </a:spcBef>
                      </a:pPr>
                      <a:r>
                        <a:rPr dirty="0" sz="1550" spc="30">
                          <a:latin typeface="Arial"/>
                          <a:cs typeface="Arial"/>
                        </a:rPr>
                        <a:t>Intf  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040" marR="113030">
                        <a:lnSpc>
                          <a:spcPts val="1820"/>
                        </a:lnSpc>
                        <a:spcBef>
                          <a:spcPts val="5"/>
                        </a:spcBef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Label  </a:t>
                      </a:r>
                      <a:r>
                        <a:rPr dirty="0" sz="1550" spc="55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070">
                <a:tc>
                  <a:txBody>
                    <a:bodyPr/>
                    <a:lstStyle/>
                    <a:p>
                      <a:pPr marL="66675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70"/>
                        </a:lnSpc>
                      </a:pPr>
                      <a:r>
                        <a:rPr dirty="0" sz="1550" spc="45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00">
                      <a:solidFill>
                        <a:srgbClr val="000000"/>
                      </a:solidFill>
                      <a:prstDash val="solid"/>
                    </a:lnL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5">
                          <a:latin typeface="Arial"/>
                          <a:cs typeface="Arial"/>
                        </a:rPr>
                        <a:t>0.50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00">
                      <a:solidFill>
                        <a:srgbClr val="000000"/>
                      </a:solidFill>
                      <a:prstDash val="solid"/>
                    </a:lnR>
                    <a:lnT w="9028">
                      <a:solidFill>
                        <a:srgbClr val="000000"/>
                      </a:solidFill>
                      <a:prstDash val="solid"/>
                    </a:lnT>
                    <a:lnB w="902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8" name="object 128"/>
          <p:cNvSpPr/>
          <p:nvPr/>
        </p:nvSpPr>
        <p:spPr>
          <a:xfrm>
            <a:off x="5269991" y="3378708"/>
            <a:ext cx="504825" cy="192405"/>
          </a:xfrm>
          <a:custGeom>
            <a:avLst/>
            <a:gdLst/>
            <a:ahLst/>
            <a:cxnLst/>
            <a:rect l="l" t="t" r="r" b="b"/>
            <a:pathLst>
              <a:path w="504825" h="192404">
                <a:moveTo>
                  <a:pt x="125730" y="0"/>
                </a:moveTo>
                <a:lnTo>
                  <a:pt x="0" y="96012"/>
                </a:ln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269991" y="3378708"/>
            <a:ext cx="504825" cy="192405"/>
          </a:xfrm>
          <a:custGeom>
            <a:avLst/>
            <a:gdLst/>
            <a:ahLst/>
            <a:cxnLst/>
            <a:rect l="l" t="t" r="r" b="b"/>
            <a:pathLst>
              <a:path w="504825" h="192404">
                <a:moveTo>
                  <a:pt x="0" y="96012"/>
                </a:move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lnTo>
                  <a:pt x="0" y="96012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364479" y="3544823"/>
            <a:ext cx="1297305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Arial"/>
                <a:cs typeface="Arial"/>
              </a:rPr>
              <a:t>Mapping: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0.40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119115" y="3075432"/>
            <a:ext cx="504825" cy="192405"/>
          </a:xfrm>
          <a:custGeom>
            <a:avLst/>
            <a:gdLst/>
            <a:ahLst/>
            <a:cxnLst/>
            <a:rect l="l" t="t" r="r" b="b"/>
            <a:pathLst>
              <a:path w="504825" h="192404">
                <a:moveTo>
                  <a:pt x="378713" y="0"/>
                </a:moveTo>
                <a:lnTo>
                  <a:pt x="378713" y="48005"/>
                </a:lnTo>
                <a:lnTo>
                  <a:pt x="0" y="48005"/>
                </a:lnTo>
                <a:lnTo>
                  <a:pt x="0" y="144017"/>
                </a:lnTo>
                <a:lnTo>
                  <a:pt x="378713" y="144017"/>
                </a:lnTo>
                <a:lnTo>
                  <a:pt x="378713" y="192023"/>
                </a:lnTo>
                <a:lnTo>
                  <a:pt x="504444" y="96012"/>
                </a:lnTo>
                <a:lnTo>
                  <a:pt x="37871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119115" y="3075432"/>
            <a:ext cx="504825" cy="192405"/>
          </a:xfrm>
          <a:custGeom>
            <a:avLst/>
            <a:gdLst/>
            <a:ahLst/>
            <a:cxnLst/>
            <a:rect l="l" t="t" r="r" b="b"/>
            <a:pathLst>
              <a:path w="504825" h="192404">
                <a:moveTo>
                  <a:pt x="504444" y="96012"/>
                </a:moveTo>
                <a:lnTo>
                  <a:pt x="378713" y="192023"/>
                </a:lnTo>
                <a:lnTo>
                  <a:pt x="378713" y="144017"/>
                </a:lnTo>
                <a:lnTo>
                  <a:pt x="0" y="144017"/>
                </a:lnTo>
                <a:lnTo>
                  <a:pt x="0" y="48005"/>
                </a:lnTo>
                <a:lnTo>
                  <a:pt x="378713" y="48005"/>
                </a:lnTo>
                <a:lnTo>
                  <a:pt x="378713" y="0"/>
                </a:lnTo>
                <a:lnTo>
                  <a:pt x="504444" y="96012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5103876" y="2796539"/>
            <a:ext cx="1278890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Arial"/>
                <a:cs typeface="Arial"/>
              </a:rPr>
              <a:t>Request: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47.1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80716" y="3932682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81406" y="94742"/>
                </a:moveTo>
                <a:lnTo>
                  <a:pt x="0" y="230505"/>
                </a:lnTo>
                <a:lnTo>
                  <a:pt x="152400" y="273304"/>
                </a:lnTo>
                <a:lnTo>
                  <a:pt x="134619" y="228600"/>
                </a:lnTo>
                <a:lnTo>
                  <a:pt x="359089" y="139446"/>
                </a:lnTo>
                <a:lnTo>
                  <a:pt x="99186" y="139446"/>
                </a:lnTo>
                <a:lnTo>
                  <a:pt x="81406" y="94742"/>
                </a:lnTo>
                <a:close/>
              </a:path>
              <a:path w="485775" h="273685">
                <a:moveTo>
                  <a:pt x="449960" y="0"/>
                </a:moveTo>
                <a:lnTo>
                  <a:pt x="99186" y="139446"/>
                </a:lnTo>
                <a:lnTo>
                  <a:pt x="359089" y="139446"/>
                </a:lnTo>
                <a:lnTo>
                  <a:pt x="485394" y="89281"/>
                </a:lnTo>
                <a:lnTo>
                  <a:pt x="44996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680716" y="3932682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0" y="230505"/>
                </a:moveTo>
                <a:lnTo>
                  <a:pt x="152400" y="273304"/>
                </a:lnTo>
                <a:lnTo>
                  <a:pt x="134619" y="228600"/>
                </a:lnTo>
                <a:lnTo>
                  <a:pt x="485394" y="89281"/>
                </a:lnTo>
                <a:lnTo>
                  <a:pt x="449960" y="0"/>
                </a:lnTo>
                <a:lnTo>
                  <a:pt x="99186" y="139446"/>
                </a:lnTo>
                <a:lnTo>
                  <a:pt x="81406" y="94742"/>
                </a:lnTo>
                <a:lnTo>
                  <a:pt x="0" y="23050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93238" y="3713734"/>
            <a:ext cx="1318260" cy="762635"/>
          </a:xfrm>
          <a:custGeom>
            <a:avLst/>
            <a:gdLst/>
            <a:ahLst/>
            <a:cxnLst/>
            <a:rect l="l" t="t" r="r" b="b"/>
            <a:pathLst>
              <a:path w="1318260" h="762635">
                <a:moveTo>
                  <a:pt x="0" y="479044"/>
                </a:moveTo>
                <a:lnTo>
                  <a:pt x="1205357" y="0"/>
                </a:lnTo>
                <a:lnTo>
                  <a:pt x="1317878" y="283210"/>
                </a:lnTo>
                <a:lnTo>
                  <a:pt x="112649" y="762254"/>
                </a:lnTo>
                <a:lnTo>
                  <a:pt x="0" y="4790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16808" y="3839971"/>
            <a:ext cx="1058545" cy="514984"/>
          </a:xfrm>
          <a:custGeom>
            <a:avLst/>
            <a:gdLst/>
            <a:ahLst/>
            <a:cxnLst/>
            <a:rect l="l" t="t" r="r" b="b"/>
            <a:pathLst>
              <a:path w="1058545" h="514985">
                <a:moveTo>
                  <a:pt x="23622" y="387603"/>
                </a:moveTo>
                <a:lnTo>
                  <a:pt x="0" y="396493"/>
                </a:lnTo>
                <a:lnTo>
                  <a:pt x="47117" y="514603"/>
                </a:lnTo>
                <a:lnTo>
                  <a:pt x="62357" y="509523"/>
                </a:lnTo>
                <a:lnTo>
                  <a:pt x="22225" y="407923"/>
                </a:lnTo>
                <a:lnTo>
                  <a:pt x="40876" y="407923"/>
                </a:lnTo>
                <a:lnTo>
                  <a:pt x="23622" y="387603"/>
                </a:lnTo>
                <a:close/>
              </a:path>
              <a:path w="1058545" h="514985">
                <a:moveTo>
                  <a:pt x="40876" y="407923"/>
                </a:moveTo>
                <a:lnTo>
                  <a:pt x="22225" y="407923"/>
                </a:lnTo>
                <a:lnTo>
                  <a:pt x="96647" y="495553"/>
                </a:lnTo>
                <a:lnTo>
                  <a:pt x="110743" y="490473"/>
                </a:lnTo>
                <a:lnTo>
                  <a:pt x="110076" y="475233"/>
                </a:lnTo>
                <a:lnTo>
                  <a:pt x="97790" y="475233"/>
                </a:lnTo>
                <a:lnTo>
                  <a:pt x="94996" y="471423"/>
                </a:lnTo>
                <a:lnTo>
                  <a:pt x="90805" y="466343"/>
                </a:lnTo>
                <a:lnTo>
                  <a:pt x="85090" y="459993"/>
                </a:lnTo>
                <a:lnTo>
                  <a:pt x="40876" y="407923"/>
                </a:lnTo>
                <a:close/>
              </a:path>
              <a:path w="1058545" h="514985">
                <a:moveTo>
                  <a:pt x="123317" y="377443"/>
                </a:moveTo>
                <a:lnTo>
                  <a:pt x="105791" y="377443"/>
                </a:lnTo>
                <a:lnTo>
                  <a:pt x="145288" y="476503"/>
                </a:lnTo>
                <a:lnTo>
                  <a:pt x="160401" y="470153"/>
                </a:lnTo>
                <a:lnTo>
                  <a:pt x="123317" y="377443"/>
                </a:lnTo>
                <a:close/>
              </a:path>
              <a:path w="1058545" h="514985">
                <a:moveTo>
                  <a:pt x="113157" y="352043"/>
                </a:moveTo>
                <a:lnTo>
                  <a:pt x="92075" y="359663"/>
                </a:lnTo>
                <a:lnTo>
                  <a:pt x="96725" y="457453"/>
                </a:lnTo>
                <a:lnTo>
                  <a:pt x="97409" y="470153"/>
                </a:lnTo>
                <a:lnTo>
                  <a:pt x="97790" y="475233"/>
                </a:lnTo>
                <a:lnTo>
                  <a:pt x="110076" y="475233"/>
                </a:lnTo>
                <a:lnTo>
                  <a:pt x="105791" y="377443"/>
                </a:lnTo>
                <a:lnTo>
                  <a:pt x="123317" y="377443"/>
                </a:lnTo>
                <a:lnTo>
                  <a:pt x="113157" y="352043"/>
                </a:lnTo>
                <a:close/>
              </a:path>
              <a:path w="1058545" h="514985">
                <a:moveTo>
                  <a:pt x="254381" y="332993"/>
                </a:moveTo>
                <a:lnTo>
                  <a:pt x="241046" y="338073"/>
                </a:lnTo>
                <a:lnTo>
                  <a:pt x="288290" y="457453"/>
                </a:lnTo>
                <a:lnTo>
                  <a:pt x="302895" y="451103"/>
                </a:lnTo>
                <a:lnTo>
                  <a:pt x="286258" y="410463"/>
                </a:lnTo>
                <a:lnTo>
                  <a:pt x="316483" y="410463"/>
                </a:lnTo>
                <a:lnTo>
                  <a:pt x="319786" y="409193"/>
                </a:lnTo>
                <a:lnTo>
                  <a:pt x="325374" y="405383"/>
                </a:lnTo>
                <a:lnTo>
                  <a:pt x="327152" y="402843"/>
                </a:lnTo>
                <a:lnTo>
                  <a:pt x="294513" y="402843"/>
                </a:lnTo>
                <a:lnTo>
                  <a:pt x="288036" y="399033"/>
                </a:lnTo>
                <a:lnTo>
                  <a:pt x="267493" y="362203"/>
                </a:lnTo>
                <a:lnTo>
                  <a:pt x="267418" y="354583"/>
                </a:lnTo>
                <a:lnTo>
                  <a:pt x="268605" y="348233"/>
                </a:lnTo>
                <a:lnTo>
                  <a:pt x="269875" y="344423"/>
                </a:lnTo>
                <a:lnTo>
                  <a:pt x="258826" y="344423"/>
                </a:lnTo>
                <a:lnTo>
                  <a:pt x="254381" y="332993"/>
                </a:lnTo>
                <a:close/>
              </a:path>
              <a:path w="1058545" h="514985">
                <a:moveTo>
                  <a:pt x="226663" y="368553"/>
                </a:moveTo>
                <a:lnTo>
                  <a:pt x="200787" y="368553"/>
                </a:lnTo>
                <a:lnTo>
                  <a:pt x="205867" y="369823"/>
                </a:lnTo>
                <a:lnTo>
                  <a:pt x="209550" y="371093"/>
                </a:lnTo>
                <a:lnTo>
                  <a:pt x="212598" y="374903"/>
                </a:lnTo>
                <a:lnTo>
                  <a:pt x="214884" y="381253"/>
                </a:lnTo>
                <a:lnTo>
                  <a:pt x="215138" y="381253"/>
                </a:lnTo>
                <a:lnTo>
                  <a:pt x="215646" y="382523"/>
                </a:lnTo>
                <a:lnTo>
                  <a:pt x="216408" y="385063"/>
                </a:lnTo>
                <a:lnTo>
                  <a:pt x="212193" y="387603"/>
                </a:lnTo>
                <a:lnTo>
                  <a:pt x="206787" y="391413"/>
                </a:lnTo>
                <a:lnTo>
                  <a:pt x="200191" y="396493"/>
                </a:lnTo>
                <a:lnTo>
                  <a:pt x="192405" y="400303"/>
                </a:lnTo>
                <a:lnTo>
                  <a:pt x="186944" y="402843"/>
                </a:lnTo>
                <a:lnTo>
                  <a:pt x="182880" y="405383"/>
                </a:lnTo>
                <a:lnTo>
                  <a:pt x="176784" y="410463"/>
                </a:lnTo>
                <a:lnTo>
                  <a:pt x="173990" y="413003"/>
                </a:lnTo>
                <a:lnTo>
                  <a:pt x="171704" y="416813"/>
                </a:lnTo>
                <a:lnTo>
                  <a:pt x="169418" y="419353"/>
                </a:lnTo>
                <a:lnTo>
                  <a:pt x="168021" y="423163"/>
                </a:lnTo>
                <a:lnTo>
                  <a:pt x="167005" y="432053"/>
                </a:lnTo>
                <a:lnTo>
                  <a:pt x="167513" y="435863"/>
                </a:lnTo>
                <a:lnTo>
                  <a:pt x="189279" y="456183"/>
                </a:lnTo>
                <a:lnTo>
                  <a:pt x="201523" y="456183"/>
                </a:lnTo>
                <a:lnTo>
                  <a:pt x="208407" y="453643"/>
                </a:lnTo>
                <a:lnTo>
                  <a:pt x="214122" y="451103"/>
                </a:lnTo>
                <a:lnTo>
                  <a:pt x="219075" y="448563"/>
                </a:lnTo>
                <a:lnTo>
                  <a:pt x="223266" y="444753"/>
                </a:lnTo>
                <a:lnTo>
                  <a:pt x="224705" y="443483"/>
                </a:lnTo>
                <a:lnTo>
                  <a:pt x="196850" y="443483"/>
                </a:lnTo>
                <a:lnTo>
                  <a:pt x="192913" y="442213"/>
                </a:lnTo>
                <a:lnTo>
                  <a:pt x="188849" y="440943"/>
                </a:lnTo>
                <a:lnTo>
                  <a:pt x="186182" y="438403"/>
                </a:lnTo>
                <a:lnTo>
                  <a:pt x="184658" y="433323"/>
                </a:lnTo>
                <a:lnTo>
                  <a:pt x="183642" y="432053"/>
                </a:lnTo>
                <a:lnTo>
                  <a:pt x="206244" y="406653"/>
                </a:lnTo>
                <a:lnTo>
                  <a:pt x="212153" y="402843"/>
                </a:lnTo>
                <a:lnTo>
                  <a:pt x="217015" y="399033"/>
                </a:lnTo>
                <a:lnTo>
                  <a:pt x="220853" y="396493"/>
                </a:lnTo>
                <a:lnTo>
                  <a:pt x="237870" y="396493"/>
                </a:lnTo>
                <a:lnTo>
                  <a:pt x="230759" y="378713"/>
                </a:lnTo>
                <a:lnTo>
                  <a:pt x="228092" y="372363"/>
                </a:lnTo>
                <a:lnTo>
                  <a:pt x="226663" y="368553"/>
                </a:lnTo>
                <a:close/>
              </a:path>
              <a:path w="1058545" h="514985">
                <a:moveTo>
                  <a:pt x="237870" y="396493"/>
                </a:moveTo>
                <a:lnTo>
                  <a:pt x="220853" y="396493"/>
                </a:lnTo>
                <a:lnTo>
                  <a:pt x="223012" y="401573"/>
                </a:lnTo>
                <a:lnTo>
                  <a:pt x="225552" y="407923"/>
                </a:lnTo>
                <a:lnTo>
                  <a:pt x="226695" y="413003"/>
                </a:lnTo>
                <a:lnTo>
                  <a:pt x="226060" y="421893"/>
                </a:lnTo>
                <a:lnTo>
                  <a:pt x="224282" y="426973"/>
                </a:lnTo>
                <a:lnTo>
                  <a:pt x="217424" y="435863"/>
                </a:lnTo>
                <a:lnTo>
                  <a:pt x="212979" y="438403"/>
                </a:lnTo>
                <a:lnTo>
                  <a:pt x="207264" y="440943"/>
                </a:lnTo>
                <a:lnTo>
                  <a:pt x="201676" y="443483"/>
                </a:lnTo>
                <a:lnTo>
                  <a:pt x="224705" y="443483"/>
                </a:lnTo>
                <a:lnTo>
                  <a:pt x="227584" y="440943"/>
                </a:lnTo>
                <a:lnTo>
                  <a:pt x="231394" y="434593"/>
                </a:lnTo>
                <a:lnTo>
                  <a:pt x="235077" y="428243"/>
                </a:lnTo>
                <a:lnTo>
                  <a:pt x="253364" y="428243"/>
                </a:lnTo>
                <a:lnTo>
                  <a:pt x="251587" y="425703"/>
                </a:lnTo>
                <a:lnTo>
                  <a:pt x="249555" y="423163"/>
                </a:lnTo>
                <a:lnTo>
                  <a:pt x="245252" y="414273"/>
                </a:lnTo>
                <a:lnTo>
                  <a:pt x="242143" y="406653"/>
                </a:lnTo>
                <a:lnTo>
                  <a:pt x="238379" y="397763"/>
                </a:lnTo>
                <a:lnTo>
                  <a:pt x="237870" y="396493"/>
                </a:lnTo>
                <a:close/>
              </a:path>
              <a:path w="1058545" h="514985">
                <a:moveTo>
                  <a:pt x="253364" y="428243"/>
                </a:moveTo>
                <a:lnTo>
                  <a:pt x="235077" y="428243"/>
                </a:lnTo>
                <a:lnTo>
                  <a:pt x="237109" y="432053"/>
                </a:lnTo>
                <a:lnTo>
                  <a:pt x="239395" y="435863"/>
                </a:lnTo>
                <a:lnTo>
                  <a:pt x="242189" y="438403"/>
                </a:lnTo>
                <a:lnTo>
                  <a:pt x="257302" y="432053"/>
                </a:lnTo>
                <a:lnTo>
                  <a:pt x="254254" y="429513"/>
                </a:lnTo>
                <a:lnTo>
                  <a:pt x="253364" y="428243"/>
                </a:lnTo>
                <a:close/>
              </a:path>
              <a:path w="1058545" h="514985">
                <a:moveTo>
                  <a:pt x="346456" y="297433"/>
                </a:moveTo>
                <a:lnTo>
                  <a:pt x="333121" y="302513"/>
                </a:lnTo>
                <a:lnTo>
                  <a:pt x="380365" y="420623"/>
                </a:lnTo>
                <a:lnTo>
                  <a:pt x="394969" y="415543"/>
                </a:lnTo>
                <a:lnTo>
                  <a:pt x="378332" y="373633"/>
                </a:lnTo>
                <a:lnTo>
                  <a:pt x="408971" y="373633"/>
                </a:lnTo>
                <a:lnTo>
                  <a:pt x="411861" y="372363"/>
                </a:lnTo>
                <a:lnTo>
                  <a:pt x="417449" y="368553"/>
                </a:lnTo>
                <a:lnTo>
                  <a:pt x="419227" y="366013"/>
                </a:lnTo>
                <a:lnTo>
                  <a:pt x="386588" y="366013"/>
                </a:lnTo>
                <a:lnTo>
                  <a:pt x="379983" y="362203"/>
                </a:lnTo>
                <a:lnTo>
                  <a:pt x="359568" y="325373"/>
                </a:lnTo>
                <a:lnTo>
                  <a:pt x="359493" y="317753"/>
                </a:lnTo>
                <a:lnTo>
                  <a:pt x="360680" y="312673"/>
                </a:lnTo>
                <a:lnTo>
                  <a:pt x="362373" y="307593"/>
                </a:lnTo>
                <a:lnTo>
                  <a:pt x="350774" y="307593"/>
                </a:lnTo>
                <a:lnTo>
                  <a:pt x="346456" y="297433"/>
                </a:lnTo>
                <a:close/>
              </a:path>
              <a:path w="1058545" h="514985">
                <a:moveTo>
                  <a:pt x="316483" y="410463"/>
                </a:moveTo>
                <a:lnTo>
                  <a:pt x="286258" y="410463"/>
                </a:lnTo>
                <a:lnTo>
                  <a:pt x="289941" y="411733"/>
                </a:lnTo>
                <a:lnTo>
                  <a:pt x="294132" y="413003"/>
                </a:lnTo>
                <a:lnTo>
                  <a:pt x="298831" y="414273"/>
                </a:lnTo>
                <a:lnTo>
                  <a:pt x="308229" y="414273"/>
                </a:lnTo>
                <a:lnTo>
                  <a:pt x="313182" y="411733"/>
                </a:lnTo>
                <a:lnTo>
                  <a:pt x="316483" y="410463"/>
                </a:lnTo>
                <a:close/>
              </a:path>
              <a:path w="1058545" h="514985">
                <a:moveTo>
                  <a:pt x="319151" y="330453"/>
                </a:moveTo>
                <a:lnTo>
                  <a:pt x="287909" y="330453"/>
                </a:lnTo>
                <a:lnTo>
                  <a:pt x="294386" y="331723"/>
                </a:lnTo>
                <a:lnTo>
                  <a:pt x="300990" y="335533"/>
                </a:lnTo>
                <a:lnTo>
                  <a:pt x="321833" y="372363"/>
                </a:lnTo>
                <a:lnTo>
                  <a:pt x="321966" y="379983"/>
                </a:lnTo>
                <a:lnTo>
                  <a:pt x="320802" y="385063"/>
                </a:lnTo>
                <a:lnTo>
                  <a:pt x="318389" y="392683"/>
                </a:lnTo>
                <a:lnTo>
                  <a:pt x="313817" y="397763"/>
                </a:lnTo>
                <a:lnTo>
                  <a:pt x="300990" y="402843"/>
                </a:lnTo>
                <a:lnTo>
                  <a:pt x="327152" y="402843"/>
                </a:lnTo>
                <a:lnTo>
                  <a:pt x="329819" y="399033"/>
                </a:lnTo>
                <a:lnTo>
                  <a:pt x="334391" y="392683"/>
                </a:lnTo>
                <a:lnTo>
                  <a:pt x="336804" y="385063"/>
                </a:lnTo>
                <a:lnTo>
                  <a:pt x="337121" y="378713"/>
                </a:lnTo>
                <a:lnTo>
                  <a:pt x="337111" y="371093"/>
                </a:lnTo>
                <a:lnTo>
                  <a:pt x="336311" y="364743"/>
                </a:lnTo>
                <a:lnTo>
                  <a:pt x="334773" y="358393"/>
                </a:lnTo>
                <a:lnTo>
                  <a:pt x="332486" y="350773"/>
                </a:lnTo>
                <a:lnTo>
                  <a:pt x="329184" y="343153"/>
                </a:lnTo>
                <a:lnTo>
                  <a:pt x="324866" y="336803"/>
                </a:lnTo>
                <a:lnTo>
                  <a:pt x="319151" y="330453"/>
                </a:lnTo>
                <a:close/>
              </a:path>
              <a:path w="1058545" h="514985">
                <a:moveTo>
                  <a:pt x="212979" y="354583"/>
                </a:moveTo>
                <a:lnTo>
                  <a:pt x="198247" y="354583"/>
                </a:lnTo>
                <a:lnTo>
                  <a:pt x="191897" y="355853"/>
                </a:lnTo>
                <a:lnTo>
                  <a:pt x="158369" y="378713"/>
                </a:lnTo>
                <a:lnTo>
                  <a:pt x="155194" y="393953"/>
                </a:lnTo>
                <a:lnTo>
                  <a:pt x="156337" y="400303"/>
                </a:lnTo>
                <a:lnTo>
                  <a:pt x="171323" y="397763"/>
                </a:lnTo>
                <a:lnTo>
                  <a:pt x="170434" y="390143"/>
                </a:lnTo>
                <a:lnTo>
                  <a:pt x="171196" y="385063"/>
                </a:lnTo>
                <a:lnTo>
                  <a:pt x="173482" y="381253"/>
                </a:lnTo>
                <a:lnTo>
                  <a:pt x="175895" y="377443"/>
                </a:lnTo>
                <a:lnTo>
                  <a:pt x="180467" y="374903"/>
                </a:lnTo>
                <a:lnTo>
                  <a:pt x="187325" y="372363"/>
                </a:lnTo>
                <a:lnTo>
                  <a:pt x="194564" y="368553"/>
                </a:lnTo>
                <a:lnTo>
                  <a:pt x="226663" y="368553"/>
                </a:lnTo>
                <a:lnTo>
                  <a:pt x="226187" y="367283"/>
                </a:lnTo>
                <a:lnTo>
                  <a:pt x="224663" y="364743"/>
                </a:lnTo>
                <a:lnTo>
                  <a:pt x="222250" y="360933"/>
                </a:lnTo>
                <a:lnTo>
                  <a:pt x="219329" y="358393"/>
                </a:lnTo>
                <a:lnTo>
                  <a:pt x="212979" y="354583"/>
                </a:lnTo>
                <a:close/>
              </a:path>
              <a:path w="1058545" h="514985">
                <a:moveTo>
                  <a:pt x="408971" y="373633"/>
                </a:moveTo>
                <a:lnTo>
                  <a:pt x="378332" y="373633"/>
                </a:lnTo>
                <a:lnTo>
                  <a:pt x="382016" y="374903"/>
                </a:lnTo>
                <a:lnTo>
                  <a:pt x="386206" y="376173"/>
                </a:lnTo>
                <a:lnTo>
                  <a:pt x="395605" y="377443"/>
                </a:lnTo>
                <a:lnTo>
                  <a:pt x="400304" y="377443"/>
                </a:lnTo>
                <a:lnTo>
                  <a:pt x="408971" y="373633"/>
                </a:lnTo>
                <a:close/>
              </a:path>
              <a:path w="1058545" h="514985">
                <a:moveTo>
                  <a:pt x="411846" y="294893"/>
                </a:moveTo>
                <a:lnTo>
                  <a:pt x="386461" y="294893"/>
                </a:lnTo>
                <a:lnTo>
                  <a:pt x="393065" y="298703"/>
                </a:lnTo>
                <a:lnTo>
                  <a:pt x="397877" y="302513"/>
                </a:lnTo>
                <a:lnTo>
                  <a:pt x="414021" y="343153"/>
                </a:lnTo>
                <a:lnTo>
                  <a:pt x="412877" y="349503"/>
                </a:lnTo>
                <a:lnTo>
                  <a:pt x="410337" y="355853"/>
                </a:lnTo>
                <a:lnTo>
                  <a:pt x="405892" y="360933"/>
                </a:lnTo>
                <a:lnTo>
                  <a:pt x="393065" y="366013"/>
                </a:lnTo>
                <a:lnTo>
                  <a:pt x="419227" y="366013"/>
                </a:lnTo>
                <a:lnTo>
                  <a:pt x="421894" y="362203"/>
                </a:lnTo>
                <a:lnTo>
                  <a:pt x="426466" y="355853"/>
                </a:lnTo>
                <a:lnTo>
                  <a:pt x="428879" y="348233"/>
                </a:lnTo>
                <a:lnTo>
                  <a:pt x="429132" y="343153"/>
                </a:lnTo>
                <a:lnTo>
                  <a:pt x="429168" y="334263"/>
                </a:lnTo>
                <a:lnTo>
                  <a:pt x="428339" y="327913"/>
                </a:lnTo>
                <a:lnTo>
                  <a:pt x="426795" y="321563"/>
                </a:lnTo>
                <a:lnTo>
                  <a:pt x="424561" y="315213"/>
                </a:lnTo>
                <a:lnTo>
                  <a:pt x="421258" y="306323"/>
                </a:lnTo>
                <a:lnTo>
                  <a:pt x="416814" y="299973"/>
                </a:lnTo>
                <a:lnTo>
                  <a:pt x="411846" y="294893"/>
                </a:lnTo>
                <a:close/>
              </a:path>
              <a:path w="1058545" h="514985">
                <a:moveTo>
                  <a:pt x="439801" y="259333"/>
                </a:moveTo>
                <a:lnTo>
                  <a:pt x="425323" y="265683"/>
                </a:lnTo>
                <a:lnTo>
                  <a:pt x="459358" y="350773"/>
                </a:lnTo>
                <a:lnTo>
                  <a:pt x="473964" y="345693"/>
                </a:lnTo>
                <a:lnTo>
                  <a:pt x="439801" y="259333"/>
                </a:lnTo>
                <a:close/>
              </a:path>
              <a:path w="1058545" h="514985">
                <a:moveTo>
                  <a:pt x="292989" y="317753"/>
                </a:moveTo>
                <a:lnTo>
                  <a:pt x="260223" y="339343"/>
                </a:lnTo>
                <a:lnTo>
                  <a:pt x="258826" y="344423"/>
                </a:lnTo>
                <a:lnTo>
                  <a:pt x="269875" y="344423"/>
                </a:lnTo>
                <a:lnTo>
                  <a:pt x="271145" y="340613"/>
                </a:lnTo>
                <a:lnTo>
                  <a:pt x="275463" y="335533"/>
                </a:lnTo>
                <a:lnTo>
                  <a:pt x="287909" y="330453"/>
                </a:lnTo>
                <a:lnTo>
                  <a:pt x="319151" y="330453"/>
                </a:lnTo>
                <a:lnTo>
                  <a:pt x="313563" y="324103"/>
                </a:lnTo>
                <a:lnTo>
                  <a:pt x="307213" y="321563"/>
                </a:lnTo>
                <a:lnTo>
                  <a:pt x="292989" y="317753"/>
                </a:lnTo>
                <a:close/>
              </a:path>
              <a:path w="1058545" h="514985">
                <a:moveTo>
                  <a:pt x="475106" y="245363"/>
                </a:moveTo>
                <a:lnTo>
                  <a:pt x="462026" y="250443"/>
                </a:lnTo>
                <a:lnTo>
                  <a:pt x="496189" y="336803"/>
                </a:lnTo>
                <a:lnTo>
                  <a:pt x="510667" y="330453"/>
                </a:lnTo>
                <a:lnTo>
                  <a:pt x="492125" y="284733"/>
                </a:lnTo>
                <a:lnTo>
                  <a:pt x="489483" y="275843"/>
                </a:lnTo>
                <a:lnTo>
                  <a:pt x="488235" y="269493"/>
                </a:lnTo>
                <a:lnTo>
                  <a:pt x="488392" y="264413"/>
                </a:lnTo>
                <a:lnTo>
                  <a:pt x="489966" y="259333"/>
                </a:lnTo>
                <a:lnTo>
                  <a:pt x="490550" y="258063"/>
                </a:lnTo>
                <a:lnTo>
                  <a:pt x="479932" y="258063"/>
                </a:lnTo>
                <a:lnTo>
                  <a:pt x="475106" y="245363"/>
                </a:lnTo>
                <a:close/>
              </a:path>
              <a:path w="1058545" h="514985">
                <a:moveTo>
                  <a:pt x="603377" y="305053"/>
                </a:moveTo>
                <a:lnTo>
                  <a:pt x="588391" y="308863"/>
                </a:lnTo>
                <a:lnTo>
                  <a:pt x="591819" y="317753"/>
                </a:lnTo>
                <a:lnTo>
                  <a:pt x="597662" y="324103"/>
                </a:lnTo>
                <a:lnTo>
                  <a:pt x="605790" y="325373"/>
                </a:lnTo>
                <a:lnTo>
                  <a:pt x="612096" y="326643"/>
                </a:lnTo>
                <a:lnTo>
                  <a:pt x="618807" y="326643"/>
                </a:lnTo>
                <a:lnTo>
                  <a:pt x="625899" y="325373"/>
                </a:lnTo>
                <a:lnTo>
                  <a:pt x="633349" y="322833"/>
                </a:lnTo>
                <a:lnTo>
                  <a:pt x="641985" y="319023"/>
                </a:lnTo>
                <a:lnTo>
                  <a:pt x="648589" y="315213"/>
                </a:lnTo>
                <a:lnTo>
                  <a:pt x="649528" y="313943"/>
                </a:lnTo>
                <a:lnTo>
                  <a:pt x="616839" y="313943"/>
                </a:lnTo>
                <a:lnTo>
                  <a:pt x="612140" y="312673"/>
                </a:lnTo>
                <a:lnTo>
                  <a:pt x="608583" y="311403"/>
                </a:lnTo>
                <a:lnTo>
                  <a:pt x="605663" y="308863"/>
                </a:lnTo>
                <a:lnTo>
                  <a:pt x="603377" y="305053"/>
                </a:lnTo>
                <a:close/>
              </a:path>
              <a:path w="1058545" h="514985">
                <a:moveTo>
                  <a:pt x="540131" y="245363"/>
                </a:moveTo>
                <a:lnTo>
                  <a:pt x="518414" y="245363"/>
                </a:lnTo>
                <a:lnTo>
                  <a:pt x="521335" y="247903"/>
                </a:lnTo>
                <a:lnTo>
                  <a:pt x="525907" y="252983"/>
                </a:lnTo>
                <a:lnTo>
                  <a:pt x="528319" y="256793"/>
                </a:lnTo>
                <a:lnTo>
                  <a:pt x="530606" y="263143"/>
                </a:lnTo>
                <a:lnTo>
                  <a:pt x="551433" y="315213"/>
                </a:lnTo>
                <a:lnTo>
                  <a:pt x="566039" y="308863"/>
                </a:lnTo>
                <a:lnTo>
                  <a:pt x="544957" y="256793"/>
                </a:lnTo>
                <a:lnTo>
                  <a:pt x="542290" y="249173"/>
                </a:lnTo>
                <a:lnTo>
                  <a:pt x="540131" y="245363"/>
                </a:lnTo>
                <a:close/>
              </a:path>
              <a:path w="1058545" h="514985">
                <a:moveTo>
                  <a:pt x="656135" y="266953"/>
                </a:moveTo>
                <a:lnTo>
                  <a:pt x="639064" y="266953"/>
                </a:lnTo>
                <a:lnTo>
                  <a:pt x="642874" y="277113"/>
                </a:lnTo>
                <a:lnTo>
                  <a:pt x="645032" y="283463"/>
                </a:lnTo>
                <a:lnTo>
                  <a:pt x="646049" y="291083"/>
                </a:lnTo>
                <a:lnTo>
                  <a:pt x="645160" y="296163"/>
                </a:lnTo>
                <a:lnTo>
                  <a:pt x="642493" y="299973"/>
                </a:lnTo>
                <a:lnTo>
                  <a:pt x="639953" y="305053"/>
                </a:lnTo>
                <a:lnTo>
                  <a:pt x="635254" y="307593"/>
                </a:lnTo>
                <a:lnTo>
                  <a:pt x="628523" y="310133"/>
                </a:lnTo>
                <a:lnTo>
                  <a:pt x="622300" y="312673"/>
                </a:lnTo>
                <a:lnTo>
                  <a:pt x="616839" y="313943"/>
                </a:lnTo>
                <a:lnTo>
                  <a:pt x="649528" y="313943"/>
                </a:lnTo>
                <a:lnTo>
                  <a:pt x="653288" y="308863"/>
                </a:lnTo>
                <a:lnTo>
                  <a:pt x="657860" y="303783"/>
                </a:lnTo>
                <a:lnTo>
                  <a:pt x="660400" y="297433"/>
                </a:lnTo>
                <a:lnTo>
                  <a:pt x="660907" y="291083"/>
                </a:lnTo>
                <a:lnTo>
                  <a:pt x="660741" y="284733"/>
                </a:lnTo>
                <a:lnTo>
                  <a:pt x="659479" y="278383"/>
                </a:lnTo>
                <a:lnTo>
                  <a:pt x="657121" y="269493"/>
                </a:lnTo>
                <a:lnTo>
                  <a:pt x="656135" y="266953"/>
                </a:lnTo>
                <a:close/>
              </a:path>
              <a:path w="1058545" h="514985">
                <a:moveTo>
                  <a:pt x="385064" y="280923"/>
                </a:moveTo>
                <a:lnTo>
                  <a:pt x="352170" y="302513"/>
                </a:lnTo>
                <a:lnTo>
                  <a:pt x="350774" y="307593"/>
                </a:lnTo>
                <a:lnTo>
                  <a:pt x="362373" y="307593"/>
                </a:lnTo>
                <a:lnTo>
                  <a:pt x="363219" y="305053"/>
                </a:lnTo>
                <a:lnTo>
                  <a:pt x="367538" y="299973"/>
                </a:lnTo>
                <a:lnTo>
                  <a:pt x="379983" y="294893"/>
                </a:lnTo>
                <a:lnTo>
                  <a:pt x="411846" y="294893"/>
                </a:lnTo>
                <a:lnTo>
                  <a:pt x="405638" y="288543"/>
                </a:lnTo>
                <a:lnTo>
                  <a:pt x="399288" y="284733"/>
                </a:lnTo>
                <a:lnTo>
                  <a:pt x="385064" y="280923"/>
                </a:lnTo>
                <a:close/>
              </a:path>
              <a:path w="1058545" h="514985">
                <a:moveTo>
                  <a:pt x="600043" y="197103"/>
                </a:moveTo>
                <a:lnTo>
                  <a:pt x="592538" y="197103"/>
                </a:lnTo>
                <a:lnTo>
                  <a:pt x="584962" y="199643"/>
                </a:lnTo>
                <a:lnTo>
                  <a:pt x="560832" y="235203"/>
                </a:lnTo>
                <a:lnTo>
                  <a:pt x="560578" y="242823"/>
                </a:lnTo>
                <a:lnTo>
                  <a:pt x="580316" y="280923"/>
                </a:lnTo>
                <a:lnTo>
                  <a:pt x="602789" y="291083"/>
                </a:lnTo>
                <a:lnTo>
                  <a:pt x="611090" y="289813"/>
                </a:lnTo>
                <a:lnTo>
                  <a:pt x="619760" y="287273"/>
                </a:lnTo>
                <a:lnTo>
                  <a:pt x="626330" y="284733"/>
                </a:lnTo>
                <a:lnTo>
                  <a:pt x="631745" y="279653"/>
                </a:lnTo>
                <a:lnTo>
                  <a:pt x="632595" y="278383"/>
                </a:lnTo>
                <a:lnTo>
                  <a:pt x="609600" y="278383"/>
                </a:lnTo>
                <a:lnTo>
                  <a:pt x="602995" y="277113"/>
                </a:lnTo>
                <a:lnTo>
                  <a:pt x="577431" y="244093"/>
                </a:lnTo>
                <a:lnTo>
                  <a:pt x="576149" y="231393"/>
                </a:lnTo>
                <a:lnTo>
                  <a:pt x="577342" y="226313"/>
                </a:lnTo>
                <a:lnTo>
                  <a:pt x="579882" y="218693"/>
                </a:lnTo>
                <a:lnTo>
                  <a:pt x="584327" y="213613"/>
                </a:lnTo>
                <a:lnTo>
                  <a:pt x="597407" y="208533"/>
                </a:lnTo>
                <a:lnTo>
                  <a:pt x="632840" y="208533"/>
                </a:lnTo>
                <a:lnTo>
                  <a:pt x="630300" y="202183"/>
                </a:lnTo>
                <a:lnTo>
                  <a:pt x="614933" y="202183"/>
                </a:lnTo>
                <a:lnTo>
                  <a:pt x="607500" y="198373"/>
                </a:lnTo>
                <a:lnTo>
                  <a:pt x="600043" y="197103"/>
                </a:lnTo>
                <a:close/>
              </a:path>
              <a:path w="1058545" h="514985">
                <a:moveTo>
                  <a:pt x="632840" y="208533"/>
                </a:moveTo>
                <a:lnTo>
                  <a:pt x="597407" y="208533"/>
                </a:lnTo>
                <a:lnTo>
                  <a:pt x="604012" y="209803"/>
                </a:lnTo>
                <a:lnTo>
                  <a:pt x="610869" y="212343"/>
                </a:lnTo>
                <a:lnTo>
                  <a:pt x="631269" y="249173"/>
                </a:lnTo>
                <a:lnTo>
                  <a:pt x="631307" y="255523"/>
                </a:lnTo>
                <a:lnTo>
                  <a:pt x="630046" y="260603"/>
                </a:lnTo>
                <a:lnTo>
                  <a:pt x="627633" y="266953"/>
                </a:lnTo>
                <a:lnTo>
                  <a:pt x="623062" y="272033"/>
                </a:lnTo>
                <a:lnTo>
                  <a:pt x="609600" y="278383"/>
                </a:lnTo>
                <a:lnTo>
                  <a:pt x="632595" y="278383"/>
                </a:lnTo>
                <a:lnTo>
                  <a:pt x="635994" y="273303"/>
                </a:lnTo>
                <a:lnTo>
                  <a:pt x="639064" y="266953"/>
                </a:lnTo>
                <a:lnTo>
                  <a:pt x="656135" y="266953"/>
                </a:lnTo>
                <a:lnTo>
                  <a:pt x="653669" y="260603"/>
                </a:lnTo>
                <a:lnTo>
                  <a:pt x="632840" y="208533"/>
                </a:lnTo>
                <a:close/>
              </a:path>
              <a:path w="1058545" h="514985">
                <a:moveTo>
                  <a:pt x="522096" y="230123"/>
                </a:moveTo>
                <a:lnTo>
                  <a:pt x="511937" y="230123"/>
                </a:lnTo>
                <a:lnTo>
                  <a:pt x="501650" y="232663"/>
                </a:lnTo>
                <a:lnTo>
                  <a:pt x="493577" y="237743"/>
                </a:lnTo>
                <a:lnTo>
                  <a:pt x="487267" y="242823"/>
                </a:lnTo>
                <a:lnTo>
                  <a:pt x="482719" y="249173"/>
                </a:lnTo>
                <a:lnTo>
                  <a:pt x="479932" y="258063"/>
                </a:lnTo>
                <a:lnTo>
                  <a:pt x="490550" y="258063"/>
                </a:lnTo>
                <a:lnTo>
                  <a:pt x="492887" y="252983"/>
                </a:lnTo>
                <a:lnTo>
                  <a:pt x="497458" y="249173"/>
                </a:lnTo>
                <a:lnTo>
                  <a:pt x="503681" y="246633"/>
                </a:lnTo>
                <a:lnTo>
                  <a:pt x="507492" y="245363"/>
                </a:lnTo>
                <a:lnTo>
                  <a:pt x="540131" y="245363"/>
                </a:lnTo>
                <a:lnTo>
                  <a:pt x="538607" y="242823"/>
                </a:lnTo>
                <a:lnTo>
                  <a:pt x="536067" y="239013"/>
                </a:lnTo>
                <a:lnTo>
                  <a:pt x="533145" y="235203"/>
                </a:lnTo>
                <a:lnTo>
                  <a:pt x="529717" y="233933"/>
                </a:lnTo>
                <a:lnTo>
                  <a:pt x="526415" y="231393"/>
                </a:lnTo>
                <a:lnTo>
                  <a:pt x="522096" y="230123"/>
                </a:lnTo>
                <a:close/>
              </a:path>
              <a:path w="1058545" h="514985">
                <a:moveTo>
                  <a:pt x="426846" y="227583"/>
                </a:moveTo>
                <a:lnTo>
                  <a:pt x="412242" y="232663"/>
                </a:lnTo>
                <a:lnTo>
                  <a:pt x="418973" y="249173"/>
                </a:lnTo>
                <a:lnTo>
                  <a:pt x="433451" y="244093"/>
                </a:lnTo>
                <a:lnTo>
                  <a:pt x="426846" y="227583"/>
                </a:lnTo>
                <a:close/>
              </a:path>
              <a:path w="1058545" h="514985">
                <a:moveTo>
                  <a:pt x="624205" y="186943"/>
                </a:moveTo>
                <a:lnTo>
                  <a:pt x="610743" y="192023"/>
                </a:lnTo>
                <a:lnTo>
                  <a:pt x="614933" y="202183"/>
                </a:lnTo>
                <a:lnTo>
                  <a:pt x="630300" y="202183"/>
                </a:lnTo>
                <a:lnTo>
                  <a:pt x="624205" y="186943"/>
                </a:lnTo>
                <a:close/>
              </a:path>
              <a:path w="1058545" h="514985">
                <a:moveTo>
                  <a:pt x="666750" y="169163"/>
                </a:moveTo>
                <a:lnTo>
                  <a:pt x="650113" y="176783"/>
                </a:lnTo>
                <a:lnTo>
                  <a:pt x="656717" y="192023"/>
                </a:lnTo>
                <a:lnTo>
                  <a:pt x="673354" y="185673"/>
                </a:lnTo>
                <a:lnTo>
                  <a:pt x="666750" y="169163"/>
                </a:lnTo>
                <a:close/>
              </a:path>
              <a:path w="1058545" h="514985">
                <a:moveTo>
                  <a:pt x="694308" y="238251"/>
                </a:moveTo>
                <a:lnTo>
                  <a:pt x="677671" y="244855"/>
                </a:lnTo>
                <a:lnTo>
                  <a:pt x="684276" y="261365"/>
                </a:lnTo>
                <a:lnTo>
                  <a:pt x="700913" y="254761"/>
                </a:lnTo>
                <a:lnTo>
                  <a:pt x="694308" y="238251"/>
                </a:lnTo>
                <a:close/>
              </a:path>
              <a:path w="1058545" h="514985">
                <a:moveTo>
                  <a:pt x="767842" y="91820"/>
                </a:moveTo>
                <a:lnTo>
                  <a:pt x="734147" y="116169"/>
                </a:lnTo>
                <a:lnTo>
                  <a:pt x="731646" y="135635"/>
                </a:lnTo>
                <a:lnTo>
                  <a:pt x="732504" y="143299"/>
                </a:lnTo>
                <a:lnTo>
                  <a:pt x="747720" y="186485"/>
                </a:lnTo>
                <a:lnTo>
                  <a:pt x="779150" y="218015"/>
                </a:lnTo>
                <a:lnTo>
                  <a:pt x="786971" y="219392"/>
                </a:lnTo>
                <a:lnTo>
                  <a:pt x="795101" y="218864"/>
                </a:lnTo>
                <a:lnTo>
                  <a:pt x="803529" y="216407"/>
                </a:lnTo>
                <a:lnTo>
                  <a:pt x="812165" y="212978"/>
                </a:lnTo>
                <a:lnTo>
                  <a:pt x="818388" y="207771"/>
                </a:lnTo>
                <a:lnTo>
                  <a:pt x="818817" y="207009"/>
                </a:lnTo>
                <a:lnTo>
                  <a:pt x="792099" y="207009"/>
                </a:lnTo>
                <a:lnTo>
                  <a:pt x="785114" y="206120"/>
                </a:lnTo>
                <a:lnTo>
                  <a:pt x="755777" y="165226"/>
                </a:lnTo>
                <a:lnTo>
                  <a:pt x="746704" y="130133"/>
                </a:lnTo>
                <a:lnTo>
                  <a:pt x="747358" y="122713"/>
                </a:lnTo>
                <a:lnTo>
                  <a:pt x="747430" y="122142"/>
                </a:lnTo>
                <a:lnTo>
                  <a:pt x="749045" y="114934"/>
                </a:lnTo>
                <a:lnTo>
                  <a:pt x="753364" y="109981"/>
                </a:lnTo>
                <a:lnTo>
                  <a:pt x="759968" y="107441"/>
                </a:lnTo>
                <a:lnTo>
                  <a:pt x="766826" y="104647"/>
                </a:lnTo>
                <a:lnTo>
                  <a:pt x="797188" y="104647"/>
                </a:lnTo>
                <a:lnTo>
                  <a:pt x="795019" y="102361"/>
                </a:lnTo>
                <a:lnTo>
                  <a:pt x="784860" y="95250"/>
                </a:lnTo>
                <a:lnTo>
                  <a:pt x="779399" y="93090"/>
                </a:lnTo>
                <a:lnTo>
                  <a:pt x="767842" y="91820"/>
                </a:lnTo>
                <a:close/>
              </a:path>
              <a:path w="1058545" h="514985">
                <a:moveTo>
                  <a:pt x="797188" y="104647"/>
                </a:moveTo>
                <a:lnTo>
                  <a:pt x="766826" y="104647"/>
                </a:lnTo>
                <a:lnTo>
                  <a:pt x="773683" y="105663"/>
                </a:lnTo>
                <a:lnTo>
                  <a:pt x="780795" y="110235"/>
                </a:lnTo>
                <a:lnTo>
                  <a:pt x="803148" y="146430"/>
                </a:lnTo>
                <a:lnTo>
                  <a:pt x="812327" y="180720"/>
                </a:lnTo>
                <a:lnTo>
                  <a:pt x="811783" y="187959"/>
                </a:lnTo>
                <a:lnTo>
                  <a:pt x="809752" y="196214"/>
                </a:lnTo>
                <a:lnTo>
                  <a:pt x="805433" y="201802"/>
                </a:lnTo>
                <a:lnTo>
                  <a:pt x="798703" y="204469"/>
                </a:lnTo>
                <a:lnTo>
                  <a:pt x="792099" y="207009"/>
                </a:lnTo>
                <a:lnTo>
                  <a:pt x="818817" y="207009"/>
                </a:lnTo>
                <a:lnTo>
                  <a:pt x="827278" y="175894"/>
                </a:lnTo>
                <a:lnTo>
                  <a:pt x="826349" y="168251"/>
                </a:lnTo>
                <a:lnTo>
                  <a:pt x="811164" y="124952"/>
                </a:lnTo>
                <a:lnTo>
                  <a:pt x="799719" y="107314"/>
                </a:lnTo>
                <a:lnTo>
                  <a:pt x="797188" y="104647"/>
                </a:lnTo>
                <a:close/>
              </a:path>
              <a:path w="1058545" h="514985">
                <a:moveTo>
                  <a:pt x="874268" y="166750"/>
                </a:moveTo>
                <a:lnTo>
                  <a:pt x="857631" y="173354"/>
                </a:lnTo>
                <a:lnTo>
                  <a:pt x="864235" y="189864"/>
                </a:lnTo>
                <a:lnTo>
                  <a:pt x="880871" y="183260"/>
                </a:lnTo>
                <a:lnTo>
                  <a:pt x="874268" y="166750"/>
                </a:lnTo>
                <a:close/>
              </a:path>
              <a:path w="1058545" h="514985">
                <a:moveTo>
                  <a:pt x="905256" y="136144"/>
                </a:moveTo>
                <a:lnTo>
                  <a:pt x="890524" y="143509"/>
                </a:lnTo>
                <a:lnTo>
                  <a:pt x="894570" y="150082"/>
                </a:lnTo>
                <a:lnTo>
                  <a:pt x="899461" y="155511"/>
                </a:lnTo>
                <a:lnTo>
                  <a:pt x="905186" y="159797"/>
                </a:lnTo>
                <a:lnTo>
                  <a:pt x="911732" y="162940"/>
                </a:lnTo>
                <a:lnTo>
                  <a:pt x="918755" y="164703"/>
                </a:lnTo>
                <a:lnTo>
                  <a:pt x="926099" y="165036"/>
                </a:lnTo>
                <a:lnTo>
                  <a:pt x="933753" y="163941"/>
                </a:lnTo>
                <a:lnTo>
                  <a:pt x="941705" y="161416"/>
                </a:lnTo>
                <a:lnTo>
                  <a:pt x="950727" y="156819"/>
                </a:lnTo>
                <a:lnTo>
                  <a:pt x="956689" y="151891"/>
                </a:lnTo>
                <a:lnTo>
                  <a:pt x="925449" y="151891"/>
                </a:lnTo>
                <a:lnTo>
                  <a:pt x="919861" y="149732"/>
                </a:lnTo>
                <a:lnTo>
                  <a:pt x="914145" y="147700"/>
                </a:lnTo>
                <a:lnTo>
                  <a:pt x="909319" y="143128"/>
                </a:lnTo>
                <a:lnTo>
                  <a:pt x="905256" y="136144"/>
                </a:lnTo>
                <a:close/>
              </a:path>
              <a:path w="1058545" h="514985">
                <a:moveTo>
                  <a:pt x="958115" y="90677"/>
                </a:moveTo>
                <a:lnTo>
                  <a:pt x="929132" y="90677"/>
                </a:lnTo>
                <a:lnTo>
                  <a:pt x="935736" y="93598"/>
                </a:lnTo>
                <a:lnTo>
                  <a:pt x="942340" y="96646"/>
                </a:lnTo>
                <a:lnTo>
                  <a:pt x="947293" y="102234"/>
                </a:lnTo>
                <a:lnTo>
                  <a:pt x="950594" y="110489"/>
                </a:lnTo>
                <a:lnTo>
                  <a:pt x="954024" y="119252"/>
                </a:lnTo>
                <a:lnTo>
                  <a:pt x="954405" y="127253"/>
                </a:lnTo>
                <a:lnTo>
                  <a:pt x="948817" y="141731"/>
                </a:lnTo>
                <a:lnTo>
                  <a:pt x="943991" y="146684"/>
                </a:lnTo>
                <a:lnTo>
                  <a:pt x="931164" y="151764"/>
                </a:lnTo>
                <a:lnTo>
                  <a:pt x="925449" y="151891"/>
                </a:lnTo>
                <a:lnTo>
                  <a:pt x="956689" y="151891"/>
                </a:lnTo>
                <a:lnTo>
                  <a:pt x="969089" y="119014"/>
                </a:lnTo>
                <a:lnTo>
                  <a:pt x="967980" y="111099"/>
                </a:lnTo>
                <a:lnTo>
                  <a:pt x="965454" y="103123"/>
                </a:lnTo>
                <a:lnTo>
                  <a:pt x="961598" y="95309"/>
                </a:lnTo>
                <a:lnTo>
                  <a:pt x="958115" y="90677"/>
                </a:lnTo>
                <a:close/>
              </a:path>
              <a:path w="1058545" h="514985">
                <a:moveTo>
                  <a:pt x="998728" y="0"/>
                </a:moveTo>
                <a:lnTo>
                  <a:pt x="965033" y="24457"/>
                </a:lnTo>
                <a:lnTo>
                  <a:pt x="962532" y="43941"/>
                </a:lnTo>
                <a:lnTo>
                  <a:pt x="963390" y="51587"/>
                </a:lnTo>
                <a:lnTo>
                  <a:pt x="978535" y="94738"/>
                </a:lnTo>
                <a:lnTo>
                  <a:pt x="1010019" y="126301"/>
                </a:lnTo>
                <a:lnTo>
                  <a:pt x="1017809" y="127635"/>
                </a:lnTo>
                <a:lnTo>
                  <a:pt x="1025933" y="127063"/>
                </a:lnTo>
                <a:lnTo>
                  <a:pt x="1034415" y="124586"/>
                </a:lnTo>
                <a:lnTo>
                  <a:pt x="1043051" y="121157"/>
                </a:lnTo>
                <a:lnTo>
                  <a:pt x="1049274" y="115950"/>
                </a:lnTo>
                <a:lnTo>
                  <a:pt x="1049626" y="115315"/>
                </a:lnTo>
                <a:lnTo>
                  <a:pt x="1022857" y="115315"/>
                </a:lnTo>
                <a:lnTo>
                  <a:pt x="1016000" y="114300"/>
                </a:lnTo>
                <a:lnTo>
                  <a:pt x="986536" y="73532"/>
                </a:lnTo>
                <a:lnTo>
                  <a:pt x="977481" y="38385"/>
                </a:lnTo>
                <a:lnTo>
                  <a:pt x="978173" y="30400"/>
                </a:lnTo>
                <a:lnTo>
                  <a:pt x="979932" y="23240"/>
                </a:lnTo>
                <a:lnTo>
                  <a:pt x="984123" y="18287"/>
                </a:lnTo>
                <a:lnTo>
                  <a:pt x="997585" y="12953"/>
                </a:lnTo>
                <a:lnTo>
                  <a:pt x="1028065" y="12953"/>
                </a:lnTo>
                <a:lnTo>
                  <a:pt x="1025779" y="10667"/>
                </a:lnTo>
                <a:lnTo>
                  <a:pt x="1015745" y="3428"/>
                </a:lnTo>
                <a:lnTo>
                  <a:pt x="1010285" y="1396"/>
                </a:lnTo>
                <a:lnTo>
                  <a:pt x="1004443" y="634"/>
                </a:lnTo>
                <a:lnTo>
                  <a:pt x="998728" y="0"/>
                </a:lnTo>
                <a:close/>
              </a:path>
              <a:path w="1058545" h="514985">
                <a:moveTo>
                  <a:pt x="929386" y="28575"/>
                </a:moveTo>
                <a:lnTo>
                  <a:pt x="870457" y="51942"/>
                </a:lnTo>
                <a:lnTo>
                  <a:pt x="883157" y="117475"/>
                </a:lnTo>
                <a:lnTo>
                  <a:pt x="897508" y="113791"/>
                </a:lnTo>
                <a:lnTo>
                  <a:pt x="898270" y="109600"/>
                </a:lnTo>
                <a:lnTo>
                  <a:pt x="900176" y="105663"/>
                </a:lnTo>
                <a:lnTo>
                  <a:pt x="906018" y="98297"/>
                </a:lnTo>
                <a:lnTo>
                  <a:pt x="909828" y="95630"/>
                </a:lnTo>
                <a:lnTo>
                  <a:pt x="893826" y="95630"/>
                </a:lnTo>
                <a:lnTo>
                  <a:pt x="887603" y="61213"/>
                </a:lnTo>
                <a:lnTo>
                  <a:pt x="934846" y="42417"/>
                </a:lnTo>
                <a:lnTo>
                  <a:pt x="929386" y="28575"/>
                </a:lnTo>
                <a:close/>
              </a:path>
              <a:path w="1058545" h="514985">
                <a:moveTo>
                  <a:pt x="1028065" y="12953"/>
                </a:moveTo>
                <a:lnTo>
                  <a:pt x="997585" y="12953"/>
                </a:lnTo>
                <a:lnTo>
                  <a:pt x="1004569" y="13842"/>
                </a:lnTo>
                <a:lnTo>
                  <a:pt x="1011682" y="18541"/>
                </a:lnTo>
                <a:lnTo>
                  <a:pt x="1034033" y="54736"/>
                </a:lnTo>
                <a:lnTo>
                  <a:pt x="1043160" y="89009"/>
                </a:lnTo>
                <a:lnTo>
                  <a:pt x="1042543" y="96265"/>
                </a:lnTo>
                <a:lnTo>
                  <a:pt x="1040638" y="104520"/>
                </a:lnTo>
                <a:lnTo>
                  <a:pt x="1036319" y="109981"/>
                </a:lnTo>
                <a:lnTo>
                  <a:pt x="1022857" y="115315"/>
                </a:lnTo>
                <a:lnTo>
                  <a:pt x="1049626" y="115315"/>
                </a:lnTo>
                <a:lnTo>
                  <a:pt x="1053083" y="109092"/>
                </a:lnTo>
                <a:lnTo>
                  <a:pt x="1055608" y="103614"/>
                </a:lnTo>
                <a:lnTo>
                  <a:pt x="1057274" y="97647"/>
                </a:lnTo>
                <a:lnTo>
                  <a:pt x="1058084" y="91180"/>
                </a:lnTo>
                <a:lnTo>
                  <a:pt x="1057968" y="83585"/>
                </a:lnTo>
                <a:lnTo>
                  <a:pt x="1045517" y="40433"/>
                </a:lnTo>
                <a:lnTo>
                  <a:pt x="1030605" y="15493"/>
                </a:lnTo>
                <a:lnTo>
                  <a:pt x="1028065" y="12953"/>
                </a:lnTo>
                <a:close/>
              </a:path>
              <a:path w="1058545" h="514985">
                <a:moveTo>
                  <a:pt x="928703" y="76311"/>
                </a:moveTo>
                <a:lnTo>
                  <a:pt x="893826" y="95630"/>
                </a:lnTo>
                <a:lnTo>
                  <a:pt x="909828" y="95630"/>
                </a:lnTo>
                <a:lnTo>
                  <a:pt x="922146" y="90677"/>
                </a:lnTo>
                <a:lnTo>
                  <a:pt x="958115" y="90677"/>
                </a:lnTo>
                <a:lnTo>
                  <a:pt x="956706" y="88804"/>
                </a:lnTo>
                <a:lnTo>
                  <a:pt x="950791" y="83585"/>
                </a:lnTo>
                <a:lnTo>
                  <a:pt x="943864" y="79628"/>
                </a:lnTo>
                <a:lnTo>
                  <a:pt x="936313" y="77178"/>
                </a:lnTo>
                <a:lnTo>
                  <a:pt x="928703" y="76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607055" y="3600577"/>
            <a:ext cx="491490" cy="259715"/>
          </a:xfrm>
          <a:custGeom>
            <a:avLst/>
            <a:gdLst/>
            <a:ahLst/>
            <a:cxnLst/>
            <a:rect l="l" t="t" r="r" b="b"/>
            <a:pathLst>
              <a:path w="491489" h="259714">
                <a:moveTo>
                  <a:pt x="340994" y="0"/>
                </a:moveTo>
                <a:lnTo>
                  <a:pt x="356743" y="45339"/>
                </a:lnTo>
                <a:lnTo>
                  <a:pt x="0" y="168656"/>
                </a:lnTo>
                <a:lnTo>
                  <a:pt x="31368" y="259461"/>
                </a:lnTo>
                <a:lnTo>
                  <a:pt x="388112" y="136144"/>
                </a:lnTo>
                <a:lnTo>
                  <a:pt x="433827" y="136144"/>
                </a:lnTo>
                <a:lnTo>
                  <a:pt x="491236" y="49656"/>
                </a:lnTo>
                <a:lnTo>
                  <a:pt x="340994" y="0"/>
                </a:lnTo>
                <a:close/>
              </a:path>
              <a:path w="491489" h="259714">
                <a:moveTo>
                  <a:pt x="433827" y="136144"/>
                </a:moveTo>
                <a:lnTo>
                  <a:pt x="388112" y="136144"/>
                </a:lnTo>
                <a:lnTo>
                  <a:pt x="403732" y="181483"/>
                </a:lnTo>
                <a:lnTo>
                  <a:pt x="433827" y="13614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607055" y="3600577"/>
            <a:ext cx="491490" cy="259715"/>
          </a:xfrm>
          <a:custGeom>
            <a:avLst/>
            <a:gdLst/>
            <a:ahLst/>
            <a:cxnLst/>
            <a:rect l="l" t="t" r="r" b="b"/>
            <a:pathLst>
              <a:path w="491489" h="259714">
                <a:moveTo>
                  <a:pt x="491236" y="49656"/>
                </a:moveTo>
                <a:lnTo>
                  <a:pt x="403732" y="181483"/>
                </a:lnTo>
                <a:lnTo>
                  <a:pt x="388112" y="136144"/>
                </a:lnTo>
                <a:lnTo>
                  <a:pt x="31368" y="259461"/>
                </a:lnTo>
                <a:lnTo>
                  <a:pt x="0" y="168656"/>
                </a:lnTo>
                <a:lnTo>
                  <a:pt x="356743" y="45339"/>
                </a:lnTo>
                <a:lnTo>
                  <a:pt x="340994" y="0"/>
                </a:lnTo>
                <a:lnTo>
                  <a:pt x="491236" y="4965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485644" y="3049016"/>
            <a:ext cx="1307465" cy="705485"/>
          </a:xfrm>
          <a:custGeom>
            <a:avLst/>
            <a:gdLst/>
            <a:ahLst/>
            <a:cxnLst/>
            <a:rect l="l" t="t" r="r" b="b"/>
            <a:pathLst>
              <a:path w="1307464" h="705485">
                <a:moveTo>
                  <a:pt x="1207770" y="0"/>
                </a:moveTo>
                <a:lnTo>
                  <a:pt x="0" y="417449"/>
                </a:lnTo>
                <a:lnTo>
                  <a:pt x="99568" y="705485"/>
                </a:lnTo>
                <a:lnTo>
                  <a:pt x="1307338" y="288163"/>
                </a:lnTo>
                <a:lnTo>
                  <a:pt x="120777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07817" y="3168395"/>
            <a:ext cx="1043305" cy="467359"/>
          </a:xfrm>
          <a:custGeom>
            <a:avLst/>
            <a:gdLst/>
            <a:ahLst/>
            <a:cxnLst/>
            <a:rect l="l" t="t" r="r" b="b"/>
            <a:pathLst>
              <a:path w="1043304" h="467360">
                <a:moveTo>
                  <a:pt x="79120" y="322961"/>
                </a:moveTo>
                <a:lnTo>
                  <a:pt x="0" y="346582"/>
                </a:lnTo>
                <a:lnTo>
                  <a:pt x="41656" y="467232"/>
                </a:lnTo>
                <a:lnTo>
                  <a:pt x="57657" y="461771"/>
                </a:lnTo>
                <a:lnTo>
                  <a:pt x="39115" y="408177"/>
                </a:lnTo>
                <a:lnTo>
                  <a:pt x="57657" y="401827"/>
                </a:lnTo>
                <a:lnTo>
                  <a:pt x="61721" y="400303"/>
                </a:lnTo>
                <a:lnTo>
                  <a:pt x="64769" y="399541"/>
                </a:lnTo>
                <a:lnTo>
                  <a:pt x="66675" y="399288"/>
                </a:lnTo>
                <a:lnTo>
                  <a:pt x="69342" y="399033"/>
                </a:lnTo>
                <a:lnTo>
                  <a:pt x="107767" y="399033"/>
                </a:lnTo>
                <a:lnTo>
                  <a:pt x="102996" y="396113"/>
                </a:lnTo>
                <a:lnTo>
                  <a:pt x="98932" y="394334"/>
                </a:lnTo>
                <a:lnTo>
                  <a:pt x="34289" y="394334"/>
                </a:lnTo>
                <a:lnTo>
                  <a:pt x="20574" y="354456"/>
                </a:lnTo>
                <a:lnTo>
                  <a:pt x="44386" y="346201"/>
                </a:lnTo>
                <a:lnTo>
                  <a:pt x="67690" y="338200"/>
                </a:lnTo>
                <a:lnTo>
                  <a:pt x="74802" y="337692"/>
                </a:lnTo>
                <a:lnTo>
                  <a:pt x="104207" y="337692"/>
                </a:lnTo>
                <a:lnTo>
                  <a:pt x="101726" y="334137"/>
                </a:lnTo>
                <a:lnTo>
                  <a:pt x="91312" y="325500"/>
                </a:lnTo>
                <a:lnTo>
                  <a:pt x="85470" y="323214"/>
                </a:lnTo>
                <a:lnTo>
                  <a:pt x="79120" y="322961"/>
                </a:lnTo>
                <a:close/>
              </a:path>
              <a:path w="1043304" h="467360">
                <a:moveTo>
                  <a:pt x="107767" y="399033"/>
                </a:moveTo>
                <a:lnTo>
                  <a:pt x="69342" y="399033"/>
                </a:lnTo>
                <a:lnTo>
                  <a:pt x="72136" y="399288"/>
                </a:lnTo>
                <a:lnTo>
                  <a:pt x="75056" y="399923"/>
                </a:lnTo>
                <a:lnTo>
                  <a:pt x="127888" y="437514"/>
                </a:lnTo>
                <a:lnTo>
                  <a:pt x="147955" y="430529"/>
                </a:lnTo>
                <a:lnTo>
                  <a:pt x="131906" y="417829"/>
                </a:lnTo>
                <a:lnTo>
                  <a:pt x="109219" y="399923"/>
                </a:lnTo>
                <a:lnTo>
                  <a:pt x="107767" y="399033"/>
                </a:lnTo>
                <a:close/>
              </a:path>
              <a:path w="1043304" h="467360">
                <a:moveTo>
                  <a:pt x="182435" y="321929"/>
                </a:moveTo>
                <a:lnTo>
                  <a:pt x="144496" y="339361"/>
                </a:lnTo>
                <a:lnTo>
                  <a:pt x="136843" y="364829"/>
                </a:lnTo>
                <a:lnTo>
                  <a:pt x="137832" y="374268"/>
                </a:lnTo>
                <a:lnTo>
                  <a:pt x="156253" y="409386"/>
                </a:lnTo>
                <a:lnTo>
                  <a:pt x="179705" y="418464"/>
                </a:lnTo>
                <a:lnTo>
                  <a:pt x="188559" y="417897"/>
                </a:lnTo>
                <a:lnTo>
                  <a:pt x="197865" y="415543"/>
                </a:lnTo>
                <a:lnTo>
                  <a:pt x="204985" y="412541"/>
                </a:lnTo>
                <a:lnTo>
                  <a:pt x="211105" y="408860"/>
                </a:lnTo>
                <a:lnTo>
                  <a:pt x="214731" y="405764"/>
                </a:lnTo>
                <a:lnTo>
                  <a:pt x="186436" y="405764"/>
                </a:lnTo>
                <a:lnTo>
                  <a:pt x="179450" y="405383"/>
                </a:lnTo>
                <a:lnTo>
                  <a:pt x="166243" y="398525"/>
                </a:lnTo>
                <a:lnTo>
                  <a:pt x="160908" y="392175"/>
                </a:lnTo>
                <a:lnTo>
                  <a:pt x="157099" y="382650"/>
                </a:lnTo>
                <a:lnTo>
                  <a:pt x="193171" y="370204"/>
                </a:lnTo>
                <a:lnTo>
                  <a:pt x="153669" y="370204"/>
                </a:lnTo>
                <a:lnTo>
                  <a:pt x="151511" y="362457"/>
                </a:lnTo>
                <a:lnTo>
                  <a:pt x="152019" y="355473"/>
                </a:lnTo>
                <a:lnTo>
                  <a:pt x="155067" y="349250"/>
                </a:lnTo>
                <a:lnTo>
                  <a:pt x="158114" y="343153"/>
                </a:lnTo>
                <a:lnTo>
                  <a:pt x="163068" y="338963"/>
                </a:lnTo>
                <a:lnTo>
                  <a:pt x="169925" y="336550"/>
                </a:lnTo>
                <a:lnTo>
                  <a:pt x="177419" y="334009"/>
                </a:lnTo>
                <a:lnTo>
                  <a:pt x="207865" y="334009"/>
                </a:lnTo>
                <a:lnTo>
                  <a:pt x="205388" y="331374"/>
                </a:lnTo>
                <a:lnTo>
                  <a:pt x="198246" y="326516"/>
                </a:lnTo>
                <a:lnTo>
                  <a:pt x="190484" y="323324"/>
                </a:lnTo>
                <a:lnTo>
                  <a:pt x="182435" y="321929"/>
                </a:lnTo>
                <a:close/>
              </a:path>
              <a:path w="1043304" h="467360">
                <a:moveTo>
                  <a:pt x="226568" y="374014"/>
                </a:moveTo>
                <a:lnTo>
                  <a:pt x="210565" y="377443"/>
                </a:lnTo>
                <a:lnTo>
                  <a:pt x="210565" y="384428"/>
                </a:lnTo>
                <a:lnTo>
                  <a:pt x="209042" y="390016"/>
                </a:lnTo>
                <a:lnTo>
                  <a:pt x="206159" y="394334"/>
                </a:lnTo>
                <a:lnTo>
                  <a:pt x="203326" y="398399"/>
                </a:lnTo>
                <a:lnTo>
                  <a:pt x="199262" y="401446"/>
                </a:lnTo>
                <a:lnTo>
                  <a:pt x="193801" y="403225"/>
                </a:lnTo>
                <a:lnTo>
                  <a:pt x="186436" y="405764"/>
                </a:lnTo>
                <a:lnTo>
                  <a:pt x="214731" y="405764"/>
                </a:lnTo>
                <a:lnTo>
                  <a:pt x="216225" y="404489"/>
                </a:lnTo>
                <a:lnTo>
                  <a:pt x="220344" y="399414"/>
                </a:lnTo>
                <a:lnTo>
                  <a:pt x="223442" y="393821"/>
                </a:lnTo>
                <a:lnTo>
                  <a:pt x="225504" y="387715"/>
                </a:lnTo>
                <a:lnTo>
                  <a:pt x="226472" y="381555"/>
                </a:lnTo>
                <a:lnTo>
                  <a:pt x="226568" y="374014"/>
                </a:lnTo>
                <a:close/>
              </a:path>
              <a:path w="1043304" h="467360">
                <a:moveTo>
                  <a:pt x="104207" y="337692"/>
                </a:moveTo>
                <a:lnTo>
                  <a:pt x="74802" y="337692"/>
                </a:lnTo>
                <a:lnTo>
                  <a:pt x="85725" y="342264"/>
                </a:lnTo>
                <a:lnTo>
                  <a:pt x="89407" y="346201"/>
                </a:lnTo>
                <a:lnTo>
                  <a:pt x="91312" y="351916"/>
                </a:lnTo>
                <a:lnTo>
                  <a:pt x="92709" y="355853"/>
                </a:lnTo>
                <a:lnTo>
                  <a:pt x="92741" y="360171"/>
                </a:lnTo>
                <a:lnTo>
                  <a:pt x="91820" y="363854"/>
                </a:lnTo>
                <a:lnTo>
                  <a:pt x="90931" y="367918"/>
                </a:lnTo>
                <a:lnTo>
                  <a:pt x="88518" y="371348"/>
                </a:lnTo>
                <a:lnTo>
                  <a:pt x="81406" y="377189"/>
                </a:lnTo>
                <a:lnTo>
                  <a:pt x="75945" y="379983"/>
                </a:lnTo>
                <a:lnTo>
                  <a:pt x="34289" y="394334"/>
                </a:lnTo>
                <a:lnTo>
                  <a:pt x="98932" y="394334"/>
                </a:lnTo>
                <a:lnTo>
                  <a:pt x="96900" y="393445"/>
                </a:lnTo>
                <a:lnTo>
                  <a:pt x="93980" y="392302"/>
                </a:lnTo>
                <a:lnTo>
                  <a:pt x="90043" y="391413"/>
                </a:lnTo>
                <a:lnTo>
                  <a:pt x="85217" y="390778"/>
                </a:lnTo>
                <a:lnTo>
                  <a:pt x="92735" y="386375"/>
                </a:lnTo>
                <a:lnTo>
                  <a:pt x="109670" y="359790"/>
                </a:lnTo>
                <a:lnTo>
                  <a:pt x="109582" y="355218"/>
                </a:lnTo>
                <a:lnTo>
                  <a:pt x="109416" y="352585"/>
                </a:lnTo>
                <a:lnTo>
                  <a:pt x="107823" y="346201"/>
                </a:lnTo>
                <a:lnTo>
                  <a:pt x="105537" y="339598"/>
                </a:lnTo>
                <a:lnTo>
                  <a:pt x="104207" y="337692"/>
                </a:lnTo>
                <a:close/>
              </a:path>
              <a:path w="1043304" h="467360">
                <a:moveTo>
                  <a:pt x="207865" y="334009"/>
                </a:moveTo>
                <a:lnTo>
                  <a:pt x="177419" y="334009"/>
                </a:lnTo>
                <a:lnTo>
                  <a:pt x="184531" y="334644"/>
                </a:lnTo>
                <a:lnTo>
                  <a:pt x="191262" y="338708"/>
                </a:lnTo>
                <a:lnTo>
                  <a:pt x="195580" y="341375"/>
                </a:lnTo>
                <a:lnTo>
                  <a:pt x="199277" y="346233"/>
                </a:lnTo>
                <a:lnTo>
                  <a:pt x="202564" y="353440"/>
                </a:lnTo>
                <a:lnTo>
                  <a:pt x="153669" y="370204"/>
                </a:lnTo>
                <a:lnTo>
                  <a:pt x="193171" y="370204"/>
                </a:lnTo>
                <a:lnTo>
                  <a:pt x="222250" y="360171"/>
                </a:lnTo>
                <a:lnTo>
                  <a:pt x="221742" y="358393"/>
                </a:lnTo>
                <a:lnTo>
                  <a:pt x="221233" y="357124"/>
                </a:lnTo>
                <a:lnTo>
                  <a:pt x="220980" y="356234"/>
                </a:lnTo>
                <a:lnTo>
                  <a:pt x="216747" y="346201"/>
                </a:lnTo>
                <a:lnTo>
                  <a:pt x="211566" y="337946"/>
                </a:lnTo>
                <a:lnTo>
                  <a:pt x="207865" y="334009"/>
                </a:lnTo>
                <a:close/>
              </a:path>
              <a:path w="1043304" h="467360">
                <a:moveTo>
                  <a:pt x="323260" y="365251"/>
                </a:moveTo>
                <a:lnTo>
                  <a:pt x="306705" y="365251"/>
                </a:lnTo>
                <a:lnTo>
                  <a:pt x="321437" y="408050"/>
                </a:lnTo>
                <a:lnTo>
                  <a:pt x="336295" y="402970"/>
                </a:lnTo>
                <a:lnTo>
                  <a:pt x="323260" y="365251"/>
                </a:lnTo>
                <a:close/>
              </a:path>
              <a:path w="1043304" h="467360">
                <a:moveTo>
                  <a:pt x="262917" y="291732"/>
                </a:moveTo>
                <a:lnTo>
                  <a:pt x="254888" y="293496"/>
                </a:lnTo>
                <a:lnTo>
                  <a:pt x="248031" y="295909"/>
                </a:lnTo>
                <a:lnTo>
                  <a:pt x="242315" y="299846"/>
                </a:lnTo>
                <a:lnTo>
                  <a:pt x="237744" y="305562"/>
                </a:lnTo>
                <a:lnTo>
                  <a:pt x="233171" y="311150"/>
                </a:lnTo>
                <a:lnTo>
                  <a:pt x="230631" y="317880"/>
                </a:lnTo>
                <a:lnTo>
                  <a:pt x="230047" y="325246"/>
                </a:lnTo>
                <a:lnTo>
                  <a:pt x="229932" y="332866"/>
                </a:lnTo>
                <a:lnTo>
                  <a:pt x="230392" y="338214"/>
                </a:lnTo>
                <a:lnTo>
                  <a:pt x="249304" y="376211"/>
                </a:lnTo>
                <a:lnTo>
                  <a:pt x="272097" y="386365"/>
                </a:lnTo>
                <a:lnTo>
                  <a:pt x="279864" y="386290"/>
                </a:lnTo>
                <a:lnTo>
                  <a:pt x="287655" y="384428"/>
                </a:lnTo>
                <a:lnTo>
                  <a:pt x="292354" y="382904"/>
                </a:lnTo>
                <a:lnTo>
                  <a:pt x="296418" y="380238"/>
                </a:lnTo>
                <a:lnTo>
                  <a:pt x="299719" y="376681"/>
                </a:lnTo>
                <a:lnTo>
                  <a:pt x="302169" y="374141"/>
                </a:lnTo>
                <a:lnTo>
                  <a:pt x="278130" y="374141"/>
                </a:lnTo>
                <a:lnTo>
                  <a:pt x="271525" y="373252"/>
                </a:lnTo>
                <a:lnTo>
                  <a:pt x="246643" y="338232"/>
                </a:lnTo>
                <a:lnTo>
                  <a:pt x="245591" y="331469"/>
                </a:lnTo>
                <a:lnTo>
                  <a:pt x="245617" y="324103"/>
                </a:lnTo>
                <a:lnTo>
                  <a:pt x="266826" y="302513"/>
                </a:lnTo>
                <a:lnTo>
                  <a:pt x="301579" y="302513"/>
                </a:lnTo>
                <a:lnTo>
                  <a:pt x="300130" y="298323"/>
                </a:lnTo>
                <a:lnTo>
                  <a:pt x="285242" y="298323"/>
                </a:lnTo>
                <a:lnTo>
                  <a:pt x="278070" y="294157"/>
                </a:lnTo>
                <a:lnTo>
                  <a:pt x="270637" y="291957"/>
                </a:lnTo>
                <a:lnTo>
                  <a:pt x="262917" y="291732"/>
                </a:lnTo>
                <a:close/>
              </a:path>
              <a:path w="1043304" h="467360">
                <a:moveTo>
                  <a:pt x="301579" y="302513"/>
                </a:moveTo>
                <a:lnTo>
                  <a:pt x="266826" y="302513"/>
                </a:lnTo>
                <a:lnTo>
                  <a:pt x="273557" y="303529"/>
                </a:lnTo>
                <a:lnTo>
                  <a:pt x="280288" y="307720"/>
                </a:lnTo>
                <a:lnTo>
                  <a:pt x="299760" y="345948"/>
                </a:lnTo>
                <a:lnTo>
                  <a:pt x="299725" y="348995"/>
                </a:lnTo>
                <a:lnTo>
                  <a:pt x="278130" y="374141"/>
                </a:lnTo>
                <a:lnTo>
                  <a:pt x="302169" y="374141"/>
                </a:lnTo>
                <a:lnTo>
                  <a:pt x="303149" y="373125"/>
                </a:lnTo>
                <a:lnTo>
                  <a:pt x="305434" y="369315"/>
                </a:lnTo>
                <a:lnTo>
                  <a:pt x="306705" y="365251"/>
                </a:lnTo>
                <a:lnTo>
                  <a:pt x="323260" y="365251"/>
                </a:lnTo>
                <a:lnTo>
                  <a:pt x="301579" y="302513"/>
                </a:lnTo>
                <a:close/>
              </a:path>
              <a:path w="1043304" h="467360">
                <a:moveTo>
                  <a:pt x="332105" y="269113"/>
                </a:moveTo>
                <a:lnTo>
                  <a:pt x="335914" y="328421"/>
                </a:lnTo>
                <a:lnTo>
                  <a:pt x="341630" y="341883"/>
                </a:lnTo>
                <a:lnTo>
                  <a:pt x="344043" y="345948"/>
                </a:lnTo>
                <a:lnTo>
                  <a:pt x="367664" y="355726"/>
                </a:lnTo>
                <a:lnTo>
                  <a:pt x="372871" y="355091"/>
                </a:lnTo>
                <a:lnTo>
                  <a:pt x="377951" y="353313"/>
                </a:lnTo>
                <a:lnTo>
                  <a:pt x="385949" y="349502"/>
                </a:lnTo>
                <a:lnTo>
                  <a:pt x="392398" y="344154"/>
                </a:lnTo>
                <a:lnTo>
                  <a:pt x="394453" y="341249"/>
                </a:lnTo>
                <a:lnTo>
                  <a:pt x="368045" y="341249"/>
                </a:lnTo>
                <a:lnTo>
                  <a:pt x="364236" y="339978"/>
                </a:lnTo>
                <a:lnTo>
                  <a:pt x="351536" y="325246"/>
                </a:lnTo>
                <a:lnTo>
                  <a:pt x="332105" y="269113"/>
                </a:lnTo>
                <a:close/>
              </a:path>
              <a:path w="1043304" h="467360">
                <a:moveTo>
                  <a:pt x="415442" y="328802"/>
                </a:moveTo>
                <a:lnTo>
                  <a:pt x="400557" y="328802"/>
                </a:lnTo>
                <a:lnTo>
                  <a:pt x="405002" y="341756"/>
                </a:lnTo>
                <a:lnTo>
                  <a:pt x="418338" y="337184"/>
                </a:lnTo>
                <a:lnTo>
                  <a:pt x="415442" y="328802"/>
                </a:lnTo>
                <a:close/>
              </a:path>
              <a:path w="1043304" h="467360">
                <a:moveTo>
                  <a:pt x="388112" y="249681"/>
                </a:moveTo>
                <a:lnTo>
                  <a:pt x="373252" y="254888"/>
                </a:lnTo>
                <a:lnTo>
                  <a:pt x="389810" y="302513"/>
                </a:lnTo>
                <a:lnTo>
                  <a:pt x="392049" y="309117"/>
                </a:lnTo>
                <a:lnTo>
                  <a:pt x="393192" y="315087"/>
                </a:lnTo>
                <a:lnTo>
                  <a:pt x="392722" y="323419"/>
                </a:lnTo>
                <a:lnTo>
                  <a:pt x="392621" y="324256"/>
                </a:lnTo>
                <a:lnTo>
                  <a:pt x="391032" y="328167"/>
                </a:lnTo>
                <a:lnTo>
                  <a:pt x="387857" y="331724"/>
                </a:lnTo>
                <a:lnTo>
                  <a:pt x="384809" y="335406"/>
                </a:lnTo>
                <a:lnTo>
                  <a:pt x="381000" y="337946"/>
                </a:lnTo>
                <a:lnTo>
                  <a:pt x="372109" y="340994"/>
                </a:lnTo>
                <a:lnTo>
                  <a:pt x="368045" y="341249"/>
                </a:lnTo>
                <a:lnTo>
                  <a:pt x="394453" y="341249"/>
                </a:lnTo>
                <a:lnTo>
                  <a:pt x="397275" y="337258"/>
                </a:lnTo>
                <a:lnTo>
                  <a:pt x="400557" y="328802"/>
                </a:lnTo>
                <a:lnTo>
                  <a:pt x="415442" y="328802"/>
                </a:lnTo>
                <a:lnTo>
                  <a:pt x="388112" y="249681"/>
                </a:lnTo>
                <a:close/>
              </a:path>
              <a:path w="1043304" h="467360">
                <a:moveTo>
                  <a:pt x="463359" y="224869"/>
                </a:moveTo>
                <a:lnTo>
                  <a:pt x="425420" y="242278"/>
                </a:lnTo>
                <a:lnTo>
                  <a:pt x="417718" y="267319"/>
                </a:lnTo>
                <a:lnTo>
                  <a:pt x="418756" y="277239"/>
                </a:lnTo>
                <a:lnTo>
                  <a:pt x="437124" y="312304"/>
                </a:lnTo>
                <a:lnTo>
                  <a:pt x="460565" y="321421"/>
                </a:lnTo>
                <a:lnTo>
                  <a:pt x="469427" y="320815"/>
                </a:lnTo>
                <a:lnTo>
                  <a:pt x="478789" y="318388"/>
                </a:lnTo>
                <a:lnTo>
                  <a:pt x="485909" y="315460"/>
                </a:lnTo>
                <a:lnTo>
                  <a:pt x="492029" y="311816"/>
                </a:lnTo>
                <a:lnTo>
                  <a:pt x="495648" y="308737"/>
                </a:lnTo>
                <a:lnTo>
                  <a:pt x="467359" y="308737"/>
                </a:lnTo>
                <a:lnTo>
                  <a:pt x="460375" y="308355"/>
                </a:lnTo>
                <a:lnTo>
                  <a:pt x="447167" y="301498"/>
                </a:lnTo>
                <a:lnTo>
                  <a:pt x="441832" y="295020"/>
                </a:lnTo>
                <a:lnTo>
                  <a:pt x="438023" y="285623"/>
                </a:lnTo>
                <a:lnTo>
                  <a:pt x="474095" y="273176"/>
                </a:lnTo>
                <a:lnTo>
                  <a:pt x="434594" y="273176"/>
                </a:lnTo>
                <a:lnTo>
                  <a:pt x="432434" y="265429"/>
                </a:lnTo>
                <a:lnTo>
                  <a:pt x="432943" y="258444"/>
                </a:lnTo>
                <a:lnTo>
                  <a:pt x="435990" y="252221"/>
                </a:lnTo>
                <a:lnTo>
                  <a:pt x="439038" y="246125"/>
                </a:lnTo>
                <a:lnTo>
                  <a:pt x="443992" y="241807"/>
                </a:lnTo>
                <a:lnTo>
                  <a:pt x="450723" y="239521"/>
                </a:lnTo>
                <a:lnTo>
                  <a:pt x="458343" y="236854"/>
                </a:lnTo>
                <a:lnTo>
                  <a:pt x="488706" y="236854"/>
                </a:lnTo>
                <a:lnTo>
                  <a:pt x="486312" y="234293"/>
                </a:lnTo>
                <a:lnTo>
                  <a:pt x="479170" y="229362"/>
                </a:lnTo>
                <a:lnTo>
                  <a:pt x="471408" y="226240"/>
                </a:lnTo>
                <a:lnTo>
                  <a:pt x="463359" y="224869"/>
                </a:lnTo>
                <a:close/>
              </a:path>
              <a:path w="1043304" h="467360">
                <a:moveTo>
                  <a:pt x="507492" y="276987"/>
                </a:moveTo>
                <a:lnTo>
                  <a:pt x="491489" y="280288"/>
                </a:lnTo>
                <a:lnTo>
                  <a:pt x="491363" y="287400"/>
                </a:lnTo>
                <a:lnTo>
                  <a:pt x="489965" y="292988"/>
                </a:lnTo>
                <a:lnTo>
                  <a:pt x="487044" y="297179"/>
                </a:lnTo>
                <a:lnTo>
                  <a:pt x="484250" y="301370"/>
                </a:lnTo>
                <a:lnTo>
                  <a:pt x="480059" y="304291"/>
                </a:lnTo>
                <a:lnTo>
                  <a:pt x="467359" y="308737"/>
                </a:lnTo>
                <a:lnTo>
                  <a:pt x="495648" y="308737"/>
                </a:lnTo>
                <a:lnTo>
                  <a:pt x="507466" y="284063"/>
                </a:lnTo>
                <a:lnTo>
                  <a:pt x="507492" y="276987"/>
                </a:lnTo>
                <a:close/>
              </a:path>
              <a:path w="1043304" h="467360">
                <a:moveTo>
                  <a:pt x="294513" y="282066"/>
                </a:moveTo>
                <a:lnTo>
                  <a:pt x="281177" y="286638"/>
                </a:lnTo>
                <a:lnTo>
                  <a:pt x="285242" y="298323"/>
                </a:lnTo>
                <a:lnTo>
                  <a:pt x="300130" y="298323"/>
                </a:lnTo>
                <a:lnTo>
                  <a:pt x="294513" y="282066"/>
                </a:lnTo>
                <a:close/>
              </a:path>
              <a:path w="1043304" h="467360">
                <a:moveTo>
                  <a:pt x="488706" y="236854"/>
                </a:moveTo>
                <a:lnTo>
                  <a:pt x="458343" y="236854"/>
                </a:lnTo>
                <a:lnTo>
                  <a:pt x="465455" y="237616"/>
                </a:lnTo>
                <a:lnTo>
                  <a:pt x="476376" y="244348"/>
                </a:lnTo>
                <a:lnTo>
                  <a:pt x="480200" y="249203"/>
                </a:lnTo>
                <a:lnTo>
                  <a:pt x="483362" y="256286"/>
                </a:lnTo>
                <a:lnTo>
                  <a:pt x="434594" y="273176"/>
                </a:lnTo>
                <a:lnTo>
                  <a:pt x="474095" y="273176"/>
                </a:lnTo>
                <a:lnTo>
                  <a:pt x="503174" y="263143"/>
                </a:lnTo>
                <a:lnTo>
                  <a:pt x="502665" y="261365"/>
                </a:lnTo>
                <a:lnTo>
                  <a:pt x="502157" y="259968"/>
                </a:lnTo>
                <a:lnTo>
                  <a:pt x="501904" y="259206"/>
                </a:lnTo>
                <a:lnTo>
                  <a:pt x="497672" y="249174"/>
                </a:lnTo>
                <a:lnTo>
                  <a:pt x="492490" y="240903"/>
                </a:lnTo>
                <a:lnTo>
                  <a:pt x="488706" y="236854"/>
                </a:lnTo>
                <a:close/>
              </a:path>
              <a:path w="1043304" h="467360">
                <a:moveTo>
                  <a:pt x="533907" y="265429"/>
                </a:moveTo>
                <a:lnTo>
                  <a:pt x="520064" y="272795"/>
                </a:lnTo>
                <a:lnTo>
                  <a:pt x="524890" y="281431"/>
                </a:lnTo>
                <a:lnTo>
                  <a:pt x="531113" y="287146"/>
                </a:lnTo>
                <a:lnTo>
                  <a:pt x="538733" y="289813"/>
                </a:lnTo>
                <a:lnTo>
                  <a:pt x="544786" y="291195"/>
                </a:lnTo>
                <a:lnTo>
                  <a:pt x="551529" y="291338"/>
                </a:lnTo>
                <a:lnTo>
                  <a:pt x="558986" y="290242"/>
                </a:lnTo>
                <a:lnTo>
                  <a:pt x="567182" y="287908"/>
                </a:lnTo>
                <a:lnTo>
                  <a:pt x="574039" y="285495"/>
                </a:lnTo>
                <a:lnTo>
                  <a:pt x="579755" y="282193"/>
                </a:lnTo>
                <a:lnTo>
                  <a:pt x="583911" y="278383"/>
                </a:lnTo>
                <a:lnTo>
                  <a:pt x="550290" y="278383"/>
                </a:lnTo>
                <a:lnTo>
                  <a:pt x="545464" y="276478"/>
                </a:lnTo>
                <a:lnTo>
                  <a:pt x="540638" y="274700"/>
                </a:lnTo>
                <a:lnTo>
                  <a:pt x="536829" y="271017"/>
                </a:lnTo>
                <a:lnTo>
                  <a:pt x="533907" y="265429"/>
                </a:lnTo>
                <a:close/>
              </a:path>
              <a:path w="1043304" h="467360">
                <a:moveTo>
                  <a:pt x="592790" y="247903"/>
                </a:moveTo>
                <a:lnTo>
                  <a:pt x="568579" y="247903"/>
                </a:lnTo>
                <a:lnTo>
                  <a:pt x="570992" y="248538"/>
                </a:lnTo>
                <a:lnTo>
                  <a:pt x="574675" y="249427"/>
                </a:lnTo>
                <a:lnTo>
                  <a:pt x="576961" y="251587"/>
                </a:lnTo>
                <a:lnTo>
                  <a:pt x="578104" y="254888"/>
                </a:lnTo>
                <a:lnTo>
                  <a:pt x="579204" y="258190"/>
                </a:lnTo>
                <a:lnTo>
                  <a:pt x="579289" y="259333"/>
                </a:lnTo>
                <a:lnTo>
                  <a:pt x="578865" y="262508"/>
                </a:lnTo>
                <a:lnTo>
                  <a:pt x="576580" y="266318"/>
                </a:lnTo>
                <a:lnTo>
                  <a:pt x="574167" y="270255"/>
                </a:lnTo>
                <a:lnTo>
                  <a:pt x="569721" y="273430"/>
                </a:lnTo>
                <a:lnTo>
                  <a:pt x="562863" y="275716"/>
                </a:lnTo>
                <a:lnTo>
                  <a:pt x="556132" y="278129"/>
                </a:lnTo>
                <a:lnTo>
                  <a:pt x="550290" y="278383"/>
                </a:lnTo>
                <a:lnTo>
                  <a:pt x="583911" y="278383"/>
                </a:lnTo>
                <a:lnTo>
                  <a:pt x="588899" y="273684"/>
                </a:lnTo>
                <a:lnTo>
                  <a:pt x="591946" y="268858"/>
                </a:lnTo>
                <a:lnTo>
                  <a:pt x="594740" y="258190"/>
                </a:lnTo>
                <a:lnTo>
                  <a:pt x="594487" y="252983"/>
                </a:lnTo>
                <a:lnTo>
                  <a:pt x="592790" y="247903"/>
                </a:lnTo>
                <a:close/>
              </a:path>
              <a:path w="1043304" h="467360">
                <a:moveTo>
                  <a:pt x="613007" y="190626"/>
                </a:moveTo>
                <a:lnTo>
                  <a:pt x="596519" y="190626"/>
                </a:lnTo>
                <a:lnTo>
                  <a:pt x="616922" y="249681"/>
                </a:lnTo>
                <a:lnTo>
                  <a:pt x="630301" y="262254"/>
                </a:lnTo>
                <a:lnTo>
                  <a:pt x="633857" y="263016"/>
                </a:lnTo>
                <a:lnTo>
                  <a:pt x="654431" y="255396"/>
                </a:lnTo>
                <a:lnTo>
                  <a:pt x="649848" y="246761"/>
                </a:lnTo>
                <a:lnTo>
                  <a:pt x="637413" y="246761"/>
                </a:lnTo>
                <a:lnTo>
                  <a:pt x="634619" y="246252"/>
                </a:lnTo>
                <a:lnTo>
                  <a:pt x="628904" y="236600"/>
                </a:lnTo>
                <a:lnTo>
                  <a:pt x="613007" y="190626"/>
                </a:lnTo>
                <a:close/>
              </a:path>
              <a:path w="1043304" h="467360">
                <a:moveTo>
                  <a:pt x="546100" y="194055"/>
                </a:moveTo>
                <a:lnTo>
                  <a:pt x="539750" y="195071"/>
                </a:lnTo>
                <a:lnTo>
                  <a:pt x="532892" y="197484"/>
                </a:lnTo>
                <a:lnTo>
                  <a:pt x="528319" y="199008"/>
                </a:lnTo>
                <a:lnTo>
                  <a:pt x="507745" y="225932"/>
                </a:lnTo>
                <a:lnTo>
                  <a:pt x="508000" y="229869"/>
                </a:lnTo>
                <a:lnTo>
                  <a:pt x="534034" y="249936"/>
                </a:lnTo>
                <a:lnTo>
                  <a:pt x="542417" y="249681"/>
                </a:lnTo>
                <a:lnTo>
                  <a:pt x="554227" y="248665"/>
                </a:lnTo>
                <a:lnTo>
                  <a:pt x="562990" y="248030"/>
                </a:lnTo>
                <a:lnTo>
                  <a:pt x="568579" y="247903"/>
                </a:lnTo>
                <a:lnTo>
                  <a:pt x="592790" y="247903"/>
                </a:lnTo>
                <a:lnTo>
                  <a:pt x="591057" y="243077"/>
                </a:lnTo>
                <a:lnTo>
                  <a:pt x="588390" y="239267"/>
                </a:lnTo>
                <a:lnTo>
                  <a:pt x="581406" y="234061"/>
                </a:lnTo>
                <a:lnTo>
                  <a:pt x="580358" y="233679"/>
                </a:lnTo>
                <a:lnTo>
                  <a:pt x="535432" y="233679"/>
                </a:lnTo>
                <a:lnTo>
                  <a:pt x="530859" y="233552"/>
                </a:lnTo>
                <a:lnTo>
                  <a:pt x="523113" y="227075"/>
                </a:lnTo>
                <a:lnTo>
                  <a:pt x="522096" y="224154"/>
                </a:lnTo>
                <a:lnTo>
                  <a:pt x="548767" y="207009"/>
                </a:lnTo>
                <a:lnTo>
                  <a:pt x="574348" y="207009"/>
                </a:lnTo>
                <a:lnTo>
                  <a:pt x="573151" y="204724"/>
                </a:lnTo>
                <a:lnTo>
                  <a:pt x="569849" y="200787"/>
                </a:lnTo>
                <a:lnTo>
                  <a:pt x="566165" y="198246"/>
                </a:lnTo>
                <a:lnTo>
                  <a:pt x="562609" y="195706"/>
                </a:lnTo>
                <a:lnTo>
                  <a:pt x="557783" y="194437"/>
                </a:lnTo>
                <a:lnTo>
                  <a:pt x="551942" y="194182"/>
                </a:lnTo>
                <a:lnTo>
                  <a:pt x="546100" y="194055"/>
                </a:lnTo>
                <a:close/>
              </a:path>
              <a:path w="1043304" h="467360">
                <a:moveTo>
                  <a:pt x="647827" y="242950"/>
                </a:moveTo>
                <a:lnTo>
                  <a:pt x="637413" y="246761"/>
                </a:lnTo>
                <a:lnTo>
                  <a:pt x="649848" y="246761"/>
                </a:lnTo>
                <a:lnTo>
                  <a:pt x="647827" y="242950"/>
                </a:lnTo>
                <a:close/>
              </a:path>
              <a:path w="1043304" h="467360">
                <a:moveTo>
                  <a:pt x="567689" y="231901"/>
                </a:moveTo>
                <a:lnTo>
                  <a:pt x="559562" y="232155"/>
                </a:lnTo>
                <a:lnTo>
                  <a:pt x="540257" y="233425"/>
                </a:lnTo>
                <a:lnTo>
                  <a:pt x="535432" y="233679"/>
                </a:lnTo>
                <a:lnTo>
                  <a:pt x="580358" y="233679"/>
                </a:lnTo>
                <a:lnTo>
                  <a:pt x="577214" y="232537"/>
                </a:lnTo>
                <a:lnTo>
                  <a:pt x="572515" y="232282"/>
                </a:lnTo>
                <a:lnTo>
                  <a:pt x="567689" y="231901"/>
                </a:lnTo>
                <a:close/>
              </a:path>
              <a:path w="1043304" h="467360">
                <a:moveTo>
                  <a:pt x="574348" y="207009"/>
                </a:moveTo>
                <a:lnTo>
                  <a:pt x="548767" y="207009"/>
                </a:lnTo>
                <a:lnTo>
                  <a:pt x="552831" y="208533"/>
                </a:lnTo>
                <a:lnTo>
                  <a:pt x="556894" y="209930"/>
                </a:lnTo>
                <a:lnTo>
                  <a:pt x="559943" y="212725"/>
                </a:lnTo>
                <a:lnTo>
                  <a:pt x="562229" y="217042"/>
                </a:lnTo>
                <a:lnTo>
                  <a:pt x="575944" y="210057"/>
                </a:lnTo>
                <a:lnTo>
                  <a:pt x="574348" y="207009"/>
                </a:lnTo>
                <a:close/>
              </a:path>
              <a:path w="1043304" h="467360">
                <a:moveTo>
                  <a:pt x="596773" y="143509"/>
                </a:moveTo>
                <a:lnTo>
                  <a:pt x="585088" y="157479"/>
                </a:lnTo>
                <a:lnTo>
                  <a:pt x="592582" y="179069"/>
                </a:lnTo>
                <a:lnTo>
                  <a:pt x="581659" y="182879"/>
                </a:lnTo>
                <a:lnTo>
                  <a:pt x="585596" y="194309"/>
                </a:lnTo>
                <a:lnTo>
                  <a:pt x="596519" y="190626"/>
                </a:lnTo>
                <a:lnTo>
                  <a:pt x="613007" y="190626"/>
                </a:lnTo>
                <a:lnTo>
                  <a:pt x="611251" y="185546"/>
                </a:lnTo>
                <a:lnTo>
                  <a:pt x="626109" y="180339"/>
                </a:lnTo>
                <a:lnTo>
                  <a:pt x="623922" y="173989"/>
                </a:lnTo>
                <a:lnTo>
                  <a:pt x="607313" y="173989"/>
                </a:lnTo>
                <a:lnTo>
                  <a:pt x="596773" y="143509"/>
                </a:lnTo>
                <a:close/>
              </a:path>
              <a:path w="1043304" h="467360">
                <a:moveTo>
                  <a:pt x="658368" y="156337"/>
                </a:moveTo>
                <a:lnTo>
                  <a:pt x="641476" y="162178"/>
                </a:lnTo>
                <a:lnTo>
                  <a:pt x="647319" y="179069"/>
                </a:lnTo>
                <a:lnTo>
                  <a:pt x="664209" y="173227"/>
                </a:lnTo>
                <a:lnTo>
                  <a:pt x="658368" y="156337"/>
                </a:lnTo>
                <a:close/>
              </a:path>
              <a:path w="1043304" h="467360">
                <a:moveTo>
                  <a:pt x="622173" y="168909"/>
                </a:moveTo>
                <a:lnTo>
                  <a:pt x="607313" y="173989"/>
                </a:lnTo>
                <a:lnTo>
                  <a:pt x="623922" y="173989"/>
                </a:lnTo>
                <a:lnTo>
                  <a:pt x="622173" y="168909"/>
                </a:lnTo>
                <a:close/>
              </a:path>
              <a:path w="1043304" h="467360">
                <a:moveTo>
                  <a:pt x="682752" y="226821"/>
                </a:moveTo>
                <a:lnTo>
                  <a:pt x="665860" y="232663"/>
                </a:lnTo>
                <a:lnTo>
                  <a:pt x="671703" y="249554"/>
                </a:lnTo>
                <a:lnTo>
                  <a:pt x="688594" y="243712"/>
                </a:lnTo>
                <a:lnTo>
                  <a:pt x="682752" y="226821"/>
                </a:lnTo>
                <a:close/>
              </a:path>
              <a:path w="1043304" h="467360">
                <a:moveTo>
                  <a:pt x="806820" y="176275"/>
                </a:moveTo>
                <a:lnTo>
                  <a:pt x="790194" y="176275"/>
                </a:lnTo>
                <a:lnTo>
                  <a:pt x="800227" y="205104"/>
                </a:lnTo>
                <a:lnTo>
                  <a:pt x="815085" y="200025"/>
                </a:lnTo>
                <a:lnTo>
                  <a:pt x="806820" y="176275"/>
                </a:lnTo>
                <a:close/>
              </a:path>
              <a:path w="1043304" h="467360">
                <a:moveTo>
                  <a:pt x="773303" y="79375"/>
                </a:moveTo>
                <a:lnTo>
                  <a:pt x="761237" y="83565"/>
                </a:lnTo>
                <a:lnTo>
                  <a:pt x="733170" y="180720"/>
                </a:lnTo>
                <a:lnTo>
                  <a:pt x="737869" y="194309"/>
                </a:lnTo>
                <a:lnTo>
                  <a:pt x="790194" y="176275"/>
                </a:lnTo>
                <a:lnTo>
                  <a:pt x="806820" y="176275"/>
                </a:lnTo>
                <a:lnTo>
                  <a:pt x="806644" y="175767"/>
                </a:lnTo>
                <a:lnTo>
                  <a:pt x="747776" y="175767"/>
                </a:lnTo>
                <a:lnTo>
                  <a:pt x="766698" y="108330"/>
                </a:lnTo>
                <a:lnTo>
                  <a:pt x="783315" y="108330"/>
                </a:lnTo>
                <a:lnTo>
                  <a:pt x="773303" y="79375"/>
                </a:lnTo>
                <a:close/>
              </a:path>
              <a:path w="1043304" h="467360">
                <a:moveTo>
                  <a:pt x="884592" y="63626"/>
                </a:moveTo>
                <a:lnTo>
                  <a:pt x="870204" y="63626"/>
                </a:lnTo>
                <a:lnTo>
                  <a:pt x="866987" y="72342"/>
                </a:lnTo>
                <a:lnTo>
                  <a:pt x="858385" y="113609"/>
                </a:lnTo>
                <a:lnTo>
                  <a:pt x="857432" y="135707"/>
                </a:lnTo>
                <a:lnTo>
                  <a:pt x="857884" y="146684"/>
                </a:lnTo>
                <a:lnTo>
                  <a:pt x="858912" y="157235"/>
                </a:lnTo>
                <a:lnTo>
                  <a:pt x="860298" y="166798"/>
                </a:lnTo>
                <a:lnTo>
                  <a:pt x="862064" y="175385"/>
                </a:lnTo>
                <a:lnTo>
                  <a:pt x="864234" y="183006"/>
                </a:lnTo>
                <a:lnTo>
                  <a:pt x="879474" y="177800"/>
                </a:lnTo>
                <a:lnTo>
                  <a:pt x="877240" y="168677"/>
                </a:lnTo>
                <a:lnTo>
                  <a:pt x="875506" y="159781"/>
                </a:lnTo>
                <a:lnTo>
                  <a:pt x="874295" y="151100"/>
                </a:lnTo>
                <a:lnTo>
                  <a:pt x="873632" y="142620"/>
                </a:lnTo>
                <a:lnTo>
                  <a:pt x="873394" y="130784"/>
                </a:lnTo>
                <a:lnTo>
                  <a:pt x="873823" y="118887"/>
                </a:lnTo>
                <a:lnTo>
                  <a:pt x="874918" y="106920"/>
                </a:lnTo>
                <a:lnTo>
                  <a:pt x="876681" y="94868"/>
                </a:lnTo>
                <a:lnTo>
                  <a:pt x="879040" y="83198"/>
                </a:lnTo>
                <a:lnTo>
                  <a:pt x="881745" y="72564"/>
                </a:lnTo>
                <a:lnTo>
                  <a:pt x="884592" y="63626"/>
                </a:lnTo>
                <a:close/>
              </a:path>
              <a:path w="1043304" h="467360">
                <a:moveTo>
                  <a:pt x="783315" y="108330"/>
                </a:moveTo>
                <a:lnTo>
                  <a:pt x="766698" y="108330"/>
                </a:lnTo>
                <a:lnTo>
                  <a:pt x="785494" y="162687"/>
                </a:lnTo>
                <a:lnTo>
                  <a:pt x="747776" y="175767"/>
                </a:lnTo>
                <a:lnTo>
                  <a:pt x="806644" y="175767"/>
                </a:lnTo>
                <a:lnTo>
                  <a:pt x="805053" y="171195"/>
                </a:lnTo>
                <a:lnTo>
                  <a:pt x="821308" y="165480"/>
                </a:lnTo>
                <a:lnTo>
                  <a:pt x="818586" y="157606"/>
                </a:lnTo>
                <a:lnTo>
                  <a:pt x="800354" y="157606"/>
                </a:lnTo>
                <a:lnTo>
                  <a:pt x="783315" y="108330"/>
                </a:lnTo>
                <a:close/>
              </a:path>
              <a:path w="1043304" h="467360">
                <a:moveTo>
                  <a:pt x="816609" y="151891"/>
                </a:moveTo>
                <a:lnTo>
                  <a:pt x="800354" y="157606"/>
                </a:lnTo>
                <a:lnTo>
                  <a:pt x="818586" y="157606"/>
                </a:lnTo>
                <a:lnTo>
                  <a:pt x="816609" y="151891"/>
                </a:lnTo>
                <a:close/>
              </a:path>
              <a:path w="1043304" h="467360">
                <a:moveTo>
                  <a:pt x="884301" y="42799"/>
                </a:moveTo>
                <a:lnTo>
                  <a:pt x="806195" y="69850"/>
                </a:lnTo>
                <a:lnTo>
                  <a:pt x="811148" y="84074"/>
                </a:lnTo>
                <a:lnTo>
                  <a:pt x="870204" y="63626"/>
                </a:lnTo>
                <a:lnTo>
                  <a:pt x="884592" y="63626"/>
                </a:lnTo>
                <a:lnTo>
                  <a:pt x="884807" y="62954"/>
                </a:lnTo>
                <a:lnTo>
                  <a:pt x="888237" y="54355"/>
                </a:lnTo>
                <a:lnTo>
                  <a:pt x="884301" y="42799"/>
                </a:lnTo>
                <a:close/>
              </a:path>
              <a:path w="1043304" h="467360">
                <a:moveTo>
                  <a:pt x="959357" y="131317"/>
                </a:moveTo>
                <a:lnTo>
                  <a:pt x="942467" y="137159"/>
                </a:lnTo>
                <a:lnTo>
                  <a:pt x="948308" y="153924"/>
                </a:lnTo>
                <a:lnTo>
                  <a:pt x="965199" y="148208"/>
                </a:lnTo>
                <a:lnTo>
                  <a:pt x="959357" y="131317"/>
                </a:lnTo>
                <a:close/>
              </a:path>
              <a:path w="1043304" h="467360">
                <a:moveTo>
                  <a:pt x="1012515" y="31876"/>
                </a:moveTo>
                <a:lnTo>
                  <a:pt x="995933" y="31876"/>
                </a:lnTo>
                <a:lnTo>
                  <a:pt x="1028572" y="126237"/>
                </a:lnTo>
                <a:lnTo>
                  <a:pt x="1043305" y="121157"/>
                </a:lnTo>
                <a:lnTo>
                  <a:pt x="1012515" y="31876"/>
                </a:lnTo>
                <a:close/>
              </a:path>
              <a:path w="1043304" h="467360">
                <a:moveTo>
                  <a:pt x="1001521" y="0"/>
                </a:moveTo>
                <a:lnTo>
                  <a:pt x="991869" y="3301"/>
                </a:lnTo>
                <a:lnTo>
                  <a:pt x="991107" y="9398"/>
                </a:lnTo>
                <a:lnTo>
                  <a:pt x="988568" y="16255"/>
                </a:lnTo>
                <a:lnTo>
                  <a:pt x="967485" y="45719"/>
                </a:lnTo>
                <a:lnTo>
                  <a:pt x="972439" y="59943"/>
                </a:lnTo>
                <a:lnTo>
                  <a:pt x="995933" y="31876"/>
                </a:lnTo>
                <a:lnTo>
                  <a:pt x="1012515" y="31876"/>
                </a:lnTo>
                <a:lnTo>
                  <a:pt x="1001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Label </a:t>
            </a:r>
            <a:r>
              <a:rPr dirty="0" sz="4000" spc="-10" b="0">
                <a:latin typeface="Tahoma"/>
                <a:cs typeface="Tahoma"/>
              </a:rPr>
              <a:t>Switched </a:t>
            </a:r>
            <a:r>
              <a:rPr dirty="0" sz="4000" spc="-5" b="0">
                <a:latin typeface="Tahoma"/>
                <a:cs typeface="Tahoma"/>
              </a:rPr>
              <a:t>Path</a:t>
            </a:r>
            <a:r>
              <a:rPr dirty="0" sz="4000" spc="-1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(LSP)</a:t>
            </a:r>
            <a:endParaRPr sz="40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2845" y="1723646"/>
          <a:ext cx="2580640" cy="72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2616" y="1763270"/>
          <a:ext cx="2933065" cy="72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80744" y="4070603"/>
            <a:ext cx="1114425" cy="218440"/>
          </a:xfrm>
          <a:custGeom>
            <a:avLst/>
            <a:gdLst/>
            <a:ahLst/>
            <a:cxnLst/>
            <a:rect l="l" t="t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5983" y="4093464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5983" y="3875532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4041647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4647" y="4059935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4647" y="3842003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7339" y="3898391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7339" y="3898391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8527" y="4082796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38527" y="4082796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3288" y="3898391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23288" y="3898391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2580" y="40599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2580" y="40599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64864" y="3156204"/>
            <a:ext cx="1113155" cy="218440"/>
          </a:xfrm>
          <a:custGeom>
            <a:avLst/>
            <a:gdLst/>
            <a:ahLst/>
            <a:cxnLst/>
            <a:rect l="l" t="t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0103" y="3179064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0103" y="2961132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42003" y="3127248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7244" y="3145535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7244" y="2927604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59935" y="2983992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59935" y="2983992"/>
            <a:ext cx="307975" cy="110489"/>
          </a:xfrm>
          <a:custGeom>
            <a:avLst/>
            <a:gdLst/>
            <a:ahLst/>
            <a:cxnLst/>
            <a:rect l="l" t="t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21123" y="3168395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1123" y="3168395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05884" y="2983992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5884" y="2983992"/>
            <a:ext cx="330835" cy="110489"/>
          </a:xfrm>
          <a:custGeom>
            <a:avLst/>
            <a:gdLst/>
            <a:ahLst/>
            <a:cxnLst/>
            <a:rect l="l" t="t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5176" y="31455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75176" y="3145535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4472" y="5263896"/>
            <a:ext cx="1114425" cy="218440"/>
          </a:xfrm>
          <a:custGeom>
            <a:avLst/>
            <a:gdLst/>
            <a:ahLst/>
            <a:cxnLst/>
            <a:rect l="l" t="t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9711" y="5286755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29711" y="5070347"/>
            <a:ext cx="1099185" cy="388620"/>
          </a:xfrm>
          <a:custGeom>
            <a:avLst/>
            <a:gdLst/>
            <a:ahLst/>
            <a:cxnLst/>
            <a:rect l="l" t="t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93135" y="5236464"/>
            <a:ext cx="1120775" cy="210820"/>
          </a:xfrm>
          <a:custGeom>
            <a:avLst/>
            <a:gdLst/>
            <a:ahLst/>
            <a:cxnLst/>
            <a:rect l="l" t="t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06851" y="5253228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06851" y="5035296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11067" y="509320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11067" y="509320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70732" y="5276088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70732" y="5276088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57015" y="509320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7015" y="509320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26307" y="5253228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26307" y="5253228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58940" y="2898648"/>
            <a:ext cx="1113155" cy="218440"/>
          </a:xfrm>
          <a:custGeom>
            <a:avLst/>
            <a:gdLst/>
            <a:ahLst/>
            <a:cxnLst/>
            <a:rect l="l" t="t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72656" y="2921507"/>
            <a:ext cx="1099185" cy="390525"/>
          </a:xfrm>
          <a:custGeom>
            <a:avLst/>
            <a:gdLst/>
            <a:ahLst/>
            <a:cxnLst/>
            <a:rect l="l" t="t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72656" y="2705100"/>
            <a:ext cx="1099185" cy="388620"/>
          </a:xfrm>
          <a:custGeom>
            <a:avLst/>
            <a:gdLst/>
            <a:ahLst/>
            <a:cxnLst/>
            <a:rect l="l" t="t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36080" y="2871216"/>
            <a:ext cx="1120775" cy="210820"/>
          </a:xfrm>
          <a:custGeom>
            <a:avLst/>
            <a:gdLst/>
            <a:ahLst/>
            <a:cxnLst/>
            <a:rect l="l" t="t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51319" y="2887979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51319" y="2670048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54011" y="2727960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54011" y="2727960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15200" y="2910839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15200" y="2910839"/>
            <a:ext cx="338455" cy="102870"/>
          </a:xfrm>
          <a:custGeom>
            <a:avLst/>
            <a:gdLst/>
            <a:ahLst/>
            <a:cxnLst/>
            <a:rect l="l" t="t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99959" y="2727960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99959" y="2727960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69252" y="2887979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69252" y="2887979"/>
            <a:ext cx="315595" cy="125730"/>
          </a:xfrm>
          <a:custGeom>
            <a:avLst/>
            <a:gdLst/>
            <a:ahLst/>
            <a:cxnLst/>
            <a:rect l="l" t="t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56176" y="4509515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71415" y="4532376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71415" y="4314444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33315" y="4480559"/>
            <a:ext cx="1122045" cy="212725"/>
          </a:xfrm>
          <a:custGeom>
            <a:avLst/>
            <a:gdLst/>
            <a:ahLst/>
            <a:cxnLst/>
            <a:rect l="l" t="t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48555" y="4497323"/>
            <a:ext cx="1106805" cy="394970"/>
          </a:xfrm>
          <a:custGeom>
            <a:avLst/>
            <a:gdLst/>
            <a:ahLst/>
            <a:cxnLst/>
            <a:rect l="l" t="t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48555" y="4279391"/>
            <a:ext cx="1106805" cy="396240"/>
          </a:xfrm>
          <a:custGeom>
            <a:avLst/>
            <a:gdLst/>
            <a:ahLst/>
            <a:cxnLst/>
            <a:rect l="l" t="t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51247" y="4337303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51247" y="4337303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12435" y="4520184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12435" y="4520184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97196" y="4337303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97196" y="4337303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66488" y="4497323"/>
            <a:ext cx="317500" cy="127000"/>
          </a:xfrm>
          <a:custGeom>
            <a:avLst/>
            <a:gdLst/>
            <a:ahLst/>
            <a:cxnLst/>
            <a:rect l="l" t="t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66488" y="4497323"/>
            <a:ext cx="317500" cy="127000"/>
          </a:xfrm>
          <a:custGeom>
            <a:avLst/>
            <a:gdLst/>
            <a:ahLst/>
            <a:cxnLst/>
            <a:rect l="l" t="t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49011" y="5768340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64252" y="5791200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64252" y="5573267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26152" y="5739384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41391" y="5756147"/>
            <a:ext cx="1104900" cy="394970"/>
          </a:xfrm>
          <a:custGeom>
            <a:avLst/>
            <a:gdLst/>
            <a:ahLst/>
            <a:cxnLst/>
            <a:rect l="l" t="t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41391" y="5538215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44084" y="559612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44084" y="5596128"/>
            <a:ext cx="307975" cy="108585"/>
          </a:xfrm>
          <a:custGeom>
            <a:avLst/>
            <a:gdLst/>
            <a:ahLst/>
            <a:cxnLst/>
            <a:rect l="l" t="t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05271" y="577900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05271" y="5779008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90032" y="559612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90032" y="5596128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59323" y="575614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59323" y="5756147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88480" y="4094988"/>
            <a:ext cx="1113155" cy="217170"/>
          </a:xfrm>
          <a:custGeom>
            <a:avLst/>
            <a:gdLst/>
            <a:ahLst/>
            <a:cxnLst/>
            <a:rect l="l" t="t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03719" y="4117847"/>
            <a:ext cx="1097280" cy="388620"/>
          </a:xfrm>
          <a:custGeom>
            <a:avLst/>
            <a:gdLst/>
            <a:ahLst/>
            <a:cxnLst/>
            <a:rect l="l" t="t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903719" y="3899915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65619" y="4066032"/>
            <a:ext cx="1120775" cy="212725"/>
          </a:xfrm>
          <a:custGeom>
            <a:avLst/>
            <a:gdLst/>
            <a:ahLst/>
            <a:cxnLst/>
            <a:rect l="l" t="t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80859" y="4082796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80859" y="3864864"/>
            <a:ext cx="1104900" cy="396240"/>
          </a:xfrm>
          <a:custGeom>
            <a:avLst/>
            <a:gdLst/>
            <a:ahLst/>
            <a:cxnLst/>
            <a:rect l="l" t="t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3552" y="3922776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3552" y="3922776"/>
            <a:ext cx="309880" cy="108585"/>
          </a:xfrm>
          <a:custGeom>
            <a:avLst/>
            <a:gdLst/>
            <a:ahLst/>
            <a:cxnLst/>
            <a:rect l="l" t="t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44740" y="4105655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44740" y="4105655"/>
            <a:ext cx="338455" cy="104139"/>
          </a:xfrm>
          <a:custGeom>
            <a:avLst/>
            <a:gdLst/>
            <a:ahLst/>
            <a:cxnLst/>
            <a:rect l="l" t="t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29500" y="3922776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29500" y="3922776"/>
            <a:ext cx="330835" cy="108585"/>
          </a:xfrm>
          <a:custGeom>
            <a:avLst/>
            <a:gdLst/>
            <a:ahLst/>
            <a:cxnLst/>
            <a:rect l="l" t="t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98792" y="4082796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98792" y="4082796"/>
            <a:ext cx="315595" cy="127000"/>
          </a:xfrm>
          <a:custGeom>
            <a:avLst/>
            <a:gdLst/>
            <a:ahLst/>
            <a:cxnLst/>
            <a:rect l="l" t="t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479548" y="3482340"/>
            <a:ext cx="1538605" cy="557530"/>
          </a:xfrm>
          <a:custGeom>
            <a:avLst/>
            <a:gdLst/>
            <a:ahLst/>
            <a:cxnLst/>
            <a:rect l="l" t="t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62144" y="3226307"/>
            <a:ext cx="1949450" cy="117475"/>
          </a:xfrm>
          <a:custGeom>
            <a:avLst/>
            <a:gdLst/>
            <a:ahLst/>
            <a:cxnLst/>
            <a:rect l="l" t="t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18004" y="4396740"/>
            <a:ext cx="906780" cy="901700"/>
          </a:xfrm>
          <a:custGeom>
            <a:avLst/>
            <a:gdLst/>
            <a:ahLst/>
            <a:cxnLst/>
            <a:rect l="l" t="t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13276" y="4835652"/>
            <a:ext cx="497205" cy="615950"/>
          </a:xfrm>
          <a:custGeom>
            <a:avLst/>
            <a:gdLst/>
            <a:ahLst/>
            <a:cxnLst/>
            <a:rect l="l" t="t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554979" y="4207764"/>
            <a:ext cx="1565275" cy="487680"/>
          </a:xfrm>
          <a:custGeom>
            <a:avLst/>
            <a:gdLst/>
            <a:ahLst/>
            <a:cxnLst/>
            <a:rect l="l" t="t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60064" y="5647944"/>
            <a:ext cx="1641475" cy="446405"/>
          </a:xfrm>
          <a:custGeom>
            <a:avLst/>
            <a:gdLst/>
            <a:ahLst/>
            <a:cxnLst/>
            <a:rect l="l" t="t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51247" y="3482340"/>
            <a:ext cx="149225" cy="871855"/>
          </a:xfrm>
          <a:custGeom>
            <a:avLst/>
            <a:gdLst/>
            <a:ahLst/>
            <a:cxnLst/>
            <a:rect l="l" t="t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46291" y="4479035"/>
            <a:ext cx="1287780" cy="1259205"/>
          </a:xfrm>
          <a:custGeom>
            <a:avLst/>
            <a:gdLst/>
            <a:ahLst/>
            <a:cxnLst/>
            <a:rect l="l" t="t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91400" y="3226307"/>
            <a:ext cx="303530" cy="732155"/>
          </a:xfrm>
          <a:custGeom>
            <a:avLst/>
            <a:gdLst/>
            <a:ahLst/>
            <a:cxnLst/>
            <a:rect l="l" t="t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92033" y="3013710"/>
            <a:ext cx="797560" cy="12700"/>
          </a:xfrm>
          <a:custGeom>
            <a:avLst/>
            <a:gdLst/>
            <a:ahLst/>
            <a:cxnLst/>
            <a:rect l="l" t="t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ln w="2895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92618" y="4246626"/>
            <a:ext cx="797560" cy="13970"/>
          </a:xfrm>
          <a:custGeom>
            <a:avLst/>
            <a:gdLst/>
            <a:ahLst/>
            <a:cxnLst/>
            <a:rect l="l" t="t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ln w="28956">
            <a:solidFill>
              <a:srgbClr val="00E3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43900" y="2657855"/>
            <a:ext cx="269875" cy="304800"/>
          </a:xfrm>
          <a:custGeom>
            <a:avLst/>
            <a:gdLst/>
            <a:ahLst/>
            <a:cxnLst/>
            <a:rect l="l" t="t" r="r" b="b"/>
            <a:pathLst>
              <a:path w="269875" h="304800">
                <a:moveTo>
                  <a:pt x="0" y="304800"/>
                </a:moveTo>
                <a:lnTo>
                  <a:pt x="269748" y="304800"/>
                </a:lnTo>
                <a:lnTo>
                  <a:pt x="269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93964" y="2657855"/>
            <a:ext cx="520065" cy="304800"/>
          </a:xfrm>
          <a:custGeom>
            <a:avLst/>
            <a:gdLst/>
            <a:ahLst/>
            <a:cxnLst/>
            <a:rect l="l" t="t" r="r" b="b"/>
            <a:pathLst>
              <a:path w="520065" h="304800">
                <a:moveTo>
                  <a:pt x="0" y="304800"/>
                </a:moveTo>
                <a:lnTo>
                  <a:pt x="519683" y="304800"/>
                </a:lnTo>
                <a:lnTo>
                  <a:pt x="5196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8249411" y="3860291"/>
            <a:ext cx="518159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Arial"/>
                <a:cs typeface="Arial"/>
              </a:rPr>
              <a:t>47.2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06730" y="4274058"/>
            <a:ext cx="917575" cy="13970"/>
          </a:xfrm>
          <a:custGeom>
            <a:avLst/>
            <a:gdLst/>
            <a:ahLst/>
            <a:cxnLst/>
            <a:rect l="l" t="t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955540" y="3402076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544059" y="3762375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50385" y="3609975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312152" y="2659379"/>
            <a:ext cx="1067435" cy="3048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564515">
              <a:lnSpc>
                <a:spcPct val="100000"/>
              </a:lnSpc>
              <a:spcBef>
                <a:spcPts val="270"/>
              </a:spcBef>
              <a:tabLst>
                <a:tab pos="868044" algn="l"/>
              </a:tabLst>
            </a:pPr>
            <a:r>
              <a:rPr dirty="0" baseline="7936" sz="2100">
                <a:latin typeface="Arial"/>
                <a:cs typeface="Arial"/>
              </a:rPr>
              <a:t>1</a:t>
            </a:r>
            <a:r>
              <a:rPr dirty="0" baseline="7936" sz="21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692643" y="3284473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459482" y="3670300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10205" y="4754753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90143" y="3933444"/>
            <a:ext cx="906144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330"/>
              </a:spcBef>
              <a:tabLst>
                <a:tab pos="789305" algn="l"/>
              </a:tabLst>
            </a:pPr>
            <a:r>
              <a:rPr dirty="0" baseline="1984" sz="2100">
                <a:latin typeface="Arial"/>
                <a:cs typeface="Arial"/>
              </a:rPr>
              <a:t>47.</a:t>
            </a:r>
            <a:r>
              <a:rPr dirty="0" baseline="1984" sz="2100">
                <a:latin typeface="Arial"/>
                <a:cs typeface="Arial"/>
              </a:rPr>
              <a:t>3</a:t>
            </a:r>
            <a:r>
              <a:rPr dirty="0" baseline="1984" sz="21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143658" y="2833149"/>
          <a:ext cx="2327275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21"/>
                <a:gridCol w="593200"/>
                <a:gridCol w="533180"/>
                <a:gridCol w="71234"/>
                <a:gridCol w="409709"/>
                <a:gridCol w="231125"/>
              </a:tblGrid>
              <a:tr h="471066">
                <a:tc>
                  <a:txBody>
                    <a:bodyPr/>
                    <a:lstStyle/>
                    <a:p>
                      <a:pPr marL="66040" marR="97790">
                        <a:lnSpc>
                          <a:spcPts val="182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tf  </a:t>
                      </a:r>
                      <a:r>
                        <a:rPr dirty="0" sz="1550" spc="4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89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770"/>
                        </a:lnSpc>
                      </a:pPr>
                      <a:r>
                        <a:rPr dirty="0" sz="1550" spc="55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R w="9786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89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10489">
                        <a:lnSpc>
                          <a:spcPts val="1820"/>
                        </a:lnSpc>
                      </a:pPr>
                      <a:r>
                        <a:rPr dirty="0" sz="1550" spc="35">
                          <a:latin typeface="Arial"/>
                          <a:cs typeface="Arial"/>
                        </a:rPr>
                        <a:t>Intf  </a:t>
                      </a:r>
                      <a:r>
                        <a:rPr dirty="0" sz="1550" spc="-1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786">
                      <a:solidFill>
                        <a:srgbClr val="000000"/>
                      </a:solidFill>
                      <a:prstDash val="solid"/>
                    </a:lnL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892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040" marR="113664">
                        <a:lnSpc>
                          <a:spcPts val="182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Label  </a:t>
                      </a:r>
                      <a:r>
                        <a:rPr dirty="0" sz="1550" spc="55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892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0918">
                <a:tc>
                  <a:txBody>
                    <a:bodyPr/>
                    <a:lstStyle/>
                    <a:p>
                      <a:pPr marL="6604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ts val="1770"/>
                        </a:lnSpc>
                      </a:pPr>
                      <a:r>
                        <a:rPr dirty="0" sz="1550" spc="5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R w="9786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70"/>
                        </a:lnSpc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786">
                      <a:solidFill>
                        <a:srgbClr val="000000"/>
                      </a:solidFill>
                      <a:prstDash val="solid"/>
                    </a:lnL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459">
                      <a:solidFill>
                        <a:srgbClr val="000000"/>
                      </a:solidFill>
                      <a:prstDash val="solid"/>
                    </a:lnL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5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55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459">
                      <a:solidFill>
                        <a:srgbClr val="000000"/>
                      </a:solidFill>
                      <a:prstDash val="solid"/>
                    </a:lnR>
                    <a:lnT w="8928">
                      <a:solidFill>
                        <a:srgbClr val="000000"/>
                      </a:solidFill>
                      <a:prstDash val="solid"/>
                    </a:lnT>
                    <a:lnB w="923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7" name="object 127"/>
          <p:cNvSpPr/>
          <p:nvPr/>
        </p:nvSpPr>
        <p:spPr>
          <a:xfrm>
            <a:off x="2303526" y="3798570"/>
            <a:ext cx="247015" cy="294640"/>
          </a:xfrm>
          <a:custGeom>
            <a:avLst/>
            <a:gdLst/>
            <a:ahLst/>
            <a:cxnLst/>
            <a:rect l="l" t="t" r="r" b="b"/>
            <a:pathLst>
              <a:path w="247014" h="294639">
                <a:moveTo>
                  <a:pt x="0" y="147065"/>
                </a:moveTo>
                <a:lnTo>
                  <a:pt x="6291" y="100559"/>
                </a:lnTo>
                <a:lnTo>
                  <a:pt x="23810" y="60185"/>
                </a:lnTo>
                <a:lnTo>
                  <a:pt x="50529" y="28358"/>
                </a:lnTo>
                <a:lnTo>
                  <a:pt x="84417" y="7491"/>
                </a:lnTo>
                <a:lnTo>
                  <a:pt x="123443" y="0"/>
                </a:lnTo>
                <a:lnTo>
                  <a:pt x="162470" y="7491"/>
                </a:lnTo>
                <a:lnTo>
                  <a:pt x="196358" y="28358"/>
                </a:lnTo>
                <a:lnTo>
                  <a:pt x="223077" y="60185"/>
                </a:lnTo>
                <a:lnTo>
                  <a:pt x="240596" y="100559"/>
                </a:lnTo>
                <a:lnTo>
                  <a:pt x="246887" y="147065"/>
                </a:lnTo>
                <a:lnTo>
                  <a:pt x="240596" y="193572"/>
                </a:lnTo>
                <a:lnTo>
                  <a:pt x="223077" y="233946"/>
                </a:lnTo>
                <a:lnTo>
                  <a:pt x="196358" y="265773"/>
                </a:lnTo>
                <a:lnTo>
                  <a:pt x="162470" y="286640"/>
                </a:lnTo>
                <a:lnTo>
                  <a:pt x="123443" y="294131"/>
                </a:lnTo>
                <a:lnTo>
                  <a:pt x="84417" y="286640"/>
                </a:lnTo>
                <a:lnTo>
                  <a:pt x="50529" y="265773"/>
                </a:lnTo>
                <a:lnTo>
                  <a:pt x="23810" y="233946"/>
                </a:lnTo>
                <a:lnTo>
                  <a:pt x="6291" y="193572"/>
                </a:lnTo>
                <a:lnTo>
                  <a:pt x="0" y="147065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653021" y="2713482"/>
            <a:ext cx="245745" cy="295910"/>
          </a:xfrm>
          <a:custGeom>
            <a:avLst/>
            <a:gdLst/>
            <a:ahLst/>
            <a:cxnLst/>
            <a:rect l="l" t="t" r="r" b="b"/>
            <a:pathLst>
              <a:path w="245745" h="295910">
                <a:moveTo>
                  <a:pt x="0" y="147827"/>
                </a:moveTo>
                <a:lnTo>
                  <a:pt x="6248" y="101096"/>
                </a:lnTo>
                <a:lnTo>
                  <a:pt x="23652" y="60514"/>
                </a:lnTo>
                <a:lnTo>
                  <a:pt x="50200" y="28517"/>
                </a:lnTo>
                <a:lnTo>
                  <a:pt x="83880" y="7534"/>
                </a:lnTo>
                <a:lnTo>
                  <a:pt x="122681" y="0"/>
                </a:lnTo>
                <a:lnTo>
                  <a:pt x="161483" y="7534"/>
                </a:lnTo>
                <a:lnTo>
                  <a:pt x="195163" y="28517"/>
                </a:lnTo>
                <a:lnTo>
                  <a:pt x="221711" y="60514"/>
                </a:lnTo>
                <a:lnTo>
                  <a:pt x="239115" y="101096"/>
                </a:lnTo>
                <a:lnTo>
                  <a:pt x="245363" y="147827"/>
                </a:lnTo>
                <a:lnTo>
                  <a:pt x="239115" y="194559"/>
                </a:lnTo>
                <a:lnTo>
                  <a:pt x="221711" y="235141"/>
                </a:lnTo>
                <a:lnTo>
                  <a:pt x="195163" y="267138"/>
                </a:lnTo>
                <a:lnTo>
                  <a:pt x="161483" y="288121"/>
                </a:lnTo>
                <a:lnTo>
                  <a:pt x="122681" y="295655"/>
                </a:lnTo>
                <a:lnTo>
                  <a:pt x="83880" y="288121"/>
                </a:lnTo>
                <a:lnTo>
                  <a:pt x="50200" y="267138"/>
                </a:lnTo>
                <a:lnTo>
                  <a:pt x="23652" y="235141"/>
                </a:lnTo>
                <a:lnTo>
                  <a:pt x="6248" y="194559"/>
                </a:lnTo>
                <a:lnTo>
                  <a:pt x="0" y="147827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434589" y="2742438"/>
            <a:ext cx="4284345" cy="1042669"/>
          </a:xfrm>
          <a:custGeom>
            <a:avLst/>
            <a:gdLst/>
            <a:ahLst/>
            <a:cxnLst/>
            <a:rect l="l" t="t" r="r" b="b"/>
            <a:pathLst>
              <a:path w="4284345" h="1042670">
                <a:moveTo>
                  <a:pt x="0" y="1042416"/>
                </a:moveTo>
                <a:lnTo>
                  <a:pt x="39292" y="1021745"/>
                </a:lnTo>
                <a:lnTo>
                  <a:pt x="78620" y="1001084"/>
                </a:lnTo>
                <a:lnTo>
                  <a:pt x="118020" y="980442"/>
                </a:lnTo>
                <a:lnTo>
                  <a:pt x="157527" y="959827"/>
                </a:lnTo>
                <a:lnTo>
                  <a:pt x="197178" y="939250"/>
                </a:lnTo>
                <a:lnTo>
                  <a:pt x="237007" y="918720"/>
                </a:lnTo>
                <a:lnTo>
                  <a:pt x="277051" y="898245"/>
                </a:lnTo>
                <a:lnTo>
                  <a:pt x="317345" y="877836"/>
                </a:lnTo>
                <a:lnTo>
                  <a:pt x="357925" y="857501"/>
                </a:lnTo>
                <a:lnTo>
                  <a:pt x="398828" y="837251"/>
                </a:lnTo>
                <a:lnTo>
                  <a:pt x="440088" y="817094"/>
                </a:lnTo>
                <a:lnTo>
                  <a:pt x="481742" y="797039"/>
                </a:lnTo>
                <a:lnTo>
                  <a:pt x="523825" y="777096"/>
                </a:lnTo>
                <a:lnTo>
                  <a:pt x="566373" y="757275"/>
                </a:lnTo>
                <a:lnTo>
                  <a:pt x="609422" y="737584"/>
                </a:lnTo>
                <a:lnTo>
                  <a:pt x="653007" y="718034"/>
                </a:lnTo>
                <a:lnTo>
                  <a:pt x="697166" y="698632"/>
                </a:lnTo>
                <a:lnTo>
                  <a:pt x="741932" y="679389"/>
                </a:lnTo>
                <a:lnTo>
                  <a:pt x="787342" y="660314"/>
                </a:lnTo>
                <a:lnTo>
                  <a:pt x="833432" y="641417"/>
                </a:lnTo>
                <a:lnTo>
                  <a:pt x="880238" y="622706"/>
                </a:lnTo>
                <a:lnTo>
                  <a:pt x="927794" y="604191"/>
                </a:lnTo>
                <a:lnTo>
                  <a:pt x="976138" y="585881"/>
                </a:lnTo>
                <a:lnTo>
                  <a:pt x="1025305" y="567786"/>
                </a:lnTo>
                <a:lnTo>
                  <a:pt x="1075330" y="549915"/>
                </a:lnTo>
                <a:lnTo>
                  <a:pt x="1126250" y="532277"/>
                </a:lnTo>
                <a:lnTo>
                  <a:pt x="1178100" y="514881"/>
                </a:lnTo>
                <a:lnTo>
                  <a:pt x="1230916" y="497738"/>
                </a:lnTo>
                <a:lnTo>
                  <a:pt x="1284734" y="480856"/>
                </a:lnTo>
                <a:lnTo>
                  <a:pt x="1339589" y="464244"/>
                </a:lnTo>
                <a:lnTo>
                  <a:pt x="1395517" y="447912"/>
                </a:lnTo>
                <a:lnTo>
                  <a:pt x="1452555" y="431870"/>
                </a:lnTo>
                <a:lnTo>
                  <a:pt x="1510737" y="416126"/>
                </a:lnTo>
                <a:lnTo>
                  <a:pt x="1570100" y="400690"/>
                </a:lnTo>
                <a:lnTo>
                  <a:pt x="1630680" y="385572"/>
                </a:lnTo>
                <a:lnTo>
                  <a:pt x="1671911" y="375730"/>
                </a:lnTo>
                <a:lnTo>
                  <a:pt x="1714728" y="365961"/>
                </a:lnTo>
                <a:lnTo>
                  <a:pt x="1759056" y="356267"/>
                </a:lnTo>
                <a:lnTo>
                  <a:pt x="1804823" y="346647"/>
                </a:lnTo>
                <a:lnTo>
                  <a:pt x="1851956" y="337106"/>
                </a:lnTo>
                <a:lnTo>
                  <a:pt x="1900380" y="327643"/>
                </a:lnTo>
                <a:lnTo>
                  <a:pt x="1950023" y="318260"/>
                </a:lnTo>
                <a:lnTo>
                  <a:pt x="2000811" y="308959"/>
                </a:lnTo>
                <a:lnTo>
                  <a:pt x="2052672" y="299741"/>
                </a:lnTo>
                <a:lnTo>
                  <a:pt x="2105531" y="290609"/>
                </a:lnTo>
                <a:lnTo>
                  <a:pt x="2159317" y="281562"/>
                </a:lnTo>
                <a:lnTo>
                  <a:pt x="2213954" y="272604"/>
                </a:lnTo>
                <a:lnTo>
                  <a:pt x="2269371" y="263735"/>
                </a:lnTo>
                <a:lnTo>
                  <a:pt x="2325494" y="254957"/>
                </a:lnTo>
                <a:lnTo>
                  <a:pt x="2382249" y="246272"/>
                </a:lnTo>
                <a:lnTo>
                  <a:pt x="2439564" y="237681"/>
                </a:lnTo>
                <a:lnTo>
                  <a:pt x="2497365" y="229186"/>
                </a:lnTo>
                <a:lnTo>
                  <a:pt x="2555579" y="220787"/>
                </a:lnTo>
                <a:lnTo>
                  <a:pt x="2614133" y="212488"/>
                </a:lnTo>
                <a:lnTo>
                  <a:pt x="2672952" y="204289"/>
                </a:lnTo>
                <a:lnTo>
                  <a:pt x="2731965" y="196191"/>
                </a:lnTo>
                <a:lnTo>
                  <a:pt x="2791098" y="188197"/>
                </a:lnTo>
                <a:lnTo>
                  <a:pt x="2850278" y="180307"/>
                </a:lnTo>
                <a:lnTo>
                  <a:pt x="2909430" y="172524"/>
                </a:lnTo>
                <a:lnTo>
                  <a:pt x="2968483" y="164849"/>
                </a:lnTo>
                <a:lnTo>
                  <a:pt x="3027363" y="157284"/>
                </a:lnTo>
                <a:lnTo>
                  <a:pt x="3085996" y="149829"/>
                </a:lnTo>
                <a:lnTo>
                  <a:pt x="3144310" y="142487"/>
                </a:lnTo>
                <a:lnTo>
                  <a:pt x="3202230" y="135259"/>
                </a:lnTo>
                <a:lnTo>
                  <a:pt x="3259684" y="128147"/>
                </a:lnTo>
                <a:lnTo>
                  <a:pt x="3316599" y="121151"/>
                </a:lnTo>
                <a:lnTo>
                  <a:pt x="3372901" y="114275"/>
                </a:lnTo>
                <a:lnTo>
                  <a:pt x="3428518" y="107518"/>
                </a:lnTo>
                <a:lnTo>
                  <a:pt x="3483374" y="100884"/>
                </a:lnTo>
                <a:lnTo>
                  <a:pt x="3537399" y="94373"/>
                </a:lnTo>
                <a:lnTo>
                  <a:pt x="3590517" y="87986"/>
                </a:lnTo>
                <a:lnTo>
                  <a:pt x="3642657" y="81726"/>
                </a:lnTo>
                <a:lnTo>
                  <a:pt x="3693744" y="75593"/>
                </a:lnTo>
                <a:lnTo>
                  <a:pt x="3743706" y="69591"/>
                </a:lnTo>
                <a:lnTo>
                  <a:pt x="3792469" y="63719"/>
                </a:lnTo>
                <a:lnTo>
                  <a:pt x="3839960" y="57979"/>
                </a:lnTo>
                <a:lnTo>
                  <a:pt x="3886105" y="52374"/>
                </a:lnTo>
                <a:lnTo>
                  <a:pt x="3930832" y="46904"/>
                </a:lnTo>
                <a:lnTo>
                  <a:pt x="3974068" y="41571"/>
                </a:lnTo>
                <a:lnTo>
                  <a:pt x="4015738" y="36377"/>
                </a:lnTo>
                <a:lnTo>
                  <a:pt x="4055769" y="31323"/>
                </a:lnTo>
                <a:lnTo>
                  <a:pt x="4094089" y="26411"/>
                </a:lnTo>
                <a:lnTo>
                  <a:pt x="4165302" y="17018"/>
                </a:lnTo>
                <a:lnTo>
                  <a:pt x="4228788" y="8210"/>
                </a:lnTo>
                <a:lnTo>
                  <a:pt x="4257452" y="4029"/>
                </a:lnTo>
                <a:lnTo>
                  <a:pt x="4283964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483357" y="2999994"/>
            <a:ext cx="4375785" cy="1080770"/>
          </a:xfrm>
          <a:custGeom>
            <a:avLst/>
            <a:gdLst/>
            <a:ahLst/>
            <a:cxnLst/>
            <a:rect l="l" t="t" r="r" b="b"/>
            <a:pathLst>
              <a:path w="4375784" h="1080770">
                <a:moveTo>
                  <a:pt x="0" y="1080515"/>
                </a:moveTo>
                <a:lnTo>
                  <a:pt x="39015" y="1059689"/>
                </a:lnTo>
                <a:lnTo>
                  <a:pt x="78065" y="1038870"/>
                </a:lnTo>
                <a:lnTo>
                  <a:pt x="117181" y="1018069"/>
                </a:lnTo>
                <a:lnTo>
                  <a:pt x="156398" y="997294"/>
                </a:lnTo>
                <a:lnTo>
                  <a:pt x="195750" y="976554"/>
                </a:lnTo>
                <a:lnTo>
                  <a:pt x="235269" y="955858"/>
                </a:lnTo>
                <a:lnTo>
                  <a:pt x="274990" y="935215"/>
                </a:lnTo>
                <a:lnTo>
                  <a:pt x="314946" y="914634"/>
                </a:lnTo>
                <a:lnTo>
                  <a:pt x="355171" y="894123"/>
                </a:lnTo>
                <a:lnTo>
                  <a:pt x="395698" y="873692"/>
                </a:lnTo>
                <a:lnTo>
                  <a:pt x="436560" y="853350"/>
                </a:lnTo>
                <a:lnTo>
                  <a:pt x="477792" y="833105"/>
                </a:lnTo>
                <a:lnTo>
                  <a:pt x="519427" y="812967"/>
                </a:lnTo>
                <a:lnTo>
                  <a:pt x="561499" y="792944"/>
                </a:lnTo>
                <a:lnTo>
                  <a:pt x="604040" y="773045"/>
                </a:lnTo>
                <a:lnTo>
                  <a:pt x="647086" y="753280"/>
                </a:lnTo>
                <a:lnTo>
                  <a:pt x="690668" y="733656"/>
                </a:lnTo>
                <a:lnTo>
                  <a:pt x="734822" y="714184"/>
                </a:lnTo>
                <a:lnTo>
                  <a:pt x="779579" y="694871"/>
                </a:lnTo>
                <a:lnTo>
                  <a:pt x="824975" y="675728"/>
                </a:lnTo>
                <a:lnTo>
                  <a:pt x="871043" y="656762"/>
                </a:lnTo>
                <a:lnTo>
                  <a:pt x="917815" y="637983"/>
                </a:lnTo>
                <a:lnTo>
                  <a:pt x="965326" y="619399"/>
                </a:lnTo>
                <a:lnTo>
                  <a:pt x="1013610" y="601020"/>
                </a:lnTo>
                <a:lnTo>
                  <a:pt x="1062700" y="582854"/>
                </a:lnTo>
                <a:lnTo>
                  <a:pt x="1112629" y="564911"/>
                </a:lnTo>
                <a:lnTo>
                  <a:pt x="1163431" y="547199"/>
                </a:lnTo>
                <a:lnTo>
                  <a:pt x="1215139" y="529727"/>
                </a:lnTo>
                <a:lnTo>
                  <a:pt x="1267788" y="512504"/>
                </a:lnTo>
                <a:lnTo>
                  <a:pt x="1321411" y="495539"/>
                </a:lnTo>
                <a:lnTo>
                  <a:pt x="1376041" y="478842"/>
                </a:lnTo>
                <a:lnTo>
                  <a:pt x="1431712" y="462420"/>
                </a:lnTo>
                <a:lnTo>
                  <a:pt x="1488458" y="446282"/>
                </a:lnTo>
                <a:lnTo>
                  <a:pt x="1546311" y="430439"/>
                </a:lnTo>
                <a:lnTo>
                  <a:pt x="1605307" y="414898"/>
                </a:lnTo>
                <a:lnTo>
                  <a:pt x="1665478" y="399668"/>
                </a:lnTo>
                <a:lnTo>
                  <a:pt x="1706794" y="389650"/>
                </a:lnTo>
                <a:lnTo>
                  <a:pt x="1749672" y="379705"/>
                </a:lnTo>
                <a:lnTo>
                  <a:pt x="1794039" y="369834"/>
                </a:lnTo>
                <a:lnTo>
                  <a:pt x="1839826" y="360038"/>
                </a:lnTo>
                <a:lnTo>
                  <a:pt x="1886961" y="350321"/>
                </a:lnTo>
                <a:lnTo>
                  <a:pt x="1935374" y="340681"/>
                </a:lnTo>
                <a:lnTo>
                  <a:pt x="1984994" y="331123"/>
                </a:lnTo>
                <a:lnTo>
                  <a:pt x="2035750" y="321646"/>
                </a:lnTo>
                <a:lnTo>
                  <a:pt x="2087572" y="312252"/>
                </a:lnTo>
                <a:lnTo>
                  <a:pt x="2140388" y="302943"/>
                </a:lnTo>
                <a:lnTo>
                  <a:pt x="2194129" y="293720"/>
                </a:lnTo>
                <a:lnTo>
                  <a:pt x="2248723" y="284586"/>
                </a:lnTo>
                <a:lnTo>
                  <a:pt x="2304099" y="275540"/>
                </a:lnTo>
                <a:lnTo>
                  <a:pt x="2360188" y="266585"/>
                </a:lnTo>
                <a:lnTo>
                  <a:pt x="2416917" y="257723"/>
                </a:lnTo>
                <a:lnTo>
                  <a:pt x="2474217" y="248954"/>
                </a:lnTo>
                <a:lnTo>
                  <a:pt x="2532016" y="240281"/>
                </a:lnTo>
                <a:lnTo>
                  <a:pt x="2590244" y="231704"/>
                </a:lnTo>
                <a:lnTo>
                  <a:pt x="2648831" y="223226"/>
                </a:lnTo>
                <a:lnTo>
                  <a:pt x="2707705" y="214847"/>
                </a:lnTo>
                <a:lnTo>
                  <a:pt x="2766796" y="206569"/>
                </a:lnTo>
                <a:lnTo>
                  <a:pt x="2826032" y="198395"/>
                </a:lnTo>
                <a:lnTo>
                  <a:pt x="2885344" y="190324"/>
                </a:lnTo>
                <a:lnTo>
                  <a:pt x="2944661" y="182359"/>
                </a:lnTo>
                <a:lnTo>
                  <a:pt x="3003911" y="174502"/>
                </a:lnTo>
                <a:lnTo>
                  <a:pt x="3063024" y="166753"/>
                </a:lnTo>
                <a:lnTo>
                  <a:pt x="3121929" y="159115"/>
                </a:lnTo>
                <a:lnTo>
                  <a:pt x="3180556" y="151588"/>
                </a:lnTo>
                <a:lnTo>
                  <a:pt x="3238834" y="144174"/>
                </a:lnTo>
                <a:lnTo>
                  <a:pt x="3296692" y="136875"/>
                </a:lnTo>
                <a:lnTo>
                  <a:pt x="3354060" y="129692"/>
                </a:lnTo>
                <a:lnTo>
                  <a:pt x="3410866" y="122627"/>
                </a:lnTo>
                <a:lnTo>
                  <a:pt x="3467040" y="115682"/>
                </a:lnTo>
                <a:lnTo>
                  <a:pt x="3522511" y="108856"/>
                </a:lnTo>
                <a:lnTo>
                  <a:pt x="3577208" y="102153"/>
                </a:lnTo>
                <a:lnTo>
                  <a:pt x="3631061" y="95574"/>
                </a:lnTo>
                <a:lnTo>
                  <a:pt x="3683999" y="89120"/>
                </a:lnTo>
                <a:lnTo>
                  <a:pt x="3735952" y="82792"/>
                </a:lnTo>
                <a:lnTo>
                  <a:pt x="3786847" y="76593"/>
                </a:lnTo>
                <a:lnTo>
                  <a:pt x="3836616" y="70523"/>
                </a:lnTo>
                <a:lnTo>
                  <a:pt x="3885187" y="64585"/>
                </a:lnTo>
                <a:lnTo>
                  <a:pt x="3932488" y="58779"/>
                </a:lnTo>
                <a:lnTo>
                  <a:pt x="3978451" y="53107"/>
                </a:lnTo>
                <a:lnTo>
                  <a:pt x="4023003" y="47571"/>
                </a:lnTo>
                <a:lnTo>
                  <a:pt x="4066074" y="42172"/>
                </a:lnTo>
                <a:lnTo>
                  <a:pt x="4107594" y="36912"/>
                </a:lnTo>
                <a:lnTo>
                  <a:pt x="4147491" y="31792"/>
                </a:lnTo>
                <a:lnTo>
                  <a:pt x="4185695" y="26813"/>
                </a:lnTo>
                <a:lnTo>
                  <a:pt x="4256741" y="17287"/>
                </a:lnTo>
                <a:lnTo>
                  <a:pt x="4320166" y="8345"/>
                </a:lnTo>
                <a:lnTo>
                  <a:pt x="4348844" y="4097"/>
                </a:lnTo>
                <a:lnTo>
                  <a:pt x="4375404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222504" y="4503420"/>
            <a:ext cx="1031875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3333CC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254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dirty="0" sz="1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47.1.1.1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335024" y="4395215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19"/>
                </a:lnTo>
                <a:lnTo>
                  <a:pt x="130301" y="388619"/>
                </a:lnTo>
                <a:lnTo>
                  <a:pt x="130301" y="518159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335024" y="4395215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59"/>
                </a:lnTo>
                <a:lnTo>
                  <a:pt x="130301" y="388619"/>
                </a:lnTo>
                <a:lnTo>
                  <a:pt x="0" y="388619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312152" y="2659379"/>
            <a:ext cx="1031875" cy="304800"/>
          </a:xfrm>
          <a:custGeom>
            <a:avLst/>
            <a:gdLst/>
            <a:ahLst/>
            <a:cxnLst/>
            <a:rect l="l" t="t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12152" y="2659379"/>
            <a:ext cx="1031875" cy="304800"/>
          </a:xfrm>
          <a:custGeom>
            <a:avLst/>
            <a:gdLst/>
            <a:ahLst/>
            <a:cxnLst/>
            <a:rect l="l" t="t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6424040" y="2695575"/>
            <a:ext cx="211709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5994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47.1.1.1 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.1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8424671" y="2551176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20"/>
                </a:lnTo>
                <a:lnTo>
                  <a:pt x="130301" y="388620"/>
                </a:lnTo>
                <a:lnTo>
                  <a:pt x="130301" y="518160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24671" y="2551176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60"/>
                </a:lnTo>
                <a:lnTo>
                  <a:pt x="130301" y="388620"/>
                </a:lnTo>
                <a:lnTo>
                  <a:pt x="0" y="38862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681607" y="2635250"/>
            <a:ext cx="5539105" cy="2011680"/>
          </a:xfrm>
          <a:custGeom>
            <a:avLst/>
            <a:gdLst/>
            <a:ahLst/>
            <a:cxnLst/>
            <a:rect l="l" t="t" r="r" b="b"/>
            <a:pathLst>
              <a:path w="5539105" h="2011679">
                <a:moveTo>
                  <a:pt x="5075856" y="151080"/>
                </a:moveTo>
                <a:lnTo>
                  <a:pt x="3205480" y="407670"/>
                </a:lnTo>
                <a:lnTo>
                  <a:pt x="2838831" y="467487"/>
                </a:lnTo>
                <a:lnTo>
                  <a:pt x="2680462" y="496315"/>
                </a:lnTo>
                <a:lnTo>
                  <a:pt x="2446909" y="543560"/>
                </a:lnTo>
                <a:lnTo>
                  <a:pt x="2243582" y="587501"/>
                </a:lnTo>
                <a:lnTo>
                  <a:pt x="2088260" y="623824"/>
                </a:lnTo>
                <a:lnTo>
                  <a:pt x="2039746" y="635888"/>
                </a:lnTo>
                <a:lnTo>
                  <a:pt x="1947164" y="660019"/>
                </a:lnTo>
                <a:lnTo>
                  <a:pt x="1902587" y="672338"/>
                </a:lnTo>
                <a:lnTo>
                  <a:pt x="1859280" y="684784"/>
                </a:lnTo>
                <a:lnTo>
                  <a:pt x="1776095" y="710057"/>
                </a:lnTo>
                <a:lnTo>
                  <a:pt x="1735455" y="723138"/>
                </a:lnTo>
                <a:lnTo>
                  <a:pt x="1695704" y="736600"/>
                </a:lnTo>
                <a:lnTo>
                  <a:pt x="1656842" y="750315"/>
                </a:lnTo>
                <a:lnTo>
                  <a:pt x="1617853" y="764539"/>
                </a:lnTo>
                <a:lnTo>
                  <a:pt x="1541780" y="793876"/>
                </a:lnTo>
                <a:lnTo>
                  <a:pt x="1467231" y="825119"/>
                </a:lnTo>
                <a:lnTo>
                  <a:pt x="1429766" y="841501"/>
                </a:lnTo>
                <a:lnTo>
                  <a:pt x="1392301" y="858647"/>
                </a:lnTo>
                <a:lnTo>
                  <a:pt x="1354582" y="876300"/>
                </a:lnTo>
                <a:lnTo>
                  <a:pt x="1316736" y="894588"/>
                </a:lnTo>
                <a:lnTo>
                  <a:pt x="1278382" y="913511"/>
                </a:lnTo>
                <a:lnTo>
                  <a:pt x="1239520" y="933196"/>
                </a:lnTo>
                <a:lnTo>
                  <a:pt x="1199769" y="953770"/>
                </a:lnTo>
                <a:lnTo>
                  <a:pt x="1117981" y="997585"/>
                </a:lnTo>
                <a:lnTo>
                  <a:pt x="1077468" y="1020699"/>
                </a:lnTo>
                <a:lnTo>
                  <a:pt x="1037463" y="1044320"/>
                </a:lnTo>
                <a:lnTo>
                  <a:pt x="997585" y="1068577"/>
                </a:lnTo>
                <a:lnTo>
                  <a:pt x="958088" y="1093470"/>
                </a:lnTo>
                <a:lnTo>
                  <a:pt x="918844" y="1119124"/>
                </a:lnTo>
                <a:lnTo>
                  <a:pt x="842010" y="1171448"/>
                </a:lnTo>
                <a:lnTo>
                  <a:pt x="766572" y="1225677"/>
                </a:lnTo>
                <a:lnTo>
                  <a:pt x="692531" y="1281811"/>
                </a:lnTo>
                <a:lnTo>
                  <a:pt x="619760" y="1339469"/>
                </a:lnTo>
                <a:lnTo>
                  <a:pt x="548005" y="1398524"/>
                </a:lnTo>
                <a:lnTo>
                  <a:pt x="477266" y="1458722"/>
                </a:lnTo>
                <a:lnTo>
                  <a:pt x="407162" y="1520189"/>
                </a:lnTo>
                <a:lnTo>
                  <a:pt x="338200" y="1582547"/>
                </a:lnTo>
                <a:lnTo>
                  <a:pt x="269620" y="1645539"/>
                </a:lnTo>
                <a:lnTo>
                  <a:pt x="201675" y="1709166"/>
                </a:lnTo>
                <a:lnTo>
                  <a:pt x="134112" y="1773174"/>
                </a:lnTo>
                <a:lnTo>
                  <a:pt x="0" y="1901570"/>
                </a:lnTo>
                <a:lnTo>
                  <a:pt x="105410" y="2011552"/>
                </a:lnTo>
                <a:lnTo>
                  <a:pt x="239522" y="1883156"/>
                </a:lnTo>
                <a:lnTo>
                  <a:pt x="306450" y="1819783"/>
                </a:lnTo>
                <a:lnTo>
                  <a:pt x="373761" y="1756791"/>
                </a:lnTo>
                <a:lnTo>
                  <a:pt x="441325" y="1694688"/>
                </a:lnTo>
                <a:lnTo>
                  <a:pt x="509397" y="1633347"/>
                </a:lnTo>
                <a:lnTo>
                  <a:pt x="577850" y="1573276"/>
                </a:lnTo>
                <a:lnTo>
                  <a:pt x="646811" y="1514475"/>
                </a:lnTo>
                <a:lnTo>
                  <a:pt x="716661" y="1457198"/>
                </a:lnTo>
                <a:lnTo>
                  <a:pt x="787145" y="1401191"/>
                </a:lnTo>
                <a:lnTo>
                  <a:pt x="858519" y="1347216"/>
                </a:lnTo>
                <a:lnTo>
                  <a:pt x="931037" y="1295019"/>
                </a:lnTo>
                <a:lnTo>
                  <a:pt x="1004569" y="1245108"/>
                </a:lnTo>
                <a:lnTo>
                  <a:pt x="1041400" y="1220977"/>
                </a:lnTo>
                <a:lnTo>
                  <a:pt x="1078738" y="1197483"/>
                </a:lnTo>
                <a:lnTo>
                  <a:pt x="1116584" y="1174495"/>
                </a:lnTo>
                <a:lnTo>
                  <a:pt x="1154811" y="1152017"/>
                </a:lnTo>
                <a:lnTo>
                  <a:pt x="1193419" y="1130173"/>
                </a:lnTo>
                <a:lnTo>
                  <a:pt x="1232027" y="1109091"/>
                </a:lnTo>
                <a:lnTo>
                  <a:pt x="1271143" y="1088389"/>
                </a:lnTo>
                <a:lnTo>
                  <a:pt x="1309497" y="1068577"/>
                </a:lnTo>
                <a:lnTo>
                  <a:pt x="1384300" y="1031239"/>
                </a:lnTo>
                <a:lnTo>
                  <a:pt x="1420876" y="1013460"/>
                </a:lnTo>
                <a:lnTo>
                  <a:pt x="1457070" y="996569"/>
                </a:lnTo>
                <a:lnTo>
                  <a:pt x="1492885" y="980313"/>
                </a:lnTo>
                <a:lnTo>
                  <a:pt x="1528572" y="964564"/>
                </a:lnTo>
                <a:lnTo>
                  <a:pt x="1600581" y="934592"/>
                </a:lnTo>
                <a:lnTo>
                  <a:pt x="1672717" y="906652"/>
                </a:lnTo>
                <a:lnTo>
                  <a:pt x="1746377" y="880237"/>
                </a:lnTo>
                <a:lnTo>
                  <a:pt x="1784095" y="867537"/>
                </a:lnTo>
                <a:lnTo>
                  <a:pt x="1822704" y="855090"/>
                </a:lnTo>
                <a:lnTo>
                  <a:pt x="1902968" y="830707"/>
                </a:lnTo>
                <a:lnTo>
                  <a:pt x="1944623" y="818769"/>
                </a:lnTo>
                <a:lnTo>
                  <a:pt x="2031745" y="795274"/>
                </a:lnTo>
                <a:lnTo>
                  <a:pt x="2124964" y="771778"/>
                </a:lnTo>
                <a:lnTo>
                  <a:pt x="2277364" y="736091"/>
                </a:lnTo>
                <a:lnTo>
                  <a:pt x="2509393" y="686180"/>
                </a:lnTo>
                <a:lnTo>
                  <a:pt x="2709798" y="645922"/>
                </a:lnTo>
                <a:lnTo>
                  <a:pt x="2865373" y="617601"/>
                </a:lnTo>
                <a:lnTo>
                  <a:pt x="3132709" y="573277"/>
                </a:lnTo>
                <a:lnTo>
                  <a:pt x="4181348" y="422401"/>
                </a:lnTo>
                <a:lnTo>
                  <a:pt x="5096077" y="302024"/>
                </a:lnTo>
                <a:lnTo>
                  <a:pt x="5075856" y="151080"/>
                </a:lnTo>
                <a:close/>
              </a:path>
              <a:path w="5539105" h="2011679">
                <a:moveTo>
                  <a:pt x="5466544" y="140970"/>
                </a:moveTo>
                <a:lnTo>
                  <a:pt x="5151374" y="140970"/>
                </a:lnTo>
                <a:lnTo>
                  <a:pt x="5171567" y="291973"/>
                </a:lnTo>
                <a:lnTo>
                  <a:pt x="5096077" y="302024"/>
                </a:lnTo>
                <a:lnTo>
                  <a:pt x="5116322" y="453136"/>
                </a:lnTo>
                <a:lnTo>
                  <a:pt x="5539105" y="165862"/>
                </a:lnTo>
                <a:lnTo>
                  <a:pt x="5466544" y="140970"/>
                </a:lnTo>
                <a:close/>
              </a:path>
              <a:path w="5539105" h="2011679">
                <a:moveTo>
                  <a:pt x="5151374" y="140970"/>
                </a:moveTo>
                <a:lnTo>
                  <a:pt x="5075856" y="151080"/>
                </a:lnTo>
                <a:lnTo>
                  <a:pt x="5096077" y="302024"/>
                </a:lnTo>
                <a:lnTo>
                  <a:pt x="5171567" y="291973"/>
                </a:lnTo>
                <a:lnTo>
                  <a:pt x="5151374" y="140970"/>
                </a:lnTo>
                <a:close/>
              </a:path>
              <a:path w="5539105" h="2011679">
                <a:moveTo>
                  <a:pt x="5055616" y="0"/>
                </a:moveTo>
                <a:lnTo>
                  <a:pt x="5075856" y="151080"/>
                </a:lnTo>
                <a:lnTo>
                  <a:pt x="5151374" y="140970"/>
                </a:lnTo>
                <a:lnTo>
                  <a:pt x="5466544" y="140970"/>
                </a:lnTo>
                <a:lnTo>
                  <a:pt x="5055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Internet Protocol</a:t>
            </a:r>
            <a:r>
              <a:rPr dirty="0" sz="4000" spc="-9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(IP)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412355" cy="3858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IP is here and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everywhere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De </a:t>
            </a:r>
            <a:r>
              <a:rPr dirty="0" sz="3200" spc="-5">
                <a:latin typeface="Tahoma"/>
                <a:cs typeface="Tahoma"/>
              </a:rPr>
              <a:t>facto </a:t>
            </a:r>
            <a:r>
              <a:rPr dirty="0" sz="3200">
                <a:latin typeface="Tahoma"/>
                <a:cs typeface="Tahoma"/>
              </a:rPr>
              <a:t>protocol </a:t>
            </a:r>
            <a:r>
              <a:rPr dirty="0" sz="3200" spc="-5">
                <a:latin typeface="Tahoma"/>
                <a:cs typeface="Tahoma"/>
              </a:rPr>
              <a:t>for </a:t>
            </a:r>
            <a:r>
              <a:rPr dirty="0" sz="3200">
                <a:latin typeface="Tahoma"/>
                <a:cs typeface="Tahoma"/>
              </a:rPr>
              <a:t>global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connectionless </a:t>
            </a:r>
            <a:r>
              <a:rPr dirty="0" sz="2400">
                <a:latin typeface="Tahoma"/>
                <a:cs typeface="Tahoma"/>
              </a:rPr>
              <a:t>(e.g. no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QoS)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independent forwarding </a:t>
            </a:r>
            <a:r>
              <a:rPr dirty="0" sz="2400">
                <a:latin typeface="Tahoma"/>
                <a:cs typeface="Tahoma"/>
              </a:rPr>
              <a:t>decisions based on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large </a:t>
            </a:r>
            <a:r>
              <a:rPr dirty="0" sz="2400" spc="-5">
                <a:latin typeface="Tahoma"/>
                <a:cs typeface="Tahoma"/>
              </a:rPr>
              <a:t>IP header </a:t>
            </a:r>
            <a:r>
              <a:rPr dirty="0" sz="2400">
                <a:latin typeface="Tahoma"/>
                <a:cs typeface="Tahoma"/>
              </a:rPr>
              <a:t>(at </a:t>
            </a:r>
            <a:r>
              <a:rPr dirty="0" sz="2400" spc="-5">
                <a:latin typeface="Tahoma"/>
                <a:cs typeface="Tahoma"/>
              </a:rPr>
              <a:t>least 20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routing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Network </a:t>
            </a:r>
            <a:r>
              <a:rPr dirty="0" sz="2400">
                <a:latin typeface="Tahoma"/>
                <a:cs typeface="Tahoma"/>
              </a:rPr>
              <a:t>Layer </a:t>
            </a:r>
            <a:r>
              <a:rPr dirty="0" sz="2400" spc="-5">
                <a:latin typeface="Tahoma"/>
                <a:cs typeface="Tahoma"/>
              </a:rPr>
              <a:t>(Slower </a:t>
            </a:r>
            <a:r>
              <a:rPr dirty="0" sz="2400">
                <a:latin typeface="Tahoma"/>
                <a:cs typeface="Tahoma"/>
              </a:rPr>
              <a:t>than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Switching)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Usually </a:t>
            </a:r>
            <a:r>
              <a:rPr dirty="0" sz="2400" spc="-5">
                <a:latin typeface="Tahoma"/>
                <a:cs typeface="Tahoma"/>
              </a:rPr>
              <a:t>shortest </a:t>
            </a:r>
            <a:r>
              <a:rPr dirty="0" sz="2400">
                <a:latin typeface="Tahoma"/>
                <a:cs typeface="Tahoma"/>
              </a:rPr>
              <a:t>path (not </a:t>
            </a:r>
            <a:r>
              <a:rPr dirty="0" sz="2400" spc="-5">
                <a:latin typeface="Tahoma"/>
                <a:cs typeface="Tahoma"/>
              </a:rPr>
              <a:t>concern </a:t>
            </a:r>
            <a:r>
              <a:rPr dirty="0" sz="2400">
                <a:latin typeface="Tahoma"/>
                <a:cs typeface="Tahoma"/>
              </a:rPr>
              <a:t>other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metrics)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71195"/>
            <a:ext cx="7392034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  <a:tabLst>
                <a:tab pos="2817495" algn="l"/>
              </a:tabLst>
            </a:pPr>
            <a:r>
              <a:rPr dirty="0" sz="3600" spc="-5" b="0">
                <a:latin typeface="Tahoma"/>
                <a:cs typeface="Tahoma"/>
              </a:rPr>
              <a:t>Step</a:t>
            </a:r>
            <a:r>
              <a:rPr dirty="0" sz="3600" spc="-15" b="0">
                <a:latin typeface="Tahoma"/>
                <a:cs typeface="Tahoma"/>
              </a:rPr>
              <a:t> </a:t>
            </a:r>
            <a:r>
              <a:rPr dirty="0" sz="3600" b="0">
                <a:latin typeface="Tahoma"/>
                <a:cs typeface="Tahoma"/>
              </a:rPr>
              <a:t>3:</a:t>
            </a:r>
            <a:r>
              <a:rPr dirty="0" sz="3600" spc="5" b="0">
                <a:latin typeface="Tahoma"/>
                <a:cs typeface="Tahoma"/>
              </a:rPr>
              <a:t> </a:t>
            </a:r>
            <a:r>
              <a:rPr dirty="0" sz="3600" spc="-5" b="0">
                <a:latin typeface="Tahoma"/>
                <a:cs typeface="Tahoma"/>
              </a:rPr>
              <a:t>Label	switched </a:t>
            </a:r>
            <a:r>
              <a:rPr dirty="0" sz="3600" b="0">
                <a:latin typeface="Tahoma"/>
                <a:cs typeface="Tahoma"/>
              </a:rPr>
              <a:t>path</a:t>
            </a:r>
            <a:r>
              <a:rPr dirty="0" sz="3600" spc="-80" b="0">
                <a:latin typeface="Tahoma"/>
                <a:cs typeface="Tahoma"/>
              </a:rPr>
              <a:t> </a:t>
            </a:r>
            <a:r>
              <a:rPr dirty="0" sz="3600" spc="-5" b="0">
                <a:latin typeface="Tahoma"/>
                <a:cs typeface="Tahoma"/>
              </a:rPr>
              <a:t>creation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933565" cy="146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LSPs are </a:t>
            </a:r>
            <a:r>
              <a:rPr dirty="0" sz="3200" spc="-5">
                <a:latin typeface="Tahoma"/>
                <a:cs typeface="Tahoma"/>
              </a:rPr>
              <a:t>created </a:t>
            </a:r>
            <a:r>
              <a:rPr dirty="0" sz="3200">
                <a:latin typeface="Tahoma"/>
                <a:cs typeface="Tahoma"/>
              </a:rPr>
              <a:t>in </a:t>
            </a:r>
            <a:r>
              <a:rPr dirty="0" sz="3200" spc="-5">
                <a:latin typeface="Tahoma"/>
                <a:cs typeface="Tahoma"/>
              </a:rPr>
              <a:t>the reverse  </a:t>
            </a:r>
            <a:r>
              <a:rPr dirty="0" sz="3200">
                <a:latin typeface="Tahoma"/>
                <a:cs typeface="Tahoma"/>
              </a:rPr>
              <a:t>direction </a:t>
            </a:r>
            <a:r>
              <a:rPr dirty="0" sz="3200" spc="-5">
                <a:latin typeface="Tahoma"/>
                <a:cs typeface="Tahoma"/>
              </a:rPr>
              <a:t>to the creation </a:t>
            </a:r>
            <a:r>
              <a:rPr dirty="0" sz="3200">
                <a:latin typeface="Tahoma"/>
                <a:cs typeface="Tahoma"/>
              </a:rPr>
              <a:t>of entries in 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LIBs.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3284854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6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9676" y="2071623"/>
            <a:ext cx="5545835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79676" y="2060448"/>
            <a:ext cx="5546090" cy="3961129"/>
          </a:xfrm>
          <a:custGeom>
            <a:avLst/>
            <a:gdLst/>
            <a:ahLst/>
            <a:cxnLst/>
            <a:rect l="l" t="t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611" y="2636520"/>
            <a:ext cx="719328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572255"/>
            <a:ext cx="720852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8661" y="3713622"/>
            <a:ext cx="2430054" cy="618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5225" y="2273958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5225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9328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87369" y="5513982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87369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1472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ln w="5004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08059" y="3858478"/>
            <a:ext cx="913130" cy="196215"/>
          </a:xfrm>
          <a:custGeom>
            <a:avLst/>
            <a:gdLst/>
            <a:ahLst/>
            <a:cxnLst/>
            <a:rect l="l" t="t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08059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20734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3105" y="2489926"/>
            <a:ext cx="914400" cy="196215"/>
          </a:xfrm>
          <a:custGeom>
            <a:avLst/>
            <a:gdLst/>
            <a:ahLst/>
            <a:cxnLst/>
            <a:rect l="l" t="t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23105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37208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4276" y="3308603"/>
            <a:ext cx="215900" cy="793750"/>
          </a:xfrm>
          <a:custGeom>
            <a:avLst/>
            <a:gdLst/>
            <a:ahLst/>
            <a:cxnLst/>
            <a:rect l="l" t="t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0851" y="3909059"/>
            <a:ext cx="179705" cy="193675"/>
          </a:xfrm>
          <a:custGeom>
            <a:avLst/>
            <a:gdLst/>
            <a:ahLst/>
            <a:cxnLst/>
            <a:rect l="l" t="t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75916" y="4204715"/>
            <a:ext cx="1908175" cy="1411605"/>
          </a:xfrm>
          <a:custGeom>
            <a:avLst/>
            <a:gdLst/>
            <a:ahLst/>
            <a:cxnLst/>
            <a:rect l="l" t="t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75916" y="2375916"/>
            <a:ext cx="755650" cy="1339850"/>
          </a:xfrm>
          <a:custGeom>
            <a:avLst/>
            <a:gdLst/>
            <a:ahLst/>
            <a:cxnLst/>
            <a:rect l="l" t="t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01211" y="2621279"/>
            <a:ext cx="287655" cy="1240155"/>
          </a:xfrm>
          <a:custGeom>
            <a:avLst/>
            <a:gdLst/>
            <a:ahLst/>
            <a:cxnLst/>
            <a:rect l="l" t="t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19700" y="3960876"/>
            <a:ext cx="1584325" cy="1656080"/>
          </a:xfrm>
          <a:custGeom>
            <a:avLst/>
            <a:gdLst/>
            <a:ahLst/>
            <a:cxnLst/>
            <a:rect l="l" t="t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54067" y="3960876"/>
            <a:ext cx="2449830" cy="144780"/>
          </a:xfrm>
          <a:custGeom>
            <a:avLst/>
            <a:gdLst/>
            <a:ahLst/>
            <a:cxnLst/>
            <a:rect l="l" t="t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01583" y="2348483"/>
            <a:ext cx="720851" cy="67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738871" y="3957828"/>
            <a:ext cx="217804" cy="3175"/>
          </a:xfrm>
          <a:custGeom>
            <a:avLst/>
            <a:gdLst/>
            <a:ahLst/>
            <a:cxnLst/>
            <a:rect l="l" t="t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04504" y="3595115"/>
            <a:ext cx="144780" cy="361950"/>
          </a:xfrm>
          <a:custGeom>
            <a:avLst/>
            <a:gdLst/>
            <a:ahLst/>
            <a:cxnLst/>
            <a:rect l="l" t="t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0683" y="3860291"/>
            <a:ext cx="790955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91639" y="3960876"/>
            <a:ext cx="215900" cy="141605"/>
          </a:xfrm>
          <a:custGeom>
            <a:avLst/>
            <a:gdLst/>
            <a:ahLst/>
            <a:cxnLst/>
            <a:rect l="l" t="t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56804" y="3717035"/>
            <a:ext cx="792479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53043" y="3019044"/>
            <a:ext cx="107950" cy="697230"/>
          </a:xfrm>
          <a:custGeom>
            <a:avLst/>
            <a:gdLst/>
            <a:ahLst/>
            <a:cxnLst/>
            <a:rect l="l" t="t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155435" y="2592323"/>
            <a:ext cx="649605" cy="1368425"/>
          </a:xfrm>
          <a:custGeom>
            <a:avLst/>
            <a:gdLst/>
            <a:ahLst/>
            <a:cxnLst/>
            <a:rect l="l" t="t" r="r" b="b"/>
            <a:pathLst>
              <a:path w="649604" h="1368425">
                <a:moveTo>
                  <a:pt x="0" y="0"/>
                </a:moveTo>
                <a:lnTo>
                  <a:pt x="649223" y="13684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67555" y="2375916"/>
            <a:ext cx="1152525" cy="215900"/>
          </a:xfrm>
          <a:custGeom>
            <a:avLst/>
            <a:gdLst/>
            <a:ahLst/>
            <a:cxnLst/>
            <a:rect l="l" t="t" r="r" b="b"/>
            <a:pathLst>
              <a:path w="1152525" h="215900">
                <a:moveTo>
                  <a:pt x="0" y="0"/>
                </a:moveTo>
                <a:lnTo>
                  <a:pt x="1152525" y="215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555748" y="1700783"/>
            <a:ext cx="504825" cy="576580"/>
          </a:xfrm>
          <a:custGeom>
            <a:avLst/>
            <a:gdLst/>
            <a:ahLst/>
            <a:cxnLst/>
            <a:rect l="l" t="t" r="r" b="b"/>
            <a:pathLst>
              <a:path w="504825" h="576580">
                <a:moveTo>
                  <a:pt x="504444" y="57607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716779" y="5876544"/>
            <a:ext cx="73660" cy="576580"/>
          </a:xfrm>
          <a:custGeom>
            <a:avLst/>
            <a:gdLst/>
            <a:ahLst/>
            <a:cxnLst/>
            <a:rect l="l" t="t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1908048" y="3139439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995928" y="1700783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679692" y="3124200"/>
            <a:ext cx="845819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14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509259" y="5300471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58267" y="2366771"/>
            <a:ext cx="7112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Sou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820659" y="1934845"/>
            <a:ext cx="115887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430625" y="31916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430625" y="31916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430625" y="3137626"/>
            <a:ext cx="914400" cy="196215"/>
          </a:xfrm>
          <a:custGeom>
            <a:avLst/>
            <a:gdLst/>
            <a:ahLst/>
            <a:cxnLst/>
            <a:rect l="l" t="t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430625" y="29952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30625" y="29952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898837" y="30345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898837" y="30345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70183" y="31376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70183" y="31376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86930" y="30296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86930" y="30296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887680" y="31474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87680" y="31474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904428" y="30394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904428" y="30394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75761" y="31425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75761" y="31425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92509" y="30345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92509" y="30345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893259" y="31523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93259" y="31523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430625" y="31327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344728" y="31327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653922" y="32842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653922" y="32842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659501" y="3289165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59501" y="3289165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5724144" y="1915667"/>
            <a:ext cx="848994" cy="37655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14"/>
              </a:spcBef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24300" y="4221479"/>
            <a:ext cx="847725" cy="37655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364479" y="3355847"/>
            <a:ext cx="847725" cy="376555"/>
          </a:xfrm>
          <a:custGeom>
            <a:avLst/>
            <a:gdLst/>
            <a:ahLst/>
            <a:cxnLst/>
            <a:rect l="l" t="t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364479" y="3355847"/>
            <a:ext cx="847725" cy="376555"/>
          </a:xfrm>
          <a:custGeom>
            <a:avLst/>
            <a:gdLst/>
            <a:ahLst/>
            <a:cxnLst/>
            <a:rect l="l" t="t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5443854" y="337502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887723" y="3240023"/>
            <a:ext cx="539750" cy="621030"/>
          </a:xfrm>
          <a:custGeom>
            <a:avLst/>
            <a:gdLst/>
            <a:ahLst/>
            <a:cxnLst/>
            <a:rect l="l" t="t" r="r" b="b"/>
            <a:pathLst>
              <a:path w="539750" h="621029">
                <a:moveTo>
                  <a:pt x="0" y="620649"/>
                </a:moveTo>
                <a:lnTo>
                  <a:pt x="53975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896611" y="2836164"/>
            <a:ext cx="792480" cy="158750"/>
          </a:xfrm>
          <a:custGeom>
            <a:avLst/>
            <a:gdLst/>
            <a:ahLst/>
            <a:cxnLst/>
            <a:rect l="l" t="t" r="r" b="b"/>
            <a:pathLst>
              <a:path w="792479" h="158750">
                <a:moveTo>
                  <a:pt x="0" y="158750"/>
                </a:moveTo>
                <a:lnTo>
                  <a:pt x="7922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71195"/>
            <a:ext cx="723392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  <a:tabLst>
                <a:tab pos="2817495" algn="l"/>
              </a:tabLst>
            </a:pPr>
            <a:r>
              <a:rPr dirty="0" sz="3600" spc="-5" b="0">
                <a:latin typeface="Tahoma"/>
                <a:cs typeface="Tahoma"/>
              </a:rPr>
              <a:t>Step</a:t>
            </a:r>
            <a:r>
              <a:rPr dirty="0" sz="3600" spc="-15" b="0">
                <a:latin typeface="Tahoma"/>
                <a:cs typeface="Tahoma"/>
              </a:rPr>
              <a:t> </a:t>
            </a:r>
            <a:r>
              <a:rPr dirty="0" sz="3600" b="0">
                <a:latin typeface="Tahoma"/>
                <a:cs typeface="Tahoma"/>
              </a:rPr>
              <a:t>4:</a:t>
            </a:r>
            <a:r>
              <a:rPr dirty="0" sz="3600" spc="5" b="0">
                <a:latin typeface="Tahoma"/>
                <a:cs typeface="Tahoma"/>
              </a:rPr>
              <a:t> </a:t>
            </a:r>
            <a:r>
              <a:rPr dirty="0" sz="3600" spc="-5" b="0">
                <a:latin typeface="Tahoma"/>
                <a:cs typeface="Tahoma"/>
              </a:rPr>
              <a:t>Label	insertion/table-lookup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357109" cy="358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14604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First router (LER1) uses LIB table to find </a:t>
            </a:r>
            <a:r>
              <a:rPr dirty="0" sz="2800" spc="-10">
                <a:latin typeface="Tahoma"/>
                <a:cs typeface="Tahoma"/>
              </a:rPr>
              <a:t>the  </a:t>
            </a:r>
            <a:r>
              <a:rPr dirty="0" sz="2800" spc="-5">
                <a:latin typeface="Tahoma"/>
                <a:cs typeface="Tahoma"/>
              </a:rPr>
              <a:t>next hop and request a label for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specific  FEC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Subsequent routers just use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label to </a:t>
            </a:r>
            <a:r>
              <a:rPr dirty="0" sz="2800" spc="-10">
                <a:latin typeface="Tahoma"/>
                <a:cs typeface="Tahoma"/>
              </a:rPr>
              <a:t>find  the </a:t>
            </a:r>
            <a:r>
              <a:rPr dirty="0" sz="2800" spc="-5">
                <a:latin typeface="Tahoma"/>
                <a:cs typeface="Tahoma"/>
              </a:rPr>
              <a:t>next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hop</a:t>
            </a:r>
            <a:endParaRPr sz="2800">
              <a:latin typeface="Tahoma"/>
              <a:cs typeface="Tahoma"/>
            </a:endParaRPr>
          </a:p>
          <a:p>
            <a:pPr marL="355600" marR="812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Once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packet reaches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egress LSR  (LER3),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label is removed and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packet  is </a:t>
            </a:r>
            <a:r>
              <a:rPr dirty="0" sz="2800" spc="-10">
                <a:latin typeface="Tahoma"/>
                <a:cs typeface="Tahoma"/>
              </a:rPr>
              <a:t>supplied </a:t>
            </a:r>
            <a:r>
              <a:rPr dirty="0" sz="2800" spc="-5">
                <a:latin typeface="Tahoma"/>
                <a:cs typeface="Tahoma"/>
              </a:rPr>
              <a:t>to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destination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Step 5: </a:t>
            </a:r>
            <a:r>
              <a:rPr dirty="0" sz="4000" b="0">
                <a:latin typeface="Tahoma"/>
                <a:cs typeface="Tahoma"/>
              </a:rPr>
              <a:t>Packet</a:t>
            </a:r>
            <a:r>
              <a:rPr dirty="0" sz="4000" spc="-7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forwarding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0142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</a:pPr>
            <a:r>
              <a:rPr dirty="0" spc="-5"/>
              <a:t>For first time</a:t>
            </a:r>
            <a:r>
              <a:rPr dirty="0" spc="-35"/>
              <a:t> </a:t>
            </a:r>
            <a:r>
              <a:rPr dirty="0" spc="-5"/>
              <a:t>packet</a:t>
            </a:r>
          </a:p>
          <a:p>
            <a:pPr lvl="1" marL="160210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</a:pPr>
            <a:r>
              <a:rPr dirty="0" sz="2400">
                <a:latin typeface="Tahoma"/>
                <a:cs typeface="Tahoma"/>
              </a:rPr>
              <a:t>LER1 may not have any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labels</a:t>
            </a:r>
            <a:endParaRPr sz="2400">
              <a:latin typeface="Tahoma"/>
              <a:cs typeface="Tahoma"/>
            </a:endParaRPr>
          </a:p>
          <a:p>
            <a:pPr lvl="1" marL="160210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</a:pPr>
            <a:r>
              <a:rPr dirty="0" sz="2400">
                <a:latin typeface="Tahoma"/>
                <a:cs typeface="Tahoma"/>
              </a:rPr>
              <a:t>(In </a:t>
            </a:r>
            <a:r>
              <a:rPr dirty="0" sz="2400" spc="-5">
                <a:latin typeface="Tahoma"/>
                <a:cs typeface="Tahoma"/>
              </a:rPr>
              <a:t>IP) </a:t>
            </a:r>
            <a:r>
              <a:rPr dirty="0" sz="2400">
                <a:latin typeface="Tahoma"/>
                <a:cs typeface="Tahoma"/>
              </a:rPr>
              <a:t>find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longest add match </a:t>
            </a:r>
            <a:r>
              <a:rPr dirty="0" sz="2400" spc="-5">
                <a:latin typeface="Tahoma"/>
                <a:cs typeface="Tahoma"/>
              </a:rPr>
              <a:t>for </a:t>
            </a:r>
            <a:r>
              <a:rPr dirty="0" sz="2400">
                <a:latin typeface="Tahoma"/>
                <a:cs typeface="Tahoma"/>
              </a:rPr>
              <a:t>next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lvl="1" marL="160210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</a:pPr>
            <a:r>
              <a:rPr dirty="0" sz="2400">
                <a:latin typeface="Tahoma"/>
                <a:cs typeface="Tahoma"/>
              </a:rPr>
              <a:t>Let </a:t>
            </a:r>
            <a:r>
              <a:rPr dirty="0" sz="2400" spc="-5">
                <a:latin typeface="Tahoma"/>
                <a:cs typeface="Tahoma"/>
              </a:rPr>
              <a:t>LSR1 </a:t>
            </a:r>
            <a:r>
              <a:rPr dirty="0" sz="2400">
                <a:latin typeface="Tahoma"/>
                <a:cs typeface="Tahoma"/>
              </a:rPr>
              <a:t>be </a:t>
            </a:r>
            <a:r>
              <a:rPr dirty="0" sz="2400" spc="-5">
                <a:latin typeface="Tahoma"/>
                <a:cs typeface="Tahoma"/>
              </a:rPr>
              <a:t>the next </a:t>
            </a:r>
            <a:r>
              <a:rPr dirty="0" sz="2400">
                <a:latin typeface="Tahoma"/>
                <a:cs typeface="Tahoma"/>
              </a:rPr>
              <a:t>hop </a:t>
            </a:r>
            <a:r>
              <a:rPr dirty="0" sz="2400" spc="-5">
                <a:latin typeface="Tahoma"/>
                <a:cs typeface="Tahoma"/>
              </a:rPr>
              <a:t>for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LER1.</a:t>
            </a:r>
            <a:endParaRPr sz="2400">
              <a:latin typeface="Tahoma"/>
              <a:cs typeface="Tahoma"/>
            </a:endParaRPr>
          </a:p>
          <a:p>
            <a:pPr marL="120142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</a:pPr>
            <a:r>
              <a:rPr dirty="0" spc="-5"/>
              <a:t>LER1 </a:t>
            </a:r>
            <a:r>
              <a:rPr dirty="0" spc="-10"/>
              <a:t>will initiate </a:t>
            </a:r>
            <a:r>
              <a:rPr dirty="0" spc="-5"/>
              <a:t>a label request toward</a:t>
            </a:r>
            <a:r>
              <a:rPr dirty="0" spc="100"/>
              <a:t> </a:t>
            </a:r>
            <a:r>
              <a:rPr dirty="0" spc="-5"/>
              <a:t>LSR1</a:t>
            </a:r>
          </a:p>
          <a:p>
            <a:pPr marL="120142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</a:pPr>
            <a:r>
              <a:rPr dirty="0" spc="-5"/>
              <a:t>This request </a:t>
            </a:r>
            <a:r>
              <a:rPr dirty="0" spc="-10"/>
              <a:t>will </a:t>
            </a:r>
            <a:r>
              <a:rPr dirty="0" spc="-5"/>
              <a:t>propagate through</a:t>
            </a:r>
            <a:r>
              <a:rPr dirty="0" spc="60"/>
              <a:t> </a:t>
            </a:r>
            <a:r>
              <a:rPr dirty="0" spc="-10"/>
              <a:t>the</a:t>
            </a:r>
          </a:p>
          <a:p>
            <a:pPr marL="1201420">
              <a:lnSpc>
                <a:spcPct val="100000"/>
              </a:lnSpc>
            </a:pPr>
            <a:r>
              <a:rPr dirty="0" spc="-5"/>
              <a:t>network (green</a:t>
            </a:r>
            <a:r>
              <a:rPr dirty="0" spc="-25"/>
              <a:t> </a:t>
            </a:r>
            <a:r>
              <a:rPr dirty="0" spc="-5"/>
              <a:t>lines)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76" y="2071623"/>
            <a:ext cx="5545835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79676" y="2060448"/>
            <a:ext cx="5546090" cy="3961129"/>
          </a:xfrm>
          <a:custGeom>
            <a:avLst/>
            <a:gdLst/>
            <a:ahLst/>
            <a:cxnLst/>
            <a:rect l="l" t="t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564388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Operation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2636520"/>
            <a:ext cx="719328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572255"/>
            <a:ext cx="720852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8661" y="3713622"/>
            <a:ext cx="2430054" cy="618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5225" y="2273958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5225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9328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87369" y="5513982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87369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1472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ln w="5004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08059" y="3858478"/>
            <a:ext cx="913130" cy="196215"/>
          </a:xfrm>
          <a:custGeom>
            <a:avLst/>
            <a:gdLst/>
            <a:ahLst/>
            <a:cxnLst/>
            <a:rect l="l" t="t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08059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20734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3105" y="2489926"/>
            <a:ext cx="914400" cy="196215"/>
          </a:xfrm>
          <a:custGeom>
            <a:avLst/>
            <a:gdLst/>
            <a:ahLst/>
            <a:cxnLst/>
            <a:rect l="l" t="t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23105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37208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4276" y="3308603"/>
            <a:ext cx="215900" cy="793750"/>
          </a:xfrm>
          <a:custGeom>
            <a:avLst/>
            <a:gdLst/>
            <a:ahLst/>
            <a:cxnLst/>
            <a:rect l="l" t="t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0851" y="3909059"/>
            <a:ext cx="179705" cy="193675"/>
          </a:xfrm>
          <a:custGeom>
            <a:avLst/>
            <a:gdLst/>
            <a:ahLst/>
            <a:cxnLst/>
            <a:rect l="l" t="t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75916" y="4204715"/>
            <a:ext cx="1908175" cy="1411605"/>
          </a:xfrm>
          <a:custGeom>
            <a:avLst/>
            <a:gdLst/>
            <a:ahLst/>
            <a:cxnLst/>
            <a:rect l="l" t="t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75916" y="2375916"/>
            <a:ext cx="755650" cy="1339850"/>
          </a:xfrm>
          <a:custGeom>
            <a:avLst/>
            <a:gdLst/>
            <a:ahLst/>
            <a:cxnLst/>
            <a:rect l="l" t="t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01211" y="2621279"/>
            <a:ext cx="287655" cy="1240155"/>
          </a:xfrm>
          <a:custGeom>
            <a:avLst/>
            <a:gdLst/>
            <a:ahLst/>
            <a:cxnLst/>
            <a:rect l="l" t="t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19700" y="3960876"/>
            <a:ext cx="1584325" cy="1656080"/>
          </a:xfrm>
          <a:custGeom>
            <a:avLst/>
            <a:gdLst/>
            <a:ahLst/>
            <a:cxnLst/>
            <a:rect l="l" t="t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54067" y="3960876"/>
            <a:ext cx="2449830" cy="144780"/>
          </a:xfrm>
          <a:custGeom>
            <a:avLst/>
            <a:gdLst/>
            <a:ahLst/>
            <a:cxnLst/>
            <a:rect l="l" t="t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01583" y="2348483"/>
            <a:ext cx="720851" cy="67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738871" y="3957828"/>
            <a:ext cx="217804" cy="3175"/>
          </a:xfrm>
          <a:custGeom>
            <a:avLst/>
            <a:gdLst/>
            <a:ahLst/>
            <a:cxnLst/>
            <a:rect l="l" t="t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04504" y="3595115"/>
            <a:ext cx="144780" cy="361950"/>
          </a:xfrm>
          <a:custGeom>
            <a:avLst/>
            <a:gdLst/>
            <a:ahLst/>
            <a:cxnLst/>
            <a:rect l="l" t="t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0683" y="3860291"/>
            <a:ext cx="790955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91639" y="3960876"/>
            <a:ext cx="215900" cy="141605"/>
          </a:xfrm>
          <a:custGeom>
            <a:avLst/>
            <a:gdLst/>
            <a:ahLst/>
            <a:cxnLst/>
            <a:rect l="l" t="t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56804" y="3717035"/>
            <a:ext cx="792479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53043" y="3019044"/>
            <a:ext cx="107950" cy="697230"/>
          </a:xfrm>
          <a:custGeom>
            <a:avLst/>
            <a:gdLst/>
            <a:ahLst/>
            <a:cxnLst/>
            <a:rect l="l" t="t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03476" y="1696211"/>
            <a:ext cx="5626608" cy="2302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716779" y="5876544"/>
            <a:ext cx="73660" cy="576580"/>
          </a:xfrm>
          <a:custGeom>
            <a:avLst/>
            <a:gdLst/>
            <a:ahLst/>
            <a:cxnLst/>
            <a:rect l="l" t="t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987423" y="3159252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928" y="1700783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956" y="3143377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9259" y="5300471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267" y="2366771"/>
            <a:ext cx="7112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Sou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659" y="1934845"/>
            <a:ext cx="115887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4153" y="193484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924300" y="4221479"/>
            <a:ext cx="847725" cy="37655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854" y="337502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8204" y="5497067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905967" y="5387035"/>
            <a:ext cx="144272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Label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Request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Step 5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(cont.)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9119" y="1811273"/>
            <a:ext cx="7579995" cy="2313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Label downstream </a:t>
            </a:r>
            <a:r>
              <a:rPr dirty="0" sz="2800">
                <a:latin typeface="Tahoma"/>
                <a:cs typeface="Tahoma"/>
              </a:rPr>
              <a:t>(LER3 </a:t>
            </a:r>
            <a:r>
              <a:rPr dirty="0" sz="2800" spc="-5">
                <a:latin typeface="Wingdings"/>
                <a:cs typeface="Wingdings"/>
              </a:rPr>
              <a:t></a:t>
            </a:r>
            <a:r>
              <a:rPr dirty="0" sz="2800" spc="-5">
                <a:latin typeface="Tahoma"/>
                <a:cs typeface="Tahoma"/>
              </a:rPr>
              <a:t>LSR</a:t>
            </a:r>
            <a:r>
              <a:rPr dirty="0" sz="2800" spc="-5">
                <a:latin typeface="Wingdings"/>
                <a:cs typeface="Wingdings"/>
              </a:rPr>
              <a:t>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ahoma"/>
                <a:cs typeface="Tahoma"/>
              </a:rPr>
              <a:t>… </a:t>
            </a:r>
            <a:r>
              <a:rPr dirty="0" sz="2800" spc="-5">
                <a:latin typeface="Wingdings"/>
                <a:cs typeface="Wingdings"/>
              </a:rPr>
              <a:t>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ahoma"/>
                <a:cs typeface="Tahoma"/>
              </a:rPr>
              <a:t>LER1)</a:t>
            </a:r>
            <a:endParaRPr sz="2800">
              <a:latin typeface="Tahoma"/>
              <a:cs typeface="Tahoma"/>
            </a:endParaRPr>
          </a:p>
          <a:p>
            <a:pPr marL="355600" marR="461645" indent="-3429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 LSP setup (blue lines) uses LDP </a:t>
            </a:r>
            <a:r>
              <a:rPr dirty="0" sz="2800">
                <a:latin typeface="Tahoma"/>
                <a:cs typeface="Tahoma"/>
              </a:rPr>
              <a:t>or </a:t>
            </a:r>
            <a:r>
              <a:rPr dirty="0" sz="2800" spc="-5">
                <a:latin typeface="Tahoma"/>
                <a:cs typeface="Tahoma"/>
              </a:rPr>
              <a:t>any  other signaling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protocol.</a:t>
            </a:r>
            <a:endParaRPr sz="2800">
              <a:latin typeface="Tahoma"/>
              <a:cs typeface="Tahoma"/>
            </a:endParaRPr>
          </a:p>
          <a:p>
            <a:pPr marL="355600" marR="73469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LER1 </a:t>
            </a:r>
            <a:r>
              <a:rPr dirty="0" sz="2800" spc="-10">
                <a:latin typeface="Tahoma"/>
                <a:cs typeface="Tahoma"/>
              </a:rPr>
              <a:t>will </a:t>
            </a:r>
            <a:r>
              <a:rPr dirty="0" sz="2800" spc="-5">
                <a:latin typeface="Tahoma"/>
                <a:cs typeface="Tahoma"/>
              </a:rPr>
              <a:t>insert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label and </a:t>
            </a:r>
            <a:r>
              <a:rPr dirty="0" sz="2800" spc="-10">
                <a:latin typeface="Tahoma"/>
                <a:cs typeface="Tahoma"/>
              </a:rPr>
              <a:t>forward the  </a:t>
            </a:r>
            <a:r>
              <a:rPr dirty="0" sz="2800" spc="-5">
                <a:latin typeface="Tahoma"/>
                <a:cs typeface="Tahoma"/>
              </a:rPr>
              <a:t>packet to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LSR1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76" y="2071623"/>
            <a:ext cx="5545835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79676" y="2060448"/>
            <a:ext cx="5546090" cy="3961129"/>
          </a:xfrm>
          <a:custGeom>
            <a:avLst/>
            <a:gdLst/>
            <a:ahLst/>
            <a:cxnLst/>
            <a:rect l="l" t="t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564388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Operation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2636520"/>
            <a:ext cx="719328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572255"/>
            <a:ext cx="720852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8661" y="3713622"/>
            <a:ext cx="2430054" cy="618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5225" y="2273958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5225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9328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87369" y="5513982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87369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1472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ln w="5004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08059" y="3858478"/>
            <a:ext cx="913130" cy="196215"/>
          </a:xfrm>
          <a:custGeom>
            <a:avLst/>
            <a:gdLst/>
            <a:ahLst/>
            <a:cxnLst/>
            <a:rect l="l" t="t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08059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20734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3105" y="2489926"/>
            <a:ext cx="914400" cy="196215"/>
          </a:xfrm>
          <a:custGeom>
            <a:avLst/>
            <a:gdLst/>
            <a:ahLst/>
            <a:cxnLst/>
            <a:rect l="l" t="t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23105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37208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4276" y="3308603"/>
            <a:ext cx="215900" cy="793750"/>
          </a:xfrm>
          <a:custGeom>
            <a:avLst/>
            <a:gdLst/>
            <a:ahLst/>
            <a:cxnLst/>
            <a:rect l="l" t="t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0851" y="3909059"/>
            <a:ext cx="179705" cy="193675"/>
          </a:xfrm>
          <a:custGeom>
            <a:avLst/>
            <a:gdLst/>
            <a:ahLst/>
            <a:cxnLst/>
            <a:rect l="l" t="t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75916" y="4204715"/>
            <a:ext cx="1908175" cy="1411605"/>
          </a:xfrm>
          <a:custGeom>
            <a:avLst/>
            <a:gdLst/>
            <a:ahLst/>
            <a:cxnLst/>
            <a:rect l="l" t="t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75916" y="2375916"/>
            <a:ext cx="755650" cy="1339850"/>
          </a:xfrm>
          <a:custGeom>
            <a:avLst/>
            <a:gdLst/>
            <a:ahLst/>
            <a:cxnLst/>
            <a:rect l="l" t="t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01211" y="2621279"/>
            <a:ext cx="287655" cy="1240155"/>
          </a:xfrm>
          <a:custGeom>
            <a:avLst/>
            <a:gdLst/>
            <a:ahLst/>
            <a:cxnLst/>
            <a:rect l="l" t="t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19700" y="3960876"/>
            <a:ext cx="1584325" cy="1656080"/>
          </a:xfrm>
          <a:custGeom>
            <a:avLst/>
            <a:gdLst/>
            <a:ahLst/>
            <a:cxnLst/>
            <a:rect l="l" t="t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54067" y="3960876"/>
            <a:ext cx="2449830" cy="144780"/>
          </a:xfrm>
          <a:custGeom>
            <a:avLst/>
            <a:gdLst/>
            <a:ahLst/>
            <a:cxnLst/>
            <a:rect l="l" t="t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01583" y="2348483"/>
            <a:ext cx="720851" cy="67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738871" y="3957828"/>
            <a:ext cx="217804" cy="3175"/>
          </a:xfrm>
          <a:custGeom>
            <a:avLst/>
            <a:gdLst/>
            <a:ahLst/>
            <a:cxnLst/>
            <a:rect l="l" t="t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04504" y="3595115"/>
            <a:ext cx="144780" cy="361950"/>
          </a:xfrm>
          <a:custGeom>
            <a:avLst/>
            <a:gdLst/>
            <a:ahLst/>
            <a:cxnLst/>
            <a:rect l="l" t="t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0683" y="3860291"/>
            <a:ext cx="790955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91639" y="3960876"/>
            <a:ext cx="215900" cy="141605"/>
          </a:xfrm>
          <a:custGeom>
            <a:avLst/>
            <a:gdLst/>
            <a:ahLst/>
            <a:cxnLst/>
            <a:rect l="l" t="t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56804" y="3717035"/>
            <a:ext cx="792479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53043" y="3019044"/>
            <a:ext cx="107950" cy="697230"/>
          </a:xfrm>
          <a:custGeom>
            <a:avLst/>
            <a:gdLst/>
            <a:ahLst/>
            <a:cxnLst/>
            <a:rect l="l" t="t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03476" y="1696211"/>
            <a:ext cx="5626608" cy="2906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716779" y="5876544"/>
            <a:ext cx="73660" cy="576580"/>
          </a:xfrm>
          <a:custGeom>
            <a:avLst/>
            <a:gdLst/>
            <a:ahLst/>
            <a:cxnLst/>
            <a:rect l="l" t="t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987423" y="3159252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928" y="1700783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956" y="3143377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9259" y="5300471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267" y="2366771"/>
            <a:ext cx="7112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Sou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659" y="1934845"/>
            <a:ext cx="115887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4153" y="193484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003675" y="4240403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854" y="337502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8204" y="5497067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8204" y="5855208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905967" y="5302544"/>
            <a:ext cx="178562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0800"/>
              </a:lnSpc>
            </a:pPr>
            <a:r>
              <a:rPr dirty="0" sz="1800">
                <a:latin typeface="Tahoma"/>
                <a:cs typeface="Tahoma"/>
              </a:rPr>
              <a:t>Label </a:t>
            </a:r>
            <a:r>
              <a:rPr dirty="0" sz="1800" spc="-10">
                <a:latin typeface="Tahoma"/>
                <a:cs typeface="Tahoma"/>
              </a:rPr>
              <a:t>Request  </a:t>
            </a:r>
            <a:r>
              <a:rPr dirty="0" sz="1800">
                <a:latin typeface="Tahoma"/>
                <a:cs typeface="Tahoma"/>
              </a:rPr>
              <a:t>Label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Step 5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(cont.)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573009" cy="3636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Each </a:t>
            </a:r>
            <a:r>
              <a:rPr dirty="0" sz="2800" spc="-10">
                <a:latin typeface="Tahoma"/>
                <a:cs typeface="Tahoma"/>
              </a:rPr>
              <a:t>subsequent </a:t>
            </a:r>
            <a:r>
              <a:rPr dirty="0" sz="2800" spc="-5">
                <a:latin typeface="Tahoma"/>
                <a:cs typeface="Tahoma"/>
              </a:rPr>
              <a:t>LSR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(LSR2,LSR3)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examine </a:t>
            </a:r>
            <a:r>
              <a:rPr dirty="0" sz="2400">
                <a:latin typeface="Tahoma"/>
                <a:cs typeface="Tahoma"/>
              </a:rPr>
              <a:t>label in </a:t>
            </a:r>
            <a:r>
              <a:rPr dirty="0" sz="2400" spc="-5">
                <a:latin typeface="Tahoma"/>
                <a:cs typeface="Tahoma"/>
              </a:rPr>
              <a:t>received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packet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replace </a:t>
            </a:r>
            <a:r>
              <a:rPr dirty="0" sz="2400">
                <a:latin typeface="Tahoma"/>
                <a:cs typeface="Tahoma"/>
              </a:rPr>
              <a:t>it </a:t>
            </a:r>
            <a:r>
              <a:rPr dirty="0" sz="2400" spc="-5">
                <a:latin typeface="Tahoma"/>
                <a:cs typeface="Tahoma"/>
              </a:rPr>
              <a:t>with </a:t>
            </a:r>
            <a:r>
              <a:rPr dirty="0" sz="2400">
                <a:latin typeface="Tahoma"/>
                <a:cs typeface="Tahoma"/>
              </a:rPr>
              <a:t>outgoing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label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forward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When reaches </a:t>
            </a:r>
            <a:r>
              <a:rPr dirty="0" sz="2800">
                <a:latin typeface="Tahoma"/>
                <a:cs typeface="Tahoma"/>
              </a:rPr>
              <a:t>LER4, </a:t>
            </a:r>
            <a:r>
              <a:rPr dirty="0" sz="2800" spc="-5">
                <a:latin typeface="Tahoma"/>
                <a:cs typeface="Tahoma"/>
              </a:rPr>
              <a:t>label is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removed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leave MPLS domain and deliver </a:t>
            </a:r>
            <a:r>
              <a:rPr dirty="0" sz="2400" spc="-5">
                <a:latin typeface="Tahoma"/>
                <a:cs typeface="Tahoma"/>
              </a:rPr>
              <a:t>to the</a:t>
            </a:r>
            <a:r>
              <a:rPr dirty="0" sz="2400" spc="-1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destination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Actual data path followed by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packet is </a:t>
            </a:r>
            <a:r>
              <a:rPr dirty="0" sz="2800" spc="-10">
                <a:latin typeface="Tahoma"/>
                <a:cs typeface="Tahoma"/>
              </a:rPr>
              <a:t>the  red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line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76" y="2071623"/>
            <a:ext cx="5545835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79676" y="2060448"/>
            <a:ext cx="5546090" cy="3961129"/>
          </a:xfrm>
          <a:custGeom>
            <a:avLst/>
            <a:gdLst/>
            <a:ahLst/>
            <a:cxnLst/>
            <a:rect l="l" t="t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564388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Operation</a:t>
            </a:r>
            <a:r>
              <a:rPr dirty="0" sz="4000" spc="-5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2636520"/>
            <a:ext cx="719328" cy="67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572255"/>
            <a:ext cx="720852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8661" y="3713622"/>
            <a:ext cx="2430054" cy="618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5225" y="2328112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5225" y="2273958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5225" y="2131166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3437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783" y="2273958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91530" y="2165627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92280" y="2283804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9028" y="217547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0361" y="2278881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97109" y="21705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7859" y="2288727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5225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9328" y="226903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58522" y="2421048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4101" y="2425971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369" y="5568136"/>
            <a:ext cx="913130" cy="273685"/>
          </a:xfrm>
          <a:custGeom>
            <a:avLst/>
            <a:gdLst/>
            <a:ahLst/>
            <a:cxnLst/>
            <a:rect l="l" t="t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ln w="501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87369" y="5513982"/>
            <a:ext cx="914400" cy="196850"/>
          </a:xfrm>
          <a:custGeom>
            <a:avLst/>
            <a:gdLst/>
            <a:ahLst/>
            <a:cxnLst/>
            <a:rect l="l" t="t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87369" y="5371189"/>
            <a:ext cx="913130" cy="274320"/>
          </a:xfrm>
          <a:custGeom>
            <a:avLst/>
            <a:gdLst/>
            <a:ahLst/>
            <a:cxnLst/>
            <a:rect l="l" t="t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ln w="50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5581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26927" y="5513982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3674" y="5405651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44424" y="5523828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1172" y="5415498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2505" y="5518904"/>
            <a:ext cx="300990" cy="93345"/>
          </a:xfrm>
          <a:custGeom>
            <a:avLst/>
            <a:gdLst/>
            <a:ahLst/>
            <a:cxnLst/>
            <a:rect l="l" t="t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9253" y="5410575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50003" y="552875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87369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1472" y="5509059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10666" y="5661072"/>
            <a:ext cx="451484" cy="153035"/>
          </a:xfrm>
          <a:custGeom>
            <a:avLst/>
            <a:gdLst/>
            <a:ahLst/>
            <a:cxnLst/>
            <a:rect l="l" t="t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16245" y="5665995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08059" y="3912463"/>
            <a:ext cx="911860" cy="272415"/>
          </a:xfrm>
          <a:custGeom>
            <a:avLst/>
            <a:gdLst/>
            <a:ahLst/>
            <a:cxnLst/>
            <a:rect l="l" t="t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ln w="5004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08059" y="3858478"/>
            <a:ext cx="913130" cy="196215"/>
          </a:xfrm>
          <a:custGeom>
            <a:avLst/>
            <a:gdLst/>
            <a:ahLst/>
            <a:cxnLst/>
            <a:rect l="l" t="t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8059" y="3716132"/>
            <a:ext cx="911860" cy="273050"/>
          </a:xfrm>
          <a:custGeom>
            <a:avLst/>
            <a:gdLst/>
            <a:ahLst/>
            <a:cxnLst/>
            <a:rect l="l" t="t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7554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7399" y="3858478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64121" y="3750486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64400" y="3868293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81122" y="3760301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52969" y="3863385"/>
            <a:ext cx="300355" cy="92710"/>
          </a:xfrm>
          <a:custGeom>
            <a:avLst/>
            <a:gdLst/>
            <a:ahLst/>
            <a:cxnLst/>
            <a:rect l="l" t="t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69690" y="3755394"/>
            <a:ext cx="300355" cy="88900"/>
          </a:xfrm>
          <a:custGeom>
            <a:avLst/>
            <a:gdLst/>
            <a:ahLst/>
            <a:cxnLst/>
            <a:rect l="l" t="t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69970" y="3873201"/>
            <a:ext cx="300355" cy="88265"/>
          </a:xfrm>
          <a:custGeom>
            <a:avLst/>
            <a:gdLst/>
            <a:ahLst/>
            <a:cxnLst/>
            <a:rect l="l" t="t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08059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20734" y="385357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7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1008" y="4005109"/>
            <a:ext cx="450850" cy="152400"/>
          </a:xfrm>
          <a:custGeom>
            <a:avLst/>
            <a:gdLst/>
            <a:ahLst/>
            <a:cxnLst/>
            <a:rect l="l" t="t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36578" y="4010016"/>
            <a:ext cx="450850" cy="151765"/>
          </a:xfrm>
          <a:custGeom>
            <a:avLst/>
            <a:gdLst/>
            <a:ahLst/>
            <a:cxnLst/>
            <a:rect l="l" t="t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3105" y="2543911"/>
            <a:ext cx="913130" cy="272415"/>
          </a:xfrm>
          <a:custGeom>
            <a:avLst/>
            <a:gdLst/>
            <a:ahLst/>
            <a:cxnLst/>
            <a:rect l="l" t="t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3105" y="2489926"/>
            <a:ext cx="914400" cy="196215"/>
          </a:xfrm>
          <a:custGeom>
            <a:avLst/>
            <a:gdLst/>
            <a:ahLst/>
            <a:cxnLst/>
            <a:rect l="l" t="t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23105" y="2347579"/>
            <a:ext cx="913130" cy="273050"/>
          </a:xfrm>
          <a:custGeom>
            <a:avLst/>
            <a:gdLst/>
            <a:ahLst/>
            <a:cxnLst/>
            <a:rect l="l" t="t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ln w="500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91317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2662" y="2489926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79410" y="2381934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80160" y="2499741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96908" y="2391749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68241" y="2494833"/>
            <a:ext cx="300990" cy="92710"/>
          </a:xfrm>
          <a:custGeom>
            <a:avLst/>
            <a:gdLst/>
            <a:ahLst/>
            <a:cxnLst/>
            <a:rect l="l" t="t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4989" y="2386842"/>
            <a:ext cx="300990" cy="88900"/>
          </a:xfrm>
          <a:custGeom>
            <a:avLst/>
            <a:gdLst/>
            <a:ahLst/>
            <a:cxnLst/>
            <a:rect l="l" t="t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85738" y="2504649"/>
            <a:ext cx="300990" cy="88265"/>
          </a:xfrm>
          <a:custGeom>
            <a:avLst/>
            <a:gdLst/>
            <a:ahLst/>
            <a:cxnLst/>
            <a:rect l="l" t="t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23105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37208" y="2485018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ln w="5582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46402" y="2636557"/>
            <a:ext cx="451484" cy="152400"/>
          </a:xfrm>
          <a:custGeom>
            <a:avLst/>
            <a:gdLst/>
            <a:ahLst/>
            <a:cxnLst/>
            <a:rect l="l" t="t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51981" y="2641464"/>
            <a:ext cx="451484" cy="151765"/>
          </a:xfrm>
          <a:custGeom>
            <a:avLst/>
            <a:gdLst/>
            <a:ahLst/>
            <a:cxnLst/>
            <a:rect l="l" t="t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4276" y="3308603"/>
            <a:ext cx="215900" cy="793750"/>
          </a:xfrm>
          <a:custGeom>
            <a:avLst/>
            <a:gdLst/>
            <a:ahLst/>
            <a:cxnLst/>
            <a:rect l="l" t="t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0851" y="3909059"/>
            <a:ext cx="179705" cy="193675"/>
          </a:xfrm>
          <a:custGeom>
            <a:avLst/>
            <a:gdLst/>
            <a:ahLst/>
            <a:cxnLst/>
            <a:rect l="l" t="t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75916" y="4204715"/>
            <a:ext cx="1908175" cy="1411605"/>
          </a:xfrm>
          <a:custGeom>
            <a:avLst/>
            <a:gdLst/>
            <a:ahLst/>
            <a:cxnLst/>
            <a:rect l="l" t="t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75916" y="2375916"/>
            <a:ext cx="755650" cy="1339850"/>
          </a:xfrm>
          <a:custGeom>
            <a:avLst/>
            <a:gdLst/>
            <a:ahLst/>
            <a:cxnLst/>
            <a:rect l="l" t="t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01211" y="2621279"/>
            <a:ext cx="287655" cy="1240155"/>
          </a:xfrm>
          <a:custGeom>
            <a:avLst/>
            <a:gdLst/>
            <a:ahLst/>
            <a:cxnLst/>
            <a:rect l="l" t="t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19700" y="3960876"/>
            <a:ext cx="1584325" cy="1656080"/>
          </a:xfrm>
          <a:custGeom>
            <a:avLst/>
            <a:gdLst/>
            <a:ahLst/>
            <a:cxnLst/>
            <a:rect l="l" t="t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54067" y="3960876"/>
            <a:ext cx="2449830" cy="144780"/>
          </a:xfrm>
          <a:custGeom>
            <a:avLst/>
            <a:gdLst/>
            <a:ahLst/>
            <a:cxnLst/>
            <a:rect l="l" t="t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01583" y="2348483"/>
            <a:ext cx="720851" cy="67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738871" y="3957828"/>
            <a:ext cx="217804" cy="3175"/>
          </a:xfrm>
          <a:custGeom>
            <a:avLst/>
            <a:gdLst/>
            <a:ahLst/>
            <a:cxnLst/>
            <a:rect l="l" t="t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04504" y="3595115"/>
            <a:ext cx="144780" cy="361950"/>
          </a:xfrm>
          <a:custGeom>
            <a:avLst/>
            <a:gdLst/>
            <a:ahLst/>
            <a:cxnLst/>
            <a:rect l="l" t="t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0683" y="3860291"/>
            <a:ext cx="790955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691639" y="3960876"/>
            <a:ext cx="215900" cy="141605"/>
          </a:xfrm>
          <a:custGeom>
            <a:avLst/>
            <a:gdLst/>
            <a:ahLst/>
            <a:cxnLst/>
            <a:rect l="l" t="t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56804" y="3717035"/>
            <a:ext cx="792479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94372" y="1696211"/>
            <a:ext cx="8120443" cy="2906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716779" y="5876544"/>
            <a:ext cx="73660" cy="576580"/>
          </a:xfrm>
          <a:custGeom>
            <a:avLst/>
            <a:gdLst/>
            <a:ahLst/>
            <a:cxnLst/>
            <a:rect l="l" t="t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987423" y="3159252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995928" y="1700783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759956" y="3143377"/>
            <a:ext cx="675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509259" y="5300471"/>
            <a:ext cx="844550" cy="37655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latin typeface="Tahoma"/>
                <a:cs typeface="Tahoma"/>
              </a:rPr>
              <a:t>LER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58267" y="2366771"/>
            <a:ext cx="7112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Sou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20659" y="1934845"/>
            <a:ext cx="115887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04153" y="193484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003675" y="4240403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443854" y="3375025"/>
            <a:ext cx="67881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LSR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8204" y="5497067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8204" y="5855208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8204" y="6214871"/>
            <a:ext cx="719455" cy="173990"/>
          </a:xfrm>
          <a:custGeom>
            <a:avLst/>
            <a:gdLst/>
            <a:ahLst/>
            <a:cxnLst/>
            <a:rect l="l" t="t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905967" y="5301721"/>
            <a:ext cx="1785620" cy="108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1100"/>
              </a:lnSpc>
            </a:pPr>
            <a:r>
              <a:rPr dirty="0" sz="1800">
                <a:latin typeface="Tahoma"/>
                <a:cs typeface="Tahoma"/>
              </a:rPr>
              <a:t>Label </a:t>
            </a:r>
            <a:r>
              <a:rPr dirty="0" sz="1800" spc="-10">
                <a:latin typeface="Tahoma"/>
                <a:cs typeface="Tahoma"/>
              </a:rPr>
              <a:t>Request  </a:t>
            </a:r>
            <a:r>
              <a:rPr dirty="0" sz="1800">
                <a:latin typeface="Tahoma"/>
                <a:cs typeface="Tahoma"/>
              </a:rPr>
              <a:t>Label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Distribution  Data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Flow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Tunneling in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MPLS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373620" cy="298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0454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Control the </a:t>
            </a:r>
            <a:r>
              <a:rPr dirty="0" sz="3200">
                <a:latin typeface="Tahoma"/>
                <a:cs typeface="Tahoma"/>
              </a:rPr>
              <a:t>entire path of a </a:t>
            </a:r>
            <a:r>
              <a:rPr dirty="0" sz="3200" spc="-5">
                <a:latin typeface="Tahoma"/>
                <a:cs typeface="Tahoma"/>
              </a:rPr>
              <a:t>packet  without explicitly specifying the  </a:t>
            </a:r>
            <a:r>
              <a:rPr dirty="0" sz="3200">
                <a:latin typeface="Tahoma"/>
                <a:cs typeface="Tahoma"/>
              </a:rPr>
              <a:t>intermediate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routers.</a:t>
            </a:r>
            <a:endParaRPr sz="3200">
              <a:latin typeface="Tahoma"/>
              <a:cs typeface="Tahoma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Creating </a:t>
            </a:r>
            <a:r>
              <a:rPr dirty="0" sz="2800" spc="-10">
                <a:latin typeface="Tahoma"/>
                <a:cs typeface="Tahoma"/>
              </a:rPr>
              <a:t>tunnels </a:t>
            </a:r>
            <a:r>
              <a:rPr dirty="0" sz="2800" spc="-5">
                <a:latin typeface="Tahoma"/>
                <a:cs typeface="Tahoma"/>
              </a:rPr>
              <a:t>through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intermediary  routers </a:t>
            </a:r>
            <a:r>
              <a:rPr dirty="0" sz="2800" spc="-10">
                <a:latin typeface="Tahoma"/>
                <a:cs typeface="Tahoma"/>
              </a:rPr>
              <a:t>that can span </a:t>
            </a:r>
            <a:r>
              <a:rPr dirty="0" sz="2800" spc="-5">
                <a:latin typeface="Tahoma"/>
                <a:cs typeface="Tahoma"/>
              </a:rPr>
              <a:t>multiple</a:t>
            </a:r>
            <a:r>
              <a:rPr dirty="0" sz="2800" spc="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segments.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MPLS based</a:t>
            </a:r>
            <a:r>
              <a:rPr dirty="0" sz="3200" spc="-1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VPNs.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9644" y="1872234"/>
            <a:ext cx="6536055" cy="115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6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Asynchronous Transfer</a:t>
            </a:r>
            <a:r>
              <a:rPr dirty="0" sz="4000" spc="-5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Mode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ts val="4550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(ATM)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32663"/>
            <a:ext cx="7442834" cy="4889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0">
                <a:latin typeface="Tahoma"/>
                <a:cs typeface="Tahoma"/>
              </a:rPr>
              <a:t>MPLS network application (MPLS </a:t>
            </a:r>
            <a:r>
              <a:rPr dirty="0" sz="3200" spc="5" b="0">
                <a:latin typeface="Tahoma"/>
                <a:cs typeface="Tahoma"/>
              </a:rPr>
              <a:t>L2</a:t>
            </a:r>
            <a:r>
              <a:rPr dirty="0" sz="3200" spc="-110" b="0">
                <a:latin typeface="Tahoma"/>
                <a:cs typeface="Tahoma"/>
              </a:rPr>
              <a:t> </a:t>
            </a:r>
            <a:r>
              <a:rPr dirty="0" sz="3200" spc="-5" b="0">
                <a:latin typeface="Tahoma"/>
                <a:cs typeface="Tahoma"/>
              </a:rPr>
              <a:t>VPN)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1700783"/>
            <a:ext cx="8039100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540" y="6068059"/>
            <a:ext cx="539877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ahoma"/>
                <a:cs typeface="Tahoma"/>
                <a:hlinkClick r:id="rId3"/>
              </a:rPr>
              <a:t>http://www.centecnetworks.com/en/SolutionList.asp?ID=77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892543" y="1978659"/>
            <a:ext cx="2197735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customer </a:t>
            </a:r>
            <a:r>
              <a:rPr dirty="0" sz="1400">
                <a:latin typeface="Tahoma"/>
                <a:cs typeface="Tahoma"/>
              </a:rPr>
              <a:t>edge (CE)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routers  provider </a:t>
            </a:r>
            <a:r>
              <a:rPr dirty="0" sz="1400">
                <a:latin typeface="Tahoma"/>
                <a:cs typeface="Tahoma"/>
              </a:rPr>
              <a:t>edge (PE)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routers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455" y="1557527"/>
            <a:ext cx="4931664" cy="493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415734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Tunneling in</a:t>
            </a:r>
            <a:r>
              <a:rPr dirty="0" sz="4000" spc="-6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MPLS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Outline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5975350" cy="283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MPLS</a:t>
            </a:r>
            <a:r>
              <a:rPr dirty="0" sz="3200" spc="-10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0000FF"/>
                </a:solidFill>
                <a:latin typeface="Tahoma"/>
                <a:cs typeface="Tahoma"/>
              </a:rPr>
              <a:t>Protocol Stack</a:t>
            </a:r>
            <a:r>
              <a:rPr dirty="0" sz="3200" spc="-10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3200" b="1">
                <a:solidFill>
                  <a:srgbClr val="0000FF"/>
                </a:solidFill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Advantages and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 Protocol Stack</a:t>
            </a:r>
            <a:r>
              <a:rPr dirty="0" sz="4000" spc="-15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Architecture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311" y="1844039"/>
            <a:ext cx="7239000" cy="421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Outline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753859" cy="283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Protocol Stack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0000FF"/>
                </a:solidFill>
                <a:latin typeface="Tahoma"/>
                <a:cs typeface="Tahoma"/>
              </a:rPr>
              <a:t>Advantages and</a:t>
            </a:r>
            <a:r>
              <a:rPr dirty="0" sz="3200" spc="-8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0000FF"/>
                </a:solidFill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80" b="0">
                <a:latin typeface="Tahoma"/>
                <a:cs typeface="Tahoma"/>
              </a:rPr>
              <a:t> </a:t>
            </a:r>
            <a:r>
              <a:rPr dirty="0" sz="4000" spc="-5" b="0">
                <a:latin typeface="Tahoma"/>
                <a:cs typeface="Tahoma"/>
              </a:rPr>
              <a:t>Advantages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163434" cy="3806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Improves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packet-forwarding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performance </a:t>
            </a:r>
            <a:r>
              <a:rPr dirty="0" sz="3200">
                <a:latin typeface="Tahoma"/>
                <a:cs typeface="Tahoma"/>
              </a:rPr>
              <a:t>in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Supports QoS </a:t>
            </a:r>
            <a:r>
              <a:rPr dirty="0" sz="3200">
                <a:latin typeface="Tahoma"/>
                <a:cs typeface="Tahoma"/>
              </a:rPr>
              <a:t>and CoS </a:t>
            </a: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service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differentiation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Supports network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Integrates </a:t>
            </a:r>
            <a:r>
              <a:rPr dirty="0" sz="3200" spc="-5">
                <a:latin typeface="Tahoma"/>
                <a:cs typeface="Tahoma"/>
              </a:rPr>
              <a:t>IP </a:t>
            </a:r>
            <a:r>
              <a:rPr dirty="0" sz="3200">
                <a:latin typeface="Tahoma"/>
                <a:cs typeface="Tahoma"/>
              </a:rPr>
              <a:t>and ATM in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Builds </a:t>
            </a:r>
            <a:r>
              <a:rPr dirty="0" sz="3200">
                <a:latin typeface="Tahoma"/>
                <a:cs typeface="Tahoma"/>
              </a:rPr>
              <a:t>interoperable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MPLS</a:t>
            </a:r>
            <a:r>
              <a:rPr dirty="0" sz="4000" spc="-4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Disadvantages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743065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An additional layer </a:t>
            </a:r>
            <a:r>
              <a:rPr dirty="0" sz="3200" spc="-5">
                <a:latin typeface="Tahoma"/>
                <a:cs typeface="Tahoma"/>
              </a:rPr>
              <a:t>is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added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The </a:t>
            </a:r>
            <a:r>
              <a:rPr dirty="0" sz="3200" spc="-5">
                <a:latin typeface="Tahoma"/>
                <a:cs typeface="Tahoma"/>
              </a:rPr>
              <a:t>router </a:t>
            </a:r>
            <a:r>
              <a:rPr dirty="0" sz="3200">
                <a:latin typeface="Tahoma"/>
                <a:cs typeface="Tahoma"/>
              </a:rPr>
              <a:t>has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understand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MPLS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79" rIns="0" bIns="0" rtlCol="0" vert="horz">
            <a:spAutoFit/>
          </a:bodyPr>
          <a:lstStyle/>
          <a:p>
            <a:pPr marL="753745">
              <a:lnSpc>
                <a:spcPct val="100000"/>
              </a:lnSpc>
            </a:pPr>
            <a:r>
              <a:rPr dirty="0" spc="-5"/>
              <a:t>Transport Network in </a:t>
            </a:r>
            <a:r>
              <a:rPr dirty="0" spc="-10"/>
              <a:t>Legacy</a:t>
            </a:r>
            <a:r>
              <a:rPr dirty="0" spc="10"/>
              <a:t> </a:t>
            </a:r>
            <a:r>
              <a:rPr dirty="0" spc="-10"/>
              <a:t>2G/2.5G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845564"/>
            <a:ext cx="6265164" cy="430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473" y="6366371"/>
            <a:ext cx="747268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z="1100" spc="-5">
                <a:latin typeface="Tahoma"/>
                <a:cs typeface="Tahoma"/>
                <a:hlinkClick r:id="rId3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67410"/>
            <a:ext cx="6814820" cy="4292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Unified Backhaul and Core Network</a:t>
            </a:r>
            <a:r>
              <a:rPr dirty="0" spc="10"/>
              <a:t> </a:t>
            </a:r>
            <a:r>
              <a:rPr dirty="0" spc="-5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969" y="794130"/>
            <a:ext cx="476758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333399"/>
                </a:solidFill>
                <a:latin typeface="Tahoma"/>
                <a:cs typeface="Tahoma"/>
              </a:rPr>
              <a:t>2G/2.5G/3G/4G</a:t>
            </a:r>
            <a:r>
              <a:rPr dirty="0" sz="2800" spc="40" b="1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Tahoma"/>
                <a:cs typeface="Tahoma"/>
              </a:rPr>
              <a:t>Networks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232" y="1700783"/>
            <a:ext cx="6553200" cy="436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35629" y="3284854"/>
            <a:ext cx="28435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14141"/>
                </a:solidFill>
                <a:latin typeface="Arial"/>
                <a:cs typeface="Arial"/>
                <a:hlinkClick r:id="rId3"/>
              </a:rPr>
              <a:t>customer edge </a:t>
            </a:r>
            <a:r>
              <a:rPr dirty="0" sz="180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(CE)</a:t>
            </a:r>
            <a:r>
              <a:rPr dirty="0" sz="1800" spc="-25">
                <a:solidFill>
                  <a:srgbClr val="41414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800" spc="-5">
                <a:solidFill>
                  <a:srgbClr val="414141"/>
                </a:solidFill>
                <a:latin typeface="Arial"/>
                <a:cs typeface="Arial"/>
                <a:hlinkClick r:id="rId3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6366371"/>
            <a:ext cx="747268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z="1100" spc="-5">
                <a:latin typeface="Tahoma"/>
                <a:cs typeface="Tahoma"/>
                <a:hlinkClick r:id="rId4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792594" y="1230629"/>
            <a:ext cx="2197735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customer </a:t>
            </a:r>
            <a:r>
              <a:rPr dirty="0" sz="1400">
                <a:latin typeface="Tahoma"/>
                <a:cs typeface="Tahoma"/>
              </a:rPr>
              <a:t>edge (CE)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routers  provider </a:t>
            </a:r>
            <a:r>
              <a:rPr dirty="0" sz="1400">
                <a:latin typeface="Tahoma"/>
                <a:cs typeface="Tahoma"/>
              </a:rPr>
              <a:t>edge (PE)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routers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250063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References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878"/>
            <a:ext cx="7279640" cy="154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“MPLS </a:t>
            </a:r>
            <a:r>
              <a:rPr dirty="0" sz="2400">
                <a:latin typeface="Tahoma"/>
                <a:cs typeface="Tahoma"/>
              </a:rPr>
              <a:t>Introduction”, </a:t>
            </a:r>
            <a:r>
              <a:rPr dirty="0" sz="2400" spc="-5">
                <a:latin typeface="Tahoma"/>
                <a:cs typeface="Tahoma"/>
              </a:rPr>
              <a:t>Yun </a:t>
            </a:r>
            <a:r>
              <a:rPr dirty="0" sz="2400">
                <a:latin typeface="Tahoma"/>
                <a:cs typeface="Tahoma"/>
              </a:rPr>
              <a:t>Teng, </a:t>
            </a:r>
            <a:r>
              <a:rPr dirty="0" sz="2400" spc="-5">
                <a:latin typeface="Tahoma"/>
                <a:cs typeface="Tahoma"/>
              </a:rPr>
              <a:t>Dept.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Computer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Science,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UMBC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“MPLS Tutorial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Operational </a:t>
            </a:r>
            <a:r>
              <a:rPr dirty="0" sz="2400">
                <a:latin typeface="Tahoma"/>
                <a:cs typeface="Tahoma"/>
              </a:rPr>
              <a:t>Experiences”, </a:t>
            </a:r>
            <a:r>
              <a:rPr dirty="0" sz="2400" spc="-5">
                <a:latin typeface="Tahoma"/>
                <a:cs typeface="Tahoma"/>
              </a:rPr>
              <a:t>Peter  Ashwood-Smith, Bilel Jamoussi, </a:t>
            </a:r>
            <a:r>
              <a:rPr dirty="0" sz="2400">
                <a:latin typeface="Tahoma"/>
                <a:cs typeface="Tahoma"/>
              </a:rPr>
              <a:t>October,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1999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622871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Packet Sizes </a:t>
            </a:r>
            <a:r>
              <a:rPr dirty="0" sz="4000" spc="-10" b="0">
                <a:latin typeface="Tahoma"/>
                <a:cs typeface="Tahoma"/>
              </a:rPr>
              <a:t>in </a:t>
            </a:r>
            <a:r>
              <a:rPr dirty="0" sz="4000" spc="-5" b="0">
                <a:latin typeface="Tahoma"/>
                <a:cs typeface="Tahoma"/>
              </a:rPr>
              <a:t>the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Network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2491739"/>
            <a:ext cx="8025383" cy="166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38297" y="4626864"/>
            <a:ext cx="2914650" cy="1101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dirty="0" sz="2400" spc="-10">
                <a:latin typeface="Tahoma"/>
                <a:cs typeface="Tahoma"/>
              </a:rPr>
              <a:t>traffic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unpredictable</a:t>
            </a:r>
            <a:endParaRPr sz="2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dirty="0" sz="2400" spc="-5">
                <a:latin typeface="Tahoma"/>
                <a:cs typeface="Tahoma"/>
              </a:rPr>
              <a:t>Slow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dirty="0" sz="2400" spc="-5">
                <a:latin typeface="Tahoma"/>
                <a:cs typeface="Tahoma"/>
              </a:rPr>
              <a:t>Delay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variation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51815"/>
            <a:ext cx="430974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Voice</a:t>
            </a:r>
            <a:r>
              <a:rPr dirty="0" sz="4000" spc="-90" b="0">
                <a:latin typeface="Tahoma"/>
                <a:cs typeface="Tahoma"/>
              </a:rPr>
              <a:t> </a:t>
            </a:r>
            <a:r>
              <a:rPr dirty="0" sz="4000" b="0">
                <a:latin typeface="Tahoma"/>
                <a:cs typeface="Tahoma"/>
              </a:rPr>
              <a:t>Transmission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768094"/>
            <a:ext cx="7247890" cy="377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If </a:t>
            </a:r>
            <a:r>
              <a:rPr dirty="0" sz="3200">
                <a:latin typeface="Tahoma"/>
                <a:cs typeface="Tahoma"/>
              </a:rPr>
              <a:t>introduce </a:t>
            </a:r>
            <a:r>
              <a:rPr dirty="0" sz="3200" spc="-5">
                <a:latin typeface="Tahoma"/>
                <a:cs typeface="Tahoma"/>
              </a:rPr>
              <a:t>large </a:t>
            </a:r>
            <a:r>
              <a:rPr dirty="0" sz="3200">
                <a:latin typeface="Tahoma"/>
                <a:cs typeface="Tahoma"/>
              </a:rPr>
              <a:t>packet </a:t>
            </a:r>
            <a:r>
              <a:rPr dirty="0" sz="3200" spc="-5">
                <a:latin typeface="Tahoma"/>
                <a:cs typeface="Tahoma"/>
              </a:rPr>
              <a:t>size for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Cannot tolerate long delay, large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jitter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Echo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problem</a:t>
            </a:r>
            <a:endParaRPr sz="28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latin typeface="Tahoma"/>
                <a:cs typeface="Tahoma"/>
              </a:rPr>
              <a:t>echo cancellation does </a:t>
            </a:r>
            <a:r>
              <a:rPr dirty="0" sz="2400">
                <a:latin typeface="Tahoma"/>
                <a:cs typeface="Tahoma"/>
              </a:rPr>
              <a:t>not </a:t>
            </a:r>
            <a:r>
              <a:rPr dirty="0" sz="2400" spc="-5">
                <a:latin typeface="Tahoma"/>
                <a:cs typeface="Tahoma"/>
              </a:rPr>
              <a:t>work </a:t>
            </a:r>
            <a:r>
              <a:rPr dirty="0" sz="2400">
                <a:latin typeface="Tahoma"/>
                <a:cs typeface="Tahoma"/>
              </a:rPr>
              <a:t>(long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delay)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To </a:t>
            </a:r>
            <a:r>
              <a:rPr dirty="0" sz="3200" spc="-5">
                <a:latin typeface="Tahoma"/>
                <a:cs typeface="Tahoma"/>
              </a:rPr>
              <a:t>support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Small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packet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fixed-size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packet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Called “</a:t>
            </a:r>
            <a:r>
              <a:rPr dirty="0" sz="2800" spc="-5" b="1">
                <a:solidFill>
                  <a:srgbClr val="3333CC"/>
                </a:solidFill>
                <a:latin typeface="Tahoma"/>
                <a:cs typeface="Tahoma"/>
              </a:rPr>
              <a:t>Cell</a:t>
            </a:r>
            <a:r>
              <a:rPr dirty="0" sz="2800" spc="-5">
                <a:latin typeface="Tahoma"/>
                <a:cs typeface="Tahoma"/>
              </a:rPr>
              <a:t>” </a:t>
            </a:r>
            <a:r>
              <a:rPr dirty="0" sz="2800" spc="-10">
                <a:latin typeface="Wingdings"/>
                <a:cs typeface="Wingdings"/>
              </a:rPr>
              <a:t>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950" spc="-114" b="1" i="1">
                <a:latin typeface="Tahoma"/>
                <a:cs typeface="Tahoma"/>
              </a:rPr>
              <a:t>ATM</a:t>
            </a:r>
            <a:r>
              <a:rPr dirty="0" sz="2950" spc="150" b="1" i="1">
                <a:latin typeface="Tahoma"/>
                <a:cs typeface="Tahoma"/>
              </a:rPr>
              <a:t> </a:t>
            </a:r>
            <a:r>
              <a:rPr dirty="0" sz="2950" spc="-75" b="1" i="1">
                <a:latin typeface="Tahoma"/>
                <a:cs typeface="Tahoma"/>
              </a:rPr>
              <a:t>cell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Multiplexing using</a:t>
            </a:r>
            <a:r>
              <a:rPr dirty="0" sz="4000" spc="-50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cells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514600"/>
            <a:ext cx="8124444" cy="165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4803013"/>
            <a:ext cx="8091170" cy="1101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ahoma"/>
                <a:cs typeface="Tahoma"/>
              </a:rPr>
              <a:t>Advantages </a:t>
            </a:r>
            <a:r>
              <a:rPr dirty="0" sz="2400" spc="-5" b="1">
                <a:latin typeface="Tahoma"/>
                <a:cs typeface="Tahoma"/>
              </a:rPr>
              <a:t>of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cells</a:t>
            </a:r>
            <a:endParaRPr sz="2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dirty="0" sz="2400" spc="-30">
                <a:latin typeface="Tahoma"/>
                <a:cs typeface="Tahoma"/>
              </a:rPr>
              <a:t>Fair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dirty="0" sz="2400">
                <a:latin typeface="Tahoma"/>
                <a:cs typeface="Tahoma"/>
              </a:rPr>
              <a:t>high </a:t>
            </a:r>
            <a:r>
              <a:rPr dirty="0" sz="2400" spc="-5">
                <a:latin typeface="Tahoma"/>
                <a:cs typeface="Tahoma"/>
              </a:rPr>
              <a:t>speed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cheap (switching </a:t>
            </a:r>
            <a:r>
              <a:rPr dirty="0" sz="2400">
                <a:latin typeface="Tahoma"/>
                <a:cs typeface="Tahoma"/>
              </a:rPr>
              <a:t>and multiplexing -&gt;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HW)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745">
              <a:lnSpc>
                <a:spcPts val="4785"/>
              </a:lnSpc>
            </a:pPr>
            <a:r>
              <a:rPr dirty="0" sz="4000" spc="-5" b="0">
                <a:latin typeface="Tahoma"/>
                <a:cs typeface="Tahoma"/>
              </a:rPr>
              <a:t>An ATM</a:t>
            </a:r>
            <a:r>
              <a:rPr dirty="0" sz="4000" spc="-65" b="0">
                <a:latin typeface="Tahoma"/>
                <a:cs typeface="Tahoma"/>
              </a:rPr>
              <a:t> </a:t>
            </a:r>
            <a:r>
              <a:rPr dirty="0" sz="4000" spc="-10" b="0">
                <a:latin typeface="Tahoma"/>
                <a:cs typeface="Tahoma"/>
              </a:rPr>
              <a:t>cell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" y="2366772"/>
            <a:ext cx="8264652" cy="212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3039" y="5618276"/>
            <a:ext cx="3194685" cy="615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VPI: Virtual </a:t>
            </a:r>
            <a:r>
              <a:rPr dirty="0" sz="2000" spc="-15">
                <a:latin typeface="Tahoma"/>
                <a:cs typeface="Tahoma"/>
              </a:rPr>
              <a:t>Path </a:t>
            </a:r>
            <a:r>
              <a:rPr dirty="0" sz="2000" spc="-5">
                <a:latin typeface="Tahoma"/>
                <a:cs typeface="Tahoma"/>
              </a:rPr>
              <a:t>Identifier  </a:t>
            </a:r>
            <a:r>
              <a:rPr dirty="0" sz="2000">
                <a:latin typeface="Tahoma"/>
                <a:cs typeface="Tahoma"/>
              </a:rPr>
              <a:t>VCI: Virtual </a:t>
            </a:r>
            <a:r>
              <a:rPr dirty="0" sz="2000" spc="-5">
                <a:latin typeface="Tahoma"/>
                <a:cs typeface="Tahoma"/>
              </a:rPr>
              <a:t>Circuit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Identifier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623" y="6442995"/>
            <a:ext cx="14859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 sz="140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</dc:creator>
  <dc:title>Routing II</dc:title>
  <dcterms:created xsi:type="dcterms:W3CDTF">2017-05-04T02:06:56Z</dcterms:created>
  <dcterms:modified xsi:type="dcterms:W3CDTF">2017-05-04T02:06:56Z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2017-05-04T00:00:00Z</vt:filetime>
  </property>
</Properties>
</file>