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1B1B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800100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9184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1019" y="122224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11352" y="122224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6492" y="114909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8001" y="691895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43483" y="148285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215" y="551815"/>
            <a:ext cx="8389569" cy="607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1617" y="1816861"/>
            <a:ext cx="6739255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1B1B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88162" y="6436478"/>
            <a:ext cx="393065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mailto:anan.p@cpe.ku.ac.th" TargetMode="External"/><Relationship Id="rId7" Type="http://schemas.openxmlformats.org/officeDocument/2006/relationships/hyperlink" Target="http://www.cpe.ku.ac.th/%7Eana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acksite.com/other/ftp.html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wing.cpe.ku.ac.th/index.html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u.ac.th/index.html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pe.ku.ac.th/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7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1" y="2546604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2546604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6" y="29687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7908" y="2968751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95600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509" y="2438400"/>
            <a:ext cx="0" cy="1053465"/>
          </a:xfrm>
          <a:custGeom>
            <a:avLst/>
            <a:gdLst/>
            <a:ahLst/>
            <a:cxnLst/>
            <a:rect l="l" t="t" r="r" b="b"/>
            <a:pathLst>
              <a:path w="0"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8" y="3261359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644" y="2481834"/>
            <a:ext cx="520446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Application Protocols</a:t>
            </a:r>
            <a:r>
              <a:rPr dirty="0" spc="-30"/>
              <a:t> </a:t>
            </a:r>
            <a:r>
              <a:rPr dirty="0" spc="-10"/>
              <a:t>II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353436" y="3661029"/>
            <a:ext cx="5655310" cy="230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82645">
              <a:lnSpc>
                <a:spcPct val="100000"/>
              </a:lnSpc>
            </a:pPr>
            <a:r>
              <a:rPr dirty="0" sz="2800" spc="-5" b="1">
                <a:latin typeface="Angsana New"/>
                <a:cs typeface="Angsana New"/>
              </a:rPr>
              <a:t>รศ</a:t>
            </a:r>
            <a:r>
              <a:rPr dirty="0" sz="2800" spc="-5" b="1">
                <a:latin typeface="Tahoma"/>
                <a:cs typeface="Tahoma"/>
              </a:rPr>
              <a:t>.</a:t>
            </a:r>
            <a:r>
              <a:rPr dirty="0" sz="2800" spc="-5" b="1">
                <a:latin typeface="Angsana New"/>
                <a:cs typeface="Angsana New"/>
              </a:rPr>
              <a:t>ดร</a:t>
            </a:r>
            <a:r>
              <a:rPr dirty="0" sz="2800" spc="-5" b="1">
                <a:latin typeface="Tahoma"/>
                <a:cs typeface="Tahoma"/>
              </a:rPr>
              <a:t>. </a:t>
            </a:r>
            <a:r>
              <a:rPr dirty="0" sz="2800" spc="-25" b="1">
                <a:latin typeface="Angsana New"/>
                <a:cs typeface="Angsana New"/>
              </a:rPr>
              <a:t>อนันต์ </a:t>
            </a:r>
            <a:r>
              <a:rPr dirty="0" sz="2800" spc="15" b="1">
                <a:latin typeface="Angsana New"/>
                <a:cs typeface="Angsana New"/>
              </a:rPr>
              <a:t> </a:t>
            </a:r>
            <a:r>
              <a:rPr dirty="0" sz="2800" spc="-245" b="1">
                <a:latin typeface="Angsana New"/>
                <a:cs typeface="Angsana New"/>
              </a:rPr>
              <a:t>ผลเพม</a:t>
            </a:r>
            <a:endParaRPr sz="2800">
              <a:latin typeface="Angsana New"/>
              <a:cs typeface="Angsana New"/>
            </a:endParaRPr>
          </a:p>
          <a:p>
            <a:pPr algn="r" marR="7620">
              <a:lnSpc>
                <a:spcPct val="100000"/>
              </a:lnSpc>
              <a:spcBef>
                <a:spcPts val="994"/>
              </a:spcBef>
            </a:pPr>
            <a:r>
              <a:rPr dirty="0" sz="2800" spc="-5">
                <a:latin typeface="Tahoma"/>
                <a:cs typeface="Tahoma"/>
              </a:rPr>
              <a:t>Asso. </a:t>
            </a:r>
            <a:r>
              <a:rPr dirty="0" sz="2800" spc="-10">
                <a:latin typeface="Tahoma"/>
                <a:cs typeface="Tahoma"/>
              </a:rPr>
              <a:t>Prof. </a:t>
            </a:r>
            <a:r>
              <a:rPr dirty="0" sz="2800" spc="-5">
                <a:latin typeface="Tahoma"/>
                <a:cs typeface="Tahoma"/>
              </a:rPr>
              <a:t>Anan Phonphoem,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Ph.D.</a:t>
            </a:r>
            <a:endParaRPr sz="2800">
              <a:latin typeface="Tahoma"/>
              <a:cs typeface="Tahoma"/>
            </a:endParaRPr>
          </a:p>
          <a:p>
            <a:pPr algn="r" marL="1640205" marR="5080" indent="2293620">
              <a:lnSpc>
                <a:spcPct val="120000"/>
              </a:lnSpc>
              <a:spcBef>
                <a:spcPts val="5"/>
              </a:spcBef>
            </a:pP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a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n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.p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@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k</a:t>
            </a:r>
            <a:r>
              <a:rPr dirty="0" sz="1800" spc="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u</a:t>
            </a:r>
            <a:r>
              <a:rPr dirty="0" sz="180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.ac</a:t>
            </a:r>
            <a:r>
              <a:rPr dirty="0" sz="1800" spc="-10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.</a:t>
            </a:r>
            <a:r>
              <a:rPr dirty="0" sz="1800" spc="-5" u="heavy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th </a:t>
            </a:r>
            <a:r>
              <a:rPr dirty="0" sz="1800" spc="-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  <a:hlinkClick r:id="rId7"/>
              </a:rPr>
              <a:t>http:/</a:t>
            </a:r>
            <a:r>
              <a:rPr dirty="0" sz="1800" spc="-15">
                <a:latin typeface="Tahoma"/>
                <a:cs typeface="Tahoma"/>
                <a:hlinkClick r:id="rId7"/>
              </a:rPr>
              <a:t>/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w</a:t>
            </a:r>
            <a:r>
              <a:rPr dirty="0" sz="1800" spc="-5">
                <a:latin typeface="Tahoma"/>
                <a:cs typeface="Tahoma"/>
                <a:hlinkClick r:id="rId7"/>
              </a:rPr>
              <a:t>w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cpe.</a:t>
            </a:r>
            <a:r>
              <a:rPr dirty="0" sz="1800">
                <a:latin typeface="Tahoma"/>
                <a:cs typeface="Tahoma"/>
                <a:hlinkClick r:id="rId7"/>
              </a:rPr>
              <a:t>k</a:t>
            </a:r>
            <a:r>
              <a:rPr dirty="0" sz="1800" spc="5">
                <a:latin typeface="Tahoma"/>
                <a:cs typeface="Tahoma"/>
                <a:hlinkClick r:id="rId7"/>
              </a:rPr>
              <a:t>u</a:t>
            </a:r>
            <a:r>
              <a:rPr dirty="0" sz="1800">
                <a:latin typeface="Tahoma"/>
                <a:cs typeface="Tahoma"/>
                <a:hlinkClick r:id="rId7"/>
              </a:rPr>
              <a:t>.ac</a:t>
            </a:r>
            <a:r>
              <a:rPr dirty="0" sz="1800" spc="-10">
                <a:latin typeface="Tahoma"/>
                <a:cs typeface="Tahoma"/>
                <a:hlinkClick r:id="rId7"/>
              </a:rPr>
              <a:t>.</a:t>
            </a:r>
            <a:r>
              <a:rPr dirty="0" sz="1800" spc="-5">
                <a:latin typeface="Tahoma"/>
                <a:cs typeface="Tahoma"/>
                <a:hlinkClick r:id="rId7"/>
              </a:rPr>
              <a:t>th/~an</a:t>
            </a:r>
            <a:r>
              <a:rPr dirty="0" sz="1800" spc="5">
                <a:latin typeface="Tahoma"/>
                <a:cs typeface="Tahoma"/>
                <a:hlinkClick r:id="rId7"/>
              </a:rPr>
              <a:t>a</a:t>
            </a:r>
            <a:r>
              <a:rPr dirty="0" sz="1800">
                <a:latin typeface="Tahoma"/>
                <a:cs typeface="Tahoma"/>
                <a:hlinkClick r:id="rId7"/>
              </a:rPr>
              <a:t>n </a:t>
            </a:r>
            <a:r>
              <a:rPr dirty="0" sz="180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Computer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Engineering Department 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Kasetsart University, Bangkok,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Thailand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708279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Network </a:t>
            </a:r>
            <a:r>
              <a:rPr dirty="0" spc="-5"/>
              <a:t>Virtual </a:t>
            </a:r>
            <a:r>
              <a:rPr dirty="0" spc="-10"/>
              <a:t>Terminal</a:t>
            </a:r>
            <a:r>
              <a:rPr dirty="0" spc="30"/>
              <a:t> </a:t>
            </a:r>
            <a:r>
              <a:rPr dirty="0" spc="-10"/>
              <a:t>(NVT)</a:t>
            </a:r>
          </a:p>
        </p:txBody>
      </p:sp>
      <p:sp>
        <p:nvSpPr>
          <p:cNvPr id="3" name="object 3"/>
          <p:cNvSpPr/>
          <p:nvPr/>
        </p:nvSpPr>
        <p:spPr>
          <a:xfrm>
            <a:off x="960119" y="2048255"/>
            <a:ext cx="2833116" cy="290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4291" y="1981464"/>
            <a:ext cx="717550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115570">
              <a:lnSpc>
                <a:spcPct val="153700"/>
              </a:lnSpc>
            </a:pPr>
            <a:r>
              <a:rPr dirty="0" sz="1800" spc="-5">
                <a:latin typeface="Tahoma"/>
                <a:cs typeface="Tahoma"/>
              </a:rPr>
              <a:t>OS  </a:t>
            </a:r>
            <a:r>
              <a:rPr dirty="0" sz="1800" spc="-35">
                <a:latin typeface="Tahoma"/>
                <a:cs typeface="Tahoma"/>
              </a:rPr>
              <a:t>T</a:t>
            </a:r>
            <a:r>
              <a:rPr dirty="0" sz="1800">
                <a:latin typeface="Tahoma"/>
                <a:cs typeface="Tahoma"/>
              </a:rPr>
              <a:t>CP/IP</a:t>
            </a:r>
            <a:endParaRPr sz="1800">
              <a:latin typeface="Tahoma"/>
              <a:cs typeface="Tahoma"/>
            </a:endParaRPr>
          </a:p>
          <a:p>
            <a:pPr algn="ctr" marL="43180">
              <a:lnSpc>
                <a:spcPct val="100000"/>
              </a:lnSpc>
              <a:spcBef>
                <a:spcPts val="595"/>
              </a:spcBef>
            </a:pPr>
            <a:r>
              <a:rPr dirty="0" sz="1800" spc="-35">
                <a:latin typeface="Tahoma"/>
                <a:cs typeface="Tahoma"/>
              </a:rPr>
              <a:t>Telnet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5019" y="3451986"/>
            <a:ext cx="441959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600" spc="-5" b="1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97067" y="2048255"/>
            <a:ext cx="2833115" cy="2907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12128" y="1981464"/>
            <a:ext cx="717550" cy="1199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115570">
              <a:lnSpc>
                <a:spcPct val="153700"/>
              </a:lnSpc>
            </a:pPr>
            <a:r>
              <a:rPr dirty="0" sz="1800" spc="-5">
                <a:latin typeface="Tahoma"/>
                <a:cs typeface="Tahoma"/>
              </a:rPr>
              <a:t>OS  </a:t>
            </a:r>
            <a:r>
              <a:rPr dirty="0" sz="1800" spc="-35">
                <a:latin typeface="Tahoma"/>
                <a:cs typeface="Tahoma"/>
              </a:rPr>
              <a:t>T</a:t>
            </a:r>
            <a:r>
              <a:rPr dirty="0" sz="1800">
                <a:latin typeface="Tahoma"/>
                <a:cs typeface="Tahoma"/>
              </a:rPr>
              <a:t>CP/IP</a:t>
            </a:r>
            <a:endParaRPr sz="1800">
              <a:latin typeface="Tahoma"/>
              <a:cs typeface="Tahoma"/>
            </a:endParaRPr>
          </a:p>
          <a:p>
            <a:pPr algn="ctr" marL="43180">
              <a:lnSpc>
                <a:spcPct val="100000"/>
              </a:lnSpc>
              <a:spcBef>
                <a:spcPts val="595"/>
              </a:spcBef>
            </a:pPr>
            <a:r>
              <a:rPr dirty="0" sz="1800" spc="-35">
                <a:latin typeface="Tahoma"/>
                <a:cs typeface="Tahoma"/>
              </a:rPr>
              <a:t>Telnet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0551" y="3451986"/>
            <a:ext cx="441959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600" spc="-5" b="1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4210" y="3213354"/>
            <a:ext cx="3023870" cy="576580"/>
          </a:xfrm>
          <a:custGeom>
            <a:avLst/>
            <a:gdLst/>
            <a:ahLst/>
            <a:cxnLst/>
            <a:rect l="l" t="t" r="r" b="b"/>
            <a:pathLst>
              <a:path w="3023870" h="576579">
                <a:moveTo>
                  <a:pt x="288036" y="0"/>
                </a:moveTo>
                <a:lnTo>
                  <a:pt x="0" y="288036"/>
                </a:lnTo>
                <a:lnTo>
                  <a:pt x="288036" y="576072"/>
                </a:lnTo>
                <a:lnTo>
                  <a:pt x="288036" y="432054"/>
                </a:lnTo>
                <a:lnTo>
                  <a:pt x="2879597" y="432054"/>
                </a:lnTo>
                <a:lnTo>
                  <a:pt x="3023616" y="288036"/>
                </a:lnTo>
                <a:lnTo>
                  <a:pt x="2879598" y="144018"/>
                </a:lnTo>
                <a:lnTo>
                  <a:pt x="288036" y="144018"/>
                </a:lnTo>
                <a:lnTo>
                  <a:pt x="288036" y="0"/>
                </a:lnTo>
                <a:close/>
              </a:path>
              <a:path w="3023870" h="576579">
                <a:moveTo>
                  <a:pt x="2879597" y="432054"/>
                </a:moveTo>
                <a:lnTo>
                  <a:pt x="2735579" y="432054"/>
                </a:lnTo>
                <a:lnTo>
                  <a:pt x="2735579" y="576072"/>
                </a:lnTo>
                <a:lnTo>
                  <a:pt x="2879597" y="432054"/>
                </a:lnTo>
                <a:close/>
              </a:path>
              <a:path w="3023870" h="576579">
                <a:moveTo>
                  <a:pt x="2735579" y="0"/>
                </a:moveTo>
                <a:lnTo>
                  <a:pt x="2735579" y="144018"/>
                </a:lnTo>
                <a:lnTo>
                  <a:pt x="2879598" y="144018"/>
                </a:lnTo>
                <a:lnTo>
                  <a:pt x="27355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4210" y="3213354"/>
            <a:ext cx="3023870" cy="576580"/>
          </a:xfrm>
          <a:custGeom>
            <a:avLst/>
            <a:gdLst/>
            <a:ahLst/>
            <a:cxnLst/>
            <a:rect l="l" t="t" r="r" b="b"/>
            <a:pathLst>
              <a:path w="3023870" h="576579">
                <a:moveTo>
                  <a:pt x="0" y="288036"/>
                </a:moveTo>
                <a:lnTo>
                  <a:pt x="288036" y="0"/>
                </a:lnTo>
                <a:lnTo>
                  <a:pt x="288036" y="144018"/>
                </a:lnTo>
                <a:lnTo>
                  <a:pt x="2735579" y="144018"/>
                </a:lnTo>
                <a:lnTo>
                  <a:pt x="2735579" y="0"/>
                </a:lnTo>
                <a:lnTo>
                  <a:pt x="3023616" y="288036"/>
                </a:lnTo>
                <a:lnTo>
                  <a:pt x="2735579" y="576072"/>
                </a:lnTo>
                <a:lnTo>
                  <a:pt x="2735579" y="432054"/>
                </a:lnTo>
                <a:lnTo>
                  <a:pt x="288036" y="432054"/>
                </a:lnTo>
                <a:lnTo>
                  <a:pt x="288036" y="576072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38929" y="3363467"/>
            <a:ext cx="115379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Negotiate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1993519" y="4978907"/>
            <a:ext cx="764540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Host </a:t>
            </a:r>
            <a:r>
              <a:rPr dirty="0" sz="1800">
                <a:latin typeface="Tahoma"/>
                <a:cs typeface="Tahoma"/>
              </a:rPr>
              <a:t>X  (</a:t>
            </a:r>
            <a:r>
              <a:rPr dirty="0" sz="1800" spc="-10">
                <a:latin typeface="Tahoma"/>
                <a:cs typeface="Tahoma"/>
              </a:rPr>
              <a:t>C</a:t>
            </a:r>
            <a:r>
              <a:rPr dirty="0" sz="1800">
                <a:latin typeface="Tahoma"/>
                <a:cs typeface="Tahoma"/>
              </a:rPr>
              <a:t>l</a:t>
            </a:r>
            <a:r>
              <a:rPr dirty="0" sz="1800" spc="-10">
                <a:latin typeface="Tahoma"/>
                <a:cs typeface="Tahoma"/>
              </a:rPr>
              <a:t>i</a:t>
            </a:r>
            <a:r>
              <a:rPr dirty="0" sz="1800" spc="-5">
                <a:latin typeface="Tahoma"/>
                <a:cs typeface="Tahoma"/>
              </a:rPr>
              <a:t>ent)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981" y="4978907"/>
            <a:ext cx="845819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Host </a:t>
            </a:r>
            <a:r>
              <a:rPr dirty="0" sz="1800">
                <a:latin typeface="Tahoma"/>
                <a:cs typeface="Tahoma"/>
              </a:rPr>
              <a:t>Y  (Ser</a:t>
            </a:r>
            <a:r>
              <a:rPr dirty="0" sz="1800" spc="-10">
                <a:latin typeface="Tahoma"/>
                <a:cs typeface="Tahoma"/>
              </a:rPr>
              <a:t>v</a:t>
            </a:r>
            <a:r>
              <a:rPr dirty="0" sz="1800" spc="-5">
                <a:latin typeface="Tahoma"/>
                <a:cs typeface="Tahoma"/>
              </a:rPr>
              <a:t>er)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Example: </a:t>
            </a:r>
            <a:r>
              <a:rPr dirty="0" spc="-5"/>
              <a:t>Telnet</a:t>
            </a:r>
            <a:r>
              <a:rPr dirty="0" spc="-10"/>
              <a:t> Exchange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700783"/>
            <a:ext cx="8209788" cy="353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82005" y="3230626"/>
            <a:ext cx="2908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662678" y="3230626"/>
            <a:ext cx="31496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FB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898" y="3230626"/>
            <a:ext cx="31813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76" y="4088003"/>
            <a:ext cx="31813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5" b="1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902" y="4088003"/>
            <a:ext cx="33147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FD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050" y="4088003"/>
            <a:ext cx="2908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5616752"/>
            <a:ext cx="6146800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>
                <a:latin typeface="Tahoma"/>
                <a:cs typeface="Tahoma"/>
              </a:rPr>
              <a:t>VT: </a:t>
            </a:r>
            <a:r>
              <a:rPr dirty="0" sz="1400" spc="-5">
                <a:latin typeface="Tahoma"/>
                <a:cs typeface="Tahoma"/>
              </a:rPr>
              <a:t>Virtual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Terminal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5">
                <a:latin typeface="Tahoma"/>
                <a:cs typeface="Tahoma"/>
              </a:rPr>
              <a:t>For </a:t>
            </a:r>
            <a:r>
              <a:rPr dirty="0" sz="1400" spc="-5">
                <a:latin typeface="Tahoma"/>
                <a:cs typeface="Tahoma"/>
              </a:rPr>
              <a:t>example: </a:t>
            </a:r>
            <a:r>
              <a:rPr dirty="0" sz="1400">
                <a:latin typeface="Tahoma"/>
                <a:cs typeface="Tahoma"/>
              </a:rPr>
              <a:t>VT100 is </a:t>
            </a:r>
            <a:r>
              <a:rPr dirty="0" sz="1400" spc="-5">
                <a:latin typeface="Tahoma"/>
                <a:cs typeface="Tahoma"/>
              </a:rPr>
              <a:t>the standard convention used with UNIX-based servers  which </a:t>
            </a:r>
            <a:r>
              <a:rPr dirty="0" sz="1400">
                <a:latin typeface="Tahoma"/>
                <a:cs typeface="Tahoma"/>
              </a:rPr>
              <a:t>does not support </a:t>
            </a:r>
            <a:r>
              <a:rPr dirty="0" sz="1400" spc="-5">
                <a:latin typeface="Tahoma"/>
                <a:cs typeface="Tahoma"/>
              </a:rPr>
              <a:t>all keys </a:t>
            </a:r>
            <a:r>
              <a:rPr dirty="0" sz="1400">
                <a:latin typeface="Tahoma"/>
                <a:cs typeface="Tahoma"/>
              </a:rPr>
              <a:t>on </a:t>
            </a:r>
            <a:r>
              <a:rPr dirty="0" sz="1400" spc="-5">
                <a:latin typeface="Tahoma"/>
                <a:cs typeface="Tahoma"/>
              </a:rPr>
              <a:t>the standard </a:t>
            </a:r>
            <a:r>
              <a:rPr dirty="0" sz="1400" spc="-10">
                <a:latin typeface="Tahoma"/>
                <a:cs typeface="Tahoma"/>
              </a:rPr>
              <a:t>PC </a:t>
            </a:r>
            <a:r>
              <a:rPr dirty="0" sz="1400" spc="-5">
                <a:latin typeface="Tahoma"/>
                <a:cs typeface="Tahoma"/>
              </a:rPr>
              <a:t>101-key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layout.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69235" y="1629155"/>
            <a:ext cx="4578096" cy="4721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Interrupting </a:t>
            </a:r>
            <a:r>
              <a:rPr dirty="0" sz="3600"/>
              <a:t>an </a:t>
            </a:r>
            <a:r>
              <a:rPr dirty="0" sz="3600" spc="-5"/>
              <a:t>application program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9495" y="2708148"/>
            <a:ext cx="8189976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311" y="1773935"/>
            <a:ext cx="609600" cy="58102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635"/>
              </a:spcBef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/>
              <a:t>Telnet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dirty="0" spc="-5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(HTTP)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Electronic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972311" y="1773935"/>
            <a:ext cx="609600" cy="58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31254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FTP –</a:t>
            </a:r>
            <a:r>
              <a:rPr dirty="0" spc="-65"/>
              <a:t> </a:t>
            </a:r>
            <a:r>
              <a:rPr dirty="0" spc="-5"/>
              <a:t>FileZilla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1844039"/>
            <a:ext cx="7921752" cy="445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08048" y="5445252"/>
            <a:ext cx="5500370" cy="367665"/>
          </a:xfrm>
          <a:prstGeom prst="rect">
            <a:avLst/>
          </a:prstGeom>
          <a:solidFill>
            <a:srgbClr val="0000FF"/>
          </a:solidFill>
        </p:spPr>
        <p:txBody>
          <a:bodyPr wrap="square" lIns="0" tIns="450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Please give examples 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of FTP’s </a:t>
            </a:r>
            <a:r>
              <a:rPr dirty="0" sz="1800" spc="-5" b="1">
                <a:solidFill>
                  <a:srgbClr val="FFFFFF"/>
                </a:solidFill>
                <a:latin typeface="Tahoma"/>
                <a:cs typeface="Tahoma"/>
              </a:rPr>
              <a:t>client program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File </a:t>
            </a:r>
            <a:r>
              <a:rPr dirty="0" spc="-10"/>
              <a:t>Transfer </a:t>
            </a:r>
            <a:r>
              <a:rPr dirty="0" spc="-5"/>
              <a:t>Protocol</a:t>
            </a:r>
            <a:r>
              <a:rPr dirty="0"/>
              <a:t> </a:t>
            </a:r>
            <a:r>
              <a:rPr dirty="0" spc="-5"/>
              <a:t>(FTP)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861175" cy="3722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FTP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usages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download </a:t>
            </a:r>
            <a:r>
              <a:rPr dirty="0" sz="2400">
                <a:latin typeface="Tahoma"/>
                <a:cs typeface="Tahoma"/>
              </a:rPr>
              <a:t>files </a:t>
            </a:r>
            <a:r>
              <a:rPr dirty="0" sz="2400" spc="-5">
                <a:latin typeface="Tahoma"/>
                <a:cs typeface="Tahoma"/>
              </a:rPr>
              <a:t>from remote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to local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upload files </a:t>
            </a:r>
            <a:r>
              <a:rPr dirty="0" sz="2400" spc="-5">
                <a:latin typeface="Tahoma"/>
                <a:cs typeface="Tahoma"/>
              </a:rPr>
              <a:t>from local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to remote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Differences in file names and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types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Need two TCP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connections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well-known port </a:t>
            </a:r>
            <a:r>
              <a:rPr dirty="0" sz="2400">
                <a:latin typeface="Tahoma"/>
                <a:cs typeface="Tahoma"/>
              </a:rPr>
              <a:t>21 for </a:t>
            </a:r>
            <a:r>
              <a:rPr dirty="0" sz="2400" spc="-5">
                <a:latin typeface="Tahoma"/>
                <a:cs typeface="Tahoma"/>
              </a:rPr>
              <a:t>control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well-known port </a:t>
            </a:r>
            <a:r>
              <a:rPr dirty="0" sz="2400">
                <a:latin typeface="Tahoma"/>
                <a:cs typeface="Tahoma"/>
              </a:rPr>
              <a:t>20 for data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Text mode / graphic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mode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9969" y="551815"/>
            <a:ext cx="866140" cy="60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10">
                <a:solidFill>
                  <a:srgbClr val="333399"/>
                </a:solidFill>
                <a:latin typeface="Tahoma"/>
                <a:cs typeface="Tahoma"/>
              </a:rPr>
              <a:t>FTP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915667"/>
            <a:ext cx="8317992" cy="380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Using FTP</a:t>
            </a:r>
            <a:r>
              <a:rPr dirty="0" spc="-45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94917" y="1539747"/>
            <a:ext cx="6772909" cy="4780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950" spc="-85" i="1">
                <a:solidFill>
                  <a:srgbClr val="0033CC"/>
                </a:solidFill>
                <a:latin typeface="Tahoma"/>
                <a:cs typeface="Tahoma"/>
              </a:rPr>
              <a:t>open</a:t>
            </a:r>
            <a:r>
              <a:rPr dirty="0" sz="2950" spc="-110" i="1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command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specify </a:t>
            </a:r>
            <a:r>
              <a:rPr dirty="0" sz="2400">
                <a:latin typeface="Tahoma"/>
                <a:cs typeface="Tahoma"/>
              </a:rPr>
              <a:t>domain name of </a:t>
            </a:r>
            <a:r>
              <a:rPr dirty="0" sz="2400" spc="-5">
                <a:latin typeface="Tahoma"/>
                <a:cs typeface="Tahoma"/>
              </a:rPr>
              <a:t>remote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Form a TCP </a:t>
            </a:r>
            <a:r>
              <a:rPr dirty="0" sz="2800" spc="-5">
                <a:solidFill>
                  <a:srgbClr val="0033CC"/>
                </a:solidFill>
                <a:latin typeface="Tahoma"/>
                <a:cs typeface="Tahoma"/>
              </a:rPr>
              <a:t>control</a:t>
            </a:r>
            <a:r>
              <a:rPr dirty="0" sz="280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0033CC"/>
                </a:solidFill>
                <a:latin typeface="Tahoma"/>
                <a:cs typeface="Tahoma"/>
              </a:rPr>
              <a:t>connection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10">
                <a:latin typeface="Tahoma"/>
                <a:cs typeface="Tahoma"/>
              </a:rPr>
              <a:t>Supply </a:t>
            </a:r>
            <a:r>
              <a:rPr dirty="0" sz="2800" spc="-5">
                <a:latin typeface="Tahoma"/>
                <a:cs typeface="Tahoma"/>
              </a:rPr>
              <a:t>login name and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password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008000"/>
                </a:solidFill>
                <a:latin typeface="Tahoma"/>
                <a:cs typeface="Tahoma"/>
              </a:rPr>
              <a:t>anonymous </a:t>
            </a:r>
            <a:r>
              <a:rPr dirty="0" sz="2400">
                <a:latin typeface="Tahoma"/>
                <a:cs typeface="Tahoma"/>
              </a:rPr>
              <a:t>login</a:t>
            </a:r>
            <a:r>
              <a:rPr dirty="0" sz="2400" spc="-1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name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with </a:t>
            </a:r>
            <a:r>
              <a:rPr dirty="0" sz="2400" spc="-5">
                <a:solidFill>
                  <a:srgbClr val="008000"/>
                </a:solidFill>
                <a:latin typeface="Tahoma"/>
                <a:cs typeface="Tahoma"/>
              </a:rPr>
              <a:t>guest </a:t>
            </a:r>
            <a:r>
              <a:rPr dirty="0" sz="2400">
                <a:latin typeface="Tahoma"/>
                <a:cs typeface="Tahoma"/>
              </a:rPr>
              <a:t>password (or </a:t>
            </a:r>
            <a:r>
              <a:rPr dirty="0" sz="2400" spc="-5">
                <a:latin typeface="Tahoma"/>
                <a:cs typeface="Tahoma"/>
              </a:rPr>
              <a:t>email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address)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after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authorization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establish </a:t>
            </a:r>
            <a:r>
              <a:rPr dirty="0" sz="2400">
                <a:latin typeface="Tahoma"/>
                <a:cs typeface="Tahoma"/>
              </a:rPr>
              <a:t>a new </a:t>
            </a:r>
            <a:r>
              <a:rPr dirty="0" sz="2400">
                <a:solidFill>
                  <a:srgbClr val="0033CC"/>
                </a:solidFill>
                <a:latin typeface="Tahoma"/>
                <a:cs typeface="Tahoma"/>
              </a:rPr>
              <a:t>data </a:t>
            </a:r>
            <a:r>
              <a:rPr dirty="0" sz="2400" spc="-5">
                <a:solidFill>
                  <a:srgbClr val="0033CC"/>
                </a:solidFill>
                <a:latin typeface="Tahoma"/>
                <a:cs typeface="Tahoma"/>
              </a:rPr>
              <a:t>connection </a:t>
            </a:r>
            <a:r>
              <a:rPr dirty="0" sz="2400">
                <a:latin typeface="Tahoma"/>
                <a:cs typeface="Tahoma"/>
              </a:rPr>
              <a:t>for </a:t>
            </a:r>
            <a:r>
              <a:rPr dirty="0" sz="2400" spc="-5">
                <a:latin typeface="Tahoma"/>
                <a:cs typeface="Tahoma"/>
              </a:rPr>
              <a:t>each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file </a:t>
            </a:r>
            <a:r>
              <a:rPr dirty="0" sz="2400" spc="-5">
                <a:latin typeface="Tahoma"/>
                <a:cs typeface="Tahoma"/>
              </a:rPr>
              <a:t>transfer can start </a:t>
            </a:r>
            <a:r>
              <a:rPr dirty="0" sz="2400">
                <a:latin typeface="Tahoma"/>
                <a:cs typeface="Tahoma"/>
              </a:rPr>
              <a:t>in </a:t>
            </a:r>
            <a:r>
              <a:rPr dirty="0" sz="2400" spc="-5">
                <a:latin typeface="Tahoma"/>
                <a:cs typeface="Tahoma"/>
              </a:rPr>
              <a:t>either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direction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3335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control connection </a:t>
            </a:r>
            <a:r>
              <a:rPr dirty="0" sz="2800" spc="-5">
                <a:solidFill>
                  <a:srgbClr val="006FC0"/>
                </a:solidFill>
                <a:latin typeface="Tahoma"/>
                <a:cs typeface="Tahoma"/>
              </a:rPr>
              <a:t>remains</a:t>
            </a:r>
            <a:r>
              <a:rPr dirty="0" sz="2800" spc="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Tahoma"/>
                <a:cs typeface="Tahoma"/>
              </a:rPr>
              <a:t>open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51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800" spc="-5">
                <a:latin typeface="Tahoma"/>
                <a:cs typeface="Tahoma"/>
              </a:rPr>
              <a:t>after </a:t>
            </a:r>
            <a:r>
              <a:rPr dirty="0" sz="2800" spc="-10">
                <a:latin typeface="Tahoma"/>
                <a:cs typeface="Tahoma"/>
              </a:rPr>
              <a:t>finished, </a:t>
            </a:r>
            <a:r>
              <a:rPr dirty="0" sz="2950" spc="-75" i="1">
                <a:solidFill>
                  <a:srgbClr val="0033CC"/>
                </a:solidFill>
                <a:latin typeface="Tahoma"/>
                <a:cs typeface="Tahoma"/>
              </a:rPr>
              <a:t>close</a:t>
            </a:r>
            <a:r>
              <a:rPr dirty="0" sz="2950" spc="10" i="1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command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74" y="4869941"/>
            <a:ext cx="8639556" cy="198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5374" y="4869941"/>
            <a:ext cx="8639810" cy="1988820"/>
          </a:xfrm>
          <a:custGeom>
            <a:avLst/>
            <a:gdLst/>
            <a:ahLst/>
            <a:cxnLst/>
            <a:rect l="l" t="t" r="r" b="b"/>
            <a:pathLst>
              <a:path w="8639810" h="1988820">
                <a:moveTo>
                  <a:pt x="0" y="1988820"/>
                </a:moveTo>
                <a:lnTo>
                  <a:pt x="8639556" y="1988820"/>
                </a:lnTo>
                <a:lnTo>
                  <a:pt x="8639556" y="0"/>
                </a:lnTo>
                <a:lnTo>
                  <a:pt x="0" y="0"/>
                </a:lnTo>
                <a:lnTo>
                  <a:pt x="0" y="1988820"/>
                </a:lnTo>
                <a:close/>
              </a:path>
            </a:pathLst>
          </a:custGeom>
          <a:ln w="25908">
            <a:solidFill>
              <a:srgbClr val="00A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374" y="3213354"/>
            <a:ext cx="8639556" cy="187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5374" y="3213354"/>
            <a:ext cx="8639810" cy="1871980"/>
          </a:xfrm>
          <a:custGeom>
            <a:avLst/>
            <a:gdLst/>
            <a:ahLst/>
            <a:cxnLst/>
            <a:rect l="l" t="t" r="r" b="b"/>
            <a:pathLst>
              <a:path w="8639810" h="1871979">
                <a:moveTo>
                  <a:pt x="0" y="1871472"/>
                </a:moveTo>
                <a:lnTo>
                  <a:pt x="8639556" y="1871472"/>
                </a:lnTo>
                <a:lnTo>
                  <a:pt x="8639556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25908">
            <a:solidFill>
              <a:srgbClr val="00A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5374" y="1558289"/>
            <a:ext cx="8639556" cy="1726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5374" y="1558289"/>
            <a:ext cx="8639810" cy="1727200"/>
          </a:xfrm>
          <a:custGeom>
            <a:avLst/>
            <a:gdLst/>
            <a:ahLst/>
            <a:cxnLst/>
            <a:rect l="l" t="t" r="r" b="b"/>
            <a:pathLst>
              <a:path w="8639810" h="1727200">
                <a:moveTo>
                  <a:pt x="0" y="1726691"/>
                </a:moveTo>
                <a:lnTo>
                  <a:pt x="8639556" y="1726691"/>
                </a:lnTo>
                <a:lnTo>
                  <a:pt x="8639556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ln w="25908">
            <a:solidFill>
              <a:srgbClr val="00A7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Creating Data</a:t>
            </a:r>
            <a:r>
              <a:rPr dirty="0" spc="-45"/>
              <a:t> </a:t>
            </a:r>
            <a:r>
              <a:rPr dirty="0" spc="-5"/>
              <a:t>Connection</a:t>
            </a:r>
          </a:p>
        </p:txBody>
      </p:sp>
      <p:sp>
        <p:nvSpPr>
          <p:cNvPr id="9" name="object 9"/>
          <p:cNvSpPr/>
          <p:nvPr/>
        </p:nvSpPr>
        <p:spPr>
          <a:xfrm>
            <a:off x="611123" y="1629155"/>
            <a:ext cx="4824984" cy="1557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78778" y="2394711"/>
            <a:ext cx="2521585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ahoma"/>
                <a:cs typeface="Tahoma"/>
              </a:rPr>
              <a:t>Passive </a:t>
            </a:r>
            <a:r>
              <a:rPr dirty="0" sz="2000">
                <a:latin typeface="Tahoma"/>
                <a:cs typeface="Tahoma"/>
              </a:rPr>
              <a:t>open by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Client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123" y="3357371"/>
            <a:ext cx="4824984" cy="163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69329" y="3835145"/>
            <a:ext cx="2710180" cy="615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Sending </a:t>
            </a:r>
            <a:r>
              <a:rPr dirty="0" sz="2000" spc="-10">
                <a:latin typeface="Tahoma"/>
                <a:cs typeface="Tahoma"/>
              </a:rPr>
              <a:t>ephemeral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port  </a:t>
            </a:r>
            <a:r>
              <a:rPr dirty="0" sz="2000" spc="-5">
                <a:latin typeface="Tahoma"/>
                <a:cs typeface="Tahoma"/>
              </a:rPr>
              <a:t>to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123" y="5102350"/>
            <a:ext cx="4824984" cy="1639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91554" y="5667349"/>
            <a:ext cx="2473325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ahoma"/>
                <a:cs typeface="Tahoma"/>
              </a:rPr>
              <a:t>Active open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Telnet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dirty="0" spc="-5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(HTTP)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Electronic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579183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Connection</a:t>
            </a:r>
            <a:r>
              <a:rPr dirty="0" spc="-40"/>
              <a:t> </a:t>
            </a:r>
            <a:r>
              <a:rPr dirty="0" spc="-10"/>
              <a:t>Establishment</a:t>
            </a:r>
          </a:p>
        </p:txBody>
      </p:sp>
      <p:sp>
        <p:nvSpPr>
          <p:cNvPr id="3" name="object 3"/>
          <p:cNvSpPr/>
          <p:nvPr/>
        </p:nvSpPr>
        <p:spPr>
          <a:xfrm>
            <a:off x="593531" y="2495277"/>
            <a:ext cx="1808480" cy="2065655"/>
          </a:xfrm>
          <a:custGeom>
            <a:avLst/>
            <a:gdLst/>
            <a:ahLst/>
            <a:cxnLst/>
            <a:rect l="l" t="t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ln w="26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41202" y="2535058"/>
            <a:ext cx="1905000" cy="2002789"/>
          </a:xfrm>
          <a:custGeom>
            <a:avLst/>
            <a:gdLst/>
            <a:ahLst/>
            <a:cxnLst/>
            <a:rect l="l" t="t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ln w="2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531" y="2690867"/>
            <a:ext cx="1722120" cy="156210"/>
          </a:xfrm>
          <a:custGeom>
            <a:avLst/>
            <a:gdLst/>
            <a:ahLst/>
            <a:cxnLst/>
            <a:rect l="l" t="t" r="r" b="b"/>
            <a:pathLst>
              <a:path w="1722120" h="156210">
                <a:moveTo>
                  <a:pt x="0" y="155809"/>
                </a:moveTo>
                <a:lnTo>
                  <a:pt x="1721644" y="155809"/>
                </a:lnTo>
                <a:lnTo>
                  <a:pt x="172164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5176" y="269086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3531" y="4043427"/>
            <a:ext cx="1708785" cy="156210"/>
          </a:xfrm>
          <a:custGeom>
            <a:avLst/>
            <a:gdLst/>
            <a:ahLst/>
            <a:cxnLst/>
            <a:rect l="l" t="t" r="r" b="b"/>
            <a:pathLst>
              <a:path w="1708785" h="156210">
                <a:moveTo>
                  <a:pt x="0" y="155809"/>
                </a:moveTo>
                <a:lnTo>
                  <a:pt x="1708324" y="155809"/>
                </a:lnTo>
                <a:lnTo>
                  <a:pt x="170832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1855" y="404342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41299" y="272401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41299" y="2724019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4990" y="2730914"/>
            <a:ext cx="3836670" cy="115570"/>
          </a:xfrm>
          <a:custGeom>
            <a:avLst/>
            <a:gdLst/>
            <a:ahLst/>
            <a:cxnLst/>
            <a:rect l="l" t="t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44496" y="405668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44496" y="4056688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1670" y="4086523"/>
            <a:ext cx="3836670" cy="106680"/>
          </a:xfrm>
          <a:custGeom>
            <a:avLst/>
            <a:gdLst/>
            <a:ahLst/>
            <a:cxnLst/>
            <a:rect l="l" t="t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58597" y="2985911"/>
            <a:ext cx="383540" cy="106680"/>
          </a:xfrm>
          <a:custGeom>
            <a:avLst/>
            <a:gdLst/>
            <a:ahLst/>
            <a:cxnLst/>
            <a:rect l="l" t="t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4786" y="4388197"/>
            <a:ext cx="360045" cy="106680"/>
          </a:xfrm>
          <a:custGeom>
            <a:avLst/>
            <a:gdLst/>
            <a:ahLst/>
            <a:cxnLst/>
            <a:rect l="l" t="t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22781" y="2912979"/>
            <a:ext cx="662940" cy="262255"/>
          </a:xfrm>
          <a:custGeom>
            <a:avLst/>
            <a:gdLst/>
            <a:ahLst/>
            <a:cxnLst/>
            <a:rect l="l" t="t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ln w="13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49929" y="3153231"/>
            <a:ext cx="408940" cy="337185"/>
          </a:xfrm>
          <a:custGeom>
            <a:avLst/>
            <a:gdLst/>
            <a:ahLst/>
            <a:cxnLst/>
            <a:rect l="l" t="t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94483" y="2588099"/>
            <a:ext cx="1905000" cy="2002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1775">
              <a:lnSpc>
                <a:spcPts val="2775"/>
              </a:lnSpc>
              <a:tabLst>
                <a:tab pos="82740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1495"/>
              </a:spcBef>
              <a:tabLst>
                <a:tab pos="788670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0251" y="2548318"/>
            <a:ext cx="1808480" cy="206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5775">
              <a:lnSpc>
                <a:spcPts val="2890"/>
              </a:lnSpc>
              <a:tabLst>
                <a:tab pos="108013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1695"/>
              </a:spcBef>
              <a:tabLst>
                <a:tab pos="108013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531" y="2495277"/>
            <a:ext cx="1808480" cy="2065655"/>
          </a:xfrm>
          <a:custGeom>
            <a:avLst/>
            <a:gdLst/>
            <a:ahLst/>
            <a:cxnLst/>
            <a:rect l="l" t="t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ln w="26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41202" y="2535058"/>
            <a:ext cx="1905000" cy="2002789"/>
          </a:xfrm>
          <a:custGeom>
            <a:avLst/>
            <a:gdLst/>
            <a:ahLst/>
            <a:cxnLst/>
            <a:rect l="l" t="t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ln w="2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15176" y="2690867"/>
            <a:ext cx="86995" cy="156210"/>
          </a:xfrm>
          <a:custGeom>
            <a:avLst/>
            <a:gdLst/>
            <a:ahLst/>
            <a:cxnLst/>
            <a:rect l="l" t="t" r="r" b="b"/>
            <a:pathLst>
              <a:path w="86994" h="156210">
                <a:moveTo>
                  <a:pt x="0" y="155809"/>
                </a:moveTo>
                <a:lnTo>
                  <a:pt x="86590" y="155809"/>
                </a:lnTo>
                <a:lnTo>
                  <a:pt x="8659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15176" y="269086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01855" y="4043427"/>
            <a:ext cx="100330" cy="156210"/>
          </a:xfrm>
          <a:custGeom>
            <a:avLst/>
            <a:gdLst/>
            <a:ahLst/>
            <a:cxnLst/>
            <a:rect l="l" t="t" r="r" b="b"/>
            <a:pathLst>
              <a:path w="100330" h="156210">
                <a:moveTo>
                  <a:pt x="0" y="155809"/>
                </a:moveTo>
                <a:lnTo>
                  <a:pt x="99910" y="155809"/>
                </a:lnTo>
                <a:lnTo>
                  <a:pt x="9991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01855" y="404342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41299" y="272401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41299" y="2724019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4990" y="2730914"/>
            <a:ext cx="3836670" cy="115570"/>
          </a:xfrm>
          <a:custGeom>
            <a:avLst/>
            <a:gdLst/>
            <a:ahLst/>
            <a:cxnLst/>
            <a:rect l="l" t="t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44496" y="4056688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44496" y="4056688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91670" y="4086523"/>
            <a:ext cx="3836670" cy="106680"/>
          </a:xfrm>
          <a:custGeom>
            <a:avLst/>
            <a:gdLst/>
            <a:ahLst/>
            <a:cxnLst/>
            <a:rect l="l" t="t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58597" y="2985911"/>
            <a:ext cx="383540" cy="106680"/>
          </a:xfrm>
          <a:custGeom>
            <a:avLst/>
            <a:gdLst/>
            <a:ahLst/>
            <a:cxnLst/>
            <a:rect l="l" t="t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14786" y="4388197"/>
            <a:ext cx="360045" cy="106680"/>
          </a:xfrm>
          <a:custGeom>
            <a:avLst/>
            <a:gdLst/>
            <a:ahLst/>
            <a:cxnLst/>
            <a:rect l="l" t="t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22781" y="2912979"/>
            <a:ext cx="662940" cy="262255"/>
          </a:xfrm>
          <a:custGeom>
            <a:avLst/>
            <a:gdLst/>
            <a:ahLst/>
            <a:cxnLst/>
            <a:rect l="l" t="t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ln w="13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49929" y="3153231"/>
            <a:ext cx="408940" cy="337185"/>
          </a:xfrm>
          <a:custGeom>
            <a:avLst/>
            <a:gdLst/>
            <a:ahLst/>
            <a:cxnLst/>
            <a:rect l="l" t="t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494483" y="2588099"/>
            <a:ext cx="1905000" cy="20027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1775">
              <a:lnSpc>
                <a:spcPts val="2775"/>
              </a:lnSpc>
              <a:tabLst>
                <a:tab pos="82740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1495"/>
              </a:spcBef>
              <a:tabLst>
                <a:tab pos="788670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0251" y="2548318"/>
            <a:ext cx="1808480" cy="2065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5775">
              <a:lnSpc>
                <a:spcPts val="2890"/>
              </a:lnSpc>
              <a:tabLst>
                <a:tab pos="108013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1695"/>
              </a:spcBef>
              <a:tabLst>
                <a:tab pos="108013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0251" y="2548318"/>
            <a:ext cx="1808480" cy="2065655"/>
          </a:xfrm>
          <a:custGeom>
            <a:avLst/>
            <a:gdLst/>
            <a:ahLst/>
            <a:cxnLst/>
            <a:rect l="l" t="t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3531" y="2495277"/>
            <a:ext cx="1808480" cy="2065655"/>
          </a:xfrm>
          <a:custGeom>
            <a:avLst/>
            <a:gdLst/>
            <a:ahLst/>
            <a:cxnLst/>
            <a:rect l="l" t="t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3531" y="2495277"/>
            <a:ext cx="1808480" cy="2065655"/>
          </a:xfrm>
          <a:custGeom>
            <a:avLst/>
            <a:gdLst/>
            <a:ahLst/>
            <a:cxnLst/>
            <a:rect l="l" t="t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ln w="265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94483" y="2588099"/>
            <a:ext cx="1905000" cy="2002789"/>
          </a:xfrm>
          <a:custGeom>
            <a:avLst/>
            <a:gdLst/>
            <a:ahLst/>
            <a:cxnLst/>
            <a:rect l="l" t="t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41202" y="2535058"/>
            <a:ext cx="1905000" cy="2002789"/>
          </a:xfrm>
          <a:custGeom>
            <a:avLst/>
            <a:gdLst/>
            <a:ahLst/>
            <a:cxnLst/>
            <a:rect l="l" t="t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41202" y="2535058"/>
            <a:ext cx="1905000" cy="2002789"/>
          </a:xfrm>
          <a:custGeom>
            <a:avLst/>
            <a:gdLst/>
            <a:ahLst/>
            <a:cxnLst/>
            <a:rect l="l" t="t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ln w="2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94179" y="1921911"/>
            <a:ext cx="92265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2000" algn="l"/>
              </a:tabLst>
            </a:pPr>
            <a:r>
              <a:rPr dirty="0" sz="2700" spc="10">
                <a:latin typeface="BrowalliaUPC"/>
                <a:cs typeface="BrowalliaUPC"/>
              </a:rPr>
              <a:t>ไ</a:t>
            </a:r>
            <a:r>
              <a:rPr dirty="0" sz="2700" spc="40">
                <a:latin typeface="BrowalliaUPC"/>
                <a:cs typeface="BrowalliaUPC"/>
              </a:rPr>
              <a:t>ค</a:t>
            </a:r>
            <a:r>
              <a:rPr dirty="0" sz="2700">
                <a:latin typeface="BrowalliaUPC"/>
                <a:cs typeface="BrowalliaUPC"/>
              </a:rPr>
              <a:t>ล</a:t>
            </a:r>
            <a:r>
              <a:rPr dirty="0" sz="2700" spc="-10">
                <a:latin typeface="BrowalliaUPC"/>
                <a:cs typeface="BrowalliaUPC"/>
              </a:rPr>
              <a:t>เ</a:t>
            </a:r>
            <a:r>
              <a:rPr dirty="0" sz="2700" spc="-40">
                <a:latin typeface="BrowalliaUPC"/>
                <a:cs typeface="BrowalliaUPC"/>
              </a:rPr>
              <a:t>อ</a:t>
            </a:r>
            <a:r>
              <a:rPr dirty="0" sz="2700" spc="-1130">
                <a:latin typeface="BrowalliaUPC"/>
                <a:cs typeface="BrowalliaUPC"/>
              </a:rPr>
              <a:t>น</a:t>
            </a:r>
            <a:r>
              <a:rPr dirty="0" sz="2700">
                <a:latin typeface="BrowalliaUPC"/>
                <a:cs typeface="BrowalliaUPC"/>
              </a:rPr>
              <a:t>็็็</a:t>
            </a:r>
            <a:r>
              <a:rPr dirty="0" sz="2700">
                <a:latin typeface="BrowalliaUPC"/>
                <a:cs typeface="BrowalliaUPC"/>
              </a:rPr>
              <a:t>	</a:t>
            </a:r>
            <a:r>
              <a:rPr dirty="0" sz="2700" spc="5">
                <a:latin typeface="BrowalliaUPC"/>
                <a:cs typeface="BrowalliaUPC"/>
              </a:rPr>
              <a:t>ต</a:t>
            </a:r>
            <a:endParaRPr sz="2700">
              <a:latin typeface="BrowalliaUPC"/>
              <a:cs typeface="BrowalliaUP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92675" y="1890086"/>
            <a:ext cx="5916295" cy="475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30140" algn="l"/>
              </a:tabLst>
            </a:pPr>
            <a:r>
              <a:rPr dirty="0" baseline="-5144" sz="4050">
                <a:latin typeface="BrowalliaUPC"/>
                <a:cs typeface="BrowalliaUPC"/>
              </a:rPr>
              <a:t>์์์		</a:t>
            </a:r>
            <a:r>
              <a:rPr dirty="0" sz="2700" spc="-140">
                <a:latin typeface="BrowalliaUPC"/>
                <a:cs typeface="BrowalliaUPC"/>
              </a:rPr>
              <a:t>เซริิิ</a:t>
            </a:r>
            <a:r>
              <a:rPr dirty="0" sz="2700" spc="215">
                <a:latin typeface="BrowalliaUPC"/>
                <a:cs typeface="BrowalliaUPC"/>
              </a:rPr>
              <a:t> </a:t>
            </a:r>
            <a:r>
              <a:rPr dirty="0" sz="2700" spc="-150">
                <a:latin typeface="BrowalliaUPC"/>
                <a:cs typeface="BrowalliaUPC"/>
              </a:rPr>
              <a:t>์ฟ์์ฟเวอร</a:t>
            </a:r>
            <a:endParaRPr sz="2700">
              <a:latin typeface="BrowalliaUPC"/>
              <a:cs typeface="BrowalliaUP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3361" y="2534083"/>
            <a:ext cx="1080770" cy="412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</a:tabLst>
            </a:pPr>
            <a:r>
              <a:rPr dirty="0" sz="2500" spc="20">
                <a:latin typeface="BrowalliaUPC"/>
                <a:cs typeface="BrowalliaUPC"/>
              </a:rPr>
              <a:t>พ</a:t>
            </a:r>
            <a:r>
              <a:rPr dirty="0" sz="2500" spc="15">
                <a:latin typeface="BrowalliaUPC"/>
                <a:cs typeface="BrowalliaUPC"/>
              </a:rPr>
              <a:t>อ</a:t>
            </a:r>
            <a:r>
              <a:rPr dirty="0" sz="2500" spc="-15">
                <a:latin typeface="BrowalliaUPC"/>
                <a:cs typeface="BrowalliaUPC"/>
              </a:rPr>
              <a:t>ร</a:t>
            </a:r>
            <a:r>
              <a:rPr dirty="0" sz="2500" spc="-1019">
                <a:latin typeface="BrowalliaUPC"/>
                <a:cs typeface="BrowalliaUPC"/>
              </a:rPr>
              <a:t>ต</a:t>
            </a:r>
            <a:r>
              <a:rPr dirty="0" sz="2500">
                <a:latin typeface="BrowalliaUPC"/>
                <a:cs typeface="BrowalliaUPC"/>
              </a:rPr>
              <a:t>์</a:t>
            </a:r>
            <a:r>
              <a:rPr dirty="0" sz="2500">
                <a:latin typeface="BrowalliaUPC"/>
                <a:cs typeface="BrowalliaUPC"/>
              </a:rPr>
              <a:t>	</a:t>
            </a:r>
            <a:r>
              <a:rPr dirty="0" sz="2500" spc="-5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34526" y="3605371"/>
            <a:ext cx="1713864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95">
                <a:latin typeface="BrowalliaUPC"/>
                <a:cs typeface="BrowalliaUPC"/>
              </a:rPr>
              <a:t>สว่่่  </a:t>
            </a:r>
            <a:r>
              <a:rPr dirty="0" sz="2700" spc="-105">
                <a:latin typeface="BrowalliaUPC"/>
                <a:cs typeface="BrowalliaUPC"/>
              </a:rPr>
              <a:t>นเชอ่่่ืืื  </a:t>
            </a:r>
            <a:r>
              <a:rPr dirty="0" sz="2700" spc="-110">
                <a:latin typeface="BrowalliaUPC"/>
                <a:cs typeface="BrowalliaUPC"/>
              </a:rPr>
              <a:t>มโยงขอ้้้ </a:t>
            </a:r>
            <a:r>
              <a:rPr dirty="0" sz="2700" spc="-60">
                <a:latin typeface="BrowalliaUPC"/>
                <a:cs typeface="BrowalliaUPC"/>
              </a:rPr>
              <a:t> </a:t>
            </a:r>
            <a:r>
              <a:rPr dirty="0" sz="2700" spc="-500">
                <a:latin typeface="BrowalliaUPC"/>
                <a:cs typeface="BrowalliaUPC"/>
              </a:rPr>
              <a:t>มล</a:t>
            </a:r>
            <a:endParaRPr sz="2700">
              <a:latin typeface="BrowalliaUPC"/>
              <a:cs typeface="BrowalliaUP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15176" y="269086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15176" y="269086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01855" y="404342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01855" y="4043427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714090" y="2559543"/>
            <a:ext cx="850900" cy="412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7695" algn="l"/>
              </a:tabLst>
            </a:pPr>
            <a:r>
              <a:rPr dirty="0" sz="2500" spc="20">
                <a:latin typeface="BrowalliaUPC"/>
                <a:cs typeface="BrowalliaUPC"/>
              </a:rPr>
              <a:t>พ</a:t>
            </a:r>
            <a:r>
              <a:rPr dirty="0" sz="2500" spc="15">
                <a:latin typeface="BrowalliaUPC"/>
                <a:cs typeface="BrowalliaUPC"/>
              </a:rPr>
              <a:t>อ</a:t>
            </a:r>
            <a:r>
              <a:rPr dirty="0" sz="2500" spc="-15">
                <a:latin typeface="BrowalliaUPC"/>
                <a:cs typeface="BrowalliaUPC"/>
              </a:rPr>
              <a:t>ร</a:t>
            </a:r>
            <a:r>
              <a:rPr dirty="0" sz="2500" spc="-1019">
                <a:latin typeface="BrowalliaUPC"/>
                <a:cs typeface="BrowalliaUPC"/>
              </a:rPr>
              <a:t>ต</a:t>
            </a:r>
            <a:r>
              <a:rPr dirty="0" sz="2500">
                <a:latin typeface="BrowalliaUPC"/>
                <a:cs typeface="BrowalliaUPC"/>
              </a:rPr>
              <a:t>์</a:t>
            </a:r>
            <a:r>
              <a:rPr dirty="0" sz="2500">
                <a:latin typeface="BrowalliaUPC"/>
                <a:cs typeface="BrowalliaUPC"/>
              </a:rPr>
              <a:t>	</a:t>
            </a:r>
            <a:r>
              <a:rPr dirty="0" sz="2500" spc="-5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41299" y="2724019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1299" y="2724019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04990" y="2730914"/>
            <a:ext cx="3836670" cy="115570"/>
          </a:xfrm>
          <a:custGeom>
            <a:avLst/>
            <a:gdLst/>
            <a:ahLst/>
            <a:cxnLst/>
            <a:rect l="l" t="t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4496" y="4056688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44496" y="4056688"/>
            <a:ext cx="173355" cy="156210"/>
          </a:xfrm>
          <a:custGeom>
            <a:avLst/>
            <a:gdLst/>
            <a:ahLst/>
            <a:cxnLst/>
            <a:rect l="l" t="t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ln w="13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912829" y="4733557"/>
            <a:ext cx="1280160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15" b="1">
                <a:latin typeface="Arial"/>
                <a:cs typeface="Arial"/>
              </a:rPr>
              <a:t>158.108.33.2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8342" y="2266177"/>
            <a:ext cx="2494915" cy="89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9109">
              <a:lnSpc>
                <a:spcPct val="100000"/>
              </a:lnSpc>
            </a:pPr>
            <a:r>
              <a:rPr dirty="0" sz="2700" spc="-195">
                <a:latin typeface="BrowalliaUPC"/>
                <a:cs typeface="BrowalliaUPC"/>
              </a:rPr>
              <a:t>สว่่่  </a:t>
            </a:r>
            <a:r>
              <a:rPr dirty="0" sz="2700" spc="-105">
                <a:latin typeface="BrowalliaUPC"/>
                <a:cs typeface="BrowalliaUPC"/>
              </a:rPr>
              <a:t>นเชอ่่่ืืื </a:t>
            </a:r>
            <a:r>
              <a:rPr dirty="0" sz="2700">
                <a:latin typeface="BrowalliaUPC"/>
                <a:cs typeface="BrowalliaUPC"/>
              </a:rPr>
              <a:t> มโยงควบคุุุม</a:t>
            </a:r>
            <a:endParaRPr sz="2700">
              <a:latin typeface="BrowalliaUPC"/>
              <a:cs typeface="BrowalliaUPC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1450" spc="5">
                <a:latin typeface="Arial"/>
                <a:cs typeface="Arial"/>
              </a:rPr>
              <a:t>PORT </a:t>
            </a:r>
            <a:r>
              <a:rPr dirty="0" sz="1450" spc="-5">
                <a:latin typeface="Arial"/>
                <a:cs typeface="Arial"/>
              </a:rPr>
              <a:t>158, 108, </a:t>
            </a:r>
            <a:r>
              <a:rPr dirty="0" sz="1450" spc="15">
                <a:latin typeface="Arial"/>
                <a:cs typeface="Arial"/>
              </a:rPr>
              <a:t>33, </a:t>
            </a:r>
            <a:r>
              <a:rPr dirty="0" sz="1450" spc="25">
                <a:latin typeface="Arial"/>
                <a:cs typeface="Arial"/>
              </a:rPr>
              <a:t>1, 4,</a:t>
            </a:r>
            <a:r>
              <a:rPr dirty="0" sz="1450" spc="-30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101</a:t>
            </a:r>
            <a:endParaRPr sz="14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491670" y="4086523"/>
            <a:ext cx="3836670" cy="106680"/>
          </a:xfrm>
          <a:custGeom>
            <a:avLst/>
            <a:gdLst/>
            <a:ahLst/>
            <a:cxnLst/>
            <a:rect l="l" t="t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156549" y="4319147"/>
            <a:ext cx="287083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5">
                <a:latin typeface="Arial"/>
                <a:cs typeface="Arial"/>
              </a:rPr>
              <a:t>Active </a:t>
            </a:r>
            <a:r>
              <a:rPr dirty="0" sz="1450">
                <a:latin typeface="Arial"/>
                <a:cs typeface="Arial"/>
              </a:rPr>
              <a:t>OPEN : </a:t>
            </a:r>
            <a:r>
              <a:rPr dirty="0" sz="1450" spc="5">
                <a:latin typeface="Arial"/>
                <a:cs typeface="Arial"/>
              </a:rPr>
              <a:t>158.108.33.1,</a:t>
            </a:r>
            <a:r>
              <a:rPr dirty="0" sz="1450" spc="50">
                <a:latin typeface="Arial"/>
                <a:cs typeface="Arial"/>
              </a:rPr>
              <a:t> </a:t>
            </a:r>
            <a:r>
              <a:rPr dirty="0" sz="1450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58597" y="2985911"/>
            <a:ext cx="383540" cy="106680"/>
          </a:xfrm>
          <a:custGeom>
            <a:avLst/>
            <a:gdLst/>
            <a:ahLst/>
            <a:cxnLst/>
            <a:rect l="l" t="t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714786" y="4388197"/>
            <a:ext cx="360045" cy="106680"/>
          </a:xfrm>
          <a:custGeom>
            <a:avLst/>
            <a:gdLst/>
            <a:ahLst/>
            <a:cxnLst/>
            <a:rect l="l" t="t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22781" y="2912979"/>
            <a:ext cx="662940" cy="262255"/>
          </a:xfrm>
          <a:custGeom>
            <a:avLst/>
            <a:gdLst/>
            <a:ahLst/>
            <a:cxnLst/>
            <a:rect l="l" t="t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ln w="13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626351" y="3343395"/>
            <a:ext cx="434975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5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49929" y="3153231"/>
            <a:ext cx="408940" cy="337185"/>
          </a:xfrm>
          <a:custGeom>
            <a:avLst/>
            <a:gdLst/>
            <a:ahLst/>
            <a:cxnLst/>
            <a:rect l="l" t="t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222532" y="3605371"/>
            <a:ext cx="2304415" cy="667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25"/>
              </a:lnSpc>
            </a:pPr>
            <a:r>
              <a:rPr dirty="0" sz="2700">
                <a:latin typeface="BrowalliaUPC"/>
                <a:cs typeface="BrowalliaUPC"/>
              </a:rPr>
              <a:t>ููู</a:t>
            </a:r>
            <a:endParaRPr sz="2700">
              <a:latin typeface="BrowalliaUPC"/>
              <a:cs typeface="BrowalliaUPC"/>
            </a:endParaRPr>
          </a:p>
          <a:p>
            <a:pPr marL="1465580">
              <a:lnSpc>
                <a:spcPts val="2385"/>
              </a:lnSpc>
              <a:tabLst>
                <a:tab pos="2060575" algn="l"/>
              </a:tabLst>
            </a:pPr>
            <a:r>
              <a:rPr dirty="0" sz="2500" spc="20">
                <a:latin typeface="BrowalliaUPC"/>
                <a:cs typeface="BrowalliaUPC"/>
              </a:rPr>
              <a:t>พ</a:t>
            </a:r>
            <a:r>
              <a:rPr dirty="0" sz="2500" spc="15">
                <a:latin typeface="BrowalliaUPC"/>
                <a:cs typeface="BrowalliaUPC"/>
              </a:rPr>
              <a:t>อ</a:t>
            </a:r>
            <a:r>
              <a:rPr dirty="0" sz="2500" spc="-15">
                <a:latin typeface="BrowalliaUPC"/>
                <a:cs typeface="BrowalliaUPC"/>
              </a:rPr>
              <a:t>ร</a:t>
            </a:r>
            <a:r>
              <a:rPr dirty="0" sz="2500" spc="-1019">
                <a:latin typeface="BrowalliaUPC"/>
                <a:cs typeface="BrowalliaUPC"/>
              </a:rPr>
              <a:t>ต</a:t>
            </a:r>
            <a:r>
              <a:rPr dirty="0" sz="2500">
                <a:latin typeface="BrowalliaUPC"/>
                <a:cs typeface="BrowalliaUPC"/>
              </a:rPr>
              <a:t>์</a:t>
            </a:r>
            <a:r>
              <a:rPr dirty="0" sz="2500">
                <a:latin typeface="BrowalliaUPC"/>
                <a:cs typeface="BrowalliaUPC"/>
              </a:rPr>
              <a:t>	</a:t>
            </a:r>
            <a:r>
              <a:rPr dirty="0" sz="2500" spc="-5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31328" y="6419714"/>
            <a:ext cx="68961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400">
                <a:latin typeface="Cordia New"/>
                <a:cs typeface="Cordia New"/>
              </a:rPr>
              <a:t>ัดิ</a:t>
            </a:r>
            <a:r>
              <a:rPr dirty="0" baseline="5952" sz="2100">
                <a:latin typeface="Cordia New"/>
                <a:cs typeface="Cordia New"/>
              </a:rPr>
              <a:t>์</a:t>
            </a:r>
            <a:r>
              <a:rPr dirty="0" baseline="5952" sz="2100" spc="-142">
                <a:latin typeface="Cordia New"/>
                <a:cs typeface="Cordia New"/>
              </a:rPr>
              <a:t> </a:t>
            </a:r>
            <a:r>
              <a:rPr dirty="0" sz="1400">
                <a:latin typeface="Cordia New"/>
                <a:cs typeface="Cordia New"/>
              </a:rPr>
              <a:t>สงวนพงษ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23481" y="6436478"/>
            <a:ext cx="64198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z="1400" spc="-55">
                <a:latin typeface="Cordia New"/>
                <a:cs typeface="Cordia New"/>
              </a:rPr>
              <a:t>รูปจากหนงสอ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39875" y="6436478"/>
            <a:ext cx="71691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z="1400">
                <a:latin typeface="Cordia New"/>
                <a:cs typeface="Cordia New"/>
              </a:rPr>
              <a:t>ื</a:t>
            </a:r>
            <a:r>
              <a:rPr dirty="0" sz="1400" spc="-5">
                <a:latin typeface="Cordia New"/>
                <a:cs typeface="Cordia New"/>
              </a:rPr>
              <a:t>TCP/IP</a:t>
            </a:r>
            <a:r>
              <a:rPr dirty="0" sz="1400" spc="-45">
                <a:latin typeface="Cordia New"/>
                <a:cs typeface="Cordia New"/>
              </a:rPr>
              <a:t> </a:t>
            </a:r>
            <a:r>
              <a:rPr dirty="0" sz="1400" spc="-135">
                <a:latin typeface="Cordia New"/>
                <a:cs typeface="Cordia New"/>
              </a:rPr>
              <a:t>สรุ </a:t>
            </a:r>
            <a:r>
              <a:rPr dirty="0" sz="1400" spc="-35">
                <a:latin typeface="Cordia New"/>
                <a:cs typeface="Cordia New"/>
              </a:rPr>
              <a:t> </a:t>
            </a:r>
            <a:r>
              <a:rPr dirty="0" sz="1400" spc="-265">
                <a:latin typeface="Cordia New"/>
                <a:cs typeface="Cordia New"/>
              </a:rPr>
              <a:t>ศก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60"/>
              </a:lnSpc>
              <a:tabLst>
                <a:tab pos="172085" algn="l"/>
              </a:tabLst>
            </a:pPr>
            <a:r>
              <a:rPr dirty="0" baseline="3968" sz="2100">
                <a:latin typeface="Cordia New"/>
                <a:cs typeface="Cordia New"/>
              </a:rPr>
              <a:t>์		</a:t>
            </a:r>
            <a:fld id="{81D60167-4931-47E6-BA6A-407CBD079E47}" type="slidenum">
              <a:rPr dirty="0" sz="1400"/>
              <a:t>20</a:t>
            </a:fld>
            <a:endParaRPr sz="1400">
              <a:latin typeface="Cordia New"/>
              <a:cs typeface="Cordia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9910" y="3860547"/>
            <a:ext cx="1280160" cy="1116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7314">
              <a:lnSpc>
                <a:spcPct val="100000"/>
              </a:lnSpc>
              <a:tabLst>
                <a:tab pos="701675" algn="l"/>
              </a:tabLst>
            </a:pPr>
            <a:r>
              <a:rPr dirty="0" sz="2500" spc="-200">
                <a:latin typeface="BrowalliaUPC"/>
                <a:cs typeface="BrowalliaUPC"/>
              </a:rPr>
              <a:t>พอรต์	</a:t>
            </a:r>
            <a:r>
              <a:rPr dirty="0" sz="2500" spc="-5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50" spc="15" b="1">
                <a:latin typeface="Arial"/>
                <a:cs typeface="Arial"/>
              </a:rPr>
              <a:t>158.108.33.1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49138" y="2859334"/>
            <a:ext cx="3111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20">
                <a:latin typeface="Wingdings"/>
                <a:cs typeface="Wingdings"/>
              </a:rPr>
              <a:t>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7348" y="4485588"/>
            <a:ext cx="311150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20">
                <a:latin typeface="Wingdings"/>
                <a:cs typeface="Wingdings"/>
              </a:rPr>
              <a:t>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2070" y="5784189"/>
            <a:ext cx="316103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89405" algn="l"/>
              </a:tabLst>
            </a:pPr>
            <a:r>
              <a:rPr dirty="0" sz="2400" spc="-70">
                <a:latin typeface="Cordia New"/>
                <a:cs typeface="Cordia New"/>
              </a:rPr>
              <a:t>(เลขพอร์ตเป็นรหสั	</a:t>
            </a:r>
            <a:r>
              <a:rPr dirty="0" sz="2400">
                <a:latin typeface="Cordia New"/>
                <a:cs typeface="Cordia New"/>
              </a:rPr>
              <a:t>16  บิต</a:t>
            </a:r>
            <a:r>
              <a:rPr dirty="0" sz="2400" spc="-15">
                <a:latin typeface="Cordia New"/>
                <a:cs typeface="Cordia New"/>
              </a:rPr>
              <a:t> </a:t>
            </a:r>
            <a:r>
              <a:rPr dirty="0" sz="2400" spc="-155">
                <a:latin typeface="Cordia New"/>
                <a:cs typeface="Cordia New"/>
              </a:rPr>
              <a:t>สองชดติดกน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57599" y="5784189"/>
            <a:ext cx="399415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4945" algn="l"/>
              </a:tabLst>
            </a:pPr>
            <a:r>
              <a:rPr dirty="0" sz="2400">
                <a:latin typeface="Cordia New"/>
                <a:cs typeface="Cordia New"/>
              </a:rPr>
              <a:t>ั		</a:t>
            </a:r>
            <a:r>
              <a:rPr dirty="0" sz="2400" spc="-155">
                <a:latin typeface="Cordia New"/>
                <a:cs typeface="Cordia New"/>
              </a:rPr>
              <a:t>ดงนน้   </a:t>
            </a:r>
            <a:r>
              <a:rPr dirty="0" sz="2400" spc="-5">
                <a:latin typeface="Cordia New"/>
                <a:cs typeface="Cordia New"/>
              </a:rPr>
              <a:t>ตวเลข </a:t>
            </a:r>
            <a:r>
              <a:rPr dirty="0" sz="2400">
                <a:latin typeface="Cordia New"/>
                <a:cs typeface="Cordia New"/>
              </a:rPr>
              <a:t>4, 101 คือ 4*256 +101 =</a:t>
            </a:r>
            <a:r>
              <a:rPr dirty="0" sz="2400" spc="-170">
                <a:latin typeface="Cordia New"/>
                <a:cs typeface="Cordia New"/>
              </a:rPr>
              <a:t> </a:t>
            </a:r>
            <a:r>
              <a:rPr dirty="0" sz="2400">
                <a:latin typeface="Cordia New"/>
                <a:cs typeface="Cordia New"/>
              </a:rPr>
              <a:t>1125)</a:t>
            </a:r>
            <a:endParaRPr sz="24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3519804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FTP</a:t>
            </a:r>
            <a:r>
              <a:rPr dirty="0" spc="-65"/>
              <a:t> </a:t>
            </a:r>
            <a:r>
              <a:rPr dirty="0" spc="-5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66343" y="1744217"/>
            <a:ext cx="7624445" cy="3720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334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FF0000"/>
                </a:solidFill>
                <a:latin typeface="Courier New"/>
                <a:cs typeface="Courier New"/>
              </a:rPr>
              <a:t>dir</a:t>
            </a:r>
            <a:r>
              <a:rPr dirty="0" sz="2800" spc="-5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2860"/>
              </a:lnSpc>
            </a:pPr>
            <a:r>
              <a:rPr dirty="0" sz="2400" spc="-5">
                <a:latin typeface="Tahoma"/>
                <a:cs typeface="Tahoma"/>
              </a:rPr>
              <a:t>remote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sends directory </a:t>
            </a:r>
            <a:r>
              <a:rPr dirty="0" sz="2400">
                <a:latin typeface="Tahoma"/>
                <a:cs typeface="Tahoma"/>
              </a:rPr>
              <a:t>listing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local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3340"/>
              </a:lnSpc>
              <a:spcBef>
                <a:spcPts val="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FF0000"/>
                </a:solidFill>
                <a:latin typeface="Courier New"/>
                <a:cs typeface="Courier New"/>
              </a:rPr>
              <a:t>get</a:t>
            </a:r>
            <a:r>
              <a:rPr dirty="0" sz="2800" spc="-10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dirty="0" sz="2800" spc="-5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2860"/>
              </a:lnSpc>
            </a:pPr>
            <a:r>
              <a:rPr dirty="0" sz="2400" spc="-5">
                <a:latin typeface="Tahoma"/>
                <a:cs typeface="Tahoma"/>
              </a:rPr>
              <a:t>remote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sends </a:t>
            </a:r>
            <a:r>
              <a:rPr dirty="0" sz="2400">
                <a:latin typeface="Tahoma"/>
                <a:cs typeface="Tahoma"/>
              </a:rPr>
              <a:t>&lt;file-name&gt; </a:t>
            </a:r>
            <a:r>
              <a:rPr dirty="0" sz="2400" spc="-5">
                <a:latin typeface="Tahoma"/>
                <a:cs typeface="Tahoma"/>
              </a:rPr>
              <a:t>to local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334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FF0000"/>
                </a:solidFill>
                <a:latin typeface="Courier New"/>
                <a:cs typeface="Courier New"/>
              </a:rPr>
              <a:t>put</a:t>
            </a:r>
            <a:r>
              <a:rPr dirty="0" sz="2800" spc="-10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dirty="0" sz="2800" spc="-5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2860"/>
              </a:lnSpc>
            </a:pPr>
            <a:r>
              <a:rPr dirty="0" sz="2400" spc="-5">
                <a:latin typeface="Tahoma"/>
                <a:cs typeface="Tahoma"/>
              </a:rPr>
              <a:t>local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sends </a:t>
            </a:r>
            <a:r>
              <a:rPr dirty="0" sz="2400">
                <a:latin typeface="Tahoma"/>
                <a:cs typeface="Tahoma"/>
              </a:rPr>
              <a:t>&lt;file-name&gt; </a:t>
            </a:r>
            <a:r>
              <a:rPr dirty="0" sz="2400" spc="-5">
                <a:latin typeface="Tahoma"/>
                <a:cs typeface="Tahoma"/>
              </a:rPr>
              <a:t>to remote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3340"/>
              </a:lnSpc>
              <a:spcBef>
                <a:spcPts val="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FF0000"/>
                </a:solidFill>
                <a:latin typeface="Courier New"/>
                <a:cs typeface="Courier New"/>
              </a:rPr>
              <a:t>cd</a:t>
            </a:r>
            <a:r>
              <a:rPr dirty="0" sz="28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ourier New"/>
                <a:cs typeface="Courier New"/>
              </a:rPr>
              <a:t>&lt;directory-name&gt;</a:t>
            </a:r>
            <a:r>
              <a:rPr dirty="0" sz="2800" spc="-10"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2860"/>
              </a:lnSpc>
            </a:pPr>
            <a:r>
              <a:rPr dirty="0" sz="2400" spc="-5">
                <a:latin typeface="Tahoma"/>
                <a:cs typeface="Tahoma"/>
              </a:rPr>
              <a:t>change </a:t>
            </a:r>
            <a:r>
              <a:rPr dirty="0" sz="2400">
                <a:latin typeface="Tahoma"/>
                <a:cs typeface="Tahoma"/>
              </a:rPr>
              <a:t>directory of </a:t>
            </a:r>
            <a:r>
              <a:rPr dirty="0" sz="2400" spc="-5">
                <a:latin typeface="Tahoma"/>
                <a:cs typeface="Tahoma"/>
              </a:rPr>
              <a:t>remote </a:t>
            </a:r>
            <a:r>
              <a:rPr dirty="0" sz="2400">
                <a:latin typeface="Tahoma"/>
                <a:cs typeface="Tahoma"/>
              </a:rPr>
              <a:t>host </a:t>
            </a:r>
            <a:r>
              <a:rPr dirty="0" sz="2400" spc="-5">
                <a:latin typeface="Tahoma"/>
                <a:cs typeface="Tahoma"/>
              </a:rPr>
              <a:t>to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&lt;directory-name&gt;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900" spc="1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File </a:t>
            </a:r>
            <a:r>
              <a:rPr dirty="0" spc="-10"/>
              <a:t>Types </a:t>
            </a:r>
            <a:r>
              <a:rPr dirty="0" spc="-5"/>
              <a:t>and Transfer</a:t>
            </a:r>
            <a:r>
              <a:rPr dirty="0" spc="5"/>
              <a:t> </a:t>
            </a:r>
            <a:r>
              <a:rPr dirty="0" spc="-5"/>
              <a:t>Modes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69617"/>
            <a:ext cx="7315200" cy="3204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Two basic </a:t>
            </a:r>
            <a:r>
              <a:rPr dirty="0" sz="3200" spc="-5">
                <a:latin typeface="Tahoma"/>
                <a:cs typeface="Tahoma"/>
              </a:rPr>
              <a:t>transfer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types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texture </a:t>
            </a:r>
            <a:r>
              <a:rPr dirty="0" sz="3200">
                <a:latin typeface="Tahoma"/>
                <a:cs typeface="Tahoma"/>
              </a:rPr>
              <a:t>(text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lvl="1" marL="867410" indent="-39751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67410" algn="l"/>
                <a:tab pos="868044" algn="l"/>
              </a:tabLst>
            </a:pPr>
            <a:r>
              <a:rPr dirty="0" sz="2800" spc="-5">
                <a:latin typeface="Tahoma"/>
                <a:cs typeface="Tahoma"/>
              </a:rPr>
              <a:t>ASCII or EBCDIC </a:t>
            </a:r>
            <a:r>
              <a:rPr dirty="0" sz="2800" spc="-10">
                <a:latin typeface="Tahoma"/>
                <a:cs typeface="Tahoma"/>
              </a:rPr>
              <a:t>character</a:t>
            </a:r>
            <a:r>
              <a:rPr dirty="0" sz="2800" spc="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binary </a:t>
            </a:r>
            <a:r>
              <a:rPr dirty="0" sz="3200" spc="-5">
                <a:latin typeface="Tahoma"/>
                <a:cs typeface="Tahoma"/>
              </a:rPr>
              <a:t>(non-text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not interpret content – just </a:t>
            </a:r>
            <a:r>
              <a:rPr dirty="0" sz="2800" spc="-10">
                <a:latin typeface="Tahoma"/>
                <a:cs typeface="Tahoma"/>
              </a:rPr>
              <a:t>exact </a:t>
            </a:r>
            <a:r>
              <a:rPr dirty="0" sz="2800">
                <a:latin typeface="Tahoma"/>
                <a:cs typeface="Tahoma"/>
              </a:rPr>
              <a:t>copy</a:t>
            </a:r>
            <a:r>
              <a:rPr dirty="0" sz="2800" spc="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bit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do not convert local</a:t>
            </a:r>
            <a:r>
              <a:rPr dirty="0" sz="2800" spc="-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representative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629155"/>
            <a:ext cx="7680959" cy="492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234823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FTP</a:t>
            </a:r>
            <a:r>
              <a:rPr dirty="0" spc="-90"/>
              <a:t> </a:t>
            </a:r>
            <a:r>
              <a:rPr dirty="0" spc="-5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6951" y="6380887"/>
            <a:ext cx="417449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  <a:tabLst>
                <a:tab pos="671830" algn="l"/>
              </a:tabLst>
            </a:pPr>
            <a:r>
              <a:rPr dirty="0" sz="1800" spc="-5">
                <a:latin typeface="Tahoma"/>
                <a:cs typeface="Tahoma"/>
              </a:rPr>
              <a:t>From	</a:t>
            </a:r>
            <a:r>
              <a:rPr dirty="0" sz="1800" spc="-5">
                <a:latin typeface="Tahoma"/>
                <a:cs typeface="Tahoma"/>
                <a:hlinkClick r:id="rId2"/>
              </a:rPr>
              <a:t>http://slacksite.com/other/ftp.html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2480310" cy="1074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Active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Passive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236982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Active</a:t>
            </a:r>
            <a:r>
              <a:rPr dirty="0" spc="-85"/>
              <a:t> </a:t>
            </a:r>
            <a:r>
              <a:rPr dirty="0" spc="-10"/>
              <a:t>FTP</a:t>
            </a:r>
          </a:p>
        </p:txBody>
      </p:sp>
      <p:sp>
        <p:nvSpPr>
          <p:cNvPr id="3" name="object 3"/>
          <p:cNvSpPr/>
          <p:nvPr/>
        </p:nvSpPr>
        <p:spPr>
          <a:xfrm>
            <a:off x="5364479" y="198120"/>
            <a:ext cx="3649979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90" y="2856229"/>
            <a:ext cx="7306945" cy="330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Client initiates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1026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10">
                <a:latin typeface="Tahoma"/>
                <a:cs typeface="Tahoma"/>
              </a:rPr>
              <a:t>serve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21</a:t>
            </a:r>
            <a:endParaRPr sz="2400">
              <a:latin typeface="Tahoma"/>
              <a:cs typeface="Tahoma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60">
                <a:latin typeface="Tahoma"/>
                <a:cs typeface="Tahoma"/>
              </a:rPr>
              <a:t>Tell </a:t>
            </a: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N+1 =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responds to client's control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lvl="1" marL="957580" indent="-48768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21 -&gt; </a:t>
            </a: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1026</a:t>
            </a:r>
            <a:endParaRPr sz="24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initiates </a:t>
            </a:r>
            <a:r>
              <a:rPr dirty="0" sz="2400">
                <a:latin typeface="Tahoma"/>
                <a:cs typeface="Tahoma"/>
              </a:rPr>
              <a:t>data </a:t>
            </a:r>
            <a:r>
              <a:rPr dirty="0" sz="2400" spc="-5">
                <a:latin typeface="Tahoma"/>
                <a:cs typeface="Tahoma"/>
              </a:rPr>
              <a:t>connection to client's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lvl="1" marL="957580" indent="-48768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20 -&gt; </a:t>
            </a: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 sz="2400" spc="-5">
                <a:latin typeface="Tahoma"/>
                <a:cs typeface="Tahoma"/>
              </a:rPr>
              <a:t>Client sends </a:t>
            </a:r>
            <a:r>
              <a:rPr dirty="0" sz="2400">
                <a:latin typeface="Tahoma"/>
                <a:cs typeface="Tahoma"/>
              </a:rPr>
              <a:t>ACKs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 spc="-10">
                <a:latin typeface="Tahoma"/>
                <a:cs typeface="Tahoma"/>
              </a:rPr>
              <a:t>server's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lvl="1" marL="957580" indent="-48768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1027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10">
                <a:latin typeface="Tahoma"/>
                <a:cs typeface="Tahoma"/>
              </a:rPr>
              <a:t>serve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236982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Active</a:t>
            </a:r>
            <a:r>
              <a:rPr dirty="0" spc="-85"/>
              <a:t> </a:t>
            </a:r>
            <a:r>
              <a:rPr dirty="0" spc="-10"/>
              <a:t>FTP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967" y="1816861"/>
            <a:ext cx="7820659" cy="2733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dirty="0" sz="3200" spc="-9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Client </a:t>
            </a:r>
            <a:r>
              <a:rPr dirty="0" sz="3200" spc="-5">
                <a:latin typeface="Tahoma"/>
                <a:cs typeface="Tahoma"/>
              </a:rPr>
              <a:t>side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firewall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an outside </a:t>
            </a:r>
            <a:r>
              <a:rPr dirty="0" sz="3200" spc="-5">
                <a:latin typeface="Tahoma"/>
                <a:cs typeface="Tahoma"/>
              </a:rPr>
              <a:t>system </a:t>
            </a:r>
            <a:r>
              <a:rPr dirty="0" sz="3200">
                <a:latin typeface="Tahoma"/>
                <a:cs typeface="Tahoma"/>
              </a:rPr>
              <a:t>initiating a</a:t>
            </a:r>
            <a:r>
              <a:rPr dirty="0" sz="3200" spc="-5">
                <a:latin typeface="Tahoma"/>
                <a:cs typeface="Tahoma"/>
              </a:rPr>
              <a:t> connection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an internal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Usually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blocked.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651"/>
            <a:ext cx="2660015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Passive</a:t>
            </a:r>
            <a:r>
              <a:rPr dirty="0" spc="-80"/>
              <a:t> </a:t>
            </a:r>
            <a:r>
              <a:rPr dirty="0" spc="-10"/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969" y="611251"/>
            <a:ext cx="1585595" cy="60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z="4000" spc="-5">
                <a:solidFill>
                  <a:srgbClr val="333399"/>
                </a:solidFill>
                <a:latin typeface="Tahoma"/>
                <a:cs typeface="Tahoma"/>
              </a:rPr>
              <a:t>(PASV)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8552" y="188976"/>
            <a:ext cx="3785615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065" y="3113532"/>
            <a:ext cx="8076565" cy="3302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Client initiates </a:t>
            </a:r>
            <a:r>
              <a:rPr dirty="0" sz="2400" spc="-5">
                <a:latin typeface="Tahoma"/>
                <a:cs typeface="Tahoma"/>
              </a:rPr>
              <a:t>connection with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Tahoma"/>
                <a:cs typeface="Tahoma"/>
              </a:rPr>
              <a:t>PASV</a:t>
            </a:r>
            <a:endParaRPr sz="2400">
              <a:latin typeface="Tahoma"/>
              <a:cs typeface="Tahoma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1026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10">
                <a:latin typeface="Tahoma"/>
                <a:cs typeface="Tahoma"/>
              </a:rPr>
              <a:t>serve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21</a:t>
            </a:r>
            <a:endParaRPr sz="2400">
              <a:latin typeface="Tahoma"/>
              <a:cs typeface="Tahoma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dirty="0" sz="2400" spc="-60">
                <a:latin typeface="Tahoma"/>
                <a:cs typeface="Tahoma"/>
              </a:rPr>
              <a:t>Tell </a:t>
            </a: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N+1 =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responds to client's control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lvl="1" marL="957580" indent="-48768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21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1026 with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marL="366395" indent="-353695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dirty="0" sz="2400">
                <a:latin typeface="Tahoma"/>
                <a:cs typeface="Tahoma"/>
              </a:rPr>
              <a:t>Client </a:t>
            </a:r>
            <a:r>
              <a:rPr dirty="0" sz="2400" spc="-5">
                <a:latin typeface="Tahoma"/>
                <a:cs typeface="Tahoma"/>
              </a:rPr>
              <a:t>initiates </a:t>
            </a:r>
            <a:r>
              <a:rPr dirty="0" sz="2400">
                <a:latin typeface="Tahoma"/>
                <a:cs typeface="Tahoma"/>
              </a:rPr>
              <a:t>data </a:t>
            </a:r>
            <a:r>
              <a:rPr dirty="0" sz="2400" spc="-5">
                <a:latin typeface="Tahoma"/>
                <a:cs typeface="Tahoma"/>
              </a:rPr>
              <a:t>connection to </a:t>
            </a:r>
            <a:r>
              <a:rPr dirty="0" sz="2400" spc="-10">
                <a:latin typeface="Tahoma"/>
                <a:cs typeface="Tahoma"/>
              </a:rPr>
              <a:t>server's </a:t>
            </a:r>
            <a:r>
              <a:rPr dirty="0" sz="2400">
                <a:latin typeface="Tahoma"/>
                <a:cs typeface="Tahoma"/>
              </a:rPr>
              <a:t>data port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lvl="1" marL="1052195" indent="-582295">
              <a:lnSpc>
                <a:spcPct val="100000"/>
              </a:lnSpc>
              <a:buFont typeface="Arial"/>
              <a:buChar char="•"/>
              <a:tabLst>
                <a:tab pos="1052195" algn="l"/>
                <a:tab pos="1052830" algn="l"/>
              </a:tabLst>
            </a:pP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1027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10">
                <a:latin typeface="Tahoma"/>
                <a:cs typeface="Tahoma"/>
              </a:rPr>
              <a:t>serve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2024</a:t>
            </a:r>
            <a:endParaRPr sz="2400">
              <a:latin typeface="Tahoma"/>
              <a:cs typeface="Tahoma"/>
            </a:endParaRPr>
          </a:p>
          <a:p>
            <a:pPr marL="363220" indent="-350520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 spc="-5">
                <a:latin typeface="Tahoma"/>
                <a:cs typeface="Tahoma"/>
              </a:rPr>
              <a:t>sends </a:t>
            </a:r>
            <a:r>
              <a:rPr dirty="0" sz="2400">
                <a:latin typeface="Tahoma"/>
                <a:cs typeface="Tahoma"/>
              </a:rPr>
              <a:t>ACKs </a:t>
            </a:r>
            <a:r>
              <a:rPr dirty="0" sz="2400" spc="-5">
                <a:latin typeface="Tahoma"/>
                <a:cs typeface="Tahoma"/>
              </a:rPr>
              <a:t>to client's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lvl="1" marL="1052195" indent="-582295">
              <a:lnSpc>
                <a:spcPct val="100000"/>
              </a:lnSpc>
              <a:buFont typeface="Arial"/>
              <a:buChar char="•"/>
              <a:tabLst>
                <a:tab pos="1052195" algn="l"/>
                <a:tab pos="1052830" algn="l"/>
              </a:tabLst>
            </a:pPr>
            <a:r>
              <a:rPr dirty="0" sz="2400" spc="-10">
                <a:latin typeface="Tahoma"/>
                <a:cs typeface="Tahoma"/>
              </a:rPr>
              <a:t>server </a:t>
            </a:r>
            <a:r>
              <a:rPr dirty="0" sz="2400">
                <a:latin typeface="Tahoma"/>
                <a:cs typeface="Tahoma"/>
              </a:rPr>
              <a:t>port </a:t>
            </a:r>
            <a:r>
              <a:rPr dirty="0" sz="2400" spc="-5">
                <a:latin typeface="Tahoma"/>
                <a:cs typeface="Tahoma"/>
              </a:rPr>
              <a:t>2024 </a:t>
            </a:r>
            <a:r>
              <a:rPr dirty="0" sz="2400">
                <a:latin typeface="Tahoma"/>
                <a:cs typeface="Tahoma"/>
              </a:rPr>
              <a:t>-&gt; </a:t>
            </a:r>
            <a:r>
              <a:rPr dirty="0" sz="2400" spc="-5">
                <a:latin typeface="Tahoma"/>
                <a:cs typeface="Tahoma"/>
              </a:rPr>
              <a:t>client </a:t>
            </a:r>
            <a:r>
              <a:rPr dirty="0" sz="2400">
                <a:latin typeface="Tahoma"/>
                <a:cs typeface="Tahoma"/>
              </a:rPr>
              <a:t>port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437896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Passive FTP</a:t>
            </a:r>
            <a:r>
              <a:rPr dirty="0" spc="-70"/>
              <a:t> </a:t>
            </a:r>
            <a:r>
              <a:rPr dirty="0" spc="-5"/>
              <a:t>(PASV)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150100" cy="429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b="1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dirty="0" sz="3200" spc="-9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latin typeface="Tahoma"/>
                <a:cs typeface="Tahoma"/>
              </a:rPr>
              <a:t>Server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side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need to allow any </a:t>
            </a:r>
            <a:r>
              <a:rPr dirty="0" sz="3200" spc="-5">
                <a:latin typeface="Tahoma"/>
                <a:cs typeface="Tahoma"/>
              </a:rPr>
              <a:t>remote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to </a:t>
            </a:r>
            <a:r>
              <a:rPr dirty="0" sz="3200">
                <a:latin typeface="Tahoma"/>
                <a:cs typeface="Tahoma"/>
              </a:rPr>
              <a:t>high numbered ports on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81965" algn="l"/>
              </a:tabLst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ahoma"/>
                <a:cs typeface="Tahoma"/>
              </a:rPr>
              <a:t>some (such </a:t>
            </a:r>
            <a:r>
              <a:rPr dirty="0" sz="3200" spc="-5">
                <a:latin typeface="Tahoma"/>
                <a:cs typeface="Tahoma"/>
              </a:rPr>
              <a:t>as Solaris </a:t>
            </a:r>
            <a:r>
              <a:rPr dirty="0" sz="3200">
                <a:latin typeface="Tahoma"/>
                <a:cs typeface="Tahoma"/>
              </a:rPr>
              <a:t>?) does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not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support </a:t>
            </a:r>
            <a:r>
              <a:rPr dirty="0" sz="3200">
                <a:latin typeface="Tahoma"/>
                <a:cs typeface="Tahoma"/>
              </a:rPr>
              <a:t>passive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900" spc="2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dirty="0" sz="1900" spc="2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ahoma"/>
                <a:cs typeface="Tahoma"/>
              </a:rPr>
              <a:t>Most browsers only support</a:t>
            </a:r>
            <a:r>
              <a:rPr dirty="0" sz="3200" spc="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passive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19189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484375"/>
            <a:ext cx="6480048" cy="522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0452" y="2564892"/>
            <a:ext cx="504825" cy="361315"/>
          </a:xfrm>
          <a:custGeom>
            <a:avLst/>
            <a:gdLst/>
            <a:ahLst/>
            <a:cxnLst/>
            <a:rect l="l" t="t" r="r" b="b"/>
            <a:pathLst>
              <a:path w="504825" h="361314">
                <a:moveTo>
                  <a:pt x="0" y="180594"/>
                </a:moveTo>
                <a:lnTo>
                  <a:pt x="6660" y="139199"/>
                </a:lnTo>
                <a:lnTo>
                  <a:pt x="25632" y="101192"/>
                </a:lnTo>
                <a:lnTo>
                  <a:pt x="55403" y="67660"/>
                </a:lnTo>
                <a:lnTo>
                  <a:pt x="94461" y="39688"/>
                </a:lnTo>
                <a:lnTo>
                  <a:pt x="141292" y="18363"/>
                </a:lnTo>
                <a:lnTo>
                  <a:pt x="194383" y="4771"/>
                </a:lnTo>
                <a:lnTo>
                  <a:pt x="252222" y="0"/>
                </a:lnTo>
                <a:lnTo>
                  <a:pt x="310060" y="4771"/>
                </a:lnTo>
                <a:lnTo>
                  <a:pt x="363151" y="18363"/>
                </a:lnTo>
                <a:lnTo>
                  <a:pt x="409982" y="39688"/>
                </a:lnTo>
                <a:lnTo>
                  <a:pt x="449040" y="67660"/>
                </a:lnTo>
                <a:lnTo>
                  <a:pt x="478811" y="101192"/>
                </a:lnTo>
                <a:lnTo>
                  <a:pt x="497783" y="139199"/>
                </a:lnTo>
                <a:lnTo>
                  <a:pt x="504443" y="180594"/>
                </a:lnTo>
                <a:lnTo>
                  <a:pt x="497783" y="221988"/>
                </a:lnTo>
                <a:lnTo>
                  <a:pt x="478811" y="259995"/>
                </a:lnTo>
                <a:lnTo>
                  <a:pt x="449040" y="293527"/>
                </a:lnTo>
                <a:lnTo>
                  <a:pt x="409982" y="321499"/>
                </a:lnTo>
                <a:lnTo>
                  <a:pt x="363151" y="342824"/>
                </a:lnTo>
                <a:lnTo>
                  <a:pt x="310060" y="356416"/>
                </a:lnTo>
                <a:lnTo>
                  <a:pt x="252222" y="361188"/>
                </a:lnTo>
                <a:lnTo>
                  <a:pt x="194383" y="356416"/>
                </a:lnTo>
                <a:lnTo>
                  <a:pt x="141292" y="342824"/>
                </a:lnTo>
                <a:lnTo>
                  <a:pt x="94461" y="321499"/>
                </a:lnTo>
                <a:lnTo>
                  <a:pt x="55403" y="293527"/>
                </a:lnTo>
                <a:lnTo>
                  <a:pt x="25632" y="259995"/>
                </a:lnTo>
                <a:lnTo>
                  <a:pt x="6660" y="221988"/>
                </a:lnTo>
                <a:lnTo>
                  <a:pt x="0" y="180594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2311" y="2854451"/>
            <a:ext cx="358140" cy="144780"/>
          </a:xfrm>
          <a:custGeom>
            <a:avLst/>
            <a:gdLst/>
            <a:ahLst/>
            <a:cxnLst/>
            <a:rect l="l" t="t" r="r" b="b"/>
            <a:pathLst>
              <a:path w="358140" h="144780">
                <a:moveTo>
                  <a:pt x="358140" y="0"/>
                </a:moveTo>
                <a:lnTo>
                  <a:pt x="0" y="14478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8824" y="3284220"/>
            <a:ext cx="576580" cy="360045"/>
          </a:xfrm>
          <a:custGeom>
            <a:avLst/>
            <a:gdLst/>
            <a:ahLst/>
            <a:cxnLst/>
            <a:rect l="l" t="t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5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1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5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1975" y="3860291"/>
            <a:ext cx="576580" cy="360045"/>
          </a:xfrm>
          <a:custGeom>
            <a:avLst/>
            <a:gdLst/>
            <a:ahLst/>
            <a:cxnLst/>
            <a:rect l="l" t="t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6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2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6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177" y="5281421"/>
            <a:ext cx="3240405" cy="215265"/>
          </a:xfrm>
          <a:custGeom>
            <a:avLst/>
            <a:gdLst/>
            <a:ahLst/>
            <a:cxnLst/>
            <a:rect l="l" t="t" r="r" b="b"/>
            <a:pathLst>
              <a:path w="3240404" h="215264">
                <a:moveTo>
                  <a:pt x="3204210" y="0"/>
                </a:moveTo>
                <a:lnTo>
                  <a:pt x="35814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179069"/>
                </a:lnTo>
                <a:lnTo>
                  <a:pt x="2809" y="193024"/>
                </a:lnTo>
                <a:lnTo>
                  <a:pt x="10477" y="204406"/>
                </a:lnTo>
                <a:lnTo>
                  <a:pt x="21859" y="212074"/>
                </a:lnTo>
                <a:lnTo>
                  <a:pt x="35814" y="214883"/>
                </a:lnTo>
                <a:lnTo>
                  <a:pt x="3204210" y="214883"/>
                </a:lnTo>
                <a:lnTo>
                  <a:pt x="3218164" y="212074"/>
                </a:lnTo>
                <a:lnTo>
                  <a:pt x="3229546" y="204406"/>
                </a:lnTo>
                <a:lnTo>
                  <a:pt x="3237214" y="193024"/>
                </a:lnTo>
                <a:lnTo>
                  <a:pt x="3240024" y="179069"/>
                </a:lnTo>
                <a:lnTo>
                  <a:pt x="3240024" y="35813"/>
                </a:lnTo>
                <a:lnTo>
                  <a:pt x="3237214" y="21859"/>
                </a:lnTo>
                <a:lnTo>
                  <a:pt x="3229546" y="10477"/>
                </a:lnTo>
                <a:lnTo>
                  <a:pt x="3218164" y="2809"/>
                </a:lnTo>
                <a:lnTo>
                  <a:pt x="3204210" y="0"/>
                </a:lnTo>
                <a:close/>
              </a:path>
            </a:pathLst>
          </a:custGeom>
          <a:solidFill>
            <a:srgbClr val="CCFFFF">
              <a:alpha val="1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5177" y="5281421"/>
            <a:ext cx="3240405" cy="215265"/>
          </a:xfrm>
          <a:custGeom>
            <a:avLst/>
            <a:gdLst/>
            <a:ahLst/>
            <a:cxnLst/>
            <a:rect l="l" t="t" r="r" b="b"/>
            <a:pathLst>
              <a:path w="3240404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3204210" y="0"/>
                </a:lnTo>
                <a:lnTo>
                  <a:pt x="3218164" y="2809"/>
                </a:lnTo>
                <a:lnTo>
                  <a:pt x="3229546" y="10477"/>
                </a:lnTo>
                <a:lnTo>
                  <a:pt x="3237214" y="21859"/>
                </a:lnTo>
                <a:lnTo>
                  <a:pt x="3240024" y="35813"/>
                </a:lnTo>
                <a:lnTo>
                  <a:pt x="3240024" y="179069"/>
                </a:lnTo>
                <a:lnTo>
                  <a:pt x="3237214" y="193024"/>
                </a:lnTo>
                <a:lnTo>
                  <a:pt x="3229546" y="204406"/>
                </a:lnTo>
                <a:lnTo>
                  <a:pt x="3218164" y="212074"/>
                </a:lnTo>
                <a:lnTo>
                  <a:pt x="320421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3097" y="5446014"/>
            <a:ext cx="2159635" cy="288290"/>
          </a:xfrm>
          <a:custGeom>
            <a:avLst/>
            <a:gdLst/>
            <a:ahLst/>
            <a:cxnLst/>
            <a:rect l="l" t="t" r="r" b="b"/>
            <a:pathLst>
              <a:path w="2159635" h="288289">
                <a:moveTo>
                  <a:pt x="0" y="144018"/>
                </a:moveTo>
                <a:lnTo>
                  <a:pt x="23848" y="113783"/>
                </a:lnTo>
                <a:lnTo>
                  <a:pt x="64724" y="94802"/>
                </a:lnTo>
                <a:lnTo>
                  <a:pt x="123877" y="76989"/>
                </a:lnTo>
                <a:lnTo>
                  <a:pt x="199846" y="60541"/>
                </a:lnTo>
                <a:lnTo>
                  <a:pt x="243680" y="52889"/>
                </a:lnTo>
                <a:lnTo>
                  <a:pt x="291170" y="45651"/>
                </a:lnTo>
                <a:lnTo>
                  <a:pt x="342134" y="38852"/>
                </a:lnTo>
                <a:lnTo>
                  <a:pt x="396388" y="32516"/>
                </a:lnTo>
                <a:lnTo>
                  <a:pt x="453751" y="26668"/>
                </a:lnTo>
                <a:lnTo>
                  <a:pt x="514039" y="21331"/>
                </a:lnTo>
                <a:lnTo>
                  <a:pt x="577071" y="16531"/>
                </a:lnTo>
                <a:lnTo>
                  <a:pt x="642662" y="12292"/>
                </a:lnTo>
                <a:lnTo>
                  <a:pt x="710632" y="8638"/>
                </a:lnTo>
                <a:lnTo>
                  <a:pt x="780796" y="5593"/>
                </a:lnTo>
                <a:lnTo>
                  <a:pt x="852974" y="3182"/>
                </a:lnTo>
                <a:lnTo>
                  <a:pt x="926980" y="1430"/>
                </a:lnTo>
                <a:lnTo>
                  <a:pt x="1002635" y="361"/>
                </a:lnTo>
                <a:lnTo>
                  <a:pt x="1079753" y="0"/>
                </a:lnTo>
                <a:lnTo>
                  <a:pt x="1156872" y="361"/>
                </a:lnTo>
                <a:lnTo>
                  <a:pt x="1232527" y="1430"/>
                </a:lnTo>
                <a:lnTo>
                  <a:pt x="1306533" y="3182"/>
                </a:lnTo>
                <a:lnTo>
                  <a:pt x="1378711" y="5593"/>
                </a:lnTo>
                <a:lnTo>
                  <a:pt x="1448875" y="8638"/>
                </a:lnTo>
                <a:lnTo>
                  <a:pt x="1516845" y="12292"/>
                </a:lnTo>
                <a:lnTo>
                  <a:pt x="1582436" y="16531"/>
                </a:lnTo>
                <a:lnTo>
                  <a:pt x="1645468" y="21331"/>
                </a:lnTo>
                <a:lnTo>
                  <a:pt x="1705756" y="26668"/>
                </a:lnTo>
                <a:lnTo>
                  <a:pt x="1763119" y="32516"/>
                </a:lnTo>
                <a:lnTo>
                  <a:pt x="1817373" y="38852"/>
                </a:lnTo>
                <a:lnTo>
                  <a:pt x="1868337" y="45651"/>
                </a:lnTo>
                <a:lnTo>
                  <a:pt x="1915827" y="52889"/>
                </a:lnTo>
                <a:lnTo>
                  <a:pt x="1959661" y="60541"/>
                </a:lnTo>
                <a:lnTo>
                  <a:pt x="1999656" y="68582"/>
                </a:lnTo>
                <a:lnTo>
                  <a:pt x="2067399" y="85737"/>
                </a:lnTo>
                <a:lnTo>
                  <a:pt x="2117597" y="104159"/>
                </a:lnTo>
                <a:lnTo>
                  <a:pt x="2156797" y="133737"/>
                </a:lnTo>
                <a:lnTo>
                  <a:pt x="2159507" y="144018"/>
                </a:lnTo>
                <a:lnTo>
                  <a:pt x="2156797" y="154303"/>
                </a:lnTo>
                <a:lnTo>
                  <a:pt x="2117597" y="183890"/>
                </a:lnTo>
                <a:lnTo>
                  <a:pt x="2067399" y="202314"/>
                </a:lnTo>
                <a:lnTo>
                  <a:pt x="1999656" y="219470"/>
                </a:lnTo>
                <a:lnTo>
                  <a:pt x="1959661" y="227511"/>
                </a:lnTo>
                <a:lnTo>
                  <a:pt x="1915827" y="235162"/>
                </a:lnTo>
                <a:lnTo>
                  <a:pt x="1868337" y="242399"/>
                </a:lnTo>
                <a:lnTo>
                  <a:pt x="1817373" y="249197"/>
                </a:lnTo>
                <a:lnTo>
                  <a:pt x="1763119" y="255531"/>
                </a:lnTo>
                <a:lnTo>
                  <a:pt x="1705756" y="261378"/>
                </a:lnTo>
                <a:lnTo>
                  <a:pt x="1645468" y="266713"/>
                </a:lnTo>
                <a:lnTo>
                  <a:pt x="1582436" y="271511"/>
                </a:lnTo>
                <a:lnTo>
                  <a:pt x="1516845" y="275749"/>
                </a:lnTo>
                <a:lnTo>
                  <a:pt x="1448875" y="279402"/>
                </a:lnTo>
                <a:lnTo>
                  <a:pt x="1378711" y="282445"/>
                </a:lnTo>
                <a:lnTo>
                  <a:pt x="1306533" y="284854"/>
                </a:lnTo>
                <a:lnTo>
                  <a:pt x="1232527" y="286605"/>
                </a:lnTo>
                <a:lnTo>
                  <a:pt x="1156872" y="287674"/>
                </a:lnTo>
                <a:lnTo>
                  <a:pt x="1079753" y="288036"/>
                </a:lnTo>
                <a:lnTo>
                  <a:pt x="1002635" y="287674"/>
                </a:lnTo>
                <a:lnTo>
                  <a:pt x="926980" y="286605"/>
                </a:lnTo>
                <a:lnTo>
                  <a:pt x="852974" y="284854"/>
                </a:lnTo>
                <a:lnTo>
                  <a:pt x="780796" y="282445"/>
                </a:lnTo>
                <a:lnTo>
                  <a:pt x="710632" y="279402"/>
                </a:lnTo>
                <a:lnTo>
                  <a:pt x="642662" y="275749"/>
                </a:lnTo>
                <a:lnTo>
                  <a:pt x="577071" y="271511"/>
                </a:lnTo>
                <a:lnTo>
                  <a:pt x="514039" y="266713"/>
                </a:lnTo>
                <a:lnTo>
                  <a:pt x="453751" y="261378"/>
                </a:lnTo>
                <a:lnTo>
                  <a:pt x="396388" y="255531"/>
                </a:lnTo>
                <a:lnTo>
                  <a:pt x="342134" y="249197"/>
                </a:lnTo>
                <a:lnTo>
                  <a:pt x="291170" y="242399"/>
                </a:lnTo>
                <a:lnTo>
                  <a:pt x="243680" y="235162"/>
                </a:lnTo>
                <a:lnTo>
                  <a:pt x="199846" y="227511"/>
                </a:lnTo>
                <a:lnTo>
                  <a:pt x="159851" y="219470"/>
                </a:lnTo>
                <a:lnTo>
                  <a:pt x="92108" y="202314"/>
                </a:lnTo>
                <a:lnTo>
                  <a:pt x="41910" y="183890"/>
                </a:lnTo>
                <a:lnTo>
                  <a:pt x="2710" y="154303"/>
                </a:lnTo>
                <a:lnTo>
                  <a:pt x="0" y="14401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56197" y="4719828"/>
            <a:ext cx="512445" cy="797560"/>
          </a:xfrm>
          <a:custGeom>
            <a:avLst/>
            <a:gdLst/>
            <a:ahLst/>
            <a:cxnLst/>
            <a:rect l="l" t="t" r="r" b="b"/>
            <a:pathLst>
              <a:path w="512445" h="797560">
                <a:moveTo>
                  <a:pt x="8889" y="682625"/>
                </a:moveTo>
                <a:lnTo>
                  <a:pt x="4190" y="686816"/>
                </a:lnTo>
                <a:lnTo>
                  <a:pt x="4029" y="693166"/>
                </a:lnTo>
                <a:lnTo>
                  <a:pt x="0" y="797433"/>
                </a:lnTo>
                <a:lnTo>
                  <a:pt x="21703" y="786257"/>
                </a:lnTo>
                <a:lnTo>
                  <a:pt x="18923" y="786257"/>
                </a:lnTo>
                <a:lnTo>
                  <a:pt x="2159" y="775589"/>
                </a:lnTo>
                <a:lnTo>
                  <a:pt x="21874" y="744604"/>
                </a:lnTo>
                <a:lnTo>
                  <a:pt x="23875" y="693166"/>
                </a:lnTo>
                <a:lnTo>
                  <a:pt x="24002" y="687578"/>
                </a:lnTo>
                <a:lnTo>
                  <a:pt x="19812" y="683006"/>
                </a:lnTo>
                <a:lnTo>
                  <a:pt x="14350" y="682879"/>
                </a:lnTo>
                <a:lnTo>
                  <a:pt x="8889" y="682625"/>
                </a:lnTo>
                <a:close/>
              </a:path>
              <a:path w="512445" h="797560">
                <a:moveTo>
                  <a:pt x="21874" y="744604"/>
                </a:moveTo>
                <a:lnTo>
                  <a:pt x="2159" y="775589"/>
                </a:lnTo>
                <a:lnTo>
                  <a:pt x="18923" y="786257"/>
                </a:lnTo>
                <a:lnTo>
                  <a:pt x="22074" y="781304"/>
                </a:lnTo>
                <a:lnTo>
                  <a:pt x="20447" y="781304"/>
                </a:lnTo>
                <a:lnTo>
                  <a:pt x="5968" y="772033"/>
                </a:lnTo>
                <a:lnTo>
                  <a:pt x="21110" y="764241"/>
                </a:lnTo>
                <a:lnTo>
                  <a:pt x="21874" y="744604"/>
                </a:lnTo>
                <a:close/>
              </a:path>
              <a:path w="512445" h="797560">
                <a:moveTo>
                  <a:pt x="89280" y="729107"/>
                </a:moveTo>
                <a:lnTo>
                  <a:pt x="84454" y="731647"/>
                </a:lnTo>
                <a:lnTo>
                  <a:pt x="38686" y="755197"/>
                </a:lnTo>
                <a:lnTo>
                  <a:pt x="18923" y="786257"/>
                </a:lnTo>
                <a:lnTo>
                  <a:pt x="21703" y="786257"/>
                </a:lnTo>
                <a:lnTo>
                  <a:pt x="93472" y="749300"/>
                </a:lnTo>
                <a:lnTo>
                  <a:pt x="98298" y="746760"/>
                </a:lnTo>
                <a:lnTo>
                  <a:pt x="100202" y="740791"/>
                </a:lnTo>
                <a:lnTo>
                  <a:pt x="97789" y="735965"/>
                </a:lnTo>
                <a:lnTo>
                  <a:pt x="95250" y="731012"/>
                </a:lnTo>
                <a:lnTo>
                  <a:pt x="89280" y="729107"/>
                </a:lnTo>
                <a:close/>
              </a:path>
              <a:path w="512445" h="797560">
                <a:moveTo>
                  <a:pt x="21110" y="764241"/>
                </a:moveTo>
                <a:lnTo>
                  <a:pt x="5968" y="772033"/>
                </a:lnTo>
                <a:lnTo>
                  <a:pt x="20447" y="781304"/>
                </a:lnTo>
                <a:lnTo>
                  <a:pt x="21110" y="764241"/>
                </a:lnTo>
                <a:close/>
              </a:path>
              <a:path w="512445" h="797560">
                <a:moveTo>
                  <a:pt x="38686" y="755197"/>
                </a:moveTo>
                <a:lnTo>
                  <a:pt x="21110" y="764241"/>
                </a:lnTo>
                <a:lnTo>
                  <a:pt x="20447" y="781304"/>
                </a:lnTo>
                <a:lnTo>
                  <a:pt x="22074" y="781304"/>
                </a:lnTo>
                <a:lnTo>
                  <a:pt x="38686" y="755197"/>
                </a:lnTo>
                <a:close/>
              </a:path>
              <a:path w="512445" h="797560">
                <a:moveTo>
                  <a:pt x="495680" y="0"/>
                </a:moveTo>
                <a:lnTo>
                  <a:pt x="21874" y="744604"/>
                </a:lnTo>
                <a:lnTo>
                  <a:pt x="21110" y="764241"/>
                </a:lnTo>
                <a:lnTo>
                  <a:pt x="38686" y="755197"/>
                </a:lnTo>
                <a:lnTo>
                  <a:pt x="512445" y="10668"/>
                </a:lnTo>
                <a:lnTo>
                  <a:pt x="4956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3829" y="5296661"/>
            <a:ext cx="815340" cy="172720"/>
          </a:xfrm>
          <a:custGeom>
            <a:avLst/>
            <a:gdLst/>
            <a:ahLst/>
            <a:cxnLst/>
            <a:rect l="l" t="t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3829" y="5296661"/>
            <a:ext cx="815340" cy="172720"/>
          </a:xfrm>
          <a:custGeom>
            <a:avLst/>
            <a:gdLst/>
            <a:ahLst/>
            <a:cxnLst/>
            <a:rect l="l" t="t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53585" y="5290058"/>
            <a:ext cx="657225" cy="191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Tahoma"/>
                <a:cs typeface="Tahoma"/>
              </a:rPr>
              <a:t>222,177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218" y="2784221"/>
            <a:ext cx="8621395" cy="1845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051800">
              <a:lnSpc>
                <a:spcPts val="1960"/>
              </a:lnSpc>
            </a:pPr>
            <a:r>
              <a:rPr dirty="0" sz="1800" spc="-40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eply  code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3902710">
              <a:lnSpc>
                <a:spcPct val="100000"/>
              </a:lnSpc>
            </a:pPr>
            <a:r>
              <a:rPr dirty="0" sz="1400" spc="-5" b="1">
                <a:solidFill>
                  <a:srgbClr val="006600"/>
                </a:solidFill>
                <a:latin typeface="Tahoma"/>
                <a:cs typeface="Tahoma"/>
              </a:rPr>
              <a:t>(</a:t>
            </a:r>
            <a:r>
              <a:rPr dirty="0" sz="1400" spc="-5" b="1">
                <a:solidFill>
                  <a:srgbClr val="C00000"/>
                </a:solidFill>
                <a:latin typeface="Tahoma"/>
                <a:cs typeface="Tahoma"/>
              </a:rPr>
              <a:t>222 </a:t>
            </a:r>
            <a:r>
              <a:rPr dirty="0" sz="1400" b="1">
                <a:solidFill>
                  <a:srgbClr val="006600"/>
                </a:solidFill>
                <a:latin typeface="Tahoma"/>
                <a:cs typeface="Tahoma"/>
              </a:rPr>
              <a:t>x </a:t>
            </a:r>
            <a:r>
              <a:rPr dirty="0" sz="1400" spc="-5" b="1">
                <a:solidFill>
                  <a:srgbClr val="006600"/>
                </a:solidFill>
                <a:latin typeface="Tahoma"/>
                <a:cs typeface="Tahoma"/>
              </a:rPr>
              <a:t>256)+</a:t>
            </a:r>
            <a:r>
              <a:rPr dirty="0" sz="1400" spc="-5" b="1">
                <a:solidFill>
                  <a:srgbClr val="C00000"/>
                </a:solidFill>
                <a:latin typeface="Tahoma"/>
                <a:cs typeface="Tahoma"/>
              </a:rPr>
              <a:t>177 </a:t>
            </a:r>
            <a:r>
              <a:rPr dirty="0" sz="1400" b="1">
                <a:solidFill>
                  <a:srgbClr val="006600"/>
                </a:solidFill>
                <a:latin typeface="Tahoma"/>
                <a:cs typeface="Tahoma"/>
              </a:rPr>
              <a:t>=</a:t>
            </a:r>
            <a:r>
              <a:rPr dirty="0" sz="1400" spc="-70" b="1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6600"/>
                </a:solidFill>
                <a:latin typeface="Tahoma"/>
                <a:cs typeface="Tahoma"/>
              </a:rPr>
              <a:t>57009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4482465">
              <a:lnSpc>
                <a:spcPts val="1670"/>
              </a:lnSpc>
            </a:pP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Now running in Active</a:t>
            </a:r>
            <a:r>
              <a:rPr dirty="0" sz="1400" spc="-8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mode</a:t>
            </a:r>
            <a:endParaRPr sz="1400">
              <a:latin typeface="Tahoma"/>
              <a:cs typeface="Tahoma"/>
            </a:endParaRPr>
          </a:p>
          <a:p>
            <a:pPr marL="4482465">
              <a:lnSpc>
                <a:spcPts val="1670"/>
              </a:lnSpc>
            </a:pP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To change to passive mode </a:t>
            </a: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Tahoma"/>
                <a:cs typeface="Tahoma"/>
              </a:rPr>
              <a:t>key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dirty="0" sz="1400" spc="-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“passive”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22723" y="4005198"/>
            <a:ext cx="132080" cy="1224915"/>
          </a:xfrm>
          <a:custGeom>
            <a:avLst/>
            <a:gdLst/>
            <a:ahLst/>
            <a:cxnLst/>
            <a:rect l="l" t="t" r="r" b="b"/>
            <a:pathLst>
              <a:path w="132079" h="1224914">
                <a:moveTo>
                  <a:pt x="11684" y="1115187"/>
                </a:moveTo>
                <a:lnTo>
                  <a:pt x="6858" y="1117727"/>
                </a:lnTo>
                <a:lnTo>
                  <a:pt x="1904" y="1120139"/>
                </a:lnTo>
                <a:lnTo>
                  <a:pt x="0" y="1126108"/>
                </a:lnTo>
                <a:lnTo>
                  <a:pt x="2412" y="1130934"/>
                </a:lnTo>
                <a:lnTo>
                  <a:pt x="50037" y="1224788"/>
                </a:lnTo>
                <a:lnTo>
                  <a:pt x="62710" y="1205738"/>
                </a:lnTo>
                <a:lnTo>
                  <a:pt x="61087" y="1205738"/>
                </a:lnTo>
                <a:lnTo>
                  <a:pt x="41275" y="1204595"/>
                </a:lnTo>
                <a:lnTo>
                  <a:pt x="43430" y="1167957"/>
                </a:lnTo>
                <a:lnTo>
                  <a:pt x="20065" y="1122045"/>
                </a:lnTo>
                <a:lnTo>
                  <a:pt x="17652" y="1117092"/>
                </a:lnTo>
                <a:lnTo>
                  <a:pt x="11684" y="1115187"/>
                </a:lnTo>
                <a:close/>
              </a:path>
              <a:path w="132079" h="1224914">
                <a:moveTo>
                  <a:pt x="43430" y="1167957"/>
                </a:moveTo>
                <a:lnTo>
                  <a:pt x="41275" y="1204595"/>
                </a:lnTo>
                <a:lnTo>
                  <a:pt x="61087" y="1205738"/>
                </a:lnTo>
                <a:lnTo>
                  <a:pt x="61385" y="1200658"/>
                </a:lnTo>
                <a:lnTo>
                  <a:pt x="60071" y="1200658"/>
                </a:lnTo>
                <a:lnTo>
                  <a:pt x="42925" y="1199642"/>
                </a:lnTo>
                <a:lnTo>
                  <a:pt x="52352" y="1185490"/>
                </a:lnTo>
                <a:lnTo>
                  <a:pt x="43430" y="1167957"/>
                </a:lnTo>
                <a:close/>
              </a:path>
              <a:path w="132079" h="1224914">
                <a:moveTo>
                  <a:pt x="100964" y="1120394"/>
                </a:moveTo>
                <a:lnTo>
                  <a:pt x="94868" y="1121664"/>
                </a:lnTo>
                <a:lnTo>
                  <a:pt x="63239" y="1169146"/>
                </a:lnTo>
                <a:lnTo>
                  <a:pt x="61087" y="1205738"/>
                </a:lnTo>
                <a:lnTo>
                  <a:pt x="62710" y="1205738"/>
                </a:lnTo>
                <a:lnTo>
                  <a:pt x="108330" y="1137158"/>
                </a:lnTo>
                <a:lnTo>
                  <a:pt x="111251" y="1132713"/>
                </a:lnTo>
                <a:lnTo>
                  <a:pt x="110109" y="1126489"/>
                </a:lnTo>
                <a:lnTo>
                  <a:pt x="100964" y="1120394"/>
                </a:lnTo>
                <a:close/>
              </a:path>
              <a:path w="132079" h="1224914">
                <a:moveTo>
                  <a:pt x="52352" y="1185490"/>
                </a:moveTo>
                <a:lnTo>
                  <a:pt x="42925" y="1199642"/>
                </a:lnTo>
                <a:lnTo>
                  <a:pt x="60071" y="1200658"/>
                </a:lnTo>
                <a:lnTo>
                  <a:pt x="52352" y="1185490"/>
                </a:lnTo>
                <a:close/>
              </a:path>
              <a:path w="132079" h="1224914">
                <a:moveTo>
                  <a:pt x="63239" y="1169146"/>
                </a:moveTo>
                <a:lnTo>
                  <a:pt x="52352" y="1185490"/>
                </a:lnTo>
                <a:lnTo>
                  <a:pt x="60071" y="1200658"/>
                </a:lnTo>
                <a:lnTo>
                  <a:pt x="61385" y="1200658"/>
                </a:lnTo>
                <a:lnTo>
                  <a:pt x="63239" y="1169146"/>
                </a:lnTo>
                <a:close/>
              </a:path>
              <a:path w="132079" h="1224914">
                <a:moveTo>
                  <a:pt x="112140" y="0"/>
                </a:moveTo>
                <a:lnTo>
                  <a:pt x="43430" y="1167957"/>
                </a:lnTo>
                <a:lnTo>
                  <a:pt x="52352" y="1185490"/>
                </a:lnTo>
                <a:lnTo>
                  <a:pt x="63239" y="1169146"/>
                </a:lnTo>
                <a:lnTo>
                  <a:pt x="131952" y="1269"/>
                </a:lnTo>
                <a:lnTo>
                  <a:pt x="11214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Te</a:t>
            </a:r>
            <a:r>
              <a:rPr dirty="0" spc="-20"/>
              <a:t>l</a:t>
            </a:r>
            <a:r>
              <a:rPr dirty="0" spc="-5"/>
              <a:t>net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784340" cy="2351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0033CC"/>
                </a:solidFill>
                <a:latin typeface="Tahoma"/>
                <a:cs typeface="Tahoma"/>
              </a:rPr>
              <a:t>Tel</a:t>
            </a:r>
            <a:r>
              <a:rPr dirty="0" sz="2800" spc="-5">
                <a:latin typeface="Tahoma"/>
                <a:cs typeface="Tahoma"/>
              </a:rPr>
              <a:t>ecommunications </a:t>
            </a:r>
            <a:r>
              <a:rPr dirty="0" sz="2800" spc="-5" b="1">
                <a:solidFill>
                  <a:srgbClr val="0033CC"/>
                </a:solidFill>
                <a:latin typeface="Tahoma"/>
                <a:cs typeface="Tahoma"/>
              </a:rPr>
              <a:t>Net</a:t>
            </a:r>
            <a:r>
              <a:rPr dirty="0" sz="2800" spc="-5">
                <a:latin typeface="Tahoma"/>
                <a:cs typeface="Tahoma"/>
              </a:rPr>
              <a:t>work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Standard </a:t>
            </a:r>
            <a:r>
              <a:rPr dirty="0" sz="2800" spc="-5">
                <a:latin typeface="Tahoma"/>
                <a:cs typeface="Tahoma"/>
              </a:rPr>
              <a:t>communication for terminals </a:t>
            </a:r>
            <a:r>
              <a:rPr dirty="0" sz="2800" spc="-10">
                <a:latin typeface="Tahoma"/>
                <a:cs typeface="Tahoma"/>
              </a:rPr>
              <a:t>to  </a:t>
            </a:r>
            <a:r>
              <a:rPr dirty="0" sz="2800" spc="-5">
                <a:latin typeface="Tahoma"/>
                <a:cs typeface="Tahoma"/>
              </a:rPr>
              <a:t>remote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host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Character-based command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interface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General purpose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client-server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FTP</a:t>
            </a:r>
            <a:r>
              <a:rPr dirty="0" spc="-30"/>
              <a:t> </a:t>
            </a:r>
            <a:r>
              <a:rPr dirty="0" spc="-10"/>
              <a:t>characteristics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200900" cy="210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FTP is complex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FTP </a:t>
            </a:r>
            <a:r>
              <a:rPr dirty="0" sz="3200">
                <a:latin typeface="Tahoma"/>
                <a:cs typeface="Tahoma"/>
              </a:rPr>
              <a:t>uses TCP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(heavyweight)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for large </a:t>
            </a:r>
            <a:r>
              <a:rPr dirty="0" sz="2800" spc="-10">
                <a:latin typeface="Tahoma"/>
                <a:cs typeface="Tahoma"/>
              </a:rPr>
              <a:t>file transfer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not </a:t>
            </a:r>
            <a:r>
              <a:rPr dirty="0" sz="2800" spc="-10">
                <a:latin typeface="Tahoma"/>
                <a:cs typeface="Tahoma"/>
              </a:rPr>
              <a:t>suitable </a:t>
            </a:r>
            <a:r>
              <a:rPr dirty="0" sz="2800" spc="-5">
                <a:latin typeface="Tahoma"/>
                <a:cs typeface="Tahoma"/>
              </a:rPr>
              <a:t>for simple/small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transactions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311" y="1700783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1" y="2343911"/>
            <a:ext cx="609600" cy="58102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/>
              <a:t>Telnet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40"/>
              <a:t> </a:t>
            </a:r>
            <a:r>
              <a:rPr dirty="0"/>
              <a:t>(FTP)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dirty="0" spc="-5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(HTTP)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Electronic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972311" y="1700783"/>
            <a:ext cx="609600" cy="58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2311" y="2343911"/>
            <a:ext cx="609600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Trivial FTP</a:t>
            </a:r>
            <a:r>
              <a:rPr dirty="0" spc="-45"/>
              <a:t> </a:t>
            </a:r>
            <a:r>
              <a:rPr dirty="0" spc="-5"/>
              <a:t>(TFTP)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74697"/>
            <a:ext cx="6927850" cy="438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Lightweight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Only </a:t>
            </a:r>
            <a:r>
              <a:rPr dirty="0" sz="2800" spc="-10">
                <a:latin typeface="Tahoma"/>
                <a:cs typeface="Tahoma"/>
              </a:rPr>
              <a:t>support </a:t>
            </a:r>
            <a:r>
              <a:rPr dirty="0" sz="2800" spc="-5">
                <a:latin typeface="Tahoma"/>
                <a:cs typeface="Tahoma"/>
              </a:rPr>
              <a:t>file transfer (no</a:t>
            </a:r>
            <a:r>
              <a:rPr dirty="0" sz="2800" spc="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interaction)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No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authorization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Use only subset of FTP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command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52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500" spc="-45" i="1">
                <a:latin typeface="Tahoma"/>
                <a:cs typeface="Tahoma"/>
              </a:rPr>
              <a:t>connect</a:t>
            </a:r>
            <a:r>
              <a:rPr dirty="0" sz="2400" spc="-45">
                <a:latin typeface="Tahoma"/>
                <a:cs typeface="Tahoma"/>
              </a:rPr>
              <a:t>, </a:t>
            </a:r>
            <a:r>
              <a:rPr dirty="0" sz="2500" spc="-40" i="1">
                <a:latin typeface="Tahoma"/>
                <a:cs typeface="Tahoma"/>
              </a:rPr>
              <a:t>get</a:t>
            </a:r>
            <a:r>
              <a:rPr dirty="0" sz="2400" spc="-40">
                <a:latin typeface="Tahoma"/>
                <a:cs typeface="Tahoma"/>
              </a:rPr>
              <a:t>, </a:t>
            </a:r>
            <a:r>
              <a:rPr dirty="0" sz="2500" spc="-35" i="1">
                <a:latin typeface="Tahoma"/>
                <a:cs typeface="Tahoma"/>
              </a:rPr>
              <a:t>put</a:t>
            </a:r>
            <a:r>
              <a:rPr dirty="0" sz="2400" spc="-35">
                <a:latin typeface="Tahoma"/>
                <a:cs typeface="Tahoma"/>
              </a:rPr>
              <a:t>, </a:t>
            </a:r>
            <a:r>
              <a:rPr dirty="0" sz="2500" spc="-35" i="1">
                <a:latin typeface="Tahoma"/>
                <a:cs typeface="Tahoma"/>
              </a:rPr>
              <a:t>ascii</a:t>
            </a:r>
            <a:r>
              <a:rPr dirty="0" sz="2400" spc="-35">
                <a:latin typeface="Tahoma"/>
                <a:cs typeface="Tahoma"/>
              </a:rPr>
              <a:t>,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75">
                <a:latin typeface="Tahoma"/>
                <a:cs typeface="Tahoma"/>
              </a:rPr>
              <a:t> </a:t>
            </a:r>
            <a:r>
              <a:rPr dirty="0" sz="2500" spc="-45" i="1">
                <a:latin typeface="Tahoma"/>
                <a:cs typeface="Tahoma"/>
              </a:rPr>
              <a:t>binary</a:t>
            </a:r>
            <a:endParaRPr sz="25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Use UDP </a:t>
            </a:r>
            <a:r>
              <a:rPr dirty="0" sz="2800" spc="-10">
                <a:latin typeface="Tahoma"/>
                <a:cs typeface="Tahoma"/>
              </a:rPr>
              <a:t>with </a:t>
            </a:r>
            <a:r>
              <a:rPr dirty="0" sz="2800" spc="-5">
                <a:latin typeface="Tahoma"/>
                <a:cs typeface="Tahoma"/>
              </a:rPr>
              <a:t>port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69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less </a:t>
            </a:r>
            <a:r>
              <a:rPr dirty="0" sz="2400" spc="-5">
                <a:latin typeface="Tahoma"/>
                <a:cs typeface="Tahoma"/>
              </a:rPr>
              <a:t>reliable </a:t>
            </a:r>
            <a:r>
              <a:rPr dirty="0" sz="2400">
                <a:latin typeface="Tahoma"/>
                <a:cs typeface="Tahoma"/>
              </a:rPr>
              <a:t>but low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Usage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bootstrap (diskless HW) </a:t>
            </a:r>
            <a:r>
              <a:rPr dirty="0" sz="2400">
                <a:latin typeface="Tahoma"/>
                <a:cs typeface="Tahoma"/>
              </a:rPr>
              <a:t>– </a:t>
            </a:r>
            <a:r>
              <a:rPr dirty="0" sz="2400" spc="-5">
                <a:latin typeface="Tahoma"/>
                <a:cs typeface="Tahoma"/>
              </a:rPr>
              <a:t>e.g.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Router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only need network </a:t>
            </a:r>
            <a:r>
              <a:rPr dirty="0" sz="2400" spc="-5">
                <a:latin typeface="Tahoma"/>
                <a:cs typeface="Tahoma"/>
              </a:rPr>
              <a:t>connection </a:t>
            </a:r>
            <a:r>
              <a:rPr dirty="0" sz="2400">
                <a:latin typeface="Tahoma"/>
                <a:cs typeface="Tahoma"/>
              </a:rPr>
              <a:t>and </a:t>
            </a:r>
            <a:r>
              <a:rPr dirty="0" sz="2400" spc="-5">
                <a:latin typeface="Tahoma"/>
                <a:cs typeface="Tahoma"/>
              </a:rPr>
              <a:t>small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ROM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TFTP</a:t>
            </a:r>
            <a:r>
              <a:rPr dirty="0" spc="-50"/>
              <a:t> </a:t>
            </a:r>
            <a:r>
              <a:rPr dirty="0" spc="-5"/>
              <a:t>Connection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1557527"/>
            <a:ext cx="7298435" cy="464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TFTP</a:t>
            </a:r>
            <a:r>
              <a:rPr dirty="0" spc="-50"/>
              <a:t> </a:t>
            </a:r>
            <a:r>
              <a:rPr dirty="0" spc="-5"/>
              <a:t>Connection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557527"/>
            <a:ext cx="990600" cy="92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70519" y="1557527"/>
            <a:ext cx="705612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4597" y="2492501"/>
            <a:ext cx="0" cy="3961129"/>
          </a:xfrm>
          <a:custGeom>
            <a:avLst/>
            <a:gdLst/>
            <a:ahLst/>
            <a:cxnLst/>
            <a:rect l="l" t="t" r="r" b="b"/>
            <a:pathLst>
              <a:path w="0"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4097" y="2492501"/>
            <a:ext cx="0" cy="3961129"/>
          </a:xfrm>
          <a:custGeom>
            <a:avLst/>
            <a:gdLst/>
            <a:ahLst/>
            <a:cxnLst/>
            <a:rect l="l" t="t" r="r" b="b"/>
            <a:pathLst>
              <a:path w="0"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3074" y="2999232"/>
            <a:ext cx="7416165" cy="144780"/>
          </a:xfrm>
          <a:custGeom>
            <a:avLst/>
            <a:gdLst/>
            <a:ahLst/>
            <a:cxnLst/>
            <a:rect l="l" t="t" r="r" b="b"/>
            <a:pathLst>
              <a:path w="7416165" h="144780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2"/>
                </a:lnTo>
                <a:lnTo>
                  <a:pt x="7386828" y="57912"/>
                </a:lnTo>
                <a:lnTo>
                  <a:pt x="7271004" y="0"/>
                </a:lnTo>
                <a:close/>
              </a:path>
              <a:path w="7416165" h="144780">
                <a:moveTo>
                  <a:pt x="7271004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2"/>
                </a:lnTo>
                <a:close/>
              </a:path>
              <a:path w="7416165" h="144780">
                <a:moveTo>
                  <a:pt x="7386828" y="57912"/>
                </a:moveTo>
                <a:lnTo>
                  <a:pt x="7285482" y="57912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3074" y="3717035"/>
            <a:ext cx="7344409" cy="144780"/>
          </a:xfrm>
          <a:custGeom>
            <a:avLst/>
            <a:gdLst/>
            <a:ahLst/>
            <a:cxnLst/>
            <a:rect l="l" t="t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80"/>
                </a:lnTo>
                <a:lnTo>
                  <a:pt x="144779" y="86868"/>
                </a:lnTo>
                <a:lnTo>
                  <a:pt x="130301" y="86868"/>
                </a:lnTo>
                <a:lnTo>
                  <a:pt x="130301" y="57912"/>
                </a:lnTo>
                <a:lnTo>
                  <a:pt x="144779" y="57912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2"/>
                </a:moveTo>
                <a:lnTo>
                  <a:pt x="130301" y="57912"/>
                </a:lnTo>
                <a:lnTo>
                  <a:pt x="130301" y="86868"/>
                </a:lnTo>
                <a:lnTo>
                  <a:pt x="144779" y="86868"/>
                </a:lnTo>
                <a:lnTo>
                  <a:pt x="144779" y="57912"/>
                </a:lnTo>
                <a:close/>
              </a:path>
              <a:path w="7344409" h="144779">
                <a:moveTo>
                  <a:pt x="7344156" y="57912"/>
                </a:moveTo>
                <a:lnTo>
                  <a:pt x="144779" y="57912"/>
                </a:lnTo>
                <a:lnTo>
                  <a:pt x="144779" y="86868"/>
                </a:lnTo>
                <a:lnTo>
                  <a:pt x="7344156" y="86868"/>
                </a:lnTo>
                <a:lnTo>
                  <a:pt x="7344156" y="57912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3074" y="4509515"/>
            <a:ext cx="7416165" cy="144780"/>
          </a:xfrm>
          <a:custGeom>
            <a:avLst/>
            <a:gdLst/>
            <a:ahLst/>
            <a:cxnLst/>
            <a:rect l="l" t="t" r="r" b="b"/>
            <a:pathLst>
              <a:path w="7416165" h="144779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1"/>
                </a:lnTo>
                <a:lnTo>
                  <a:pt x="7386828" y="57911"/>
                </a:lnTo>
                <a:lnTo>
                  <a:pt x="7271004" y="0"/>
                </a:lnTo>
                <a:close/>
              </a:path>
              <a:path w="7416165" h="144779">
                <a:moveTo>
                  <a:pt x="7271004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1"/>
                </a:lnTo>
                <a:close/>
              </a:path>
              <a:path w="7416165" h="144779">
                <a:moveTo>
                  <a:pt x="7386828" y="57911"/>
                </a:moveTo>
                <a:lnTo>
                  <a:pt x="7285482" y="57911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3074" y="5337047"/>
            <a:ext cx="7344409" cy="144780"/>
          </a:xfrm>
          <a:custGeom>
            <a:avLst/>
            <a:gdLst/>
            <a:ahLst/>
            <a:cxnLst/>
            <a:rect l="l" t="t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79"/>
                </a:lnTo>
                <a:lnTo>
                  <a:pt x="144779" y="86867"/>
                </a:lnTo>
                <a:lnTo>
                  <a:pt x="130301" y="86867"/>
                </a:lnTo>
                <a:lnTo>
                  <a:pt x="130301" y="57911"/>
                </a:lnTo>
                <a:lnTo>
                  <a:pt x="144779" y="57911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1"/>
                </a:moveTo>
                <a:lnTo>
                  <a:pt x="130301" y="57911"/>
                </a:lnTo>
                <a:lnTo>
                  <a:pt x="130301" y="86867"/>
                </a:lnTo>
                <a:lnTo>
                  <a:pt x="144779" y="86867"/>
                </a:lnTo>
                <a:lnTo>
                  <a:pt x="144779" y="57911"/>
                </a:lnTo>
                <a:close/>
              </a:path>
              <a:path w="7344409" h="144779">
                <a:moveTo>
                  <a:pt x="7344156" y="57911"/>
                </a:moveTo>
                <a:lnTo>
                  <a:pt x="144779" y="57911"/>
                </a:lnTo>
                <a:lnTo>
                  <a:pt x="144779" y="86867"/>
                </a:lnTo>
                <a:lnTo>
                  <a:pt x="7344156" y="86867"/>
                </a:lnTo>
                <a:lnTo>
                  <a:pt x="7344156" y="57911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6571" y="2724784"/>
            <a:ext cx="6669405" cy="358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1625" indent="-28892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UDP </a:t>
            </a:r>
            <a:r>
              <a:rPr dirty="0" sz="2000" spc="-5">
                <a:latin typeface="Tahoma"/>
                <a:cs typeface="Tahoma"/>
              </a:rPr>
              <a:t>Source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dirty="0" sz="2000" spc="-5">
                <a:latin typeface="Tahoma"/>
                <a:cs typeface="Tahoma"/>
              </a:rPr>
              <a:t>Dest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dirty="0" sz="2000">
                <a:latin typeface="Tahoma"/>
                <a:cs typeface="Tahoma"/>
              </a:rPr>
              <a:t>write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“file2”,”netascii”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ahoma"/>
                <a:cs typeface="Tahoma"/>
              </a:rPr>
              <a:t>UDP </a:t>
            </a:r>
            <a:r>
              <a:rPr dirty="0" sz="2000" spc="-5">
                <a:latin typeface="Tahoma"/>
                <a:cs typeface="Tahoma"/>
              </a:rPr>
              <a:t>Source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dirty="0" sz="2000" spc="-5">
                <a:latin typeface="Tahoma"/>
                <a:cs typeface="Tahoma"/>
              </a:rPr>
              <a:t>Dest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dirty="0" sz="2000">
                <a:latin typeface="Tahoma"/>
                <a:cs typeface="Tahoma"/>
              </a:rPr>
              <a:t>Ack block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=0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000">
                <a:latin typeface="Tahoma"/>
                <a:cs typeface="Tahoma"/>
              </a:rPr>
              <a:t>UDP </a:t>
            </a:r>
            <a:r>
              <a:rPr dirty="0" sz="2000" spc="-5">
                <a:latin typeface="Tahoma"/>
                <a:cs typeface="Tahoma"/>
              </a:rPr>
              <a:t>Source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dirty="0" sz="2000" spc="-5">
                <a:latin typeface="Tahoma"/>
                <a:cs typeface="Tahoma"/>
              </a:rPr>
              <a:t>Dest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dirty="0" sz="2000" spc="-5">
                <a:latin typeface="Tahoma"/>
                <a:cs typeface="Tahoma"/>
              </a:rPr>
              <a:t>Data </a:t>
            </a:r>
            <a:r>
              <a:rPr dirty="0" sz="2000">
                <a:latin typeface="Tahoma"/>
                <a:cs typeface="Tahoma"/>
              </a:rPr>
              <a:t>block =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UDP </a:t>
            </a:r>
            <a:r>
              <a:rPr dirty="0" sz="2000" spc="-5">
                <a:latin typeface="Tahoma"/>
                <a:cs typeface="Tahoma"/>
              </a:rPr>
              <a:t>Source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dirty="0" sz="2000" spc="-5">
                <a:latin typeface="Tahoma"/>
                <a:cs typeface="Tahoma"/>
              </a:rPr>
              <a:t>Dest </a:t>
            </a:r>
            <a:r>
              <a:rPr dirty="0" sz="2000">
                <a:latin typeface="Tahoma"/>
                <a:cs typeface="Tahoma"/>
              </a:rPr>
              <a:t>port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dirty="0" sz="2000">
                <a:latin typeface="Tahoma"/>
                <a:cs typeface="Tahoma"/>
              </a:rPr>
              <a:t>Ack block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=1</a:t>
            </a:r>
            <a:endParaRPr sz="2000">
              <a:latin typeface="Tahoma"/>
              <a:cs typeface="Tahoma"/>
            </a:endParaRPr>
          </a:p>
          <a:p>
            <a:pPr algn="ctr" marL="316865">
              <a:lnSpc>
                <a:spcPts val="7125"/>
              </a:lnSpc>
              <a:spcBef>
                <a:spcPts val="240"/>
              </a:spcBef>
            </a:pPr>
            <a:r>
              <a:rPr dirty="0" sz="6000" spc="-5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TFTP</a:t>
            </a:r>
            <a:r>
              <a:rPr dirty="0" spc="-65"/>
              <a:t> </a:t>
            </a:r>
            <a:r>
              <a:rPr dirty="0" spc="-5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1774697"/>
            <a:ext cx="2687955" cy="4154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Read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Write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Data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Ack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Error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520" y="1773935"/>
            <a:ext cx="4969764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9520" y="2708148"/>
            <a:ext cx="496976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9520" y="3645408"/>
            <a:ext cx="5292852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9520" y="4529328"/>
            <a:ext cx="1799844" cy="673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9520" y="5373623"/>
            <a:ext cx="4032504" cy="669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TFTP</a:t>
            </a:r>
            <a:r>
              <a:rPr dirty="0" spc="-6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908048" y="1700783"/>
            <a:ext cx="5618988" cy="4774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311" y="1700783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1" y="2276855"/>
            <a:ext cx="609600" cy="5810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2852927"/>
            <a:ext cx="609600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1625">
              <a:lnSpc>
                <a:spcPts val="2265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/>
              <a:t>Telnet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40"/>
              <a:t> </a:t>
            </a:r>
            <a:r>
              <a:rPr dirty="0"/>
              <a:t>(FTP)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/>
              <a:t>Trivial </a:t>
            </a: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30"/>
              <a:t> </a:t>
            </a:r>
            <a:r>
              <a:rPr dirty="0"/>
              <a:t>(TFTP)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dirty="0" spc="-5">
                <a:solidFill>
                  <a:srgbClr val="000000"/>
                </a:solidFill>
              </a:rPr>
              <a:t>Protocol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(HTTP)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Electronic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972311" y="1700783"/>
            <a:ext cx="609600" cy="173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Hypertext Transfer Protocol</a:t>
            </a:r>
            <a:r>
              <a:rPr dirty="0" sz="3600" spc="-25"/>
              <a:t> </a:t>
            </a:r>
            <a:r>
              <a:rPr dirty="0" sz="3600"/>
              <a:t>(HTTP)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225030" cy="3669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Most extensively used in the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Internet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Communication between </a:t>
            </a:r>
            <a:r>
              <a:rPr dirty="0" sz="2800" spc="-10">
                <a:solidFill>
                  <a:srgbClr val="0033CC"/>
                </a:solidFill>
                <a:latin typeface="Tahoma"/>
                <a:cs typeface="Tahoma"/>
              </a:rPr>
              <a:t>web </a:t>
            </a:r>
            <a:r>
              <a:rPr dirty="0" sz="2800" spc="-5">
                <a:solidFill>
                  <a:srgbClr val="0033CC"/>
                </a:solidFill>
                <a:latin typeface="Tahoma"/>
                <a:cs typeface="Tahoma"/>
              </a:rPr>
              <a:t>browsers </a:t>
            </a:r>
            <a:r>
              <a:rPr dirty="0" sz="2800" spc="-5">
                <a:latin typeface="Tahoma"/>
                <a:cs typeface="Tahoma"/>
              </a:rPr>
              <a:t>and  </a:t>
            </a:r>
            <a:r>
              <a:rPr dirty="0" sz="2800" spc="-10">
                <a:solidFill>
                  <a:srgbClr val="0033CC"/>
                </a:solidFill>
                <a:latin typeface="Tahoma"/>
                <a:cs typeface="Tahoma"/>
              </a:rPr>
              <a:t>web</a:t>
            </a:r>
            <a:r>
              <a:rPr dirty="0" sz="2800" spc="-6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33CC"/>
                </a:solidFill>
                <a:latin typeface="Tahoma"/>
                <a:cs typeface="Tahoma"/>
              </a:rPr>
              <a:t>server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Standard </a:t>
            </a:r>
            <a:r>
              <a:rPr dirty="0" sz="2800" spc="-5">
                <a:latin typeface="Tahoma"/>
                <a:cs typeface="Tahoma"/>
              </a:rPr>
              <a:t>access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protocol</a:t>
            </a:r>
            <a:endParaRPr sz="2800">
              <a:latin typeface="Tahoma"/>
              <a:cs typeface="Tahoma"/>
            </a:endParaRPr>
          </a:p>
          <a:p>
            <a:pPr lvl="1" marL="756285" marR="91440" indent="-286385">
              <a:lnSpc>
                <a:spcPts val="2600"/>
              </a:lnSpc>
              <a:spcBef>
                <a:spcPts val="9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allow applications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get and </a:t>
            </a:r>
            <a:r>
              <a:rPr dirty="0" sz="2400" spc="-10">
                <a:latin typeface="Tahoma"/>
                <a:cs typeface="Tahoma"/>
              </a:rPr>
              <a:t>send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document  and </a:t>
            </a:r>
            <a:r>
              <a:rPr dirty="0" sz="2400" spc="-5">
                <a:latin typeface="Tahoma"/>
                <a:cs typeface="Tahoma"/>
              </a:rPr>
              <a:t>files </a:t>
            </a:r>
            <a:r>
              <a:rPr dirty="0" sz="2400">
                <a:latin typeface="Tahoma"/>
                <a:cs typeface="Tahoma"/>
              </a:rPr>
              <a:t>across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Internet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HTTP </a:t>
            </a:r>
            <a:r>
              <a:rPr dirty="0" sz="2800" spc="-5">
                <a:latin typeface="Tahoma"/>
                <a:cs typeface="Tahoma"/>
              </a:rPr>
              <a:t>is hidden behind </a:t>
            </a:r>
            <a:r>
              <a:rPr dirty="0" sz="2800" spc="-10">
                <a:latin typeface="Tahoma"/>
                <a:cs typeface="Tahoma"/>
              </a:rPr>
              <a:t>web </a:t>
            </a:r>
            <a:r>
              <a:rPr dirty="0" sz="2800" spc="-5">
                <a:latin typeface="Tahoma"/>
                <a:cs typeface="Tahoma"/>
              </a:rPr>
              <a:t>browser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GUI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TCP connection </a:t>
            </a:r>
            <a:r>
              <a:rPr dirty="0" sz="2800" spc="-10">
                <a:latin typeface="Tahoma"/>
                <a:cs typeface="Tahoma"/>
              </a:rPr>
              <a:t>with </a:t>
            </a:r>
            <a:r>
              <a:rPr dirty="0" sz="2800" spc="-5">
                <a:latin typeface="Tahoma"/>
                <a:cs typeface="Tahoma"/>
              </a:rPr>
              <a:t>well-known port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80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Markup</a:t>
            </a:r>
            <a:r>
              <a:rPr dirty="0" spc="-60"/>
              <a:t> </a:t>
            </a:r>
            <a:r>
              <a:rPr dirty="0" spc="-5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22070" y="1816861"/>
            <a:ext cx="7625715" cy="354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Method of presenting document</a:t>
            </a:r>
            <a:r>
              <a:rPr dirty="0" sz="3200" spc="-9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common character set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(ASCII)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Using </a:t>
            </a:r>
            <a:r>
              <a:rPr dirty="0" sz="3200" b="1">
                <a:solidFill>
                  <a:srgbClr val="0033CC"/>
                </a:solidFill>
                <a:latin typeface="Tahoma"/>
                <a:cs typeface="Tahoma"/>
              </a:rPr>
              <a:t>tag </a:t>
            </a:r>
            <a:r>
              <a:rPr dirty="0" sz="3200" spc="-5">
                <a:latin typeface="Tahoma"/>
                <a:cs typeface="Tahoma"/>
              </a:rPr>
              <a:t>for formatting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instruction</a:t>
            </a:r>
            <a:endParaRPr sz="32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embedded in </a:t>
            </a:r>
            <a:r>
              <a:rPr dirty="0" sz="3200" spc="-5">
                <a:latin typeface="Tahoma"/>
                <a:cs typeface="Tahoma"/>
              </a:rPr>
              <a:t>the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text</a:t>
            </a:r>
            <a:endParaRPr sz="32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inform application how </a:t>
            </a:r>
            <a:r>
              <a:rPr dirty="0" sz="2800">
                <a:latin typeface="Tahoma"/>
                <a:cs typeface="Tahoma"/>
              </a:rPr>
              <a:t>to </a:t>
            </a:r>
            <a:r>
              <a:rPr dirty="0" sz="2800" spc="-5">
                <a:latin typeface="Tahoma"/>
                <a:cs typeface="Tahoma"/>
              </a:rPr>
              <a:t>display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document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font, indentation, text color,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etc.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e.g. word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processor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Local</a:t>
            </a:r>
            <a:r>
              <a:rPr dirty="0" spc="-75"/>
              <a:t> </a:t>
            </a:r>
            <a:r>
              <a:rPr dirty="0" spc="-5"/>
              <a:t>Login</a:t>
            </a:r>
          </a:p>
        </p:txBody>
      </p:sp>
      <p:sp>
        <p:nvSpPr>
          <p:cNvPr id="3" name="object 3"/>
          <p:cNvSpPr/>
          <p:nvPr/>
        </p:nvSpPr>
        <p:spPr>
          <a:xfrm>
            <a:off x="2196083" y="1915667"/>
            <a:ext cx="4460748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Hypertext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038975" cy="297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3654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A </a:t>
            </a:r>
            <a:r>
              <a:rPr dirty="0" sz="3200" spc="-5">
                <a:latin typeface="Tahoma"/>
                <a:cs typeface="Tahoma"/>
              </a:rPr>
              <a:t>collection </a:t>
            </a:r>
            <a:r>
              <a:rPr dirty="0" sz="3200">
                <a:latin typeface="Tahoma"/>
                <a:cs typeface="Tahoma"/>
              </a:rPr>
              <a:t>of documents</a:t>
            </a:r>
            <a:r>
              <a:rPr dirty="0" sz="3200" spc="-5">
                <a:latin typeface="Tahoma"/>
                <a:cs typeface="Tahoma"/>
              </a:rPr>
              <a:t> containing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ts val="3654"/>
              </a:lnSpc>
            </a:pPr>
            <a:r>
              <a:rPr dirty="0" sz="3200" spc="-5">
                <a:latin typeface="Tahoma"/>
                <a:cs typeface="Tahoma"/>
              </a:rPr>
              <a:t>cross</a:t>
            </a:r>
            <a:r>
              <a:rPr dirty="0" sz="3200" spc="-5">
                <a:latin typeface="Angsana New"/>
                <a:cs typeface="Angsana New"/>
              </a:rPr>
              <a:t>-</a:t>
            </a:r>
            <a:r>
              <a:rPr dirty="0" sz="3200" spc="-5">
                <a:latin typeface="Tahoma"/>
                <a:cs typeface="Tahoma"/>
              </a:rPr>
              <a:t>references </a:t>
            </a:r>
            <a:r>
              <a:rPr dirty="0" sz="3200">
                <a:latin typeface="Tahoma"/>
                <a:cs typeface="Tahoma"/>
              </a:rPr>
              <a:t>or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5">
                <a:latin typeface="Angsana New"/>
                <a:cs typeface="Angsana New"/>
              </a:rPr>
              <a:t>"</a:t>
            </a:r>
            <a:r>
              <a:rPr dirty="0" sz="3200" spc="-5">
                <a:latin typeface="Tahoma"/>
                <a:cs typeface="Tahoma"/>
              </a:rPr>
              <a:t>links</a:t>
            </a:r>
            <a:r>
              <a:rPr dirty="0" sz="3200" spc="-5">
                <a:latin typeface="Angsana New"/>
                <a:cs typeface="Angsana New"/>
              </a:rPr>
              <a:t>"</a:t>
            </a:r>
            <a:endParaRPr sz="3200">
              <a:latin typeface="Angsana New"/>
              <a:cs typeface="Angsana New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Use </a:t>
            </a:r>
            <a:r>
              <a:rPr dirty="0" sz="3200" spc="-5">
                <a:latin typeface="Tahoma"/>
                <a:cs typeface="Tahoma"/>
              </a:rPr>
              <a:t>in interactive </a:t>
            </a:r>
            <a:r>
              <a:rPr dirty="0" sz="3200">
                <a:latin typeface="Tahoma"/>
                <a:cs typeface="Tahoma"/>
              </a:rPr>
              <a:t>browser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program</a:t>
            </a:r>
            <a:endParaRPr sz="3200">
              <a:latin typeface="Tahoma"/>
              <a:cs typeface="Tahoma"/>
            </a:endParaRPr>
          </a:p>
          <a:p>
            <a:pPr lvl="1" marL="756285" marR="433705" indent="-286385">
              <a:lnSpc>
                <a:spcPts val="3040"/>
              </a:lnSpc>
              <a:spcBef>
                <a:spcPts val="104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allow reader to move easily </a:t>
            </a:r>
            <a:r>
              <a:rPr dirty="0" sz="2800" spc="-10">
                <a:latin typeface="Tahoma"/>
                <a:cs typeface="Tahoma"/>
              </a:rPr>
              <a:t>from </a:t>
            </a:r>
            <a:r>
              <a:rPr dirty="0" sz="2800" spc="-5">
                <a:latin typeface="Tahoma"/>
                <a:cs typeface="Tahoma"/>
              </a:rPr>
              <a:t>one  document to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another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point-and-click references between</a:t>
            </a:r>
            <a:r>
              <a:rPr dirty="0" sz="2800">
                <a:latin typeface="Tahoma"/>
                <a:cs typeface="Tahoma"/>
              </a:rPr>
              <a:t> doc.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Hypertext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1844039"/>
            <a:ext cx="7853172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Hypertext </a:t>
            </a:r>
            <a:r>
              <a:rPr dirty="0" sz="3600" spc="-10"/>
              <a:t>Markup </a:t>
            </a:r>
            <a:r>
              <a:rPr dirty="0" sz="3600" spc="-5"/>
              <a:t>Language</a:t>
            </a:r>
            <a:r>
              <a:rPr dirty="0" sz="3600" spc="10"/>
              <a:t> </a:t>
            </a:r>
            <a:r>
              <a:rPr dirty="0" sz="3600"/>
              <a:t>(HTML)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6870065" cy="3211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Coded format language used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for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creating </a:t>
            </a:r>
            <a:r>
              <a:rPr dirty="0" sz="2400">
                <a:latin typeface="Tahoma"/>
                <a:cs typeface="Tahoma"/>
              </a:rPr>
              <a:t>hypertext </a:t>
            </a:r>
            <a:r>
              <a:rPr dirty="0" sz="2400" spc="-5">
                <a:latin typeface="Tahoma"/>
                <a:cs typeface="Tahoma"/>
              </a:rPr>
              <a:t>documents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WWW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controlling how </a:t>
            </a:r>
            <a:r>
              <a:rPr dirty="0" sz="2400" spc="-5">
                <a:latin typeface="Tahoma"/>
                <a:cs typeface="Tahoma"/>
              </a:rPr>
              <a:t>Web </a:t>
            </a:r>
            <a:r>
              <a:rPr dirty="0" sz="2400">
                <a:latin typeface="Tahoma"/>
                <a:cs typeface="Tahoma"/>
              </a:rPr>
              <a:t>pages</a:t>
            </a:r>
            <a:r>
              <a:rPr dirty="0" sz="2400" spc="-1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appear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HTML </a:t>
            </a:r>
            <a:r>
              <a:rPr dirty="0" sz="2800" spc="-5">
                <a:latin typeface="Tahoma"/>
                <a:cs typeface="Tahoma"/>
              </a:rPr>
              <a:t>documents are </a:t>
            </a:r>
            <a:r>
              <a:rPr dirty="0" sz="2800" spc="-10">
                <a:latin typeface="Tahoma"/>
                <a:cs typeface="Tahoma"/>
              </a:rPr>
              <a:t>written </a:t>
            </a:r>
            <a:r>
              <a:rPr dirty="0" sz="2800" spc="-5">
                <a:latin typeface="Tahoma"/>
                <a:cs typeface="Tahoma"/>
              </a:rPr>
              <a:t>in plain</a:t>
            </a:r>
            <a:r>
              <a:rPr dirty="0" sz="2800" spc="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text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with the </a:t>
            </a:r>
            <a:r>
              <a:rPr dirty="0" sz="2400">
                <a:latin typeface="Tahoma"/>
                <a:cs typeface="Tahoma"/>
              </a:rPr>
              <a:t>addition of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tags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Example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tag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ANCHOR </a:t>
            </a:r>
            <a:r>
              <a:rPr dirty="0" sz="2400">
                <a:latin typeface="Tahoma"/>
                <a:cs typeface="Tahoma"/>
              </a:rPr>
              <a:t>&lt;A&gt; </a:t>
            </a:r>
            <a:r>
              <a:rPr dirty="0" sz="2400" spc="-5">
                <a:latin typeface="Tahoma"/>
                <a:cs typeface="Tahoma"/>
              </a:rPr>
              <a:t>tag </a:t>
            </a:r>
            <a:r>
              <a:rPr dirty="0" sz="2400" spc="-5">
                <a:latin typeface="Wingdings"/>
                <a:cs typeface="Wingdings"/>
              </a:rPr>
              <a:t>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ahoma"/>
                <a:cs typeface="Tahoma"/>
              </a:rPr>
              <a:t>create</a:t>
            </a:r>
            <a:r>
              <a:rPr dirty="0" sz="2400" spc="11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link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196" y="5373623"/>
            <a:ext cx="7185659" cy="711835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44195">
              <a:lnSpc>
                <a:spcPts val="2310"/>
              </a:lnSpc>
            </a:pPr>
            <a:r>
              <a:rPr dirty="0" sz="2000" b="1">
                <a:solidFill>
                  <a:srgbClr val="0033CC"/>
                </a:solidFill>
                <a:latin typeface="Tahoma"/>
                <a:cs typeface="Tahoma"/>
              </a:rPr>
              <a:t>&lt;A</a:t>
            </a:r>
            <a:r>
              <a:rPr dirty="0" sz="2000" spc="50" b="1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HREF</a:t>
            </a:r>
            <a:r>
              <a:rPr dirty="0" sz="2000" spc="-5">
                <a:latin typeface="Angsana New"/>
                <a:cs typeface="Angsana New"/>
              </a:rPr>
              <a:t>="</a:t>
            </a:r>
            <a:r>
              <a:rPr dirty="0" sz="2000" spc="-5">
                <a:latin typeface="Tahoma"/>
                <a:cs typeface="Tahoma"/>
                <a:hlinkClick r:id="rId2"/>
              </a:rPr>
              <a:t>http</a:t>
            </a:r>
            <a:r>
              <a:rPr dirty="0" sz="2000" spc="-5">
                <a:latin typeface="Angsana New"/>
                <a:cs typeface="Angsana New"/>
                <a:hlinkClick r:id="rId2"/>
              </a:rPr>
              <a:t>:/</a:t>
            </a:r>
            <a:r>
              <a:rPr dirty="0" sz="2000" spc="-5">
                <a:latin typeface="Tahoma"/>
                <a:cs typeface="Tahoma"/>
                <a:hlinkClick r:id="rId2"/>
              </a:rPr>
              <a:t>/iwing.cpe.ku.ac.th</a:t>
            </a:r>
            <a:r>
              <a:rPr dirty="0" sz="2000" spc="-5">
                <a:latin typeface="Angsana New"/>
                <a:cs typeface="Angsana New"/>
                <a:hlinkClick r:id="rId2"/>
              </a:rPr>
              <a:t>/</a:t>
            </a:r>
            <a:r>
              <a:rPr dirty="0" sz="2000" spc="-5">
                <a:latin typeface="Tahoma"/>
                <a:cs typeface="Tahoma"/>
                <a:hlinkClick r:id="rId2"/>
              </a:rPr>
              <a:t>index</a:t>
            </a:r>
            <a:r>
              <a:rPr dirty="0" sz="2000" spc="-5">
                <a:latin typeface="Angsana New"/>
                <a:cs typeface="Angsana New"/>
                <a:hlinkClick r:id="rId2"/>
              </a:rPr>
              <a:t>.</a:t>
            </a:r>
            <a:r>
              <a:rPr dirty="0" sz="2000" spc="-5">
                <a:latin typeface="Tahoma"/>
                <a:cs typeface="Tahoma"/>
                <a:hlinkClick r:id="rId2"/>
              </a:rPr>
              <a:t>html</a:t>
            </a:r>
            <a:r>
              <a:rPr dirty="0" sz="2000" spc="-5">
                <a:latin typeface="Angsana New"/>
                <a:cs typeface="Angsana New"/>
              </a:rPr>
              <a:t>"</a:t>
            </a:r>
            <a:r>
              <a:rPr dirty="0" sz="2000" spc="-5" b="1">
                <a:solidFill>
                  <a:srgbClr val="0033CC"/>
                </a:solidFill>
                <a:latin typeface="Tahoma"/>
                <a:cs typeface="Tahoma"/>
              </a:rPr>
              <a:t>&gt;</a:t>
            </a:r>
            <a:r>
              <a:rPr dirty="0" sz="2000" spc="-5">
                <a:latin typeface="Tahoma"/>
                <a:cs typeface="Tahoma"/>
              </a:rPr>
              <a:t>IWING</a:t>
            </a:r>
            <a:endParaRPr sz="2000">
              <a:latin typeface="Tahoma"/>
              <a:cs typeface="Tahoma"/>
            </a:endParaRPr>
          </a:p>
          <a:p>
            <a:pPr marL="544195">
              <a:lnSpc>
                <a:spcPct val="100000"/>
              </a:lnSpc>
              <a:spcBef>
                <a:spcPts val="240"/>
              </a:spcBef>
            </a:pPr>
            <a:r>
              <a:rPr dirty="0" sz="2000" spc="-15">
                <a:latin typeface="Tahoma"/>
                <a:cs typeface="Tahoma"/>
              </a:rPr>
              <a:t>Welcome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page</a:t>
            </a:r>
            <a:r>
              <a:rPr dirty="0" sz="2000" b="1">
                <a:solidFill>
                  <a:srgbClr val="0033CC"/>
                </a:solidFill>
                <a:latin typeface="Tahoma"/>
                <a:cs typeface="Tahoma"/>
              </a:rPr>
              <a:t>&lt;</a:t>
            </a:r>
            <a:r>
              <a:rPr dirty="0" sz="2000" b="1">
                <a:solidFill>
                  <a:srgbClr val="0033CC"/>
                </a:solidFill>
                <a:latin typeface="Angsana New"/>
                <a:cs typeface="Angsana New"/>
              </a:rPr>
              <a:t>/</a:t>
            </a:r>
            <a:r>
              <a:rPr dirty="0" sz="2000" b="1">
                <a:solidFill>
                  <a:srgbClr val="0033CC"/>
                </a:solidFill>
                <a:latin typeface="Tahoma"/>
                <a:cs typeface="Tahoma"/>
              </a:rPr>
              <a:t>A&gt;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  <a:tabLst>
                <a:tab pos="4650105" algn="l"/>
              </a:tabLst>
            </a:pPr>
            <a:r>
              <a:rPr dirty="0" spc="-5"/>
              <a:t>General</a:t>
            </a:r>
            <a:r>
              <a:rPr dirty="0" spc="5"/>
              <a:t> </a:t>
            </a:r>
            <a:r>
              <a:rPr dirty="0" spc="-5"/>
              <a:t>Form</a:t>
            </a:r>
            <a:r>
              <a:rPr dirty="0" spc="20"/>
              <a:t> </a:t>
            </a:r>
            <a:r>
              <a:rPr dirty="0" spc="-5"/>
              <a:t>of	HTML</a:t>
            </a:r>
            <a:r>
              <a:rPr dirty="0" spc="-60"/>
              <a:t> </a:t>
            </a:r>
            <a:r>
              <a:rPr dirty="0" spc="-10"/>
              <a:t>Document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42416" y="1700783"/>
            <a:ext cx="7772400" cy="453580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76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dirty="0" sz="2400">
                <a:latin typeface="Tahoma"/>
                <a:cs typeface="Tahoma"/>
              </a:rPr>
              <a:t>&lt;HTML&gt;</a:t>
            </a:r>
            <a:endParaRPr sz="2400">
              <a:latin typeface="Tahoma"/>
              <a:cs typeface="Tahoma"/>
            </a:endParaRPr>
          </a:p>
          <a:p>
            <a:pPr algn="ctr" marR="579945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solidFill>
                  <a:srgbClr val="0033CC"/>
                </a:solidFill>
                <a:latin typeface="Tahoma"/>
                <a:cs typeface="Tahoma"/>
              </a:rPr>
              <a:t>&lt;HEAD&gt;</a:t>
            </a:r>
            <a:endParaRPr sz="240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solidFill>
                  <a:srgbClr val="008000"/>
                </a:solidFill>
                <a:latin typeface="Tahoma"/>
                <a:cs typeface="Tahoma"/>
              </a:rPr>
              <a:t>&lt;TITLE&gt;</a:t>
            </a:r>
            <a:endParaRPr sz="2400">
              <a:latin typeface="Tahoma"/>
              <a:cs typeface="Tahoma"/>
            </a:endParaRPr>
          </a:p>
          <a:p>
            <a:pPr marL="1235075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latin typeface="Tahoma"/>
                <a:cs typeface="Tahoma"/>
              </a:rPr>
              <a:t>Intelligent Wireless Network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Group</a:t>
            </a:r>
            <a:endParaRPr sz="240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85"/>
              </a:spcBef>
            </a:pPr>
            <a:r>
              <a:rPr dirty="0" sz="2400">
                <a:solidFill>
                  <a:srgbClr val="008000"/>
                </a:solidFill>
                <a:latin typeface="Tahoma"/>
                <a:cs typeface="Tahoma"/>
              </a:rPr>
              <a:t>&lt;/TITLE&gt;</a:t>
            </a:r>
            <a:endParaRPr sz="240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solidFill>
                  <a:srgbClr val="0033CC"/>
                </a:solidFill>
                <a:latin typeface="Tahoma"/>
                <a:cs typeface="Tahoma"/>
              </a:rPr>
              <a:t>&lt;/HEAD&gt;</a:t>
            </a:r>
            <a:endParaRPr sz="2400">
              <a:latin typeface="Tahoma"/>
              <a:cs typeface="Tahoma"/>
            </a:endParaRPr>
          </a:p>
          <a:p>
            <a:pPr marL="19431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&lt;BODY&gt;</a:t>
            </a:r>
            <a:endParaRPr sz="2400">
              <a:latin typeface="Tahoma"/>
              <a:cs typeface="Tahoma"/>
            </a:endParaRPr>
          </a:p>
          <a:p>
            <a:pPr marL="1123950" marR="1048385" indent="-317500">
              <a:lnSpc>
                <a:spcPct val="115500"/>
              </a:lnSpc>
              <a:spcBef>
                <a:spcPts val="1345"/>
              </a:spcBef>
            </a:pPr>
            <a:r>
              <a:rPr dirty="0" sz="2000" b="1">
                <a:solidFill>
                  <a:srgbClr val="0033CC"/>
                </a:solidFill>
                <a:latin typeface="Tahoma"/>
                <a:cs typeface="Tahoma"/>
              </a:rPr>
              <a:t>&lt;A </a:t>
            </a:r>
            <a:r>
              <a:rPr dirty="0" sz="2000" spc="-5">
                <a:latin typeface="Tahoma"/>
                <a:cs typeface="Tahoma"/>
              </a:rPr>
              <a:t>HREF</a:t>
            </a:r>
            <a:r>
              <a:rPr dirty="0" sz="2000" spc="-5">
                <a:latin typeface="Angsana New"/>
                <a:cs typeface="Angsana New"/>
              </a:rPr>
              <a:t>="</a:t>
            </a:r>
            <a:r>
              <a:rPr dirty="0" sz="2000" spc="-5">
                <a:latin typeface="Tahoma"/>
                <a:cs typeface="Tahoma"/>
                <a:hlinkClick r:id="rId2"/>
              </a:rPr>
              <a:t>http</a:t>
            </a:r>
            <a:r>
              <a:rPr dirty="0" sz="2000" spc="-5">
                <a:latin typeface="Angsana New"/>
                <a:cs typeface="Angsana New"/>
                <a:hlinkClick r:id="rId2"/>
              </a:rPr>
              <a:t>:/</a:t>
            </a:r>
            <a:r>
              <a:rPr dirty="0" sz="2000" spc="-5">
                <a:latin typeface="Tahoma"/>
                <a:cs typeface="Tahoma"/>
                <a:hlinkClick r:id="rId2"/>
              </a:rPr>
              <a:t>/www.ku.ac.th</a:t>
            </a:r>
            <a:r>
              <a:rPr dirty="0" sz="2000" spc="-5">
                <a:latin typeface="Angsana New"/>
                <a:cs typeface="Angsana New"/>
                <a:hlinkClick r:id="rId2"/>
              </a:rPr>
              <a:t>/</a:t>
            </a:r>
            <a:r>
              <a:rPr dirty="0" sz="2000" spc="-5">
                <a:latin typeface="Tahoma"/>
                <a:cs typeface="Tahoma"/>
                <a:hlinkClick r:id="rId2"/>
              </a:rPr>
              <a:t>index</a:t>
            </a:r>
            <a:r>
              <a:rPr dirty="0" sz="2000" spc="-5">
                <a:latin typeface="Angsana New"/>
                <a:cs typeface="Angsana New"/>
                <a:hlinkClick r:id="rId2"/>
              </a:rPr>
              <a:t>.</a:t>
            </a:r>
            <a:r>
              <a:rPr dirty="0" sz="2000" spc="-5">
                <a:latin typeface="Tahoma"/>
                <a:cs typeface="Tahoma"/>
                <a:hlinkClick r:id="rId2"/>
              </a:rPr>
              <a:t>html</a:t>
            </a:r>
            <a:r>
              <a:rPr dirty="0" sz="2000" spc="-5">
                <a:latin typeface="Angsana New"/>
                <a:cs typeface="Angsana New"/>
              </a:rPr>
              <a:t>"</a:t>
            </a:r>
            <a:r>
              <a:rPr dirty="0" sz="2000" spc="-5" b="1">
                <a:solidFill>
                  <a:srgbClr val="0033CC"/>
                </a:solidFill>
                <a:latin typeface="Tahoma"/>
                <a:cs typeface="Tahoma"/>
              </a:rPr>
              <a:t>&gt;</a:t>
            </a:r>
            <a:r>
              <a:rPr dirty="0" sz="2000" spc="-5">
                <a:latin typeface="Tahoma"/>
                <a:cs typeface="Tahoma"/>
              </a:rPr>
              <a:t>Kasetsart  </a:t>
            </a:r>
            <a:r>
              <a:rPr dirty="0" sz="2000">
                <a:latin typeface="Tahoma"/>
                <a:cs typeface="Tahoma"/>
              </a:rPr>
              <a:t>University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Page</a:t>
            </a:r>
            <a:r>
              <a:rPr dirty="0" sz="2000" spc="-5" b="1">
                <a:solidFill>
                  <a:srgbClr val="0033CC"/>
                </a:solidFill>
                <a:latin typeface="Tahoma"/>
                <a:cs typeface="Tahoma"/>
              </a:rPr>
              <a:t>&lt;</a:t>
            </a:r>
            <a:r>
              <a:rPr dirty="0" sz="2000" spc="-5" b="1">
                <a:solidFill>
                  <a:srgbClr val="0033CC"/>
                </a:solidFill>
                <a:latin typeface="Angsana New"/>
                <a:cs typeface="Angsana New"/>
              </a:rPr>
              <a:t>/</a:t>
            </a:r>
            <a:r>
              <a:rPr dirty="0" sz="2000" spc="-5" b="1">
                <a:solidFill>
                  <a:srgbClr val="0033CC"/>
                </a:solidFill>
                <a:latin typeface="Tahoma"/>
                <a:cs typeface="Tahoma"/>
              </a:rPr>
              <a:t>A&gt;</a:t>
            </a:r>
            <a:endParaRPr sz="2000">
              <a:latin typeface="Tahoma"/>
              <a:cs typeface="Tahoma"/>
            </a:endParaRPr>
          </a:p>
          <a:p>
            <a:pPr algn="ctr" marR="5860415">
              <a:lnSpc>
                <a:spcPct val="100000"/>
              </a:lnSpc>
              <a:spcBef>
                <a:spcPts val="465"/>
              </a:spcBef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&lt;/BODY&gt;</a:t>
            </a:r>
            <a:endParaRPr sz="2400">
              <a:latin typeface="Tahoma"/>
              <a:cs typeface="Tahoma"/>
            </a:endParaRPr>
          </a:p>
          <a:p>
            <a:pPr algn="ctr" marR="6248400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Tahoma"/>
                <a:cs typeface="Tahoma"/>
              </a:rPr>
              <a:t>&lt;/HTML&gt;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Universal Resource Locators</a:t>
            </a:r>
            <a:r>
              <a:rPr dirty="0" sz="3600" spc="20"/>
              <a:t> </a:t>
            </a:r>
            <a:r>
              <a:rPr dirty="0" sz="3600"/>
              <a:t>(URLs)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7370"/>
            <a:ext cx="7503795" cy="1839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Address identifies the location of a Web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page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A </a:t>
            </a:r>
            <a:r>
              <a:rPr dirty="0" sz="2800" spc="-10">
                <a:latin typeface="Tahoma"/>
                <a:cs typeface="Tahoma"/>
              </a:rPr>
              <a:t>way </a:t>
            </a:r>
            <a:r>
              <a:rPr dirty="0" sz="2800" spc="-5">
                <a:latin typeface="Tahoma"/>
                <a:cs typeface="Tahoma"/>
              </a:rPr>
              <a:t>of specifying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 spc="-5">
                <a:latin typeface="Tahoma"/>
                <a:cs typeface="Tahoma"/>
              </a:rPr>
              <a:t>location of something  on the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Internet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Indicate </a:t>
            </a:r>
            <a:r>
              <a:rPr dirty="0" sz="2800" spc="-5">
                <a:latin typeface="Tahoma"/>
                <a:cs typeface="Tahoma"/>
              </a:rPr>
              <a:t>service used to access the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resource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" y="4149852"/>
            <a:ext cx="8289290" cy="466725"/>
          </a:xfrm>
          <a:prstGeom prst="rect">
            <a:avLst/>
          </a:prstGeom>
          <a:solidFill>
            <a:srgbClr val="FFFF99"/>
          </a:solidFill>
          <a:ln w="9143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15"/>
              </a:spcBef>
            </a:pPr>
            <a:r>
              <a:rPr dirty="0" sz="2400" spc="-5">
                <a:latin typeface="Tahoma"/>
                <a:cs typeface="Tahoma"/>
              </a:rPr>
              <a:t>http://&lt;hostname_or_address&gt;[:&lt;port&gt;]/&lt;path_filename&gt;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95" y="4797552"/>
            <a:ext cx="5328285" cy="46672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45"/>
              </a:spcBef>
            </a:pPr>
            <a:r>
              <a:rPr dirty="0" sz="2400" spc="-5">
                <a:latin typeface="Tahoma"/>
                <a:cs typeface="Tahoma"/>
              </a:rPr>
              <a:t>mailto://&lt;username&gt;@&lt;hostname&gt;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HTTP</a:t>
            </a:r>
            <a:r>
              <a:rPr dirty="0" spc="-40"/>
              <a:t> </a:t>
            </a:r>
            <a:r>
              <a:rPr dirty="0" spc="-10"/>
              <a:t>transaction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763267" y="1629155"/>
            <a:ext cx="6010655" cy="367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590" y="5635650"/>
            <a:ext cx="8140065" cy="53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05"/>
              </a:lnSpc>
            </a:pPr>
            <a:r>
              <a:rPr dirty="0" sz="2000" spc="-5">
                <a:latin typeface="Tahoma"/>
                <a:cs typeface="Tahoma"/>
              </a:rPr>
              <a:t>request/response </a:t>
            </a:r>
            <a:r>
              <a:rPr dirty="0" sz="2000">
                <a:latin typeface="Tahoma"/>
                <a:cs typeface="Tahoma"/>
              </a:rPr>
              <a:t>message use </a:t>
            </a:r>
            <a:r>
              <a:rPr dirty="0" sz="2000" spc="-25">
                <a:latin typeface="Tahoma"/>
                <a:cs typeface="Tahoma"/>
              </a:rPr>
              <a:t>HTTP </a:t>
            </a:r>
            <a:r>
              <a:rPr dirty="0" sz="2000">
                <a:latin typeface="Tahoma"/>
                <a:cs typeface="Tahoma"/>
              </a:rPr>
              <a:t>message header </a:t>
            </a:r>
            <a:r>
              <a:rPr dirty="0" sz="2000" spc="-5">
                <a:latin typeface="Tahoma"/>
                <a:cs typeface="Tahoma"/>
              </a:rPr>
              <a:t>followed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MIME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1825"/>
              </a:lnSpc>
            </a:pPr>
            <a:r>
              <a:rPr dirty="0" sz="1600" spc="-10">
                <a:solidFill>
                  <a:srgbClr val="0000FF"/>
                </a:solidFill>
                <a:latin typeface="Tahoma"/>
                <a:cs typeface="Tahoma"/>
              </a:rPr>
              <a:t>MIME: </a:t>
            </a:r>
            <a:r>
              <a:rPr dirty="0" sz="1600" spc="-5">
                <a:solidFill>
                  <a:srgbClr val="0000FF"/>
                </a:solidFill>
                <a:latin typeface="Tahoma"/>
                <a:cs typeface="Tahoma"/>
              </a:rPr>
              <a:t>Multipurpose </a:t>
            </a:r>
            <a:r>
              <a:rPr dirty="0" sz="1600" spc="-10">
                <a:solidFill>
                  <a:srgbClr val="0000FF"/>
                </a:solidFill>
                <a:latin typeface="Tahoma"/>
                <a:cs typeface="Tahoma"/>
              </a:rPr>
              <a:t>Internet </a:t>
            </a:r>
            <a:r>
              <a:rPr dirty="0" sz="1600" spc="-5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r>
              <a:rPr dirty="0" sz="1600" spc="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Tahoma"/>
                <a:cs typeface="Tahoma"/>
              </a:rPr>
              <a:t>Extensions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Request</a:t>
            </a:r>
            <a:r>
              <a:rPr dirty="0" spc="-65"/>
              <a:t> </a:t>
            </a:r>
            <a:r>
              <a:rPr dirty="0" spc="-5"/>
              <a:t>Message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" y="2564892"/>
            <a:ext cx="3429000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5591" y="2327148"/>
            <a:ext cx="4322064" cy="92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93008" y="2852927"/>
            <a:ext cx="791210" cy="360045"/>
          </a:xfrm>
          <a:custGeom>
            <a:avLst/>
            <a:gdLst/>
            <a:ahLst/>
            <a:cxnLst/>
            <a:rect l="l" t="t" r="r" b="b"/>
            <a:pathLst>
              <a:path w="791210" h="360044">
                <a:moveTo>
                  <a:pt x="593343" y="0"/>
                </a:moveTo>
                <a:lnTo>
                  <a:pt x="593343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93343" y="269748"/>
                </a:lnTo>
                <a:lnTo>
                  <a:pt x="593343" y="359663"/>
                </a:lnTo>
                <a:lnTo>
                  <a:pt x="790955" y="179832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3008" y="2852927"/>
            <a:ext cx="791210" cy="360045"/>
          </a:xfrm>
          <a:custGeom>
            <a:avLst/>
            <a:gdLst/>
            <a:ahLst/>
            <a:cxnLst/>
            <a:rect l="l" t="t" r="r" b="b"/>
            <a:pathLst>
              <a:path w="791210" h="360044">
                <a:moveTo>
                  <a:pt x="0" y="89916"/>
                </a:moveTo>
                <a:lnTo>
                  <a:pt x="593343" y="89916"/>
                </a:lnTo>
                <a:lnTo>
                  <a:pt x="593343" y="0"/>
                </a:lnTo>
                <a:lnTo>
                  <a:pt x="790955" y="179832"/>
                </a:lnTo>
                <a:lnTo>
                  <a:pt x="593343" y="359663"/>
                </a:lnTo>
                <a:lnTo>
                  <a:pt x="593343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39185" y="1602485"/>
            <a:ext cx="4154804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ahoma"/>
                <a:cs typeface="Tahoma"/>
              </a:rPr>
              <a:t>“</a:t>
            </a:r>
            <a:r>
              <a:rPr dirty="0" sz="1600" spc="-10">
                <a:solidFill>
                  <a:srgbClr val="C00000"/>
                </a:solidFill>
                <a:latin typeface="Tahoma"/>
                <a:cs typeface="Tahoma"/>
              </a:rPr>
              <a:t>Method</a:t>
            </a:r>
            <a:r>
              <a:rPr dirty="0" sz="1600" spc="-10">
                <a:latin typeface="Tahoma"/>
                <a:cs typeface="Tahoma"/>
              </a:rPr>
              <a:t>” </a:t>
            </a:r>
            <a:r>
              <a:rPr dirty="0" sz="1600" spc="-5">
                <a:latin typeface="Tahoma"/>
                <a:cs typeface="Tahoma"/>
              </a:rPr>
              <a:t>indicates </a:t>
            </a:r>
            <a:r>
              <a:rPr dirty="0" sz="1600" spc="-10">
                <a:latin typeface="Tahoma"/>
                <a:cs typeface="Tahoma"/>
              </a:rPr>
              <a:t>what </a:t>
            </a:r>
            <a:r>
              <a:rPr dirty="0" sz="1600" spc="-5">
                <a:latin typeface="Tahoma"/>
                <a:cs typeface="Tahoma"/>
              </a:rPr>
              <a:t>to be</a:t>
            </a:r>
            <a:r>
              <a:rPr dirty="0" sz="1600" spc="3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performed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on </a:t>
            </a:r>
            <a:r>
              <a:rPr dirty="0" sz="1600" spc="-10">
                <a:latin typeface="Tahoma"/>
                <a:cs typeface="Tahoma"/>
              </a:rPr>
              <a:t>the resource identified </a:t>
            </a:r>
            <a:r>
              <a:rPr dirty="0" sz="1600" spc="-5">
                <a:latin typeface="Tahoma"/>
                <a:cs typeface="Tahoma"/>
              </a:rPr>
              <a:t>by </a:t>
            </a:r>
            <a:r>
              <a:rPr dirty="0" sz="1600" spc="-10">
                <a:latin typeface="Tahoma"/>
                <a:cs typeface="Tahoma"/>
              </a:rPr>
              <a:t>the</a:t>
            </a:r>
            <a:r>
              <a:rPr dirty="0" sz="1600" spc="8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Request-URL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Ex.: </a:t>
            </a:r>
            <a:r>
              <a:rPr dirty="0" sz="1600" spc="-60">
                <a:solidFill>
                  <a:srgbClr val="C00000"/>
                </a:solidFill>
                <a:latin typeface="Tahoma"/>
                <a:cs typeface="Tahoma"/>
              </a:rPr>
              <a:t>GET</a:t>
            </a:r>
            <a:r>
              <a:rPr dirty="0" sz="1600" spc="-60">
                <a:latin typeface="Tahoma"/>
                <a:cs typeface="Tahoma"/>
              </a:rPr>
              <a:t>, </a:t>
            </a:r>
            <a:r>
              <a:rPr dirty="0" sz="1600" spc="-60">
                <a:solidFill>
                  <a:srgbClr val="C00000"/>
                </a:solidFill>
                <a:latin typeface="Tahoma"/>
                <a:cs typeface="Tahoma"/>
              </a:rPr>
              <a:t>PUT</a:t>
            </a:r>
            <a:r>
              <a:rPr dirty="0" sz="1600" spc="-60">
                <a:latin typeface="Tahoma"/>
                <a:cs typeface="Tahoma"/>
              </a:rPr>
              <a:t>,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9170" y="2349245"/>
            <a:ext cx="144145" cy="504190"/>
          </a:xfrm>
          <a:custGeom>
            <a:avLst/>
            <a:gdLst/>
            <a:ahLst/>
            <a:cxnLst/>
            <a:rect l="l" t="t" r="r" b="b"/>
            <a:pathLst>
              <a:path w="144145" h="504189">
                <a:moveTo>
                  <a:pt x="0" y="0"/>
                </a:moveTo>
                <a:lnTo>
                  <a:pt x="144017" y="504063"/>
                </a:lnTo>
              </a:path>
            </a:pathLst>
          </a:custGeom>
          <a:ln w="28956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6353" y="2888742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4">
                <a:moveTo>
                  <a:pt x="0" y="359663"/>
                </a:moveTo>
                <a:lnTo>
                  <a:pt x="1223772" y="359663"/>
                </a:lnTo>
                <a:lnTo>
                  <a:pt x="122377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55591" y="3988308"/>
            <a:ext cx="4466844" cy="1312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5591" y="3235451"/>
            <a:ext cx="1588135" cy="753110"/>
          </a:xfrm>
          <a:custGeom>
            <a:avLst/>
            <a:gdLst/>
            <a:ahLst/>
            <a:cxnLst/>
            <a:rect l="l" t="t" r="r" b="b"/>
            <a:pathLst>
              <a:path w="1588135" h="753110">
                <a:moveTo>
                  <a:pt x="1588008" y="0"/>
                </a:moveTo>
                <a:lnTo>
                  <a:pt x="0" y="7528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78040" y="3180588"/>
            <a:ext cx="1584960" cy="807720"/>
          </a:xfrm>
          <a:custGeom>
            <a:avLst/>
            <a:gdLst/>
            <a:ahLst/>
            <a:cxnLst/>
            <a:rect l="l" t="t" r="r" b="b"/>
            <a:pathLst>
              <a:path w="1584959" h="807720">
                <a:moveTo>
                  <a:pt x="0" y="0"/>
                </a:moveTo>
                <a:lnTo>
                  <a:pt x="1584959" y="8077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16552" y="4799076"/>
            <a:ext cx="889000" cy="387350"/>
          </a:xfrm>
          <a:prstGeom prst="rect">
            <a:avLst/>
          </a:prstGeom>
          <a:solidFill>
            <a:srgbClr val="00AB7D"/>
          </a:solidFill>
        </p:spPr>
        <p:txBody>
          <a:bodyPr wrap="square" lIns="0" tIns="55244" rIns="0" bIns="0" rtlCol="0" vert="horz">
            <a:spAutoFit/>
          </a:bodyPr>
          <a:lstStyle/>
          <a:p>
            <a:pPr marL="175260">
              <a:lnSpc>
                <a:spcPct val="100000"/>
              </a:lnSpc>
              <a:spcBef>
                <a:spcPts val="434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8767" y="5757671"/>
            <a:ext cx="5229225" cy="338455"/>
          </a:xfrm>
          <a:custGeom>
            <a:avLst/>
            <a:gdLst/>
            <a:ahLst/>
            <a:cxnLst/>
            <a:rect l="l" t="t" r="r" b="b"/>
            <a:pathLst>
              <a:path w="5229225" h="338454">
                <a:moveTo>
                  <a:pt x="0" y="338327"/>
                </a:moveTo>
                <a:lnTo>
                  <a:pt x="5228844" y="338327"/>
                </a:lnTo>
                <a:lnTo>
                  <a:pt x="522884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38142" y="5804712"/>
            <a:ext cx="390842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FFFF00"/>
                </a:solidFill>
                <a:latin typeface="Tahoma"/>
                <a:cs typeface="Tahoma"/>
              </a:rPr>
              <a:t>GET</a:t>
            </a:r>
            <a:r>
              <a:rPr dirty="0" sz="1600" spc="-5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ahoma"/>
                <a:cs typeface="Tahoma"/>
              </a:rPr>
              <a:t>http://iwing.cpe.ku.ac.th:8080/project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7956042" y="5804712"/>
            <a:ext cx="1000760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FFFF00"/>
                </a:solidFill>
                <a:latin typeface="Tahoma"/>
                <a:cs typeface="Tahoma"/>
              </a:rPr>
              <a:t>HT</a:t>
            </a:r>
            <a:r>
              <a:rPr dirty="0" sz="1600" spc="-15" b="1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dirty="0" sz="1600" spc="-10" b="1">
                <a:solidFill>
                  <a:srgbClr val="FFFF00"/>
                </a:solidFill>
                <a:latin typeface="Tahoma"/>
                <a:cs typeface="Tahoma"/>
              </a:rPr>
              <a:t>P</a:t>
            </a:r>
            <a:r>
              <a:rPr dirty="0" sz="1600" spc="-5" b="1">
                <a:solidFill>
                  <a:srgbClr val="FFFF00"/>
                </a:solidFill>
                <a:latin typeface="Tahoma"/>
                <a:cs typeface="Tahoma"/>
              </a:rPr>
              <a:t>/1</a:t>
            </a:r>
            <a:r>
              <a:rPr dirty="0" sz="1600" b="1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dirty="0" sz="1600" spc="-5" b="1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6995" y="5503265"/>
            <a:ext cx="85407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Examp</a:t>
            </a:r>
            <a:r>
              <a:rPr dirty="0" sz="1600" spc="-1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Response</a:t>
            </a:r>
            <a:r>
              <a:rPr dirty="0" spc="-65"/>
              <a:t> </a:t>
            </a:r>
            <a:r>
              <a:rPr dirty="0" spc="-5"/>
              <a:t>Message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133600"/>
            <a:ext cx="3300984" cy="360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12335" y="1773935"/>
            <a:ext cx="4608575" cy="100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93008" y="2350007"/>
            <a:ext cx="574675" cy="360045"/>
          </a:xfrm>
          <a:custGeom>
            <a:avLst/>
            <a:gdLst/>
            <a:ahLst/>
            <a:cxnLst/>
            <a:rect l="l" t="t" r="r" b="b"/>
            <a:pathLst>
              <a:path w="574675" h="360044">
                <a:moveTo>
                  <a:pt x="431164" y="0"/>
                </a:moveTo>
                <a:lnTo>
                  <a:pt x="431164" y="89915"/>
                </a:lnTo>
                <a:lnTo>
                  <a:pt x="0" y="89915"/>
                </a:lnTo>
                <a:lnTo>
                  <a:pt x="0" y="269747"/>
                </a:lnTo>
                <a:lnTo>
                  <a:pt x="431164" y="269747"/>
                </a:lnTo>
                <a:lnTo>
                  <a:pt x="431164" y="359663"/>
                </a:lnTo>
                <a:lnTo>
                  <a:pt x="574547" y="179831"/>
                </a:lnTo>
                <a:lnTo>
                  <a:pt x="43116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3008" y="2350007"/>
            <a:ext cx="574675" cy="360045"/>
          </a:xfrm>
          <a:custGeom>
            <a:avLst/>
            <a:gdLst/>
            <a:ahLst/>
            <a:cxnLst/>
            <a:rect l="l" t="t" r="r" b="b"/>
            <a:pathLst>
              <a:path w="574675" h="360044">
                <a:moveTo>
                  <a:pt x="0" y="89915"/>
                </a:moveTo>
                <a:lnTo>
                  <a:pt x="431164" y="89915"/>
                </a:lnTo>
                <a:lnTo>
                  <a:pt x="431164" y="0"/>
                </a:lnTo>
                <a:lnTo>
                  <a:pt x="574547" y="179831"/>
                </a:lnTo>
                <a:lnTo>
                  <a:pt x="431164" y="359663"/>
                </a:lnTo>
                <a:lnTo>
                  <a:pt x="431164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81347" y="3655948"/>
            <a:ext cx="4579620" cy="59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71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Status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code: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"/>
                <a:cs typeface="Arial"/>
              </a:rPr>
              <a:t>Same </a:t>
            </a:r>
            <a:r>
              <a:rPr dirty="0" sz="1800">
                <a:latin typeface="Arial"/>
                <a:cs typeface="Arial"/>
              </a:rPr>
              <a:t>format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 spc="5">
                <a:latin typeface="Arial"/>
                <a:cs typeface="Arial"/>
              </a:rPr>
              <a:t>FTP </a:t>
            </a:r>
            <a:r>
              <a:rPr dirty="0" sz="1800" spc="-5">
                <a:latin typeface="Arial"/>
                <a:cs typeface="Arial"/>
              </a:rPr>
              <a:t>responses </a:t>
            </a:r>
            <a:r>
              <a:rPr dirty="0" sz="1800">
                <a:latin typeface="Arial"/>
                <a:cs typeface="Arial"/>
              </a:rPr>
              <a:t>(three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digits)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5591" y="2781300"/>
            <a:ext cx="1511935" cy="1079500"/>
          </a:xfrm>
          <a:custGeom>
            <a:avLst/>
            <a:gdLst/>
            <a:ahLst/>
            <a:cxnLst/>
            <a:rect l="l" t="t" r="r" b="b"/>
            <a:pathLst>
              <a:path w="1511935" h="1079500">
                <a:moveTo>
                  <a:pt x="1511808" y="0"/>
                </a:moveTo>
                <a:lnTo>
                  <a:pt x="0" y="10789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4323" y="2781300"/>
            <a:ext cx="1511935" cy="1152525"/>
          </a:xfrm>
          <a:custGeom>
            <a:avLst/>
            <a:gdLst/>
            <a:ahLst/>
            <a:cxnLst/>
            <a:rect l="l" t="t" r="r" b="b"/>
            <a:pathLst>
              <a:path w="1511934" h="1152525">
                <a:moveTo>
                  <a:pt x="0" y="0"/>
                </a:moveTo>
                <a:lnTo>
                  <a:pt x="1511807" y="11521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58767" y="5106923"/>
            <a:ext cx="2537460" cy="33845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  <a:tabLst>
                <a:tab pos="1431290" algn="l"/>
                <a:tab pos="2123440" algn="l"/>
              </a:tabLst>
            </a:pPr>
            <a:r>
              <a:rPr dirty="0" sz="1600" spc="-10" b="1">
                <a:solidFill>
                  <a:srgbClr val="FFFF00"/>
                </a:solidFill>
                <a:latin typeface="Tahoma"/>
                <a:cs typeface="Tahoma"/>
              </a:rPr>
              <a:t>HTTP/1.1	</a:t>
            </a:r>
            <a:r>
              <a:rPr dirty="0" sz="1600" spc="-5" b="1">
                <a:solidFill>
                  <a:srgbClr val="FFFFFF"/>
                </a:solidFill>
                <a:latin typeface="Tahoma"/>
                <a:cs typeface="Tahoma"/>
              </a:rPr>
              <a:t>200	</a:t>
            </a:r>
            <a:r>
              <a:rPr dirty="0" sz="1600" spc="-15" b="1">
                <a:solidFill>
                  <a:srgbClr val="FFFF00"/>
                </a:solidFill>
                <a:latin typeface="Tahoma"/>
                <a:cs typeface="Tahoma"/>
              </a:rPr>
              <a:t>OK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3896995" y="4851654"/>
            <a:ext cx="85407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Examp</a:t>
            </a:r>
            <a:r>
              <a:rPr dirty="0" sz="1600" spc="-1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1411" y="5702198"/>
            <a:ext cx="48221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ahoma"/>
                <a:cs typeface="Tahoma"/>
              </a:rPr>
              <a:t>Status Code </a:t>
            </a:r>
            <a:r>
              <a:rPr dirty="0" sz="1800">
                <a:solidFill>
                  <a:srgbClr val="C00000"/>
                </a:solidFill>
                <a:latin typeface="Tahoma"/>
                <a:cs typeface="Tahoma"/>
              </a:rPr>
              <a:t>200 </a:t>
            </a:r>
            <a:r>
              <a:rPr dirty="0" sz="1800" spc="-5">
                <a:latin typeface="Wingdings"/>
                <a:cs typeface="Wingdings"/>
              </a:rPr>
              <a:t>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ahoma"/>
                <a:cs typeface="Tahoma"/>
              </a:rPr>
              <a:t>The </a:t>
            </a:r>
            <a:r>
              <a:rPr dirty="0" sz="1800" spc="-5">
                <a:latin typeface="Tahoma"/>
                <a:cs typeface="Tahoma"/>
              </a:rPr>
              <a:t>request </a:t>
            </a:r>
            <a:r>
              <a:rPr dirty="0" sz="1800">
                <a:latin typeface="Tahoma"/>
                <a:cs typeface="Tahoma"/>
              </a:rPr>
              <a:t>has</a:t>
            </a:r>
            <a:r>
              <a:rPr dirty="0" sz="1800" spc="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succeeded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Headers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" y="2133599"/>
            <a:ext cx="3429000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93008" y="2997707"/>
            <a:ext cx="791210" cy="360045"/>
          </a:xfrm>
          <a:custGeom>
            <a:avLst/>
            <a:gdLst/>
            <a:ahLst/>
            <a:cxnLst/>
            <a:rect l="l" t="t" r="r" b="b"/>
            <a:pathLst>
              <a:path w="791210" h="360045">
                <a:moveTo>
                  <a:pt x="593343" y="0"/>
                </a:moveTo>
                <a:lnTo>
                  <a:pt x="593343" y="89915"/>
                </a:lnTo>
                <a:lnTo>
                  <a:pt x="0" y="89915"/>
                </a:lnTo>
                <a:lnTo>
                  <a:pt x="0" y="269747"/>
                </a:lnTo>
                <a:lnTo>
                  <a:pt x="593343" y="269747"/>
                </a:lnTo>
                <a:lnTo>
                  <a:pt x="593343" y="359663"/>
                </a:lnTo>
                <a:lnTo>
                  <a:pt x="790955" y="179831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93008" y="2997707"/>
            <a:ext cx="791210" cy="360045"/>
          </a:xfrm>
          <a:custGeom>
            <a:avLst/>
            <a:gdLst/>
            <a:ahLst/>
            <a:cxnLst/>
            <a:rect l="l" t="t" r="r" b="b"/>
            <a:pathLst>
              <a:path w="791210" h="360045">
                <a:moveTo>
                  <a:pt x="0" y="89915"/>
                </a:moveTo>
                <a:lnTo>
                  <a:pt x="593343" y="89915"/>
                </a:lnTo>
                <a:lnTo>
                  <a:pt x="593343" y="0"/>
                </a:lnTo>
                <a:lnTo>
                  <a:pt x="790955" y="179831"/>
                </a:lnTo>
                <a:lnTo>
                  <a:pt x="593343" y="359663"/>
                </a:lnTo>
                <a:lnTo>
                  <a:pt x="593343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27220" y="2060448"/>
            <a:ext cx="4535424" cy="1403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41520" y="5106923"/>
            <a:ext cx="2039620" cy="33845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600" spc="-10" b="1">
                <a:solidFill>
                  <a:srgbClr val="FFFF00"/>
                </a:solidFill>
                <a:latin typeface="Tahoma"/>
                <a:cs typeface="Tahoma"/>
              </a:rPr>
              <a:t>Accept:</a:t>
            </a:r>
            <a:r>
              <a:rPr dirty="0" sz="1600" spc="2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ahoma"/>
                <a:cs typeface="Tahoma"/>
              </a:rPr>
              <a:t>image/gif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579365" y="4851654"/>
            <a:ext cx="854075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ahoma"/>
                <a:cs typeface="Tahoma"/>
              </a:rPr>
              <a:t>Examp</a:t>
            </a:r>
            <a:r>
              <a:rPr dirty="0" sz="1600" spc="-1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22554"/>
            <a:ext cx="1891664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/>
              <a:t>Example: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9969" y="619378"/>
            <a:ext cx="6858634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GET</a:t>
            </a:r>
            <a:r>
              <a:rPr dirty="0" sz="3600" spc="-59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9235" y="1557527"/>
            <a:ext cx="5399532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1675" y="3365627"/>
            <a:ext cx="1664970" cy="459105"/>
          </a:xfrm>
          <a:custGeom>
            <a:avLst/>
            <a:gdLst/>
            <a:ahLst/>
            <a:cxnLst/>
            <a:rect l="l" t="t" r="r" b="b"/>
            <a:pathLst>
              <a:path w="1664970" h="459104">
                <a:moveTo>
                  <a:pt x="1433068" y="74466"/>
                </a:moveTo>
                <a:lnTo>
                  <a:pt x="0" y="384302"/>
                </a:lnTo>
                <a:lnTo>
                  <a:pt x="16001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1"/>
                </a:moveTo>
                <a:lnTo>
                  <a:pt x="1470278" y="66421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1"/>
                </a:lnTo>
                <a:close/>
              </a:path>
              <a:path w="1664970" h="459104">
                <a:moveTo>
                  <a:pt x="1470278" y="66421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1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1"/>
                </a:lnTo>
                <a:lnTo>
                  <a:pt x="1660793" y="66421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44826" y="3845686"/>
            <a:ext cx="1664970" cy="459105"/>
          </a:xfrm>
          <a:custGeom>
            <a:avLst/>
            <a:gdLst/>
            <a:ahLst/>
            <a:cxnLst/>
            <a:rect l="l" t="t" r="r" b="b"/>
            <a:pathLst>
              <a:path w="1664970" h="459104">
                <a:moveTo>
                  <a:pt x="1433068" y="74466"/>
                </a:moveTo>
                <a:lnTo>
                  <a:pt x="0" y="384301"/>
                </a:lnTo>
                <a:lnTo>
                  <a:pt x="16002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0"/>
                </a:moveTo>
                <a:lnTo>
                  <a:pt x="1470278" y="66420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0"/>
                </a:lnTo>
                <a:close/>
              </a:path>
              <a:path w="1664970" h="459104">
                <a:moveTo>
                  <a:pt x="1470278" y="66420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0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0"/>
                </a:lnTo>
                <a:lnTo>
                  <a:pt x="1660793" y="66420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0254" y="3675634"/>
            <a:ext cx="1668145" cy="582295"/>
          </a:xfrm>
          <a:custGeom>
            <a:avLst/>
            <a:gdLst/>
            <a:ahLst/>
            <a:cxnLst/>
            <a:rect l="l" t="t" r="r" b="b"/>
            <a:pathLst>
              <a:path w="1668145" h="582295">
                <a:moveTo>
                  <a:pt x="1437820" y="72935"/>
                </a:moveTo>
                <a:lnTo>
                  <a:pt x="0" y="509397"/>
                </a:lnTo>
                <a:lnTo>
                  <a:pt x="22097" y="582295"/>
                </a:lnTo>
                <a:lnTo>
                  <a:pt x="1459957" y="145821"/>
                </a:lnTo>
                <a:lnTo>
                  <a:pt x="1437820" y="72935"/>
                </a:lnTo>
                <a:close/>
              </a:path>
              <a:path w="1668145" h="582295">
                <a:moveTo>
                  <a:pt x="1647661" y="61849"/>
                </a:moveTo>
                <a:lnTo>
                  <a:pt x="1474343" y="61849"/>
                </a:lnTo>
                <a:lnTo>
                  <a:pt x="1496441" y="134747"/>
                </a:lnTo>
                <a:lnTo>
                  <a:pt x="1459957" y="145821"/>
                </a:lnTo>
                <a:lnTo>
                  <a:pt x="1482090" y="218694"/>
                </a:lnTo>
                <a:lnTo>
                  <a:pt x="1647661" y="61849"/>
                </a:lnTo>
                <a:close/>
              </a:path>
              <a:path w="1668145" h="582295">
                <a:moveTo>
                  <a:pt x="1474343" y="61849"/>
                </a:moveTo>
                <a:lnTo>
                  <a:pt x="1437820" y="72935"/>
                </a:lnTo>
                <a:lnTo>
                  <a:pt x="1459957" y="145821"/>
                </a:lnTo>
                <a:lnTo>
                  <a:pt x="1496441" y="134747"/>
                </a:lnTo>
                <a:lnTo>
                  <a:pt x="1474343" y="61849"/>
                </a:lnTo>
                <a:close/>
              </a:path>
              <a:path w="1668145" h="582295">
                <a:moveTo>
                  <a:pt x="1415669" y="0"/>
                </a:moveTo>
                <a:lnTo>
                  <a:pt x="1437820" y="72935"/>
                </a:lnTo>
                <a:lnTo>
                  <a:pt x="1474343" y="61849"/>
                </a:lnTo>
                <a:lnTo>
                  <a:pt x="1647661" y="61849"/>
                </a:lnTo>
                <a:lnTo>
                  <a:pt x="1667636" y="42926"/>
                </a:lnTo>
                <a:lnTo>
                  <a:pt x="141566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3176" y="4517897"/>
            <a:ext cx="1664970" cy="460375"/>
          </a:xfrm>
          <a:custGeom>
            <a:avLst/>
            <a:gdLst/>
            <a:ahLst/>
            <a:cxnLst/>
            <a:rect l="l" t="t" r="r" b="b"/>
            <a:pathLst>
              <a:path w="1664970" h="460375">
                <a:moveTo>
                  <a:pt x="1433242" y="74490"/>
                </a:moveTo>
                <a:lnTo>
                  <a:pt x="0" y="385699"/>
                </a:lnTo>
                <a:lnTo>
                  <a:pt x="16256" y="460120"/>
                </a:lnTo>
                <a:lnTo>
                  <a:pt x="1449409" y="148931"/>
                </a:lnTo>
                <a:lnTo>
                  <a:pt x="1433242" y="74490"/>
                </a:lnTo>
                <a:close/>
              </a:path>
              <a:path w="1664970" h="460375">
                <a:moveTo>
                  <a:pt x="1660768" y="66420"/>
                </a:moveTo>
                <a:lnTo>
                  <a:pt x="1470406" y="66420"/>
                </a:lnTo>
                <a:lnTo>
                  <a:pt x="1486662" y="140843"/>
                </a:lnTo>
                <a:lnTo>
                  <a:pt x="1449409" y="148931"/>
                </a:lnTo>
                <a:lnTo>
                  <a:pt x="1465579" y="223393"/>
                </a:lnTo>
                <a:lnTo>
                  <a:pt x="1660768" y="66420"/>
                </a:lnTo>
                <a:close/>
              </a:path>
              <a:path w="1664970" h="460375">
                <a:moveTo>
                  <a:pt x="1470406" y="66420"/>
                </a:moveTo>
                <a:lnTo>
                  <a:pt x="1433242" y="74490"/>
                </a:lnTo>
                <a:lnTo>
                  <a:pt x="1449409" y="148931"/>
                </a:lnTo>
                <a:lnTo>
                  <a:pt x="1486662" y="140843"/>
                </a:lnTo>
                <a:lnTo>
                  <a:pt x="1470406" y="66420"/>
                </a:lnTo>
                <a:close/>
              </a:path>
              <a:path w="1664970" h="460375">
                <a:moveTo>
                  <a:pt x="1417065" y="0"/>
                </a:moveTo>
                <a:lnTo>
                  <a:pt x="1433242" y="74490"/>
                </a:lnTo>
                <a:lnTo>
                  <a:pt x="1470406" y="66420"/>
                </a:lnTo>
                <a:lnTo>
                  <a:pt x="1660768" y="66420"/>
                </a:lnTo>
                <a:lnTo>
                  <a:pt x="1664715" y="63245"/>
                </a:lnTo>
                <a:lnTo>
                  <a:pt x="141706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4065" y="3507358"/>
            <a:ext cx="1497965" cy="153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508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request</a:t>
            </a:r>
            <a:r>
              <a:rPr dirty="0" sz="24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solidFill>
                  <a:srgbClr val="008000"/>
                </a:solidFill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R="4191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Status</a:t>
            </a:r>
            <a:r>
              <a:rPr dirty="0" sz="24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2347722" y="6177686"/>
            <a:ext cx="49517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GET </a:t>
            </a:r>
            <a:r>
              <a:rPr dirty="0" sz="1800" b="1">
                <a:solidFill>
                  <a:srgbClr val="0033CC"/>
                </a:solidFill>
                <a:latin typeface="Tahoma"/>
                <a:cs typeface="Tahoma"/>
              </a:rPr>
              <a:t>method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retrieve </a:t>
            </a:r>
            <a:r>
              <a:rPr dirty="0" sz="1800">
                <a:latin typeface="Tahoma"/>
                <a:cs typeface="Tahoma"/>
              </a:rPr>
              <a:t>an image </a:t>
            </a:r>
            <a:r>
              <a:rPr dirty="0" sz="1800" spc="-5">
                <a:latin typeface="Tahoma"/>
                <a:cs typeface="Tahoma"/>
              </a:rPr>
              <a:t>with the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path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Remote</a:t>
            </a:r>
            <a:r>
              <a:rPr dirty="0" spc="-75"/>
              <a:t> </a:t>
            </a:r>
            <a:r>
              <a:rPr dirty="0" spc="-5"/>
              <a:t>Login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2276855"/>
            <a:ext cx="8040624" cy="3509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1719072"/>
            <a:ext cx="5903975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0969" y="6257238"/>
            <a:ext cx="664146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HEAD method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 spc="-10">
                <a:latin typeface="Tahoma"/>
                <a:cs typeface="Tahoma"/>
              </a:rPr>
              <a:t>retrieve </a:t>
            </a:r>
            <a:r>
              <a:rPr dirty="0" sz="1800" spc="-5">
                <a:latin typeface="Tahoma"/>
                <a:cs typeface="Tahoma"/>
              </a:rPr>
              <a:t>information </a:t>
            </a:r>
            <a:r>
              <a:rPr dirty="0" sz="1800">
                <a:latin typeface="Tahoma"/>
                <a:cs typeface="Tahoma"/>
              </a:rPr>
              <a:t>about an HTML</a:t>
            </a:r>
            <a:r>
              <a:rPr dirty="0" sz="1800" spc="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document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969" y="122554"/>
            <a:ext cx="1891664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/>
              <a:t>Example: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29969" y="619378"/>
            <a:ext cx="717867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HEAD</a:t>
            </a:r>
            <a:r>
              <a:rPr dirty="0" sz="3600" spc="-595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7938" y="6421120"/>
            <a:ext cx="220979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51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969" y="6328562"/>
            <a:ext cx="485965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33CC"/>
                </a:solidFill>
                <a:latin typeface="Tahoma"/>
                <a:cs typeface="Tahoma"/>
              </a:rPr>
              <a:t>POST method </a:t>
            </a:r>
            <a:r>
              <a:rPr dirty="0" sz="1800" spc="-5">
                <a:latin typeface="Tahoma"/>
                <a:cs typeface="Tahoma"/>
              </a:rPr>
              <a:t>to send </a:t>
            </a:r>
            <a:r>
              <a:rPr dirty="0" sz="1800">
                <a:latin typeface="Tahoma"/>
                <a:cs typeface="Tahoma"/>
              </a:rPr>
              <a:t>input data </a:t>
            </a:r>
            <a:r>
              <a:rPr dirty="0" sz="1800" spc="-5">
                <a:latin typeface="Tahoma"/>
                <a:cs typeface="Tahoma"/>
              </a:rPr>
              <a:t>to 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1557527"/>
            <a:ext cx="5327904" cy="4521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Example: </a:t>
            </a:r>
            <a:r>
              <a:rPr dirty="0" spc="-5"/>
              <a:t>POST</a:t>
            </a:r>
            <a:r>
              <a:rPr dirty="0" spc="-35"/>
              <a:t> </a:t>
            </a:r>
            <a:r>
              <a:rPr dirty="0" spc="-5"/>
              <a:t>method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19189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01446" y="3141726"/>
            <a:ext cx="4464050" cy="935990"/>
          </a:xfrm>
          <a:custGeom>
            <a:avLst/>
            <a:gdLst/>
            <a:ahLst/>
            <a:cxnLst/>
            <a:rect l="l" t="t" r="r" b="b"/>
            <a:pathLst>
              <a:path w="4464050" h="935989">
                <a:moveTo>
                  <a:pt x="0" y="467868"/>
                </a:moveTo>
                <a:lnTo>
                  <a:pt x="11060" y="420986"/>
                </a:lnTo>
                <a:lnTo>
                  <a:pt x="43540" y="375428"/>
                </a:lnTo>
                <a:lnTo>
                  <a:pt x="76572" y="345900"/>
                </a:lnTo>
                <a:lnTo>
                  <a:pt x="118343" y="317124"/>
                </a:lnTo>
                <a:lnTo>
                  <a:pt x="168539" y="289166"/>
                </a:lnTo>
                <a:lnTo>
                  <a:pt x="226849" y="262090"/>
                </a:lnTo>
                <a:lnTo>
                  <a:pt x="292960" y="235962"/>
                </a:lnTo>
                <a:lnTo>
                  <a:pt x="366559" y="210847"/>
                </a:lnTo>
                <a:lnTo>
                  <a:pt x="406070" y="198691"/>
                </a:lnTo>
                <a:lnTo>
                  <a:pt x="447335" y="186812"/>
                </a:lnTo>
                <a:lnTo>
                  <a:pt x="490317" y="175220"/>
                </a:lnTo>
                <a:lnTo>
                  <a:pt x="534975" y="163921"/>
                </a:lnTo>
                <a:lnTo>
                  <a:pt x="581271" y="152925"/>
                </a:lnTo>
                <a:lnTo>
                  <a:pt x="629166" y="142240"/>
                </a:lnTo>
                <a:lnTo>
                  <a:pt x="678620" y="131874"/>
                </a:lnTo>
                <a:lnTo>
                  <a:pt x="729595" y="121834"/>
                </a:lnTo>
                <a:lnTo>
                  <a:pt x="782052" y="112130"/>
                </a:lnTo>
                <a:lnTo>
                  <a:pt x="835951" y="102770"/>
                </a:lnTo>
                <a:lnTo>
                  <a:pt x="891254" y="93760"/>
                </a:lnTo>
                <a:lnTo>
                  <a:pt x="947921" y="85111"/>
                </a:lnTo>
                <a:lnTo>
                  <a:pt x="1005914" y="76829"/>
                </a:lnTo>
                <a:lnTo>
                  <a:pt x="1065193" y="68924"/>
                </a:lnTo>
                <a:lnTo>
                  <a:pt x="1125719" y="61403"/>
                </a:lnTo>
                <a:lnTo>
                  <a:pt x="1187454" y="54274"/>
                </a:lnTo>
                <a:lnTo>
                  <a:pt x="1250357" y="47546"/>
                </a:lnTo>
                <a:lnTo>
                  <a:pt x="1314391" y="41226"/>
                </a:lnTo>
                <a:lnTo>
                  <a:pt x="1379515" y="35324"/>
                </a:lnTo>
                <a:lnTo>
                  <a:pt x="1445692" y="29847"/>
                </a:lnTo>
                <a:lnTo>
                  <a:pt x="1512882" y="24803"/>
                </a:lnTo>
                <a:lnTo>
                  <a:pt x="1581045" y="20201"/>
                </a:lnTo>
                <a:lnTo>
                  <a:pt x="1650144" y="16048"/>
                </a:lnTo>
                <a:lnTo>
                  <a:pt x="1720138" y="12354"/>
                </a:lnTo>
                <a:lnTo>
                  <a:pt x="1790989" y="9125"/>
                </a:lnTo>
                <a:lnTo>
                  <a:pt x="1862657" y="6371"/>
                </a:lnTo>
                <a:lnTo>
                  <a:pt x="1935104" y="4099"/>
                </a:lnTo>
                <a:lnTo>
                  <a:pt x="2008291" y="2318"/>
                </a:lnTo>
                <a:lnTo>
                  <a:pt x="2082178" y="1035"/>
                </a:lnTo>
                <a:lnTo>
                  <a:pt x="2156727" y="260"/>
                </a:lnTo>
                <a:lnTo>
                  <a:pt x="2231898" y="0"/>
                </a:lnTo>
                <a:lnTo>
                  <a:pt x="2307068" y="260"/>
                </a:lnTo>
                <a:lnTo>
                  <a:pt x="2381617" y="1035"/>
                </a:lnTo>
                <a:lnTo>
                  <a:pt x="2455504" y="2318"/>
                </a:lnTo>
                <a:lnTo>
                  <a:pt x="2528691" y="4099"/>
                </a:lnTo>
                <a:lnTo>
                  <a:pt x="2601138" y="6371"/>
                </a:lnTo>
                <a:lnTo>
                  <a:pt x="2672806" y="9125"/>
                </a:lnTo>
                <a:lnTo>
                  <a:pt x="2743657" y="12354"/>
                </a:lnTo>
                <a:lnTo>
                  <a:pt x="2813651" y="16048"/>
                </a:lnTo>
                <a:lnTo>
                  <a:pt x="2882750" y="20201"/>
                </a:lnTo>
                <a:lnTo>
                  <a:pt x="2950913" y="24803"/>
                </a:lnTo>
                <a:lnTo>
                  <a:pt x="3018103" y="29847"/>
                </a:lnTo>
                <a:lnTo>
                  <a:pt x="3084280" y="35324"/>
                </a:lnTo>
                <a:lnTo>
                  <a:pt x="3149404" y="41226"/>
                </a:lnTo>
                <a:lnTo>
                  <a:pt x="3213438" y="47546"/>
                </a:lnTo>
                <a:lnTo>
                  <a:pt x="3276341" y="54274"/>
                </a:lnTo>
                <a:lnTo>
                  <a:pt x="3338076" y="61403"/>
                </a:lnTo>
                <a:lnTo>
                  <a:pt x="3398602" y="68924"/>
                </a:lnTo>
                <a:lnTo>
                  <a:pt x="3457881" y="76829"/>
                </a:lnTo>
                <a:lnTo>
                  <a:pt x="3515874" y="85111"/>
                </a:lnTo>
                <a:lnTo>
                  <a:pt x="3572541" y="93760"/>
                </a:lnTo>
                <a:lnTo>
                  <a:pt x="3627844" y="102770"/>
                </a:lnTo>
                <a:lnTo>
                  <a:pt x="3681743" y="112130"/>
                </a:lnTo>
                <a:lnTo>
                  <a:pt x="3734200" y="121834"/>
                </a:lnTo>
                <a:lnTo>
                  <a:pt x="3785175" y="131874"/>
                </a:lnTo>
                <a:lnTo>
                  <a:pt x="3834629" y="142240"/>
                </a:lnTo>
                <a:lnTo>
                  <a:pt x="3882524" y="152925"/>
                </a:lnTo>
                <a:lnTo>
                  <a:pt x="3928820" y="163921"/>
                </a:lnTo>
                <a:lnTo>
                  <a:pt x="3973478" y="175220"/>
                </a:lnTo>
                <a:lnTo>
                  <a:pt x="4016460" y="186812"/>
                </a:lnTo>
                <a:lnTo>
                  <a:pt x="4057725" y="198691"/>
                </a:lnTo>
                <a:lnTo>
                  <a:pt x="4097236" y="210847"/>
                </a:lnTo>
                <a:lnTo>
                  <a:pt x="4134952" y="223274"/>
                </a:lnTo>
                <a:lnTo>
                  <a:pt x="4204846" y="248903"/>
                </a:lnTo>
                <a:lnTo>
                  <a:pt x="4267096" y="275513"/>
                </a:lnTo>
                <a:lnTo>
                  <a:pt x="4321388" y="303039"/>
                </a:lnTo>
                <a:lnTo>
                  <a:pt x="4367410" y="331414"/>
                </a:lnTo>
                <a:lnTo>
                  <a:pt x="4404850" y="360574"/>
                </a:lnTo>
                <a:lnTo>
                  <a:pt x="4433396" y="390453"/>
                </a:lnTo>
                <a:lnTo>
                  <a:pt x="4458853" y="436477"/>
                </a:lnTo>
                <a:lnTo>
                  <a:pt x="4463795" y="467868"/>
                </a:lnTo>
                <a:lnTo>
                  <a:pt x="4462553" y="483628"/>
                </a:lnTo>
                <a:lnTo>
                  <a:pt x="4444236" y="530093"/>
                </a:lnTo>
                <a:lnTo>
                  <a:pt x="4420255" y="560307"/>
                </a:lnTo>
                <a:lnTo>
                  <a:pt x="4387223" y="589835"/>
                </a:lnTo>
                <a:lnTo>
                  <a:pt x="4345452" y="618611"/>
                </a:lnTo>
                <a:lnTo>
                  <a:pt x="4295256" y="646569"/>
                </a:lnTo>
                <a:lnTo>
                  <a:pt x="4236946" y="673645"/>
                </a:lnTo>
                <a:lnTo>
                  <a:pt x="4170835" y="699773"/>
                </a:lnTo>
                <a:lnTo>
                  <a:pt x="4097236" y="724888"/>
                </a:lnTo>
                <a:lnTo>
                  <a:pt x="4057725" y="737044"/>
                </a:lnTo>
                <a:lnTo>
                  <a:pt x="4016460" y="748923"/>
                </a:lnTo>
                <a:lnTo>
                  <a:pt x="3973478" y="760515"/>
                </a:lnTo>
                <a:lnTo>
                  <a:pt x="3928820" y="771814"/>
                </a:lnTo>
                <a:lnTo>
                  <a:pt x="3882524" y="782810"/>
                </a:lnTo>
                <a:lnTo>
                  <a:pt x="3834629" y="793495"/>
                </a:lnTo>
                <a:lnTo>
                  <a:pt x="3785175" y="803861"/>
                </a:lnTo>
                <a:lnTo>
                  <a:pt x="3734200" y="813901"/>
                </a:lnTo>
                <a:lnTo>
                  <a:pt x="3681743" y="823605"/>
                </a:lnTo>
                <a:lnTo>
                  <a:pt x="3627844" y="832965"/>
                </a:lnTo>
                <a:lnTo>
                  <a:pt x="3572541" y="841975"/>
                </a:lnTo>
                <a:lnTo>
                  <a:pt x="3515874" y="850624"/>
                </a:lnTo>
                <a:lnTo>
                  <a:pt x="3457881" y="858906"/>
                </a:lnTo>
                <a:lnTo>
                  <a:pt x="3398602" y="866811"/>
                </a:lnTo>
                <a:lnTo>
                  <a:pt x="3338076" y="874332"/>
                </a:lnTo>
                <a:lnTo>
                  <a:pt x="3276341" y="881461"/>
                </a:lnTo>
                <a:lnTo>
                  <a:pt x="3213438" y="888189"/>
                </a:lnTo>
                <a:lnTo>
                  <a:pt x="3149404" y="894509"/>
                </a:lnTo>
                <a:lnTo>
                  <a:pt x="3084280" y="900411"/>
                </a:lnTo>
                <a:lnTo>
                  <a:pt x="3018103" y="905888"/>
                </a:lnTo>
                <a:lnTo>
                  <a:pt x="2950913" y="910932"/>
                </a:lnTo>
                <a:lnTo>
                  <a:pt x="2882750" y="915534"/>
                </a:lnTo>
                <a:lnTo>
                  <a:pt x="2813651" y="919687"/>
                </a:lnTo>
                <a:lnTo>
                  <a:pt x="2743657" y="923381"/>
                </a:lnTo>
                <a:lnTo>
                  <a:pt x="2672806" y="926610"/>
                </a:lnTo>
                <a:lnTo>
                  <a:pt x="2601138" y="929364"/>
                </a:lnTo>
                <a:lnTo>
                  <a:pt x="2528691" y="931636"/>
                </a:lnTo>
                <a:lnTo>
                  <a:pt x="2455504" y="933417"/>
                </a:lnTo>
                <a:lnTo>
                  <a:pt x="2381617" y="934700"/>
                </a:lnTo>
                <a:lnTo>
                  <a:pt x="2307068" y="935475"/>
                </a:lnTo>
                <a:lnTo>
                  <a:pt x="2231898" y="935736"/>
                </a:lnTo>
                <a:lnTo>
                  <a:pt x="2156727" y="935475"/>
                </a:lnTo>
                <a:lnTo>
                  <a:pt x="2082178" y="934700"/>
                </a:lnTo>
                <a:lnTo>
                  <a:pt x="2008291" y="933417"/>
                </a:lnTo>
                <a:lnTo>
                  <a:pt x="1935104" y="931636"/>
                </a:lnTo>
                <a:lnTo>
                  <a:pt x="1862657" y="929364"/>
                </a:lnTo>
                <a:lnTo>
                  <a:pt x="1790989" y="926610"/>
                </a:lnTo>
                <a:lnTo>
                  <a:pt x="1720138" y="923381"/>
                </a:lnTo>
                <a:lnTo>
                  <a:pt x="1650144" y="919687"/>
                </a:lnTo>
                <a:lnTo>
                  <a:pt x="1581045" y="915534"/>
                </a:lnTo>
                <a:lnTo>
                  <a:pt x="1512882" y="910932"/>
                </a:lnTo>
                <a:lnTo>
                  <a:pt x="1445692" y="905888"/>
                </a:lnTo>
                <a:lnTo>
                  <a:pt x="1379515" y="900411"/>
                </a:lnTo>
                <a:lnTo>
                  <a:pt x="1314391" y="894509"/>
                </a:lnTo>
                <a:lnTo>
                  <a:pt x="1250357" y="888189"/>
                </a:lnTo>
                <a:lnTo>
                  <a:pt x="1187454" y="881461"/>
                </a:lnTo>
                <a:lnTo>
                  <a:pt x="1125719" y="874332"/>
                </a:lnTo>
                <a:lnTo>
                  <a:pt x="1065193" y="866811"/>
                </a:lnTo>
                <a:lnTo>
                  <a:pt x="1005914" y="858906"/>
                </a:lnTo>
                <a:lnTo>
                  <a:pt x="947921" y="850624"/>
                </a:lnTo>
                <a:lnTo>
                  <a:pt x="891254" y="841975"/>
                </a:lnTo>
                <a:lnTo>
                  <a:pt x="835951" y="832965"/>
                </a:lnTo>
                <a:lnTo>
                  <a:pt x="782052" y="823605"/>
                </a:lnTo>
                <a:lnTo>
                  <a:pt x="729595" y="813901"/>
                </a:lnTo>
                <a:lnTo>
                  <a:pt x="678620" y="803861"/>
                </a:lnTo>
                <a:lnTo>
                  <a:pt x="629166" y="793495"/>
                </a:lnTo>
                <a:lnTo>
                  <a:pt x="581271" y="782810"/>
                </a:lnTo>
                <a:lnTo>
                  <a:pt x="534975" y="771814"/>
                </a:lnTo>
                <a:lnTo>
                  <a:pt x="490317" y="760515"/>
                </a:lnTo>
                <a:lnTo>
                  <a:pt x="447335" y="748923"/>
                </a:lnTo>
                <a:lnTo>
                  <a:pt x="406070" y="737044"/>
                </a:lnTo>
                <a:lnTo>
                  <a:pt x="366559" y="724888"/>
                </a:lnTo>
                <a:lnTo>
                  <a:pt x="328843" y="712461"/>
                </a:lnTo>
                <a:lnTo>
                  <a:pt x="258949" y="686832"/>
                </a:lnTo>
                <a:lnTo>
                  <a:pt x="196699" y="660222"/>
                </a:lnTo>
                <a:lnTo>
                  <a:pt x="142407" y="632696"/>
                </a:lnTo>
                <a:lnTo>
                  <a:pt x="96385" y="604321"/>
                </a:lnTo>
                <a:lnTo>
                  <a:pt x="58945" y="575161"/>
                </a:lnTo>
                <a:lnTo>
                  <a:pt x="30399" y="545282"/>
                </a:lnTo>
                <a:lnTo>
                  <a:pt x="4942" y="499258"/>
                </a:lnTo>
                <a:lnTo>
                  <a:pt x="0" y="467868"/>
                </a:lnTo>
                <a:close/>
              </a:path>
            </a:pathLst>
          </a:custGeom>
          <a:ln w="3810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3042158"/>
            <a:ext cx="9652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6600"/>
                </a:solidFill>
                <a:latin typeface="Tahoma"/>
                <a:cs typeface="Tahoma"/>
              </a:rPr>
              <a:t>Reque</a:t>
            </a:r>
            <a:r>
              <a:rPr dirty="0" sz="1800" spc="-10" b="1">
                <a:solidFill>
                  <a:srgbClr val="006600"/>
                </a:solidFill>
                <a:latin typeface="Tahoma"/>
                <a:cs typeface="Tahoma"/>
              </a:rPr>
              <a:t>s</a:t>
            </a:r>
            <a:r>
              <a:rPr dirty="0" sz="1800" b="1">
                <a:solidFill>
                  <a:srgbClr val="0066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886" y="4077461"/>
            <a:ext cx="5905500" cy="2781300"/>
          </a:xfrm>
          <a:custGeom>
            <a:avLst/>
            <a:gdLst/>
            <a:ahLst/>
            <a:cxnLst/>
            <a:rect l="l" t="t" r="r" b="b"/>
            <a:pathLst>
              <a:path w="5905500" h="2781300">
                <a:moveTo>
                  <a:pt x="0" y="1390650"/>
                </a:moveTo>
                <a:lnTo>
                  <a:pt x="2727" y="1330321"/>
                </a:lnTo>
                <a:lnTo>
                  <a:pt x="10837" y="1270650"/>
                </a:lnTo>
                <a:lnTo>
                  <a:pt x="24219" y="1211688"/>
                </a:lnTo>
                <a:lnTo>
                  <a:pt x="42761" y="1153487"/>
                </a:lnTo>
                <a:lnTo>
                  <a:pt x="66352" y="1096100"/>
                </a:lnTo>
                <a:lnTo>
                  <a:pt x="94883" y="1039578"/>
                </a:lnTo>
                <a:lnTo>
                  <a:pt x="128241" y="983973"/>
                </a:lnTo>
                <a:lnTo>
                  <a:pt x="166317" y="929339"/>
                </a:lnTo>
                <a:lnTo>
                  <a:pt x="209000" y="875727"/>
                </a:lnTo>
                <a:lnTo>
                  <a:pt x="256179" y="823188"/>
                </a:lnTo>
                <a:lnTo>
                  <a:pt x="307742" y="771776"/>
                </a:lnTo>
                <a:lnTo>
                  <a:pt x="363580" y="721543"/>
                </a:lnTo>
                <a:lnTo>
                  <a:pt x="393068" y="696885"/>
                </a:lnTo>
                <a:lnTo>
                  <a:pt x="423582" y="672540"/>
                </a:lnTo>
                <a:lnTo>
                  <a:pt x="455109" y="648517"/>
                </a:lnTo>
                <a:lnTo>
                  <a:pt x="487636" y="624820"/>
                </a:lnTo>
                <a:lnTo>
                  <a:pt x="521149" y="601458"/>
                </a:lnTo>
                <a:lnTo>
                  <a:pt x="555633" y="578435"/>
                </a:lnTo>
                <a:lnTo>
                  <a:pt x="591074" y="555760"/>
                </a:lnTo>
                <a:lnTo>
                  <a:pt x="627460" y="533438"/>
                </a:lnTo>
                <a:lnTo>
                  <a:pt x="664776" y="511475"/>
                </a:lnTo>
                <a:lnTo>
                  <a:pt x="703008" y="489879"/>
                </a:lnTo>
                <a:lnTo>
                  <a:pt x="742142" y="468656"/>
                </a:lnTo>
                <a:lnTo>
                  <a:pt x="782165" y="447812"/>
                </a:lnTo>
                <a:lnTo>
                  <a:pt x="823063" y="427354"/>
                </a:lnTo>
                <a:lnTo>
                  <a:pt x="864822" y="407288"/>
                </a:lnTo>
                <a:lnTo>
                  <a:pt x="907428" y="387622"/>
                </a:lnTo>
                <a:lnTo>
                  <a:pt x="950866" y="368361"/>
                </a:lnTo>
                <a:lnTo>
                  <a:pt x="995125" y="349512"/>
                </a:lnTo>
                <a:lnTo>
                  <a:pt x="1040188" y="331081"/>
                </a:lnTo>
                <a:lnTo>
                  <a:pt x="1086044" y="313075"/>
                </a:lnTo>
                <a:lnTo>
                  <a:pt x="1132677" y="295501"/>
                </a:lnTo>
                <a:lnTo>
                  <a:pt x="1180074" y="278365"/>
                </a:lnTo>
                <a:lnTo>
                  <a:pt x="1228221" y="261674"/>
                </a:lnTo>
                <a:lnTo>
                  <a:pt x="1277104" y="245434"/>
                </a:lnTo>
                <a:lnTo>
                  <a:pt x="1326710" y="229651"/>
                </a:lnTo>
                <a:lnTo>
                  <a:pt x="1377024" y="214332"/>
                </a:lnTo>
                <a:lnTo>
                  <a:pt x="1428033" y="199484"/>
                </a:lnTo>
                <a:lnTo>
                  <a:pt x="1479723" y="185114"/>
                </a:lnTo>
                <a:lnTo>
                  <a:pt x="1532080" y="171227"/>
                </a:lnTo>
                <a:lnTo>
                  <a:pt x="1585090" y="157830"/>
                </a:lnTo>
                <a:lnTo>
                  <a:pt x="1638740" y="144930"/>
                </a:lnTo>
                <a:lnTo>
                  <a:pt x="1693015" y="132533"/>
                </a:lnTo>
                <a:lnTo>
                  <a:pt x="1747901" y="120646"/>
                </a:lnTo>
                <a:lnTo>
                  <a:pt x="1803386" y="109275"/>
                </a:lnTo>
                <a:lnTo>
                  <a:pt x="1859454" y="98427"/>
                </a:lnTo>
                <a:lnTo>
                  <a:pt x="1916092" y="88109"/>
                </a:lnTo>
                <a:lnTo>
                  <a:pt x="1973287" y="78326"/>
                </a:lnTo>
                <a:lnTo>
                  <a:pt x="2031024" y="69086"/>
                </a:lnTo>
                <a:lnTo>
                  <a:pt x="2089289" y="60394"/>
                </a:lnTo>
                <a:lnTo>
                  <a:pt x="2148069" y="52258"/>
                </a:lnTo>
                <a:lnTo>
                  <a:pt x="2207351" y="44684"/>
                </a:lnTo>
                <a:lnTo>
                  <a:pt x="2267119" y="37678"/>
                </a:lnTo>
                <a:lnTo>
                  <a:pt x="2327360" y="31248"/>
                </a:lnTo>
                <a:lnTo>
                  <a:pt x="2388060" y="25399"/>
                </a:lnTo>
                <a:lnTo>
                  <a:pt x="2449206" y="20137"/>
                </a:lnTo>
                <a:lnTo>
                  <a:pt x="2510784" y="15471"/>
                </a:lnTo>
                <a:lnTo>
                  <a:pt x="2572779" y="11405"/>
                </a:lnTo>
                <a:lnTo>
                  <a:pt x="2635179" y="7947"/>
                </a:lnTo>
                <a:lnTo>
                  <a:pt x="2697968" y="5104"/>
                </a:lnTo>
                <a:lnTo>
                  <a:pt x="2761134" y="2880"/>
                </a:lnTo>
                <a:lnTo>
                  <a:pt x="2824662" y="1284"/>
                </a:lnTo>
                <a:lnTo>
                  <a:pt x="2888538" y="322"/>
                </a:lnTo>
                <a:lnTo>
                  <a:pt x="2952750" y="0"/>
                </a:lnTo>
                <a:lnTo>
                  <a:pt x="3016961" y="322"/>
                </a:lnTo>
                <a:lnTo>
                  <a:pt x="3080837" y="1284"/>
                </a:lnTo>
                <a:lnTo>
                  <a:pt x="3144365" y="2880"/>
                </a:lnTo>
                <a:lnTo>
                  <a:pt x="3207531" y="5104"/>
                </a:lnTo>
                <a:lnTo>
                  <a:pt x="3270320" y="7947"/>
                </a:lnTo>
                <a:lnTo>
                  <a:pt x="3332720" y="11405"/>
                </a:lnTo>
                <a:lnTo>
                  <a:pt x="3394715" y="15471"/>
                </a:lnTo>
                <a:lnTo>
                  <a:pt x="3456293" y="20137"/>
                </a:lnTo>
                <a:lnTo>
                  <a:pt x="3517439" y="25399"/>
                </a:lnTo>
                <a:lnTo>
                  <a:pt x="3578139" y="31248"/>
                </a:lnTo>
                <a:lnTo>
                  <a:pt x="3638380" y="37678"/>
                </a:lnTo>
                <a:lnTo>
                  <a:pt x="3698148" y="44684"/>
                </a:lnTo>
                <a:lnTo>
                  <a:pt x="3757430" y="52258"/>
                </a:lnTo>
                <a:lnTo>
                  <a:pt x="3816210" y="60394"/>
                </a:lnTo>
                <a:lnTo>
                  <a:pt x="3874475" y="69086"/>
                </a:lnTo>
                <a:lnTo>
                  <a:pt x="3932212" y="78326"/>
                </a:lnTo>
                <a:lnTo>
                  <a:pt x="3989407" y="88109"/>
                </a:lnTo>
                <a:lnTo>
                  <a:pt x="4046045" y="98427"/>
                </a:lnTo>
                <a:lnTo>
                  <a:pt x="4102113" y="109275"/>
                </a:lnTo>
                <a:lnTo>
                  <a:pt x="4157598" y="120646"/>
                </a:lnTo>
                <a:lnTo>
                  <a:pt x="4212484" y="132533"/>
                </a:lnTo>
                <a:lnTo>
                  <a:pt x="4266759" y="144930"/>
                </a:lnTo>
                <a:lnTo>
                  <a:pt x="4320409" y="157830"/>
                </a:lnTo>
                <a:lnTo>
                  <a:pt x="4373419" y="171227"/>
                </a:lnTo>
                <a:lnTo>
                  <a:pt x="4425776" y="185114"/>
                </a:lnTo>
                <a:lnTo>
                  <a:pt x="4477466" y="199484"/>
                </a:lnTo>
                <a:lnTo>
                  <a:pt x="4528475" y="214332"/>
                </a:lnTo>
                <a:lnTo>
                  <a:pt x="4578789" y="229651"/>
                </a:lnTo>
                <a:lnTo>
                  <a:pt x="4628395" y="245434"/>
                </a:lnTo>
                <a:lnTo>
                  <a:pt x="4677278" y="261674"/>
                </a:lnTo>
                <a:lnTo>
                  <a:pt x="4725425" y="278365"/>
                </a:lnTo>
                <a:lnTo>
                  <a:pt x="4772822" y="295501"/>
                </a:lnTo>
                <a:lnTo>
                  <a:pt x="4819455" y="313075"/>
                </a:lnTo>
                <a:lnTo>
                  <a:pt x="4865311" y="331081"/>
                </a:lnTo>
                <a:lnTo>
                  <a:pt x="4910374" y="349512"/>
                </a:lnTo>
                <a:lnTo>
                  <a:pt x="4954633" y="368361"/>
                </a:lnTo>
                <a:lnTo>
                  <a:pt x="4998071" y="387622"/>
                </a:lnTo>
                <a:lnTo>
                  <a:pt x="5040677" y="407289"/>
                </a:lnTo>
                <a:lnTo>
                  <a:pt x="5082436" y="427354"/>
                </a:lnTo>
                <a:lnTo>
                  <a:pt x="5123334" y="447812"/>
                </a:lnTo>
                <a:lnTo>
                  <a:pt x="5163357" y="468656"/>
                </a:lnTo>
                <a:lnTo>
                  <a:pt x="5202491" y="489879"/>
                </a:lnTo>
                <a:lnTo>
                  <a:pt x="5240723" y="511475"/>
                </a:lnTo>
                <a:lnTo>
                  <a:pt x="5278039" y="533438"/>
                </a:lnTo>
                <a:lnTo>
                  <a:pt x="5314425" y="555760"/>
                </a:lnTo>
                <a:lnTo>
                  <a:pt x="5349866" y="578435"/>
                </a:lnTo>
                <a:lnTo>
                  <a:pt x="5384350" y="601458"/>
                </a:lnTo>
                <a:lnTo>
                  <a:pt x="5417863" y="624820"/>
                </a:lnTo>
                <a:lnTo>
                  <a:pt x="5450390" y="648517"/>
                </a:lnTo>
                <a:lnTo>
                  <a:pt x="5481917" y="672540"/>
                </a:lnTo>
                <a:lnTo>
                  <a:pt x="5512431" y="696885"/>
                </a:lnTo>
                <a:lnTo>
                  <a:pt x="5541919" y="721543"/>
                </a:lnTo>
                <a:lnTo>
                  <a:pt x="5597757" y="771776"/>
                </a:lnTo>
                <a:lnTo>
                  <a:pt x="5649320" y="823188"/>
                </a:lnTo>
                <a:lnTo>
                  <a:pt x="5696499" y="875727"/>
                </a:lnTo>
                <a:lnTo>
                  <a:pt x="5739182" y="929339"/>
                </a:lnTo>
                <a:lnTo>
                  <a:pt x="5777258" y="983973"/>
                </a:lnTo>
                <a:lnTo>
                  <a:pt x="5810616" y="1039578"/>
                </a:lnTo>
                <a:lnTo>
                  <a:pt x="5839147" y="1096100"/>
                </a:lnTo>
                <a:lnTo>
                  <a:pt x="5862738" y="1153487"/>
                </a:lnTo>
                <a:lnTo>
                  <a:pt x="5881280" y="1211688"/>
                </a:lnTo>
                <a:lnTo>
                  <a:pt x="5894662" y="1270650"/>
                </a:lnTo>
                <a:lnTo>
                  <a:pt x="5902772" y="1330321"/>
                </a:lnTo>
                <a:lnTo>
                  <a:pt x="5905499" y="1390650"/>
                </a:lnTo>
                <a:lnTo>
                  <a:pt x="5904815" y="1420890"/>
                </a:lnTo>
                <a:lnTo>
                  <a:pt x="5899382" y="1480892"/>
                </a:lnTo>
                <a:lnTo>
                  <a:pt x="5888623" y="1540211"/>
                </a:lnTo>
                <a:lnTo>
                  <a:pt x="5872647" y="1598795"/>
                </a:lnTo>
                <a:lnTo>
                  <a:pt x="5851567" y="1656593"/>
                </a:lnTo>
                <a:lnTo>
                  <a:pt x="5825492" y="1713552"/>
                </a:lnTo>
                <a:lnTo>
                  <a:pt x="5794534" y="1769619"/>
                </a:lnTo>
                <a:lnTo>
                  <a:pt x="5758802" y="1824743"/>
                </a:lnTo>
                <a:lnTo>
                  <a:pt x="5718409" y="1878871"/>
                </a:lnTo>
                <a:lnTo>
                  <a:pt x="5673465" y="1931952"/>
                </a:lnTo>
                <a:lnTo>
                  <a:pt x="5624080" y="1983933"/>
                </a:lnTo>
                <a:lnTo>
                  <a:pt x="5570365" y="2034762"/>
                </a:lnTo>
                <a:lnTo>
                  <a:pt x="5512431" y="2084386"/>
                </a:lnTo>
                <a:lnTo>
                  <a:pt x="5481917" y="2108730"/>
                </a:lnTo>
                <a:lnTo>
                  <a:pt x="5450390" y="2132754"/>
                </a:lnTo>
                <a:lnTo>
                  <a:pt x="5417863" y="2156450"/>
                </a:lnTo>
                <a:lnTo>
                  <a:pt x="5384350" y="2179813"/>
                </a:lnTo>
                <a:lnTo>
                  <a:pt x="5349866" y="2202836"/>
                </a:lnTo>
                <a:lnTo>
                  <a:pt x="5314425" y="2225512"/>
                </a:lnTo>
                <a:lnTo>
                  <a:pt x="5278039" y="2247834"/>
                </a:lnTo>
                <a:lnTo>
                  <a:pt x="5240723" y="2269797"/>
                </a:lnTo>
                <a:lnTo>
                  <a:pt x="5202491" y="2291394"/>
                </a:lnTo>
                <a:lnTo>
                  <a:pt x="5163357" y="2312617"/>
                </a:lnTo>
                <a:lnTo>
                  <a:pt x="5123334" y="2333462"/>
                </a:lnTo>
                <a:lnTo>
                  <a:pt x="5082436" y="2353920"/>
                </a:lnTo>
                <a:lnTo>
                  <a:pt x="5040677" y="2373986"/>
                </a:lnTo>
                <a:lnTo>
                  <a:pt x="4998071" y="2393654"/>
                </a:lnTo>
                <a:lnTo>
                  <a:pt x="4954633" y="2412915"/>
                </a:lnTo>
                <a:lnTo>
                  <a:pt x="4910374" y="2431765"/>
                </a:lnTo>
                <a:lnTo>
                  <a:pt x="4865311" y="2450196"/>
                </a:lnTo>
                <a:lnTo>
                  <a:pt x="4819455" y="2468203"/>
                </a:lnTo>
                <a:lnTo>
                  <a:pt x="4772822" y="2485778"/>
                </a:lnTo>
                <a:lnTo>
                  <a:pt x="4725425" y="2502914"/>
                </a:lnTo>
                <a:lnTo>
                  <a:pt x="4677278" y="2519607"/>
                </a:lnTo>
                <a:lnTo>
                  <a:pt x="4628395" y="2535848"/>
                </a:lnTo>
                <a:lnTo>
                  <a:pt x="4578789" y="2551631"/>
                </a:lnTo>
                <a:lnTo>
                  <a:pt x="4528475" y="2566951"/>
                </a:lnTo>
                <a:lnTo>
                  <a:pt x="4477466" y="2581799"/>
                </a:lnTo>
                <a:lnTo>
                  <a:pt x="4425776" y="2596171"/>
                </a:lnTo>
                <a:lnTo>
                  <a:pt x="4373419" y="2610059"/>
                </a:lnTo>
                <a:lnTo>
                  <a:pt x="4320409" y="2623456"/>
                </a:lnTo>
                <a:lnTo>
                  <a:pt x="4266759" y="2636357"/>
                </a:lnTo>
                <a:lnTo>
                  <a:pt x="4212484" y="2648755"/>
                </a:lnTo>
                <a:lnTo>
                  <a:pt x="4157598" y="2660643"/>
                </a:lnTo>
                <a:lnTo>
                  <a:pt x="4102113" y="2672014"/>
                </a:lnTo>
                <a:lnTo>
                  <a:pt x="4046045" y="2682863"/>
                </a:lnTo>
                <a:lnTo>
                  <a:pt x="3989407" y="2693182"/>
                </a:lnTo>
                <a:lnTo>
                  <a:pt x="3932212" y="2702966"/>
                </a:lnTo>
                <a:lnTo>
                  <a:pt x="3874475" y="2712207"/>
                </a:lnTo>
                <a:lnTo>
                  <a:pt x="3816210" y="2720899"/>
                </a:lnTo>
                <a:lnTo>
                  <a:pt x="3757430" y="2729036"/>
                </a:lnTo>
                <a:lnTo>
                  <a:pt x="3698148" y="2736610"/>
                </a:lnTo>
                <a:lnTo>
                  <a:pt x="3638380" y="2743616"/>
                </a:lnTo>
                <a:lnTo>
                  <a:pt x="3578139" y="2750048"/>
                </a:lnTo>
                <a:lnTo>
                  <a:pt x="3517439" y="2755897"/>
                </a:lnTo>
                <a:lnTo>
                  <a:pt x="3456293" y="2761159"/>
                </a:lnTo>
                <a:lnTo>
                  <a:pt x="3394715" y="2765826"/>
                </a:lnTo>
                <a:lnTo>
                  <a:pt x="3332720" y="2769892"/>
                </a:lnTo>
                <a:lnTo>
                  <a:pt x="3270320" y="2773350"/>
                </a:lnTo>
                <a:lnTo>
                  <a:pt x="3207531" y="2776194"/>
                </a:lnTo>
                <a:lnTo>
                  <a:pt x="3144365" y="2778418"/>
                </a:lnTo>
                <a:lnTo>
                  <a:pt x="3080837" y="2780014"/>
                </a:lnTo>
                <a:lnTo>
                  <a:pt x="3016961" y="2780976"/>
                </a:lnTo>
                <a:lnTo>
                  <a:pt x="2952750" y="2781299"/>
                </a:lnTo>
                <a:lnTo>
                  <a:pt x="2888538" y="2780976"/>
                </a:lnTo>
                <a:lnTo>
                  <a:pt x="2824662" y="2780014"/>
                </a:lnTo>
                <a:lnTo>
                  <a:pt x="2761134" y="2778418"/>
                </a:lnTo>
                <a:lnTo>
                  <a:pt x="2697968" y="2776194"/>
                </a:lnTo>
                <a:lnTo>
                  <a:pt x="2635179" y="2773350"/>
                </a:lnTo>
                <a:lnTo>
                  <a:pt x="2572779" y="2769892"/>
                </a:lnTo>
                <a:lnTo>
                  <a:pt x="2510784" y="2765826"/>
                </a:lnTo>
                <a:lnTo>
                  <a:pt x="2449206" y="2761159"/>
                </a:lnTo>
                <a:lnTo>
                  <a:pt x="2388060" y="2755897"/>
                </a:lnTo>
                <a:lnTo>
                  <a:pt x="2327360" y="2750048"/>
                </a:lnTo>
                <a:lnTo>
                  <a:pt x="2267119" y="2743616"/>
                </a:lnTo>
                <a:lnTo>
                  <a:pt x="2207351" y="2736610"/>
                </a:lnTo>
                <a:lnTo>
                  <a:pt x="2148069" y="2729036"/>
                </a:lnTo>
                <a:lnTo>
                  <a:pt x="2089289" y="2720899"/>
                </a:lnTo>
                <a:lnTo>
                  <a:pt x="2031024" y="2712207"/>
                </a:lnTo>
                <a:lnTo>
                  <a:pt x="1973287" y="2702966"/>
                </a:lnTo>
                <a:lnTo>
                  <a:pt x="1916092" y="2693182"/>
                </a:lnTo>
                <a:lnTo>
                  <a:pt x="1859454" y="2682863"/>
                </a:lnTo>
                <a:lnTo>
                  <a:pt x="1803386" y="2672014"/>
                </a:lnTo>
                <a:lnTo>
                  <a:pt x="1747901" y="2660643"/>
                </a:lnTo>
                <a:lnTo>
                  <a:pt x="1693015" y="2648755"/>
                </a:lnTo>
                <a:lnTo>
                  <a:pt x="1638740" y="2636357"/>
                </a:lnTo>
                <a:lnTo>
                  <a:pt x="1585090" y="2623456"/>
                </a:lnTo>
                <a:lnTo>
                  <a:pt x="1532080" y="2610059"/>
                </a:lnTo>
                <a:lnTo>
                  <a:pt x="1479723" y="2596171"/>
                </a:lnTo>
                <a:lnTo>
                  <a:pt x="1428033" y="2581799"/>
                </a:lnTo>
                <a:lnTo>
                  <a:pt x="1377024" y="2566951"/>
                </a:lnTo>
                <a:lnTo>
                  <a:pt x="1326710" y="2551631"/>
                </a:lnTo>
                <a:lnTo>
                  <a:pt x="1277104" y="2535848"/>
                </a:lnTo>
                <a:lnTo>
                  <a:pt x="1228221" y="2519607"/>
                </a:lnTo>
                <a:lnTo>
                  <a:pt x="1180074" y="2502914"/>
                </a:lnTo>
                <a:lnTo>
                  <a:pt x="1132677" y="2485778"/>
                </a:lnTo>
                <a:lnTo>
                  <a:pt x="1086044" y="2468203"/>
                </a:lnTo>
                <a:lnTo>
                  <a:pt x="1040188" y="2450196"/>
                </a:lnTo>
                <a:lnTo>
                  <a:pt x="995125" y="2431765"/>
                </a:lnTo>
                <a:lnTo>
                  <a:pt x="950866" y="2412915"/>
                </a:lnTo>
                <a:lnTo>
                  <a:pt x="907428" y="2393654"/>
                </a:lnTo>
                <a:lnTo>
                  <a:pt x="864822" y="2373986"/>
                </a:lnTo>
                <a:lnTo>
                  <a:pt x="823063" y="2353920"/>
                </a:lnTo>
                <a:lnTo>
                  <a:pt x="782165" y="2333462"/>
                </a:lnTo>
                <a:lnTo>
                  <a:pt x="742142" y="2312617"/>
                </a:lnTo>
                <a:lnTo>
                  <a:pt x="703008" y="2291394"/>
                </a:lnTo>
                <a:lnTo>
                  <a:pt x="664776" y="2269797"/>
                </a:lnTo>
                <a:lnTo>
                  <a:pt x="627460" y="2247834"/>
                </a:lnTo>
                <a:lnTo>
                  <a:pt x="591074" y="2225512"/>
                </a:lnTo>
                <a:lnTo>
                  <a:pt x="555633" y="2202836"/>
                </a:lnTo>
                <a:lnTo>
                  <a:pt x="521149" y="2179813"/>
                </a:lnTo>
                <a:lnTo>
                  <a:pt x="487636" y="2156450"/>
                </a:lnTo>
                <a:lnTo>
                  <a:pt x="455109" y="2132754"/>
                </a:lnTo>
                <a:lnTo>
                  <a:pt x="423582" y="2108730"/>
                </a:lnTo>
                <a:lnTo>
                  <a:pt x="393068" y="2084386"/>
                </a:lnTo>
                <a:lnTo>
                  <a:pt x="363580" y="2059728"/>
                </a:lnTo>
                <a:lnTo>
                  <a:pt x="307742" y="2009495"/>
                </a:lnTo>
                <a:lnTo>
                  <a:pt x="256179" y="1958083"/>
                </a:lnTo>
                <a:lnTo>
                  <a:pt x="209000" y="1905546"/>
                </a:lnTo>
                <a:lnTo>
                  <a:pt x="166317" y="1851935"/>
                </a:lnTo>
                <a:lnTo>
                  <a:pt x="128241" y="1797302"/>
                </a:lnTo>
                <a:lnTo>
                  <a:pt x="94883" y="1741700"/>
                </a:lnTo>
                <a:lnTo>
                  <a:pt x="66352" y="1685180"/>
                </a:lnTo>
                <a:lnTo>
                  <a:pt x="42761" y="1627796"/>
                </a:lnTo>
                <a:lnTo>
                  <a:pt x="24219" y="1569598"/>
                </a:lnTo>
                <a:lnTo>
                  <a:pt x="10837" y="1510640"/>
                </a:lnTo>
                <a:lnTo>
                  <a:pt x="2727" y="1450973"/>
                </a:lnTo>
                <a:lnTo>
                  <a:pt x="0" y="1390650"/>
                </a:lnTo>
                <a:close/>
              </a:path>
            </a:pathLst>
          </a:custGeom>
          <a:ln w="38100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739" y="4121784"/>
            <a:ext cx="112966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CC6600"/>
                </a:solidFill>
                <a:latin typeface="Tahoma"/>
                <a:cs typeface="Tahoma"/>
              </a:rPr>
              <a:t>Re</a:t>
            </a:r>
            <a:r>
              <a:rPr dirty="0" sz="1800" spc="-10" b="1">
                <a:solidFill>
                  <a:srgbClr val="CC6600"/>
                </a:solidFill>
                <a:latin typeface="Tahoma"/>
                <a:cs typeface="Tahoma"/>
              </a:rPr>
              <a:t>sp</a:t>
            </a:r>
            <a:r>
              <a:rPr dirty="0" sz="1800" spc="-5" b="1">
                <a:solidFill>
                  <a:srgbClr val="CC6600"/>
                </a:solidFill>
                <a:latin typeface="Tahoma"/>
                <a:cs typeface="Tahoma"/>
              </a:rPr>
              <a:t>onse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3517" y="1644158"/>
          <a:ext cx="5290820" cy="5085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20"/>
              </a:tblGrid>
              <a:tr h="32537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dirty="0" sz="20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$ telnet </a:t>
                      </a:r>
                      <a:r>
                        <a:rPr dirty="0" sz="20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  <a:hlinkClick r:id="rId2"/>
                        </a:rPr>
                        <a:t>www.cpe.ku.ac.th</a:t>
                      </a:r>
                      <a:r>
                        <a:rPr dirty="0" sz="2000" spc="-12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Trying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158.108.32.6...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658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Connected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  <a:hlinkClick r:id="rId2"/>
                        </a:rPr>
                        <a:t>www.cpe.ku.ac.th.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88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4991735" algn="l"/>
                        </a:tabLst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Escape character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'^]'.	</a:t>
                      </a:r>
                      <a:r>
                        <a:rPr dirty="0" baseline="-8333" sz="3000" spc="-7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baseline="-8333" sz="30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4036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GET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/~nguan/test.html</a:t>
                      </a:r>
                      <a:r>
                        <a:rPr dirty="0" sz="20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HTTP/1.0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32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2000" spc="-30">
                          <a:latin typeface="Arial"/>
                          <a:cs typeface="Arial"/>
                        </a:rPr>
                        <a:t>ACCEPT:</a:t>
                      </a:r>
                      <a:r>
                        <a:rPr dirty="0" sz="2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*/*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263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HTTP/1.1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200</a:t>
                      </a:r>
                      <a:r>
                        <a:rPr dirty="0" sz="20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39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Date: Mon, 04 Oct 1999 03:56:03</a:t>
                      </a:r>
                      <a:r>
                        <a:rPr dirty="0" sz="20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GMT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85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383915" algn="l"/>
                        </a:tabLst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Server:</a:t>
                      </a:r>
                      <a:r>
                        <a:rPr dirty="0" sz="2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Apache/1.3.3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(Unix)	(Red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Hat/Linux)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653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Connection:</a:t>
                      </a:r>
                      <a:r>
                        <a:rPr dirty="0" sz="2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close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38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Content-Type: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text/html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test.html in CPE web server under</a:t>
                      </a:r>
                      <a:r>
                        <a:rPr dirty="0" sz="2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~nguan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255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Connection closed by foreign</a:t>
                      </a:r>
                      <a:r>
                        <a:rPr dirty="0" sz="20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host.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064252" y="2970657"/>
            <a:ext cx="1150620" cy="478155"/>
          </a:xfrm>
          <a:custGeom>
            <a:avLst/>
            <a:gdLst/>
            <a:ahLst/>
            <a:cxnLst/>
            <a:rect l="l" t="t" r="r" b="b"/>
            <a:pathLst>
              <a:path w="1150620" h="478154">
                <a:moveTo>
                  <a:pt x="131699" y="315594"/>
                </a:moveTo>
                <a:lnTo>
                  <a:pt x="0" y="458342"/>
                </a:lnTo>
                <a:lnTo>
                  <a:pt x="193294" y="478154"/>
                </a:lnTo>
                <a:lnTo>
                  <a:pt x="176644" y="434213"/>
                </a:lnTo>
                <a:lnTo>
                  <a:pt x="145669" y="434213"/>
                </a:lnTo>
                <a:lnTo>
                  <a:pt x="125222" y="379983"/>
                </a:lnTo>
                <a:lnTo>
                  <a:pt x="152225" y="369768"/>
                </a:lnTo>
                <a:lnTo>
                  <a:pt x="131699" y="315594"/>
                </a:lnTo>
                <a:close/>
              </a:path>
              <a:path w="1150620" h="478154">
                <a:moveTo>
                  <a:pt x="152225" y="369768"/>
                </a:moveTo>
                <a:lnTo>
                  <a:pt x="125222" y="379983"/>
                </a:lnTo>
                <a:lnTo>
                  <a:pt x="145669" y="434213"/>
                </a:lnTo>
                <a:lnTo>
                  <a:pt x="172760" y="423962"/>
                </a:lnTo>
                <a:lnTo>
                  <a:pt x="152225" y="369768"/>
                </a:lnTo>
                <a:close/>
              </a:path>
              <a:path w="1150620" h="478154">
                <a:moveTo>
                  <a:pt x="172760" y="423962"/>
                </a:moveTo>
                <a:lnTo>
                  <a:pt x="145669" y="434213"/>
                </a:lnTo>
                <a:lnTo>
                  <a:pt x="176644" y="434213"/>
                </a:lnTo>
                <a:lnTo>
                  <a:pt x="172760" y="423962"/>
                </a:lnTo>
                <a:close/>
              </a:path>
              <a:path w="1150620" h="478154">
                <a:moveTo>
                  <a:pt x="1129664" y="0"/>
                </a:moveTo>
                <a:lnTo>
                  <a:pt x="152225" y="369768"/>
                </a:lnTo>
                <a:lnTo>
                  <a:pt x="172760" y="423962"/>
                </a:lnTo>
                <a:lnTo>
                  <a:pt x="1150239" y="54101"/>
                </a:lnTo>
                <a:lnTo>
                  <a:pt x="11296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24300" y="2972180"/>
            <a:ext cx="2293620" cy="1249680"/>
          </a:xfrm>
          <a:custGeom>
            <a:avLst/>
            <a:gdLst/>
            <a:ahLst/>
            <a:cxnLst/>
            <a:rect l="l" t="t" r="r" b="b"/>
            <a:pathLst>
              <a:path w="2293620" h="1249679">
                <a:moveTo>
                  <a:pt x="112013" y="1090549"/>
                </a:moveTo>
                <a:lnTo>
                  <a:pt x="0" y="1249299"/>
                </a:lnTo>
                <a:lnTo>
                  <a:pt x="194183" y="1243711"/>
                </a:lnTo>
                <a:lnTo>
                  <a:pt x="174151" y="1206373"/>
                </a:lnTo>
                <a:lnTo>
                  <a:pt x="141224" y="1206373"/>
                </a:lnTo>
                <a:lnTo>
                  <a:pt x="113919" y="1155319"/>
                </a:lnTo>
                <a:lnTo>
                  <a:pt x="139418" y="1141630"/>
                </a:lnTo>
                <a:lnTo>
                  <a:pt x="112013" y="1090549"/>
                </a:lnTo>
                <a:close/>
              </a:path>
              <a:path w="2293620" h="1249679">
                <a:moveTo>
                  <a:pt x="139418" y="1141630"/>
                </a:moveTo>
                <a:lnTo>
                  <a:pt x="113919" y="1155319"/>
                </a:lnTo>
                <a:lnTo>
                  <a:pt x="141224" y="1206373"/>
                </a:lnTo>
                <a:lnTo>
                  <a:pt x="166789" y="1192650"/>
                </a:lnTo>
                <a:lnTo>
                  <a:pt x="139418" y="1141630"/>
                </a:lnTo>
                <a:close/>
              </a:path>
              <a:path w="2293620" h="1249679">
                <a:moveTo>
                  <a:pt x="166789" y="1192650"/>
                </a:moveTo>
                <a:lnTo>
                  <a:pt x="141224" y="1206373"/>
                </a:lnTo>
                <a:lnTo>
                  <a:pt x="174151" y="1206373"/>
                </a:lnTo>
                <a:lnTo>
                  <a:pt x="166789" y="1192650"/>
                </a:lnTo>
                <a:close/>
              </a:path>
              <a:path w="2293620" h="1249679">
                <a:moveTo>
                  <a:pt x="2266188" y="0"/>
                </a:moveTo>
                <a:lnTo>
                  <a:pt x="139418" y="1141630"/>
                </a:lnTo>
                <a:lnTo>
                  <a:pt x="166789" y="1192650"/>
                </a:lnTo>
                <a:lnTo>
                  <a:pt x="2293620" y="51054"/>
                </a:lnTo>
                <a:lnTo>
                  <a:pt x="22661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30033" y="2826639"/>
            <a:ext cx="2264410" cy="616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Tahoma"/>
                <a:cs typeface="Tahoma"/>
              </a:rPr>
              <a:t>atus</a:t>
            </a:r>
            <a:r>
              <a:rPr dirty="0" sz="2000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0000"/>
                </a:solidFill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  <a:p>
            <a:pPr marL="662940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Tahoma"/>
                <a:cs typeface="Tahoma"/>
              </a:rPr>
              <a:t>GET </a:t>
            </a:r>
            <a:r>
              <a:rPr dirty="0" sz="1800">
                <a:latin typeface="Tahoma"/>
                <a:cs typeface="Tahoma"/>
              </a:rPr>
              <a:t>/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HTTP/1.0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311" y="1700783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1" y="2276855"/>
            <a:ext cx="609600" cy="5810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2852927"/>
            <a:ext cx="609600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1625">
              <a:lnSpc>
                <a:spcPts val="2265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311" y="3424428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/>
              <a:t>Telnet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40"/>
              <a:t> </a:t>
            </a:r>
            <a:r>
              <a:rPr dirty="0"/>
              <a:t>(FTP)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dirty="0"/>
              <a:t>Trivial </a:t>
            </a: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30"/>
              <a:t> </a:t>
            </a:r>
            <a:r>
              <a:rPr dirty="0"/>
              <a:t>(TFTP)</a:t>
            </a: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dirty="0" spc="-5"/>
              <a:t>Hypertext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30"/>
              <a:t> </a:t>
            </a:r>
            <a:r>
              <a:rPr dirty="0" spc="-5"/>
              <a:t>(HTTP)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00"/>
                </a:solidFill>
              </a:rPr>
              <a:t>Electronic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8" name="object 8"/>
          <p:cNvSpPr/>
          <p:nvPr/>
        </p:nvSpPr>
        <p:spPr>
          <a:xfrm>
            <a:off x="972311" y="1700783"/>
            <a:ext cx="609600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32397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Electronic</a:t>
            </a:r>
            <a:r>
              <a:rPr dirty="0" spc="-35"/>
              <a:t> </a:t>
            </a:r>
            <a:r>
              <a:rPr dirty="0" spc="-5"/>
              <a:t>Mail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7458709" cy="422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Email </a:t>
            </a:r>
            <a:r>
              <a:rPr dirty="0" sz="3200">
                <a:latin typeface="Tahoma"/>
                <a:cs typeface="Tahoma"/>
              </a:rPr>
              <a:t>uses </a:t>
            </a:r>
            <a:r>
              <a:rPr dirty="0" sz="3200" spc="-5">
                <a:latin typeface="Tahoma"/>
                <a:cs typeface="Tahoma"/>
              </a:rPr>
              <a:t>several</a:t>
            </a:r>
            <a:r>
              <a:rPr dirty="0" sz="3200" spc="-5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application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protocols:</a:t>
            </a:r>
            <a:endParaRPr sz="3200">
              <a:latin typeface="Tahoma"/>
              <a:cs typeface="Tahoma"/>
            </a:endParaRPr>
          </a:p>
          <a:p>
            <a:pPr lvl="1" marL="756285" marR="204470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 b="1">
                <a:solidFill>
                  <a:srgbClr val="0033CC"/>
                </a:solidFill>
                <a:latin typeface="Tahoma"/>
                <a:cs typeface="Tahoma"/>
              </a:rPr>
              <a:t>SMTP</a:t>
            </a:r>
            <a:r>
              <a:rPr dirty="0" sz="2800" spc="-5">
                <a:latin typeface="Tahoma"/>
                <a:cs typeface="Tahoma"/>
              </a:rPr>
              <a:t>: to </a:t>
            </a:r>
            <a:r>
              <a:rPr dirty="0" sz="2800" spc="-10">
                <a:latin typeface="Tahoma"/>
                <a:cs typeface="Tahoma"/>
              </a:rPr>
              <a:t>exchange </a:t>
            </a:r>
            <a:r>
              <a:rPr dirty="0" sz="2800" spc="-5">
                <a:latin typeface="Tahoma"/>
                <a:cs typeface="Tahoma"/>
              </a:rPr>
              <a:t>email messages  between </a:t>
            </a:r>
            <a:r>
              <a:rPr dirty="0" sz="2800" spc="-10">
                <a:latin typeface="Tahoma"/>
                <a:cs typeface="Tahoma"/>
              </a:rPr>
              <a:t>Email </a:t>
            </a:r>
            <a:r>
              <a:rPr dirty="0" sz="2800" spc="-5">
                <a:latin typeface="Tahoma"/>
                <a:cs typeface="Tahoma"/>
              </a:rPr>
              <a:t>Servers and to </a:t>
            </a:r>
            <a:r>
              <a:rPr dirty="0" sz="2800" spc="-10">
                <a:latin typeface="Tahoma"/>
                <a:cs typeface="Tahoma"/>
              </a:rPr>
              <a:t>send </a:t>
            </a:r>
            <a:r>
              <a:rPr dirty="0" sz="2800" spc="-5">
                <a:latin typeface="Tahoma"/>
                <a:cs typeface="Tahoma"/>
              </a:rPr>
              <a:t>email  </a:t>
            </a:r>
            <a:r>
              <a:rPr dirty="0" sz="2800" spc="-10">
                <a:latin typeface="Tahoma"/>
                <a:cs typeface="Tahoma"/>
              </a:rPr>
              <a:t>from your </a:t>
            </a:r>
            <a:r>
              <a:rPr dirty="0" sz="2800" spc="-5">
                <a:latin typeface="Tahoma"/>
                <a:cs typeface="Tahoma"/>
              </a:rPr>
              <a:t>PC </a:t>
            </a:r>
            <a:r>
              <a:rPr dirty="0" sz="2800">
                <a:latin typeface="Tahoma"/>
                <a:cs typeface="Tahoma"/>
              </a:rPr>
              <a:t>to </a:t>
            </a:r>
            <a:r>
              <a:rPr dirty="0" sz="2800" spc="-5">
                <a:latin typeface="Tahoma"/>
                <a:cs typeface="Tahoma"/>
              </a:rPr>
              <a:t>an email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server.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 b="1">
                <a:solidFill>
                  <a:srgbClr val="0033CC"/>
                </a:solidFill>
                <a:latin typeface="Tahoma"/>
                <a:cs typeface="Tahoma"/>
              </a:rPr>
              <a:t>POP </a:t>
            </a:r>
            <a:r>
              <a:rPr dirty="0" sz="2800" spc="-5">
                <a:latin typeface="Tahoma"/>
                <a:cs typeface="Tahoma"/>
              </a:rPr>
              <a:t>or </a:t>
            </a:r>
            <a:r>
              <a:rPr dirty="0" sz="2800" spc="-5" b="1">
                <a:solidFill>
                  <a:srgbClr val="0033CC"/>
                </a:solidFill>
                <a:latin typeface="Tahoma"/>
                <a:cs typeface="Tahoma"/>
              </a:rPr>
              <a:t>IMAP</a:t>
            </a:r>
            <a:r>
              <a:rPr dirty="0" sz="2800" spc="-5">
                <a:latin typeface="Tahoma"/>
                <a:cs typeface="Tahoma"/>
              </a:rPr>
              <a:t>: to retrieve email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messages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800" spc="-10">
                <a:latin typeface="Tahoma"/>
                <a:cs typeface="Tahoma"/>
              </a:rPr>
              <a:t>from your </a:t>
            </a:r>
            <a:r>
              <a:rPr dirty="0" sz="2800" spc="-5">
                <a:latin typeface="Tahoma"/>
                <a:cs typeface="Tahoma"/>
              </a:rPr>
              <a:t>email server to </a:t>
            </a:r>
            <a:r>
              <a:rPr dirty="0" sz="2800" spc="-10">
                <a:latin typeface="Tahoma"/>
                <a:cs typeface="Tahoma"/>
              </a:rPr>
              <a:t>your</a:t>
            </a:r>
            <a:r>
              <a:rPr dirty="0" sz="2800" spc="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PC.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 b="1">
                <a:solidFill>
                  <a:srgbClr val="0033CC"/>
                </a:solidFill>
                <a:latin typeface="Tahoma"/>
                <a:cs typeface="Tahoma"/>
              </a:rPr>
              <a:t>MIME</a:t>
            </a:r>
            <a:r>
              <a:rPr dirty="0" sz="2800" spc="-10">
                <a:latin typeface="Tahoma"/>
                <a:cs typeface="Tahoma"/>
              </a:rPr>
              <a:t>: </a:t>
            </a:r>
            <a:r>
              <a:rPr dirty="0" sz="2800" spc="-5">
                <a:latin typeface="Tahoma"/>
                <a:cs typeface="Tahoma"/>
              </a:rPr>
              <a:t>to structure </a:t>
            </a:r>
            <a:r>
              <a:rPr dirty="0" sz="2800" spc="-10">
                <a:latin typeface="Tahoma"/>
                <a:cs typeface="Tahoma"/>
              </a:rPr>
              <a:t>the </a:t>
            </a:r>
            <a:r>
              <a:rPr dirty="0" sz="2800">
                <a:latin typeface="Tahoma"/>
                <a:cs typeface="Tahoma"/>
              </a:rPr>
              <a:t>content of</a:t>
            </a:r>
            <a:r>
              <a:rPr dirty="0" sz="2800" spc="-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800" spc="-5">
                <a:latin typeface="Tahoma"/>
                <a:cs typeface="Tahoma"/>
              </a:rPr>
              <a:t>email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message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Simple Mail Transfer Protocol (SMTP)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55904" y="1773935"/>
            <a:ext cx="7851648" cy="3835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22554"/>
            <a:ext cx="428942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/>
              <a:t>User Agent </a:t>
            </a:r>
            <a:r>
              <a:rPr dirty="0" sz="3600" spc="-5"/>
              <a:t>(</a:t>
            </a:r>
            <a:r>
              <a:rPr dirty="0" sz="3600" spc="-5" b="1">
                <a:latin typeface="Tahoma"/>
                <a:cs typeface="Tahoma"/>
              </a:rPr>
              <a:t>UA</a:t>
            </a:r>
            <a:r>
              <a:rPr dirty="0" sz="3600" spc="-5"/>
              <a:t>)</a:t>
            </a:r>
            <a:r>
              <a:rPr dirty="0" sz="3600" spc="-80"/>
              <a:t> </a:t>
            </a:r>
            <a:r>
              <a:rPr dirty="0" sz="3600" spc="-5"/>
              <a:t>and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9969" y="619378"/>
            <a:ext cx="546862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Mail Transfer </a:t>
            </a:r>
            <a:r>
              <a:rPr dirty="0" sz="3600">
                <a:solidFill>
                  <a:srgbClr val="333399"/>
                </a:solidFill>
                <a:latin typeface="Tahoma"/>
                <a:cs typeface="Tahoma"/>
              </a:rPr>
              <a:t>Agent</a:t>
            </a:r>
            <a:r>
              <a:rPr dirty="0" sz="3600" spc="-2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dirty="0" sz="3600" spc="-5" b="1">
                <a:solidFill>
                  <a:srgbClr val="333399"/>
                </a:solidFill>
                <a:latin typeface="Tahoma"/>
                <a:cs typeface="Tahoma"/>
              </a:rPr>
              <a:t>MTA</a:t>
            </a:r>
            <a:r>
              <a:rPr dirty="0" sz="3600" spc="-5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1844039"/>
            <a:ext cx="6566916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06370" y="3545458"/>
            <a:ext cx="267843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create/read/store</a:t>
            </a:r>
            <a:r>
              <a:rPr dirty="0" sz="1800" spc="-4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922523" y="4553711"/>
            <a:ext cx="266700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find path/delivery</a:t>
            </a:r>
            <a:r>
              <a:rPr dirty="0" sz="1800" spc="-5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3723132"/>
            <a:ext cx="1600200" cy="2514600"/>
          </a:xfrm>
          <a:custGeom>
            <a:avLst/>
            <a:gdLst/>
            <a:ahLst/>
            <a:cxnLst/>
            <a:rect l="l" t="t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39000" y="3723132"/>
            <a:ext cx="1600200" cy="2514600"/>
          </a:xfrm>
          <a:custGeom>
            <a:avLst/>
            <a:gdLst/>
            <a:ahLst/>
            <a:cxnLst/>
            <a:rect l="l" t="t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99578" y="3760851"/>
            <a:ext cx="47879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3723132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723132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97855" y="3760851"/>
            <a:ext cx="14154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Email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3723132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7400" y="3723132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06801" y="3760851"/>
            <a:ext cx="14154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Email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3723132"/>
            <a:ext cx="1600200" cy="2514600"/>
          </a:xfrm>
          <a:custGeom>
            <a:avLst/>
            <a:gdLst/>
            <a:ahLst/>
            <a:cxnLst/>
            <a:rect l="l" t="t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3723132"/>
            <a:ext cx="1600200" cy="2514600"/>
          </a:xfrm>
          <a:custGeom>
            <a:avLst/>
            <a:gdLst/>
            <a:ahLst/>
            <a:cxnLst/>
            <a:rect l="l" t="t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1017" y="3760851"/>
            <a:ext cx="141922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Sending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4400" y="4256532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4400" y="4256532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64100" y="4337557"/>
            <a:ext cx="208597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Mail </a:t>
            </a:r>
            <a:r>
              <a:rPr dirty="0" sz="2000" spc="-10">
                <a:latin typeface="Times New Roman"/>
                <a:cs typeface="Times New Roman"/>
              </a:rPr>
              <a:t>Transfer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4256532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4256532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73045" y="4337557"/>
            <a:ext cx="208407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Mail </a:t>
            </a:r>
            <a:r>
              <a:rPr dirty="0" sz="2000" spc="-10">
                <a:latin typeface="Times New Roman"/>
                <a:cs typeface="Times New Roman"/>
              </a:rPr>
              <a:t>Transfer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15200" y="425653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13000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15200" y="425653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50963" y="4337557"/>
            <a:ext cx="117729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00" y="425653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1300099" y="0"/>
                </a:moveTo>
                <a:lnTo>
                  <a:pt x="147637" y="0"/>
                </a:lnTo>
                <a:lnTo>
                  <a:pt x="100974" y="7521"/>
                </a:lnTo>
                <a:lnTo>
                  <a:pt x="60446" y="28472"/>
                </a:lnTo>
                <a:lnTo>
                  <a:pt x="28486" y="60432"/>
                </a:lnTo>
                <a:lnTo>
                  <a:pt x="7527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7" y="1042017"/>
                </a:lnTo>
                <a:lnTo>
                  <a:pt x="28486" y="1082567"/>
                </a:lnTo>
                <a:lnTo>
                  <a:pt x="60446" y="1114527"/>
                </a:lnTo>
                <a:lnTo>
                  <a:pt x="100974" y="1135478"/>
                </a:lnTo>
                <a:lnTo>
                  <a:pt x="147637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7200" y="425653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47701"/>
                </a:moveTo>
                <a:lnTo>
                  <a:pt x="7527" y="100982"/>
                </a:lnTo>
                <a:lnTo>
                  <a:pt x="28486" y="60432"/>
                </a:lnTo>
                <a:lnTo>
                  <a:pt x="60446" y="28472"/>
                </a:lnTo>
                <a:lnTo>
                  <a:pt x="100974" y="7521"/>
                </a:lnTo>
                <a:lnTo>
                  <a:pt x="147637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637" y="1143000"/>
                </a:lnTo>
                <a:lnTo>
                  <a:pt x="100974" y="1135478"/>
                </a:lnTo>
                <a:lnTo>
                  <a:pt x="60446" y="1114527"/>
                </a:lnTo>
                <a:lnTo>
                  <a:pt x="28486" y="1082567"/>
                </a:lnTo>
                <a:lnTo>
                  <a:pt x="7527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1718" y="4337557"/>
            <a:ext cx="117729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4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82296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4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0" y="91439"/>
                </a:moveTo>
                <a:lnTo>
                  <a:pt x="7186" y="55828"/>
                </a:lnTo>
                <a:lnTo>
                  <a:pt x="26784" y="26765"/>
                </a:lnTo>
                <a:lnTo>
                  <a:pt x="55849" y="7179"/>
                </a:lnTo>
                <a:lnTo>
                  <a:pt x="91440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40" y="548639"/>
                </a:lnTo>
                <a:lnTo>
                  <a:pt x="55849" y="541460"/>
                </a:lnTo>
                <a:lnTo>
                  <a:pt x="26784" y="521874"/>
                </a:lnTo>
                <a:lnTo>
                  <a:pt x="7186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99515" y="4984750"/>
            <a:ext cx="5454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S</a:t>
            </a:r>
            <a:r>
              <a:rPr dirty="0" sz="1800" spc="-10" b="1">
                <a:latin typeface="Arial Narrow"/>
                <a:cs typeface="Arial Narrow"/>
              </a:rPr>
              <a:t>M</a:t>
            </a:r>
            <a:r>
              <a:rPr dirty="0" sz="1800" b="1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60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860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71166" y="4984750"/>
            <a:ext cx="54673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SMTP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52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823213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3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52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3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3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690620" y="4998973"/>
            <a:ext cx="5454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S</a:t>
            </a:r>
            <a:r>
              <a:rPr dirty="0" sz="1800" spc="-10" b="1">
                <a:latin typeface="Arial Narrow"/>
                <a:cs typeface="Arial Narrow"/>
              </a:rPr>
              <a:t>M</a:t>
            </a:r>
            <a:r>
              <a:rPr dirty="0" sz="1800" b="1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244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24400" y="4850891"/>
            <a:ext cx="914400" cy="548640"/>
          </a:xfrm>
          <a:custGeom>
            <a:avLst/>
            <a:gdLst/>
            <a:ahLst/>
            <a:cxnLst/>
            <a:rect l="l" t="t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910073" y="4984750"/>
            <a:ext cx="54546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S</a:t>
            </a:r>
            <a:r>
              <a:rPr dirty="0" sz="1800" spc="-10" b="1">
                <a:latin typeface="Arial Narrow"/>
                <a:cs typeface="Arial Narrow"/>
              </a:rPr>
              <a:t>M</a:t>
            </a:r>
            <a:r>
              <a:rPr dirty="0" sz="1800" b="1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198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823214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198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094221" y="4861814"/>
            <a:ext cx="767715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860" marR="5080" indent="-13716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POP3</a:t>
            </a:r>
            <a:r>
              <a:rPr dirty="0" sz="1800" spc="-80" b="1">
                <a:latin typeface="Arial Narrow"/>
                <a:cs typeface="Arial Narrow"/>
              </a:rPr>
              <a:t> </a:t>
            </a:r>
            <a:r>
              <a:rPr dirty="0" sz="1800" spc="-5" b="1">
                <a:latin typeface="Arial Narrow"/>
                <a:cs typeface="Arial Narrow"/>
              </a:rPr>
              <a:t>or  IMAP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914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823214" y="0"/>
                </a:moveTo>
                <a:lnTo>
                  <a:pt x="91185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5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91400" y="4866132"/>
            <a:ext cx="914400" cy="547370"/>
          </a:xfrm>
          <a:custGeom>
            <a:avLst/>
            <a:gdLst/>
            <a:ahLst/>
            <a:cxnLst/>
            <a:rect l="l" t="t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5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5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466203" y="4861814"/>
            <a:ext cx="767715" cy="558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860" marR="5080" indent="-137160">
              <a:lnSpc>
                <a:spcPct val="100000"/>
              </a:lnSpc>
            </a:pPr>
            <a:r>
              <a:rPr dirty="0" sz="1800" b="1">
                <a:latin typeface="Arial Narrow"/>
                <a:cs typeface="Arial Narrow"/>
              </a:rPr>
              <a:t>POP3</a:t>
            </a:r>
            <a:r>
              <a:rPr dirty="0" sz="1800" spc="-80" b="1">
                <a:latin typeface="Arial Narrow"/>
                <a:cs typeface="Arial Narrow"/>
              </a:rPr>
              <a:t> </a:t>
            </a:r>
            <a:r>
              <a:rPr dirty="0" sz="1800" spc="-5" b="1">
                <a:latin typeface="Arial Narrow"/>
                <a:cs typeface="Arial Narrow"/>
              </a:rPr>
              <a:t>or  IMAP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32397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Electronic</a:t>
            </a:r>
            <a:r>
              <a:rPr dirty="0" spc="-35"/>
              <a:t> </a:t>
            </a:r>
            <a:r>
              <a:rPr dirty="0" spc="-5"/>
              <a:t>Mail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2875" y="2199132"/>
            <a:ext cx="914400" cy="914400"/>
          </a:xfrm>
          <a:prstGeom prst="rect">
            <a:avLst/>
          </a:prstGeom>
          <a:solidFill>
            <a:srgbClr val="FF6600"/>
          </a:solidFill>
          <a:ln w="9144">
            <a:solidFill>
              <a:srgbClr val="000000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marL="230504" marR="33655" indent="-190500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latin typeface="Arial Narrow"/>
                <a:cs typeface="Arial Narrow"/>
              </a:rPr>
              <a:t>S</a:t>
            </a:r>
            <a:r>
              <a:rPr dirty="0" sz="2000" spc="-10" b="1">
                <a:latin typeface="Arial Narrow"/>
                <a:cs typeface="Arial Narrow"/>
              </a:rPr>
              <a:t>e</a:t>
            </a:r>
            <a:r>
              <a:rPr dirty="0" sz="2000" b="1">
                <a:latin typeface="Arial Narrow"/>
                <a:cs typeface="Arial Narrow"/>
              </a:rPr>
              <a:t>n</a:t>
            </a:r>
            <a:r>
              <a:rPr dirty="0" sz="2000" spc="5" b="1">
                <a:latin typeface="Arial Narrow"/>
                <a:cs typeface="Arial Narrow"/>
              </a:rPr>
              <a:t>d</a:t>
            </a:r>
            <a:r>
              <a:rPr dirty="0" sz="2000" b="1">
                <a:latin typeface="Arial Narrow"/>
                <a:cs typeface="Arial Narrow"/>
              </a:rPr>
              <a:t>ing  </a:t>
            </a:r>
            <a:r>
              <a:rPr dirty="0" sz="2000" b="1">
                <a:latin typeface="Arial Narrow"/>
                <a:cs typeface="Arial Narrow"/>
              </a:rPr>
              <a:t>host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1676" y="1740407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marL="139065" marR="131445" indent="45720">
              <a:lnSpc>
                <a:spcPct val="100000"/>
              </a:lnSpc>
              <a:spcBef>
                <a:spcPts val="1120"/>
              </a:spcBef>
            </a:pPr>
            <a:r>
              <a:rPr dirty="0" sz="2000" spc="-5" b="1">
                <a:latin typeface="Arial Narrow"/>
                <a:cs typeface="Arial Narrow"/>
              </a:rPr>
              <a:t>email  </a:t>
            </a:r>
            <a:r>
              <a:rPr dirty="0" sz="2000" spc="-5" b="1">
                <a:latin typeface="Arial Narrow"/>
                <a:cs typeface="Arial Narrow"/>
              </a:rPr>
              <a:t>server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3352" y="1740407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54610" marR="42545" indent="130810">
              <a:lnSpc>
                <a:spcPts val="2400"/>
              </a:lnSpc>
            </a:pPr>
            <a:r>
              <a:rPr dirty="0" sz="2000" spc="-5" b="1">
                <a:latin typeface="Arial Narrow"/>
                <a:cs typeface="Arial Narrow"/>
              </a:rPr>
              <a:t>email  server  </a:t>
            </a:r>
            <a:r>
              <a:rPr dirty="0" sz="2000" b="1">
                <a:latin typeface="Arial Narrow"/>
                <a:cs typeface="Arial Narrow"/>
              </a:rPr>
              <a:t>r</a:t>
            </a:r>
            <a:r>
              <a:rPr dirty="0" sz="2000" spc="-10" b="1">
                <a:latin typeface="Arial Narrow"/>
                <a:cs typeface="Arial Narrow"/>
              </a:rPr>
              <a:t>e</a:t>
            </a:r>
            <a:r>
              <a:rPr dirty="0" sz="2000" spc="-5" b="1">
                <a:latin typeface="Arial Narrow"/>
                <a:cs typeface="Arial Narrow"/>
              </a:rPr>
              <a:t>ce</a:t>
            </a:r>
            <a:r>
              <a:rPr dirty="0" sz="2000" spc="-10" b="1">
                <a:latin typeface="Arial Narrow"/>
                <a:cs typeface="Arial Narrow"/>
              </a:rPr>
              <a:t>i</a:t>
            </a:r>
            <a:r>
              <a:rPr dirty="0" sz="2000" spc="-5" b="1">
                <a:latin typeface="Arial Narrow"/>
                <a:cs typeface="Arial Narrow"/>
              </a:rPr>
              <a:t>ver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12152" y="219913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12152" y="2199132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264654" y="2346197"/>
            <a:ext cx="1010919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 Narrow"/>
                <a:cs typeface="Arial Narrow"/>
              </a:rPr>
              <a:t>Recei</a:t>
            </a:r>
            <a:r>
              <a:rPr dirty="0" sz="2000" spc="-10" b="1">
                <a:latin typeface="Arial Narrow"/>
                <a:cs typeface="Arial Narrow"/>
              </a:rPr>
              <a:t>v</a:t>
            </a:r>
            <a:r>
              <a:rPr dirty="0" sz="2000" b="1">
                <a:latin typeface="Arial Narrow"/>
                <a:cs typeface="Arial Narrow"/>
              </a:rPr>
              <a:t>ing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35926" y="2650997"/>
            <a:ext cx="466725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 Narrow"/>
                <a:cs typeface="Arial Narrow"/>
              </a:rPr>
              <a:t>h</a:t>
            </a:r>
            <a:r>
              <a:rPr dirty="0" sz="2000" spc="5" b="1">
                <a:latin typeface="Arial Narrow"/>
                <a:cs typeface="Arial Narrow"/>
              </a:rPr>
              <a:t>o</a:t>
            </a:r>
            <a:r>
              <a:rPr dirty="0" sz="2000" spc="-5" b="1">
                <a:latin typeface="Arial Narrow"/>
                <a:cs typeface="Arial Narrow"/>
              </a:rPr>
              <a:t>st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7600" y="2654807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914400" y="0"/>
                </a:moveTo>
                <a:lnTo>
                  <a:pt x="851801" y="1054"/>
                </a:lnTo>
                <a:lnTo>
                  <a:pt x="790333" y="4174"/>
                </a:lnTo>
                <a:lnTo>
                  <a:pt x="730132" y="9289"/>
                </a:lnTo>
                <a:lnTo>
                  <a:pt x="671336" y="16333"/>
                </a:lnTo>
                <a:lnTo>
                  <a:pt x="614079" y="25237"/>
                </a:lnTo>
                <a:lnTo>
                  <a:pt x="558498" y="35933"/>
                </a:lnTo>
                <a:lnTo>
                  <a:pt x="504729" y="48352"/>
                </a:lnTo>
                <a:lnTo>
                  <a:pt x="452910" y="62427"/>
                </a:lnTo>
                <a:lnTo>
                  <a:pt x="403175" y="78090"/>
                </a:lnTo>
                <a:lnTo>
                  <a:pt x="355661" y="95272"/>
                </a:lnTo>
                <a:lnTo>
                  <a:pt x="310505" y="113905"/>
                </a:lnTo>
                <a:lnTo>
                  <a:pt x="267843" y="133921"/>
                </a:lnTo>
                <a:lnTo>
                  <a:pt x="227810" y="155252"/>
                </a:lnTo>
                <a:lnTo>
                  <a:pt x="190544" y="177830"/>
                </a:lnTo>
                <a:lnTo>
                  <a:pt x="156180" y="201587"/>
                </a:lnTo>
                <a:lnTo>
                  <a:pt x="124855" y="226455"/>
                </a:lnTo>
                <a:lnTo>
                  <a:pt x="96704" y="252364"/>
                </a:lnTo>
                <a:lnTo>
                  <a:pt x="50474" y="307039"/>
                </a:lnTo>
                <a:lnTo>
                  <a:pt x="18579" y="365066"/>
                </a:lnTo>
                <a:lnTo>
                  <a:pt x="2109" y="425900"/>
                </a:lnTo>
                <a:lnTo>
                  <a:pt x="0" y="457200"/>
                </a:lnTo>
                <a:lnTo>
                  <a:pt x="2109" y="488499"/>
                </a:lnTo>
                <a:lnTo>
                  <a:pt x="18579" y="549333"/>
                </a:lnTo>
                <a:lnTo>
                  <a:pt x="50474" y="607360"/>
                </a:lnTo>
                <a:lnTo>
                  <a:pt x="96704" y="662035"/>
                </a:lnTo>
                <a:lnTo>
                  <a:pt x="124855" y="687944"/>
                </a:lnTo>
                <a:lnTo>
                  <a:pt x="156180" y="712812"/>
                </a:lnTo>
                <a:lnTo>
                  <a:pt x="190544" y="736569"/>
                </a:lnTo>
                <a:lnTo>
                  <a:pt x="227810" y="759147"/>
                </a:lnTo>
                <a:lnTo>
                  <a:pt x="267842" y="780478"/>
                </a:lnTo>
                <a:lnTo>
                  <a:pt x="310505" y="800494"/>
                </a:lnTo>
                <a:lnTo>
                  <a:pt x="355661" y="819127"/>
                </a:lnTo>
                <a:lnTo>
                  <a:pt x="403175" y="836309"/>
                </a:lnTo>
                <a:lnTo>
                  <a:pt x="452910" y="851972"/>
                </a:lnTo>
                <a:lnTo>
                  <a:pt x="504729" y="866047"/>
                </a:lnTo>
                <a:lnTo>
                  <a:pt x="558498" y="878466"/>
                </a:lnTo>
                <a:lnTo>
                  <a:pt x="614079" y="889162"/>
                </a:lnTo>
                <a:lnTo>
                  <a:pt x="671336" y="898066"/>
                </a:lnTo>
                <a:lnTo>
                  <a:pt x="730132" y="905110"/>
                </a:lnTo>
                <a:lnTo>
                  <a:pt x="790333" y="910225"/>
                </a:lnTo>
                <a:lnTo>
                  <a:pt x="851801" y="913345"/>
                </a:lnTo>
                <a:lnTo>
                  <a:pt x="914400" y="914400"/>
                </a:lnTo>
                <a:lnTo>
                  <a:pt x="976998" y="913345"/>
                </a:lnTo>
                <a:lnTo>
                  <a:pt x="1038466" y="910225"/>
                </a:lnTo>
                <a:lnTo>
                  <a:pt x="1098667" y="905110"/>
                </a:lnTo>
                <a:lnTo>
                  <a:pt x="1157463" y="898066"/>
                </a:lnTo>
                <a:lnTo>
                  <a:pt x="1214720" y="889162"/>
                </a:lnTo>
                <a:lnTo>
                  <a:pt x="1270301" y="878466"/>
                </a:lnTo>
                <a:lnTo>
                  <a:pt x="1324070" y="866047"/>
                </a:lnTo>
                <a:lnTo>
                  <a:pt x="1375889" y="851972"/>
                </a:lnTo>
                <a:lnTo>
                  <a:pt x="1425624" y="836309"/>
                </a:lnTo>
                <a:lnTo>
                  <a:pt x="1473138" y="819127"/>
                </a:lnTo>
                <a:lnTo>
                  <a:pt x="1518294" y="800494"/>
                </a:lnTo>
                <a:lnTo>
                  <a:pt x="1560956" y="780478"/>
                </a:lnTo>
                <a:lnTo>
                  <a:pt x="1600989" y="759147"/>
                </a:lnTo>
                <a:lnTo>
                  <a:pt x="1638255" y="736569"/>
                </a:lnTo>
                <a:lnTo>
                  <a:pt x="1672619" y="712812"/>
                </a:lnTo>
                <a:lnTo>
                  <a:pt x="1703944" y="687944"/>
                </a:lnTo>
                <a:lnTo>
                  <a:pt x="1732095" y="662035"/>
                </a:lnTo>
                <a:lnTo>
                  <a:pt x="1778325" y="607360"/>
                </a:lnTo>
                <a:lnTo>
                  <a:pt x="1810220" y="549333"/>
                </a:lnTo>
                <a:lnTo>
                  <a:pt x="1826690" y="488499"/>
                </a:lnTo>
                <a:lnTo>
                  <a:pt x="1828800" y="457200"/>
                </a:lnTo>
                <a:lnTo>
                  <a:pt x="1826690" y="425900"/>
                </a:lnTo>
                <a:lnTo>
                  <a:pt x="1810220" y="365066"/>
                </a:lnTo>
                <a:lnTo>
                  <a:pt x="1778325" y="307039"/>
                </a:lnTo>
                <a:lnTo>
                  <a:pt x="1732095" y="252364"/>
                </a:lnTo>
                <a:lnTo>
                  <a:pt x="1703944" y="226455"/>
                </a:lnTo>
                <a:lnTo>
                  <a:pt x="1672619" y="201587"/>
                </a:lnTo>
                <a:lnTo>
                  <a:pt x="1638255" y="177830"/>
                </a:lnTo>
                <a:lnTo>
                  <a:pt x="1600989" y="155252"/>
                </a:lnTo>
                <a:lnTo>
                  <a:pt x="1560957" y="133921"/>
                </a:lnTo>
                <a:lnTo>
                  <a:pt x="1518294" y="113905"/>
                </a:lnTo>
                <a:lnTo>
                  <a:pt x="1473138" y="95272"/>
                </a:lnTo>
                <a:lnTo>
                  <a:pt x="1425624" y="78090"/>
                </a:lnTo>
                <a:lnTo>
                  <a:pt x="1375889" y="62427"/>
                </a:lnTo>
                <a:lnTo>
                  <a:pt x="1324070" y="48352"/>
                </a:lnTo>
                <a:lnTo>
                  <a:pt x="1270301" y="35933"/>
                </a:lnTo>
                <a:lnTo>
                  <a:pt x="1214720" y="25237"/>
                </a:lnTo>
                <a:lnTo>
                  <a:pt x="1157463" y="16333"/>
                </a:lnTo>
                <a:lnTo>
                  <a:pt x="1098667" y="9289"/>
                </a:lnTo>
                <a:lnTo>
                  <a:pt x="1038466" y="4174"/>
                </a:lnTo>
                <a:lnTo>
                  <a:pt x="976998" y="1054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57600" y="2654807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457200"/>
                </a:moveTo>
                <a:lnTo>
                  <a:pt x="8348" y="395166"/>
                </a:lnTo>
                <a:lnTo>
                  <a:pt x="32667" y="335668"/>
                </a:lnTo>
                <a:lnTo>
                  <a:pt x="71866" y="279249"/>
                </a:lnTo>
                <a:lnTo>
                  <a:pt x="124855" y="226455"/>
                </a:lnTo>
                <a:lnTo>
                  <a:pt x="156180" y="201587"/>
                </a:lnTo>
                <a:lnTo>
                  <a:pt x="190544" y="177830"/>
                </a:lnTo>
                <a:lnTo>
                  <a:pt x="227810" y="155252"/>
                </a:lnTo>
                <a:lnTo>
                  <a:pt x="267843" y="133921"/>
                </a:lnTo>
                <a:lnTo>
                  <a:pt x="310505" y="113905"/>
                </a:lnTo>
                <a:lnTo>
                  <a:pt x="355661" y="95272"/>
                </a:lnTo>
                <a:lnTo>
                  <a:pt x="403175" y="78090"/>
                </a:lnTo>
                <a:lnTo>
                  <a:pt x="452910" y="62427"/>
                </a:lnTo>
                <a:lnTo>
                  <a:pt x="504729" y="48352"/>
                </a:lnTo>
                <a:lnTo>
                  <a:pt x="558498" y="35933"/>
                </a:lnTo>
                <a:lnTo>
                  <a:pt x="614079" y="25237"/>
                </a:lnTo>
                <a:lnTo>
                  <a:pt x="671336" y="16333"/>
                </a:lnTo>
                <a:lnTo>
                  <a:pt x="730132" y="9289"/>
                </a:lnTo>
                <a:lnTo>
                  <a:pt x="790333" y="4174"/>
                </a:lnTo>
                <a:lnTo>
                  <a:pt x="851801" y="1054"/>
                </a:lnTo>
                <a:lnTo>
                  <a:pt x="914400" y="0"/>
                </a:lnTo>
                <a:lnTo>
                  <a:pt x="976998" y="1054"/>
                </a:lnTo>
                <a:lnTo>
                  <a:pt x="1038466" y="4174"/>
                </a:lnTo>
                <a:lnTo>
                  <a:pt x="1098667" y="9289"/>
                </a:lnTo>
                <a:lnTo>
                  <a:pt x="1157463" y="16333"/>
                </a:lnTo>
                <a:lnTo>
                  <a:pt x="1214720" y="25237"/>
                </a:lnTo>
                <a:lnTo>
                  <a:pt x="1270301" y="35933"/>
                </a:lnTo>
                <a:lnTo>
                  <a:pt x="1324070" y="48352"/>
                </a:lnTo>
                <a:lnTo>
                  <a:pt x="1375889" y="62427"/>
                </a:lnTo>
                <a:lnTo>
                  <a:pt x="1425624" y="78090"/>
                </a:lnTo>
                <a:lnTo>
                  <a:pt x="1473138" y="95272"/>
                </a:lnTo>
                <a:lnTo>
                  <a:pt x="1518294" y="113905"/>
                </a:lnTo>
                <a:lnTo>
                  <a:pt x="1560957" y="133921"/>
                </a:lnTo>
                <a:lnTo>
                  <a:pt x="1600989" y="155252"/>
                </a:lnTo>
                <a:lnTo>
                  <a:pt x="1638255" y="177830"/>
                </a:lnTo>
                <a:lnTo>
                  <a:pt x="1672619" y="201587"/>
                </a:lnTo>
                <a:lnTo>
                  <a:pt x="1703944" y="226455"/>
                </a:lnTo>
                <a:lnTo>
                  <a:pt x="1732095" y="252364"/>
                </a:lnTo>
                <a:lnTo>
                  <a:pt x="1778325" y="307039"/>
                </a:lnTo>
                <a:lnTo>
                  <a:pt x="1810220" y="365066"/>
                </a:lnTo>
                <a:lnTo>
                  <a:pt x="1826690" y="425900"/>
                </a:lnTo>
                <a:lnTo>
                  <a:pt x="1828800" y="457200"/>
                </a:lnTo>
                <a:lnTo>
                  <a:pt x="1826690" y="488499"/>
                </a:lnTo>
                <a:lnTo>
                  <a:pt x="1810220" y="549333"/>
                </a:lnTo>
                <a:lnTo>
                  <a:pt x="1778325" y="607360"/>
                </a:lnTo>
                <a:lnTo>
                  <a:pt x="1732095" y="662035"/>
                </a:lnTo>
                <a:lnTo>
                  <a:pt x="1703944" y="687944"/>
                </a:lnTo>
                <a:lnTo>
                  <a:pt x="1672619" y="712812"/>
                </a:lnTo>
                <a:lnTo>
                  <a:pt x="1638255" y="736569"/>
                </a:lnTo>
                <a:lnTo>
                  <a:pt x="1600989" y="759147"/>
                </a:lnTo>
                <a:lnTo>
                  <a:pt x="1560956" y="780478"/>
                </a:lnTo>
                <a:lnTo>
                  <a:pt x="1518294" y="800494"/>
                </a:lnTo>
                <a:lnTo>
                  <a:pt x="1473138" y="819127"/>
                </a:lnTo>
                <a:lnTo>
                  <a:pt x="1425624" y="836309"/>
                </a:lnTo>
                <a:lnTo>
                  <a:pt x="1375889" y="851972"/>
                </a:lnTo>
                <a:lnTo>
                  <a:pt x="1324070" y="866047"/>
                </a:lnTo>
                <a:lnTo>
                  <a:pt x="1270301" y="878466"/>
                </a:lnTo>
                <a:lnTo>
                  <a:pt x="1214720" y="889162"/>
                </a:lnTo>
                <a:lnTo>
                  <a:pt x="1157463" y="898066"/>
                </a:lnTo>
                <a:lnTo>
                  <a:pt x="1098667" y="905110"/>
                </a:lnTo>
                <a:lnTo>
                  <a:pt x="1038466" y="910225"/>
                </a:lnTo>
                <a:lnTo>
                  <a:pt x="976998" y="913345"/>
                </a:lnTo>
                <a:lnTo>
                  <a:pt x="914400" y="914400"/>
                </a:lnTo>
                <a:lnTo>
                  <a:pt x="851801" y="913345"/>
                </a:lnTo>
                <a:lnTo>
                  <a:pt x="790333" y="910225"/>
                </a:lnTo>
                <a:lnTo>
                  <a:pt x="730132" y="905110"/>
                </a:lnTo>
                <a:lnTo>
                  <a:pt x="671336" y="898066"/>
                </a:lnTo>
                <a:lnTo>
                  <a:pt x="614079" y="889162"/>
                </a:lnTo>
                <a:lnTo>
                  <a:pt x="558498" y="878466"/>
                </a:lnTo>
                <a:lnTo>
                  <a:pt x="504729" y="866047"/>
                </a:lnTo>
                <a:lnTo>
                  <a:pt x="452910" y="851972"/>
                </a:lnTo>
                <a:lnTo>
                  <a:pt x="403175" y="836309"/>
                </a:lnTo>
                <a:lnTo>
                  <a:pt x="355661" y="819127"/>
                </a:lnTo>
                <a:lnTo>
                  <a:pt x="310505" y="800494"/>
                </a:lnTo>
                <a:lnTo>
                  <a:pt x="267842" y="780478"/>
                </a:lnTo>
                <a:lnTo>
                  <a:pt x="227810" y="759147"/>
                </a:lnTo>
                <a:lnTo>
                  <a:pt x="190544" y="736569"/>
                </a:lnTo>
                <a:lnTo>
                  <a:pt x="156180" y="712812"/>
                </a:lnTo>
                <a:lnTo>
                  <a:pt x="124855" y="687944"/>
                </a:lnTo>
                <a:lnTo>
                  <a:pt x="96704" y="662035"/>
                </a:lnTo>
                <a:lnTo>
                  <a:pt x="50474" y="607360"/>
                </a:lnTo>
                <a:lnTo>
                  <a:pt x="18579" y="549333"/>
                </a:lnTo>
                <a:lnTo>
                  <a:pt x="2109" y="488499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021963" y="2954273"/>
            <a:ext cx="1099820" cy="314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Arial Narrow"/>
                <a:cs typeface="Arial Narrow"/>
              </a:rPr>
              <a:t>IP</a:t>
            </a:r>
            <a:r>
              <a:rPr dirty="0" sz="2000" spc="-12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Network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27276" y="2656332"/>
            <a:ext cx="1830705" cy="455930"/>
          </a:xfrm>
          <a:custGeom>
            <a:avLst/>
            <a:gdLst/>
            <a:ahLst/>
            <a:cxnLst/>
            <a:rect l="l" t="t" r="r" b="b"/>
            <a:pathLst>
              <a:path w="1830704" h="455930">
                <a:moveTo>
                  <a:pt x="0" y="0"/>
                </a:moveTo>
                <a:lnTo>
                  <a:pt x="1830324" y="45554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56076" y="2197607"/>
            <a:ext cx="269875" cy="590550"/>
          </a:xfrm>
          <a:custGeom>
            <a:avLst/>
            <a:gdLst/>
            <a:ahLst/>
            <a:cxnLst/>
            <a:rect l="l" t="t" r="r" b="b"/>
            <a:pathLst>
              <a:path w="269875" h="590550">
                <a:moveTo>
                  <a:pt x="0" y="0"/>
                </a:moveTo>
                <a:lnTo>
                  <a:pt x="269875" y="5905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18176" y="2197607"/>
            <a:ext cx="265430" cy="590550"/>
          </a:xfrm>
          <a:custGeom>
            <a:avLst/>
            <a:gdLst/>
            <a:ahLst/>
            <a:cxnLst/>
            <a:rect l="l" t="t" r="r" b="b"/>
            <a:pathLst>
              <a:path w="265429" h="590550">
                <a:moveTo>
                  <a:pt x="265049" y="0"/>
                </a:moveTo>
                <a:lnTo>
                  <a:pt x="0" y="5905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86400" y="2656332"/>
            <a:ext cx="1825625" cy="455930"/>
          </a:xfrm>
          <a:custGeom>
            <a:avLst/>
            <a:gdLst/>
            <a:ahLst/>
            <a:cxnLst/>
            <a:rect l="l" t="t" r="r" b="b"/>
            <a:pathLst>
              <a:path w="1825625" h="455930">
                <a:moveTo>
                  <a:pt x="0" y="455548"/>
                </a:moveTo>
                <a:lnTo>
                  <a:pt x="18256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12875" y="5398008"/>
            <a:ext cx="2286000" cy="731520"/>
          </a:xfrm>
          <a:custGeom>
            <a:avLst/>
            <a:gdLst/>
            <a:ahLst/>
            <a:cxnLst/>
            <a:rect l="l" t="t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0" y="657057"/>
                </a:lnTo>
                <a:lnTo>
                  <a:pt x="35709" y="695810"/>
                </a:lnTo>
                <a:lnTo>
                  <a:pt x="74462" y="721939"/>
                </a:lnTo>
                <a:lnTo>
                  <a:pt x="121920" y="731519"/>
                </a:lnTo>
                <a:lnTo>
                  <a:pt x="2164080" y="731519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599"/>
                </a:lnTo>
                <a:lnTo>
                  <a:pt x="2286000" y="121919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2875" y="5398008"/>
            <a:ext cx="2286000" cy="731520"/>
          </a:xfrm>
          <a:custGeom>
            <a:avLst/>
            <a:gdLst/>
            <a:ahLst/>
            <a:cxnLst/>
            <a:rect l="l" t="t" r="r" b="b"/>
            <a:pathLst>
              <a:path w="2286000" h="731520">
                <a:moveTo>
                  <a:pt x="0" y="121919"/>
                </a:moveTo>
                <a:lnTo>
                  <a:pt x="9580" y="74473"/>
                </a:lnTo>
                <a:lnTo>
                  <a:pt x="35709" y="35718"/>
                </a:lnTo>
                <a:lnTo>
                  <a:pt x="74462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19"/>
                </a:lnTo>
                <a:lnTo>
                  <a:pt x="2286000" y="609599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19"/>
                </a:lnTo>
                <a:lnTo>
                  <a:pt x="121920" y="731519"/>
                </a:lnTo>
                <a:lnTo>
                  <a:pt x="74462" y="721939"/>
                </a:lnTo>
                <a:lnTo>
                  <a:pt x="35709" y="695810"/>
                </a:lnTo>
                <a:lnTo>
                  <a:pt x="9580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80947" y="5639206"/>
            <a:ext cx="215011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latin typeface="Arial Narrow"/>
                <a:cs typeface="Arial Narrow"/>
              </a:rPr>
              <a:t>Transport </a:t>
            </a:r>
            <a:r>
              <a:rPr dirty="0" sz="1600" spc="-5" b="1">
                <a:latin typeface="Arial Narrow"/>
                <a:cs typeface="Arial Narrow"/>
              </a:rPr>
              <a:t>Service</a:t>
            </a:r>
            <a:r>
              <a:rPr dirty="0" sz="1600" spc="-70" b="1">
                <a:latin typeface="Arial Narrow"/>
                <a:cs typeface="Arial Narrow"/>
              </a:rPr>
              <a:t> </a:t>
            </a:r>
            <a:r>
              <a:rPr dirty="0" sz="1600" spc="-5" b="1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73196" y="5398008"/>
            <a:ext cx="2194560" cy="731520"/>
          </a:xfrm>
          <a:custGeom>
            <a:avLst/>
            <a:gdLst/>
            <a:ahLst/>
            <a:cxnLst/>
            <a:rect l="l" t="t" r="r" b="b"/>
            <a:pathLst>
              <a:path w="2194560" h="731520">
                <a:moveTo>
                  <a:pt x="2072639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19" y="731519"/>
                </a:lnTo>
                <a:lnTo>
                  <a:pt x="2072639" y="731519"/>
                </a:lnTo>
                <a:lnTo>
                  <a:pt x="2120086" y="721939"/>
                </a:lnTo>
                <a:lnTo>
                  <a:pt x="2158841" y="695810"/>
                </a:lnTo>
                <a:lnTo>
                  <a:pt x="2184975" y="657057"/>
                </a:lnTo>
                <a:lnTo>
                  <a:pt x="2194559" y="609599"/>
                </a:lnTo>
                <a:lnTo>
                  <a:pt x="2194559" y="121919"/>
                </a:lnTo>
                <a:lnTo>
                  <a:pt x="2184975" y="74473"/>
                </a:lnTo>
                <a:lnTo>
                  <a:pt x="2158841" y="35718"/>
                </a:lnTo>
                <a:lnTo>
                  <a:pt x="2120086" y="9584"/>
                </a:lnTo>
                <a:lnTo>
                  <a:pt x="207263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73196" y="5398008"/>
            <a:ext cx="2194560" cy="731520"/>
          </a:xfrm>
          <a:custGeom>
            <a:avLst/>
            <a:gdLst/>
            <a:ahLst/>
            <a:cxnLst/>
            <a:rect l="l" t="t" r="r" b="b"/>
            <a:pathLst>
              <a:path w="2194560" h="731520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2072639" y="0"/>
                </a:lnTo>
                <a:lnTo>
                  <a:pt x="2120086" y="9584"/>
                </a:lnTo>
                <a:lnTo>
                  <a:pt x="2158841" y="35718"/>
                </a:lnTo>
                <a:lnTo>
                  <a:pt x="2184975" y="74473"/>
                </a:lnTo>
                <a:lnTo>
                  <a:pt x="2194559" y="121919"/>
                </a:lnTo>
                <a:lnTo>
                  <a:pt x="2194559" y="609599"/>
                </a:lnTo>
                <a:lnTo>
                  <a:pt x="2184975" y="657057"/>
                </a:lnTo>
                <a:lnTo>
                  <a:pt x="2158841" y="695810"/>
                </a:lnTo>
                <a:lnTo>
                  <a:pt x="2120086" y="721939"/>
                </a:lnTo>
                <a:lnTo>
                  <a:pt x="2072639" y="731519"/>
                </a:lnTo>
                <a:lnTo>
                  <a:pt x="121919" y="731519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496183" y="5639206"/>
            <a:ext cx="215011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latin typeface="Arial Narrow"/>
                <a:cs typeface="Arial Narrow"/>
              </a:rPr>
              <a:t>Transport </a:t>
            </a:r>
            <a:r>
              <a:rPr dirty="0" sz="1600" spc="-5" b="1">
                <a:latin typeface="Arial Narrow"/>
                <a:cs typeface="Arial Narrow"/>
              </a:rPr>
              <a:t>Service</a:t>
            </a:r>
            <a:r>
              <a:rPr dirty="0" sz="1600" spc="-70" b="1">
                <a:latin typeface="Arial Narrow"/>
                <a:cs typeface="Arial Narrow"/>
              </a:rPr>
              <a:t> </a:t>
            </a:r>
            <a:r>
              <a:rPr dirty="0" sz="1600" spc="-5" b="1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031991" y="5399532"/>
            <a:ext cx="2286000" cy="731520"/>
          </a:xfrm>
          <a:custGeom>
            <a:avLst/>
            <a:gdLst/>
            <a:ahLst/>
            <a:cxnLst/>
            <a:rect l="l" t="t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20" y="731520"/>
                </a:lnTo>
                <a:lnTo>
                  <a:pt x="2164080" y="731520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600"/>
                </a:lnTo>
                <a:lnTo>
                  <a:pt x="2286000" y="121920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031991" y="5399532"/>
            <a:ext cx="2286000" cy="731520"/>
          </a:xfrm>
          <a:custGeom>
            <a:avLst/>
            <a:gdLst/>
            <a:ahLst/>
            <a:cxnLst/>
            <a:rect l="l" t="t" r="r" b="b"/>
            <a:pathLst>
              <a:path w="2286000" h="731520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20"/>
                </a:lnTo>
                <a:lnTo>
                  <a:pt x="2286000" y="609600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20"/>
                </a:lnTo>
                <a:lnTo>
                  <a:pt x="121920" y="731520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600"/>
                </a:lnTo>
                <a:lnTo>
                  <a:pt x="0" y="12192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101334" y="5641035"/>
            <a:ext cx="214947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latin typeface="Arial Narrow"/>
                <a:cs typeface="Arial Narrow"/>
              </a:rPr>
              <a:t>Transport </a:t>
            </a:r>
            <a:r>
              <a:rPr dirty="0" sz="1600" spc="-5" b="1">
                <a:latin typeface="Arial Narrow"/>
                <a:cs typeface="Arial Narrow"/>
              </a:rPr>
              <a:t>Service</a:t>
            </a:r>
            <a:r>
              <a:rPr dirty="0" sz="1600" spc="-70" b="1">
                <a:latin typeface="Arial Narrow"/>
                <a:cs typeface="Arial Narrow"/>
              </a:rPr>
              <a:t> </a:t>
            </a:r>
            <a:r>
              <a:rPr dirty="0" sz="1600" spc="-5" b="1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User Agent </a:t>
            </a:r>
            <a:r>
              <a:rPr dirty="0" spc="-10"/>
              <a:t>(UA)</a:t>
            </a:r>
            <a:r>
              <a:rPr dirty="0" spc="-25"/>
              <a:t> </a:t>
            </a:r>
            <a:r>
              <a:rPr dirty="0" spc="-1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1557527"/>
            <a:ext cx="5996939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Relay</a:t>
            </a:r>
            <a:r>
              <a:rPr dirty="0" spc="-80"/>
              <a:t> </a:t>
            </a:r>
            <a:r>
              <a:rPr dirty="0" spc="-10"/>
              <a:t>MTA</a:t>
            </a:r>
          </a:p>
        </p:txBody>
      </p:sp>
      <p:sp>
        <p:nvSpPr>
          <p:cNvPr id="3" name="object 3"/>
          <p:cNvSpPr/>
          <p:nvPr/>
        </p:nvSpPr>
        <p:spPr>
          <a:xfrm>
            <a:off x="2051304" y="1557527"/>
            <a:ext cx="5401056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4644" y="4914772"/>
            <a:ext cx="6436995" cy="149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ahoma"/>
                <a:cs typeface="Tahoma"/>
              </a:rPr>
              <a:t>Store-and-forward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407160" indent="-170815">
              <a:lnSpc>
                <a:spcPct val="100000"/>
              </a:lnSpc>
              <a:spcBef>
                <a:spcPts val="5"/>
              </a:spcBef>
              <a:buFont typeface="Tahoma"/>
              <a:buChar char="•"/>
              <a:tabLst>
                <a:tab pos="1407795" algn="l"/>
              </a:tabLst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Store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mail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while not</a:t>
            </a:r>
            <a:r>
              <a:rPr dirty="0" sz="1800" spc="-10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connect</a:t>
            </a:r>
            <a:endParaRPr sz="1800">
              <a:latin typeface="Tahoma"/>
              <a:cs typeface="Tahoma"/>
            </a:endParaRPr>
          </a:p>
          <a:p>
            <a:pPr marL="1407160" indent="-170815">
              <a:lnSpc>
                <a:spcPct val="100000"/>
              </a:lnSpc>
              <a:buFont typeface="Tahoma"/>
              <a:buChar char="•"/>
              <a:tabLst>
                <a:tab pos="1407795" algn="l"/>
              </a:tabLst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Security: one point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connection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1800" spc="-6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outside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Network </a:t>
            </a:r>
            <a:r>
              <a:rPr dirty="0" spc="-5"/>
              <a:t>Virtual </a:t>
            </a:r>
            <a:r>
              <a:rPr dirty="0" spc="-10"/>
              <a:t>Terminal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68094"/>
            <a:ext cx="6660515" cy="3941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Differences </a:t>
            </a:r>
            <a:r>
              <a:rPr dirty="0" sz="3200">
                <a:latin typeface="Tahoma"/>
                <a:cs typeface="Tahoma"/>
              </a:rPr>
              <a:t>of </a:t>
            </a:r>
            <a:r>
              <a:rPr dirty="0" sz="3200" spc="-5">
                <a:latin typeface="Tahoma"/>
                <a:cs typeface="Tahoma"/>
              </a:rPr>
              <a:t>character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sets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Example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1: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ts val="3500"/>
              </a:lnSpc>
              <a:spcBef>
                <a:spcPts val="19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IBM </a:t>
            </a:r>
            <a:r>
              <a:rPr dirty="0" sz="2800" spc="-5">
                <a:latin typeface="Tahoma"/>
                <a:cs typeface="Tahoma"/>
              </a:rPr>
              <a:t>– used </a:t>
            </a:r>
            <a:r>
              <a:rPr dirty="0" sz="2950" spc="-90" i="1">
                <a:latin typeface="Tahoma"/>
                <a:cs typeface="Tahoma"/>
              </a:rPr>
              <a:t>EBCDIC </a:t>
            </a:r>
            <a:r>
              <a:rPr dirty="0" sz="2800" spc="-5">
                <a:latin typeface="Tahoma"/>
                <a:cs typeface="Tahoma"/>
              </a:rPr>
              <a:t>(A</a:t>
            </a:r>
            <a:r>
              <a:rPr dirty="0" sz="2800" spc="7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=0xC1)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ts val="350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Others – used </a:t>
            </a:r>
            <a:r>
              <a:rPr dirty="0" sz="2950" spc="-80" i="1">
                <a:latin typeface="Tahoma"/>
                <a:cs typeface="Tahoma"/>
              </a:rPr>
              <a:t>ASCII </a:t>
            </a:r>
            <a:r>
              <a:rPr dirty="0" sz="2800" spc="-5">
                <a:latin typeface="Tahoma"/>
                <a:cs typeface="Tahoma"/>
              </a:rPr>
              <a:t>(A =</a:t>
            </a:r>
            <a:r>
              <a:rPr dirty="0" sz="2800" spc="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0x41)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Example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2: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PC (eol = carriage return + line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feed)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5">
                <a:latin typeface="Tahoma"/>
                <a:cs typeface="Tahoma"/>
              </a:rPr>
              <a:t>Unix server (eol = only line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feed)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Need </a:t>
            </a:r>
            <a:r>
              <a:rPr dirty="0" sz="3200" spc="-5">
                <a:latin typeface="Tahoma"/>
                <a:cs typeface="Tahoma"/>
              </a:rPr>
              <a:t>Translation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!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Mail</a:t>
            </a:r>
            <a:r>
              <a:rPr dirty="0" spc="-60"/>
              <a:t> </a:t>
            </a:r>
            <a:r>
              <a:rPr dirty="0" spc="-10"/>
              <a:t>Gateway</a:t>
            </a:r>
          </a:p>
        </p:txBody>
      </p:sp>
      <p:sp>
        <p:nvSpPr>
          <p:cNvPr id="3" name="object 3"/>
          <p:cNvSpPr/>
          <p:nvPr/>
        </p:nvSpPr>
        <p:spPr>
          <a:xfrm>
            <a:off x="1403603" y="1629155"/>
            <a:ext cx="6839711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191897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1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290" y="2076085"/>
          <a:ext cx="8294370" cy="227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4345"/>
              </a:tblGrid>
              <a:tr h="37890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telnet </a:t>
                      </a:r>
                      <a:r>
                        <a:rPr dirty="0" sz="2000" spc="-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mailgw.acn.org.</a:t>
                      </a:r>
                      <a:r>
                        <a:rPr dirty="0" sz="2000" spc="-18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412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2000" spc="-15">
                          <a:latin typeface="Arial"/>
                          <a:cs typeface="Arial"/>
                        </a:rPr>
                        <a:t>Trying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199.22.169.4...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40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Connected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20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mailgw.acn.org.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043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Escape character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'^]'.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97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220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mailgw.acn.org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ESMTP Sendmail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8.8.5; Sat,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15 Aug 1998</a:t>
                      </a:r>
                      <a:r>
                        <a:rPr dirty="0" sz="20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23:55:31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Email</a:t>
            </a:r>
            <a:r>
              <a:rPr dirty="0" spc="-85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620011" y="1629155"/>
            <a:ext cx="6224016" cy="508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Alias</a:t>
            </a:r>
            <a:r>
              <a:rPr dirty="0" spc="-55"/>
              <a:t> </a:t>
            </a:r>
            <a:r>
              <a:rPr dirty="0" spc="-10"/>
              <a:t>Expansion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2276855"/>
            <a:ext cx="4102608" cy="328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6696" y="2142744"/>
            <a:ext cx="4157472" cy="2799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98117" y="5887516"/>
            <a:ext cx="177800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ahoma"/>
                <a:cs typeface="Tahoma"/>
              </a:rPr>
              <a:t>One-to-Many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667502" y="5887516"/>
            <a:ext cx="17735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Ma</a:t>
            </a:r>
            <a:r>
              <a:rPr dirty="0" sz="2400" spc="-20">
                <a:latin typeface="Tahoma"/>
                <a:cs typeface="Tahoma"/>
              </a:rPr>
              <a:t>n</a:t>
            </a:r>
            <a:r>
              <a:rPr dirty="0" sz="2400" spc="-45">
                <a:latin typeface="Tahoma"/>
                <a:cs typeface="Tahoma"/>
              </a:rPr>
              <a:t>y</a:t>
            </a:r>
            <a:r>
              <a:rPr dirty="0" sz="2400">
                <a:latin typeface="Tahoma"/>
                <a:cs typeface="Tahoma"/>
              </a:rPr>
              <a:t>-to-</a:t>
            </a:r>
            <a:r>
              <a:rPr dirty="0" sz="2400" spc="5">
                <a:latin typeface="Tahoma"/>
                <a:cs typeface="Tahoma"/>
              </a:rPr>
              <a:t>One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3" rIns="0" bIns="0" rtlCol="0" vert="horz">
            <a:spAutoFit/>
          </a:bodyPr>
          <a:lstStyle/>
          <a:p>
            <a:pPr marL="864869">
              <a:lnSpc>
                <a:spcPts val="4315"/>
              </a:lnSpc>
            </a:pPr>
            <a:r>
              <a:rPr dirty="0" sz="3600" spc="-5"/>
              <a:t>MIME: </a:t>
            </a:r>
            <a:r>
              <a:rPr dirty="0" sz="2800" spc="-5"/>
              <a:t>Multipurpose Internet Mail</a:t>
            </a:r>
            <a:r>
              <a:rPr dirty="0" sz="2800" spc="45"/>
              <a:t> </a:t>
            </a:r>
            <a:r>
              <a:rPr dirty="0" sz="2800" spc="-5"/>
              <a:t>Extensions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00683" y="1773935"/>
            <a:ext cx="7392924" cy="387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18969" y="6067044"/>
            <a:ext cx="5116195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Email wants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to send </a:t>
            </a: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anything:</a:t>
            </a:r>
            <a:r>
              <a:rPr dirty="0" sz="1800" spc="-8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ASCII/Binary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ct val="100000"/>
              </a:lnSpc>
            </a:pPr>
            <a:r>
              <a:rPr dirty="0" spc="-5"/>
              <a:t>Non-ASCII </a:t>
            </a:r>
            <a:r>
              <a:rPr dirty="0" spc="-5">
                <a:latin typeface="Wingdings"/>
                <a:cs typeface="Wingdings"/>
              </a:rPr>
              <a:t></a:t>
            </a:r>
            <a:r>
              <a:rPr dirty="0" spc="180">
                <a:latin typeface="Times New Roman"/>
                <a:cs typeface="Times New Roman"/>
              </a:rPr>
              <a:t> </a:t>
            </a:r>
            <a:r>
              <a:rPr dirty="0" spc="-5"/>
              <a:t>ASCII</a:t>
            </a:r>
          </a:p>
        </p:txBody>
      </p:sp>
      <p:sp>
        <p:nvSpPr>
          <p:cNvPr id="3" name="object 3"/>
          <p:cNvSpPr/>
          <p:nvPr/>
        </p:nvSpPr>
        <p:spPr>
          <a:xfrm>
            <a:off x="2124455" y="1629155"/>
            <a:ext cx="5093208" cy="496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MINE</a:t>
            </a:r>
            <a:r>
              <a:rPr dirty="0" spc="-60"/>
              <a:t> </a:t>
            </a:r>
            <a:r>
              <a:rPr dirty="0" spc="-10"/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2350007"/>
            <a:ext cx="7479792" cy="3211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Email</a:t>
            </a:r>
            <a:r>
              <a:rPr dirty="0" spc="-60"/>
              <a:t> </a:t>
            </a:r>
            <a:r>
              <a:rPr dirty="0" spc="-10"/>
              <a:t>Delivery</a:t>
            </a:r>
          </a:p>
        </p:txBody>
      </p:sp>
      <p:sp>
        <p:nvSpPr>
          <p:cNvPr id="3" name="object 3"/>
          <p:cNvSpPr/>
          <p:nvPr/>
        </p:nvSpPr>
        <p:spPr>
          <a:xfrm>
            <a:off x="2051304" y="1557527"/>
            <a:ext cx="5256276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Mail Access</a:t>
            </a:r>
            <a:r>
              <a:rPr dirty="0" spc="-60"/>
              <a:t> </a:t>
            </a:r>
            <a:r>
              <a:rPr dirty="0" spc="-5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773935"/>
            <a:ext cx="4507992" cy="484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09259" y="2781300"/>
            <a:ext cx="2455545" cy="83248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15"/>
              </a:spcBef>
            </a:pPr>
            <a:r>
              <a:rPr dirty="0" sz="2400" spc="-5" b="1">
                <a:latin typeface="Tahoma"/>
                <a:cs typeface="Tahoma"/>
              </a:rPr>
              <a:t>POP</a:t>
            </a:r>
            <a:r>
              <a:rPr dirty="0" sz="2400" spc="-5">
                <a:latin typeface="Tahoma"/>
                <a:cs typeface="Tahoma"/>
              </a:rPr>
              <a:t>: </a:t>
            </a:r>
            <a:r>
              <a:rPr dirty="0" sz="2400" spc="-15">
                <a:latin typeface="Tahoma"/>
                <a:cs typeface="Tahoma"/>
              </a:rPr>
              <a:t>TCP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110</a:t>
            </a:r>
            <a:endParaRPr sz="240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</a:pPr>
            <a:r>
              <a:rPr dirty="0" sz="2400" spc="-5" b="1">
                <a:latin typeface="Tahoma"/>
                <a:cs typeface="Tahoma"/>
              </a:rPr>
              <a:t>IMAP</a:t>
            </a:r>
            <a:r>
              <a:rPr dirty="0" sz="2400" spc="-5">
                <a:latin typeface="Tahoma"/>
                <a:cs typeface="Tahoma"/>
              </a:rPr>
              <a:t>: </a:t>
            </a:r>
            <a:r>
              <a:rPr dirty="0" sz="2400" spc="-20">
                <a:latin typeface="Tahoma"/>
                <a:cs typeface="Tahoma"/>
              </a:rPr>
              <a:t>TCP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113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910454" y="2033904"/>
            <a:ext cx="4079875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POP3: </a:t>
            </a:r>
            <a:r>
              <a:rPr dirty="0" sz="1800" spc="-10">
                <a:solidFill>
                  <a:srgbClr val="0000FF"/>
                </a:solidFill>
                <a:latin typeface="Tahoma"/>
                <a:cs typeface="Tahoma"/>
              </a:rPr>
              <a:t>Post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Office</a:t>
            </a:r>
            <a:r>
              <a:rPr dirty="0" sz="1800" spc="-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IMAP: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Internet Message </a:t>
            </a:r>
            <a:r>
              <a:rPr dirty="0" sz="1800">
                <a:solidFill>
                  <a:srgbClr val="0000FF"/>
                </a:solidFill>
                <a:latin typeface="Tahoma"/>
                <a:cs typeface="Tahoma"/>
              </a:rPr>
              <a:t>Access</a:t>
            </a:r>
            <a:r>
              <a:rPr dirty="0" sz="1800" spc="-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311" y="1700783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11" y="2276855"/>
            <a:ext cx="609600" cy="5810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2852927"/>
            <a:ext cx="609600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1625">
              <a:lnSpc>
                <a:spcPts val="2265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311" y="3424428"/>
            <a:ext cx="609600" cy="5810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311" y="4005071"/>
            <a:ext cx="609600" cy="6064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01625">
              <a:lnSpc>
                <a:spcPts val="2265"/>
              </a:lnSpc>
            </a:pPr>
            <a:r>
              <a:rPr dirty="0" sz="1900" spc="15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355600">
              <a:lnSpc>
                <a:spcPct val="100000"/>
              </a:lnSpc>
            </a:pPr>
            <a:r>
              <a:rPr dirty="0"/>
              <a:t>Telnet</a:t>
            </a:r>
          </a:p>
          <a:p>
            <a:pPr algn="just" marL="355600">
              <a:lnSpc>
                <a:spcPct val="100000"/>
              </a:lnSpc>
              <a:spcBef>
                <a:spcPts val="770"/>
              </a:spcBef>
            </a:pP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</a:t>
            </a:r>
            <a:r>
              <a:rPr dirty="0" spc="-40"/>
              <a:t> </a:t>
            </a:r>
            <a:r>
              <a:rPr dirty="0"/>
              <a:t>(FTP)</a:t>
            </a:r>
          </a:p>
          <a:p>
            <a:pPr algn="just" marL="355600" marR="5080">
              <a:lnSpc>
                <a:spcPct val="120000"/>
              </a:lnSpc>
            </a:pPr>
            <a:r>
              <a:rPr dirty="0"/>
              <a:t>Trivial </a:t>
            </a:r>
            <a:r>
              <a:rPr dirty="0" spc="-5"/>
              <a:t>File </a:t>
            </a:r>
            <a:r>
              <a:rPr dirty="0"/>
              <a:t>Transfer </a:t>
            </a:r>
            <a:r>
              <a:rPr dirty="0" spc="-5"/>
              <a:t>Protocol </a:t>
            </a:r>
            <a:r>
              <a:rPr dirty="0"/>
              <a:t>(TFTP)  </a:t>
            </a:r>
            <a:r>
              <a:rPr dirty="0" spc="-5"/>
              <a:t>Hypertext </a:t>
            </a:r>
            <a:r>
              <a:rPr dirty="0"/>
              <a:t>Transfer </a:t>
            </a:r>
            <a:r>
              <a:rPr dirty="0" spc="-5"/>
              <a:t>Protocol (HTTP)  </a:t>
            </a:r>
            <a:r>
              <a:rPr dirty="0" spc="-5">
                <a:solidFill>
                  <a:srgbClr val="C0C0C0"/>
                </a:solidFill>
              </a:rPr>
              <a:t>Electronic</a:t>
            </a:r>
            <a:r>
              <a:rPr dirty="0" spc="-70">
                <a:solidFill>
                  <a:srgbClr val="C0C0C0"/>
                </a:solidFill>
              </a:rPr>
              <a:t> </a:t>
            </a:r>
            <a:r>
              <a:rPr dirty="0">
                <a:solidFill>
                  <a:srgbClr val="C0C0C0"/>
                </a:solidFill>
              </a:rPr>
              <a:t>Mail</a:t>
            </a: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9" name="object 9"/>
          <p:cNvSpPr/>
          <p:nvPr/>
        </p:nvSpPr>
        <p:spPr>
          <a:xfrm>
            <a:off x="972311" y="1700783"/>
            <a:ext cx="609600" cy="2884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Network </a:t>
            </a:r>
            <a:r>
              <a:rPr dirty="0" spc="-5"/>
              <a:t>Virtual </a:t>
            </a:r>
            <a:r>
              <a:rPr dirty="0" spc="-10"/>
              <a:t>Terminal</a:t>
            </a:r>
            <a:r>
              <a:rPr dirty="0" spc="30"/>
              <a:t> </a:t>
            </a:r>
            <a:r>
              <a:rPr dirty="0" spc="-10"/>
              <a:t>(NVT)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3352800"/>
            <a:ext cx="8382000" cy="266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2066" y="3208782"/>
            <a:ext cx="1583690" cy="1297305"/>
          </a:xfrm>
          <a:custGeom>
            <a:avLst/>
            <a:gdLst/>
            <a:ahLst/>
            <a:cxnLst/>
            <a:rect l="l" t="t" r="r" b="b"/>
            <a:pathLst>
              <a:path w="1583689" h="1297304">
                <a:moveTo>
                  <a:pt x="0" y="648461"/>
                </a:moveTo>
                <a:lnTo>
                  <a:pt x="1684" y="605824"/>
                </a:lnTo>
                <a:lnTo>
                  <a:pt x="6666" y="563924"/>
                </a:lnTo>
                <a:lnTo>
                  <a:pt x="14843" y="522845"/>
                </a:lnTo>
                <a:lnTo>
                  <a:pt x="26109" y="482674"/>
                </a:lnTo>
                <a:lnTo>
                  <a:pt x="40361" y="443496"/>
                </a:lnTo>
                <a:lnTo>
                  <a:pt x="57494" y="405396"/>
                </a:lnTo>
                <a:lnTo>
                  <a:pt x="77404" y="368459"/>
                </a:lnTo>
                <a:lnTo>
                  <a:pt x="99987" y="332772"/>
                </a:lnTo>
                <a:lnTo>
                  <a:pt x="125138" y="298419"/>
                </a:lnTo>
                <a:lnTo>
                  <a:pt x="152753" y="265486"/>
                </a:lnTo>
                <a:lnTo>
                  <a:pt x="182728" y="234059"/>
                </a:lnTo>
                <a:lnTo>
                  <a:pt x="214958" y="204223"/>
                </a:lnTo>
                <a:lnTo>
                  <a:pt x="249338" y="176063"/>
                </a:lnTo>
                <a:lnTo>
                  <a:pt x="285766" y="149665"/>
                </a:lnTo>
                <a:lnTo>
                  <a:pt x="324136" y="125114"/>
                </a:lnTo>
                <a:lnTo>
                  <a:pt x="364344" y="102496"/>
                </a:lnTo>
                <a:lnTo>
                  <a:pt x="406286" y="81895"/>
                </a:lnTo>
                <a:lnTo>
                  <a:pt x="449857" y="63399"/>
                </a:lnTo>
                <a:lnTo>
                  <a:pt x="494953" y="47091"/>
                </a:lnTo>
                <a:lnTo>
                  <a:pt x="541471" y="33058"/>
                </a:lnTo>
                <a:lnTo>
                  <a:pt x="589304" y="21385"/>
                </a:lnTo>
                <a:lnTo>
                  <a:pt x="638350" y="12157"/>
                </a:lnTo>
                <a:lnTo>
                  <a:pt x="688504" y="5460"/>
                </a:lnTo>
                <a:lnTo>
                  <a:pt x="739661" y="1379"/>
                </a:lnTo>
                <a:lnTo>
                  <a:pt x="791717" y="0"/>
                </a:lnTo>
                <a:lnTo>
                  <a:pt x="843774" y="1379"/>
                </a:lnTo>
                <a:lnTo>
                  <a:pt x="894931" y="5460"/>
                </a:lnTo>
                <a:lnTo>
                  <a:pt x="945085" y="12157"/>
                </a:lnTo>
                <a:lnTo>
                  <a:pt x="994131" y="21385"/>
                </a:lnTo>
                <a:lnTo>
                  <a:pt x="1041964" y="33058"/>
                </a:lnTo>
                <a:lnTo>
                  <a:pt x="1088482" y="47091"/>
                </a:lnTo>
                <a:lnTo>
                  <a:pt x="1133578" y="63399"/>
                </a:lnTo>
                <a:lnTo>
                  <a:pt x="1177149" y="81895"/>
                </a:lnTo>
                <a:lnTo>
                  <a:pt x="1219091" y="102496"/>
                </a:lnTo>
                <a:lnTo>
                  <a:pt x="1259299" y="125114"/>
                </a:lnTo>
                <a:lnTo>
                  <a:pt x="1297669" y="149665"/>
                </a:lnTo>
                <a:lnTo>
                  <a:pt x="1334097" y="176063"/>
                </a:lnTo>
                <a:lnTo>
                  <a:pt x="1368477" y="204223"/>
                </a:lnTo>
                <a:lnTo>
                  <a:pt x="1400707" y="234059"/>
                </a:lnTo>
                <a:lnTo>
                  <a:pt x="1430682" y="265486"/>
                </a:lnTo>
                <a:lnTo>
                  <a:pt x="1458297" y="298419"/>
                </a:lnTo>
                <a:lnTo>
                  <a:pt x="1483448" y="332772"/>
                </a:lnTo>
                <a:lnTo>
                  <a:pt x="1506031" y="368459"/>
                </a:lnTo>
                <a:lnTo>
                  <a:pt x="1525941" y="405396"/>
                </a:lnTo>
                <a:lnTo>
                  <a:pt x="1543074" y="443496"/>
                </a:lnTo>
                <a:lnTo>
                  <a:pt x="1557326" y="482674"/>
                </a:lnTo>
                <a:lnTo>
                  <a:pt x="1568592" y="522845"/>
                </a:lnTo>
                <a:lnTo>
                  <a:pt x="1576769" y="563924"/>
                </a:lnTo>
                <a:lnTo>
                  <a:pt x="1581751" y="605824"/>
                </a:lnTo>
                <a:lnTo>
                  <a:pt x="1583435" y="648461"/>
                </a:lnTo>
                <a:lnTo>
                  <a:pt x="1581751" y="691099"/>
                </a:lnTo>
                <a:lnTo>
                  <a:pt x="1576769" y="732999"/>
                </a:lnTo>
                <a:lnTo>
                  <a:pt x="1568592" y="774078"/>
                </a:lnTo>
                <a:lnTo>
                  <a:pt x="1557326" y="814249"/>
                </a:lnTo>
                <a:lnTo>
                  <a:pt x="1543074" y="853427"/>
                </a:lnTo>
                <a:lnTo>
                  <a:pt x="1525941" y="891527"/>
                </a:lnTo>
                <a:lnTo>
                  <a:pt x="1506031" y="928464"/>
                </a:lnTo>
                <a:lnTo>
                  <a:pt x="1483448" y="964151"/>
                </a:lnTo>
                <a:lnTo>
                  <a:pt x="1458297" y="998504"/>
                </a:lnTo>
                <a:lnTo>
                  <a:pt x="1430682" y="1031437"/>
                </a:lnTo>
                <a:lnTo>
                  <a:pt x="1400707" y="1062864"/>
                </a:lnTo>
                <a:lnTo>
                  <a:pt x="1368477" y="1092700"/>
                </a:lnTo>
                <a:lnTo>
                  <a:pt x="1334097" y="1120860"/>
                </a:lnTo>
                <a:lnTo>
                  <a:pt x="1297669" y="1147258"/>
                </a:lnTo>
                <a:lnTo>
                  <a:pt x="1259299" y="1171809"/>
                </a:lnTo>
                <a:lnTo>
                  <a:pt x="1219091" y="1194427"/>
                </a:lnTo>
                <a:lnTo>
                  <a:pt x="1177149" y="1215028"/>
                </a:lnTo>
                <a:lnTo>
                  <a:pt x="1133578" y="1233524"/>
                </a:lnTo>
                <a:lnTo>
                  <a:pt x="1088482" y="1249832"/>
                </a:lnTo>
                <a:lnTo>
                  <a:pt x="1041964" y="1263865"/>
                </a:lnTo>
                <a:lnTo>
                  <a:pt x="994131" y="1275538"/>
                </a:lnTo>
                <a:lnTo>
                  <a:pt x="945085" y="1284766"/>
                </a:lnTo>
                <a:lnTo>
                  <a:pt x="894931" y="1291463"/>
                </a:lnTo>
                <a:lnTo>
                  <a:pt x="843774" y="1295544"/>
                </a:lnTo>
                <a:lnTo>
                  <a:pt x="791717" y="1296923"/>
                </a:lnTo>
                <a:lnTo>
                  <a:pt x="739661" y="1295544"/>
                </a:lnTo>
                <a:lnTo>
                  <a:pt x="688504" y="1291463"/>
                </a:lnTo>
                <a:lnTo>
                  <a:pt x="638350" y="1284766"/>
                </a:lnTo>
                <a:lnTo>
                  <a:pt x="589304" y="1275538"/>
                </a:lnTo>
                <a:lnTo>
                  <a:pt x="541471" y="1263865"/>
                </a:lnTo>
                <a:lnTo>
                  <a:pt x="494953" y="1249832"/>
                </a:lnTo>
                <a:lnTo>
                  <a:pt x="449857" y="1233524"/>
                </a:lnTo>
                <a:lnTo>
                  <a:pt x="406286" y="1215028"/>
                </a:lnTo>
                <a:lnTo>
                  <a:pt x="364344" y="1194427"/>
                </a:lnTo>
                <a:lnTo>
                  <a:pt x="324136" y="1171809"/>
                </a:lnTo>
                <a:lnTo>
                  <a:pt x="285766" y="1147258"/>
                </a:lnTo>
                <a:lnTo>
                  <a:pt x="249338" y="1120860"/>
                </a:lnTo>
                <a:lnTo>
                  <a:pt x="214958" y="1092700"/>
                </a:lnTo>
                <a:lnTo>
                  <a:pt x="182728" y="1062864"/>
                </a:lnTo>
                <a:lnTo>
                  <a:pt x="152753" y="1031437"/>
                </a:lnTo>
                <a:lnTo>
                  <a:pt x="125138" y="998504"/>
                </a:lnTo>
                <a:lnTo>
                  <a:pt x="99987" y="964151"/>
                </a:lnTo>
                <a:lnTo>
                  <a:pt x="77404" y="928464"/>
                </a:lnTo>
                <a:lnTo>
                  <a:pt x="57494" y="891527"/>
                </a:lnTo>
                <a:lnTo>
                  <a:pt x="40361" y="853427"/>
                </a:lnTo>
                <a:lnTo>
                  <a:pt x="26109" y="814249"/>
                </a:lnTo>
                <a:lnTo>
                  <a:pt x="14843" y="774078"/>
                </a:lnTo>
                <a:lnTo>
                  <a:pt x="6666" y="732999"/>
                </a:lnTo>
                <a:lnTo>
                  <a:pt x="1684" y="691099"/>
                </a:lnTo>
                <a:lnTo>
                  <a:pt x="0" y="648461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20461" y="3208782"/>
            <a:ext cx="1584960" cy="1297305"/>
          </a:xfrm>
          <a:custGeom>
            <a:avLst/>
            <a:gdLst/>
            <a:ahLst/>
            <a:cxnLst/>
            <a:rect l="l" t="t" r="r" b="b"/>
            <a:pathLst>
              <a:path w="1584959" h="1297304">
                <a:moveTo>
                  <a:pt x="0" y="648461"/>
                </a:moveTo>
                <a:lnTo>
                  <a:pt x="1685" y="605824"/>
                </a:lnTo>
                <a:lnTo>
                  <a:pt x="6673" y="563924"/>
                </a:lnTo>
                <a:lnTo>
                  <a:pt x="14858" y="522845"/>
                </a:lnTo>
                <a:lnTo>
                  <a:pt x="26137" y="482674"/>
                </a:lnTo>
                <a:lnTo>
                  <a:pt x="40404" y="443496"/>
                </a:lnTo>
                <a:lnTo>
                  <a:pt x="57555" y="405396"/>
                </a:lnTo>
                <a:lnTo>
                  <a:pt x="77486" y="368459"/>
                </a:lnTo>
                <a:lnTo>
                  <a:pt x="100092" y="332772"/>
                </a:lnTo>
                <a:lnTo>
                  <a:pt x="125268" y="298419"/>
                </a:lnTo>
                <a:lnTo>
                  <a:pt x="152912" y="265486"/>
                </a:lnTo>
                <a:lnTo>
                  <a:pt x="182916" y="234059"/>
                </a:lnTo>
                <a:lnTo>
                  <a:pt x="215179" y="204223"/>
                </a:lnTo>
                <a:lnTo>
                  <a:pt x="249594" y="176063"/>
                </a:lnTo>
                <a:lnTo>
                  <a:pt x="286058" y="149665"/>
                </a:lnTo>
                <a:lnTo>
                  <a:pt x="324465" y="125114"/>
                </a:lnTo>
                <a:lnTo>
                  <a:pt x="364712" y="102496"/>
                </a:lnTo>
                <a:lnTo>
                  <a:pt x="406695" y="81895"/>
                </a:lnTo>
                <a:lnTo>
                  <a:pt x="450307" y="63399"/>
                </a:lnTo>
                <a:lnTo>
                  <a:pt x="495446" y="47091"/>
                </a:lnTo>
                <a:lnTo>
                  <a:pt x="542007" y="33058"/>
                </a:lnTo>
                <a:lnTo>
                  <a:pt x="589885" y="21385"/>
                </a:lnTo>
                <a:lnTo>
                  <a:pt x="638976" y="12157"/>
                </a:lnTo>
                <a:lnTo>
                  <a:pt x="689175" y="5460"/>
                </a:lnTo>
                <a:lnTo>
                  <a:pt x="740377" y="1379"/>
                </a:lnTo>
                <a:lnTo>
                  <a:pt x="792479" y="0"/>
                </a:lnTo>
                <a:lnTo>
                  <a:pt x="844582" y="1379"/>
                </a:lnTo>
                <a:lnTo>
                  <a:pt x="895784" y="5460"/>
                </a:lnTo>
                <a:lnTo>
                  <a:pt x="945983" y="12157"/>
                </a:lnTo>
                <a:lnTo>
                  <a:pt x="995074" y="21385"/>
                </a:lnTo>
                <a:lnTo>
                  <a:pt x="1042952" y="33058"/>
                </a:lnTo>
                <a:lnTo>
                  <a:pt x="1089513" y="47091"/>
                </a:lnTo>
                <a:lnTo>
                  <a:pt x="1134652" y="63399"/>
                </a:lnTo>
                <a:lnTo>
                  <a:pt x="1178264" y="81895"/>
                </a:lnTo>
                <a:lnTo>
                  <a:pt x="1220247" y="102496"/>
                </a:lnTo>
                <a:lnTo>
                  <a:pt x="1260494" y="125114"/>
                </a:lnTo>
                <a:lnTo>
                  <a:pt x="1298901" y="149665"/>
                </a:lnTo>
                <a:lnTo>
                  <a:pt x="1335365" y="176063"/>
                </a:lnTo>
                <a:lnTo>
                  <a:pt x="1369780" y="204223"/>
                </a:lnTo>
                <a:lnTo>
                  <a:pt x="1402043" y="234059"/>
                </a:lnTo>
                <a:lnTo>
                  <a:pt x="1432047" y="265486"/>
                </a:lnTo>
                <a:lnTo>
                  <a:pt x="1459691" y="298419"/>
                </a:lnTo>
                <a:lnTo>
                  <a:pt x="1484867" y="332772"/>
                </a:lnTo>
                <a:lnTo>
                  <a:pt x="1507473" y="368459"/>
                </a:lnTo>
                <a:lnTo>
                  <a:pt x="1527404" y="405396"/>
                </a:lnTo>
                <a:lnTo>
                  <a:pt x="1544555" y="443496"/>
                </a:lnTo>
                <a:lnTo>
                  <a:pt x="1558822" y="482674"/>
                </a:lnTo>
                <a:lnTo>
                  <a:pt x="1570101" y="522845"/>
                </a:lnTo>
                <a:lnTo>
                  <a:pt x="1578286" y="563924"/>
                </a:lnTo>
                <a:lnTo>
                  <a:pt x="1583274" y="605824"/>
                </a:lnTo>
                <a:lnTo>
                  <a:pt x="1584960" y="648461"/>
                </a:lnTo>
                <a:lnTo>
                  <a:pt x="1583274" y="691099"/>
                </a:lnTo>
                <a:lnTo>
                  <a:pt x="1578286" y="732999"/>
                </a:lnTo>
                <a:lnTo>
                  <a:pt x="1570101" y="774078"/>
                </a:lnTo>
                <a:lnTo>
                  <a:pt x="1558822" y="814249"/>
                </a:lnTo>
                <a:lnTo>
                  <a:pt x="1544555" y="853427"/>
                </a:lnTo>
                <a:lnTo>
                  <a:pt x="1527404" y="891527"/>
                </a:lnTo>
                <a:lnTo>
                  <a:pt x="1507473" y="928464"/>
                </a:lnTo>
                <a:lnTo>
                  <a:pt x="1484867" y="964151"/>
                </a:lnTo>
                <a:lnTo>
                  <a:pt x="1459691" y="998504"/>
                </a:lnTo>
                <a:lnTo>
                  <a:pt x="1432047" y="1031437"/>
                </a:lnTo>
                <a:lnTo>
                  <a:pt x="1402043" y="1062864"/>
                </a:lnTo>
                <a:lnTo>
                  <a:pt x="1369780" y="1092700"/>
                </a:lnTo>
                <a:lnTo>
                  <a:pt x="1335365" y="1120860"/>
                </a:lnTo>
                <a:lnTo>
                  <a:pt x="1298901" y="1147258"/>
                </a:lnTo>
                <a:lnTo>
                  <a:pt x="1260494" y="1171809"/>
                </a:lnTo>
                <a:lnTo>
                  <a:pt x="1220247" y="1194427"/>
                </a:lnTo>
                <a:lnTo>
                  <a:pt x="1178264" y="1215028"/>
                </a:lnTo>
                <a:lnTo>
                  <a:pt x="1134652" y="1233524"/>
                </a:lnTo>
                <a:lnTo>
                  <a:pt x="1089513" y="1249832"/>
                </a:lnTo>
                <a:lnTo>
                  <a:pt x="1042952" y="1263865"/>
                </a:lnTo>
                <a:lnTo>
                  <a:pt x="995074" y="1275538"/>
                </a:lnTo>
                <a:lnTo>
                  <a:pt x="945983" y="1284766"/>
                </a:lnTo>
                <a:lnTo>
                  <a:pt x="895784" y="1291463"/>
                </a:lnTo>
                <a:lnTo>
                  <a:pt x="844582" y="1295544"/>
                </a:lnTo>
                <a:lnTo>
                  <a:pt x="792479" y="1296923"/>
                </a:lnTo>
                <a:lnTo>
                  <a:pt x="740377" y="1295544"/>
                </a:lnTo>
                <a:lnTo>
                  <a:pt x="689175" y="1291463"/>
                </a:lnTo>
                <a:lnTo>
                  <a:pt x="638976" y="1284766"/>
                </a:lnTo>
                <a:lnTo>
                  <a:pt x="589885" y="1275538"/>
                </a:lnTo>
                <a:lnTo>
                  <a:pt x="542007" y="1263865"/>
                </a:lnTo>
                <a:lnTo>
                  <a:pt x="495446" y="1249832"/>
                </a:lnTo>
                <a:lnTo>
                  <a:pt x="450307" y="1233524"/>
                </a:lnTo>
                <a:lnTo>
                  <a:pt x="406695" y="1215028"/>
                </a:lnTo>
                <a:lnTo>
                  <a:pt x="364712" y="1194427"/>
                </a:lnTo>
                <a:lnTo>
                  <a:pt x="324465" y="1171809"/>
                </a:lnTo>
                <a:lnTo>
                  <a:pt x="286058" y="1147258"/>
                </a:lnTo>
                <a:lnTo>
                  <a:pt x="249594" y="1120860"/>
                </a:lnTo>
                <a:lnTo>
                  <a:pt x="215179" y="1092700"/>
                </a:lnTo>
                <a:lnTo>
                  <a:pt x="182916" y="1062864"/>
                </a:lnTo>
                <a:lnTo>
                  <a:pt x="152912" y="1031437"/>
                </a:lnTo>
                <a:lnTo>
                  <a:pt x="125268" y="998504"/>
                </a:lnTo>
                <a:lnTo>
                  <a:pt x="100092" y="964151"/>
                </a:lnTo>
                <a:lnTo>
                  <a:pt x="77486" y="928464"/>
                </a:lnTo>
                <a:lnTo>
                  <a:pt x="57555" y="891527"/>
                </a:lnTo>
                <a:lnTo>
                  <a:pt x="40404" y="853427"/>
                </a:lnTo>
                <a:lnTo>
                  <a:pt x="26137" y="814249"/>
                </a:lnTo>
                <a:lnTo>
                  <a:pt x="14858" y="774078"/>
                </a:lnTo>
                <a:lnTo>
                  <a:pt x="6673" y="732999"/>
                </a:lnTo>
                <a:lnTo>
                  <a:pt x="1685" y="691099"/>
                </a:lnTo>
                <a:lnTo>
                  <a:pt x="0" y="64846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01623" y="1787652"/>
            <a:ext cx="6733540" cy="701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45"/>
              </a:lnSpc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perform translation between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its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own character</a:t>
            </a:r>
            <a:r>
              <a:rPr dirty="0" sz="24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endParaRPr sz="2400">
              <a:latin typeface="Tahoma"/>
              <a:cs typeface="Tahoma"/>
            </a:endParaRPr>
          </a:p>
          <a:p>
            <a:pPr algn="ctr" marL="97155">
              <a:lnSpc>
                <a:spcPts val="2745"/>
              </a:lnSpc>
            </a:pP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NVT</a:t>
            </a:r>
            <a:r>
              <a:rPr dirty="0" sz="24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format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8228" y="2398395"/>
            <a:ext cx="1169670" cy="885825"/>
          </a:xfrm>
          <a:custGeom>
            <a:avLst/>
            <a:gdLst/>
            <a:ahLst/>
            <a:cxnLst/>
            <a:rect l="l" t="t" r="r" b="b"/>
            <a:pathLst>
              <a:path w="1169670" h="885825">
                <a:moveTo>
                  <a:pt x="86995" y="712215"/>
                </a:moveTo>
                <a:lnTo>
                  <a:pt x="0" y="885825"/>
                </a:lnTo>
                <a:lnTo>
                  <a:pt x="191135" y="851280"/>
                </a:lnTo>
                <a:lnTo>
                  <a:pt x="169355" y="822197"/>
                </a:lnTo>
                <a:lnTo>
                  <a:pt x="133223" y="822197"/>
                </a:lnTo>
                <a:lnTo>
                  <a:pt x="98551" y="775842"/>
                </a:lnTo>
                <a:lnTo>
                  <a:pt x="121676" y="758528"/>
                </a:lnTo>
                <a:lnTo>
                  <a:pt x="86995" y="712215"/>
                </a:lnTo>
                <a:close/>
              </a:path>
              <a:path w="1169670" h="885825">
                <a:moveTo>
                  <a:pt x="121676" y="758528"/>
                </a:moveTo>
                <a:lnTo>
                  <a:pt x="98551" y="775842"/>
                </a:lnTo>
                <a:lnTo>
                  <a:pt x="133223" y="822197"/>
                </a:lnTo>
                <a:lnTo>
                  <a:pt x="156377" y="804866"/>
                </a:lnTo>
                <a:lnTo>
                  <a:pt x="121676" y="758528"/>
                </a:lnTo>
                <a:close/>
              </a:path>
              <a:path w="1169670" h="885825">
                <a:moveTo>
                  <a:pt x="156377" y="804866"/>
                </a:moveTo>
                <a:lnTo>
                  <a:pt x="133223" y="822197"/>
                </a:lnTo>
                <a:lnTo>
                  <a:pt x="169355" y="822197"/>
                </a:lnTo>
                <a:lnTo>
                  <a:pt x="156377" y="804866"/>
                </a:lnTo>
                <a:close/>
              </a:path>
              <a:path w="1169670" h="885825">
                <a:moveTo>
                  <a:pt x="1134745" y="0"/>
                </a:moveTo>
                <a:lnTo>
                  <a:pt x="121676" y="758528"/>
                </a:lnTo>
                <a:lnTo>
                  <a:pt x="156377" y="804866"/>
                </a:lnTo>
                <a:lnTo>
                  <a:pt x="1169543" y="46481"/>
                </a:lnTo>
                <a:lnTo>
                  <a:pt x="11347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2972" y="2398522"/>
            <a:ext cx="1168400" cy="885825"/>
          </a:xfrm>
          <a:custGeom>
            <a:avLst/>
            <a:gdLst/>
            <a:ahLst/>
            <a:cxnLst/>
            <a:rect l="l" t="t" r="r" b="b"/>
            <a:pathLst>
              <a:path w="1168400" h="885825">
                <a:moveTo>
                  <a:pt x="1011621" y="804695"/>
                </a:moveTo>
                <a:lnTo>
                  <a:pt x="976884" y="851026"/>
                </a:lnTo>
                <a:lnTo>
                  <a:pt x="1168018" y="885698"/>
                </a:lnTo>
                <a:lnTo>
                  <a:pt x="1136205" y="822070"/>
                </a:lnTo>
                <a:lnTo>
                  <a:pt x="1034796" y="822070"/>
                </a:lnTo>
                <a:lnTo>
                  <a:pt x="1011621" y="804695"/>
                </a:lnTo>
                <a:close/>
              </a:path>
              <a:path w="1168400" h="885825">
                <a:moveTo>
                  <a:pt x="1046391" y="758322"/>
                </a:moveTo>
                <a:lnTo>
                  <a:pt x="1011621" y="804695"/>
                </a:lnTo>
                <a:lnTo>
                  <a:pt x="1034796" y="822070"/>
                </a:lnTo>
                <a:lnTo>
                  <a:pt x="1069593" y="775715"/>
                </a:lnTo>
                <a:lnTo>
                  <a:pt x="1046391" y="758322"/>
                </a:lnTo>
                <a:close/>
              </a:path>
              <a:path w="1168400" h="885825">
                <a:moveTo>
                  <a:pt x="1081151" y="711962"/>
                </a:moveTo>
                <a:lnTo>
                  <a:pt x="1046391" y="758322"/>
                </a:lnTo>
                <a:lnTo>
                  <a:pt x="1069593" y="775715"/>
                </a:lnTo>
                <a:lnTo>
                  <a:pt x="1034796" y="822070"/>
                </a:lnTo>
                <a:lnTo>
                  <a:pt x="1136205" y="822070"/>
                </a:lnTo>
                <a:lnTo>
                  <a:pt x="1081151" y="711962"/>
                </a:lnTo>
                <a:close/>
              </a:path>
              <a:path w="1168400" h="885825">
                <a:moveTo>
                  <a:pt x="34798" y="0"/>
                </a:moveTo>
                <a:lnTo>
                  <a:pt x="0" y="46227"/>
                </a:lnTo>
                <a:lnTo>
                  <a:pt x="1011621" y="804695"/>
                </a:lnTo>
                <a:lnTo>
                  <a:pt x="1046391" y="758322"/>
                </a:lnTo>
                <a:lnTo>
                  <a:pt x="347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485394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Other Applications</a:t>
            </a:r>
            <a:r>
              <a:rPr dirty="0" spc="-55"/>
              <a:t> </a:t>
            </a:r>
            <a:r>
              <a:rPr dirty="0" spc="-5"/>
              <a:t>(I)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2103120" cy="165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DHCP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SNMP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X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window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7350759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DHCP: </a:t>
            </a:r>
            <a:r>
              <a:rPr dirty="0" sz="2800" spc="-5"/>
              <a:t>Dynamic Host Configuration</a:t>
            </a:r>
            <a:r>
              <a:rPr dirty="0" sz="2800" spc="-365"/>
              <a:t> </a:t>
            </a:r>
            <a:r>
              <a:rPr dirty="0" sz="2800" spc="-5"/>
              <a:t>Protocol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18580" y="40845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62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5787" y="2474913"/>
            <a:ext cx="1950766" cy="310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4795" y="2668160"/>
            <a:ext cx="1725843" cy="169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2137" y="4105318"/>
            <a:ext cx="987821" cy="1525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8580" y="4084539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 h="0">
                <a:moveTo>
                  <a:pt x="0" y="0"/>
                </a:moveTo>
                <a:lnTo>
                  <a:pt x="3551801" y="0"/>
                </a:lnTo>
              </a:path>
            </a:pathLst>
          </a:custGeom>
          <a:ln w="62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08824" y="3542458"/>
            <a:ext cx="3810" cy="511175"/>
          </a:xfrm>
          <a:custGeom>
            <a:avLst/>
            <a:gdLst/>
            <a:ahLst/>
            <a:cxnLst/>
            <a:rect l="l" t="t" r="r" b="b"/>
            <a:pathLst>
              <a:path w="3810" h="511175">
                <a:moveTo>
                  <a:pt x="0" y="0"/>
                </a:moveTo>
                <a:lnTo>
                  <a:pt x="3492" y="510806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44771" y="2622986"/>
            <a:ext cx="987821" cy="1444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88731" y="4056669"/>
            <a:ext cx="987821" cy="1525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34182" y="2477136"/>
            <a:ext cx="402590" cy="1010285"/>
          </a:xfrm>
          <a:custGeom>
            <a:avLst/>
            <a:gdLst/>
            <a:ahLst/>
            <a:cxnLst/>
            <a:rect l="l" t="t" r="r" b="b"/>
            <a:pathLst>
              <a:path w="402589" h="1010285">
                <a:moveTo>
                  <a:pt x="341317" y="0"/>
                </a:moveTo>
                <a:lnTo>
                  <a:pt x="282291" y="0"/>
                </a:lnTo>
                <a:lnTo>
                  <a:pt x="0" y="67802"/>
                </a:lnTo>
                <a:lnTo>
                  <a:pt x="20900" y="951114"/>
                </a:lnTo>
                <a:lnTo>
                  <a:pt x="369025" y="1010014"/>
                </a:lnTo>
                <a:lnTo>
                  <a:pt x="402532" y="56571"/>
                </a:lnTo>
                <a:lnTo>
                  <a:pt x="3413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3039" y="2505365"/>
            <a:ext cx="589915" cy="986790"/>
          </a:xfrm>
          <a:custGeom>
            <a:avLst/>
            <a:gdLst/>
            <a:ahLst/>
            <a:cxnLst/>
            <a:rect l="l" t="t" r="r" b="b"/>
            <a:pathLst>
              <a:path w="589914" h="986789">
                <a:moveTo>
                  <a:pt x="0" y="922885"/>
                </a:moveTo>
                <a:lnTo>
                  <a:pt x="297419" y="986709"/>
                </a:lnTo>
                <a:lnTo>
                  <a:pt x="378925" y="960232"/>
                </a:lnTo>
                <a:lnTo>
                  <a:pt x="309137" y="960232"/>
                </a:lnTo>
                <a:lnTo>
                  <a:pt x="0" y="922885"/>
                </a:lnTo>
                <a:close/>
              </a:path>
              <a:path w="589914" h="986789">
                <a:moveTo>
                  <a:pt x="310800" y="0"/>
                </a:moveTo>
                <a:lnTo>
                  <a:pt x="309137" y="960232"/>
                </a:lnTo>
                <a:lnTo>
                  <a:pt x="378925" y="960232"/>
                </a:lnTo>
                <a:lnTo>
                  <a:pt x="576830" y="895945"/>
                </a:lnTo>
                <a:lnTo>
                  <a:pt x="589761" y="180606"/>
                </a:lnTo>
                <a:lnTo>
                  <a:pt x="310800" y="0"/>
                </a:lnTo>
                <a:close/>
              </a:path>
            </a:pathLst>
          </a:custGeom>
          <a:solidFill>
            <a:srgbClr val="A29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9717" y="2478907"/>
            <a:ext cx="314325" cy="992505"/>
          </a:xfrm>
          <a:custGeom>
            <a:avLst/>
            <a:gdLst/>
            <a:ahLst/>
            <a:cxnLst/>
            <a:rect l="l" t="t" r="r" b="b"/>
            <a:pathLst>
              <a:path w="314325" h="992504">
                <a:moveTo>
                  <a:pt x="295755" y="0"/>
                </a:moveTo>
                <a:lnTo>
                  <a:pt x="0" y="80353"/>
                </a:lnTo>
                <a:lnTo>
                  <a:pt x="4635" y="947579"/>
                </a:lnTo>
                <a:lnTo>
                  <a:pt x="305726" y="992078"/>
                </a:lnTo>
                <a:lnTo>
                  <a:pt x="300740" y="501189"/>
                </a:lnTo>
                <a:lnTo>
                  <a:pt x="240836" y="499908"/>
                </a:lnTo>
                <a:lnTo>
                  <a:pt x="240836" y="483739"/>
                </a:lnTo>
                <a:lnTo>
                  <a:pt x="314122" y="480121"/>
                </a:lnTo>
                <a:lnTo>
                  <a:pt x="314122" y="467457"/>
                </a:lnTo>
                <a:lnTo>
                  <a:pt x="239177" y="467457"/>
                </a:lnTo>
                <a:lnTo>
                  <a:pt x="240836" y="451289"/>
                </a:lnTo>
                <a:lnTo>
                  <a:pt x="310799" y="447784"/>
                </a:lnTo>
                <a:lnTo>
                  <a:pt x="310799" y="431615"/>
                </a:lnTo>
                <a:lnTo>
                  <a:pt x="239177" y="431615"/>
                </a:lnTo>
                <a:lnTo>
                  <a:pt x="239177" y="412280"/>
                </a:lnTo>
                <a:lnTo>
                  <a:pt x="297418" y="406891"/>
                </a:lnTo>
                <a:lnTo>
                  <a:pt x="295755" y="0"/>
                </a:lnTo>
                <a:close/>
              </a:path>
              <a:path w="314325" h="992504">
                <a:moveTo>
                  <a:pt x="310799" y="430220"/>
                </a:moveTo>
                <a:lnTo>
                  <a:pt x="239177" y="431615"/>
                </a:lnTo>
                <a:lnTo>
                  <a:pt x="310799" y="431615"/>
                </a:lnTo>
                <a:lnTo>
                  <a:pt x="310799" y="430220"/>
                </a:lnTo>
                <a:close/>
              </a:path>
            </a:pathLst>
          </a:custGeom>
          <a:solidFill>
            <a:srgbClr val="E8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9725" y="2907809"/>
            <a:ext cx="0" cy="490220"/>
          </a:xfrm>
          <a:custGeom>
            <a:avLst/>
            <a:gdLst/>
            <a:ahLst/>
            <a:cxnLst/>
            <a:rect l="l" t="t" r="r" b="b"/>
            <a:pathLst>
              <a:path w="0" h="490220">
                <a:moveTo>
                  <a:pt x="0" y="0"/>
                </a:moveTo>
                <a:lnTo>
                  <a:pt x="0" y="489969"/>
                </a:lnTo>
              </a:path>
            </a:pathLst>
          </a:custGeom>
          <a:ln w="37343">
            <a:solidFill>
              <a:srgbClr val="D1BC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2831" y="2938300"/>
            <a:ext cx="53340" cy="471170"/>
          </a:xfrm>
          <a:custGeom>
            <a:avLst/>
            <a:gdLst/>
            <a:ahLst/>
            <a:cxnLst/>
            <a:rect l="l" t="t" r="r" b="b"/>
            <a:pathLst>
              <a:path w="53339" h="471170">
                <a:moveTo>
                  <a:pt x="13815" y="442387"/>
                </a:moveTo>
                <a:lnTo>
                  <a:pt x="3410" y="461246"/>
                </a:lnTo>
                <a:lnTo>
                  <a:pt x="53255" y="471094"/>
                </a:lnTo>
                <a:lnTo>
                  <a:pt x="52896" y="446008"/>
                </a:lnTo>
                <a:lnTo>
                  <a:pt x="29733" y="446008"/>
                </a:lnTo>
                <a:lnTo>
                  <a:pt x="13815" y="442387"/>
                </a:lnTo>
                <a:close/>
              </a:path>
              <a:path w="53339" h="471170">
                <a:moveTo>
                  <a:pt x="13815" y="379495"/>
                </a:moveTo>
                <a:lnTo>
                  <a:pt x="1659" y="405135"/>
                </a:lnTo>
                <a:lnTo>
                  <a:pt x="29733" y="409593"/>
                </a:lnTo>
                <a:lnTo>
                  <a:pt x="29733" y="446008"/>
                </a:lnTo>
                <a:lnTo>
                  <a:pt x="52896" y="446008"/>
                </a:lnTo>
                <a:lnTo>
                  <a:pt x="51965" y="380885"/>
                </a:lnTo>
                <a:lnTo>
                  <a:pt x="28070" y="380885"/>
                </a:lnTo>
                <a:lnTo>
                  <a:pt x="13815" y="379495"/>
                </a:lnTo>
                <a:close/>
              </a:path>
              <a:path w="53339" h="471170">
                <a:moveTo>
                  <a:pt x="11366" y="317530"/>
                </a:moveTo>
                <a:lnTo>
                  <a:pt x="873" y="344470"/>
                </a:lnTo>
                <a:lnTo>
                  <a:pt x="30607" y="347165"/>
                </a:lnTo>
                <a:lnTo>
                  <a:pt x="28070" y="380885"/>
                </a:lnTo>
                <a:lnTo>
                  <a:pt x="51965" y="380885"/>
                </a:lnTo>
                <a:lnTo>
                  <a:pt x="51080" y="318921"/>
                </a:lnTo>
                <a:lnTo>
                  <a:pt x="29381" y="318921"/>
                </a:lnTo>
                <a:lnTo>
                  <a:pt x="11366" y="317530"/>
                </a:lnTo>
                <a:close/>
              </a:path>
              <a:path w="53339" h="471170">
                <a:moveTo>
                  <a:pt x="50553" y="282042"/>
                </a:moveTo>
                <a:lnTo>
                  <a:pt x="26407" y="282042"/>
                </a:lnTo>
                <a:lnTo>
                  <a:pt x="29381" y="318921"/>
                </a:lnTo>
                <a:lnTo>
                  <a:pt x="51080" y="318921"/>
                </a:lnTo>
                <a:lnTo>
                  <a:pt x="50553" y="282042"/>
                </a:lnTo>
                <a:close/>
              </a:path>
              <a:path w="53339" h="471170">
                <a:moveTo>
                  <a:pt x="49649" y="218777"/>
                </a:moveTo>
                <a:lnTo>
                  <a:pt x="26407" y="218777"/>
                </a:lnTo>
                <a:lnTo>
                  <a:pt x="26407" y="254265"/>
                </a:lnTo>
                <a:lnTo>
                  <a:pt x="7955" y="256029"/>
                </a:lnTo>
                <a:lnTo>
                  <a:pt x="0" y="283900"/>
                </a:lnTo>
                <a:lnTo>
                  <a:pt x="26407" y="282042"/>
                </a:lnTo>
                <a:lnTo>
                  <a:pt x="50553" y="282042"/>
                </a:lnTo>
                <a:lnTo>
                  <a:pt x="49649" y="218777"/>
                </a:lnTo>
                <a:close/>
              </a:path>
              <a:path w="53339" h="471170">
                <a:moveTo>
                  <a:pt x="48756" y="156334"/>
                </a:moveTo>
                <a:lnTo>
                  <a:pt x="25533" y="156334"/>
                </a:lnTo>
                <a:lnTo>
                  <a:pt x="26407" y="190906"/>
                </a:lnTo>
                <a:lnTo>
                  <a:pt x="10055" y="194528"/>
                </a:lnTo>
                <a:lnTo>
                  <a:pt x="1659" y="222305"/>
                </a:lnTo>
                <a:lnTo>
                  <a:pt x="26407" y="218777"/>
                </a:lnTo>
                <a:lnTo>
                  <a:pt x="49649" y="218777"/>
                </a:lnTo>
                <a:lnTo>
                  <a:pt x="48756" y="156334"/>
                </a:lnTo>
                <a:close/>
              </a:path>
              <a:path w="53339" h="471170">
                <a:moveTo>
                  <a:pt x="47941" y="99310"/>
                </a:moveTo>
                <a:lnTo>
                  <a:pt x="26407" y="99310"/>
                </a:lnTo>
                <a:lnTo>
                  <a:pt x="26407" y="128482"/>
                </a:lnTo>
                <a:lnTo>
                  <a:pt x="10055" y="132929"/>
                </a:lnTo>
                <a:lnTo>
                  <a:pt x="1659" y="158105"/>
                </a:lnTo>
                <a:lnTo>
                  <a:pt x="25533" y="156334"/>
                </a:lnTo>
                <a:lnTo>
                  <a:pt x="48756" y="156334"/>
                </a:lnTo>
                <a:lnTo>
                  <a:pt x="47941" y="99310"/>
                </a:lnTo>
                <a:close/>
              </a:path>
              <a:path w="53339" h="471170">
                <a:moveTo>
                  <a:pt x="46522" y="0"/>
                </a:moveTo>
                <a:lnTo>
                  <a:pt x="12592" y="16243"/>
                </a:lnTo>
                <a:lnTo>
                  <a:pt x="5070" y="47186"/>
                </a:lnTo>
                <a:lnTo>
                  <a:pt x="25533" y="48128"/>
                </a:lnTo>
                <a:lnTo>
                  <a:pt x="25533" y="72363"/>
                </a:lnTo>
                <a:lnTo>
                  <a:pt x="10492" y="73192"/>
                </a:lnTo>
                <a:lnTo>
                  <a:pt x="0" y="104700"/>
                </a:lnTo>
                <a:lnTo>
                  <a:pt x="26407" y="99310"/>
                </a:lnTo>
                <a:lnTo>
                  <a:pt x="47941" y="99310"/>
                </a:lnTo>
                <a:lnTo>
                  <a:pt x="46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77294" y="2896578"/>
            <a:ext cx="81915" cy="499745"/>
          </a:xfrm>
          <a:custGeom>
            <a:avLst/>
            <a:gdLst/>
            <a:ahLst/>
            <a:cxnLst/>
            <a:rect l="l" t="t" r="r" b="b"/>
            <a:pathLst>
              <a:path w="81914" h="499745">
                <a:moveTo>
                  <a:pt x="81678" y="0"/>
                </a:moveTo>
                <a:lnTo>
                  <a:pt x="0" y="6708"/>
                </a:lnTo>
                <a:lnTo>
                  <a:pt x="6296" y="496651"/>
                </a:lnTo>
                <a:lnTo>
                  <a:pt x="20551" y="499342"/>
                </a:lnTo>
                <a:lnTo>
                  <a:pt x="12155" y="55176"/>
                </a:lnTo>
                <a:lnTo>
                  <a:pt x="39003" y="21105"/>
                </a:lnTo>
                <a:lnTo>
                  <a:pt x="81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8898" y="2540416"/>
            <a:ext cx="260350" cy="317500"/>
          </a:xfrm>
          <a:custGeom>
            <a:avLst/>
            <a:gdLst/>
            <a:ahLst/>
            <a:cxnLst/>
            <a:rect l="l" t="t" r="r" b="b"/>
            <a:pathLst>
              <a:path w="260350" h="317500">
                <a:moveTo>
                  <a:pt x="257630" y="0"/>
                </a:moveTo>
                <a:lnTo>
                  <a:pt x="182685" y="11683"/>
                </a:lnTo>
                <a:lnTo>
                  <a:pt x="64977" y="37349"/>
                </a:lnTo>
                <a:lnTo>
                  <a:pt x="0" y="58870"/>
                </a:lnTo>
                <a:lnTo>
                  <a:pt x="5859" y="317040"/>
                </a:lnTo>
                <a:lnTo>
                  <a:pt x="260167" y="308522"/>
                </a:lnTo>
                <a:lnTo>
                  <a:pt x="260073" y="304037"/>
                </a:lnTo>
                <a:lnTo>
                  <a:pt x="18014" y="304037"/>
                </a:lnTo>
                <a:lnTo>
                  <a:pt x="15918" y="219614"/>
                </a:lnTo>
                <a:lnTo>
                  <a:pt x="147648" y="208006"/>
                </a:lnTo>
                <a:lnTo>
                  <a:pt x="16792" y="208006"/>
                </a:lnTo>
                <a:lnTo>
                  <a:pt x="14692" y="146384"/>
                </a:lnTo>
                <a:lnTo>
                  <a:pt x="137017" y="133381"/>
                </a:lnTo>
                <a:lnTo>
                  <a:pt x="14692" y="133381"/>
                </a:lnTo>
                <a:lnTo>
                  <a:pt x="12595" y="70516"/>
                </a:lnTo>
                <a:lnTo>
                  <a:pt x="171315" y="70516"/>
                </a:lnTo>
                <a:lnTo>
                  <a:pt x="171315" y="52576"/>
                </a:lnTo>
                <a:lnTo>
                  <a:pt x="256404" y="20239"/>
                </a:lnTo>
                <a:lnTo>
                  <a:pt x="257630" y="0"/>
                </a:lnTo>
                <a:close/>
              </a:path>
              <a:path w="260350" h="317500">
                <a:moveTo>
                  <a:pt x="255530" y="85365"/>
                </a:moveTo>
                <a:lnTo>
                  <a:pt x="238829" y="289263"/>
                </a:lnTo>
                <a:lnTo>
                  <a:pt x="18014" y="304037"/>
                </a:lnTo>
                <a:lnTo>
                  <a:pt x="260073" y="304037"/>
                </a:lnTo>
                <a:lnTo>
                  <a:pt x="255530" y="85365"/>
                </a:lnTo>
                <a:close/>
              </a:path>
              <a:path w="260350" h="317500">
                <a:moveTo>
                  <a:pt x="230870" y="187277"/>
                </a:moveTo>
                <a:lnTo>
                  <a:pt x="16792" y="208006"/>
                </a:lnTo>
                <a:lnTo>
                  <a:pt x="147648" y="208006"/>
                </a:lnTo>
                <a:lnTo>
                  <a:pt x="219500" y="201674"/>
                </a:lnTo>
                <a:lnTo>
                  <a:pt x="230870" y="187277"/>
                </a:lnTo>
                <a:close/>
              </a:path>
              <a:path w="260350" h="317500">
                <a:moveTo>
                  <a:pt x="236292" y="105529"/>
                </a:moveTo>
                <a:lnTo>
                  <a:pt x="14692" y="133381"/>
                </a:lnTo>
                <a:lnTo>
                  <a:pt x="137017" y="133381"/>
                </a:lnTo>
                <a:lnTo>
                  <a:pt x="229559" y="123544"/>
                </a:lnTo>
                <a:lnTo>
                  <a:pt x="236292" y="105529"/>
                </a:lnTo>
                <a:close/>
              </a:path>
              <a:path w="260350" h="317500">
                <a:moveTo>
                  <a:pt x="171315" y="70516"/>
                </a:moveTo>
                <a:lnTo>
                  <a:pt x="12595" y="70516"/>
                </a:lnTo>
                <a:lnTo>
                  <a:pt x="57455" y="75528"/>
                </a:lnTo>
                <a:lnTo>
                  <a:pt x="58244" y="96144"/>
                </a:lnTo>
                <a:lnTo>
                  <a:pt x="171315" y="79034"/>
                </a:lnTo>
                <a:lnTo>
                  <a:pt x="171315" y="70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4906" y="2597892"/>
            <a:ext cx="53340" cy="42545"/>
          </a:xfrm>
          <a:custGeom>
            <a:avLst/>
            <a:gdLst/>
            <a:ahLst/>
            <a:cxnLst/>
            <a:rect l="l" t="t" r="r" b="b"/>
            <a:pathLst>
              <a:path w="53339" h="42544">
                <a:moveTo>
                  <a:pt x="32270" y="0"/>
                </a:moveTo>
                <a:lnTo>
                  <a:pt x="33492" y="19334"/>
                </a:lnTo>
                <a:lnTo>
                  <a:pt x="0" y="22952"/>
                </a:lnTo>
                <a:lnTo>
                  <a:pt x="18888" y="42287"/>
                </a:lnTo>
                <a:lnTo>
                  <a:pt x="52821" y="38669"/>
                </a:lnTo>
                <a:lnTo>
                  <a:pt x="48185" y="18053"/>
                </a:lnTo>
                <a:lnTo>
                  <a:pt x="32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99068" y="2760030"/>
            <a:ext cx="192405" cy="61594"/>
          </a:xfrm>
          <a:custGeom>
            <a:avLst/>
            <a:gdLst/>
            <a:ahLst/>
            <a:cxnLst/>
            <a:rect l="l" t="t" r="r" b="b"/>
            <a:pathLst>
              <a:path w="192405" h="61594">
                <a:moveTo>
                  <a:pt x="188107" y="0"/>
                </a:moveTo>
                <a:lnTo>
                  <a:pt x="0" y="17073"/>
                </a:lnTo>
                <a:lnTo>
                  <a:pt x="1314" y="60189"/>
                </a:lnTo>
                <a:lnTo>
                  <a:pt x="11369" y="61583"/>
                </a:lnTo>
                <a:lnTo>
                  <a:pt x="11369" y="25628"/>
                </a:lnTo>
                <a:lnTo>
                  <a:pt x="187233" y="9912"/>
                </a:lnTo>
                <a:lnTo>
                  <a:pt x="188793" y="9912"/>
                </a:lnTo>
                <a:lnTo>
                  <a:pt x="188107" y="0"/>
                </a:lnTo>
                <a:close/>
              </a:path>
              <a:path w="192405" h="61594">
                <a:moveTo>
                  <a:pt x="188793" y="9912"/>
                </a:moveTo>
                <a:lnTo>
                  <a:pt x="187233" y="9912"/>
                </a:lnTo>
                <a:lnTo>
                  <a:pt x="186007" y="42249"/>
                </a:lnTo>
                <a:lnTo>
                  <a:pt x="46088" y="60189"/>
                </a:lnTo>
                <a:lnTo>
                  <a:pt x="191867" y="54347"/>
                </a:lnTo>
                <a:lnTo>
                  <a:pt x="188793" y="9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27142" y="2683296"/>
            <a:ext cx="124460" cy="48260"/>
          </a:xfrm>
          <a:custGeom>
            <a:avLst/>
            <a:gdLst/>
            <a:ahLst/>
            <a:cxnLst/>
            <a:rect l="l" t="t" r="r" b="b"/>
            <a:pathLst>
              <a:path w="124460" h="48260">
                <a:moveTo>
                  <a:pt x="124440" y="0"/>
                </a:moveTo>
                <a:lnTo>
                  <a:pt x="0" y="13002"/>
                </a:lnTo>
                <a:lnTo>
                  <a:pt x="1222" y="48015"/>
                </a:lnTo>
                <a:lnTo>
                  <a:pt x="13378" y="45792"/>
                </a:lnTo>
                <a:lnTo>
                  <a:pt x="12592" y="24234"/>
                </a:lnTo>
                <a:lnTo>
                  <a:pt x="123130" y="10779"/>
                </a:lnTo>
                <a:lnTo>
                  <a:pt x="124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25787" y="2474913"/>
            <a:ext cx="309245" cy="976630"/>
          </a:xfrm>
          <a:custGeom>
            <a:avLst/>
            <a:gdLst/>
            <a:ahLst/>
            <a:cxnLst/>
            <a:rect l="l" t="t" r="r" b="b"/>
            <a:pathLst>
              <a:path w="309244" h="976629">
                <a:moveTo>
                  <a:pt x="308701" y="0"/>
                </a:moveTo>
                <a:lnTo>
                  <a:pt x="13379" y="63279"/>
                </a:lnTo>
                <a:lnTo>
                  <a:pt x="0" y="84348"/>
                </a:lnTo>
                <a:lnTo>
                  <a:pt x="25535" y="953338"/>
                </a:lnTo>
                <a:lnTo>
                  <a:pt x="128203" y="976286"/>
                </a:lnTo>
                <a:lnTo>
                  <a:pt x="37252" y="947952"/>
                </a:lnTo>
                <a:lnTo>
                  <a:pt x="18452" y="82576"/>
                </a:lnTo>
                <a:lnTo>
                  <a:pt x="308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98021" y="2474913"/>
            <a:ext cx="366395" cy="970915"/>
          </a:xfrm>
          <a:custGeom>
            <a:avLst/>
            <a:gdLst/>
            <a:ahLst/>
            <a:cxnLst/>
            <a:rect l="l" t="t" r="r" b="b"/>
            <a:pathLst>
              <a:path w="366394" h="970914">
                <a:moveTo>
                  <a:pt x="1747" y="444995"/>
                </a:moveTo>
                <a:lnTo>
                  <a:pt x="1747" y="462558"/>
                </a:lnTo>
                <a:lnTo>
                  <a:pt x="64100" y="464329"/>
                </a:lnTo>
                <a:lnTo>
                  <a:pt x="67422" y="478726"/>
                </a:lnTo>
                <a:lnTo>
                  <a:pt x="1747" y="478726"/>
                </a:lnTo>
                <a:lnTo>
                  <a:pt x="1747" y="494405"/>
                </a:lnTo>
                <a:lnTo>
                  <a:pt x="69170" y="494405"/>
                </a:lnTo>
                <a:lnTo>
                  <a:pt x="77129" y="970897"/>
                </a:lnTo>
                <a:lnTo>
                  <a:pt x="94374" y="446841"/>
                </a:lnTo>
                <a:lnTo>
                  <a:pt x="65759" y="446841"/>
                </a:lnTo>
                <a:lnTo>
                  <a:pt x="1747" y="444995"/>
                </a:lnTo>
                <a:close/>
              </a:path>
              <a:path w="366394" h="970914">
                <a:moveTo>
                  <a:pt x="165021" y="66898"/>
                </a:moveTo>
                <a:lnTo>
                  <a:pt x="106877" y="66898"/>
                </a:lnTo>
                <a:lnTo>
                  <a:pt x="235866" y="181435"/>
                </a:lnTo>
                <a:lnTo>
                  <a:pt x="315000" y="324201"/>
                </a:lnTo>
                <a:lnTo>
                  <a:pt x="345618" y="849662"/>
                </a:lnTo>
                <a:lnTo>
                  <a:pt x="366159" y="219991"/>
                </a:lnTo>
                <a:lnTo>
                  <a:pt x="165021" y="66898"/>
                </a:lnTo>
                <a:close/>
              </a:path>
              <a:path w="366394" h="970914">
                <a:moveTo>
                  <a:pt x="77129" y="0"/>
                </a:moveTo>
                <a:lnTo>
                  <a:pt x="91726" y="21068"/>
                </a:lnTo>
                <a:lnTo>
                  <a:pt x="74155" y="30113"/>
                </a:lnTo>
                <a:lnTo>
                  <a:pt x="64100" y="406439"/>
                </a:lnTo>
                <a:lnTo>
                  <a:pt x="0" y="411828"/>
                </a:lnTo>
                <a:lnTo>
                  <a:pt x="0" y="425660"/>
                </a:lnTo>
                <a:lnTo>
                  <a:pt x="64100" y="425660"/>
                </a:lnTo>
                <a:lnTo>
                  <a:pt x="65759" y="446841"/>
                </a:lnTo>
                <a:lnTo>
                  <a:pt x="94374" y="446841"/>
                </a:lnTo>
                <a:lnTo>
                  <a:pt x="106877" y="66898"/>
                </a:lnTo>
                <a:lnTo>
                  <a:pt x="165021" y="66898"/>
                </a:lnTo>
                <a:lnTo>
                  <a:pt x="77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4680" y="3340277"/>
            <a:ext cx="636905" cy="152400"/>
          </a:xfrm>
          <a:custGeom>
            <a:avLst/>
            <a:gdLst/>
            <a:ahLst/>
            <a:cxnLst/>
            <a:rect l="l" t="t" r="r" b="b"/>
            <a:pathLst>
              <a:path w="636905" h="152400">
                <a:moveTo>
                  <a:pt x="0" y="117703"/>
                </a:moveTo>
                <a:lnTo>
                  <a:pt x="162133" y="151797"/>
                </a:lnTo>
                <a:lnTo>
                  <a:pt x="387738" y="137398"/>
                </a:lnTo>
                <a:lnTo>
                  <a:pt x="147441" y="137398"/>
                </a:lnTo>
                <a:lnTo>
                  <a:pt x="0" y="117703"/>
                </a:lnTo>
                <a:close/>
              </a:path>
              <a:path w="636905" h="152400">
                <a:moveTo>
                  <a:pt x="425964" y="0"/>
                </a:moveTo>
                <a:lnTo>
                  <a:pt x="424308" y="44032"/>
                </a:lnTo>
                <a:lnTo>
                  <a:pt x="147441" y="137398"/>
                </a:lnTo>
                <a:lnTo>
                  <a:pt x="387738" y="137398"/>
                </a:lnTo>
                <a:lnTo>
                  <a:pt x="542023" y="127550"/>
                </a:lnTo>
                <a:lnTo>
                  <a:pt x="636731" y="28334"/>
                </a:lnTo>
                <a:lnTo>
                  <a:pt x="425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46466" y="2885799"/>
            <a:ext cx="81915" cy="32384"/>
          </a:xfrm>
          <a:custGeom>
            <a:avLst/>
            <a:gdLst/>
            <a:ahLst/>
            <a:cxnLst/>
            <a:rect l="l" t="t" r="r" b="b"/>
            <a:pathLst>
              <a:path w="81914" h="32385">
                <a:moveTo>
                  <a:pt x="0" y="0"/>
                </a:moveTo>
                <a:lnTo>
                  <a:pt x="0" y="19786"/>
                </a:lnTo>
                <a:lnTo>
                  <a:pt x="81671" y="31884"/>
                </a:lnTo>
                <a:lnTo>
                  <a:pt x="81671" y="143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6466" y="2929857"/>
            <a:ext cx="80645" cy="29209"/>
          </a:xfrm>
          <a:custGeom>
            <a:avLst/>
            <a:gdLst/>
            <a:ahLst/>
            <a:cxnLst/>
            <a:rect l="l" t="t" r="r" b="b"/>
            <a:pathLst>
              <a:path w="80644" h="29210">
                <a:moveTo>
                  <a:pt x="0" y="0"/>
                </a:moveTo>
                <a:lnTo>
                  <a:pt x="0" y="19673"/>
                </a:lnTo>
                <a:lnTo>
                  <a:pt x="80367" y="29171"/>
                </a:lnTo>
                <a:lnTo>
                  <a:pt x="80367" y="116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6466" y="2973765"/>
            <a:ext cx="79375" cy="26670"/>
          </a:xfrm>
          <a:custGeom>
            <a:avLst/>
            <a:gdLst/>
            <a:ahLst/>
            <a:cxnLst/>
            <a:rect l="l" t="t" r="r" b="b"/>
            <a:pathLst>
              <a:path w="79375" h="26669">
                <a:moveTo>
                  <a:pt x="0" y="0"/>
                </a:moveTo>
                <a:lnTo>
                  <a:pt x="0" y="20276"/>
                </a:lnTo>
                <a:lnTo>
                  <a:pt x="79134" y="26570"/>
                </a:lnTo>
                <a:lnTo>
                  <a:pt x="79134" y="90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6466" y="3018276"/>
            <a:ext cx="78105" cy="24130"/>
          </a:xfrm>
          <a:custGeom>
            <a:avLst/>
            <a:gdLst/>
            <a:ahLst/>
            <a:cxnLst/>
            <a:rect l="l" t="t" r="r" b="b"/>
            <a:pathLst>
              <a:path w="78105" h="24130">
                <a:moveTo>
                  <a:pt x="0" y="0"/>
                </a:moveTo>
                <a:lnTo>
                  <a:pt x="0" y="19786"/>
                </a:lnTo>
                <a:lnTo>
                  <a:pt x="77901" y="23781"/>
                </a:lnTo>
                <a:lnTo>
                  <a:pt x="77901" y="58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6466" y="3062335"/>
            <a:ext cx="76835" cy="21590"/>
          </a:xfrm>
          <a:custGeom>
            <a:avLst/>
            <a:gdLst/>
            <a:ahLst/>
            <a:cxnLst/>
            <a:rect l="l" t="t" r="r" b="b"/>
            <a:pathLst>
              <a:path w="76835" h="21589">
                <a:moveTo>
                  <a:pt x="0" y="0"/>
                </a:moveTo>
                <a:lnTo>
                  <a:pt x="0" y="20125"/>
                </a:lnTo>
                <a:lnTo>
                  <a:pt x="76597" y="21068"/>
                </a:lnTo>
                <a:lnTo>
                  <a:pt x="76597" y="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46466" y="3106242"/>
            <a:ext cx="75565" cy="20955"/>
          </a:xfrm>
          <a:custGeom>
            <a:avLst/>
            <a:gdLst/>
            <a:ahLst/>
            <a:cxnLst/>
            <a:rect l="l" t="t" r="r" b="b"/>
            <a:pathLst>
              <a:path w="75564" h="20955">
                <a:moveTo>
                  <a:pt x="0" y="0"/>
                </a:moveTo>
                <a:lnTo>
                  <a:pt x="0" y="20732"/>
                </a:lnTo>
                <a:lnTo>
                  <a:pt x="75364" y="18505"/>
                </a:lnTo>
                <a:lnTo>
                  <a:pt x="75364" y="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46466" y="3148066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4" h="23494">
                <a:moveTo>
                  <a:pt x="74060" y="0"/>
                </a:moveTo>
                <a:lnTo>
                  <a:pt x="0" y="2227"/>
                </a:lnTo>
                <a:lnTo>
                  <a:pt x="0" y="22945"/>
                </a:lnTo>
                <a:lnTo>
                  <a:pt x="74060" y="17928"/>
                </a:lnTo>
                <a:lnTo>
                  <a:pt x="74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46466" y="3189407"/>
            <a:ext cx="73660" cy="26034"/>
          </a:xfrm>
          <a:custGeom>
            <a:avLst/>
            <a:gdLst/>
            <a:ahLst/>
            <a:cxnLst/>
            <a:rect l="l" t="t" r="r" b="b"/>
            <a:pathLst>
              <a:path w="73660" h="26035">
                <a:moveTo>
                  <a:pt x="73285" y="0"/>
                </a:moveTo>
                <a:lnTo>
                  <a:pt x="0" y="5385"/>
                </a:lnTo>
                <a:lnTo>
                  <a:pt x="0" y="26009"/>
                </a:lnTo>
                <a:lnTo>
                  <a:pt x="73285" y="17928"/>
                </a:lnTo>
                <a:lnTo>
                  <a:pt x="73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6466" y="3231118"/>
            <a:ext cx="72390" cy="28575"/>
          </a:xfrm>
          <a:custGeom>
            <a:avLst/>
            <a:gdLst/>
            <a:ahLst/>
            <a:cxnLst/>
            <a:rect l="l" t="t" r="r" b="b"/>
            <a:pathLst>
              <a:path w="72389" h="28575">
                <a:moveTo>
                  <a:pt x="72052" y="0"/>
                </a:moveTo>
                <a:lnTo>
                  <a:pt x="0" y="7616"/>
                </a:lnTo>
                <a:lnTo>
                  <a:pt x="0" y="28334"/>
                </a:lnTo>
                <a:lnTo>
                  <a:pt x="72052" y="17559"/>
                </a:lnTo>
                <a:lnTo>
                  <a:pt x="72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46466" y="3272459"/>
            <a:ext cx="71120" cy="31750"/>
          </a:xfrm>
          <a:custGeom>
            <a:avLst/>
            <a:gdLst/>
            <a:ahLst/>
            <a:cxnLst/>
            <a:rect l="l" t="t" r="r" b="b"/>
            <a:pathLst>
              <a:path w="71119" h="31750">
                <a:moveTo>
                  <a:pt x="70748" y="0"/>
                </a:moveTo>
                <a:lnTo>
                  <a:pt x="0" y="10311"/>
                </a:lnTo>
                <a:lnTo>
                  <a:pt x="0" y="31398"/>
                </a:lnTo>
                <a:lnTo>
                  <a:pt x="70748" y="17559"/>
                </a:lnTo>
                <a:lnTo>
                  <a:pt x="7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6466" y="3313800"/>
            <a:ext cx="69850" cy="34925"/>
          </a:xfrm>
          <a:custGeom>
            <a:avLst/>
            <a:gdLst/>
            <a:ahLst/>
            <a:cxnLst/>
            <a:rect l="l" t="t" r="r" b="b"/>
            <a:pathLst>
              <a:path w="69850" h="34925">
                <a:moveTo>
                  <a:pt x="69515" y="0"/>
                </a:moveTo>
                <a:lnTo>
                  <a:pt x="0" y="13470"/>
                </a:lnTo>
                <a:lnTo>
                  <a:pt x="0" y="34557"/>
                </a:lnTo>
                <a:lnTo>
                  <a:pt x="69515" y="17465"/>
                </a:lnTo>
                <a:lnTo>
                  <a:pt x="69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46466" y="3355141"/>
            <a:ext cx="68580" cy="38100"/>
          </a:xfrm>
          <a:custGeom>
            <a:avLst/>
            <a:gdLst/>
            <a:ahLst/>
            <a:cxnLst/>
            <a:rect l="l" t="t" r="r" b="b"/>
            <a:pathLst>
              <a:path w="68580" h="38100">
                <a:moveTo>
                  <a:pt x="68211" y="0"/>
                </a:moveTo>
                <a:lnTo>
                  <a:pt x="0" y="16161"/>
                </a:lnTo>
                <a:lnTo>
                  <a:pt x="0" y="37715"/>
                </a:lnTo>
                <a:lnTo>
                  <a:pt x="68211" y="17928"/>
                </a:lnTo>
                <a:lnTo>
                  <a:pt x="68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41759" y="4089751"/>
            <a:ext cx="2415540" cy="0"/>
          </a:xfrm>
          <a:custGeom>
            <a:avLst/>
            <a:gdLst/>
            <a:ahLst/>
            <a:cxnLst/>
            <a:rect l="l" t="t" r="r" b="b"/>
            <a:pathLst>
              <a:path w="2415540" h="0">
                <a:moveTo>
                  <a:pt x="0" y="0"/>
                </a:moveTo>
                <a:lnTo>
                  <a:pt x="2414970" y="0"/>
                </a:lnTo>
              </a:path>
            </a:pathLst>
          </a:custGeom>
          <a:ln w="62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64795" y="2668160"/>
            <a:ext cx="1725843" cy="1690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11607" y="2636886"/>
            <a:ext cx="987821" cy="14442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92137" y="4105318"/>
            <a:ext cx="987821" cy="1525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55059" y="1883129"/>
            <a:ext cx="1911350" cy="46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76935" algn="l"/>
              </a:tabLst>
            </a:pPr>
            <a:r>
              <a:rPr dirty="0" sz="2850" spc="-140">
                <a:latin typeface="BrowalliaUPC"/>
                <a:cs typeface="BrowalliaUPC"/>
              </a:rPr>
              <a:t>ดเีี</a:t>
            </a:r>
            <a:r>
              <a:rPr dirty="0" sz="2850" spc="-80">
                <a:latin typeface="BrowalliaUPC"/>
                <a:cs typeface="BrowalliaUPC"/>
              </a:rPr>
              <a:t> </a:t>
            </a:r>
            <a:r>
              <a:rPr dirty="0" sz="2850" spc="-229">
                <a:latin typeface="BrowalliaUPC"/>
                <a:cs typeface="BrowalliaUPC"/>
              </a:rPr>
              <a:t>อชซพีี	</a:t>
            </a:r>
            <a:r>
              <a:rPr dirty="0" sz="2850" spc="-185">
                <a:latin typeface="BrowalliaUPC"/>
                <a:cs typeface="BrowalliaUPC"/>
              </a:rPr>
              <a:t>เีี </a:t>
            </a:r>
            <a:r>
              <a:rPr dirty="0" sz="2850" spc="-220">
                <a:latin typeface="BrowalliaUPC"/>
                <a:cs typeface="BrowalliaUPC"/>
              </a:rPr>
              <a:t>ซริิ </a:t>
            </a:r>
            <a:r>
              <a:rPr dirty="0" sz="2850" spc="-100">
                <a:latin typeface="BrowalliaUPC"/>
                <a:cs typeface="BrowalliaUPC"/>
              </a:rPr>
              <a:t> </a:t>
            </a:r>
            <a:r>
              <a:rPr dirty="0" sz="2850" spc="-180">
                <a:latin typeface="BrowalliaUPC"/>
                <a:cs typeface="BrowalliaUPC"/>
              </a:rPr>
              <a:t>์ฟ์ฟเวอร</a:t>
            </a:r>
            <a:endParaRPr sz="2850">
              <a:latin typeface="BrowalliaUPC"/>
              <a:cs typeface="BrowalliaUP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6172" y="5577839"/>
            <a:ext cx="1836420" cy="46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76935" algn="l"/>
                <a:tab pos="1668780" algn="l"/>
              </a:tabLst>
            </a:pPr>
            <a:r>
              <a:rPr dirty="0" sz="2850" spc="15">
                <a:latin typeface="BrowalliaUPC"/>
                <a:cs typeface="BrowalliaUPC"/>
              </a:rPr>
              <a:t>ด</a:t>
            </a:r>
            <a:r>
              <a:rPr dirty="0" sz="2850" spc="-575">
                <a:latin typeface="BrowalliaUPC"/>
                <a:cs typeface="BrowalliaUPC"/>
              </a:rPr>
              <a:t>เ</a:t>
            </a:r>
            <a:r>
              <a:rPr dirty="0" sz="2850">
                <a:latin typeface="BrowalliaUPC"/>
                <a:cs typeface="BrowalliaUPC"/>
              </a:rPr>
              <a:t>ีี</a:t>
            </a:r>
            <a:r>
              <a:rPr dirty="0" sz="2850" spc="-75">
                <a:latin typeface="BrowalliaUPC"/>
                <a:cs typeface="BrowalliaUPC"/>
              </a:rPr>
              <a:t> </a:t>
            </a:r>
            <a:r>
              <a:rPr dirty="0" sz="2850" spc="-15">
                <a:latin typeface="BrowalliaUPC"/>
                <a:cs typeface="BrowalliaUPC"/>
              </a:rPr>
              <a:t>อ</a:t>
            </a:r>
            <a:r>
              <a:rPr dirty="0" sz="2850" spc="-25">
                <a:latin typeface="BrowalliaUPC"/>
                <a:cs typeface="BrowalliaUPC"/>
              </a:rPr>
              <a:t>ช</a:t>
            </a:r>
            <a:r>
              <a:rPr dirty="0" sz="2850" spc="-20">
                <a:latin typeface="BrowalliaUPC"/>
                <a:cs typeface="BrowalliaUPC"/>
              </a:rPr>
              <a:t>ซ</a:t>
            </a:r>
            <a:r>
              <a:rPr dirty="0" sz="2850" spc="-1330">
                <a:latin typeface="BrowalliaUPC"/>
                <a:cs typeface="BrowalliaUPC"/>
              </a:rPr>
              <a:t>พ</a:t>
            </a:r>
            <a:r>
              <a:rPr dirty="0" sz="2850">
                <a:latin typeface="BrowalliaUPC"/>
                <a:cs typeface="BrowalliaUPC"/>
              </a:rPr>
              <a:t>ีี</a:t>
            </a:r>
            <a:r>
              <a:rPr dirty="0" sz="2850">
                <a:latin typeface="BrowalliaUPC"/>
                <a:cs typeface="BrowalliaUPC"/>
              </a:rPr>
              <a:t>	</a:t>
            </a:r>
            <a:r>
              <a:rPr dirty="0" sz="2850" spc="-795">
                <a:latin typeface="BrowalliaUPC"/>
                <a:cs typeface="BrowalliaUPC"/>
              </a:rPr>
              <a:t>ไ</a:t>
            </a:r>
            <a:r>
              <a:rPr dirty="0" sz="2850">
                <a:latin typeface="BrowalliaUPC"/>
                <a:cs typeface="BrowalliaUPC"/>
              </a:rPr>
              <a:t>ีี</a:t>
            </a:r>
            <a:r>
              <a:rPr dirty="0" sz="2850" spc="195">
                <a:latin typeface="BrowalliaUPC"/>
                <a:cs typeface="BrowalliaUPC"/>
              </a:rPr>
              <a:t> </a:t>
            </a:r>
            <a:r>
              <a:rPr dirty="0" sz="2850" spc="30">
                <a:latin typeface="BrowalliaUPC"/>
                <a:cs typeface="BrowalliaUPC"/>
              </a:rPr>
              <a:t>ค</a:t>
            </a:r>
            <a:r>
              <a:rPr dirty="0" sz="2850" spc="-20">
                <a:latin typeface="BrowalliaUPC"/>
                <a:cs typeface="BrowalliaUPC"/>
              </a:rPr>
              <a:t>ล</a:t>
            </a:r>
            <a:r>
              <a:rPr dirty="0" sz="2850" spc="-15">
                <a:latin typeface="BrowalliaUPC"/>
                <a:cs typeface="BrowalliaUPC"/>
              </a:rPr>
              <a:t>เ</a:t>
            </a:r>
            <a:r>
              <a:rPr dirty="0" sz="2850" spc="-45">
                <a:latin typeface="BrowalliaUPC"/>
                <a:cs typeface="BrowalliaUPC"/>
              </a:rPr>
              <a:t>อ</a:t>
            </a:r>
            <a:r>
              <a:rPr dirty="0" sz="2850" spc="-1190">
                <a:latin typeface="BrowalliaUPC"/>
                <a:cs typeface="BrowalliaUPC"/>
              </a:rPr>
              <a:t>น</a:t>
            </a:r>
            <a:r>
              <a:rPr dirty="0" sz="2850">
                <a:latin typeface="BrowalliaUPC"/>
                <a:cs typeface="BrowalliaUPC"/>
              </a:rPr>
              <a:t>็็</a:t>
            </a:r>
            <a:r>
              <a:rPr dirty="0" sz="2850">
                <a:latin typeface="BrowalliaUPC"/>
                <a:cs typeface="BrowalliaUPC"/>
              </a:rPr>
              <a:t>	</a:t>
            </a:r>
            <a:r>
              <a:rPr dirty="0" sz="2850">
                <a:latin typeface="BrowalliaUPC"/>
                <a:cs typeface="BrowalliaUPC"/>
              </a:rPr>
              <a:t>ต</a:t>
            </a:r>
            <a:endParaRPr sz="2850">
              <a:latin typeface="BrowalliaUPC"/>
              <a:cs typeface="BrowalliaUP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35534" y="3573844"/>
            <a:ext cx="1274445" cy="1047750"/>
          </a:xfrm>
          <a:custGeom>
            <a:avLst/>
            <a:gdLst/>
            <a:ahLst/>
            <a:cxnLst/>
            <a:rect l="l" t="t" r="r" b="b"/>
            <a:pathLst>
              <a:path w="1274445" h="1047750">
                <a:moveTo>
                  <a:pt x="1265093" y="516005"/>
                </a:moveTo>
                <a:lnTo>
                  <a:pt x="1236564" y="516005"/>
                </a:lnTo>
                <a:lnTo>
                  <a:pt x="1237095" y="517978"/>
                </a:lnTo>
                <a:lnTo>
                  <a:pt x="1236962" y="517978"/>
                </a:lnTo>
                <a:lnTo>
                  <a:pt x="1243074" y="548279"/>
                </a:lnTo>
                <a:lnTo>
                  <a:pt x="1246148" y="583139"/>
                </a:lnTo>
                <a:lnTo>
                  <a:pt x="1245589" y="620529"/>
                </a:lnTo>
                <a:lnTo>
                  <a:pt x="1242096" y="660142"/>
                </a:lnTo>
                <a:lnTo>
                  <a:pt x="1235949" y="701507"/>
                </a:lnTo>
                <a:lnTo>
                  <a:pt x="1227036" y="744846"/>
                </a:lnTo>
                <a:lnTo>
                  <a:pt x="1216251" y="789686"/>
                </a:lnTo>
                <a:lnTo>
                  <a:pt x="1203734" y="835721"/>
                </a:lnTo>
                <a:lnTo>
                  <a:pt x="1189987" y="882840"/>
                </a:lnTo>
                <a:lnTo>
                  <a:pt x="1175151" y="930627"/>
                </a:lnTo>
                <a:lnTo>
                  <a:pt x="1141343" y="1035095"/>
                </a:lnTo>
                <a:lnTo>
                  <a:pt x="1145394" y="1042935"/>
                </a:lnTo>
                <a:lnTo>
                  <a:pt x="1160091" y="1047633"/>
                </a:lnTo>
                <a:lnTo>
                  <a:pt x="1167942" y="1043630"/>
                </a:lnTo>
                <a:lnTo>
                  <a:pt x="1201750" y="939161"/>
                </a:lnTo>
                <a:lnTo>
                  <a:pt x="1216670" y="891041"/>
                </a:lnTo>
                <a:lnTo>
                  <a:pt x="1230585" y="843505"/>
                </a:lnTo>
                <a:lnTo>
                  <a:pt x="1243354" y="796941"/>
                </a:lnTo>
                <a:lnTo>
                  <a:pt x="1254250" y="751323"/>
                </a:lnTo>
                <a:lnTo>
                  <a:pt x="1263191" y="707095"/>
                </a:lnTo>
                <a:lnTo>
                  <a:pt x="1269618" y="664229"/>
                </a:lnTo>
                <a:lnTo>
                  <a:pt x="1273529" y="622947"/>
                </a:lnTo>
                <a:lnTo>
                  <a:pt x="1274088" y="583612"/>
                </a:lnTo>
                <a:lnTo>
                  <a:pt x="1271015" y="545889"/>
                </a:lnTo>
                <a:lnTo>
                  <a:pt x="1265093" y="516005"/>
                </a:lnTo>
                <a:close/>
              </a:path>
              <a:path w="1274445" h="1047750">
                <a:moveTo>
                  <a:pt x="1236790" y="517125"/>
                </a:moveTo>
                <a:lnTo>
                  <a:pt x="1236962" y="517978"/>
                </a:lnTo>
                <a:lnTo>
                  <a:pt x="1237095" y="517978"/>
                </a:lnTo>
                <a:lnTo>
                  <a:pt x="1236790" y="517125"/>
                </a:lnTo>
                <a:close/>
              </a:path>
              <a:path w="1274445" h="1047750">
                <a:moveTo>
                  <a:pt x="1236564" y="516005"/>
                </a:moveTo>
                <a:lnTo>
                  <a:pt x="1236790" y="517125"/>
                </a:lnTo>
                <a:lnTo>
                  <a:pt x="1237095" y="517978"/>
                </a:lnTo>
                <a:lnTo>
                  <a:pt x="1236564" y="516005"/>
                </a:lnTo>
                <a:close/>
              </a:path>
              <a:path w="1274445" h="1047750">
                <a:moveTo>
                  <a:pt x="1255653" y="486927"/>
                </a:moveTo>
                <a:lnTo>
                  <a:pt x="1226003" y="486927"/>
                </a:lnTo>
                <a:lnTo>
                  <a:pt x="1226925" y="488956"/>
                </a:lnTo>
                <a:lnTo>
                  <a:pt x="1226727" y="488956"/>
                </a:lnTo>
                <a:lnTo>
                  <a:pt x="1236790" y="517125"/>
                </a:lnTo>
                <a:lnTo>
                  <a:pt x="1236564" y="516005"/>
                </a:lnTo>
                <a:lnTo>
                  <a:pt x="1265093" y="516005"/>
                </a:lnTo>
                <a:lnTo>
                  <a:pt x="1264030" y="510639"/>
                </a:lnTo>
                <a:lnTo>
                  <a:pt x="1263750" y="509972"/>
                </a:lnTo>
                <a:lnTo>
                  <a:pt x="1263750" y="509305"/>
                </a:lnTo>
                <a:lnTo>
                  <a:pt x="1263471" y="508666"/>
                </a:lnTo>
                <a:lnTo>
                  <a:pt x="1255653" y="486927"/>
                </a:lnTo>
                <a:close/>
              </a:path>
              <a:path w="1274445" h="1047750">
                <a:moveTo>
                  <a:pt x="1226369" y="487953"/>
                </a:moveTo>
                <a:lnTo>
                  <a:pt x="1226727" y="488956"/>
                </a:lnTo>
                <a:lnTo>
                  <a:pt x="1226925" y="488956"/>
                </a:lnTo>
                <a:lnTo>
                  <a:pt x="1226369" y="487953"/>
                </a:lnTo>
                <a:close/>
              </a:path>
              <a:path w="1274445" h="1047750">
                <a:moveTo>
                  <a:pt x="1226003" y="486927"/>
                </a:moveTo>
                <a:lnTo>
                  <a:pt x="1226369" y="487953"/>
                </a:lnTo>
                <a:lnTo>
                  <a:pt x="1226925" y="488956"/>
                </a:lnTo>
                <a:lnTo>
                  <a:pt x="1226003" y="486927"/>
                </a:lnTo>
                <a:close/>
              </a:path>
              <a:path w="1274445" h="1047750">
                <a:moveTo>
                  <a:pt x="1161322" y="382514"/>
                </a:moveTo>
                <a:lnTo>
                  <a:pt x="990548" y="382514"/>
                </a:lnTo>
                <a:lnTo>
                  <a:pt x="1019969" y="383542"/>
                </a:lnTo>
                <a:lnTo>
                  <a:pt x="1047574" y="385155"/>
                </a:lnTo>
                <a:lnTo>
                  <a:pt x="1097085" y="391771"/>
                </a:lnTo>
                <a:lnTo>
                  <a:pt x="1137878" y="402668"/>
                </a:lnTo>
                <a:lnTo>
                  <a:pt x="1181130" y="427493"/>
                </a:lnTo>
                <a:lnTo>
                  <a:pt x="1211222" y="460601"/>
                </a:lnTo>
                <a:lnTo>
                  <a:pt x="1226369" y="487953"/>
                </a:lnTo>
                <a:lnTo>
                  <a:pt x="1226003" y="486927"/>
                </a:lnTo>
                <a:lnTo>
                  <a:pt x="1255653" y="486927"/>
                </a:lnTo>
                <a:lnTo>
                  <a:pt x="1252295" y="477586"/>
                </a:lnTo>
                <a:lnTo>
                  <a:pt x="1251456" y="475529"/>
                </a:lnTo>
                <a:lnTo>
                  <a:pt x="1225025" y="432691"/>
                </a:lnTo>
                <a:lnTo>
                  <a:pt x="1185656" y="395968"/>
                </a:lnTo>
                <a:lnTo>
                  <a:pt x="1168613" y="385683"/>
                </a:lnTo>
                <a:lnTo>
                  <a:pt x="1161322" y="382514"/>
                </a:lnTo>
                <a:close/>
              </a:path>
              <a:path w="1274445" h="1047750">
                <a:moveTo>
                  <a:pt x="42045" y="111192"/>
                </a:moveTo>
                <a:lnTo>
                  <a:pt x="44229" y="149252"/>
                </a:lnTo>
                <a:lnTo>
                  <a:pt x="53198" y="206574"/>
                </a:lnTo>
                <a:lnTo>
                  <a:pt x="70270" y="261032"/>
                </a:lnTo>
                <a:lnTo>
                  <a:pt x="98406" y="310681"/>
                </a:lnTo>
                <a:lnTo>
                  <a:pt x="139311" y="354187"/>
                </a:lnTo>
                <a:lnTo>
                  <a:pt x="194857" y="389519"/>
                </a:lnTo>
                <a:lnTo>
                  <a:pt x="248447" y="410174"/>
                </a:lnTo>
                <a:lnTo>
                  <a:pt x="293850" y="418124"/>
                </a:lnTo>
                <a:lnTo>
                  <a:pt x="346881" y="421933"/>
                </a:lnTo>
                <a:lnTo>
                  <a:pt x="375772" y="422350"/>
                </a:lnTo>
                <a:lnTo>
                  <a:pt x="406031" y="421933"/>
                </a:lnTo>
                <a:lnTo>
                  <a:pt x="437800" y="420876"/>
                </a:lnTo>
                <a:lnTo>
                  <a:pt x="504131" y="417096"/>
                </a:lnTo>
                <a:lnTo>
                  <a:pt x="573870" y="411453"/>
                </a:lnTo>
                <a:lnTo>
                  <a:pt x="757968" y="394551"/>
                </a:lnTo>
                <a:lnTo>
                  <a:pt x="375381" y="394551"/>
                </a:lnTo>
                <a:lnTo>
                  <a:pt x="347300" y="394134"/>
                </a:lnTo>
                <a:lnTo>
                  <a:pt x="296393" y="390437"/>
                </a:lnTo>
                <a:lnTo>
                  <a:pt x="254203" y="382959"/>
                </a:lnTo>
                <a:lnTo>
                  <a:pt x="205851" y="363944"/>
                </a:lnTo>
                <a:lnTo>
                  <a:pt x="155880" y="331781"/>
                </a:lnTo>
                <a:lnTo>
                  <a:pt x="120088" y="293140"/>
                </a:lnTo>
                <a:lnTo>
                  <a:pt x="95416" y="248967"/>
                </a:lnTo>
                <a:lnTo>
                  <a:pt x="80217" y="199596"/>
                </a:lnTo>
                <a:lnTo>
                  <a:pt x="72002" y="146000"/>
                </a:lnTo>
                <a:lnTo>
                  <a:pt x="69950" y="111227"/>
                </a:lnTo>
                <a:lnTo>
                  <a:pt x="42045" y="111192"/>
                </a:lnTo>
                <a:close/>
              </a:path>
              <a:path w="1274445" h="1047750">
                <a:moveTo>
                  <a:pt x="960037" y="354715"/>
                </a:moveTo>
                <a:lnTo>
                  <a:pt x="927486" y="355354"/>
                </a:lnTo>
                <a:lnTo>
                  <a:pt x="859171" y="358718"/>
                </a:lnTo>
                <a:lnTo>
                  <a:pt x="788202" y="363944"/>
                </a:lnTo>
                <a:lnTo>
                  <a:pt x="571272" y="383765"/>
                </a:lnTo>
                <a:lnTo>
                  <a:pt x="501868" y="389380"/>
                </a:lnTo>
                <a:lnTo>
                  <a:pt x="436179" y="393105"/>
                </a:lnTo>
                <a:lnTo>
                  <a:pt x="405081" y="394134"/>
                </a:lnTo>
                <a:lnTo>
                  <a:pt x="375381" y="394551"/>
                </a:lnTo>
                <a:lnTo>
                  <a:pt x="757968" y="394551"/>
                </a:lnTo>
                <a:lnTo>
                  <a:pt x="860568" y="386461"/>
                </a:lnTo>
                <a:lnTo>
                  <a:pt x="928045" y="383153"/>
                </a:lnTo>
                <a:lnTo>
                  <a:pt x="1161322" y="382514"/>
                </a:lnTo>
                <a:lnTo>
                  <a:pt x="1148827" y="377093"/>
                </a:lnTo>
                <a:lnTo>
                  <a:pt x="1103372" y="364667"/>
                </a:lnTo>
                <a:lnTo>
                  <a:pt x="1050620" y="357522"/>
                </a:lnTo>
                <a:lnTo>
                  <a:pt x="991553" y="354743"/>
                </a:lnTo>
                <a:lnTo>
                  <a:pt x="960037" y="354715"/>
                </a:lnTo>
                <a:close/>
              </a:path>
              <a:path w="1274445" h="1047750">
                <a:moveTo>
                  <a:pt x="90833" y="69497"/>
                </a:moveTo>
                <a:lnTo>
                  <a:pt x="63592" y="69497"/>
                </a:lnTo>
                <a:lnTo>
                  <a:pt x="69879" y="75696"/>
                </a:lnTo>
                <a:lnTo>
                  <a:pt x="69950" y="111227"/>
                </a:lnTo>
                <a:lnTo>
                  <a:pt x="111762" y="111279"/>
                </a:lnTo>
                <a:lnTo>
                  <a:pt x="90833" y="69497"/>
                </a:lnTo>
                <a:close/>
              </a:path>
              <a:path w="1274445" h="1047750">
                <a:moveTo>
                  <a:pt x="63592" y="69497"/>
                </a:moveTo>
                <a:lnTo>
                  <a:pt x="48169" y="69525"/>
                </a:lnTo>
                <a:lnTo>
                  <a:pt x="42021" y="75696"/>
                </a:lnTo>
                <a:lnTo>
                  <a:pt x="42045" y="111192"/>
                </a:lnTo>
                <a:lnTo>
                  <a:pt x="69950" y="111227"/>
                </a:lnTo>
                <a:lnTo>
                  <a:pt x="69879" y="75696"/>
                </a:lnTo>
                <a:lnTo>
                  <a:pt x="63592" y="69497"/>
                </a:lnTo>
                <a:close/>
              </a:path>
              <a:path w="1274445" h="1047750">
                <a:moveTo>
                  <a:pt x="56020" y="0"/>
                </a:moveTo>
                <a:lnTo>
                  <a:pt x="0" y="111140"/>
                </a:lnTo>
                <a:lnTo>
                  <a:pt x="42045" y="111192"/>
                </a:lnTo>
                <a:lnTo>
                  <a:pt x="42021" y="75696"/>
                </a:lnTo>
                <a:lnTo>
                  <a:pt x="48169" y="69525"/>
                </a:lnTo>
                <a:lnTo>
                  <a:pt x="90833" y="69497"/>
                </a:lnTo>
                <a:lnTo>
                  <a:pt x="56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6392" y="3572787"/>
            <a:ext cx="1238885" cy="1064895"/>
          </a:xfrm>
          <a:custGeom>
            <a:avLst/>
            <a:gdLst/>
            <a:ahLst/>
            <a:cxnLst/>
            <a:rect l="l" t="t" r="r" b="b"/>
            <a:pathLst>
              <a:path w="1238885" h="1064895">
                <a:moveTo>
                  <a:pt x="1127987" y="945916"/>
                </a:moveTo>
                <a:lnTo>
                  <a:pt x="1165902" y="1064368"/>
                </a:lnTo>
                <a:lnTo>
                  <a:pt x="1214220" y="996900"/>
                </a:lnTo>
                <a:lnTo>
                  <a:pt x="1184399" y="996900"/>
                </a:lnTo>
                <a:lnTo>
                  <a:pt x="1169144" y="994564"/>
                </a:lnTo>
                <a:lnTo>
                  <a:pt x="1163891" y="987476"/>
                </a:lnTo>
                <a:lnTo>
                  <a:pt x="1169314" y="952356"/>
                </a:lnTo>
                <a:lnTo>
                  <a:pt x="1127987" y="945916"/>
                </a:lnTo>
                <a:close/>
              </a:path>
              <a:path w="1238885" h="1064895">
                <a:moveTo>
                  <a:pt x="1169314" y="952356"/>
                </a:moveTo>
                <a:lnTo>
                  <a:pt x="1163891" y="987476"/>
                </a:lnTo>
                <a:lnTo>
                  <a:pt x="1169144" y="994564"/>
                </a:lnTo>
                <a:lnTo>
                  <a:pt x="1184399" y="996900"/>
                </a:lnTo>
                <a:lnTo>
                  <a:pt x="1191524" y="991673"/>
                </a:lnTo>
                <a:lnTo>
                  <a:pt x="1196876" y="956652"/>
                </a:lnTo>
                <a:lnTo>
                  <a:pt x="1169314" y="952356"/>
                </a:lnTo>
                <a:close/>
              </a:path>
              <a:path w="1238885" h="1064895">
                <a:moveTo>
                  <a:pt x="1196876" y="956652"/>
                </a:moveTo>
                <a:lnTo>
                  <a:pt x="1191524" y="991673"/>
                </a:lnTo>
                <a:lnTo>
                  <a:pt x="1184399" y="996900"/>
                </a:lnTo>
                <a:lnTo>
                  <a:pt x="1214220" y="996900"/>
                </a:lnTo>
                <a:lnTo>
                  <a:pt x="1238408" y="963124"/>
                </a:lnTo>
                <a:lnTo>
                  <a:pt x="1196876" y="956652"/>
                </a:lnTo>
                <a:close/>
              </a:path>
              <a:path w="1238885" h="1064895">
                <a:moveTo>
                  <a:pt x="1168581" y="755048"/>
                </a:moveTo>
                <a:lnTo>
                  <a:pt x="1134833" y="755048"/>
                </a:lnTo>
                <a:lnTo>
                  <a:pt x="1136202" y="756744"/>
                </a:lnTo>
                <a:lnTo>
                  <a:pt x="1135986" y="756744"/>
                </a:lnTo>
                <a:lnTo>
                  <a:pt x="1158806" y="796135"/>
                </a:lnTo>
                <a:lnTo>
                  <a:pt x="1170680" y="840836"/>
                </a:lnTo>
                <a:lnTo>
                  <a:pt x="1173949" y="890930"/>
                </a:lnTo>
                <a:lnTo>
                  <a:pt x="1172888" y="917700"/>
                </a:lnTo>
                <a:lnTo>
                  <a:pt x="1170429" y="945138"/>
                </a:lnTo>
                <a:lnTo>
                  <a:pt x="1169314" y="952356"/>
                </a:lnTo>
                <a:lnTo>
                  <a:pt x="1196876" y="956652"/>
                </a:lnTo>
                <a:lnTo>
                  <a:pt x="1198258" y="947612"/>
                </a:lnTo>
                <a:lnTo>
                  <a:pt x="1200828" y="918757"/>
                </a:lnTo>
                <a:lnTo>
                  <a:pt x="1201862" y="890068"/>
                </a:lnTo>
                <a:lnTo>
                  <a:pt x="1200968" y="862352"/>
                </a:lnTo>
                <a:lnTo>
                  <a:pt x="1198006" y="835082"/>
                </a:lnTo>
                <a:lnTo>
                  <a:pt x="1192362" y="809006"/>
                </a:lnTo>
                <a:lnTo>
                  <a:pt x="1183896" y="783876"/>
                </a:lnTo>
                <a:lnTo>
                  <a:pt x="1172021" y="760108"/>
                </a:lnTo>
                <a:lnTo>
                  <a:pt x="1168581" y="755048"/>
                </a:lnTo>
                <a:close/>
              </a:path>
              <a:path w="1238885" h="1064895">
                <a:moveTo>
                  <a:pt x="1135397" y="755878"/>
                </a:moveTo>
                <a:lnTo>
                  <a:pt x="1135986" y="756744"/>
                </a:lnTo>
                <a:lnTo>
                  <a:pt x="1136202" y="756744"/>
                </a:lnTo>
                <a:lnTo>
                  <a:pt x="1135397" y="755878"/>
                </a:lnTo>
                <a:close/>
              </a:path>
              <a:path w="1238885" h="1064895">
                <a:moveTo>
                  <a:pt x="1134833" y="755048"/>
                </a:moveTo>
                <a:lnTo>
                  <a:pt x="1135397" y="755878"/>
                </a:lnTo>
                <a:lnTo>
                  <a:pt x="1136202" y="756744"/>
                </a:lnTo>
                <a:lnTo>
                  <a:pt x="1134833" y="755048"/>
                </a:lnTo>
                <a:close/>
              </a:path>
              <a:path w="1238885" h="1064895">
                <a:moveTo>
                  <a:pt x="1078839" y="679435"/>
                </a:moveTo>
                <a:lnTo>
                  <a:pt x="915052" y="679435"/>
                </a:lnTo>
                <a:lnTo>
                  <a:pt x="941987" y="679630"/>
                </a:lnTo>
                <a:lnTo>
                  <a:pt x="966966" y="680881"/>
                </a:lnTo>
                <a:lnTo>
                  <a:pt x="1011363" y="685968"/>
                </a:lnTo>
                <a:lnTo>
                  <a:pt x="1075403" y="708263"/>
                </a:lnTo>
                <a:lnTo>
                  <a:pt x="1119829" y="739119"/>
                </a:lnTo>
                <a:lnTo>
                  <a:pt x="1135397" y="755878"/>
                </a:lnTo>
                <a:lnTo>
                  <a:pt x="1134833" y="755048"/>
                </a:lnTo>
                <a:lnTo>
                  <a:pt x="1168581" y="755048"/>
                </a:lnTo>
                <a:lnTo>
                  <a:pt x="1157727" y="739119"/>
                </a:lnTo>
                <a:lnTo>
                  <a:pt x="1157129" y="738313"/>
                </a:lnTo>
                <a:lnTo>
                  <a:pt x="1137375" y="717464"/>
                </a:lnTo>
                <a:lnTo>
                  <a:pt x="1114185" y="699061"/>
                </a:lnTo>
                <a:lnTo>
                  <a:pt x="1086663" y="682854"/>
                </a:lnTo>
                <a:lnTo>
                  <a:pt x="1078839" y="679435"/>
                </a:lnTo>
                <a:close/>
              </a:path>
              <a:path w="1238885" h="1064895">
                <a:moveTo>
                  <a:pt x="53673" y="0"/>
                </a:moveTo>
                <a:lnTo>
                  <a:pt x="27269" y="112697"/>
                </a:lnTo>
                <a:lnTo>
                  <a:pt x="19251" y="162540"/>
                </a:lnTo>
                <a:lnTo>
                  <a:pt x="12293" y="211800"/>
                </a:lnTo>
                <a:lnTo>
                  <a:pt x="6398" y="260226"/>
                </a:lnTo>
                <a:lnTo>
                  <a:pt x="2374" y="307623"/>
                </a:lnTo>
                <a:lnTo>
                  <a:pt x="27" y="353770"/>
                </a:lnTo>
                <a:lnTo>
                  <a:pt x="0" y="398443"/>
                </a:lnTo>
                <a:lnTo>
                  <a:pt x="2347" y="441531"/>
                </a:lnTo>
                <a:lnTo>
                  <a:pt x="7683" y="482618"/>
                </a:lnTo>
                <a:lnTo>
                  <a:pt x="16261" y="521731"/>
                </a:lnTo>
                <a:lnTo>
                  <a:pt x="28387" y="558370"/>
                </a:lnTo>
                <a:lnTo>
                  <a:pt x="65129" y="624115"/>
                </a:lnTo>
                <a:lnTo>
                  <a:pt x="92213" y="653332"/>
                </a:lnTo>
                <a:lnTo>
                  <a:pt x="138138" y="686301"/>
                </a:lnTo>
                <a:lnTo>
                  <a:pt x="180859" y="702508"/>
                </a:lnTo>
                <a:lnTo>
                  <a:pt x="230872" y="712599"/>
                </a:lnTo>
                <a:lnTo>
                  <a:pt x="286837" y="717964"/>
                </a:lnTo>
                <a:lnTo>
                  <a:pt x="316929" y="719049"/>
                </a:lnTo>
                <a:lnTo>
                  <a:pt x="380159" y="718632"/>
                </a:lnTo>
                <a:lnTo>
                  <a:pt x="447132" y="715685"/>
                </a:lnTo>
                <a:lnTo>
                  <a:pt x="516452" y="710681"/>
                </a:lnTo>
                <a:lnTo>
                  <a:pt x="722437" y="691250"/>
                </a:lnTo>
                <a:lnTo>
                  <a:pt x="317907" y="691250"/>
                </a:lnTo>
                <a:lnTo>
                  <a:pt x="288905" y="690249"/>
                </a:lnTo>
                <a:lnTo>
                  <a:pt x="235482" y="685189"/>
                </a:lnTo>
                <a:lnTo>
                  <a:pt x="189520" y="676099"/>
                </a:lnTo>
                <a:lnTo>
                  <a:pt x="152192" y="662283"/>
                </a:lnTo>
                <a:lnTo>
                  <a:pt x="137712" y="653888"/>
                </a:lnTo>
                <a:lnTo>
                  <a:pt x="137383" y="653888"/>
                </a:lnTo>
                <a:lnTo>
                  <a:pt x="135651" y="652692"/>
                </a:lnTo>
                <a:lnTo>
                  <a:pt x="135897" y="652692"/>
                </a:lnTo>
                <a:lnTo>
                  <a:pt x="110939" y="632621"/>
                </a:lnTo>
                <a:lnTo>
                  <a:pt x="110644" y="632621"/>
                </a:lnTo>
                <a:lnTo>
                  <a:pt x="109107" y="631148"/>
                </a:lnTo>
                <a:lnTo>
                  <a:pt x="109294" y="631148"/>
                </a:lnTo>
                <a:lnTo>
                  <a:pt x="88410" y="608353"/>
                </a:lnTo>
                <a:lnTo>
                  <a:pt x="88152" y="608353"/>
                </a:lnTo>
                <a:lnTo>
                  <a:pt x="86755" y="606546"/>
                </a:lnTo>
                <a:lnTo>
                  <a:pt x="86966" y="606546"/>
                </a:lnTo>
                <a:lnTo>
                  <a:pt x="69767" y="580332"/>
                </a:lnTo>
                <a:lnTo>
                  <a:pt x="43559" y="515782"/>
                </a:lnTo>
                <a:lnTo>
                  <a:pt x="30231" y="440030"/>
                </a:lnTo>
                <a:lnTo>
                  <a:pt x="27940" y="398443"/>
                </a:lnTo>
                <a:lnTo>
                  <a:pt x="28010" y="353770"/>
                </a:lnTo>
                <a:lnTo>
                  <a:pt x="30203" y="309986"/>
                </a:lnTo>
                <a:lnTo>
                  <a:pt x="34143" y="263562"/>
                </a:lnTo>
                <a:lnTo>
                  <a:pt x="39982" y="215664"/>
                </a:lnTo>
                <a:lnTo>
                  <a:pt x="46856" y="166933"/>
                </a:lnTo>
                <a:lnTo>
                  <a:pt x="54763" y="117534"/>
                </a:lnTo>
                <a:lnTo>
                  <a:pt x="73930" y="9896"/>
                </a:lnTo>
                <a:lnTo>
                  <a:pt x="68873" y="2696"/>
                </a:lnTo>
                <a:lnTo>
                  <a:pt x="53673" y="0"/>
                </a:lnTo>
                <a:close/>
              </a:path>
              <a:path w="1238885" h="1064895">
                <a:moveTo>
                  <a:pt x="914661" y="651636"/>
                </a:moveTo>
                <a:lnTo>
                  <a:pt x="885575" y="652053"/>
                </a:lnTo>
                <a:lnTo>
                  <a:pt x="855092" y="653332"/>
                </a:lnTo>
                <a:lnTo>
                  <a:pt x="791248" y="657307"/>
                </a:lnTo>
                <a:lnTo>
                  <a:pt x="514441" y="682938"/>
                </a:lnTo>
                <a:lnTo>
                  <a:pt x="445875" y="687914"/>
                </a:lnTo>
                <a:lnTo>
                  <a:pt x="379991" y="690833"/>
                </a:lnTo>
                <a:lnTo>
                  <a:pt x="317907" y="691250"/>
                </a:lnTo>
                <a:lnTo>
                  <a:pt x="722437" y="691250"/>
                </a:lnTo>
                <a:lnTo>
                  <a:pt x="793706" y="685023"/>
                </a:lnTo>
                <a:lnTo>
                  <a:pt x="856852" y="681075"/>
                </a:lnTo>
                <a:lnTo>
                  <a:pt x="915052" y="679435"/>
                </a:lnTo>
                <a:lnTo>
                  <a:pt x="1078839" y="679435"/>
                </a:lnTo>
                <a:lnTo>
                  <a:pt x="1054923" y="668983"/>
                </a:lnTo>
                <a:lnTo>
                  <a:pt x="1015331" y="658447"/>
                </a:lnTo>
                <a:lnTo>
                  <a:pt x="968363" y="653109"/>
                </a:lnTo>
                <a:lnTo>
                  <a:pt x="942210" y="651831"/>
                </a:lnTo>
                <a:lnTo>
                  <a:pt x="914661" y="651636"/>
                </a:lnTo>
                <a:close/>
              </a:path>
              <a:path w="1238885" h="1064895">
                <a:moveTo>
                  <a:pt x="135651" y="652692"/>
                </a:moveTo>
                <a:lnTo>
                  <a:pt x="137383" y="653888"/>
                </a:lnTo>
                <a:lnTo>
                  <a:pt x="136370" y="653109"/>
                </a:lnTo>
                <a:lnTo>
                  <a:pt x="135651" y="652692"/>
                </a:lnTo>
                <a:close/>
              </a:path>
              <a:path w="1238885" h="1064895">
                <a:moveTo>
                  <a:pt x="136532" y="653203"/>
                </a:moveTo>
                <a:lnTo>
                  <a:pt x="137383" y="653888"/>
                </a:lnTo>
                <a:lnTo>
                  <a:pt x="137712" y="653888"/>
                </a:lnTo>
                <a:lnTo>
                  <a:pt x="136532" y="653203"/>
                </a:lnTo>
                <a:close/>
              </a:path>
              <a:path w="1238885" h="1064895">
                <a:moveTo>
                  <a:pt x="135897" y="652692"/>
                </a:moveTo>
                <a:lnTo>
                  <a:pt x="135651" y="652692"/>
                </a:lnTo>
                <a:lnTo>
                  <a:pt x="136532" y="653203"/>
                </a:lnTo>
                <a:lnTo>
                  <a:pt x="135897" y="652692"/>
                </a:lnTo>
                <a:close/>
              </a:path>
              <a:path w="1238885" h="1064895">
                <a:moveTo>
                  <a:pt x="109107" y="631148"/>
                </a:moveTo>
                <a:lnTo>
                  <a:pt x="110644" y="632621"/>
                </a:lnTo>
                <a:lnTo>
                  <a:pt x="109817" y="631719"/>
                </a:lnTo>
                <a:lnTo>
                  <a:pt x="109107" y="631148"/>
                </a:lnTo>
                <a:close/>
              </a:path>
              <a:path w="1238885" h="1064895">
                <a:moveTo>
                  <a:pt x="109817" y="631719"/>
                </a:moveTo>
                <a:lnTo>
                  <a:pt x="110644" y="632621"/>
                </a:lnTo>
                <a:lnTo>
                  <a:pt x="110939" y="632621"/>
                </a:lnTo>
                <a:lnTo>
                  <a:pt x="109817" y="631719"/>
                </a:lnTo>
                <a:close/>
              </a:path>
              <a:path w="1238885" h="1064895">
                <a:moveTo>
                  <a:pt x="109294" y="631148"/>
                </a:moveTo>
                <a:lnTo>
                  <a:pt x="109107" y="631148"/>
                </a:lnTo>
                <a:lnTo>
                  <a:pt x="109817" y="631719"/>
                </a:lnTo>
                <a:lnTo>
                  <a:pt x="109294" y="631148"/>
                </a:lnTo>
                <a:close/>
              </a:path>
              <a:path w="1238885" h="1064895">
                <a:moveTo>
                  <a:pt x="86755" y="606546"/>
                </a:moveTo>
                <a:lnTo>
                  <a:pt x="88152" y="608353"/>
                </a:lnTo>
                <a:lnTo>
                  <a:pt x="87500" y="607359"/>
                </a:lnTo>
                <a:lnTo>
                  <a:pt x="86755" y="606546"/>
                </a:lnTo>
                <a:close/>
              </a:path>
              <a:path w="1238885" h="1064895">
                <a:moveTo>
                  <a:pt x="87500" y="607359"/>
                </a:moveTo>
                <a:lnTo>
                  <a:pt x="88152" y="608353"/>
                </a:lnTo>
                <a:lnTo>
                  <a:pt x="88410" y="608353"/>
                </a:lnTo>
                <a:lnTo>
                  <a:pt x="87500" y="607359"/>
                </a:lnTo>
                <a:close/>
              </a:path>
              <a:path w="1238885" h="1064895">
                <a:moveTo>
                  <a:pt x="86966" y="606546"/>
                </a:moveTo>
                <a:lnTo>
                  <a:pt x="86755" y="606546"/>
                </a:lnTo>
                <a:lnTo>
                  <a:pt x="87500" y="607359"/>
                </a:lnTo>
                <a:lnTo>
                  <a:pt x="86966" y="606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73418" y="3439540"/>
            <a:ext cx="3416300" cy="1115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195">
                <a:latin typeface="BrowalliaUPC"/>
                <a:cs typeface="BrowalliaUPC"/>
              </a:rPr>
              <a:t>ตอบกลบ</a:t>
            </a:r>
            <a:endParaRPr sz="2850">
              <a:latin typeface="BrowalliaUPC"/>
              <a:cs typeface="BrowalliaUPC"/>
            </a:endParaRPr>
          </a:p>
          <a:p>
            <a:pPr algn="r" marR="5080">
              <a:lnSpc>
                <a:spcPct val="100000"/>
              </a:lnSpc>
              <a:spcBef>
                <a:spcPts val="1685"/>
              </a:spcBef>
              <a:tabLst>
                <a:tab pos="264160" algn="l"/>
              </a:tabLst>
            </a:pPr>
            <a:r>
              <a:rPr dirty="0" sz="2850" spc="40">
                <a:latin typeface="BrowalliaUPC"/>
                <a:cs typeface="BrowalliaUPC"/>
              </a:rPr>
              <a:t>ร</a:t>
            </a:r>
            <a:r>
              <a:rPr dirty="0" sz="2850" spc="-1100">
                <a:latin typeface="BrowalliaUPC"/>
                <a:cs typeface="BrowalliaUPC"/>
              </a:rPr>
              <a:t>อ</a:t>
            </a:r>
            <a:r>
              <a:rPr dirty="0" sz="2850">
                <a:latin typeface="BrowalliaUPC"/>
                <a:cs typeface="BrowalliaUPC"/>
              </a:rPr>
              <a:t>้้</a:t>
            </a:r>
            <a:r>
              <a:rPr dirty="0" sz="2850">
                <a:latin typeface="BrowalliaUPC"/>
                <a:cs typeface="BrowalliaUPC"/>
              </a:rPr>
              <a:t>	</a:t>
            </a:r>
            <a:r>
              <a:rPr dirty="0" sz="2850" spc="-10">
                <a:latin typeface="BrowalliaUPC"/>
                <a:cs typeface="BrowalliaUPC"/>
              </a:rPr>
              <a:t>ง</a:t>
            </a:r>
            <a:r>
              <a:rPr dirty="0" sz="2850" spc="5">
                <a:latin typeface="BrowalliaUPC"/>
                <a:cs typeface="BrowalliaUPC"/>
              </a:rPr>
              <a:t>ข</a:t>
            </a:r>
            <a:r>
              <a:rPr dirty="0" sz="2850">
                <a:latin typeface="BrowalliaUPC"/>
                <a:cs typeface="BrowalliaUPC"/>
              </a:rPr>
              <a:t>อ</a:t>
            </a:r>
            <a:endParaRPr sz="2850">
              <a:latin typeface="BrowalliaUPC"/>
              <a:cs typeface="BrowalliaUPC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71195"/>
            <a:ext cx="762254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/>
              <a:t>SNMP </a:t>
            </a:r>
            <a:r>
              <a:rPr dirty="0" sz="3600"/>
              <a:t>: </a:t>
            </a:r>
            <a:r>
              <a:rPr dirty="0" sz="2800" spc="-5"/>
              <a:t>Simple Network Management</a:t>
            </a:r>
            <a:r>
              <a:rPr dirty="0" sz="2800" spc="15"/>
              <a:t> </a:t>
            </a:r>
            <a:r>
              <a:rPr dirty="0" sz="2800" spc="-5"/>
              <a:t>Protocol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2560" y="3432140"/>
            <a:ext cx="3907482" cy="2039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5823" y="5450341"/>
            <a:ext cx="48387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15">
                <a:latin typeface="BrowalliaUPC"/>
                <a:cs typeface="BrowalliaUPC"/>
              </a:rPr>
              <a:t>เ</a:t>
            </a:r>
            <a:r>
              <a:rPr dirty="0" sz="1750" spc="-15">
                <a:latin typeface="BrowalliaUPC"/>
                <a:cs typeface="BrowalliaUPC"/>
              </a:rPr>
              <a:t>อ</a:t>
            </a:r>
            <a:r>
              <a:rPr dirty="0" sz="1750" spc="-15">
                <a:latin typeface="BrowalliaUPC"/>
                <a:cs typeface="BrowalliaUPC"/>
              </a:rPr>
              <a:t>เ</a:t>
            </a:r>
            <a:r>
              <a:rPr dirty="0" sz="1750" spc="-10">
                <a:latin typeface="BrowalliaUPC"/>
                <a:cs typeface="BrowalliaUPC"/>
              </a:rPr>
              <a:t>จ</a:t>
            </a:r>
            <a:r>
              <a:rPr dirty="0" sz="1750" spc="-20">
                <a:latin typeface="BrowalliaUPC"/>
                <a:cs typeface="BrowalliaUPC"/>
              </a:rPr>
              <a:t>น</a:t>
            </a:r>
            <a:r>
              <a:rPr dirty="0" sz="1750" spc="-5">
                <a:latin typeface="BrowalliaUPC"/>
                <a:cs typeface="BrowalliaUPC"/>
              </a:rPr>
              <a:t>ต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833" y="5470800"/>
            <a:ext cx="340169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1035" algn="l"/>
                <a:tab pos="1789430" algn="l"/>
                <a:tab pos="2930525" algn="l"/>
              </a:tabLst>
            </a:pPr>
            <a:r>
              <a:rPr dirty="0" baseline="4761" sz="2625">
                <a:latin typeface="BrowalliaUPC"/>
                <a:cs typeface="BrowalliaUPC"/>
              </a:rPr>
              <a:t>์์		</a:t>
            </a:r>
            <a:r>
              <a:rPr dirty="0" baseline="1587" sz="2625" spc="-15">
                <a:latin typeface="BrowalliaUPC"/>
                <a:cs typeface="BrowalliaUPC"/>
              </a:rPr>
              <a:t>เอเจนต์์	</a:t>
            </a:r>
            <a:r>
              <a:rPr dirty="0" sz="1750" spc="-10">
                <a:latin typeface="BrowalliaUPC"/>
                <a:cs typeface="BrowalliaUPC"/>
              </a:rPr>
              <a:t>เอเจนต์์ 	</a:t>
            </a:r>
            <a:r>
              <a:rPr dirty="0" sz="1750">
                <a:latin typeface="BrowalliaUPC"/>
                <a:cs typeface="BrowalliaUPC"/>
              </a:rPr>
              <a:t> </a:t>
            </a:r>
            <a:r>
              <a:rPr dirty="0" baseline="1587" sz="2625" spc="-15">
                <a:latin typeface="BrowalliaUPC"/>
                <a:cs typeface="BrowalliaUPC"/>
              </a:rPr>
              <a:t>เอเจนต</a:t>
            </a:r>
            <a:endParaRPr baseline="1587" sz="2625">
              <a:latin typeface="BrowalliaUPC"/>
              <a:cs typeface="BrowalliaUP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6" y="2105278"/>
            <a:ext cx="2440305" cy="1279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00FF"/>
                </a:solidFill>
                <a:latin typeface="Tahoma"/>
                <a:cs typeface="Tahoma"/>
              </a:rPr>
              <a:t>SNMP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ahoma"/>
                <a:cs typeface="Tahoma"/>
              </a:rPr>
              <a:t>Component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2135"/>
              </a:spcBef>
            </a:pPr>
            <a:r>
              <a:rPr dirty="0" sz="1750" spc="-10">
                <a:latin typeface="BrowalliaUPC"/>
                <a:cs typeface="BrowalliaUPC"/>
              </a:rPr>
              <a:t>แมเนเจอร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6186728"/>
            <a:ext cx="151511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UDP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161/162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51301" y="3368675"/>
          <a:ext cx="5299075" cy="58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674"/>
                <a:gridCol w="1219200"/>
                <a:gridCol w="1219200"/>
                <a:gridCol w="1620901"/>
              </a:tblGrid>
              <a:tr h="563626">
                <a:tc>
                  <a:txBody>
                    <a:bodyPr/>
                    <a:lstStyle/>
                    <a:p>
                      <a:pPr marL="151130">
                        <a:lnSpc>
                          <a:spcPts val="2230"/>
                        </a:lnSpc>
                      </a:pPr>
                      <a:r>
                        <a:rPr dirty="0" sz="2000" spc="-10">
                          <a:latin typeface="Cordia New"/>
                          <a:cs typeface="Cordia New"/>
                        </a:rPr>
                        <a:t>ไอพีเฮดเดอร์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B="0" marT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230"/>
                        </a:lnSpc>
                      </a:pPr>
                      <a:r>
                        <a:rPr dirty="0" sz="2000" spc="-275">
                          <a:latin typeface="Cordia New"/>
                          <a:cs typeface="Cordia New"/>
                        </a:rPr>
                        <a:t>ยดู        </a:t>
                      </a:r>
                      <a:r>
                        <a:rPr dirty="0" sz="2000" spc="-200">
                          <a:latin typeface="Cordia New"/>
                          <a:cs typeface="Cordia New"/>
                        </a:rPr>
                        <a:t> </a:t>
                      </a:r>
                      <a:r>
                        <a:rPr dirty="0" sz="2000" spc="-20">
                          <a:latin typeface="Cordia New"/>
                          <a:cs typeface="Cordia New"/>
                        </a:rPr>
                        <a:t>ีพีเฮดเดอร์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230"/>
                        </a:lnSpc>
                      </a:pPr>
                      <a:r>
                        <a:rPr dirty="0" sz="2000" spc="-10">
                          <a:latin typeface="Cordia New"/>
                          <a:cs typeface="Cordia New"/>
                        </a:rPr>
                        <a:t>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2230"/>
                        </a:lnSpc>
                      </a:pPr>
                      <a:r>
                        <a:rPr dirty="0" sz="2000" spc="-5">
                          <a:latin typeface="Cordia New"/>
                          <a:cs typeface="Cordia New"/>
                        </a:rPr>
                        <a:t>พีดียู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12179" y="3031235"/>
            <a:ext cx="2809240" cy="76200"/>
          </a:xfrm>
          <a:custGeom>
            <a:avLst/>
            <a:gdLst/>
            <a:ahLst/>
            <a:cxnLst/>
            <a:rect l="l" t="t" r="r" b="b"/>
            <a:pathLst>
              <a:path w="28092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09240" h="76200">
                <a:moveTo>
                  <a:pt x="2732531" y="0"/>
                </a:moveTo>
                <a:lnTo>
                  <a:pt x="2732531" y="76200"/>
                </a:lnTo>
                <a:lnTo>
                  <a:pt x="2796031" y="44450"/>
                </a:lnTo>
                <a:lnTo>
                  <a:pt x="2745231" y="44450"/>
                </a:lnTo>
                <a:lnTo>
                  <a:pt x="2745231" y="31750"/>
                </a:lnTo>
                <a:lnTo>
                  <a:pt x="2796031" y="31750"/>
                </a:lnTo>
                <a:lnTo>
                  <a:pt x="2732531" y="0"/>
                </a:lnTo>
                <a:close/>
              </a:path>
              <a:path w="28092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09240" h="76200">
                <a:moveTo>
                  <a:pt x="273253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32531" y="44450"/>
                </a:lnTo>
                <a:lnTo>
                  <a:pt x="2732531" y="31750"/>
                </a:lnTo>
                <a:close/>
              </a:path>
              <a:path w="2809240" h="76200">
                <a:moveTo>
                  <a:pt x="2796031" y="31750"/>
                </a:moveTo>
                <a:lnTo>
                  <a:pt x="2745231" y="31750"/>
                </a:lnTo>
                <a:lnTo>
                  <a:pt x="2745231" y="44450"/>
                </a:lnTo>
                <a:lnTo>
                  <a:pt x="2796031" y="44450"/>
                </a:lnTo>
                <a:lnTo>
                  <a:pt x="2808731" y="38100"/>
                </a:lnTo>
                <a:lnTo>
                  <a:pt x="279603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72480" y="2105278"/>
            <a:ext cx="2789555" cy="989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00FF"/>
                </a:solidFill>
                <a:latin typeface="Tahoma"/>
                <a:cs typeface="Tahoma"/>
              </a:rPr>
              <a:t>Packet</a:t>
            </a:r>
            <a:r>
              <a:rPr dirty="0" sz="1800" spc="-7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0000FF"/>
                </a:solidFill>
                <a:latin typeface="Tahoma"/>
                <a:cs typeface="Tahoma"/>
              </a:rPr>
              <a:t>Format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90320">
              <a:lnSpc>
                <a:spcPct val="100000"/>
              </a:lnSpc>
            </a:pPr>
            <a:r>
              <a:rPr dirty="0" sz="2000" spc="-5">
                <a:latin typeface="Cordia New"/>
                <a:cs typeface="Cordia New"/>
              </a:rPr>
              <a:t>ข้อความเอสเอ็นเอ็มพี</a:t>
            </a:r>
            <a:endParaRPr sz="2000">
              <a:latin typeface="Cordia New"/>
              <a:cs typeface="Cordia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71195"/>
            <a:ext cx="762254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315"/>
              </a:lnSpc>
            </a:pPr>
            <a:r>
              <a:rPr dirty="0" sz="3600" spc="-5"/>
              <a:t>SNMP </a:t>
            </a:r>
            <a:r>
              <a:rPr dirty="0" sz="3600"/>
              <a:t>: </a:t>
            </a:r>
            <a:r>
              <a:rPr dirty="0" sz="2800" spc="-5"/>
              <a:t>Simple Network Management</a:t>
            </a:r>
            <a:r>
              <a:rPr dirty="0" sz="2800" spc="15"/>
              <a:t> </a:t>
            </a:r>
            <a:r>
              <a:rPr dirty="0" sz="2800" spc="-5"/>
              <a:t>Protocol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1817370"/>
            <a:ext cx="3761104" cy="298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OID: object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identifier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756285" algn="l"/>
              </a:tabLst>
            </a:pPr>
            <a:r>
              <a:rPr dirty="0" sz="1300" spc="15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ahoma"/>
                <a:cs typeface="Tahoma"/>
              </a:rPr>
              <a:t>Ex: </a:t>
            </a:r>
            <a:r>
              <a:rPr dirty="0" sz="2400">
                <a:latin typeface="Tahoma"/>
                <a:cs typeface="Tahoma"/>
              </a:rPr>
              <a:t>1.3.6.1.2.1.1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756285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ahoma"/>
                <a:cs typeface="Tahoma"/>
              </a:rPr>
              <a:t>iso.org.dod.internet.m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gmt.mib-2.system</a:t>
            </a:r>
            <a:endParaRPr sz="2400">
              <a:latin typeface="Tahoma"/>
              <a:cs typeface="Tahoma"/>
            </a:endParaRPr>
          </a:p>
          <a:p>
            <a:pPr marL="355600" marR="12382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Objects are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collected  as a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Tree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MIB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Tree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4464" y="2092451"/>
            <a:ext cx="637540" cy="264160"/>
          </a:xfrm>
          <a:custGeom>
            <a:avLst/>
            <a:gdLst/>
            <a:ahLst/>
            <a:cxnLst/>
            <a:rect l="l" t="t" r="r" b="b"/>
            <a:pathLst>
              <a:path w="637539" h="264160">
                <a:moveTo>
                  <a:pt x="0" y="263651"/>
                </a:moveTo>
                <a:lnTo>
                  <a:pt x="637032" y="263651"/>
                </a:lnTo>
                <a:lnTo>
                  <a:pt x="63703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90364" y="2109978"/>
            <a:ext cx="25146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cc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3736" y="2222753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603" y="2092451"/>
            <a:ext cx="693420" cy="264160"/>
          </a:xfrm>
          <a:custGeom>
            <a:avLst/>
            <a:gdLst/>
            <a:ahLst/>
            <a:cxnLst/>
            <a:rect l="l" t="t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25843" y="2149602"/>
            <a:ext cx="187325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 marR="5080" indent="-38100">
              <a:lnSpc>
                <a:spcPct val="74000"/>
              </a:lnSpc>
            </a:pP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o  </a:t>
            </a: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06740" y="2092451"/>
            <a:ext cx="695325" cy="264160"/>
          </a:xfrm>
          <a:custGeom>
            <a:avLst/>
            <a:gdLst/>
            <a:ahLst/>
            <a:cxnLst/>
            <a:rect l="l" t="t" r="r" b="b"/>
            <a:pathLst>
              <a:path w="695325" h="264160">
                <a:moveTo>
                  <a:pt x="0" y="263651"/>
                </a:moveTo>
                <a:lnTo>
                  <a:pt x="694944" y="263651"/>
                </a:lnTo>
                <a:lnTo>
                  <a:pt x="69494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45220" y="2109978"/>
            <a:ext cx="76454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Joint-iso-ccitt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5350" y="2222753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5265" y="1960626"/>
            <a:ext cx="3761740" cy="3175"/>
          </a:xfrm>
          <a:custGeom>
            <a:avLst/>
            <a:gdLst/>
            <a:ahLst/>
            <a:cxnLst/>
            <a:rect l="l" t="t" r="r" b="b"/>
            <a:pathLst>
              <a:path w="3761740" h="3175">
                <a:moveTo>
                  <a:pt x="0" y="0"/>
                </a:moveTo>
                <a:lnTo>
                  <a:pt x="3761232" y="304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56497" y="1960626"/>
            <a:ext cx="1905" cy="132715"/>
          </a:xfrm>
          <a:custGeom>
            <a:avLst/>
            <a:gdLst/>
            <a:ahLst/>
            <a:cxnLst/>
            <a:rect l="l" t="t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95265" y="1960626"/>
            <a:ext cx="1905" cy="132715"/>
          </a:xfrm>
          <a:custGeom>
            <a:avLst/>
            <a:gdLst/>
            <a:ahLst/>
            <a:cxnLst/>
            <a:rect l="l" t="t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03314" y="1829561"/>
            <a:ext cx="1905" cy="264160"/>
          </a:xfrm>
          <a:custGeom>
            <a:avLst/>
            <a:gdLst/>
            <a:ahLst/>
            <a:cxnLst/>
            <a:rect l="l" t="t" r="r" b="b"/>
            <a:pathLst>
              <a:path w="1904" h="264160">
                <a:moveTo>
                  <a:pt x="0" y="0"/>
                </a:moveTo>
                <a:lnTo>
                  <a:pt x="1524" y="263651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71868" y="1676527"/>
            <a:ext cx="29273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Root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0779" y="2619755"/>
            <a:ext cx="347980" cy="264160"/>
          </a:xfrm>
          <a:custGeom>
            <a:avLst/>
            <a:gdLst/>
            <a:ahLst/>
            <a:cxnLst/>
            <a:rect l="l" t="t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28917" y="2678734"/>
            <a:ext cx="208279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6515" marR="5080" indent="-44450">
              <a:lnSpc>
                <a:spcPct val="72800"/>
              </a:lnSpc>
            </a:pPr>
            <a:r>
              <a:rPr dirty="0" sz="1000" spc="-5">
                <a:latin typeface="Arial"/>
                <a:cs typeface="Arial"/>
              </a:rPr>
              <a:t>org  </a:t>
            </a:r>
            <a:r>
              <a:rPr dirty="0" sz="1000" spc="-5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67044" y="3147060"/>
            <a:ext cx="346075" cy="264160"/>
          </a:xfrm>
          <a:custGeom>
            <a:avLst/>
            <a:gdLst/>
            <a:ahLst/>
            <a:cxnLst/>
            <a:rect l="l" t="t" r="r" b="b"/>
            <a:pathLst>
              <a:path w="346075" h="264160">
                <a:moveTo>
                  <a:pt x="0" y="263651"/>
                </a:moveTo>
                <a:lnTo>
                  <a:pt x="345948" y="263651"/>
                </a:lnTo>
                <a:lnTo>
                  <a:pt x="3459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42990" y="3206876"/>
            <a:ext cx="23622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850" marR="5080" indent="-57785">
              <a:lnSpc>
                <a:spcPct val="73000"/>
              </a:lnSpc>
            </a:pPr>
            <a:r>
              <a:rPr dirty="0" sz="1000" spc="-10">
                <a:latin typeface="Arial"/>
                <a:cs typeface="Arial"/>
              </a:rPr>
              <a:t>dod  </a:t>
            </a:r>
            <a:r>
              <a:rPr dirty="0" sz="1000" spc="-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45835" y="3672840"/>
            <a:ext cx="695325" cy="264160"/>
          </a:xfrm>
          <a:custGeom>
            <a:avLst/>
            <a:gdLst/>
            <a:ahLst/>
            <a:cxnLst/>
            <a:rect l="l" t="t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12714" y="3734180"/>
            <a:ext cx="44640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3670" marR="5080" indent="-141605">
              <a:lnSpc>
                <a:spcPct val="73000"/>
              </a:lnSpc>
            </a:pP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t  </a:t>
            </a: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45835" y="4201667"/>
            <a:ext cx="695325" cy="264160"/>
          </a:xfrm>
          <a:custGeom>
            <a:avLst/>
            <a:gdLst/>
            <a:ahLst/>
            <a:cxnLst/>
            <a:rect l="l" t="t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54115" y="4220336"/>
            <a:ext cx="347345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45"/>
              </a:lnSpc>
            </a:pP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algn="ctr" marR="43180">
              <a:lnSpc>
                <a:spcPts val="1045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15384" y="4201667"/>
            <a:ext cx="695325" cy="264160"/>
          </a:xfrm>
          <a:custGeom>
            <a:avLst/>
            <a:gdLst/>
            <a:ahLst/>
            <a:cxnLst/>
            <a:rect l="l" t="t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55338" y="4220336"/>
            <a:ext cx="51054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45"/>
              </a:lnSpc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ec</a:t>
            </a:r>
            <a:r>
              <a:rPr dirty="0" sz="1000" spc="-5">
                <a:latin typeface="Arial"/>
                <a:cs typeface="Arial"/>
              </a:rPr>
              <a:t>tory</a:t>
            </a:r>
            <a:endParaRPr sz="1000">
              <a:latin typeface="Arial"/>
              <a:cs typeface="Arial"/>
            </a:endParaRPr>
          </a:p>
          <a:p>
            <a:pPr algn="ctr" marR="73660">
              <a:lnSpc>
                <a:spcPts val="1045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19900" y="4201667"/>
            <a:ext cx="693420" cy="264160"/>
          </a:xfrm>
          <a:custGeom>
            <a:avLst/>
            <a:gdLst/>
            <a:ahLst/>
            <a:cxnLst/>
            <a:rect l="l" t="t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63842" y="4220336"/>
            <a:ext cx="75120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experimental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5969" y="4332858"/>
            <a:ext cx="9652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19571" y="4623815"/>
            <a:ext cx="347980" cy="264160"/>
          </a:xfrm>
          <a:custGeom>
            <a:avLst/>
            <a:gdLst/>
            <a:ahLst/>
            <a:cxnLst/>
            <a:rect l="l" t="t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754115" y="4642484"/>
            <a:ext cx="34417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-</a:t>
            </a: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4065" y="4753736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3753" y="2515361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03314" y="2356866"/>
            <a:ext cx="1905" cy="158750"/>
          </a:xfrm>
          <a:custGeom>
            <a:avLst/>
            <a:gdLst/>
            <a:ahLst/>
            <a:cxnLst/>
            <a:rect l="l" t="t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13753" y="2515361"/>
            <a:ext cx="579120" cy="105410"/>
          </a:xfrm>
          <a:custGeom>
            <a:avLst/>
            <a:gdLst/>
            <a:ahLst/>
            <a:cxnLst/>
            <a:rect l="l" t="t" r="r" b="b"/>
            <a:pathLst>
              <a:path w="579120" h="105410">
                <a:moveTo>
                  <a:pt x="0" y="0"/>
                </a:moveTo>
                <a:lnTo>
                  <a:pt x="579120" y="0"/>
                </a:lnTo>
                <a:lnTo>
                  <a:pt x="579120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41541" y="3042666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3753" y="2884170"/>
            <a:ext cx="1905" cy="158750"/>
          </a:xfrm>
          <a:custGeom>
            <a:avLst/>
            <a:gdLst/>
            <a:ahLst/>
            <a:cxnLst/>
            <a:rect l="l" t="t" r="r" b="b"/>
            <a:pathLst>
              <a:path w="1904" h="158750">
                <a:moveTo>
                  <a:pt x="0" y="0"/>
                </a:moveTo>
                <a:lnTo>
                  <a:pt x="1524" y="15849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1541" y="3042666"/>
            <a:ext cx="579120" cy="105410"/>
          </a:xfrm>
          <a:custGeom>
            <a:avLst/>
            <a:gdLst/>
            <a:ahLst/>
            <a:cxnLst/>
            <a:rect l="l" t="t" r="r" b="b"/>
            <a:pathLst>
              <a:path w="579120" h="105410">
                <a:moveTo>
                  <a:pt x="0" y="0"/>
                </a:moveTo>
                <a:lnTo>
                  <a:pt x="348234" y="0"/>
                </a:lnTo>
                <a:lnTo>
                  <a:pt x="579119" y="0"/>
                </a:lnTo>
                <a:lnTo>
                  <a:pt x="579119" y="10515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94070" y="3569970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0"/>
                </a:moveTo>
                <a:lnTo>
                  <a:pt x="1524" y="10363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1541" y="3411473"/>
            <a:ext cx="1905" cy="158750"/>
          </a:xfrm>
          <a:custGeom>
            <a:avLst/>
            <a:gdLst/>
            <a:ahLst/>
            <a:cxnLst/>
            <a:rect l="l" t="t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94070" y="3569970"/>
            <a:ext cx="927100" cy="104139"/>
          </a:xfrm>
          <a:custGeom>
            <a:avLst/>
            <a:gdLst/>
            <a:ahLst/>
            <a:cxnLst/>
            <a:rect l="l" t="t" r="r" b="b"/>
            <a:pathLst>
              <a:path w="927100" h="104139">
                <a:moveTo>
                  <a:pt x="0" y="0"/>
                </a:moveTo>
                <a:lnTo>
                  <a:pt x="926591" y="0"/>
                </a:lnTo>
                <a:lnTo>
                  <a:pt x="926591" y="10363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94070" y="3937253"/>
            <a:ext cx="0" cy="265430"/>
          </a:xfrm>
          <a:custGeom>
            <a:avLst/>
            <a:gdLst/>
            <a:ahLst/>
            <a:cxnLst/>
            <a:rect l="l" t="t" r="r" b="b"/>
            <a:pathLst>
              <a:path w="0" h="265429">
                <a:moveTo>
                  <a:pt x="0" y="0"/>
                </a:moveTo>
                <a:lnTo>
                  <a:pt x="0" y="158750"/>
                </a:lnTo>
                <a:lnTo>
                  <a:pt x="0" y="26517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63617" y="4097273"/>
            <a:ext cx="3877310" cy="105410"/>
          </a:xfrm>
          <a:custGeom>
            <a:avLst/>
            <a:gdLst/>
            <a:ahLst/>
            <a:cxnLst/>
            <a:rect l="l" t="t" r="r" b="b"/>
            <a:pathLst>
              <a:path w="3877309" h="105410">
                <a:moveTo>
                  <a:pt x="3877056" y="105156"/>
                </a:moveTo>
                <a:lnTo>
                  <a:pt x="3877056" y="0"/>
                </a:lnTo>
                <a:lnTo>
                  <a:pt x="2894457" y="0"/>
                </a:lnTo>
                <a:lnTo>
                  <a:pt x="1240536" y="0"/>
                </a:lnTo>
                <a:lnTo>
                  <a:pt x="0" y="0"/>
                </a:lnTo>
                <a:lnTo>
                  <a:pt x="0" y="10515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66609" y="4097273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94070" y="4466082"/>
            <a:ext cx="1905" cy="158750"/>
          </a:xfrm>
          <a:custGeom>
            <a:avLst/>
            <a:gdLst/>
            <a:ahLst/>
            <a:cxnLst/>
            <a:rect l="l" t="t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94070" y="4888229"/>
            <a:ext cx="1905" cy="527685"/>
          </a:xfrm>
          <a:custGeom>
            <a:avLst/>
            <a:gdLst/>
            <a:ahLst/>
            <a:cxnLst/>
            <a:rect l="l" t="t" r="r" b="b"/>
            <a:pathLst>
              <a:path w="1904" h="527685">
                <a:moveTo>
                  <a:pt x="0" y="0"/>
                </a:moveTo>
                <a:lnTo>
                  <a:pt x="1524" y="52730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90916" y="4201667"/>
            <a:ext cx="696595" cy="264160"/>
          </a:xfrm>
          <a:custGeom>
            <a:avLst/>
            <a:gdLst/>
            <a:ahLst/>
            <a:cxnLst/>
            <a:rect l="l" t="t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275446" y="4220336"/>
            <a:ext cx="40386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045"/>
              </a:lnSpc>
            </a:pPr>
            <a:r>
              <a:rPr dirty="0" sz="1000" spc="-5">
                <a:latin typeface="Arial"/>
                <a:cs typeface="Arial"/>
              </a:rPr>
              <a:t>pri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5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  <a:p>
            <a:pPr algn="ctr" marR="52705">
              <a:lnSpc>
                <a:spcPts val="1045"/>
              </a:lnSpc>
            </a:pPr>
            <a:r>
              <a:rPr dirty="0" sz="1000" spc="-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090916" y="4623815"/>
            <a:ext cx="696595" cy="264160"/>
          </a:xfrm>
          <a:custGeom>
            <a:avLst/>
            <a:gdLst/>
            <a:ahLst/>
            <a:cxnLst/>
            <a:rect l="l" t="t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175497" y="4642484"/>
            <a:ext cx="65151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enterprises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9144" y="4753736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90916" y="5045964"/>
            <a:ext cx="696595" cy="262255"/>
          </a:xfrm>
          <a:custGeom>
            <a:avLst/>
            <a:gdLst/>
            <a:ahLst/>
            <a:cxnLst/>
            <a:rect l="l" t="t" r="r" b="b"/>
            <a:pathLst>
              <a:path w="696595" h="262254">
                <a:moveTo>
                  <a:pt x="0" y="262128"/>
                </a:moveTo>
                <a:lnTo>
                  <a:pt x="696468" y="262128"/>
                </a:lnTo>
                <a:lnTo>
                  <a:pt x="696468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121522" y="5120385"/>
            <a:ext cx="78422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vender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39911" y="48874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39911" y="490118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39911" y="49149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39911" y="492709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39911" y="494080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39911" y="49545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39911" y="49667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39911" y="498195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39911" y="49941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39911" y="500786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39911" y="5021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39911" y="50352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40673" y="4466082"/>
            <a:ext cx="1905" cy="158750"/>
          </a:xfrm>
          <a:custGeom>
            <a:avLst/>
            <a:gdLst/>
            <a:ahLst/>
            <a:cxnLst/>
            <a:rect l="l" t="t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66176" y="48874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66176" y="490118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66176" y="49149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66176" y="492709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266176" y="494080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266176" y="49545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66176" y="49667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66176" y="498195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66176" y="49941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66176" y="500786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266176" y="5021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266176" y="50352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612123" y="48874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12123" y="490118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612123" y="49149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612123" y="492709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612123" y="494080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612123" y="49545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612123" y="496671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612123" y="498195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612123" y="499414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612123" y="500786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612123" y="5021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612123" y="50352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4247863" y="5539841"/>
            <a:ext cx="13081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198364" y="5519928"/>
            <a:ext cx="347980" cy="264160"/>
          </a:xfrm>
          <a:custGeom>
            <a:avLst/>
            <a:gdLst/>
            <a:ahLst/>
            <a:cxnLst/>
            <a:rect l="l" t="t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317363" y="5581294"/>
            <a:ext cx="13081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" marR="5080" indent="-14604">
              <a:lnSpc>
                <a:spcPct val="72800"/>
              </a:lnSpc>
            </a:pPr>
            <a:r>
              <a:rPr dirty="0" sz="1000" spc="-10">
                <a:latin typeface="Arial"/>
                <a:cs typeface="Arial"/>
              </a:rPr>
              <a:t>at  </a:t>
            </a:r>
            <a:r>
              <a:rPr dirty="0" sz="1000" spc="-5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663184" y="5519928"/>
            <a:ext cx="346075" cy="264160"/>
          </a:xfrm>
          <a:custGeom>
            <a:avLst/>
            <a:gdLst/>
            <a:ahLst/>
            <a:cxnLst/>
            <a:rect l="l" t="t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784341" y="5581294"/>
            <a:ext cx="12255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95" marR="5080" indent="-11430">
              <a:lnSpc>
                <a:spcPct val="72800"/>
              </a:lnSpc>
            </a:pPr>
            <a:r>
              <a:rPr dirty="0" sz="1000" spc="-15">
                <a:latin typeface="Arial"/>
                <a:cs typeface="Arial"/>
              </a:rPr>
              <a:t>ip  </a:t>
            </a:r>
            <a:r>
              <a:rPr dirty="0" sz="1000" spc="-5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124955" y="5519928"/>
            <a:ext cx="347980" cy="264160"/>
          </a:xfrm>
          <a:custGeom>
            <a:avLst/>
            <a:gdLst/>
            <a:ahLst/>
            <a:cxnLst/>
            <a:rect l="l" t="t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179565" y="5581294"/>
            <a:ext cx="29527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170" marR="5080" indent="-78105">
              <a:lnSpc>
                <a:spcPct val="72800"/>
              </a:lnSpc>
            </a:pP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10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p  </a:t>
            </a:r>
            <a:r>
              <a:rPr dirty="0" sz="1000" spc="-5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88252" y="5519928"/>
            <a:ext cx="346075" cy="264160"/>
          </a:xfrm>
          <a:custGeom>
            <a:avLst/>
            <a:gdLst/>
            <a:ahLst/>
            <a:cxnLst/>
            <a:rect l="l" t="t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681343" y="5581294"/>
            <a:ext cx="19494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 marR="5080" indent="-40005">
              <a:lnSpc>
                <a:spcPct val="72800"/>
              </a:lnSpc>
            </a:pPr>
            <a:r>
              <a:rPr dirty="0" sz="1000" spc="-5">
                <a:latin typeface="Arial"/>
                <a:cs typeface="Arial"/>
              </a:rPr>
              <a:t>tc</a:t>
            </a:r>
            <a:r>
              <a:rPr dirty="0" sz="1000" spc="-5">
                <a:latin typeface="Arial"/>
                <a:cs typeface="Arial"/>
              </a:rPr>
              <a:t>p  </a:t>
            </a:r>
            <a:r>
              <a:rPr dirty="0" sz="1000" spc="-5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050023" y="5519928"/>
            <a:ext cx="347980" cy="264160"/>
          </a:xfrm>
          <a:custGeom>
            <a:avLst/>
            <a:gdLst/>
            <a:ahLst/>
            <a:cxnLst/>
            <a:rect l="l" t="t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7127493" y="5581294"/>
            <a:ext cx="23622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945" marR="5080" indent="-55880">
              <a:lnSpc>
                <a:spcPct val="72800"/>
              </a:lnSpc>
            </a:pPr>
            <a:r>
              <a:rPr dirty="0" sz="1000" spc="-10">
                <a:latin typeface="Arial"/>
                <a:cs typeface="Arial"/>
              </a:rPr>
              <a:t>udp  </a:t>
            </a:r>
            <a:r>
              <a:rPr dirty="0" sz="1000" spc="-5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513319" y="5519928"/>
            <a:ext cx="346075" cy="264160"/>
          </a:xfrm>
          <a:custGeom>
            <a:avLst/>
            <a:gdLst/>
            <a:ahLst/>
            <a:cxnLst/>
            <a:rect l="l" t="t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76616" y="5519928"/>
            <a:ext cx="695325" cy="264160"/>
          </a:xfrm>
          <a:custGeom>
            <a:avLst/>
            <a:gdLst/>
            <a:ahLst/>
            <a:cxnLst/>
            <a:rect l="l" t="t" r="r" b="b"/>
            <a:pathLst>
              <a:path w="695325" h="264160">
                <a:moveTo>
                  <a:pt x="0" y="263652"/>
                </a:moveTo>
                <a:lnTo>
                  <a:pt x="694944" y="263652"/>
                </a:lnTo>
                <a:lnTo>
                  <a:pt x="694944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787383" y="5519928"/>
            <a:ext cx="346075" cy="264160"/>
          </a:xfrm>
          <a:custGeom>
            <a:avLst/>
            <a:gdLst/>
            <a:ahLst/>
            <a:cxnLst/>
            <a:rect l="l" t="t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7591170" y="5581294"/>
            <a:ext cx="157035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7945" marR="5080" indent="-55880">
              <a:lnSpc>
                <a:spcPct val="72800"/>
              </a:lnSpc>
              <a:tabLst>
                <a:tab pos="447040" algn="l"/>
                <a:tab pos="675640" algn="l"/>
                <a:tab pos="1313815" algn="l"/>
              </a:tabLst>
            </a:pPr>
            <a:r>
              <a:rPr dirty="0" sz="1000" spc="-10">
                <a:latin typeface="Arial"/>
                <a:cs typeface="Arial"/>
              </a:rPr>
              <a:t>egp	</a:t>
            </a:r>
            <a:r>
              <a:rPr dirty="0" sz="1000" spc="-5">
                <a:latin typeface="Arial"/>
                <a:cs typeface="Arial"/>
              </a:rPr>
              <a:t>transmission 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snmp 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8		</a:t>
            </a:r>
            <a:r>
              <a:rPr dirty="0" sz="1000" spc="-10">
                <a:latin typeface="Arial"/>
                <a:cs typeface="Arial"/>
              </a:rPr>
              <a:t>10	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323967" y="5961989"/>
            <a:ext cx="6794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129278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66309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372861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836158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97929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61226" y="5415534"/>
            <a:ext cx="3175" cy="105410"/>
          </a:xfrm>
          <a:custGeom>
            <a:avLst/>
            <a:gdLst/>
            <a:ahLst/>
            <a:cxnLst/>
            <a:rect l="l" t="t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224521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687818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323326" y="5415534"/>
            <a:ext cx="3175" cy="105410"/>
          </a:xfrm>
          <a:custGeom>
            <a:avLst/>
            <a:gdLst/>
            <a:ahLst/>
            <a:cxnLst/>
            <a:rect l="l" t="t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960357" y="5415534"/>
            <a:ext cx="1905" cy="105410"/>
          </a:xfrm>
          <a:custGeom>
            <a:avLst/>
            <a:gdLst/>
            <a:ahLst/>
            <a:cxnLst/>
            <a:rect l="l" t="t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29278" y="5415534"/>
            <a:ext cx="4831080" cy="1905"/>
          </a:xfrm>
          <a:custGeom>
            <a:avLst/>
            <a:gdLst/>
            <a:ahLst/>
            <a:cxnLst/>
            <a:rect l="l" t="t" r="r" b="b"/>
            <a:pathLst>
              <a:path w="4831080" h="1904">
                <a:moveTo>
                  <a:pt x="0" y="0"/>
                </a:moveTo>
                <a:lnTo>
                  <a:pt x="4831080" y="152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39540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54779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968496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85259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98976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12691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27932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43171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058411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072128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085844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102608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116323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130040" y="6521195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0" y="0"/>
                </a:moveTo>
                <a:lnTo>
                  <a:pt x="4572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143755" y="651662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43755" y="65044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43755" y="64891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43755" y="64770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43755" y="64648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43755" y="644956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43755" y="643737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43755" y="642365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143755" y="640994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43755" y="639622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43755" y="638403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43755" y="637032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36135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19371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105655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090415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075176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61459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046220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7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032503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015740" y="636422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002023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988308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973067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957828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944111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939540" y="637184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939540" y="6385559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939540" y="639927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939540" y="641146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39540" y="64267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39540" y="643890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939540" y="645261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939540" y="646633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939540" y="647852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939540" y="649224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939540" y="650595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39540" y="651967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576571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591811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07052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620767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36008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49723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664964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680203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693920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09159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724400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738115" y="65211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753355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767071" y="6521195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777740" y="65166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777740" y="650290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777740" y="648919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777740" y="6475476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77740" y="646328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777740" y="644804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77740" y="643585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777740" y="642365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777740" y="640842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777740" y="639622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777740" y="638251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777740" y="636879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768596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754879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739640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24400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710684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695444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681728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664964" y="636422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651247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637532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622291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607052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593335" y="6364223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578096" y="63642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576571" y="637336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576571" y="638860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576571" y="640080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576571" y="641451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576571" y="642823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576571" y="644194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576571" y="645414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576571" y="646785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576571" y="648157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576571" y="649376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524" y="45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576571" y="650900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041647" y="62453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041647" y="62590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041647" y="627278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041647" y="62865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041647" y="62986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41647" y="631393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041647" y="632612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041647" y="633984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041647" y="635355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78679" y="6245352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78679" y="625906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678679" y="627278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78679" y="628650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78679" y="6298691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678679" y="631393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678679" y="6326123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678679" y="633984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678679" y="635355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3808476" y="5518403"/>
          <a:ext cx="52578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"/>
                <a:gridCol w="175260"/>
                <a:gridCol w="230124"/>
              </a:tblGrid>
              <a:tr h="263652">
                <a:tc>
                  <a:txBody>
                    <a:bodyPr/>
                    <a:lstStyle/>
                    <a:p>
                      <a:pPr/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3048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73355" marR="60960" indent="-133350">
                        <a:lnSpc>
                          <a:spcPct val="72800"/>
                        </a:lnSpc>
                        <a:spcBef>
                          <a:spcPts val="470"/>
                        </a:spcBef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te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495">
                <a:tc gridSpan="2">
                  <a:txBody>
                    <a:bodyPr/>
                    <a:lstStyle/>
                    <a:p>
                      <a:pPr/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652">
                <a:tc gridSpan="3">
                  <a:txBody>
                    <a:bodyPr/>
                    <a:lstStyle/>
                    <a:p>
                      <a:pPr algn="ctr" marL="48260">
                        <a:lnSpc>
                          <a:spcPts val="1040"/>
                        </a:lnSpc>
                        <a:spcBef>
                          <a:spcPts val="14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sc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3970">
                        <a:lnSpc>
                          <a:spcPts val="104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48" name="object 2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  <p:graphicFrame>
        <p:nvGraphicFramePr>
          <p:cNvPr id="240" name="object 240"/>
          <p:cNvGraphicFramePr>
            <a:graphicFrameLocks noGrp="1"/>
          </p:cNvGraphicFramePr>
          <p:nvPr/>
        </p:nvGraphicFramePr>
        <p:xfrm>
          <a:off x="4445508" y="5518403"/>
          <a:ext cx="64008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59"/>
                <a:gridCol w="230124"/>
                <a:gridCol w="115824"/>
              </a:tblGrid>
              <a:tr h="263652">
                <a:tc gridSpan="3">
                  <a:txBody>
                    <a:bodyPr/>
                    <a:lstStyle/>
                    <a:p>
                      <a:pPr marL="287655" indent="-192405">
                        <a:lnSpc>
                          <a:spcPct val="72800"/>
                        </a:lnSpc>
                        <a:spcBef>
                          <a:spcPts val="47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aces 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495">
                <a:tc>
                  <a:txBody>
                    <a:bodyPr/>
                    <a:lstStyle/>
                    <a:p>
                      <a:pPr/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144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144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3652">
                <a:tc gridSpan="2">
                  <a:txBody>
                    <a:bodyPr/>
                    <a:lstStyle/>
                    <a:p>
                      <a:pPr algn="ctr" marL="52069">
                        <a:lnSpc>
                          <a:spcPts val="1040"/>
                        </a:lnSpc>
                        <a:spcBef>
                          <a:spcPts val="14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4604">
                        <a:lnSpc>
                          <a:spcPts val="104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048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41" name="object 241"/>
          <p:cNvSpPr txBox="1"/>
          <p:nvPr/>
        </p:nvSpPr>
        <p:spPr>
          <a:xfrm>
            <a:off x="6164707" y="2105278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050407" y="2610358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804153" y="3113532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299328" y="3689857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299328" y="4194936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5443854" y="4626864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714750" y="5562295"/>
            <a:ext cx="171450" cy="28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227076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X</a:t>
            </a:r>
            <a:r>
              <a:rPr dirty="0" spc="-75"/>
              <a:t> </a:t>
            </a:r>
            <a:r>
              <a:rPr dirty="0" spc="-5"/>
              <a:t>Window</a:t>
            </a:r>
          </a:p>
        </p:txBody>
      </p:sp>
      <p:sp>
        <p:nvSpPr>
          <p:cNvPr id="3" name="object 3"/>
          <p:cNvSpPr/>
          <p:nvPr/>
        </p:nvSpPr>
        <p:spPr>
          <a:xfrm>
            <a:off x="899649" y="1832118"/>
            <a:ext cx="7460695" cy="4384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46798" y="4548646"/>
            <a:ext cx="1036319" cy="6826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60020">
              <a:lnSpc>
                <a:spcPts val="1290"/>
              </a:lnSpc>
              <a:spcBef>
                <a:spcPts val="910"/>
              </a:spcBef>
            </a:pPr>
            <a:r>
              <a:rPr dirty="0" sz="1350" spc="25" b="1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>
              <a:lnSpc>
                <a:spcPts val="1290"/>
              </a:lnSpc>
              <a:tabLst>
                <a:tab pos="640080" algn="l"/>
              </a:tabLst>
            </a:pPr>
            <a:r>
              <a:rPr dirty="0" baseline="-26748" sz="2025" spc="37" b="1">
                <a:latin typeface="Arial"/>
                <a:cs typeface="Arial"/>
              </a:rPr>
              <a:t>B	</a:t>
            </a:r>
            <a:r>
              <a:rPr dirty="0" sz="1350" spc="25" b="1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980" y="4146310"/>
            <a:ext cx="1630680" cy="8547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62560" marR="141605">
              <a:lnSpc>
                <a:spcPct val="102699"/>
              </a:lnSpc>
              <a:spcBef>
                <a:spcPts val="204"/>
              </a:spcBef>
            </a:pPr>
            <a:r>
              <a:rPr dirty="0" sz="2250" spc="-310">
                <a:latin typeface="BrowalliaUPC"/>
                <a:cs typeface="BrowalliaUPC"/>
              </a:rPr>
              <a:t>วนิ </a:t>
            </a:r>
            <a:r>
              <a:rPr dirty="0" sz="2250" spc="5">
                <a:latin typeface="BrowalliaUPC"/>
                <a:cs typeface="BrowalliaUPC"/>
              </a:rPr>
              <a:t>โดว์ของแต่ละ  </a:t>
            </a:r>
            <a:r>
              <a:rPr dirty="0" sz="2250" spc="-114">
                <a:latin typeface="BrowalliaUPC"/>
                <a:cs typeface="BrowalliaUPC"/>
              </a:rPr>
              <a:t>เอกซไ์  </a:t>
            </a:r>
            <a:r>
              <a:rPr dirty="0" sz="2250" spc="-160">
                <a:latin typeface="BrowalliaUPC"/>
                <a:cs typeface="BrowalliaUPC"/>
              </a:rPr>
              <a:t>คลเอน็ </a:t>
            </a:r>
            <a:r>
              <a:rPr dirty="0" sz="2250" spc="20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ต์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6798" y="4548646"/>
            <a:ext cx="1036319" cy="6826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60020">
              <a:lnSpc>
                <a:spcPts val="1290"/>
              </a:lnSpc>
              <a:spcBef>
                <a:spcPts val="910"/>
              </a:spcBef>
            </a:pPr>
            <a:r>
              <a:rPr dirty="0" sz="1350" spc="25" b="1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>
              <a:lnSpc>
                <a:spcPts val="1290"/>
              </a:lnSpc>
              <a:tabLst>
                <a:tab pos="640080" algn="l"/>
              </a:tabLst>
            </a:pPr>
            <a:r>
              <a:rPr dirty="0" baseline="-26748" sz="2025" spc="37" b="1">
                <a:latin typeface="Arial"/>
                <a:cs typeface="Arial"/>
              </a:rPr>
              <a:t>B	</a:t>
            </a:r>
            <a:r>
              <a:rPr dirty="0" sz="1350" spc="25" b="1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8980" y="4146310"/>
            <a:ext cx="1630680" cy="8547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62560" marR="141605">
              <a:lnSpc>
                <a:spcPct val="102699"/>
              </a:lnSpc>
              <a:spcBef>
                <a:spcPts val="204"/>
              </a:spcBef>
            </a:pPr>
            <a:r>
              <a:rPr dirty="0" sz="2250" spc="-310">
                <a:latin typeface="BrowalliaUPC"/>
                <a:cs typeface="BrowalliaUPC"/>
              </a:rPr>
              <a:t>วนิ </a:t>
            </a:r>
            <a:r>
              <a:rPr dirty="0" sz="2250" spc="5">
                <a:latin typeface="BrowalliaUPC"/>
                <a:cs typeface="BrowalliaUPC"/>
              </a:rPr>
              <a:t>โดว์ของแต่ละ  </a:t>
            </a:r>
            <a:r>
              <a:rPr dirty="0" sz="2250" spc="-114">
                <a:latin typeface="BrowalliaUPC"/>
                <a:cs typeface="BrowalliaUPC"/>
              </a:rPr>
              <a:t>เอกซไ์  </a:t>
            </a:r>
            <a:r>
              <a:rPr dirty="0" sz="2250" spc="-160">
                <a:latin typeface="BrowalliaUPC"/>
                <a:cs typeface="BrowalliaUPC"/>
              </a:rPr>
              <a:t>คลเอน็ </a:t>
            </a:r>
            <a:r>
              <a:rPr dirty="0" sz="2250" spc="20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ต์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961" y="2400431"/>
            <a:ext cx="2308860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8545" algn="l"/>
                <a:tab pos="1919605" algn="l"/>
              </a:tabLst>
            </a:pPr>
            <a:r>
              <a:rPr dirty="0" baseline="35802" sz="3375">
                <a:latin typeface="BrowalliaUPC"/>
                <a:cs typeface="BrowalliaUPC"/>
              </a:rPr>
              <a:t>์์์ 		 </a:t>
            </a:r>
            <a:r>
              <a:rPr dirty="0" sz="2250" spc="-65">
                <a:latin typeface="BrowalliaUPC"/>
                <a:cs typeface="BrowalliaUPC"/>
              </a:rPr>
              <a:t>เอกซเ์์์</a:t>
            </a:r>
            <a:r>
              <a:rPr dirty="0" sz="2250" spc="-15">
                <a:latin typeface="BrowalliaUPC"/>
                <a:cs typeface="BrowalliaUPC"/>
              </a:rPr>
              <a:t> </a:t>
            </a:r>
            <a:r>
              <a:rPr dirty="0" sz="2250" spc="-140">
                <a:latin typeface="BrowalliaUPC"/>
                <a:cs typeface="BrowalliaUPC"/>
              </a:rPr>
              <a:t>ซริิิ </a:t>
            </a:r>
            <a:r>
              <a:rPr dirty="0" sz="2250" spc="-125">
                <a:latin typeface="BrowalliaUPC"/>
                <a:cs typeface="BrowalliaUPC"/>
              </a:rPr>
              <a:t> </a:t>
            </a:r>
            <a:r>
              <a:rPr dirty="0" sz="2250" spc="-560">
                <a:latin typeface="BrowalliaUPC"/>
                <a:cs typeface="BrowalliaUPC"/>
              </a:rPr>
              <a:t>ฟ์ฟ์ฟ์	</a:t>
            </a:r>
            <a:r>
              <a:rPr dirty="0" sz="2250">
                <a:latin typeface="BrowalliaUPC"/>
                <a:cs typeface="BrowalliaUPC"/>
              </a:rPr>
              <a:t>เวอร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499" y="2213970"/>
            <a:ext cx="1209040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85"/>
              </a:lnSpc>
            </a:pPr>
            <a:r>
              <a:rPr dirty="0" sz="2250" spc="-85">
                <a:latin typeface="BrowalliaUPC"/>
                <a:cs typeface="BrowalliaUPC"/>
              </a:rPr>
              <a:t>เอกซไ์์์  </a:t>
            </a:r>
            <a:r>
              <a:rPr dirty="0" sz="2250" spc="-120">
                <a:latin typeface="BrowalliaUPC"/>
                <a:cs typeface="BrowalliaUPC"/>
              </a:rPr>
              <a:t>คลเอน็็็ </a:t>
            </a:r>
            <a:r>
              <a:rPr dirty="0" sz="2250" spc="-90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algn="ctr" marL="10160">
              <a:lnSpc>
                <a:spcPts val="1605"/>
              </a:lnSpc>
            </a:pPr>
            <a:r>
              <a:rPr dirty="0" sz="1350" spc="25" b="1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160" y="3227078"/>
            <a:ext cx="1209040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685"/>
              </a:lnSpc>
            </a:pPr>
            <a:r>
              <a:rPr dirty="0" sz="2250" spc="-85">
                <a:latin typeface="BrowalliaUPC"/>
                <a:cs typeface="BrowalliaUPC"/>
              </a:rPr>
              <a:t>เอกซไ์์์  </a:t>
            </a:r>
            <a:r>
              <a:rPr dirty="0" sz="2250" spc="-120">
                <a:latin typeface="BrowalliaUPC"/>
                <a:cs typeface="BrowalliaUPC"/>
              </a:rPr>
              <a:t>คลเอน็็็ </a:t>
            </a:r>
            <a:r>
              <a:rPr dirty="0" sz="2250" spc="-90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algn="ctr" marL="10160">
              <a:lnSpc>
                <a:spcPts val="1605"/>
              </a:lnSpc>
            </a:pPr>
            <a:r>
              <a:rPr dirty="0" sz="1350" spc="25" b="1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8399" y="5458757"/>
            <a:ext cx="3952875" cy="5715"/>
          </a:xfrm>
          <a:custGeom>
            <a:avLst/>
            <a:gdLst/>
            <a:ahLst/>
            <a:cxnLst/>
            <a:rect l="l" t="t" r="r" b="b"/>
            <a:pathLst>
              <a:path w="3952875" h="5714">
                <a:moveTo>
                  <a:pt x="0" y="5549"/>
                </a:moveTo>
                <a:lnTo>
                  <a:pt x="3952584" y="0"/>
                </a:lnTo>
              </a:path>
            </a:pathLst>
          </a:custGeom>
          <a:ln w="49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25177" y="5330944"/>
            <a:ext cx="1150620" cy="499745"/>
          </a:xfrm>
          <a:custGeom>
            <a:avLst/>
            <a:gdLst/>
            <a:ahLst/>
            <a:cxnLst/>
            <a:rect l="l" t="t" r="r" b="b"/>
            <a:pathLst>
              <a:path w="1150620" h="499745">
                <a:moveTo>
                  <a:pt x="872286" y="0"/>
                </a:moveTo>
                <a:lnTo>
                  <a:pt x="529016" y="15323"/>
                </a:lnTo>
                <a:lnTo>
                  <a:pt x="237995" y="24955"/>
                </a:lnTo>
                <a:lnTo>
                  <a:pt x="0" y="201565"/>
                </a:lnTo>
                <a:lnTo>
                  <a:pt x="255759" y="398235"/>
                </a:lnTo>
                <a:lnTo>
                  <a:pt x="568566" y="499492"/>
                </a:lnTo>
                <a:lnTo>
                  <a:pt x="1079780" y="363801"/>
                </a:lnTo>
                <a:lnTo>
                  <a:pt x="1150541" y="222419"/>
                </a:lnTo>
                <a:lnTo>
                  <a:pt x="872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32749" y="5286109"/>
            <a:ext cx="449580" cy="283845"/>
          </a:xfrm>
          <a:custGeom>
            <a:avLst/>
            <a:gdLst/>
            <a:ahLst/>
            <a:cxnLst/>
            <a:rect l="l" t="t" r="r" b="b"/>
            <a:pathLst>
              <a:path w="449579" h="283845">
                <a:moveTo>
                  <a:pt x="254913" y="0"/>
                </a:move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  <a:lnTo>
                  <a:pt x="254913" y="187793"/>
                </a:lnTo>
                <a:lnTo>
                  <a:pt x="449145" y="65842"/>
                </a:ln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32749" y="5286109"/>
            <a:ext cx="449580" cy="283845"/>
          </a:xfrm>
          <a:custGeom>
            <a:avLst/>
            <a:gdLst/>
            <a:ahLst/>
            <a:cxnLst/>
            <a:rect l="l" t="t" r="r" b="b"/>
            <a:pathLst>
              <a:path w="449579" h="283845">
                <a:moveTo>
                  <a:pt x="449145" y="65842"/>
                </a:move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</a:path>
            </a:pathLst>
          </a:custGeom>
          <a:ln w="12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71004" y="5155885"/>
            <a:ext cx="649605" cy="239395"/>
          </a:xfrm>
          <a:custGeom>
            <a:avLst/>
            <a:gdLst/>
            <a:ahLst/>
            <a:cxnLst/>
            <a:rect l="l" t="t" r="r" b="b"/>
            <a:pathLst>
              <a:path w="649604" h="239395">
                <a:moveTo>
                  <a:pt x="324824" y="0"/>
                </a:move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9351"/>
                </a:lnTo>
                <a:lnTo>
                  <a:pt x="324824" y="237774"/>
                </a:lnTo>
                <a:lnTo>
                  <a:pt x="648994" y="219292"/>
                </a:ln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71004" y="5155885"/>
            <a:ext cx="649605" cy="239395"/>
          </a:xfrm>
          <a:custGeom>
            <a:avLst/>
            <a:gdLst/>
            <a:ahLst/>
            <a:cxnLst/>
            <a:rect l="l" t="t" r="r" b="b"/>
            <a:pathLst>
              <a:path w="649604" h="239395">
                <a:moveTo>
                  <a:pt x="648994" y="219292"/>
                </a:move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8563"/>
                </a:lnTo>
                <a:lnTo>
                  <a:pt x="0" y="239351"/>
                </a:lnTo>
              </a:path>
            </a:pathLst>
          </a:custGeom>
          <a:ln w="126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7987" y="5493174"/>
            <a:ext cx="367030" cy="263525"/>
          </a:xfrm>
          <a:custGeom>
            <a:avLst/>
            <a:gdLst/>
            <a:ahLst/>
            <a:cxnLst/>
            <a:rect l="l" t="t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  <a:lnTo>
                  <a:pt x="254915" y="75513"/>
                </a:lnTo>
                <a:lnTo>
                  <a:pt x="21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67987" y="5493174"/>
            <a:ext cx="367030" cy="263525"/>
          </a:xfrm>
          <a:custGeom>
            <a:avLst/>
            <a:gdLst/>
            <a:ahLst/>
            <a:cxnLst/>
            <a:rect l="l" t="t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</a:path>
            </a:pathLst>
          </a:custGeom>
          <a:ln w="12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40660" y="5687478"/>
            <a:ext cx="607695" cy="250190"/>
          </a:xfrm>
          <a:custGeom>
            <a:avLst/>
            <a:gdLst/>
            <a:ahLst/>
            <a:cxnLst/>
            <a:rect l="l" t="t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303562" y="73930"/>
                </a:lnTo>
                <a:lnTo>
                  <a:pt x="27549" y="0"/>
                </a:lnTo>
                <a:close/>
              </a:path>
              <a:path w="607695" h="250189">
                <a:moveTo>
                  <a:pt x="606605" y="63503"/>
                </a:moveTo>
                <a:lnTo>
                  <a:pt x="303562" y="73930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40660" y="5687478"/>
            <a:ext cx="607695" cy="250190"/>
          </a:xfrm>
          <a:custGeom>
            <a:avLst/>
            <a:gdLst/>
            <a:ahLst/>
            <a:cxnLst/>
            <a:rect l="l" t="t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</a:path>
            </a:pathLst>
          </a:custGeom>
          <a:ln w="12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39885" y="5562996"/>
            <a:ext cx="476884" cy="273050"/>
          </a:xfrm>
          <a:custGeom>
            <a:avLst/>
            <a:gdLst/>
            <a:ahLst/>
            <a:cxnLst/>
            <a:rect l="l" t="t" r="r" b="b"/>
            <a:pathLst>
              <a:path w="476885" h="273050">
                <a:moveTo>
                  <a:pt x="411776" y="0"/>
                </a:moveTo>
                <a:lnTo>
                  <a:pt x="229578" y="110107"/>
                </a:lnTo>
                <a:lnTo>
                  <a:pt x="0" y="169503"/>
                </a:ln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39885" y="5562996"/>
            <a:ext cx="476884" cy="273050"/>
          </a:xfrm>
          <a:custGeom>
            <a:avLst/>
            <a:gdLst/>
            <a:ahLst/>
            <a:cxnLst/>
            <a:rect l="l" t="t" r="r" b="b"/>
            <a:pathLst>
              <a:path w="476885" h="273050">
                <a:moveTo>
                  <a:pt x="0" y="169503"/>
                </a:move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</a:path>
            </a:pathLst>
          </a:custGeom>
          <a:ln w="12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43041" y="5270729"/>
            <a:ext cx="412750" cy="402590"/>
          </a:xfrm>
          <a:custGeom>
            <a:avLst/>
            <a:gdLst/>
            <a:ahLst/>
            <a:cxnLst/>
            <a:rect l="l" t="t" r="r" b="b"/>
            <a:pathLst>
              <a:path w="412750" h="402589">
                <a:moveTo>
                  <a:pt x="159550" y="0"/>
                </a:move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  <a:lnTo>
                  <a:pt x="159550" y="215972"/>
                </a:lnTo>
                <a:lnTo>
                  <a:pt x="286705" y="402375"/>
                </a:ln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43041" y="5270729"/>
            <a:ext cx="412750" cy="402590"/>
          </a:xfrm>
          <a:custGeom>
            <a:avLst/>
            <a:gdLst/>
            <a:ahLst/>
            <a:cxnLst/>
            <a:rect l="l" t="t" r="r" b="b"/>
            <a:pathLst>
              <a:path w="412750" h="402589">
                <a:moveTo>
                  <a:pt x="286705" y="402375"/>
                </a:move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</a:path>
            </a:pathLst>
          </a:custGeom>
          <a:ln w="12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9043" y="2953221"/>
            <a:ext cx="3430393" cy="317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46798" y="4548646"/>
            <a:ext cx="1036319" cy="6826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60020">
              <a:lnSpc>
                <a:spcPts val="1290"/>
              </a:lnSpc>
              <a:spcBef>
                <a:spcPts val="910"/>
              </a:spcBef>
            </a:pPr>
            <a:r>
              <a:rPr dirty="0" sz="1350" spc="25" b="1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>
              <a:lnSpc>
                <a:spcPts val="1290"/>
              </a:lnSpc>
              <a:tabLst>
                <a:tab pos="640080" algn="l"/>
              </a:tabLst>
            </a:pPr>
            <a:r>
              <a:rPr dirty="0" baseline="-26748" sz="2025" spc="37" b="1">
                <a:latin typeface="Arial"/>
                <a:cs typeface="Arial"/>
              </a:rPr>
              <a:t>B	</a:t>
            </a:r>
            <a:r>
              <a:rPr dirty="0" sz="1350" spc="25" b="1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4311" y="4664258"/>
            <a:ext cx="15303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 b="1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1632" y="4867235"/>
            <a:ext cx="15303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 b="1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4282" y="4786790"/>
            <a:ext cx="15303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 b="1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9381" y="4172571"/>
            <a:ext cx="1343025" cy="73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dirty="0" sz="2250" spc="-310">
                <a:latin typeface="BrowalliaUPC"/>
                <a:cs typeface="BrowalliaUPC"/>
              </a:rPr>
              <a:t>วนิ </a:t>
            </a:r>
            <a:r>
              <a:rPr dirty="0" sz="2250" spc="5">
                <a:latin typeface="BrowalliaUPC"/>
                <a:cs typeface="BrowalliaUPC"/>
              </a:rPr>
              <a:t>โดว์ของแต่ละ  </a:t>
            </a:r>
            <a:r>
              <a:rPr dirty="0" sz="2250" spc="-114">
                <a:latin typeface="BrowalliaUPC"/>
                <a:cs typeface="BrowalliaUPC"/>
              </a:rPr>
              <a:t>เอกซไ์  </a:t>
            </a:r>
            <a:r>
              <a:rPr dirty="0" sz="2250" spc="-160">
                <a:latin typeface="BrowalliaUPC"/>
                <a:cs typeface="BrowalliaUPC"/>
              </a:rPr>
              <a:t>คลเอน็ </a:t>
            </a:r>
            <a:r>
              <a:rPr dirty="0" sz="2250" spc="15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058" y="1804300"/>
            <a:ext cx="1869439" cy="968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0" marR="5080">
              <a:lnSpc>
                <a:spcPct val="101200"/>
              </a:lnSpc>
              <a:tabLst>
                <a:tab pos="1455420" algn="l"/>
              </a:tabLst>
            </a:pPr>
            <a:r>
              <a:rPr dirty="0" sz="2250" spc="-75">
                <a:latin typeface="BrowalliaUPC"/>
                <a:cs typeface="BrowalliaUPC"/>
              </a:rPr>
              <a:t>เอกซโ์์์ </a:t>
            </a:r>
            <a:r>
              <a:rPr dirty="0" sz="2250" spc="5">
                <a:latin typeface="BrowalliaUPC"/>
                <a:cs typeface="BrowalliaUPC"/>
              </a:rPr>
              <a:t>ปรโตคอล  </a:t>
            </a:r>
            <a:r>
              <a:rPr dirty="0" sz="2250" spc="-80">
                <a:latin typeface="BrowalliaUPC"/>
                <a:cs typeface="BrowalliaUPC"/>
              </a:rPr>
              <a:t>ส่่่งผ่่่านทซีีี </a:t>
            </a:r>
            <a:r>
              <a:rPr dirty="0" sz="2250" spc="200">
                <a:latin typeface="BrowalliaUPC"/>
                <a:cs typeface="BrowalliaUPC"/>
              </a:rPr>
              <a:t> </a:t>
            </a:r>
            <a:r>
              <a:rPr dirty="0" sz="2250" spc="-265">
                <a:latin typeface="BrowalliaUPC"/>
                <a:cs typeface="BrowalliaUPC"/>
              </a:rPr>
              <a:t>พีีี	</a:t>
            </a:r>
            <a:r>
              <a:rPr dirty="0" sz="2250" spc="-85">
                <a:latin typeface="BrowalliaUPC"/>
                <a:cs typeface="BrowalliaUPC"/>
              </a:rPr>
              <a:t>/ีีี</a:t>
            </a:r>
            <a:r>
              <a:rPr dirty="0" sz="2250" spc="-254">
                <a:latin typeface="BrowalliaUPC"/>
                <a:cs typeface="BrowalliaUPC"/>
              </a:rPr>
              <a:t> </a:t>
            </a:r>
            <a:r>
              <a:rPr dirty="0" sz="2250" spc="10">
                <a:latin typeface="BrowalliaUPC"/>
                <a:cs typeface="BrowalliaUPC"/>
              </a:rPr>
              <a:t>ไอพ</a:t>
            </a:r>
            <a:endParaRPr sz="2250">
              <a:latin typeface="BrowalliaUPC"/>
              <a:cs typeface="BrowalliaUPC"/>
            </a:endParaRPr>
          </a:p>
          <a:p>
            <a:pPr marL="12700">
              <a:lnSpc>
                <a:spcPts val="1930"/>
              </a:lnSpc>
            </a:pPr>
            <a:r>
              <a:rPr dirty="0" sz="2250">
                <a:latin typeface="BrowalliaUPC"/>
                <a:cs typeface="BrowalliaUPC"/>
              </a:rPr>
              <a:t>์์์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17875" y="2325847"/>
            <a:ext cx="1561465" cy="551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60"/>
              </a:lnSpc>
              <a:tabLst>
                <a:tab pos="365125" algn="l"/>
              </a:tabLst>
            </a:pPr>
            <a:r>
              <a:rPr dirty="0" baseline="33333" sz="3375">
                <a:latin typeface="BrowalliaUPC"/>
                <a:cs typeface="BrowalliaUPC"/>
              </a:rPr>
              <a:t>ีีี		</a:t>
            </a:r>
            <a:r>
              <a:rPr dirty="0" sz="2250" spc="-85">
                <a:latin typeface="BrowalliaUPC"/>
                <a:cs typeface="BrowalliaUPC"/>
              </a:rPr>
              <a:t>เอกซไ์์์  </a:t>
            </a:r>
            <a:r>
              <a:rPr dirty="0" sz="2250" spc="-120">
                <a:latin typeface="BrowalliaUPC"/>
                <a:cs typeface="BrowalliaUPC"/>
              </a:rPr>
              <a:t>คลเอน็็็ </a:t>
            </a:r>
            <a:r>
              <a:rPr dirty="0" sz="2250" spc="-85">
                <a:latin typeface="BrowalliaUPC"/>
                <a:cs typeface="BrowalliaUPC"/>
              </a:rPr>
              <a:t> </a:t>
            </a:r>
            <a:r>
              <a:rPr dirty="0" sz="2250" spc="5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algn="ctr" marL="363855">
              <a:lnSpc>
                <a:spcPts val="1580"/>
              </a:lnSpc>
            </a:pPr>
            <a:r>
              <a:rPr dirty="0" sz="1350" spc="25" b="1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3970" y="4723454"/>
            <a:ext cx="1588845" cy="1492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44490" y="3979164"/>
            <a:ext cx="939800" cy="735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Tahoma"/>
                <a:cs typeface="Tahoma"/>
              </a:rPr>
              <a:t>X11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Tahoma"/>
                <a:cs typeface="Tahoma"/>
              </a:rPr>
              <a:t>xterm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11251"/>
            <a:ext cx="2437130" cy="607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5"/>
              </a:lnSpc>
            </a:pPr>
            <a:r>
              <a:rPr dirty="0" spc="-5"/>
              <a:t>Others</a:t>
            </a:r>
            <a:r>
              <a:rPr dirty="0" spc="-100"/>
              <a:t> </a:t>
            </a:r>
            <a:r>
              <a:rPr dirty="0" spc="-10"/>
              <a:t>(II)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631305" cy="2245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NTP: </a:t>
            </a:r>
            <a:r>
              <a:rPr dirty="0" sz="2400" spc="-5">
                <a:latin typeface="Tahoma"/>
                <a:cs typeface="Tahoma"/>
              </a:rPr>
              <a:t>Network </a:t>
            </a:r>
            <a:r>
              <a:rPr dirty="0" sz="2400">
                <a:latin typeface="Tahoma"/>
                <a:cs typeface="Tahoma"/>
              </a:rPr>
              <a:t>Time </a:t>
            </a:r>
            <a:r>
              <a:rPr dirty="0" sz="2400" spc="-5">
                <a:latin typeface="Tahoma"/>
                <a:cs typeface="Tahoma"/>
              </a:rPr>
              <a:t>Protocol </a:t>
            </a:r>
            <a:r>
              <a:rPr dirty="0" sz="2400">
                <a:latin typeface="Tahoma"/>
                <a:cs typeface="Tahoma"/>
              </a:rPr>
              <a:t>(UDP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113)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finger </a:t>
            </a:r>
            <a:r>
              <a:rPr dirty="0" sz="2400">
                <a:latin typeface="Tahoma"/>
                <a:cs typeface="Tahoma"/>
              </a:rPr>
              <a:t>(TCP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79)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whois </a:t>
            </a:r>
            <a:r>
              <a:rPr dirty="0" sz="2400">
                <a:latin typeface="Tahoma"/>
                <a:cs typeface="Tahoma"/>
              </a:rPr>
              <a:t>(TCP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43)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LDAP: </a:t>
            </a:r>
            <a:r>
              <a:rPr dirty="0" sz="2400" spc="-5">
                <a:latin typeface="Tahoma"/>
                <a:cs typeface="Tahoma"/>
              </a:rPr>
              <a:t>Lightweight Directory </a:t>
            </a:r>
            <a:r>
              <a:rPr dirty="0" sz="2400" spc="-10">
                <a:latin typeface="Tahoma"/>
                <a:cs typeface="Tahoma"/>
              </a:rPr>
              <a:t>Access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1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72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816861"/>
            <a:ext cx="6739255" cy="393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Telnet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File </a:t>
            </a:r>
            <a:r>
              <a:rPr dirty="0" sz="3200">
                <a:latin typeface="Tahoma"/>
                <a:cs typeface="Tahoma"/>
              </a:rPr>
              <a:t>Transfer </a:t>
            </a:r>
            <a:r>
              <a:rPr dirty="0" sz="3200" spc="-5">
                <a:latin typeface="Tahoma"/>
                <a:cs typeface="Tahoma"/>
              </a:rPr>
              <a:t>Protocol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(FTP)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Trivial </a:t>
            </a:r>
            <a:r>
              <a:rPr dirty="0" sz="3200" spc="-5">
                <a:latin typeface="Tahoma"/>
                <a:cs typeface="Tahoma"/>
              </a:rPr>
              <a:t>File </a:t>
            </a:r>
            <a:r>
              <a:rPr dirty="0" sz="3200">
                <a:latin typeface="Tahoma"/>
                <a:cs typeface="Tahoma"/>
              </a:rPr>
              <a:t>Transfer </a:t>
            </a:r>
            <a:r>
              <a:rPr dirty="0" sz="3200" spc="-5">
                <a:latin typeface="Tahoma"/>
                <a:cs typeface="Tahoma"/>
              </a:rPr>
              <a:t>Protocol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(TFTP)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Hypertext </a:t>
            </a:r>
            <a:r>
              <a:rPr dirty="0" sz="3200">
                <a:latin typeface="Tahoma"/>
                <a:cs typeface="Tahoma"/>
              </a:rPr>
              <a:t>Transfer </a:t>
            </a:r>
            <a:r>
              <a:rPr dirty="0" sz="3200" spc="-5">
                <a:latin typeface="Tahoma"/>
                <a:cs typeface="Tahoma"/>
              </a:rPr>
              <a:t>Protocol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(HTTP)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Electronic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Mail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Other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800" spc="-10">
                <a:latin typeface="Tahoma"/>
                <a:cs typeface="Tahoma"/>
              </a:rPr>
              <a:t>DHCP, </a:t>
            </a:r>
            <a:r>
              <a:rPr dirty="0" sz="2800" spc="-5">
                <a:latin typeface="Tahoma"/>
                <a:cs typeface="Tahoma"/>
              </a:rPr>
              <a:t>SNMP, X </a:t>
            </a:r>
            <a:r>
              <a:rPr dirty="0" sz="2800" spc="-10">
                <a:latin typeface="Tahoma"/>
                <a:cs typeface="Tahoma"/>
              </a:rPr>
              <a:t>window,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Telnet</a:t>
            </a:r>
            <a:r>
              <a:rPr dirty="0" spc="-65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69617"/>
            <a:ext cx="7500620" cy="3268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Server </a:t>
            </a:r>
            <a:r>
              <a:rPr dirty="0" sz="3200">
                <a:latin typeface="Tahoma"/>
                <a:cs typeface="Tahoma"/>
              </a:rPr>
              <a:t>listens on 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TCP port</a:t>
            </a:r>
            <a:r>
              <a:rPr dirty="0" sz="32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0000"/>
                </a:solidFill>
                <a:latin typeface="Tahoma"/>
                <a:cs typeface="Tahoma"/>
              </a:rPr>
              <a:t>23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Normally, client transmits when enter</a:t>
            </a:r>
            <a:r>
              <a:rPr dirty="0" sz="3200" spc="5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is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>
                <a:latin typeface="Tahoma"/>
                <a:cs typeface="Tahoma"/>
              </a:rPr>
              <a:t>pressed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Sever </a:t>
            </a:r>
            <a:r>
              <a:rPr dirty="0" sz="3200" spc="-5">
                <a:latin typeface="Tahoma"/>
                <a:cs typeface="Tahoma"/>
              </a:rPr>
              <a:t>sends </a:t>
            </a:r>
            <a:r>
              <a:rPr dirty="0" sz="3200">
                <a:latin typeface="Tahoma"/>
                <a:cs typeface="Tahoma"/>
              </a:rPr>
              <a:t>back in blocks of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lines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5">
                <a:latin typeface="Tahoma"/>
                <a:cs typeface="Tahoma"/>
              </a:rPr>
              <a:t>Control command </a:t>
            </a:r>
            <a:r>
              <a:rPr dirty="0" sz="3200">
                <a:latin typeface="Tahoma"/>
                <a:cs typeface="Tahoma"/>
              </a:rPr>
              <a:t>embedded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3200" spc="-5">
                <a:latin typeface="Tahoma"/>
                <a:cs typeface="Tahoma"/>
              </a:rPr>
              <a:t>character</a:t>
            </a:r>
            <a:r>
              <a:rPr dirty="0" sz="3200" spc="-85">
                <a:latin typeface="Tahoma"/>
                <a:cs typeface="Tahoma"/>
              </a:rPr>
              <a:t> </a:t>
            </a:r>
            <a:r>
              <a:rPr dirty="0" sz="3200" spc="-5">
                <a:latin typeface="Tahoma"/>
                <a:cs typeface="Tahoma"/>
              </a:rPr>
              <a:t>flow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64869">
              <a:lnSpc>
                <a:spcPts val="4785"/>
              </a:lnSpc>
            </a:pPr>
            <a:r>
              <a:rPr dirty="0" spc="-5"/>
              <a:t>Control</a:t>
            </a:r>
            <a:r>
              <a:rPr dirty="0" spc="-80"/>
              <a:t> </a:t>
            </a:r>
            <a:r>
              <a:rPr dirty="0" spc="-5"/>
              <a:t>Command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61617" y="1776221"/>
            <a:ext cx="7133590" cy="3868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IAC: Interrupt As Command</a:t>
            </a:r>
            <a:r>
              <a:rPr dirty="0" sz="2800" spc="-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(0xFF)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indicate </a:t>
            </a:r>
            <a:r>
              <a:rPr dirty="0" sz="2400" spc="-5">
                <a:latin typeface="Tahoma"/>
                <a:cs typeface="Tahoma"/>
              </a:rPr>
              <a:t>that </a:t>
            </a:r>
            <a:r>
              <a:rPr dirty="0" sz="2400">
                <a:latin typeface="Tahoma"/>
                <a:cs typeface="Tahoma"/>
              </a:rPr>
              <a:t>next </a:t>
            </a:r>
            <a:r>
              <a:rPr dirty="0" sz="2400" spc="-5">
                <a:latin typeface="Tahoma"/>
                <a:cs typeface="Tahoma"/>
              </a:rPr>
              <a:t>char </a:t>
            </a:r>
            <a:r>
              <a:rPr dirty="0" sz="2400">
                <a:latin typeface="Tahoma"/>
                <a:cs typeface="Tahoma"/>
              </a:rPr>
              <a:t>is </a:t>
            </a:r>
            <a:r>
              <a:rPr dirty="0" sz="2400" spc="-5">
                <a:latin typeface="Tahoma"/>
                <a:cs typeface="Tahoma"/>
              </a:rPr>
              <a:t>control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command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ahoma"/>
                <a:cs typeface="Tahoma"/>
              </a:rPr>
              <a:t>followed </a:t>
            </a:r>
            <a:r>
              <a:rPr dirty="0" sz="2400">
                <a:latin typeface="Tahoma"/>
                <a:cs typeface="Tahoma"/>
              </a:rPr>
              <a:t>by one or more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characters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DO: Request other party to perform</a:t>
            </a:r>
            <a:r>
              <a:rPr dirty="0" sz="2800" spc="-3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(0xFD)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DON’T: Demand other party to stop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(0xFE)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ahoma"/>
                <a:cs typeface="Tahoma"/>
              </a:rPr>
              <a:t>SB: Subnegotiation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(0xFA)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10">
                <a:latin typeface="Tahoma"/>
                <a:cs typeface="Tahoma"/>
              </a:rPr>
              <a:t>SE: End </a:t>
            </a:r>
            <a:r>
              <a:rPr dirty="0" sz="2800" spc="-5">
                <a:latin typeface="Tahoma"/>
                <a:cs typeface="Tahoma"/>
              </a:rPr>
              <a:t>subnegotiation</a:t>
            </a:r>
            <a:r>
              <a:rPr dirty="0" sz="2800" spc="-38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(0xF0)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dirty="0" sz="1650" spc="2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dirty="0" sz="1650" spc="2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ahoma"/>
                <a:cs typeface="Tahoma"/>
              </a:rPr>
              <a:t>…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</dc:creator>
  <dc:title>Routing II</dc:title>
  <dcterms:created xsi:type="dcterms:W3CDTF">2017-05-09T09:07:03Z</dcterms:created>
  <dcterms:modified xsi:type="dcterms:W3CDTF">2017-05-09T09:07:03Z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2017-05-09T00:00:00Z</vt:filetime>
  </property>
</Properties>
</file>