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D2014EE2-3CA3-4AB7-9D04-B01D05A2A111}" type="datetimeFigureOut">
              <a:rPr lang="th-TH"/>
              <a:pPr>
                <a:defRPr/>
              </a:pPr>
              <a:t>08/12/59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40C2C97-BDDE-4751-ADA4-EBA3E5356FB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การเข้ารหัส เป็นการใช้ </a:t>
            </a:r>
            <a:r>
              <a:rPr lang="en-US" smtClean="0"/>
              <a:t>key </a:t>
            </a:r>
            <a:r>
              <a:rPr lang="th-TH" smtClean="0"/>
              <a:t>ต้นทางอยูที่ไหนผู้รับคือใคร 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ผลของตัว </a:t>
            </a:r>
            <a:r>
              <a:rPr lang="en-US" smtClean="0"/>
              <a:t>Public Key encryption </a:t>
            </a:r>
            <a:r>
              <a:rPr lang="th-TH" smtClean="0"/>
              <a:t>เอามาใช้ในการระบุตัวตน </a:t>
            </a:r>
            <a:r>
              <a:rPr lang="en-US" smtClean="0"/>
              <a:t>Aut </a:t>
            </a:r>
            <a:r>
              <a:rPr lang="th-TH" smtClean="0"/>
              <a:t>ได้ </a:t>
            </a:r>
            <a:r>
              <a:rPr lang="en-US" smtClean="0"/>
              <a:t>Concept </a:t>
            </a:r>
            <a:r>
              <a:rPr lang="th-TH" smtClean="0"/>
              <a:t>คือ สมมุติว่าคุยกัน อยากรู้คุณเป็นใคร </a:t>
            </a:r>
            <a:r>
              <a:rPr lang="en-US" smtClean="0"/>
              <a:t>Public key </a:t>
            </a:r>
            <a:r>
              <a:rPr lang="th-TH" smtClean="0"/>
              <a:t>อย่างเดียวไม่พอ เพราะยังไม่รู้ว่าเป็นใครจึงต้องมีวิธีระบุตัวตนโดยในระบบจะมีคนที่ไว้ใจได้คือ </a:t>
            </a:r>
            <a:r>
              <a:rPr lang="en-US" smtClean="0"/>
              <a:t>CA </a:t>
            </a:r>
            <a:r>
              <a:rPr lang="th-TH" smtClean="0"/>
              <a:t>คุณต้องส่งให้ </a:t>
            </a:r>
            <a:r>
              <a:rPr lang="en-US" smtClean="0"/>
              <a:t>CA encrypt </a:t>
            </a:r>
            <a:r>
              <a:rPr lang="th-TH" smtClean="0"/>
              <a:t>เป็น </a:t>
            </a:r>
            <a:r>
              <a:rPr lang="en-US" smtClean="0"/>
              <a:t>Private Key </a:t>
            </a:r>
            <a:r>
              <a:rPr lang="th-TH" smtClean="0"/>
              <a:t>แล้วค่อยส่งไปให้ถอด</a:t>
            </a:r>
            <a:r>
              <a:rPr lang="en-US" smtClean="0"/>
              <a:t> </a:t>
            </a:r>
            <a:r>
              <a:rPr lang="th-TH" smtClean="0"/>
              <a:t>เหมือนผมอยากรู้คุณเป็นคนดีป่าวต้องไปถามจารให้จารเซนใบรับรองให้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Authenticator </a:t>
            </a:r>
            <a:r>
              <a:rPr lang="th-TH" smtClean="0"/>
              <a:t>เป็ยคน </a:t>
            </a:r>
            <a:r>
              <a:rPr lang="en-US" smtClean="0"/>
              <a:t>sign Authenticate </a:t>
            </a:r>
            <a:r>
              <a:rPr lang="th-TH" smtClean="0"/>
              <a:t>จากนั้น </a:t>
            </a:r>
            <a:r>
              <a:rPr lang="en-US" smtClean="0"/>
              <a:t>Computer </a:t>
            </a:r>
            <a:r>
              <a:rPr lang="th-TH" smtClean="0"/>
              <a:t>จะไม่สามารถ สร้าง</a:t>
            </a:r>
            <a:r>
              <a:rPr lang="en-US" smtClean="0"/>
              <a:t>Key Aut </a:t>
            </a:r>
            <a:r>
              <a:rPr lang="th-TH" smtClean="0"/>
              <a:t>ได้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เป็นการอธิบายที่ยุ่งยากไปฟมไม่ได้ใช้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นี่คือ </a:t>
            </a:r>
            <a:r>
              <a:rPr lang="en-US" smtClean="0"/>
              <a:t> Concept </a:t>
            </a:r>
            <a:r>
              <a:rPr lang="th-TH" smtClean="0"/>
              <a:t>พี้นฐาน เราจะมี </a:t>
            </a:r>
            <a:r>
              <a:rPr lang="en-US" smtClean="0"/>
              <a:t>party </a:t>
            </a:r>
            <a:r>
              <a:rPr lang="th-TH" smtClean="0"/>
              <a:t>นึงคือ </a:t>
            </a:r>
            <a:r>
              <a:rPr lang="en-US" smtClean="0"/>
              <a:t>CA </a:t>
            </a:r>
            <a:r>
              <a:rPr lang="th-TH" b="1" smtClean="0">
                <a:solidFill>
                  <a:srgbClr val="3366FF"/>
                </a:solidFill>
              </a:rPr>
              <a:t>Certificate authority</a:t>
            </a:r>
            <a:r>
              <a:rPr lang="th-TH" smtClean="0"/>
              <a:t>  เป็นคนดูแล </a:t>
            </a:r>
            <a:r>
              <a:rPr lang="en-US" smtClean="0"/>
              <a:t>Public Key </a:t>
            </a:r>
            <a:r>
              <a:rPr lang="th-TH" smtClean="0"/>
              <a:t>เช่นพวก </a:t>
            </a:r>
            <a:r>
              <a:rPr lang="en-US" smtClean="0"/>
              <a:t>Browser</a:t>
            </a:r>
            <a:endParaRPr lang="th-TH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Attacker! </a:t>
            </a:r>
            <a:r>
              <a:rPr lang="th-TH" smtClean="0"/>
              <a:t>สามารถ </a:t>
            </a:r>
            <a:r>
              <a:rPr lang="en-US" smtClean="0"/>
              <a:t>Track </a:t>
            </a:r>
            <a:r>
              <a:rPr lang="th-TH" smtClean="0"/>
              <a:t>ได้โดยจะพยายามปลอมตัว </a:t>
            </a:r>
            <a:r>
              <a:rPr lang="en-US" smtClean="0"/>
              <a:t>Public key </a:t>
            </a:r>
            <a:r>
              <a:rPr lang="th-TH" smtClean="0"/>
              <a:t>มาดัก </a:t>
            </a:r>
            <a:r>
              <a:rPr lang="en-US" smtClean="0"/>
              <a:t>Message</a:t>
            </a:r>
            <a:r>
              <a:rPr lang="th-TH" smtClean="0"/>
              <a:t> ที่ส่งผ่านใน เครือข่าย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Security</a:t>
            </a:r>
            <a:r>
              <a:rPr lang="th-TH" smtClean="0"/>
              <a:t>ควร </a:t>
            </a:r>
            <a:r>
              <a:rPr lang="en-US" smtClean="0"/>
              <a:t>Implement</a:t>
            </a:r>
            <a:r>
              <a:rPr lang="th-TH" smtClean="0"/>
              <a:t>ได้หลายเลเวล ตามมาตรฐาน ใส่ได้หลายๆจุดเช่นในระดับ </a:t>
            </a:r>
            <a:r>
              <a:rPr lang="en-US" smtClean="0"/>
              <a:t>IP = IPSECT APP=SSL </a:t>
            </a:r>
            <a:r>
              <a:rPr lang="th-TH" smtClean="0"/>
              <a:t>เป็นต้น คำถามคือมันควรใช้ใน </a:t>
            </a:r>
            <a:r>
              <a:rPr lang="en-US" smtClean="0"/>
              <a:t>level</a:t>
            </a:r>
            <a:r>
              <a:rPr lang="th-TH" smtClean="0"/>
              <a:t>ไหนถ้าเราใช้ใน </a:t>
            </a:r>
            <a:r>
              <a:rPr lang="en-US" smtClean="0"/>
              <a:t>Low lever </a:t>
            </a:r>
            <a:r>
              <a:rPr lang="th-TH" smtClean="0"/>
              <a:t>ถ้าเราใช้ระดับล่างมากๆ มันจะใช้เวลา </a:t>
            </a:r>
            <a:r>
              <a:rPr lang="en-US" smtClean="0"/>
              <a:t>encrypt decrypt </a:t>
            </a:r>
            <a:r>
              <a:rPr lang="th-TH" smtClean="0"/>
              <a:t>ที่ไม่จำเป็นทำให้เสียเวลา แต่ถ้าไปใช้กับ</a:t>
            </a:r>
            <a:r>
              <a:rPr lang="en-US" smtClean="0"/>
              <a:t> layer </a:t>
            </a:r>
            <a:r>
              <a:rPr lang="th-TH" smtClean="0"/>
              <a:t>สูงๆ </a:t>
            </a:r>
            <a:r>
              <a:rPr lang="en-US" smtClean="0"/>
              <a:t>App </a:t>
            </a:r>
            <a:r>
              <a:rPr lang="th-TH" smtClean="0"/>
              <a:t>จะได้ สมรรถนะที่ดีกว่า ถ้าใช้ระดับ </a:t>
            </a:r>
            <a:r>
              <a:rPr lang="en-US" smtClean="0"/>
              <a:t>Network </a:t>
            </a:r>
            <a:r>
              <a:rPr lang="th-TH" smtClean="0"/>
              <a:t>แล้ว </a:t>
            </a:r>
            <a:r>
              <a:rPr lang="en-US" smtClean="0"/>
              <a:t>App </a:t>
            </a:r>
            <a:r>
              <a:rPr lang="th-TH" smtClean="0"/>
              <a:t>ก็ไม่จำเป็นต้อง </a:t>
            </a:r>
            <a:r>
              <a:rPr lang="en-US" smtClean="0"/>
              <a:t>Enc,Dec </a:t>
            </a:r>
            <a:r>
              <a:rPr lang="th-TH" smtClean="0"/>
              <a:t>แล้ว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Encryption </a:t>
            </a:r>
            <a:r>
              <a:rPr lang="th-TH" smtClean="0"/>
              <a:t>ที่ </a:t>
            </a:r>
            <a:r>
              <a:rPr lang="en-US" smtClean="0"/>
              <a:t>insert </a:t>
            </a:r>
            <a:r>
              <a:rPr lang="th-TH" smtClean="0"/>
              <a:t>ใน </a:t>
            </a:r>
            <a:r>
              <a:rPr lang="en-US" smtClean="0"/>
              <a:t>Protocol </a:t>
            </a:r>
            <a:r>
              <a:rPr lang="th-TH" smtClean="0"/>
              <a:t>เวลาเปิด </a:t>
            </a:r>
            <a:r>
              <a:rPr lang="en-US" smtClean="0"/>
              <a:t>Session   </a:t>
            </a:r>
            <a:r>
              <a:rPr lang="th-TH" smtClean="0"/>
              <a:t>โดย </a:t>
            </a:r>
            <a:r>
              <a:rPr lang="en-US" smtClean="0"/>
              <a:t>Seer verified </a:t>
            </a:r>
            <a:r>
              <a:rPr lang="th-TH" smtClean="0"/>
              <a:t>กับตัว </a:t>
            </a:r>
            <a:r>
              <a:rPr lang="en-US" smtClean="0"/>
              <a:t>Certificate </a:t>
            </a:r>
            <a:r>
              <a:rPr lang="th-TH" smtClean="0"/>
              <a:t>ว่า </a:t>
            </a:r>
            <a:r>
              <a:rPr lang="en-US" smtClean="0"/>
              <a:t>Client </a:t>
            </a:r>
            <a:r>
              <a:rPr lang="th-TH" smtClean="0"/>
              <a:t>เป็นตัวที่ถูกต้องมั้ย </a:t>
            </a:r>
            <a:r>
              <a:rPr lang="en-US" smtClean="0"/>
              <a:t>Asym </a:t>
            </a:r>
            <a:r>
              <a:rPr lang="th-TH" smtClean="0"/>
              <a:t>จะสร้าง </a:t>
            </a:r>
            <a:r>
              <a:rPr lang="en-US" smtClean="0"/>
              <a:t>session key </a:t>
            </a:r>
            <a:r>
              <a:rPr lang="th-TH" smtClean="0"/>
              <a:t>เพื่อสร้าง </a:t>
            </a:r>
            <a:r>
              <a:rPr lang="en-US" smtClean="0"/>
              <a:t>Communication secure </a:t>
            </a:r>
            <a:r>
              <a:rPr lang="th-TH" smtClean="0"/>
              <a:t>แล้วใช้ </a:t>
            </a:r>
            <a:r>
              <a:rPr lang="en-US" smtClean="0"/>
              <a:t>Sym </a:t>
            </a:r>
            <a:r>
              <a:rPr lang="th-TH" smtClean="0"/>
              <a:t>ทำใหไว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พื้นฐาน </a:t>
            </a:r>
            <a:r>
              <a:rPr lang="en-US" smtClean="0"/>
              <a:t>Authe </a:t>
            </a:r>
            <a:r>
              <a:rPr lang="th-TH" smtClean="0"/>
              <a:t>โดย </a:t>
            </a:r>
            <a:r>
              <a:rPr lang="en-US" smtClean="0"/>
              <a:t>Password </a:t>
            </a:r>
            <a:r>
              <a:rPr lang="th-TH" smtClean="0"/>
              <a:t>แต่สามารถถูกขโมยไปได้ จากหลายๆช่องทาง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ทำไงให้ </a:t>
            </a:r>
            <a:r>
              <a:rPr lang="en-US" smtClean="0"/>
              <a:t>Password Secure </a:t>
            </a:r>
            <a:r>
              <a:rPr lang="th-TH" smtClean="0"/>
              <a:t> เวลาเก็บ </a:t>
            </a:r>
            <a:r>
              <a:rPr lang="en-US" smtClean="0"/>
              <a:t>Password </a:t>
            </a:r>
            <a:r>
              <a:rPr lang="th-TH" smtClean="0"/>
              <a:t>ต้อง </a:t>
            </a:r>
            <a:r>
              <a:rPr lang="en-US" smtClean="0"/>
              <a:t>encrypt</a:t>
            </a:r>
            <a:r>
              <a:rPr lang="th-TH" smtClean="0"/>
              <a:t>โดยทีต้องมี </a:t>
            </a:r>
            <a:r>
              <a:rPr lang="en-US" smtClean="0"/>
              <a:t>Algor </a:t>
            </a:r>
            <a:r>
              <a:rPr lang="th-TH" smtClean="0"/>
              <a:t>ทีคำนวนง่ายถอดยาก ตอนนี่มีระบบหลายอย่างที่ทำให้</a:t>
            </a:r>
            <a:r>
              <a:rPr lang="en-US" smtClean="0"/>
              <a:t> Secure </a:t>
            </a:r>
            <a:r>
              <a:rPr lang="th-TH" smtClean="0"/>
              <a:t>ขึ้นเช่น </a:t>
            </a:r>
            <a:r>
              <a:rPr lang="en-US" smtClean="0"/>
              <a:t>One time password </a:t>
            </a:r>
            <a:r>
              <a:rPr lang="th-TH" smtClean="0"/>
              <a:t>หรือ </a:t>
            </a:r>
            <a:r>
              <a:rPr lang="en-US" smtClean="0"/>
              <a:t>CardPassword</a:t>
            </a:r>
            <a:r>
              <a:rPr lang="th-TH" smtClean="0"/>
              <a:t>การ์ด</a:t>
            </a:r>
            <a:r>
              <a:rPr lang="en-US" smtClean="0"/>
              <a:t>GenPass</a:t>
            </a:r>
            <a:r>
              <a:rPr lang="th-TH" smtClean="0"/>
              <a:t>ตามกาลเวลา </a:t>
            </a:r>
            <a:r>
              <a:rPr lang="en-US" smtClean="0"/>
              <a:t>Biometric </a:t>
            </a:r>
            <a:r>
              <a:rPr lang="th-TH" smtClean="0"/>
              <a:t>นิ้ว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Defense in dept </a:t>
            </a:r>
            <a:r>
              <a:rPr lang="th-TH" smtClean="0"/>
              <a:t>คือ </a:t>
            </a:r>
            <a:r>
              <a:rPr lang="en-US" smtClean="0"/>
              <a:t>Sec </a:t>
            </a:r>
            <a:r>
              <a:rPr lang="th-TH" smtClean="0"/>
              <a:t>ต้องมีหลายๆ </a:t>
            </a:r>
            <a:r>
              <a:rPr lang="en-US" smtClean="0"/>
              <a:t>Layer </a:t>
            </a:r>
            <a:r>
              <a:rPr lang="th-TH" smtClean="0"/>
              <a:t>ต้องคอยตรวจสอบ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เอา</a:t>
            </a:r>
            <a:r>
              <a:rPr lang="en-US" smtClean="0"/>
              <a:t> key </a:t>
            </a:r>
            <a:r>
              <a:rPr lang="th-TH" smtClean="0"/>
              <a:t>มาผสม </a:t>
            </a:r>
            <a:r>
              <a:rPr lang="en-US" smtClean="0"/>
              <a:t>message </a:t>
            </a:r>
            <a:r>
              <a:rPr lang="th-TH" smtClean="0"/>
              <a:t>แล้วได้ </a:t>
            </a:r>
            <a:r>
              <a:rPr lang="en-US" smtClean="0"/>
              <a:t>ciphertexts </a:t>
            </a:r>
            <a:r>
              <a:rPr lang="th-TH" smtClean="0"/>
              <a:t>ต้องคำนาวอย่างมีประสิทธิภาพมากพอ </a:t>
            </a:r>
            <a:r>
              <a:rPr lang="en-US" smtClean="0"/>
              <a:t>E=Encrypt D=Decrypt </a:t>
            </a:r>
            <a:r>
              <a:rPr lang="th-TH" smtClean="0"/>
              <a:t> ที่จะ</a:t>
            </a:r>
            <a:r>
              <a:rPr lang="en-US" smtClean="0"/>
              <a:t>Encrypt,Decrypt M </a:t>
            </a:r>
            <a:r>
              <a:rPr lang="th-TH" smtClean="0"/>
              <a:t>ได้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อีกอย่างนึงคือในระบบ</a:t>
            </a:r>
            <a:r>
              <a:rPr lang="en-US" smtClean="0"/>
              <a:t> Network </a:t>
            </a:r>
            <a:r>
              <a:rPr lang="th-TH" smtClean="0"/>
              <a:t>จะมีการติดตั้ง </a:t>
            </a:r>
            <a:r>
              <a:rPr lang="en-US" smtClean="0"/>
              <a:t>FireWall PF AF SF </a:t>
            </a:r>
            <a:r>
              <a:rPr lang="th-TH" smtClean="0"/>
              <a:t>พวกนี้ต้องขวางระหว่าง </a:t>
            </a:r>
            <a:r>
              <a:rPr lang="en-US" smtClean="0"/>
              <a:t>untrusted envo </a:t>
            </a:r>
            <a:r>
              <a:rPr lang="th-TH" smtClean="0"/>
              <a:t>กับ </a:t>
            </a:r>
            <a:r>
              <a:rPr lang="en-US" smtClean="0"/>
              <a:t>trusted envo</a:t>
            </a:r>
            <a:endParaRPr lang="th-TH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กระลาโหม สหรัฐ แบ่งออกไปเป็น คลาส </a:t>
            </a:r>
            <a:r>
              <a:rPr lang="en-US" smtClean="0"/>
              <a:t>ABCD </a:t>
            </a:r>
            <a:r>
              <a:rPr lang="th-TH" smtClean="0"/>
              <a:t>มาก</a:t>
            </a:r>
            <a:r>
              <a:rPr lang="en-US" smtClean="0"/>
              <a:t>-&gt;</a:t>
            </a:r>
            <a:r>
              <a:rPr lang="th-TH" smtClean="0"/>
              <a:t>น้อย</a:t>
            </a:r>
            <a:r>
              <a:rPr lang="en-US" smtClean="0"/>
              <a:t> D</a:t>
            </a:r>
            <a:r>
              <a:rPr lang="th-TH" smtClean="0"/>
              <a:t>ไมทำไรเลย </a:t>
            </a:r>
            <a:r>
              <a:rPr lang="en-US" smtClean="0"/>
              <a:t>C</a:t>
            </a:r>
            <a:r>
              <a:rPr lang="th-TH" smtClean="0"/>
              <a:t>พื้นฐาน </a:t>
            </a:r>
            <a:r>
              <a:rPr lang="en-US" smtClean="0"/>
              <a:t>B</a:t>
            </a:r>
            <a:r>
              <a:rPr lang="th-TH" smtClean="0"/>
              <a:t>พวกธุรกิจ </a:t>
            </a:r>
            <a:r>
              <a:rPr lang="en-US" smtClean="0"/>
              <a:t>A</a:t>
            </a:r>
            <a:r>
              <a:rPr lang="th-TH" smtClean="0"/>
              <a:t>ทหาร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ไม่มีไรเหมือนกันหมด </a:t>
            </a:r>
            <a:r>
              <a:rPr lang="en-US" smtClean="0"/>
              <a:t>Base on user Account </a:t>
            </a:r>
            <a:r>
              <a:rPr lang="th-TH" smtClean="0"/>
              <a:t>มี </a:t>
            </a:r>
            <a:r>
              <a:rPr lang="en-US" smtClean="0"/>
              <a:t>Access Toke </a:t>
            </a:r>
            <a:r>
              <a:rPr lang="th-TH" smtClean="0"/>
              <a:t>พอ </a:t>
            </a:r>
            <a:r>
              <a:rPr lang="en-US" smtClean="0"/>
              <a:t>login </a:t>
            </a:r>
            <a:r>
              <a:rPr lang="th-TH" smtClean="0"/>
              <a:t>ปัปจะใช้ </a:t>
            </a:r>
            <a:r>
              <a:rPr lang="en-US" smtClean="0"/>
              <a:t>Access token </a:t>
            </a:r>
            <a:r>
              <a:rPr lang="th-TH" smtClean="0"/>
              <a:t>จัดการระบบให้ </a:t>
            </a:r>
            <a:r>
              <a:rPr lang="en-US" smtClean="0"/>
              <a:t>Secure</a:t>
            </a:r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บอกว่า คุณสมบัติที่สำคัญคือ ถ้ามี </a:t>
            </a:r>
            <a:r>
              <a:rPr lang="en-US" smtClean="0"/>
              <a:t>cyphertext C </a:t>
            </a:r>
            <a:r>
              <a:rPr lang="th-TH" smtClean="0"/>
              <a:t>แล้ว คอมพิวเตอร์จะ </a:t>
            </a:r>
            <a:r>
              <a:rPr lang="en-US" smtClean="0"/>
              <a:t>compute C </a:t>
            </a:r>
            <a:r>
              <a:rPr lang="th-TH" smtClean="0"/>
              <a:t>กลับมาได้ โดยต้องการันตีได้ว่า </a:t>
            </a:r>
            <a:r>
              <a:rPr lang="en-US" smtClean="0"/>
              <a:t>key </a:t>
            </a:r>
            <a:r>
              <a:rPr lang="th-TH" smtClean="0"/>
              <a:t>ต้องมีควม </a:t>
            </a:r>
            <a:r>
              <a:rPr lang="en-US" smtClean="0"/>
              <a:t>unique </a:t>
            </a:r>
            <a:r>
              <a:rPr lang="th-TH" smtClean="0"/>
              <a:t>โดยเราจะหา</a:t>
            </a:r>
            <a:r>
              <a:rPr lang="en-US" smtClean="0"/>
              <a:t>key</a:t>
            </a:r>
            <a:r>
              <a:rPr lang="th-TH" smtClean="0"/>
              <a:t>มาได้ไหม</a:t>
            </a:r>
            <a:r>
              <a:rPr lang="en-US" smtClean="0"/>
              <a:t>?</a:t>
            </a:r>
            <a:r>
              <a:rPr lang="th-TH" smtClean="0"/>
              <a:t> เพราะฉะนั้นปกติแล้ว </a:t>
            </a:r>
            <a:r>
              <a:rPr lang="en-US" smtClean="0"/>
              <a:t>cyphettext </a:t>
            </a:r>
            <a:r>
              <a:rPr lang="th-TH" smtClean="0"/>
              <a:t>ทุกคนเห็นได้ทุกคนจึงมีโอกาส </a:t>
            </a:r>
            <a:r>
              <a:rPr lang="en-US" smtClean="0"/>
              <a:t>reverse text</a:t>
            </a:r>
            <a:r>
              <a:rPr lang="th-TH" smtClean="0"/>
              <a:t>ได้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ใช้ </a:t>
            </a:r>
            <a:r>
              <a:rPr lang="en-US" smtClean="0"/>
              <a:t>Key </a:t>
            </a:r>
            <a:r>
              <a:rPr lang="th-TH" smtClean="0"/>
              <a:t>ตัวเดียว จุดอ่อนคือต้องเก็บคีย์ไว้ดีๆ เพื่อส่งคีย์ไปทั้งสองฝั่งโดยวิธีการที่ </a:t>
            </a:r>
            <a:r>
              <a:rPr lang="en-US" smtClean="0"/>
              <a:t>secure</a:t>
            </a:r>
            <a:r>
              <a:rPr lang="th-TH" smtClean="0"/>
              <a:t>สูงหรือต้องมาเจอกัน เช่น </a:t>
            </a:r>
            <a:r>
              <a:rPr lang="en-US" smtClean="0"/>
              <a:t>AES </a:t>
            </a:r>
            <a:r>
              <a:rPr lang="th-TH" smtClean="0"/>
              <a:t>ใช้คีย์ได้ตั้งแต่ </a:t>
            </a:r>
            <a:r>
              <a:rPr lang="en-US" smtClean="0"/>
              <a:t>128 192 256 </a:t>
            </a:r>
            <a:r>
              <a:rPr lang="th-TH" smtClean="0"/>
              <a:t>ยิ่ง</a:t>
            </a:r>
            <a:r>
              <a:rPr lang="en-US" smtClean="0"/>
              <a:t> bit</a:t>
            </a:r>
            <a:r>
              <a:rPr lang="th-TH" smtClean="0"/>
              <a:t> เยอะเวลาที่ใช้เข้ารหัสถอดรหัสเยอะ แต่ </a:t>
            </a:r>
            <a:r>
              <a:rPr lang="en-US" smtClean="0"/>
              <a:t>sec</a:t>
            </a:r>
            <a:r>
              <a:rPr lang="th-TH" smtClean="0"/>
              <a:t> ดี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สมมุติว่า มี </a:t>
            </a:r>
            <a:r>
              <a:rPr lang="en-US" smtClean="0"/>
              <a:t>Sender write Message m</a:t>
            </a:r>
            <a:r>
              <a:rPr lang="th-TH" smtClean="0"/>
              <a:t> </a:t>
            </a:r>
            <a:r>
              <a:rPr lang="en-US" smtClean="0"/>
              <a:t>Sender </a:t>
            </a:r>
            <a:r>
              <a:rPr lang="th-TH" smtClean="0"/>
              <a:t>และ </a:t>
            </a:r>
            <a:r>
              <a:rPr lang="en-US" smtClean="0"/>
              <a:t>Reciver </a:t>
            </a:r>
            <a:r>
              <a:rPr lang="th-TH" smtClean="0"/>
              <a:t>ต้องแลกคีย์</a:t>
            </a:r>
            <a:r>
              <a:rPr lang="en-US" smtClean="0"/>
              <a:t> </a:t>
            </a:r>
            <a:r>
              <a:rPr lang="th-TH" smtClean="0"/>
              <a:t>อ่าน </a:t>
            </a:r>
            <a:r>
              <a:rPr lang="en-US" smtClean="0"/>
              <a:t>Cypher text </a:t>
            </a:r>
            <a:r>
              <a:rPr lang="th-TH" smtClean="0"/>
              <a:t> โดย </a:t>
            </a:r>
            <a:r>
              <a:rPr lang="en-US" smtClean="0"/>
              <a:t>Key Exchange </a:t>
            </a:r>
            <a:r>
              <a:rPr lang="th-TH" smtClean="0"/>
              <a:t>สำคัญมากว่าต้องปลอดภัยมากๆ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</a:t>
            </a:r>
            <a:r>
              <a:rPr lang="en-US" smtClean="0"/>
              <a:t>Key 2 </a:t>
            </a:r>
            <a:r>
              <a:rPr lang="th-TH" smtClean="0"/>
              <a:t>ตัว คือ </a:t>
            </a:r>
            <a:r>
              <a:rPr lang="en-US" smtClean="0"/>
              <a:t>Public Key </a:t>
            </a:r>
            <a:r>
              <a:rPr lang="th-TH" smtClean="0"/>
              <a:t>คือหาได้เจอได้ใน </a:t>
            </a:r>
            <a:r>
              <a:rPr lang="en-US" smtClean="0"/>
              <a:t>Internet </a:t>
            </a:r>
            <a:r>
              <a:rPr lang="th-TH" smtClean="0"/>
              <a:t>ส่ง </a:t>
            </a:r>
            <a:r>
              <a:rPr lang="en-US" smtClean="0"/>
              <a:t>Public Encrypt </a:t>
            </a:r>
            <a:r>
              <a:rPr lang="th-TH" smtClean="0"/>
              <a:t>รับใช้ </a:t>
            </a:r>
            <a:r>
              <a:rPr lang="en-US" smtClean="0"/>
              <a:t>Private Key </a:t>
            </a:r>
            <a:r>
              <a:rPr lang="th-TH" smtClean="0"/>
              <a:t>ถอด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มักใช้ </a:t>
            </a:r>
            <a:r>
              <a:rPr lang="en-US" smtClean="0"/>
              <a:t>Facetor </a:t>
            </a:r>
            <a:r>
              <a:rPr lang="th-TH" smtClean="0"/>
              <a:t>ของ </a:t>
            </a:r>
            <a:r>
              <a:rPr lang="en-US" smtClean="0"/>
              <a:t>Prime number \\\ </a:t>
            </a:r>
            <a:r>
              <a:rPr lang="th-TH" smtClean="0"/>
              <a:t>สมมุติว่า </a:t>
            </a:r>
            <a:r>
              <a:rPr lang="en-US" smtClean="0"/>
              <a:t>N </a:t>
            </a:r>
            <a:r>
              <a:rPr lang="th-TH" smtClean="0"/>
              <a:t>เป็นตัวใหญ่มาก แล้วมีสมการ </a:t>
            </a:r>
            <a:r>
              <a:rPr lang="en-US" smtClean="0"/>
              <a:t>Encrypt </a:t>
            </a:r>
            <a:r>
              <a:rPr lang="th-TH" smtClean="0"/>
              <a:t>อยู่ และ </a:t>
            </a:r>
            <a:r>
              <a:rPr lang="en-US" smtClean="0"/>
              <a:t>Decrypt </a:t>
            </a:r>
            <a:r>
              <a:rPr lang="th-TH" smtClean="0"/>
              <a:t>อยู่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ตามเนี้ย </a:t>
            </a:r>
            <a:r>
              <a:rPr lang="en-US" smtClean="0"/>
              <a:t>Revert </a:t>
            </a:r>
            <a:r>
              <a:rPr lang="th-TH" smtClean="0"/>
              <a:t>ไม่ได้ ยากมาก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ความแตกต่างจาก </a:t>
            </a:r>
            <a:r>
              <a:rPr lang="en-US" smtClean="0"/>
              <a:t>Sym</a:t>
            </a:r>
            <a:r>
              <a:rPr lang="th-TH" smtClean="0"/>
              <a:t> คือ ไม่จำเป็นต้องแลกเปลี่ยน </a:t>
            </a:r>
            <a:r>
              <a:rPr lang="en-US" smtClean="0"/>
              <a:t>KEY </a:t>
            </a:r>
            <a:r>
              <a:rPr lang="th-TH" smtClean="0"/>
              <a:t>อีกแล้ว แต่ข้อเสีคือมันช้า แต่จริงๆแล้วทำ</a:t>
            </a:r>
            <a:r>
              <a:rPr lang="en-US" smtClean="0"/>
              <a:t>2 step </a:t>
            </a:r>
            <a:r>
              <a:rPr lang="th-TH" smtClean="0"/>
              <a:t>คือ </a:t>
            </a:r>
            <a:r>
              <a:rPr lang="en-US" smtClean="0"/>
              <a:t>1. Link server </a:t>
            </a:r>
            <a:r>
              <a:rPr lang="th-TH" smtClean="0"/>
              <a:t>สร้าง </a:t>
            </a:r>
            <a:r>
              <a:rPr lang="en-US" smtClean="0"/>
              <a:t>secure channel </a:t>
            </a:r>
            <a:r>
              <a:rPr lang="th-TH" smtClean="0"/>
              <a:t>แล้วสร้าง </a:t>
            </a:r>
            <a:r>
              <a:rPr lang="en-US" smtClean="0"/>
              <a:t>KeyExchange </a:t>
            </a:r>
            <a:r>
              <a:rPr lang="th-TH" smtClean="0"/>
              <a:t>ออกมาแล้วใช้ </a:t>
            </a:r>
            <a:r>
              <a:rPr lang="en-US" smtClean="0"/>
              <a:t>Encrypt Sym </a:t>
            </a:r>
            <a:r>
              <a:rPr lang="th-TH" smtClean="0"/>
              <a:t>ที่</a:t>
            </a:r>
            <a:r>
              <a:rPr lang="en-US" smtClean="0"/>
              <a:t>Secure </a:t>
            </a:r>
            <a:r>
              <a:rPr lang="th-TH" smtClean="0"/>
              <a:t>แล้วยังเร็วด้วย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Operating System Concepts – 9</a:t>
            </a:r>
            <a:r>
              <a:rPr lang="th-TH" sz="900" baseline="26000"/>
              <a:t>th </a:t>
            </a:r>
            <a:r>
              <a:rPr lang="th-TH"/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Silberschatz, Galvin and Gagne 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15.</a:t>
            </a:r>
            <a:fld id="{964C46DC-1218-4185-97B5-B8FEEAB1A18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Operating System Concepts – 9</a:t>
            </a:r>
            <a:r>
              <a:rPr lang="th-TH" sz="900" baseline="26000"/>
              <a:t>th </a:t>
            </a:r>
            <a:r>
              <a:rPr lang="th-TH"/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Silberschatz, Galvin and Gagne 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15.</a:t>
            </a:r>
            <a:fld id="{8D3CF2A3-ED94-4879-8DAB-086C1358601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Operating System Concepts – 9</a:t>
            </a:r>
            <a:r>
              <a:rPr lang="th-TH" sz="900" baseline="26000"/>
              <a:t>th </a:t>
            </a:r>
            <a:r>
              <a:rPr lang="th-TH"/>
              <a:t>Edition</a:t>
            </a:r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Silberschatz, Galvin and Gagne ©2013</a:t>
            </a:r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15.</a:t>
            </a:r>
            <a:fld id="{3B1BE534-AC0B-40E9-B457-F047CE9E0A5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Operating System Concepts – 9</a:t>
            </a:r>
            <a:r>
              <a:rPr lang="th-TH" sz="900" baseline="26000"/>
              <a:t>th </a:t>
            </a:r>
            <a:r>
              <a:rPr lang="th-TH"/>
              <a:t>Edition</a:t>
            </a:r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Silberschatz, Galvin and Gagne ©2013</a:t>
            </a:r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15.</a:t>
            </a:r>
            <a:fld id="{C02FB7FE-494F-4431-8265-F7196D2F155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Operating System Concepts – 9</a:t>
            </a:r>
            <a:r>
              <a:rPr lang="th-TH" sz="900" baseline="26000"/>
              <a:t>th </a:t>
            </a:r>
            <a:r>
              <a:rPr lang="th-TH"/>
              <a:t>Edition</a:t>
            </a:r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Silberschatz, Galvin and Gagne ©2013</a:t>
            </a:r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15.</a:t>
            </a:r>
            <a:fld id="{C429A532-6093-49D3-819A-B7CB60A1892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7338" y="0"/>
            <a:ext cx="1193800" cy="9096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0320">
            <a:solidFill>
              <a:srgbClr val="336699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1" name="Holder 2"/>
          <p:cNvSpPr>
            <a:spLocks noGrp="1"/>
          </p:cNvSpPr>
          <p:nvPr>
            <p:ph type="title"/>
          </p:nvPr>
        </p:nvSpPr>
        <p:spPr bwMode="auto">
          <a:xfrm>
            <a:off x="1168400" y="174625"/>
            <a:ext cx="68072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2" name="Holder 3"/>
          <p:cNvSpPr>
            <a:spLocks noGrp="1"/>
          </p:cNvSpPr>
          <p:nvPr>
            <p:ph type="body" idx="1"/>
          </p:nvPr>
        </p:nvSpPr>
        <p:spPr bwMode="auto">
          <a:xfrm>
            <a:off x="939800" y="1152525"/>
            <a:ext cx="6977063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5113" y="6675438"/>
            <a:ext cx="2479675" cy="1555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38"/>
              </a:lnSpc>
              <a:defRPr sz="1000" b="1">
                <a:solidFill>
                  <a:srgbClr val="006699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th-TH"/>
              <a:t>Operating System Concepts – 9</a:t>
            </a:r>
            <a:r>
              <a:rPr lang="th-TH" sz="900" baseline="26000"/>
              <a:t>th </a:t>
            </a:r>
            <a:r>
              <a:rPr lang="th-TH"/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83375" y="6645275"/>
            <a:ext cx="2325688" cy="1524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13"/>
              </a:lnSpc>
              <a:defRPr sz="1000" b="1">
                <a:solidFill>
                  <a:srgbClr val="336699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th-TH"/>
              <a:t>Silberschatz, Galvin and Gagne 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6888" y="6670675"/>
            <a:ext cx="358775" cy="1412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13"/>
              </a:lnSpc>
              <a:defRPr sz="1000" b="1">
                <a:solidFill>
                  <a:srgbClr val="006699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th-TH"/>
              <a:t>15.</a:t>
            </a:r>
            <a:fld id="{26B255F9-08A6-4482-9336-956C1FABC64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en.wikipedia.org/wiki/OSI_mo" TargetMode="Externa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198438" y="2962275"/>
            <a:ext cx="2870200" cy="200025"/>
          </a:xfrm>
          <a:custGeom>
            <a:avLst/>
            <a:gdLst>
              <a:gd name="T0" fmla="*/ 0 w 2870200"/>
              <a:gd name="T1" fmla="*/ 200660 h 200660"/>
              <a:gd name="T2" fmla="*/ 2870200 w 2870200"/>
              <a:gd name="T3" fmla="*/ 200660 h 200660"/>
              <a:gd name="T4" fmla="*/ 2870200 w 2870200"/>
              <a:gd name="T5" fmla="*/ 0 h 200660"/>
              <a:gd name="T6" fmla="*/ 0 w 2870200"/>
              <a:gd name="T7" fmla="*/ 0 h 200660"/>
              <a:gd name="T8" fmla="*/ 0 w 2870200"/>
              <a:gd name="T9" fmla="*/ 200660 h 200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0200"/>
              <a:gd name="T16" fmla="*/ 0 h 200660"/>
              <a:gd name="T17" fmla="*/ 2870200 w 2870200"/>
              <a:gd name="T18" fmla="*/ 200660 h 2006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0200" h="200660">
                <a:moveTo>
                  <a:pt x="0" y="200660"/>
                </a:moveTo>
                <a:lnTo>
                  <a:pt x="2870200" y="200660"/>
                </a:lnTo>
                <a:lnTo>
                  <a:pt x="287020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solidFill>
            <a:srgbClr val="3366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/>
          </p:cNvSpPr>
          <p:nvPr/>
        </p:nvSpPr>
        <p:spPr bwMode="auto">
          <a:xfrm>
            <a:off x="3068638" y="2962275"/>
            <a:ext cx="2870200" cy="200025"/>
          </a:xfrm>
          <a:custGeom>
            <a:avLst/>
            <a:gdLst>
              <a:gd name="T0" fmla="*/ 0 w 2870200"/>
              <a:gd name="T1" fmla="*/ 200660 h 200660"/>
              <a:gd name="T2" fmla="*/ 2870200 w 2870200"/>
              <a:gd name="T3" fmla="*/ 200660 h 200660"/>
              <a:gd name="T4" fmla="*/ 2870200 w 2870200"/>
              <a:gd name="T5" fmla="*/ 0 h 200660"/>
              <a:gd name="T6" fmla="*/ 0 w 2870200"/>
              <a:gd name="T7" fmla="*/ 0 h 200660"/>
              <a:gd name="T8" fmla="*/ 0 w 2870200"/>
              <a:gd name="T9" fmla="*/ 200660 h 200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0200"/>
              <a:gd name="T16" fmla="*/ 0 h 200660"/>
              <a:gd name="T17" fmla="*/ 2870200 w 2870200"/>
              <a:gd name="T18" fmla="*/ 200660 h 2006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0200" h="200660">
                <a:moveTo>
                  <a:pt x="0" y="200660"/>
                </a:moveTo>
                <a:lnTo>
                  <a:pt x="2870200" y="200660"/>
                </a:lnTo>
                <a:lnTo>
                  <a:pt x="287020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5938838" y="2962275"/>
            <a:ext cx="2870200" cy="200025"/>
          </a:xfrm>
          <a:custGeom>
            <a:avLst/>
            <a:gdLst>
              <a:gd name="T0" fmla="*/ 0 w 2870200"/>
              <a:gd name="T1" fmla="*/ 200660 h 200660"/>
              <a:gd name="T2" fmla="*/ 2870200 w 2870200"/>
              <a:gd name="T3" fmla="*/ 200660 h 200660"/>
              <a:gd name="T4" fmla="*/ 2870200 w 2870200"/>
              <a:gd name="T5" fmla="*/ 0 h 200660"/>
              <a:gd name="T6" fmla="*/ 0 w 2870200"/>
              <a:gd name="T7" fmla="*/ 0 h 200660"/>
              <a:gd name="T8" fmla="*/ 0 w 2870200"/>
              <a:gd name="T9" fmla="*/ 200660 h 200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0200"/>
              <a:gd name="T16" fmla="*/ 0 h 200660"/>
              <a:gd name="T17" fmla="*/ 2870200 w 2870200"/>
              <a:gd name="T18" fmla="*/ 200660 h 2006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0200" h="200660">
                <a:moveTo>
                  <a:pt x="0" y="200660"/>
                </a:moveTo>
                <a:lnTo>
                  <a:pt x="2870200" y="200660"/>
                </a:lnTo>
                <a:lnTo>
                  <a:pt x="287020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solidFill>
            <a:srgbClr val="3366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3360738" y="4157663"/>
            <a:ext cx="2062162" cy="15922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/>
          </p:cNvSpPr>
          <p:nvPr/>
        </p:nvSpPr>
        <p:spPr bwMode="auto">
          <a:xfrm>
            <a:off x="3322638" y="4119563"/>
            <a:ext cx="2138362" cy="1668462"/>
          </a:xfrm>
          <a:custGeom>
            <a:avLst/>
            <a:gdLst>
              <a:gd name="T0" fmla="*/ 0 w 2138679"/>
              <a:gd name="T1" fmla="*/ 1668780 h 1668779"/>
              <a:gd name="T2" fmla="*/ 2138679 w 2138679"/>
              <a:gd name="T3" fmla="*/ 1668780 h 1668779"/>
              <a:gd name="T4" fmla="*/ 2138679 w 2138679"/>
              <a:gd name="T5" fmla="*/ 0 h 1668779"/>
              <a:gd name="T6" fmla="*/ 0 w 2138679"/>
              <a:gd name="T7" fmla="*/ 0 h 1668779"/>
              <a:gd name="T8" fmla="*/ 0 w 2138679"/>
              <a:gd name="T9" fmla="*/ 1668780 h 1668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8679"/>
              <a:gd name="T16" fmla="*/ 0 h 1668779"/>
              <a:gd name="T17" fmla="*/ 2138679 w 2138679"/>
              <a:gd name="T18" fmla="*/ 1668779 h 1668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8679" h="1668779">
                <a:moveTo>
                  <a:pt x="0" y="1668780"/>
                </a:moveTo>
                <a:lnTo>
                  <a:pt x="2138679" y="1668780"/>
                </a:lnTo>
                <a:lnTo>
                  <a:pt x="2138679" y="0"/>
                </a:lnTo>
                <a:lnTo>
                  <a:pt x="0" y="0"/>
                </a:lnTo>
                <a:lnTo>
                  <a:pt x="0" y="1668780"/>
                </a:lnTo>
                <a:close/>
              </a:path>
            </a:pathLst>
          </a:custGeom>
          <a:noFill/>
          <a:ln w="76200">
            <a:solidFill>
              <a:srgbClr val="3366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3195638" y="5919788"/>
            <a:ext cx="2395537" cy="0"/>
          </a:xfrm>
          <a:custGeom>
            <a:avLst/>
            <a:gdLst>
              <a:gd name="T0" fmla="*/ 0 w 2395220"/>
              <a:gd name="T1" fmla="*/ 2395220 w 2395220"/>
              <a:gd name="T2" fmla="*/ 0 60000 65536"/>
              <a:gd name="T3" fmla="*/ 0 60000 65536"/>
              <a:gd name="T4" fmla="*/ 0 w 2395220"/>
              <a:gd name="T5" fmla="*/ 2395220 w 23952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5220">
                <a:moveTo>
                  <a:pt x="0" y="0"/>
                </a:moveTo>
                <a:lnTo>
                  <a:pt x="2395220" y="0"/>
                </a:lnTo>
              </a:path>
            </a:pathLst>
          </a:custGeom>
          <a:noFill/>
          <a:ln w="11429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/>
          </p:cNvSpPr>
          <p:nvPr/>
        </p:nvSpPr>
        <p:spPr bwMode="auto">
          <a:xfrm>
            <a:off x="3200400" y="3990975"/>
            <a:ext cx="0" cy="1924050"/>
          </a:xfrm>
          <a:custGeom>
            <a:avLst/>
            <a:gdLst>
              <a:gd name="T0" fmla="*/ 0 h 1922779"/>
              <a:gd name="T1" fmla="*/ 1922780 h 1922779"/>
              <a:gd name="T2" fmla="*/ 0 60000 65536"/>
              <a:gd name="T3" fmla="*/ 0 60000 65536"/>
              <a:gd name="T4" fmla="*/ 0 h 1922779"/>
              <a:gd name="T5" fmla="*/ 1922779 h 1922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22779">
                <a:moveTo>
                  <a:pt x="0" y="0"/>
                </a:moveTo>
                <a:lnTo>
                  <a:pt x="0" y="1922780"/>
                </a:lnTo>
              </a:path>
            </a:pathLst>
          </a:custGeom>
          <a:noFill/>
          <a:ln w="11684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00" name="object 9"/>
          <p:cNvSpPr>
            <a:spLocks/>
          </p:cNvSpPr>
          <p:nvPr/>
        </p:nvSpPr>
        <p:spPr bwMode="auto">
          <a:xfrm>
            <a:off x="3195638" y="3986213"/>
            <a:ext cx="2395537" cy="0"/>
          </a:xfrm>
          <a:custGeom>
            <a:avLst/>
            <a:gdLst>
              <a:gd name="T0" fmla="*/ 0 w 2395220"/>
              <a:gd name="T1" fmla="*/ 2395220 w 2395220"/>
              <a:gd name="T2" fmla="*/ 0 60000 65536"/>
              <a:gd name="T3" fmla="*/ 0 60000 65536"/>
              <a:gd name="T4" fmla="*/ 0 w 2395220"/>
              <a:gd name="T5" fmla="*/ 2395220 w 23952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5220">
                <a:moveTo>
                  <a:pt x="0" y="0"/>
                </a:moveTo>
                <a:lnTo>
                  <a:pt x="2395220" y="0"/>
                </a:lnTo>
              </a:path>
            </a:pathLst>
          </a:custGeom>
          <a:noFill/>
          <a:ln w="11430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01" name="object 10"/>
          <p:cNvSpPr>
            <a:spLocks/>
          </p:cNvSpPr>
          <p:nvPr/>
        </p:nvSpPr>
        <p:spPr bwMode="auto">
          <a:xfrm>
            <a:off x="5584825" y="3992563"/>
            <a:ext cx="0" cy="1922462"/>
          </a:xfrm>
          <a:custGeom>
            <a:avLst/>
            <a:gdLst>
              <a:gd name="T0" fmla="*/ 0 h 1922779"/>
              <a:gd name="T1" fmla="*/ 1922272 h 1922779"/>
              <a:gd name="T2" fmla="*/ 0 60000 65536"/>
              <a:gd name="T3" fmla="*/ 0 60000 65536"/>
              <a:gd name="T4" fmla="*/ 0 h 1922779"/>
              <a:gd name="T5" fmla="*/ 1922779 h 1922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22779">
                <a:moveTo>
                  <a:pt x="0" y="0"/>
                </a:moveTo>
                <a:lnTo>
                  <a:pt x="0" y="1922272"/>
                </a:lnTo>
              </a:path>
            </a:pathLst>
          </a:custGeom>
          <a:noFill/>
          <a:ln w="11684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02" name="object 11"/>
          <p:cNvSpPr>
            <a:spLocks/>
          </p:cNvSpPr>
          <p:nvPr/>
        </p:nvSpPr>
        <p:spPr bwMode="auto">
          <a:xfrm>
            <a:off x="3219450" y="5884863"/>
            <a:ext cx="2347913" cy="0"/>
          </a:xfrm>
          <a:custGeom>
            <a:avLst/>
            <a:gdLst>
              <a:gd name="T0" fmla="*/ 0 w 2348865"/>
              <a:gd name="T1" fmla="*/ 2348484 w 2348865"/>
              <a:gd name="T2" fmla="*/ 0 60000 65536"/>
              <a:gd name="T3" fmla="*/ 0 60000 65536"/>
              <a:gd name="T4" fmla="*/ 0 w 2348865"/>
              <a:gd name="T5" fmla="*/ 2348865 w 23488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8865">
                <a:moveTo>
                  <a:pt x="0" y="0"/>
                </a:moveTo>
                <a:lnTo>
                  <a:pt x="2348484" y="0"/>
                </a:lnTo>
              </a:path>
            </a:pathLst>
          </a:custGeom>
          <a:noFill/>
          <a:ln w="35559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03" name="object 12"/>
          <p:cNvSpPr>
            <a:spLocks/>
          </p:cNvSpPr>
          <p:nvPr/>
        </p:nvSpPr>
        <p:spPr bwMode="auto">
          <a:xfrm>
            <a:off x="3236913" y="4038600"/>
            <a:ext cx="0" cy="1828800"/>
          </a:xfrm>
          <a:custGeom>
            <a:avLst/>
            <a:gdLst>
              <a:gd name="T0" fmla="*/ 0 h 1828800"/>
              <a:gd name="T1" fmla="*/ 1828800 h 1828800"/>
              <a:gd name="T2" fmla="*/ 0 60000 65536"/>
              <a:gd name="T3" fmla="*/ 0 60000 65536"/>
              <a:gd name="T4" fmla="*/ 0 h 1828800"/>
              <a:gd name="T5" fmla="*/ 1828800 h 182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noFill/>
          <a:ln w="35051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04" name="object 13"/>
          <p:cNvSpPr>
            <a:spLocks/>
          </p:cNvSpPr>
          <p:nvPr/>
        </p:nvSpPr>
        <p:spPr bwMode="auto">
          <a:xfrm>
            <a:off x="3219450" y="4021138"/>
            <a:ext cx="2347913" cy="0"/>
          </a:xfrm>
          <a:custGeom>
            <a:avLst/>
            <a:gdLst>
              <a:gd name="T0" fmla="*/ 0 w 2348865"/>
              <a:gd name="T1" fmla="*/ 2348484 w 2348865"/>
              <a:gd name="T2" fmla="*/ 0 60000 65536"/>
              <a:gd name="T3" fmla="*/ 0 60000 65536"/>
              <a:gd name="T4" fmla="*/ 0 w 2348865"/>
              <a:gd name="T5" fmla="*/ 2348865 w 23488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8865">
                <a:moveTo>
                  <a:pt x="0" y="0"/>
                </a:moveTo>
                <a:lnTo>
                  <a:pt x="2348484" y="0"/>
                </a:lnTo>
              </a:path>
            </a:pathLst>
          </a:custGeom>
          <a:noFill/>
          <a:ln w="35560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05" name="object 14"/>
          <p:cNvSpPr>
            <a:spLocks/>
          </p:cNvSpPr>
          <p:nvPr/>
        </p:nvSpPr>
        <p:spPr bwMode="auto">
          <a:xfrm>
            <a:off x="5549900" y="4038600"/>
            <a:ext cx="0" cy="1828800"/>
          </a:xfrm>
          <a:custGeom>
            <a:avLst/>
            <a:gdLst>
              <a:gd name="T0" fmla="*/ 0 h 1828800"/>
              <a:gd name="T1" fmla="*/ 1828800 h 1828800"/>
              <a:gd name="T2" fmla="*/ 0 60000 65536"/>
              <a:gd name="T3" fmla="*/ 0 60000 65536"/>
              <a:gd name="T4" fmla="*/ 0 h 1828800"/>
              <a:gd name="T5" fmla="*/ 1828800 h 182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noFill/>
          <a:ln w="35051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30388" y="2217738"/>
            <a:ext cx="5491162" cy="663575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3319779" algn="l"/>
              </a:tabLst>
              <a:defRPr/>
            </a:pPr>
            <a:r>
              <a:rPr sz="4300" dirty="0"/>
              <a:t>C</a:t>
            </a:r>
            <a:r>
              <a:rPr sz="4300" spc="-20" dirty="0"/>
              <a:t>h</a:t>
            </a:r>
            <a:r>
              <a:rPr sz="4300" dirty="0"/>
              <a:t>apt</a:t>
            </a:r>
            <a:r>
              <a:rPr sz="4300" spc="5" dirty="0"/>
              <a:t>e</a:t>
            </a:r>
            <a:r>
              <a:rPr sz="4300" dirty="0"/>
              <a:t>r 15:	Securi</a:t>
            </a:r>
            <a:r>
              <a:rPr sz="4300" spc="10" dirty="0"/>
              <a:t>t</a:t>
            </a:r>
            <a:r>
              <a:rPr sz="4300" dirty="0"/>
              <a:t>y</a:t>
            </a:r>
            <a:endParaRPr sz="4300"/>
          </a:p>
        </p:txBody>
      </p:sp>
      <p:sp>
        <p:nvSpPr>
          <p:cNvPr id="16" name="object 16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Silberschatz, Galvin and Gagne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©2013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6363" y="6667500"/>
            <a:ext cx="2479675" cy="155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Operating System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Concepts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30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4605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Program Threats</a:t>
            </a:r>
            <a:r>
              <a:rPr sz="3200" spc="-10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06888" y="6670675"/>
            <a:ext cx="346075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15.10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17414" name="object 4"/>
          <p:cNvSpPr txBox="1">
            <a:spLocks noChangeArrowheads="1"/>
          </p:cNvSpPr>
          <p:nvPr/>
        </p:nvSpPr>
        <p:spPr bwMode="auto">
          <a:xfrm>
            <a:off x="954088" y="1111250"/>
            <a:ext cx="66103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Logic Bomb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Program that initiates a security incident under certain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circumstances</a:t>
            </a: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Stack </a:t>
            </a:r>
            <a:r>
              <a:rPr lang="th-TH" sz="1800">
                <a:cs typeface="Arial" charset="0"/>
              </a:rPr>
              <a:t>and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Buffer Overflow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Exploits a bug in a program (overflow either the stack or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memory buffers)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Failure to check bounds on inputs, arguments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Write past arguments on the stack into the return address  on stack</a:t>
            </a: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When routine returns from call, returns to hacked address</a:t>
            </a:r>
          </a:p>
          <a:p>
            <a:pPr marL="355600" indent="-342900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Pointed to code loaded onto stack that executes  malicious code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Unauthorized user or privilege escalation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8138" y="249238"/>
            <a:ext cx="7145337" cy="43656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 Program </a:t>
            </a:r>
            <a:r>
              <a:rPr spc="10" dirty="0"/>
              <a:t>with </a:t>
            </a:r>
            <a:r>
              <a:rPr spc="-5" dirty="0"/>
              <a:t>Buffer-overflow</a:t>
            </a:r>
            <a:r>
              <a:rPr spc="-20" dirty="0"/>
              <a:t> </a:t>
            </a:r>
            <a:r>
              <a:rPr dirty="0"/>
              <a:t>Condition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306A168E-A2DC-4D58-BE3C-14C4D0B1367F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18438" name="object 4"/>
          <p:cNvSpPr txBox="1">
            <a:spLocks noChangeArrowheads="1"/>
          </p:cNvSpPr>
          <p:nvPr/>
        </p:nvSpPr>
        <p:spPr bwMode="auto">
          <a:xfrm>
            <a:off x="1363663" y="1184275"/>
            <a:ext cx="4397375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th-TH" sz="1800" i="1">
                <a:latin typeface="Courier New" pitchFamily="49" charset="0"/>
                <a:cs typeface="Courier New" pitchFamily="49" charset="0"/>
              </a:rPr>
              <a:t>&lt;</a:t>
            </a:r>
            <a:r>
              <a:rPr lang="th-TH" sz="1800">
                <a:latin typeface="Courier New" pitchFamily="49" charset="0"/>
                <a:cs typeface="Courier New" pitchFamily="49" charset="0"/>
              </a:rPr>
              <a:t>stdio.h</a:t>
            </a:r>
            <a:r>
              <a:rPr lang="th-TH" sz="1800" i="1">
                <a:latin typeface="Courier New" pitchFamily="49" charset="0"/>
                <a:cs typeface="Courier New" pitchFamily="49" charset="0"/>
              </a:rPr>
              <a:t>&gt;</a:t>
            </a:r>
            <a:endParaRPr lang="th-TH" sz="1800">
              <a:latin typeface="Courier New" pitchFamily="49" charset="0"/>
              <a:cs typeface="Courier New" pitchFamily="49" charset="0"/>
            </a:endParaRPr>
          </a:p>
          <a:p>
            <a:pPr marL="12700">
              <a:spcBef>
                <a:spcPts val="763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#define BUFFER SIZE 256</a:t>
            </a:r>
          </a:p>
          <a:p>
            <a:pPr marL="12700">
              <a:spcBef>
                <a:spcPts val="763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int	main(int argc, char *argv[])</a:t>
            </a:r>
          </a:p>
          <a:p>
            <a:pPr marL="12700">
              <a:spcBef>
                <a:spcPts val="763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2700">
              <a:lnSpc>
                <a:spcPct val="134000"/>
              </a:lnSpc>
              <a:spcBef>
                <a:spcPts val="25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char buffer[BUFFER SIZE];  if (argc &lt; 2)</a:t>
            </a:r>
          </a:p>
          <a:p>
            <a:pPr marL="12700">
              <a:spcBef>
                <a:spcPts val="763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pPr marL="12700">
              <a:spcBef>
                <a:spcPts val="763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12700">
              <a:spcBef>
                <a:spcPts val="763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strcpy(buffer,argv[1]);</a:t>
            </a:r>
          </a:p>
          <a:p>
            <a:pPr marL="12700">
              <a:spcBef>
                <a:spcPts val="763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12700">
              <a:spcBef>
                <a:spcPts val="738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2700">
              <a:spcBef>
                <a:spcPts val="763"/>
              </a:spcBef>
            </a:pPr>
            <a:r>
              <a:rPr lang="th-TH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6921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10" dirty="0"/>
              <a:t>Layout </a:t>
            </a:r>
            <a:r>
              <a:rPr sz="3200" dirty="0"/>
              <a:t>of </a:t>
            </a:r>
            <a:r>
              <a:rPr sz="3200" spc="-10" dirty="0"/>
              <a:t>Typical </a:t>
            </a:r>
            <a:r>
              <a:rPr sz="3200" spc="-5" dirty="0"/>
              <a:t>Stack</a:t>
            </a:r>
            <a:r>
              <a:rPr sz="3200" dirty="0"/>
              <a:t> </a:t>
            </a:r>
            <a:r>
              <a:rPr sz="3200" spc="-5" dirty="0"/>
              <a:t>Frame</a:t>
            </a:r>
            <a:endParaRPr sz="3200"/>
          </a:p>
        </p:txBody>
      </p:sp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1990725" y="1285875"/>
            <a:ext cx="5943600" cy="3548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D9AD44A1-30DF-4315-92DF-288BEAABAF42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1313" y="228600"/>
            <a:ext cx="3905250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Modified </a:t>
            </a:r>
            <a:r>
              <a:rPr sz="3200" dirty="0"/>
              <a:t>Shell</a:t>
            </a:r>
            <a:r>
              <a:rPr sz="3200" spc="-85" dirty="0"/>
              <a:t> </a:t>
            </a:r>
            <a:r>
              <a:rPr sz="3200" spc="-5" dirty="0"/>
              <a:t>Code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63663" y="1184275"/>
            <a:ext cx="4397375" cy="1042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Courier New"/>
                <a:cs typeface="Courier New"/>
              </a:rPr>
              <a:t>#include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  <a:p>
            <a:pPr marL="12700" fontAlgn="auto">
              <a:spcBef>
                <a:spcPts val="760"/>
              </a:spcBef>
              <a:spcAft>
                <a:spcPts val="0"/>
              </a:spcAft>
              <a:tabLst>
                <a:tab pos="560705" algn="l"/>
              </a:tabLst>
              <a:defRPr/>
            </a:pPr>
            <a:r>
              <a:rPr sz="1800" spc="-5" dirty="0">
                <a:latin typeface="Courier New"/>
                <a:cs typeface="Courier New"/>
              </a:rPr>
              <a:t>int	</a:t>
            </a:r>
            <a:r>
              <a:rPr sz="1800" spc="-10" dirty="0">
                <a:latin typeface="Courier New"/>
                <a:cs typeface="Courier New"/>
              </a:rPr>
              <a:t>main(int argc, </a:t>
            </a:r>
            <a:r>
              <a:rPr sz="1800" spc="-5" dirty="0">
                <a:latin typeface="Courier New"/>
                <a:cs typeface="Courier New"/>
              </a:rPr>
              <a:t>char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*argv[])</a:t>
            </a:r>
            <a:endParaRPr sz="1800">
              <a:latin typeface="Courier New"/>
              <a:cs typeface="Courier New"/>
            </a:endParaRPr>
          </a:p>
          <a:p>
            <a:pPr marL="12700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484" name="object 5"/>
          <p:cNvSpPr>
            <a:spLocks noChangeArrowheads="1"/>
          </p:cNvSpPr>
          <p:nvPr/>
        </p:nvSpPr>
        <p:spPr bwMode="auto">
          <a:xfrm>
            <a:off x="2679700" y="2301875"/>
            <a:ext cx="685800" cy="287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4097338" y="2301875"/>
            <a:ext cx="685800" cy="2873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6" name="object 7"/>
          <p:cNvSpPr>
            <a:spLocks noChangeArrowheads="1"/>
          </p:cNvSpPr>
          <p:nvPr/>
        </p:nvSpPr>
        <p:spPr bwMode="auto">
          <a:xfrm>
            <a:off x="4689475" y="2301875"/>
            <a:ext cx="685800" cy="287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200" y="2298700"/>
            <a:ext cx="3122613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30020" algn="l"/>
                <a:tab pos="2021839" algn="l"/>
              </a:tabLst>
              <a:defRPr/>
            </a:pPr>
            <a:r>
              <a:rPr sz="1800" spc="-5" dirty="0">
                <a:latin typeface="Courier New"/>
                <a:cs typeface="Courier New"/>
              </a:rPr>
              <a:t>\bin\sh	</a:t>
            </a:r>
            <a:r>
              <a:rPr sz="1800" dirty="0">
                <a:latin typeface="Courier New"/>
                <a:cs typeface="Courier New"/>
              </a:rPr>
              <a:t>,	</a:t>
            </a:r>
            <a:r>
              <a:rPr sz="1800" spc="-5" dirty="0">
                <a:latin typeface="Courier New"/>
                <a:cs typeface="Courier New"/>
              </a:rPr>
              <a:t>\bin</a:t>
            </a:r>
            <a:r>
              <a:rPr sz="1800" spc="-1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\sh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488" name="object 9"/>
          <p:cNvSpPr>
            <a:spLocks noChangeArrowheads="1"/>
          </p:cNvSpPr>
          <p:nvPr/>
        </p:nvSpPr>
        <p:spPr bwMode="auto">
          <a:xfrm>
            <a:off x="6234113" y="2301875"/>
            <a:ext cx="685800" cy="2873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9" name="object 10"/>
          <p:cNvSpPr txBox="1">
            <a:spLocks noChangeArrowheads="1"/>
          </p:cNvSpPr>
          <p:nvPr/>
        </p:nvSpPr>
        <p:spPr bwMode="auto">
          <a:xfrm>
            <a:off x="6678613" y="2298700"/>
            <a:ext cx="16351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13" name="object 13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14" name="object 14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DED4EDB7-4870-4EFE-A7FD-291639B13020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15" name="object 1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6563" y="2298700"/>
            <a:ext cx="1258887" cy="944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ourier New"/>
                <a:cs typeface="Courier New"/>
              </a:rPr>
              <a:t>execvp(</a:t>
            </a:r>
            <a:endParaRPr sz="1800">
              <a:latin typeface="Courier New"/>
              <a:cs typeface="Courier New"/>
            </a:endParaRPr>
          </a:p>
          <a:p>
            <a:pPr marL="12700"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ourier New"/>
                <a:cs typeface="Courier New"/>
              </a:rPr>
              <a:t>NULL);</a:t>
            </a:r>
            <a:endParaRPr sz="1800">
              <a:latin typeface="Courier New"/>
              <a:cs typeface="Courier New"/>
            </a:endParaRPr>
          </a:p>
          <a:p>
            <a:pPr marL="12700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494" name="object 12"/>
          <p:cNvSpPr txBox="1">
            <a:spLocks noChangeArrowheads="1"/>
          </p:cNvSpPr>
          <p:nvPr/>
        </p:nvSpPr>
        <p:spPr bwMode="auto">
          <a:xfrm>
            <a:off x="1363663" y="3309938"/>
            <a:ext cx="16351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1601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10" dirty="0"/>
              <a:t>Hypothetical </a:t>
            </a:r>
            <a:r>
              <a:rPr sz="3200" spc="-5" dirty="0"/>
              <a:t>Stack Frame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513013" y="5162550"/>
            <a:ext cx="13716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Arial"/>
                <a:cs typeface="Arial"/>
              </a:rPr>
              <a:t>Before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9938" y="5191125"/>
            <a:ext cx="11811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Arial"/>
                <a:cs typeface="Arial"/>
              </a:rPr>
              <a:t>After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509" name="object 6"/>
          <p:cNvSpPr>
            <a:spLocks noChangeArrowheads="1"/>
          </p:cNvSpPr>
          <p:nvPr/>
        </p:nvSpPr>
        <p:spPr bwMode="auto">
          <a:xfrm>
            <a:off x="2493963" y="1173163"/>
            <a:ext cx="4783137" cy="3602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38850749-0A84-4CCA-B674-4FC8FF55671A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6426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Great Programming</a:t>
            </a:r>
            <a:r>
              <a:rPr sz="3200" spc="-20" dirty="0"/>
              <a:t> </a:t>
            </a:r>
            <a:r>
              <a:rPr sz="3200" spc="-5" dirty="0"/>
              <a:t>Required?</a:t>
            </a:r>
            <a:endParaRPr sz="3200"/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5983288" y="2438400"/>
            <a:ext cx="457200" cy="287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>
            <a:spLocks noChangeArrowheads="1"/>
          </p:cNvSpPr>
          <p:nvPr/>
        </p:nvSpPr>
        <p:spPr bwMode="auto">
          <a:xfrm>
            <a:off x="6892925" y="2438400"/>
            <a:ext cx="457200" cy="287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3" name="objec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eaLnBrk="1" hangingPunct="1">
              <a:spcBef>
                <a:spcPct val="0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mtClean="0">
                <a:latin typeface="Arial" charset="0"/>
                <a:cs typeface="Arial" charset="0"/>
              </a:rPr>
              <a:t>For the first step of determining the bug, and second step of  writing exploit code, yes</a:t>
            </a:r>
          </a:p>
          <a:p>
            <a:pPr marL="355600" eaLnBrk="1" hangingPunct="1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b="1" smtClean="0">
                <a:solidFill>
                  <a:srgbClr val="3366FF"/>
                </a:solidFill>
                <a:latin typeface="Arial" charset="0"/>
                <a:cs typeface="Arial" charset="0"/>
              </a:rPr>
              <a:t>Script kiddies </a:t>
            </a:r>
            <a:r>
              <a:rPr lang="th-TH" smtClean="0">
                <a:latin typeface="Arial" charset="0"/>
                <a:cs typeface="Arial" charset="0"/>
              </a:rPr>
              <a:t>can run pre-written exploit code to attack a given  system</a:t>
            </a:r>
          </a:p>
          <a:p>
            <a:pPr marL="355600" eaLnBrk="1" hangingPunct="1">
              <a:spcBef>
                <a:spcPts val="71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mtClean="0">
                <a:latin typeface="Arial" charset="0"/>
                <a:cs typeface="Arial" charset="0"/>
              </a:rPr>
              <a:t>Attack code can get a shell with the processes	owner	s</a:t>
            </a:r>
          </a:p>
          <a:p>
            <a:pPr marL="355600" eaLnBrk="1" hangingPunct="1">
              <a:spcBef>
                <a:spcPts val="38"/>
              </a:spcBef>
              <a:tabLst>
                <a:tab pos="355600" algn="l"/>
              </a:tabLst>
            </a:pPr>
            <a:r>
              <a:rPr lang="th-TH" smtClean="0">
                <a:latin typeface="Arial" charset="0"/>
                <a:cs typeface="Arial" charset="0"/>
              </a:rPr>
              <a:t>permissions</a:t>
            </a:r>
          </a:p>
          <a:p>
            <a:pPr marL="755650" lvl="1" indent="-285750" eaLnBrk="1" hangingPunct="1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mtClean="0">
                <a:solidFill>
                  <a:srgbClr val="000000"/>
                </a:solidFill>
                <a:latin typeface="Arial" charset="0"/>
                <a:cs typeface="Arial" charset="0"/>
              </a:rPr>
              <a:t>Or open a network port, delete files, download a program, etc</a:t>
            </a:r>
          </a:p>
          <a:p>
            <a:pPr marL="355600" eaLnBrk="1" hangingPunct="1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mtClean="0">
                <a:latin typeface="Arial" charset="0"/>
                <a:cs typeface="Arial" charset="0"/>
              </a:rPr>
              <a:t>Depending on bug, attack can be executed across a network  using allowed connections, bypassing firewalls</a:t>
            </a:r>
          </a:p>
          <a:p>
            <a:pPr marL="355600" eaLnBrk="1" hangingPunct="1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mtClean="0">
                <a:latin typeface="Arial" charset="0"/>
                <a:cs typeface="Arial" charset="0"/>
              </a:rPr>
              <a:t>Buffer overflow can be disabled by disabling stack execution or</a:t>
            </a:r>
          </a:p>
        </p:txBody>
      </p:sp>
      <p:sp>
        <p:nvSpPr>
          <p:cNvPr id="22534" name="object 7"/>
          <p:cNvSpPr>
            <a:spLocks noChangeArrowheads="1"/>
          </p:cNvSpPr>
          <p:nvPr/>
        </p:nvSpPr>
        <p:spPr bwMode="auto">
          <a:xfrm>
            <a:off x="4838700" y="4371975"/>
            <a:ext cx="457200" cy="2873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5" name="object 8"/>
          <p:cNvSpPr>
            <a:spLocks noChangeArrowheads="1"/>
          </p:cNvSpPr>
          <p:nvPr/>
        </p:nvSpPr>
        <p:spPr bwMode="auto">
          <a:xfrm>
            <a:off x="6630988" y="4371975"/>
            <a:ext cx="457200" cy="2873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600" y="4368800"/>
            <a:ext cx="237648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66900" algn="l"/>
              </a:tabLst>
              <a:defRPr/>
            </a:pPr>
            <a:r>
              <a:rPr sz="1800" spc="-10" dirty="0">
                <a:latin typeface="Arial"/>
                <a:cs typeface="Arial"/>
              </a:rPr>
              <a:t>no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executabl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12" name="object 12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D77CF78C-920C-4BD0-9C67-EC6AF763D35F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13" name="object 1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00" y="4368800"/>
            <a:ext cx="3506788" cy="1031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adding </a:t>
            </a:r>
            <a:r>
              <a:rPr sz="1800" dirty="0">
                <a:latin typeface="Arial"/>
                <a:cs typeface="Arial"/>
              </a:rPr>
              <a:t>bit </a:t>
            </a:r>
            <a:r>
              <a:rPr sz="1800" spc="-5" dirty="0">
                <a:latin typeface="Arial"/>
                <a:cs typeface="Arial"/>
              </a:rPr>
              <a:t>to page table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indicate</a:t>
            </a:r>
            <a:endParaRPr sz="1800">
              <a:latin typeface="Arial"/>
              <a:cs typeface="Arial"/>
            </a:endParaRPr>
          </a:p>
          <a:p>
            <a:pPr marL="414020" indent="-287020" fontAlgn="auto"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413384" algn="l"/>
                <a:tab pos="414020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Available in </a:t>
            </a:r>
            <a:r>
              <a:rPr sz="1800" dirty="0">
                <a:latin typeface="Arial"/>
                <a:cs typeface="Arial"/>
              </a:rPr>
              <a:t>SPARC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x86</a:t>
            </a:r>
            <a:endParaRPr sz="1800">
              <a:latin typeface="Arial"/>
              <a:cs typeface="Arial"/>
            </a:endParaRPr>
          </a:p>
          <a:p>
            <a:pPr marL="414020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413384" algn="l"/>
                <a:tab pos="414020" algn="l"/>
              </a:tabLst>
              <a:defRPr/>
            </a:pPr>
            <a:r>
              <a:rPr sz="180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still have </a:t>
            </a:r>
            <a:r>
              <a:rPr sz="1800" dirty="0">
                <a:latin typeface="Arial"/>
                <a:cs typeface="Arial"/>
              </a:rPr>
              <a:t>security</a:t>
            </a:r>
            <a:r>
              <a:rPr sz="1800" spc="-5" dirty="0">
                <a:latin typeface="Arial"/>
                <a:cs typeface="Arial"/>
              </a:rPr>
              <a:t> exploits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3493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Program Threats</a:t>
            </a:r>
            <a:r>
              <a:rPr sz="3200" spc="-110" dirty="0"/>
              <a:t> </a:t>
            </a:r>
            <a:r>
              <a:rPr sz="3200" spc="-5" dirty="0"/>
              <a:t>(Cont.)</a:t>
            </a:r>
            <a:endParaRPr sz="3200"/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4772025" y="4052888"/>
            <a:ext cx="609600" cy="254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 noChangeArrowheads="1"/>
          </p:cNvSpPr>
          <p:nvPr/>
        </p:nvSpPr>
        <p:spPr bwMode="auto">
          <a:xfrm>
            <a:off x="8350250" y="4052888"/>
            <a:ext cx="609600" cy="254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7" name="object 6"/>
          <p:cNvSpPr txBox="1">
            <a:spLocks noChangeArrowheads="1"/>
          </p:cNvSpPr>
          <p:nvPr/>
        </p:nvSpPr>
        <p:spPr bwMode="auto">
          <a:xfrm>
            <a:off x="8743950" y="4044950"/>
            <a:ext cx="1476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3558" name="object 7"/>
          <p:cNvSpPr>
            <a:spLocks noChangeArrowheads="1"/>
          </p:cNvSpPr>
          <p:nvPr/>
        </p:nvSpPr>
        <p:spPr bwMode="auto">
          <a:xfrm>
            <a:off x="3308350" y="4383088"/>
            <a:ext cx="609600" cy="254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9" name="object 8"/>
          <p:cNvSpPr>
            <a:spLocks noChangeArrowheads="1"/>
          </p:cNvSpPr>
          <p:nvPr/>
        </p:nvSpPr>
        <p:spPr bwMode="auto">
          <a:xfrm>
            <a:off x="6894513" y="4383088"/>
            <a:ext cx="609600" cy="254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0" name="object 9"/>
          <p:cNvSpPr txBox="1">
            <a:spLocks noChangeArrowheads="1"/>
          </p:cNvSpPr>
          <p:nvPr/>
        </p:nvSpPr>
        <p:spPr bwMode="auto">
          <a:xfrm>
            <a:off x="865188" y="1192213"/>
            <a:ext cx="74961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Viruses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Code fragment embedded in legitimate program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Self-replicating, designed to infect other computers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Very specific to CPU architecture, operating system, applications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Usually borne via email or as a macro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Visual Basic Macro to reformat hard drive</a:t>
            </a:r>
          </a:p>
          <a:p>
            <a:pPr marL="355600" indent="-342900">
              <a:spcBef>
                <a:spcPts val="513"/>
              </a:spcBef>
              <a:tabLst>
                <a:tab pos="354013" algn="l"/>
                <a:tab pos="355600" algn="l"/>
              </a:tabLst>
            </a:pPr>
            <a:r>
              <a:rPr lang="th-TH" sz="1600">
                <a:latin typeface="Courier New" pitchFamily="49" charset="0"/>
                <a:cs typeface="Courier New" pitchFamily="49" charset="0"/>
              </a:rPr>
              <a:t>Sub AutoOpen()</a:t>
            </a:r>
          </a:p>
          <a:p>
            <a:pPr marL="355600" indent="-342900">
              <a:spcBef>
                <a:spcPts val="675"/>
              </a:spcBef>
              <a:tabLst>
                <a:tab pos="354013" algn="l"/>
                <a:tab pos="355600" algn="l"/>
              </a:tabLst>
            </a:pPr>
            <a:r>
              <a:rPr lang="th-TH" sz="1600">
                <a:latin typeface="Courier New" pitchFamily="49" charset="0"/>
                <a:cs typeface="Courier New" pitchFamily="49" charset="0"/>
              </a:rPr>
              <a:t>Dim oFS</a:t>
            </a:r>
          </a:p>
          <a:p>
            <a:pPr marL="355600" indent="-342900">
              <a:lnSpc>
                <a:spcPts val="2600"/>
              </a:lnSpc>
              <a:spcBef>
                <a:spcPts val="200"/>
              </a:spcBef>
              <a:tabLst>
                <a:tab pos="354013" algn="l"/>
                <a:tab pos="355600" algn="l"/>
              </a:tabLst>
            </a:pPr>
            <a:r>
              <a:rPr lang="th-TH" sz="1600">
                <a:latin typeface="Courier New" pitchFamily="49" charset="0"/>
                <a:cs typeface="Courier New" pitchFamily="49" charset="0"/>
              </a:rPr>
              <a:t>Set oFS = CreateObject(	Scripting.FileSystemObject  vs = Shell(	c:command.com /k format c:	,vbHide)</a:t>
            </a:r>
          </a:p>
          <a:p>
            <a:pPr marL="355600" indent="-342900">
              <a:spcBef>
                <a:spcPts val="450"/>
              </a:spcBef>
              <a:tabLst>
                <a:tab pos="354013" algn="l"/>
                <a:tab pos="355600" algn="l"/>
              </a:tabLst>
            </a:pPr>
            <a:r>
              <a:rPr lang="th-TH" sz="1600">
                <a:latin typeface="Courier New" pitchFamily="49" charset="0"/>
                <a:cs typeface="Courier New" pitchFamily="49" charset="0"/>
              </a:rPr>
              <a:t>End Sub</a:t>
            </a:r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11" name="object 11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2FAB75CA-883B-4A02-927A-F1CB58061629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12" name="object 1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566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Program Threats</a:t>
            </a:r>
            <a:r>
              <a:rPr sz="3200" spc="-110" dirty="0"/>
              <a:t> </a:t>
            </a:r>
            <a:r>
              <a:rPr sz="3200" spc="-5" dirty="0"/>
              <a:t>(Cont.)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910A07E0-0EC6-4041-82D3-E6F4D690D2E6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1136650"/>
            <a:ext cx="6704013" cy="4059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Virus dropper </a:t>
            </a:r>
            <a:r>
              <a:rPr sz="1800" dirty="0">
                <a:latin typeface="Arial"/>
                <a:cs typeface="Arial"/>
              </a:rPr>
              <a:t>inserts virus </a:t>
            </a:r>
            <a:r>
              <a:rPr sz="1800" spc="-5" dirty="0">
                <a:latin typeface="Arial"/>
                <a:cs typeface="Arial"/>
              </a:rPr>
              <a:t>onto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54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Many categories </a:t>
            </a:r>
            <a:r>
              <a:rPr sz="1800" dirty="0">
                <a:latin typeface="Arial"/>
                <a:cs typeface="Arial"/>
              </a:rPr>
              <a:t>of viruses, </a:t>
            </a:r>
            <a:r>
              <a:rPr sz="1800" spc="-5" dirty="0">
                <a:latin typeface="Arial"/>
                <a:cs typeface="Arial"/>
              </a:rPr>
              <a:t>literally </a:t>
            </a:r>
            <a:r>
              <a:rPr sz="1800" dirty="0">
                <a:latin typeface="Arial"/>
                <a:cs typeface="Arial"/>
              </a:rPr>
              <a:t>many </a:t>
            </a:r>
            <a:r>
              <a:rPr sz="1800" spc="-5" dirty="0">
                <a:latin typeface="Arial"/>
                <a:cs typeface="Arial"/>
              </a:rPr>
              <a:t>thousands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viruses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File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parasitic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Boot /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Macro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Source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Polymorphic </a:t>
            </a:r>
            <a:r>
              <a:rPr sz="1800" dirty="0">
                <a:latin typeface="Arial"/>
                <a:cs typeface="Arial"/>
              </a:rPr>
              <a:t>to avoid having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virus</a:t>
            </a:r>
            <a:r>
              <a:rPr sz="1800" b="1" spc="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signature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Encrypted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Stealth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Tunneling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Multipartite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5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Armored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6483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A Boot-sector </a:t>
            </a:r>
            <a:r>
              <a:rPr sz="3200" dirty="0"/>
              <a:t>Computer</a:t>
            </a:r>
            <a:r>
              <a:rPr sz="3200" spc="-70" dirty="0"/>
              <a:t> </a:t>
            </a:r>
            <a:r>
              <a:rPr sz="3200" spc="-5" dirty="0"/>
              <a:t>Virus</a:t>
            </a:r>
            <a:endParaRPr sz="3200"/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2281238" y="1095375"/>
            <a:ext cx="4851400" cy="45989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538A6155-A18C-4C46-8B11-C252FB09420D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3163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The Threat</a:t>
            </a:r>
            <a:r>
              <a:rPr sz="3200" spc="-105" dirty="0"/>
              <a:t> </a:t>
            </a:r>
            <a:r>
              <a:rPr sz="3200" spc="-5" dirty="0"/>
              <a:t>Continues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31D16989-FE77-4F7A-98F9-AAC072543899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088" y="1123950"/>
            <a:ext cx="6851650" cy="3892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dirty="0">
                <a:latin typeface="Arial"/>
                <a:cs typeface="Arial"/>
              </a:rPr>
              <a:t>Attacks </a:t>
            </a:r>
            <a:r>
              <a:rPr sz="1800" spc="-5" dirty="0">
                <a:latin typeface="Arial"/>
                <a:cs typeface="Arial"/>
              </a:rPr>
              <a:t>still </a:t>
            </a:r>
            <a:r>
              <a:rPr sz="1800" dirty="0">
                <a:latin typeface="Arial"/>
                <a:cs typeface="Arial"/>
              </a:rPr>
              <a:t>common, </a:t>
            </a:r>
            <a:r>
              <a:rPr sz="1800" spc="-5" dirty="0">
                <a:latin typeface="Arial"/>
                <a:cs typeface="Arial"/>
              </a:rPr>
              <a:t>still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occurring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4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dirty="0">
                <a:latin typeface="Arial"/>
                <a:cs typeface="Arial"/>
              </a:rPr>
              <a:t>Attacks moved </a:t>
            </a:r>
            <a:r>
              <a:rPr sz="1800" spc="-5" dirty="0">
                <a:latin typeface="Arial"/>
                <a:cs typeface="Arial"/>
              </a:rPr>
              <a:t>over </a:t>
            </a:r>
            <a:r>
              <a:rPr sz="1800" dirty="0">
                <a:latin typeface="Arial"/>
                <a:cs typeface="Arial"/>
              </a:rPr>
              <a:t>time from science experiments to </a:t>
            </a:r>
            <a:r>
              <a:rPr sz="1800" spc="-5" dirty="0">
                <a:latin typeface="Arial"/>
                <a:cs typeface="Arial"/>
              </a:rPr>
              <a:t>tools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organized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crime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285" algn="l"/>
                <a:tab pos="756920" algn="l"/>
              </a:tabLst>
              <a:defRPr/>
            </a:pPr>
            <a:r>
              <a:rPr sz="1800" dirty="0">
                <a:latin typeface="Arial"/>
                <a:cs typeface="Arial"/>
              </a:rPr>
              <a:t>Targeting specific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companies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  <a:defRPr/>
            </a:pPr>
            <a:r>
              <a:rPr sz="1800" dirty="0">
                <a:latin typeface="Arial"/>
                <a:cs typeface="Arial"/>
              </a:rPr>
              <a:t>Creating botnets to use as tool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spam and DDOS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delivery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  <a:defRPr/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Keystroke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logger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grab passwords, </a:t>
            </a:r>
            <a:r>
              <a:rPr sz="1800" dirty="0">
                <a:latin typeface="Arial"/>
                <a:cs typeface="Arial"/>
              </a:rPr>
              <a:t>credit card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spc="20" dirty="0">
                <a:latin typeface="Arial"/>
                <a:cs typeface="Arial"/>
              </a:rPr>
              <a:t>Why </a:t>
            </a:r>
            <a:r>
              <a:rPr sz="1800" dirty="0">
                <a:latin typeface="Arial"/>
                <a:cs typeface="Arial"/>
              </a:rPr>
              <a:t>is Windows the </a:t>
            </a:r>
            <a:r>
              <a:rPr sz="1800" spc="-5" dirty="0">
                <a:latin typeface="Arial"/>
                <a:cs typeface="Arial"/>
              </a:rPr>
              <a:t>target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5" dirty="0">
                <a:latin typeface="Arial"/>
                <a:cs typeface="Arial"/>
              </a:rPr>
              <a:t>most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attacks?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  <a:defRPr/>
            </a:pPr>
            <a:r>
              <a:rPr sz="1800" dirty="0">
                <a:latin typeface="Arial"/>
                <a:cs typeface="Arial"/>
              </a:rPr>
              <a:t>Most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common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285" algn="l"/>
                <a:tab pos="756920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Everyone is an </a:t>
            </a:r>
            <a:r>
              <a:rPr sz="1800" dirty="0">
                <a:latin typeface="Arial"/>
                <a:cs typeface="Arial"/>
              </a:rPr>
              <a:t>administrator</a:t>
            </a:r>
            <a:endParaRPr sz="1800">
              <a:latin typeface="Arial"/>
              <a:cs typeface="Arial"/>
            </a:endParaRPr>
          </a:p>
          <a:p>
            <a:pPr marL="871219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1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Licensing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required?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  <a:defRPr/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Monoculture </a:t>
            </a:r>
            <a:r>
              <a:rPr sz="1800" spc="-5" dirty="0">
                <a:latin typeface="Arial"/>
                <a:cs typeface="Arial"/>
              </a:rPr>
              <a:t>considered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harmful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3650" y="228600"/>
            <a:ext cx="4086225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2470150" algn="l"/>
              </a:tabLst>
              <a:defRPr/>
            </a:pPr>
            <a:r>
              <a:rPr sz="3200" dirty="0"/>
              <a:t>Chapter</a:t>
            </a:r>
            <a:r>
              <a:rPr sz="3200" spc="-35" dirty="0"/>
              <a:t> </a:t>
            </a:r>
            <a:r>
              <a:rPr sz="3200" spc="-5" dirty="0"/>
              <a:t>15:	Security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4826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D274E921-F91A-4277-881F-9F724DC30389}" type="slidenum">
              <a:rPr spc="-5" dirty="0">
                <a:latin typeface="Arial"/>
                <a:cs typeface="Arial"/>
              </a:rPr>
              <a:pPr marL="4826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1176338"/>
            <a:ext cx="4899025" cy="3248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dirty="0">
                <a:latin typeface="Arial"/>
                <a:cs typeface="Arial"/>
              </a:rPr>
              <a:t>The Security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4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Program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Threats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spc="-10" dirty="0">
                <a:latin typeface="Arial"/>
                <a:cs typeface="Arial"/>
              </a:rPr>
              <a:t>System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Network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Threats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Cryptography as a </a:t>
            </a:r>
            <a:r>
              <a:rPr sz="1800" dirty="0">
                <a:latin typeface="Arial"/>
                <a:cs typeface="Arial"/>
              </a:rPr>
              <a:t>Security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Tool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Authentication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dirty="0">
                <a:latin typeface="Arial"/>
                <a:cs typeface="Arial"/>
              </a:rPr>
              <a:t>Implementing Security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Defenses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4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Firewalling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Protect Systems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dirty="0">
                <a:latin typeface="Arial"/>
                <a:cs typeface="Arial"/>
              </a:rPr>
              <a:t>Computer-Security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Classifications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dirty="0">
                <a:latin typeface="Arial"/>
                <a:cs typeface="Arial"/>
              </a:rPr>
              <a:t>An Example: Windows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02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10" dirty="0"/>
              <a:t>System </a:t>
            </a:r>
            <a:r>
              <a:rPr sz="3200" dirty="0"/>
              <a:t>and </a:t>
            </a:r>
            <a:r>
              <a:rPr sz="3200" spc="5" dirty="0"/>
              <a:t>Network</a:t>
            </a:r>
            <a:r>
              <a:rPr sz="3200" spc="-145" dirty="0"/>
              <a:t> </a:t>
            </a:r>
            <a:r>
              <a:rPr sz="3200" dirty="0"/>
              <a:t>Threats</a:t>
            </a:r>
            <a:endParaRPr sz="3200"/>
          </a:p>
        </p:txBody>
      </p:sp>
      <p:sp>
        <p:nvSpPr>
          <p:cNvPr id="27651" name="object 4"/>
          <p:cNvSpPr>
            <a:spLocks noChangeArrowheads="1"/>
          </p:cNvSpPr>
          <p:nvPr/>
        </p:nvSpPr>
        <p:spPr bwMode="auto">
          <a:xfrm>
            <a:off x="2844800" y="1174750"/>
            <a:ext cx="457200" cy="287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2" name="object 5"/>
          <p:cNvSpPr>
            <a:spLocks noChangeArrowheads="1"/>
          </p:cNvSpPr>
          <p:nvPr/>
        </p:nvSpPr>
        <p:spPr bwMode="auto">
          <a:xfrm>
            <a:off x="3581400" y="1174750"/>
            <a:ext cx="457200" cy="2873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1171575"/>
            <a:ext cx="7078663" cy="3627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146300" algn="l"/>
                <a:tab pos="2946400" algn="l"/>
              </a:tabLst>
              <a:defRPr/>
            </a:pPr>
            <a:r>
              <a:rPr sz="1800" dirty="0">
                <a:latin typeface="Arial"/>
                <a:cs typeface="Arial"/>
              </a:rPr>
              <a:t>Some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	open	</a:t>
            </a:r>
            <a:r>
              <a:rPr sz="1800" dirty="0">
                <a:latin typeface="Arial"/>
                <a:cs typeface="Arial"/>
              </a:rPr>
              <a:t>rather </a:t>
            </a:r>
            <a:r>
              <a:rPr sz="1800" spc="-5" dirty="0">
                <a:latin typeface="Arial"/>
                <a:cs typeface="Arial"/>
              </a:rPr>
              <a:t>than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secure by</a:t>
            </a:r>
            <a:r>
              <a:rPr sz="1800" b="1" spc="-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default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Reduce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attack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surface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But harder to use, more </a:t>
            </a:r>
            <a:r>
              <a:rPr sz="1800" spc="-5" dirty="0">
                <a:latin typeface="Arial"/>
                <a:cs typeface="Arial"/>
              </a:rPr>
              <a:t>knowledge </a:t>
            </a:r>
            <a:r>
              <a:rPr sz="1800" dirty="0">
                <a:latin typeface="Arial"/>
                <a:cs typeface="Arial"/>
              </a:rPr>
              <a:t>needed 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administer</a:t>
            </a:r>
            <a:endParaRPr sz="1800">
              <a:latin typeface="Arial"/>
              <a:cs typeface="Arial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threats </a:t>
            </a:r>
            <a:r>
              <a:rPr sz="1800" spc="-5" dirty="0">
                <a:latin typeface="Arial"/>
                <a:cs typeface="Arial"/>
              </a:rPr>
              <a:t>harder </a:t>
            </a:r>
            <a:r>
              <a:rPr sz="1800" dirty="0">
                <a:latin typeface="Arial"/>
                <a:cs typeface="Arial"/>
              </a:rPr>
              <a:t>to detect,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prevent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Protection </a:t>
            </a:r>
            <a:r>
              <a:rPr sz="1800" spc="-5" dirty="0">
                <a:latin typeface="Arial"/>
                <a:cs typeface="Arial"/>
              </a:rPr>
              <a:t>systems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weaker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More difficult to have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shared secret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spc="-10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to base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No </a:t>
            </a:r>
            <a:r>
              <a:rPr sz="1800" spc="-5" dirty="0">
                <a:latin typeface="Arial"/>
                <a:cs typeface="Arial"/>
              </a:rPr>
              <a:t>physical </a:t>
            </a:r>
            <a:r>
              <a:rPr sz="1800" dirty="0">
                <a:latin typeface="Arial"/>
                <a:cs typeface="Arial"/>
              </a:rPr>
              <a:t>limits once </a:t>
            </a:r>
            <a:r>
              <a:rPr sz="1800" spc="-10" dirty="0">
                <a:latin typeface="Arial"/>
                <a:cs typeface="Arial"/>
              </a:rPr>
              <a:t>system </a:t>
            </a:r>
            <a:r>
              <a:rPr sz="1800" dirty="0">
                <a:latin typeface="Arial"/>
                <a:cs typeface="Arial"/>
              </a:rPr>
              <a:t>attached to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  <a:p>
            <a:pPr marL="871219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1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Or on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system </a:t>
            </a:r>
            <a:r>
              <a:rPr sz="1800" spc="-5" dirty="0">
                <a:latin typeface="Arial"/>
                <a:cs typeface="Arial"/>
              </a:rPr>
              <a:t>attached to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Even determining location of connecting </a:t>
            </a:r>
            <a:r>
              <a:rPr sz="1800" spc="-10" dirty="0">
                <a:latin typeface="Arial"/>
                <a:cs typeface="Arial"/>
              </a:rPr>
              <a:t>system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difficult</a:t>
            </a:r>
            <a:endParaRPr sz="1800">
              <a:latin typeface="Arial"/>
              <a:cs typeface="Arial"/>
            </a:endParaRPr>
          </a:p>
          <a:p>
            <a:pPr marL="871219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1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IP </a:t>
            </a:r>
            <a:r>
              <a:rPr sz="1800" spc="-5" dirty="0">
                <a:latin typeface="Arial"/>
                <a:cs typeface="Arial"/>
              </a:rPr>
              <a:t>address is only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knowledge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06888" y="6670675"/>
            <a:ext cx="346075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15.20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1213" y="261938"/>
            <a:ext cx="6156325" cy="43656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System </a:t>
            </a:r>
            <a:r>
              <a:rPr dirty="0"/>
              <a:t>and Network Threats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2CD02483-B2A1-4FB6-A5DA-293EEF0BFF37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28678" name="object 4"/>
          <p:cNvSpPr txBox="1">
            <a:spLocks noChangeArrowheads="1"/>
          </p:cNvSpPr>
          <p:nvPr/>
        </p:nvSpPr>
        <p:spPr bwMode="auto">
          <a:xfrm>
            <a:off x="912813" y="1111250"/>
            <a:ext cx="7231062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cs typeface="Arial" charset="0"/>
              </a:rPr>
              <a:t>Worms </a:t>
            </a:r>
            <a:r>
              <a:rPr lang="th-TH" sz="1800">
                <a:cs typeface="Arial" charset="0"/>
              </a:rPr>
              <a:t>– use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spawn </a:t>
            </a:r>
            <a:r>
              <a:rPr lang="th-TH" sz="1800">
                <a:cs typeface="Arial" charset="0"/>
              </a:rPr>
              <a:t>mechanism; standalone program</a:t>
            </a:r>
          </a:p>
          <a:p>
            <a:pPr marL="355600" indent="-342900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Internet worm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Exploited UNIX networking features (remote access) and bugs  in </a:t>
            </a:r>
            <a:r>
              <a:rPr lang="th-TH" sz="1800" i="1">
                <a:cs typeface="Arial" charset="0"/>
              </a:rPr>
              <a:t>finger </a:t>
            </a:r>
            <a:r>
              <a:rPr lang="th-TH" sz="1800">
                <a:cs typeface="Arial" charset="0"/>
              </a:rPr>
              <a:t>and </a:t>
            </a:r>
            <a:r>
              <a:rPr lang="th-TH" sz="1800" i="1">
                <a:cs typeface="Arial" charset="0"/>
              </a:rPr>
              <a:t>sendmail </a:t>
            </a:r>
            <a:r>
              <a:rPr lang="th-TH" sz="1800">
                <a:cs typeface="Arial" charset="0"/>
              </a:rPr>
              <a:t>programs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Exploited trust-relationship mechanism used by </a:t>
            </a:r>
            <a:r>
              <a:rPr lang="th-TH" sz="1800" i="1">
                <a:cs typeface="Arial" charset="0"/>
              </a:rPr>
              <a:t>rsh </a:t>
            </a:r>
            <a:r>
              <a:rPr lang="th-TH" sz="1800">
                <a:cs typeface="Arial" charset="0"/>
              </a:rPr>
              <a:t>to access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friendly systems without use of password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Grappling hook </a:t>
            </a:r>
            <a:r>
              <a:rPr lang="th-TH" sz="1800">
                <a:cs typeface="Arial" charset="0"/>
              </a:rPr>
              <a:t>program uploaded main worm program</a:t>
            </a:r>
          </a:p>
          <a:p>
            <a:pPr marL="355600" indent="-342900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99 lines of C code</a:t>
            </a: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Hooked system then uploaded main code, tried to attack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connected systems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Also tried to break into other users accounts on local system via  password guessing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If target system already infected, abort, except for every 7</a:t>
            </a:r>
            <a:r>
              <a:rPr lang="th-TH" sz="1800" baseline="25000">
                <a:cs typeface="Arial" charset="0"/>
              </a:rPr>
              <a:t>th </a:t>
            </a:r>
            <a:r>
              <a:rPr lang="th-TH" sz="1800">
                <a:cs typeface="Arial" charset="0"/>
              </a:rPr>
              <a:t>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388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The </a:t>
            </a:r>
            <a:r>
              <a:rPr sz="3200" spc="-5" dirty="0"/>
              <a:t>Morris Internet</a:t>
            </a:r>
            <a:r>
              <a:rPr sz="3200" spc="-70" dirty="0"/>
              <a:t> </a:t>
            </a:r>
            <a:r>
              <a:rPr sz="3200" spc="-5" dirty="0"/>
              <a:t>Worm</a:t>
            </a:r>
            <a:endParaRPr sz="3200"/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1633538" y="1254125"/>
            <a:ext cx="6499225" cy="3746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6C7A176A-E778-44C9-8114-01F90CA30E5D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46608" rtlCol="0"/>
          <a:lstStyle/>
          <a:p>
            <a:pPr marL="5772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System </a:t>
            </a:r>
            <a:r>
              <a:rPr dirty="0"/>
              <a:t>and Network Threats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C6BE2D8F-4C6D-4252-A088-3B9E86B6C957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375" y="1138238"/>
            <a:ext cx="6505575" cy="3425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b="1" dirty="0">
                <a:latin typeface="Arial"/>
                <a:cs typeface="Arial"/>
              </a:rPr>
              <a:t>Port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scanning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Automated attempt to connect to </a:t>
            </a:r>
            <a:r>
              <a:rPr sz="1800" spc="-5" dirty="0">
                <a:latin typeface="Arial"/>
                <a:cs typeface="Arial"/>
              </a:rPr>
              <a:t>a range </a:t>
            </a:r>
            <a:r>
              <a:rPr sz="1800" dirty="0">
                <a:latin typeface="Arial"/>
                <a:cs typeface="Arial"/>
              </a:rPr>
              <a:t>of ports 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7569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Arial"/>
                <a:cs typeface="Arial"/>
              </a:rPr>
              <a:t>or a range of IP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Detection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answering </a:t>
            </a:r>
            <a:r>
              <a:rPr sz="1800" dirty="0">
                <a:latin typeface="Arial"/>
                <a:cs typeface="Arial"/>
              </a:rPr>
              <a:t>service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Detection of OS and version running 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64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Courier New"/>
                <a:cs typeface="Courier New"/>
              </a:rPr>
              <a:t>nmap </a:t>
            </a:r>
            <a:r>
              <a:rPr sz="1800" spc="-5" dirty="0">
                <a:latin typeface="Arial"/>
                <a:cs typeface="Arial"/>
              </a:rPr>
              <a:t>scans all </a:t>
            </a:r>
            <a:r>
              <a:rPr sz="1800" dirty="0">
                <a:latin typeface="Arial"/>
                <a:cs typeface="Arial"/>
              </a:rPr>
              <a:t>ports </a:t>
            </a:r>
            <a:r>
              <a:rPr sz="1800" spc="-5" dirty="0">
                <a:latin typeface="Arial"/>
                <a:cs typeface="Arial"/>
              </a:rPr>
              <a:t>in a given </a:t>
            </a:r>
            <a:r>
              <a:rPr sz="1800" dirty="0">
                <a:latin typeface="Arial"/>
                <a:cs typeface="Arial"/>
              </a:rPr>
              <a:t>IP </a:t>
            </a:r>
            <a:r>
              <a:rPr sz="1800" spc="-5" dirty="0">
                <a:latin typeface="Arial"/>
                <a:cs typeface="Arial"/>
              </a:rPr>
              <a:t>range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Courier New"/>
                <a:cs typeface="Courier New"/>
              </a:rPr>
              <a:t>nessus</a:t>
            </a:r>
            <a:r>
              <a:rPr sz="1800" spc="-60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has a </a:t>
            </a:r>
            <a:r>
              <a:rPr sz="1800" spc="-5" dirty="0">
                <a:latin typeface="Arial"/>
                <a:cs typeface="Arial"/>
              </a:rPr>
              <a:t>database of protocols and bugs (and</a:t>
            </a:r>
            <a:endParaRPr sz="1800">
              <a:latin typeface="Arial"/>
              <a:cs typeface="Arial"/>
            </a:endParaRPr>
          </a:p>
          <a:p>
            <a:pPr marL="75692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exploits)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apply against a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Frequently </a:t>
            </a:r>
            <a:r>
              <a:rPr sz="1800" spc="-5" dirty="0">
                <a:latin typeface="Arial"/>
                <a:cs typeface="Arial"/>
              </a:rPr>
              <a:t>launched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zombie</a:t>
            </a:r>
            <a:r>
              <a:rPr sz="1800" b="1" spc="-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871219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1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decrease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trace-ability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46608" rtlCol="0"/>
          <a:lstStyle/>
          <a:p>
            <a:pPr marL="5975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System </a:t>
            </a:r>
            <a:r>
              <a:rPr dirty="0"/>
              <a:t>and Network Threats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1B5F886F-1AF7-4823-B39F-2EA7E395B0F2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31750" name="object 4"/>
          <p:cNvSpPr txBox="1">
            <a:spLocks noChangeArrowheads="1"/>
          </p:cNvSpPr>
          <p:nvPr/>
        </p:nvSpPr>
        <p:spPr bwMode="auto">
          <a:xfrm>
            <a:off x="954088" y="1179513"/>
            <a:ext cx="6888162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cs typeface="Arial" charset="0"/>
              </a:rPr>
              <a:t>Denial of Service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Overload the targeted computer preventing it from doing any  useful work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Distributed denial-of-service </a:t>
            </a:r>
            <a:r>
              <a:rPr lang="th-TH" sz="1800">
                <a:cs typeface="Arial" charset="0"/>
              </a:rPr>
              <a:t>(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DDOS</a:t>
            </a:r>
            <a:r>
              <a:rPr lang="th-TH" sz="1800">
                <a:cs typeface="Arial" charset="0"/>
              </a:rPr>
              <a:t>) come from multiple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sites at once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Consider the start of the IP-connection handshake (SYN)</a:t>
            </a:r>
          </a:p>
          <a:p>
            <a:pPr marL="355600" indent="-342900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How many started-connections can the OS handle?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Consider traffic to a web site</a:t>
            </a:r>
          </a:p>
          <a:p>
            <a:pPr marL="355600" indent="-342900">
              <a:spcBef>
                <a:spcPts val="738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How can you tell the difference between being a target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and being really popular?</a:t>
            </a:r>
          </a:p>
          <a:p>
            <a:pPr marL="755650" lvl="1" indent="-285750">
              <a:spcBef>
                <a:spcPts val="6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Accidental – CS students writing bad </a:t>
            </a:r>
            <a:r>
              <a:rPr lang="th-TH" sz="1800">
                <a:latin typeface="Courier New" pitchFamily="49" charset="0"/>
                <a:cs typeface="Courier New" pitchFamily="49" charset="0"/>
              </a:rPr>
              <a:t>fork() </a:t>
            </a:r>
            <a:r>
              <a:rPr lang="th-TH" sz="1800">
                <a:cs typeface="Arial" charset="0"/>
              </a:rPr>
              <a:t>code</a:t>
            </a:r>
          </a:p>
          <a:p>
            <a:pPr marL="755650" lvl="1" indent="-285750">
              <a:spcBef>
                <a:spcPts val="875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Purposeful – extortion, punishment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214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Sobig.F</a:t>
            </a:r>
            <a:r>
              <a:rPr spc="-105" dirty="0"/>
              <a:t> </a:t>
            </a:r>
            <a:r>
              <a:rPr spc="-5" dirty="0"/>
              <a:t>Worm</a:t>
            </a: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2624138" y="2754313"/>
            <a:ext cx="457200" cy="285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 txBox="1">
            <a:spLocks noChangeArrowheads="1"/>
          </p:cNvSpPr>
          <p:nvPr/>
        </p:nvSpPr>
        <p:spPr bwMode="auto">
          <a:xfrm>
            <a:off x="938213" y="1096963"/>
            <a:ext cx="711993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More modern example</a:t>
            </a:r>
          </a:p>
          <a:p>
            <a:pPr marL="355600" indent="-342900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Disguised as a photo uploaded to adult newsgroup via account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created with stolen credit card</a:t>
            </a: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Targeted Windows systems</a:t>
            </a:r>
          </a:p>
          <a:p>
            <a:pPr marL="355600" indent="-342900">
              <a:lnSpc>
                <a:spcPts val="2138"/>
              </a:lnSpc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Had own SMTP engine to mail itself as attachment to everyone in</a:t>
            </a:r>
          </a:p>
          <a:p>
            <a:pPr marL="355600" indent="-342900">
              <a:lnSpc>
                <a:spcPts val="2138"/>
              </a:lnSpc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infect system	s address book</a:t>
            </a:r>
          </a:p>
          <a:p>
            <a:pPr marL="355600" indent="-342900">
              <a:spcBef>
                <a:spcPts val="800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Disguised with innocuous subject lines, looking like it came from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someone known</a:t>
            </a:r>
          </a:p>
          <a:p>
            <a:pPr marL="355600" indent="-342900">
              <a:spcBef>
                <a:spcPts val="625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Attachment was executable program that created	</a:t>
            </a:r>
            <a:r>
              <a:rPr lang="th-TH" sz="1800" b="1">
                <a:latin typeface="Courier New" pitchFamily="49" charset="0"/>
                <a:cs typeface="Courier New" pitchFamily="49" charset="0"/>
              </a:rPr>
              <a:t>WINPPR23.EXE</a:t>
            </a:r>
            <a:endParaRPr lang="th-TH" sz="1800">
              <a:latin typeface="Courier New" pitchFamily="49" charset="0"/>
              <a:cs typeface="Courier New" pitchFamily="49" charset="0"/>
            </a:endParaRPr>
          </a:p>
          <a:p>
            <a:pPr marL="355600" indent="-342900">
              <a:spcBef>
                <a:spcPts val="138"/>
              </a:spcBef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in default Windows system directory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Plus the Windows Registry</a:t>
            </a:r>
          </a:p>
          <a:p>
            <a:pPr marL="355600" indent="-342900">
              <a:spcBef>
                <a:spcPts val="25"/>
              </a:spcBef>
              <a:tabLst>
                <a:tab pos="354013" algn="l"/>
                <a:tab pos="355600" algn="l"/>
              </a:tabLst>
            </a:pPr>
            <a:endParaRPr lang="th-TH" sz="17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600" b="1">
                <a:latin typeface="Courier New" pitchFamily="49" charset="0"/>
                <a:cs typeface="Courier New" pitchFamily="49" charset="0"/>
              </a:rPr>
              <a:t>[HKCU\SOFTWARE\Microsoft\Windows\CurrentVersion\Run]</a:t>
            </a:r>
            <a:endParaRPr lang="th-TH" sz="1600">
              <a:latin typeface="Courier New" pitchFamily="49" charset="0"/>
              <a:cs typeface="Courier New" pitchFamily="49" charset="0"/>
            </a:endParaRP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600" b="1">
                <a:latin typeface="Courier New" pitchFamily="49" charset="0"/>
                <a:cs typeface="Courier New" pitchFamily="49" charset="0"/>
              </a:rPr>
              <a:t>"TrayX" = %windir%\winppr32.exe /sinc</a:t>
            </a:r>
            <a:endParaRPr lang="th-TH" sz="1600">
              <a:latin typeface="Courier New" pitchFamily="49" charset="0"/>
              <a:cs typeface="Courier New" pitchFamily="49" charset="0"/>
            </a:endParaRP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600" b="1">
                <a:latin typeface="Courier New" pitchFamily="49" charset="0"/>
                <a:cs typeface="Courier New" pitchFamily="49" charset="0"/>
              </a:rPr>
              <a:t>[HKLM\SOFTWARE\Microsoft\Windows\CurrentVersion\Run]  "TrayX" = %windir%\winppr32.exe /sinc</a:t>
            </a:r>
            <a:endParaRPr lang="th-TH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7" name="object 7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7C28F2D5-D004-4FCC-9852-EA0EA8BA85E9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5467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Cryptography as a Security</a:t>
            </a:r>
            <a:r>
              <a:rPr sz="3200" spc="-65" dirty="0"/>
              <a:t> </a:t>
            </a:r>
            <a:r>
              <a:rPr sz="3200" dirty="0"/>
              <a:t>Tool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01E343F5-A836-4950-8AF6-496F03613B37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33798" name="object 4"/>
          <p:cNvSpPr txBox="1">
            <a:spLocks noChangeArrowheads="1"/>
          </p:cNvSpPr>
          <p:nvPr/>
        </p:nvSpPr>
        <p:spPr bwMode="auto">
          <a:xfrm>
            <a:off x="939800" y="1096963"/>
            <a:ext cx="6723063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Broadest security tool available</a:t>
            </a: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Internal to a given computer, source and destination of</a:t>
            </a:r>
          </a:p>
          <a:p>
            <a:pPr marL="355600" indent="-342900">
              <a:tabLst>
                <a:tab pos="355600" algn="l"/>
              </a:tabLst>
            </a:pPr>
            <a:r>
              <a:rPr lang="th-TH" sz="1800">
                <a:cs typeface="Arial" charset="0"/>
              </a:rPr>
              <a:t>messages can be known and protected</a:t>
            </a:r>
          </a:p>
          <a:p>
            <a:pPr marL="355600" indent="-342900">
              <a:spcBef>
                <a:spcPts val="763"/>
              </a:spcBef>
              <a:tabLst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OS creates, manages, protects process IDs,  communication ports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Source and destination of messages on network cannot be  trusted without cryptography</a:t>
            </a:r>
          </a:p>
          <a:p>
            <a:pPr marL="355600" indent="-342900">
              <a:spcBef>
                <a:spcPts val="763"/>
              </a:spcBef>
              <a:tabLst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Local network – IP address?</a:t>
            </a:r>
          </a:p>
          <a:p>
            <a:pPr marL="1441450" lvl="2" indent="-228600">
              <a:spcBef>
                <a:spcPts val="763"/>
              </a:spcBef>
              <a:buClr>
                <a:srgbClr val="FFCC00"/>
              </a:buClr>
              <a:buSzPct val="75000"/>
              <a:buFontTx/>
              <a:buChar char="–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Consider unauthorized host added</a:t>
            </a:r>
          </a:p>
          <a:p>
            <a:pPr marL="355600" indent="-342900">
              <a:spcBef>
                <a:spcPts val="738"/>
              </a:spcBef>
              <a:tabLst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WAN / Internet – how to establish authenticity</a:t>
            </a:r>
          </a:p>
          <a:p>
            <a:pPr marL="1441450" lvl="2" indent="-228600">
              <a:spcBef>
                <a:spcPts val="763"/>
              </a:spcBef>
              <a:buClr>
                <a:srgbClr val="FFCC00"/>
              </a:buClr>
              <a:buSzPct val="75000"/>
              <a:buFontTx/>
              <a:buChar char="–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Not via IP address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0789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C</a:t>
            </a:r>
            <a:r>
              <a:rPr sz="3200" spc="-5" dirty="0"/>
              <a:t>r</a:t>
            </a:r>
            <a:r>
              <a:rPr sz="3200" spc="-70" dirty="0"/>
              <a:t>y</a:t>
            </a:r>
            <a:r>
              <a:rPr sz="3200" spc="-5" dirty="0"/>
              <a:t>ptogra</a:t>
            </a:r>
            <a:r>
              <a:rPr sz="3200" dirty="0"/>
              <a:t>p</a:t>
            </a:r>
            <a:r>
              <a:rPr sz="3200" spc="-5" dirty="0"/>
              <a:t>hy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7BDC72D0-8AA7-475A-8EAD-4CB46AAB7B6D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34822" name="object 4"/>
          <p:cNvSpPr txBox="1">
            <a:spLocks noChangeArrowheads="1"/>
          </p:cNvSpPr>
          <p:nvPr/>
        </p:nvSpPr>
        <p:spPr bwMode="auto">
          <a:xfrm>
            <a:off x="900113" y="1179513"/>
            <a:ext cx="5957887" cy="24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Means to constrain potential senders (</a:t>
            </a:r>
            <a:r>
              <a:rPr lang="th-TH" sz="1800" i="1">
                <a:cs typeface="Arial" charset="0"/>
              </a:rPr>
              <a:t>sources</a:t>
            </a:r>
            <a:r>
              <a:rPr lang="th-TH" sz="1800">
                <a:cs typeface="Arial" charset="0"/>
              </a:rPr>
              <a:t>) and / or  receivers (</a:t>
            </a:r>
            <a:r>
              <a:rPr lang="th-TH" sz="1800" i="1">
                <a:cs typeface="Arial" charset="0"/>
              </a:rPr>
              <a:t>destinations</a:t>
            </a:r>
            <a:r>
              <a:rPr lang="th-TH" sz="1800">
                <a:cs typeface="Arial" charset="0"/>
              </a:rPr>
              <a:t>) of </a:t>
            </a:r>
            <a:r>
              <a:rPr lang="th-TH" sz="1800" i="1">
                <a:cs typeface="Arial" charset="0"/>
              </a:rPr>
              <a:t>messages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Based on secrets (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keys</a:t>
            </a:r>
            <a:r>
              <a:rPr lang="th-TH" sz="1800">
                <a:cs typeface="Arial" charset="0"/>
              </a:rPr>
              <a:t>)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Enables</a:t>
            </a:r>
          </a:p>
          <a:p>
            <a:pPr marL="355600" indent="-342900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Confirmation of source</a:t>
            </a:r>
          </a:p>
          <a:p>
            <a:pPr marL="355600" indent="-342900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Receipt only by certain destination</a:t>
            </a:r>
          </a:p>
          <a:p>
            <a:pPr marL="355600" indent="-342900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Trust relationship between sender and receiver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3456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10" dirty="0"/>
              <a:t>Encryption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A6FD8ED6-49FE-4F82-BC71-53E326107815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36870" name="object 4"/>
          <p:cNvSpPr txBox="1">
            <a:spLocks noChangeArrowheads="1"/>
          </p:cNvSpPr>
          <p:nvPr/>
        </p:nvSpPr>
        <p:spPr bwMode="auto">
          <a:xfrm>
            <a:off x="885825" y="1084263"/>
            <a:ext cx="6818313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Constrains the set of possible receivers of a message</a:t>
            </a:r>
          </a:p>
          <a:p>
            <a:pPr marL="355600" indent="-342900">
              <a:spcBef>
                <a:spcPts val="5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Encryption </a:t>
            </a:r>
            <a:r>
              <a:rPr lang="th-TH" sz="1800">
                <a:cs typeface="Arial" charset="0"/>
              </a:rPr>
              <a:t>algorithm consists of</a:t>
            </a:r>
          </a:p>
          <a:p>
            <a:pPr marL="755650" lvl="1" indent="-285750">
              <a:spcBef>
                <a:spcPts val="5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Set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of keys</a:t>
            </a:r>
          </a:p>
          <a:p>
            <a:pPr marL="755650" lvl="1" indent="-285750">
              <a:spcBef>
                <a:spcPts val="5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Set </a:t>
            </a:r>
            <a:r>
              <a:rPr lang="th-TH" sz="1800" i="1">
                <a:cs typeface="Arial" charset="0"/>
              </a:rPr>
              <a:t>M </a:t>
            </a:r>
            <a:r>
              <a:rPr lang="th-TH" sz="1800">
                <a:cs typeface="Arial" charset="0"/>
              </a:rPr>
              <a:t>of Messages</a:t>
            </a:r>
          </a:p>
          <a:p>
            <a:pPr marL="755650" lvl="1" indent="-285750">
              <a:spcBef>
                <a:spcPts val="5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Set </a:t>
            </a:r>
            <a:r>
              <a:rPr lang="th-TH" sz="1800" i="1">
                <a:cs typeface="Arial" charset="0"/>
              </a:rPr>
              <a:t>C </a:t>
            </a:r>
            <a:r>
              <a:rPr lang="th-TH" sz="1800">
                <a:cs typeface="Arial" charset="0"/>
              </a:rPr>
              <a:t>of ciphertexts (encrypted messages)</a:t>
            </a:r>
          </a:p>
          <a:p>
            <a:pPr marL="755650" lvl="1" indent="-285750">
              <a:lnSpc>
                <a:spcPts val="1938"/>
              </a:lnSpc>
              <a:spcBef>
                <a:spcPts val="78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 function </a:t>
            </a:r>
            <a:r>
              <a:rPr lang="th-TH" sz="1800" i="1">
                <a:cs typeface="Arial" charset="0"/>
              </a:rPr>
              <a:t>E </a:t>
            </a:r>
            <a:r>
              <a:rPr lang="th-TH" sz="1800">
                <a:cs typeface="Arial" charset="0"/>
              </a:rPr>
              <a:t>: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→ (</a:t>
            </a:r>
            <a:r>
              <a:rPr lang="th-TH" sz="1800" i="1">
                <a:cs typeface="Arial" charset="0"/>
              </a:rPr>
              <a:t>M</a:t>
            </a:r>
            <a:r>
              <a:rPr lang="th-TH" sz="1800">
                <a:cs typeface="Arial" charset="0"/>
              </a:rPr>
              <a:t>→</a:t>
            </a:r>
            <a:r>
              <a:rPr lang="th-TH" sz="1800" i="1">
                <a:cs typeface="Arial" charset="0"/>
              </a:rPr>
              <a:t>C</a:t>
            </a:r>
            <a:r>
              <a:rPr lang="th-TH" sz="1800">
                <a:cs typeface="Arial" charset="0"/>
              </a:rPr>
              <a:t>). That is, for each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 i="1">
                <a:cs typeface="Arial" charset="0"/>
              </a:rPr>
              <a:t>K</a:t>
            </a:r>
            <a:r>
              <a:rPr lang="th-TH" sz="1800">
                <a:cs typeface="Arial" charset="0"/>
              </a:rPr>
              <a:t>, </a:t>
            </a:r>
            <a:r>
              <a:rPr lang="th-TH" sz="1800" i="1">
                <a:cs typeface="Arial" charset="0"/>
              </a:rPr>
              <a:t>E</a:t>
            </a:r>
            <a:r>
              <a:rPr lang="th-TH" sz="1800" i="1" baseline="-21000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is a  function for generating ciphertexts from messages</a:t>
            </a:r>
          </a:p>
          <a:p>
            <a:pPr marL="355600" indent="-342900">
              <a:lnSpc>
                <a:spcPts val="2050"/>
              </a:lnSpc>
              <a:spcBef>
                <a:spcPts val="51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Both </a:t>
            </a:r>
            <a:r>
              <a:rPr lang="th-TH" sz="1800" i="1">
                <a:cs typeface="Arial" charset="0"/>
              </a:rPr>
              <a:t>E </a:t>
            </a:r>
            <a:r>
              <a:rPr lang="th-TH" sz="1800">
                <a:cs typeface="Arial" charset="0"/>
              </a:rPr>
              <a:t>and </a:t>
            </a:r>
            <a:r>
              <a:rPr lang="th-TH" sz="1800" i="1">
                <a:cs typeface="Arial" charset="0"/>
              </a:rPr>
              <a:t>E</a:t>
            </a:r>
            <a:r>
              <a:rPr lang="th-TH" sz="1800" baseline="-21000">
                <a:cs typeface="Arial" charset="0"/>
              </a:rPr>
              <a:t>k  </a:t>
            </a:r>
            <a:r>
              <a:rPr lang="th-TH" sz="1800">
                <a:cs typeface="Arial" charset="0"/>
              </a:rPr>
              <a:t>for any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should be efficiently computable</a:t>
            </a:r>
          </a:p>
          <a:p>
            <a:pPr marL="355600" indent="-342900">
              <a:lnSpc>
                <a:spcPts val="2050"/>
              </a:lnSpc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functions</a:t>
            </a:r>
          </a:p>
          <a:p>
            <a:pPr marL="755650" lvl="1" indent="-285750">
              <a:lnSpc>
                <a:spcPts val="2163"/>
              </a:lnSpc>
              <a:spcBef>
                <a:spcPts val="4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 function </a:t>
            </a:r>
            <a:r>
              <a:rPr lang="th-TH" sz="1800" i="1">
                <a:cs typeface="Arial" charset="0"/>
              </a:rPr>
              <a:t>D </a:t>
            </a:r>
            <a:r>
              <a:rPr lang="th-TH" sz="1800">
                <a:cs typeface="Arial" charset="0"/>
              </a:rPr>
              <a:t>: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→ (</a:t>
            </a:r>
            <a:r>
              <a:rPr lang="th-TH" sz="1800" i="1">
                <a:cs typeface="Arial" charset="0"/>
              </a:rPr>
              <a:t>C </a:t>
            </a:r>
            <a:r>
              <a:rPr lang="th-TH" sz="1800">
                <a:cs typeface="Arial" charset="0"/>
              </a:rPr>
              <a:t>→ </a:t>
            </a:r>
            <a:r>
              <a:rPr lang="th-TH" sz="1800" i="1">
                <a:cs typeface="Arial" charset="0"/>
              </a:rPr>
              <a:t>M</a:t>
            </a:r>
            <a:r>
              <a:rPr lang="th-TH" sz="1800">
                <a:cs typeface="Arial" charset="0"/>
              </a:rPr>
              <a:t>). That is, for each </a:t>
            </a:r>
            <a:r>
              <a:rPr lang="th-TH" sz="1800" i="1">
                <a:cs typeface="Arial" charset="0"/>
              </a:rPr>
              <a:t>k </a:t>
            </a:r>
            <a:r>
              <a:rPr lang="th-TH" sz="1900" i="1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9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 i="1">
                <a:cs typeface="Arial" charset="0"/>
              </a:rPr>
              <a:t>K</a:t>
            </a:r>
            <a:r>
              <a:rPr lang="th-TH" sz="1800">
                <a:cs typeface="Arial" charset="0"/>
              </a:rPr>
              <a:t>, </a:t>
            </a:r>
            <a:r>
              <a:rPr lang="th-TH" sz="1800" i="1">
                <a:cs typeface="Arial" charset="0"/>
              </a:rPr>
              <a:t>D</a:t>
            </a:r>
            <a:r>
              <a:rPr lang="th-TH" sz="1800" baseline="-21000">
                <a:cs typeface="Arial" charset="0"/>
              </a:rPr>
              <a:t>k  </a:t>
            </a:r>
            <a:r>
              <a:rPr lang="th-TH" sz="1800">
                <a:cs typeface="Arial" charset="0"/>
              </a:rPr>
              <a:t>is a</a:t>
            </a:r>
          </a:p>
          <a:p>
            <a:pPr marL="355600" indent="-342900">
              <a:lnSpc>
                <a:spcPts val="2038"/>
              </a:lnSpc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function for generating messages from ciphertexts</a:t>
            </a:r>
          </a:p>
          <a:p>
            <a:pPr marL="355600" indent="-342900">
              <a:lnSpc>
                <a:spcPts val="1963"/>
              </a:lnSpc>
              <a:spcBef>
                <a:spcPts val="775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Both </a:t>
            </a:r>
            <a:r>
              <a:rPr lang="th-TH" sz="1800" i="1">
                <a:cs typeface="Arial" charset="0"/>
              </a:rPr>
              <a:t>D </a:t>
            </a:r>
            <a:r>
              <a:rPr lang="th-TH" sz="1800">
                <a:cs typeface="Arial" charset="0"/>
              </a:rPr>
              <a:t>and </a:t>
            </a:r>
            <a:r>
              <a:rPr lang="th-TH" sz="1800" i="1">
                <a:cs typeface="Arial" charset="0"/>
              </a:rPr>
              <a:t>D</a:t>
            </a:r>
            <a:r>
              <a:rPr lang="th-TH" sz="1800" baseline="-21000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for any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should be efficiently computable  functions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60832" rtlCol="0"/>
          <a:lstStyle/>
          <a:p>
            <a:pPr marL="18503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Encryption</a:t>
            </a:r>
            <a:r>
              <a:rPr spc="-40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55ACF948-60F4-45B9-A50C-BAAF1D819F54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38918" name="object 4"/>
          <p:cNvSpPr txBox="1">
            <a:spLocks noChangeArrowheads="1"/>
          </p:cNvSpPr>
          <p:nvPr/>
        </p:nvSpPr>
        <p:spPr bwMode="auto">
          <a:xfrm>
            <a:off x="939800" y="1116013"/>
            <a:ext cx="64849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1938"/>
              </a:lnSpc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An encryption algorithm must provide this essential property:  Given a ciphertext c </a:t>
            </a:r>
            <a:r>
              <a:rPr lang="th-TH" sz="18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C, a computer can compute m such  that E</a:t>
            </a:r>
            <a:r>
              <a:rPr lang="th-TH" sz="1800" baseline="-21000">
                <a:cs typeface="Arial" charset="0"/>
              </a:rPr>
              <a:t>k</a:t>
            </a:r>
            <a:r>
              <a:rPr lang="th-TH" sz="1800">
                <a:cs typeface="Arial" charset="0"/>
              </a:rPr>
              <a:t>(m) = c only if it possesses </a:t>
            </a:r>
            <a:r>
              <a:rPr lang="th-TH" sz="1800" i="1">
                <a:cs typeface="Arial" charset="0"/>
              </a:rPr>
              <a:t>k</a:t>
            </a:r>
            <a:endParaRPr lang="th-TH" sz="1800">
              <a:cs typeface="Arial" charset="0"/>
            </a:endParaRPr>
          </a:p>
          <a:p>
            <a:pPr marL="755650" lvl="1" indent="-285750">
              <a:lnSpc>
                <a:spcPct val="90000"/>
              </a:lnSpc>
              <a:spcBef>
                <a:spcPts val="725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Thus, a computer holding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can decrypt ciphertexts to  the plaintexts used to produce them, but a computer not  holding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cannot decrypt ciphertexts</a:t>
            </a:r>
          </a:p>
          <a:p>
            <a:pPr marL="755650" lvl="1" indent="-285750">
              <a:lnSpc>
                <a:spcPts val="1938"/>
              </a:lnSpc>
              <a:spcBef>
                <a:spcPts val="78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Since ciphertexts are generally exposed (for example,  sent on the network), it is important that it be infeasible  to derive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from the ciphertexts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3812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Ob</a:t>
            </a:r>
            <a:r>
              <a:rPr sz="3200" spc="-15" dirty="0"/>
              <a:t>j</a:t>
            </a:r>
            <a:r>
              <a:rPr sz="3200" spc="-5" dirty="0"/>
              <a:t>ect</a:t>
            </a:r>
            <a:r>
              <a:rPr sz="3200" spc="-20" dirty="0"/>
              <a:t>i</a:t>
            </a:r>
            <a:r>
              <a:rPr sz="3200" spc="-65" dirty="0"/>
              <a:t>v</a:t>
            </a:r>
            <a:r>
              <a:rPr sz="3200" spc="-5" dirty="0"/>
              <a:t>es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4826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012DCFE1-689E-4F0F-9677-E99ECACE4070}" type="slidenum">
              <a:rPr spc="-5" dirty="0">
                <a:latin typeface="Arial"/>
                <a:cs typeface="Arial"/>
              </a:rPr>
              <a:pPr marL="4826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825" y="1274763"/>
            <a:ext cx="6665913" cy="167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discuss </a:t>
            </a:r>
            <a:r>
              <a:rPr sz="1800" dirty="0">
                <a:latin typeface="Arial"/>
                <a:cs typeface="Arial"/>
              </a:rPr>
              <a:t>security threats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attacks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4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explain the </a:t>
            </a:r>
            <a:r>
              <a:rPr sz="1800" dirty="0">
                <a:latin typeface="Arial"/>
                <a:cs typeface="Arial"/>
              </a:rPr>
              <a:t>fundamentals of </a:t>
            </a:r>
            <a:r>
              <a:rPr sz="1800" spc="-5" dirty="0">
                <a:latin typeface="Arial"/>
                <a:cs typeface="Arial"/>
              </a:rPr>
              <a:t>encryption, authentication,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hashing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dirty="0">
                <a:latin typeface="Arial"/>
                <a:cs typeface="Arial"/>
              </a:rPr>
              <a:t>To examine the </a:t>
            </a:r>
            <a:r>
              <a:rPr sz="1800" spc="-5" dirty="0">
                <a:latin typeface="Arial"/>
                <a:cs typeface="Arial"/>
              </a:rPr>
              <a:t>uses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cryptography 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describe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various </a:t>
            </a:r>
            <a:r>
              <a:rPr sz="1800" dirty="0">
                <a:latin typeface="Arial"/>
                <a:cs typeface="Arial"/>
              </a:rPr>
              <a:t>countermeasures to security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503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10" dirty="0"/>
              <a:t>Symmetric</a:t>
            </a:r>
            <a:r>
              <a:rPr sz="3200" spc="15" dirty="0"/>
              <a:t> </a:t>
            </a:r>
            <a:r>
              <a:rPr sz="3200" spc="-10" dirty="0"/>
              <a:t>Encryption</a:t>
            </a:r>
            <a:endParaRPr sz="3200"/>
          </a:p>
        </p:txBody>
      </p:sp>
      <p:sp>
        <p:nvSpPr>
          <p:cNvPr id="40963" name="object 4"/>
          <p:cNvSpPr txBox="1">
            <a:spLocks noChangeArrowheads="1"/>
          </p:cNvSpPr>
          <p:nvPr/>
        </p:nvSpPr>
        <p:spPr bwMode="auto">
          <a:xfrm>
            <a:off x="954088" y="1084263"/>
            <a:ext cx="7392987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Same key used to encrypt and decrypt</a:t>
            </a:r>
          </a:p>
          <a:p>
            <a:pPr marL="755650" lvl="1" indent="-285750">
              <a:spcBef>
                <a:spcPts val="6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Therefore </a:t>
            </a:r>
            <a:r>
              <a:rPr lang="th-TH" sz="1600" i="1">
                <a:cs typeface="Arial" charset="0"/>
              </a:rPr>
              <a:t>k </a:t>
            </a:r>
            <a:r>
              <a:rPr lang="th-TH" sz="1600">
                <a:cs typeface="Arial" charset="0"/>
              </a:rPr>
              <a:t>must be kept secret</a:t>
            </a:r>
          </a:p>
          <a:p>
            <a:pPr marL="355600" indent="-342900">
              <a:spcBef>
                <a:spcPts val="675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DES was most commonly used symmetric block-encryption algorithm (created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by US Govt)</a:t>
            </a:r>
          </a:p>
          <a:p>
            <a:pPr marL="755650" lvl="1" indent="-285750">
              <a:spcBef>
                <a:spcPts val="6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Encrypts a block of data at a time</a:t>
            </a:r>
          </a:p>
          <a:p>
            <a:pPr marL="755650" lvl="1" indent="-285750">
              <a:spcBef>
                <a:spcPts val="6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Keys too short so now considered insecure</a:t>
            </a:r>
          </a:p>
          <a:p>
            <a:pPr marL="355600" indent="-342900">
              <a:spcBef>
                <a:spcPts val="675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Triple-DES considered more secure</a:t>
            </a:r>
          </a:p>
          <a:p>
            <a:pPr marL="755650" lvl="1" indent="-285750">
              <a:spcBef>
                <a:spcPts val="650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Algorithm used 3 times using 2 or 3 keys</a:t>
            </a:r>
          </a:p>
          <a:p>
            <a:pPr marL="755650" lvl="1" indent="-285750">
              <a:spcBef>
                <a:spcPts val="6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For example</a:t>
            </a:r>
          </a:p>
          <a:p>
            <a:pPr marL="355600" indent="-342900">
              <a:spcBef>
                <a:spcPts val="675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2001 NIST adopted new block cipher - Advanced Encryption Standard (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AES</a:t>
            </a:r>
            <a:r>
              <a:rPr lang="th-TH" sz="1600">
                <a:cs typeface="Arial" charset="0"/>
              </a:rPr>
              <a:t>)</a:t>
            </a:r>
          </a:p>
          <a:p>
            <a:pPr marL="755650" lvl="1" indent="-285750">
              <a:spcBef>
                <a:spcPts val="6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Keys of 128, 192, or 256 bits, works on 128 bit blocks</a:t>
            </a:r>
          </a:p>
          <a:p>
            <a:pPr marL="355600" indent="-342900">
              <a:spcBef>
                <a:spcPts val="675"/>
              </a:spcBef>
              <a:buClr>
                <a:srgbClr val="993300"/>
              </a:buClr>
              <a:buSzPct val="8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RC4 is most common symmetric stream cipher, but known to have  vulnerabilities</a:t>
            </a:r>
          </a:p>
          <a:p>
            <a:pPr marL="755650" lvl="1" indent="-285750">
              <a:spcBef>
                <a:spcPts val="6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Encrypts/decrypts a stream of bytes (i.e., wireless transmission)</a:t>
            </a:r>
          </a:p>
          <a:p>
            <a:pPr marL="755650" lvl="1" indent="-285750">
              <a:spcBef>
                <a:spcPts val="6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Key is a input to pseudo-random-bit generator</a:t>
            </a:r>
          </a:p>
          <a:p>
            <a:pPr marL="355600" indent="-342900">
              <a:spcBef>
                <a:spcPts val="675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Generates an infinite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keystream</a:t>
            </a:r>
            <a:endParaRPr lang="th-TH" sz="1600">
              <a:cs typeface="Arial" charset="0"/>
            </a:endParaRPr>
          </a:p>
        </p:txBody>
      </p:sp>
      <p:sp>
        <p:nvSpPr>
          <p:cNvPr id="40964" name="object 5"/>
          <p:cNvSpPr>
            <a:spLocks noChangeArrowheads="1"/>
          </p:cNvSpPr>
          <p:nvPr/>
        </p:nvSpPr>
        <p:spPr bwMode="auto">
          <a:xfrm>
            <a:off x="3078163" y="3609975"/>
            <a:ext cx="1557337" cy="2555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06888" y="6670675"/>
            <a:ext cx="346075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15.30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9900" y="207963"/>
            <a:ext cx="6727825" cy="376237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/>
              <a:t>Secure </a:t>
            </a:r>
            <a:r>
              <a:rPr sz="2400" spc="-5" dirty="0"/>
              <a:t>Communication </a:t>
            </a:r>
            <a:r>
              <a:rPr sz="2400" spc="-20" dirty="0"/>
              <a:t>over </a:t>
            </a:r>
            <a:r>
              <a:rPr sz="2400" spc="-5" dirty="0"/>
              <a:t>Insecure</a:t>
            </a:r>
            <a:r>
              <a:rPr sz="2400" spc="80" dirty="0"/>
              <a:t> </a:t>
            </a:r>
            <a:r>
              <a:rPr sz="2400" spc="-5" dirty="0"/>
              <a:t>Medium</a:t>
            </a:r>
            <a:endParaRPr sz="2400"/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2193925" y="1063625"/>
            <a:ext cx="5003800" cy="49736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5B453AA7-F77B-4FFF-BDE3-54467543FE45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75183" rtlCol="0"/>
          <a:lstStyle/>
          <a:p>
            <a:pPr marL="14490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Asymmetric</a:t>
            </a:r>
            <a:r>
              <a:rPr spc="10" dirty="0"/>
              <a:t> </a:t>
            </a:r>
            <a:r>
              <a:rPr spc="-5" dirty="0"/>
              <a:t>Encryption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15EE27D6-2023-47A2-BF3B-31397F8DBCCF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5062" name="object 4"/>
          <p:cNvSpPr txBox="1">
            <a:spLocks noChangeArrowheads="1"/>
          </p:cNvSpPr>
          <p:nvPr/>
        </p:nvSpPr>
        <p:spPr bwMode="auto">
          <a:xfrm>
            <a:off x="912813" y="1123950"/>
            <a:ext cx="6583362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Public-key encryption </a:t>
            </a:r>
            <a:r>
              <a:rPr lang="th-TH" sz="1800">
                <a:cs typeface="Arial" charset="0"/>
              </a:rPr>
              <a:t>based on each user having two keys:</a:t>
            </a: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public key </a:t>
            </a:r>
            <a:r>
              <a:rPr lang="th-TH" sz="1800">
                <a:cs typeface="Arial" charset="0"/>
              </a:rPr>
              <a:t>– published key used to encrypt data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private key </a:t>
            </a:r>
            <a:r>
              <a:rPr lang="th-TH" sz="1800">
                <a:cs typeface="Arial" charset="0"/>
              </a:rPr>
              <a:t>– key known only to individual user used to  decrypt data</a:t>
            </a: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Must be an encryption scheme that can be made public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without making it easy to figure out the decryption scheme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Most common is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RSA </a:t>
            </a:r>
            <a:r>
              <a:rPr lang="th-TH" sz="1800">
                <a:cs typeface="Arial" charset="0"/>
              </a:rPr>
              <a:t>block cipher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Efficient algorithm for testing whether or not a number is  prime</a:t>
            </a: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No efficient algorithm is know for finding the prime factors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of a number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60832" rtlCol="0"/>
          <a:lstStyle/>
          <a:p>
            <a:pPr marL="10375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Asymmetric </a:t>
            </a:r>
            <a:r>
              <a:rPr spc="-5" dirty="0"/>
              <a:t>Encryption</a:t>
            </a:r>
            <a:r>
              <a:rPr spc="55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B49038AB-BDB0-4B36-A46F-3F88F7B691B4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7110" name="object 4"/>
          <p:cNvSpPr txBox="1">
            <a:spLocks noChangeArrowheads="1"/>
          </p:cNvSpPr>
          <p:nvPr/>
        </p:nvSpPr>
        <p:spPr bwMode="auto">
          <a:xfrm>
            <a:off x="968375" y="1123950"/>
            <a:ext cx="66008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Formally, it is computationally infeasible to derive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d,N </a:t>
            </a:r>
            <a:r>
              <a:rPr lang="th-TH" sz="1800">
                <a:cs typeface="Arial" charset="0"/>
              </a:rPr>
              <a:t>from 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e,N</a:t>
            </a:r>
            <a:r>
              <a:rPr lang="th-TH" sz="1800">
                <a:cs typeface="Arial" charset="0"/>
              </a:rPr>
              <a:t>, and so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e </a:t>
            </a:r>
            <a:r>
              <a:rPr lang="th-TH" sz="1800">
                <a:cs typeface="Arial" charset="0"/>
              </a:rPr>
              <a:t>need not be kept secret and can be widely  disseminated</a:t>
            </a:r>
          </a:p>
          <a:p>
            <a:pPr marL="755650" lvl="1" indent="-285750">
              <a:spcBef>
                <a:spcPts val="7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e </a:t>
            </a:r>
            <a:r>
              <a:rPr lang="th-TH" sz="1800">
                <a:cs typeface="Arial" charset="0"/>
              </a:rPr>
              <a:t>is the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public key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d </a:t>
            </a:r>
            <a:r>
              <a:rPr lang="th-TH" sz="1800">
                <a:cs typeface="Arial" charset="0"/>
              </a:rPr>
              <a:t>is the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private key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 i="1">
                <a:cs typeface="Arial" charset="0"/>
              </a:rPr>
              <a:t>N </a:t>
            </a:r>
            <a:r>
              <a:rPr lang="th-TH" sz="1800">
                <a:cs typeface="Arial" charset="0"/>
              </a:rPr>
              <a:t>is the product of two large, randomly chosen prime  numbers </a:t>
            </a:r>
            <a:r>
              <a:rPr lang="th-TH" sz="1800" i="1">
                <a:cs typeface="Arial" charset="0"/>
              </a:rPr>
              <a:t>p </a:t>
            </a:r>
            <a:r>
              <a:rPr lang="th-TH" sz="1800">
                <a:cs typeface="Arial" charset="0"/>
              </a:rPr>
              <a:t>and </a:t>
            </a:r>
            <a:r>
              <a:rPr lang="th-TH" sz="1800" i="1">
                <a:cs typeface="Arial" charset="0"/>
              </a:rPr>
              <a:t>q </a:t>
            </a:r>
            <a:r>
              <a:rPr lang="th-TH" sz="1800">
                <a:cs typeface="Arial" charset="0"/>
              </a:rPr>
              <a:t>(for example, </a:t>
            </a:r>
            <a:r>
              <a:rPr lang="th-TH" sz="1800" i="1">
                <a:cs typeface="Arial" charset="0"/>
              </a:rPr>
              <a:t>p </a:t>
            </a:r>
            <a:r>
              <a:rPr lang="th-TH" sz="1800">
                <a:cs typeface="Arial" charset="0"/>
              </a:rPr>
              <a:t>and </a:t>
            </a:r>
            <a:r>
              <a:rPr lang="th-TH" sz="1800" i="1">
                <a:cs typeface="Arial" charset="0"/>
              </a:rPr>
              <a:t>q </a:t>
            </a:r>
            <a:r>
              <a:rPr lang="th-TH" sz="1800">
                <a:cs typeface="Arial" charset="0"/>
              </a:rPr>
              <a:t>are 512 bits each)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Encryption algorithm is </a:t>
            </a:r>
            <a:r>
              <a:rPr lang="th-TH" sz="1800" i="1">
                <a:cs typeface="Arial" charset="0"/>
              </a:rPr>
              <a:t>E</a:t>
            </a:r>
            <a:r>
              <a:rPr lang="th-TH" sz="1800" i="1" baseline="-21000">
                <a:cs typeface="Arial" charset="0"/>
              </a:rPr>
              <a:t>ke,N</a:t>
            </a:r>
            <a:r>
              <a:rPr lang="th-TH" sz="1800">
                <a:cs typeface="Arial" charset="0"/>
              </a:rPr>
              <a:t>(</a:t>
            </a:r>
            <a:r>
              <a:rPr lang="th-TH" sz="1800" i="1">
                <a:cs typeface="Arial" charset="0"/>
              </a:rPr>
              <a:t>m</a:t>
            </a:r>
            <a:r>
              <a:rPr lang="th-TH" sz="1800">
                <a:cs typeface="Arial" charset="0"/>
              </a:rPr>
              <a:t>) = </a:t>
            </a:r>
            <a:r>
              <a:rPr lang="th-TH" sz="1800" i="1">
                <a:cs typeface="Arial" charset="0"/>
              </a:rPr>
              <a:t>m</a:t>
            </a:r>
            <a:r>
              <a:rPr lang="th-TH" sz="1800" i="1" baseline="25000">
                <a:cs typeface="Arial" charset="0"/>
              </a:rPr>
              <a:t>k</a:t>
            </a:r>
            <a:r>
              <a:rPr lang="th-TH" sz="1800" i="1" baseline="9000">
                <a:cs typeface="Arial" charset="0"/>
              </a:rPr>
              <a:t>e </a:t>
            </a:r>
            <a:r>
              <a:rPr lang="th-TH" sz="1800">
                <a:cs typeface="Arial" charset="0"/>
              </a:rPr>
              <a:t>mod </a:t>
            </a:r>
            <a:r>
              <a:rPr lang="th-TH" sz="1800" i="1">
                <a:cs typeface="Arial" charset="0"/>
              </a:rPr>
              <a:t>N</a:t>
            </a:r>
            <a:r>
              <a:rPr lang="th-TH" sz="1800">
                <a:cs typeface="Arial" charset="0"/>
              </a:rPr>
              <a:t>, where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e</a:t>
            </a:r>
            <a:endParaRPr lang="th-TH" sz="1800" baseline="-21000">
              <a:cs typeface="Arial" charset="0"/>
            </a:endParaRPr>
          </a:p>
          <a:p>
            <a:pPr marL="355600" indent="-342900">
              <a:tabLst>
                <a:tab pos="355600" algn="l"/>
              </a:tabLst>
            </a:pPr>
            <a:r>
              <a:rPr lang="th-TH" sz="1800">
                <a:cs typeface="Arial" charset="0"/>
              </a:rPr>
              <a:t>satisfies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e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d </a:t>
            </a:r>
            <a:r>
              <a:rPr lang="th-TH" sz="1800">
                <a:cs typeface="Arial" charset="0"/>
              </a:rPr>
              <a:t>mod (</a:t>
            </a:r>
            <a:r>
              <a:rPr lang="th-TH" sz="1800" i="1">
                <a:cs typeface="Arial" charset="0"/>
              </a:rPr>
              <a:t>p</a:t>
            </a:r>
            <a:r>
              <a:rPr lang="th-TH" sz="1800">
                <a:cs typeface="Arial" charset="0"/>
              </a:rPr>
              <a:t>−1)(</a:t>
            </a:r>
            <a:r>
              <a:rPr lang="th-TH" sz="1800" i="1">
                <a:cs typeface="Arial" charset="0"/>
              </a:rPr>
              <a:t>q </a:t>
            </a:r>
            <a:r>
              <a:rPr lang="th-TH" sz="1800">
                <a:cs typeface="Arial" charset="0"/>
              </a:rPr>
              <a:t>−1) = 1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The decryption algorithm is then </a:t>
            </a:r>
            <a:r>
              <a:rPr lang="th-TH" sz="1800" i="1">
                <a:cs typeface="Arial" charset="0"/>
              </a:rPr>
              <a:t>D</a:t>
            </a:r>
            <a:r>
              <a:rPr lang="th-TH" sz="1800" i="1" baseline="-21000">
                <a:cs typeface="Arial" charset="0"/>
              </a:rPr>
              <a:t>kd,N</a:t>
            </a:r>
            <a:r>
              <a:rPr lang="th-TH" sz="1800">
                <a:cs typeface="Arial" charset="0"/>
              </a:rPr>
              <a:t>(</a:t>
            </a:r>
            <a:r>
              <a:rPr lang="th-TH" sz="1800" i="1">
                <a:cs typeface="Arial" charset="0"/>
              </a:rPr>
              <a:t>c</a:t>
            </a:r>
            <a:r>
              <a:rPr lang="th-TH" sz="1800">
                <a:cs typeface="Arial" charset="0"/>
              </a:rPr>
              <a:t>) = </a:t>
            </a:r>
            <a:r>
              <a:rPr lang="th-TH" sz="1800" i="1">
                <a:cs typeface="Arial" charset="0"/>
              </a:rPr>
              <a:t>c</a:t>
            </a:r>
            <a:r>
              <a:rPr lang="th-TH" sz="1800" i="1" baseline="25000">
                <a:cs typeface="Arial" charset="0"/>
              </a:rPr>
              <a:t>k</a:t>
            </a:r>
            <a:r>
              <a:rPr lang="th-TH" sz="1800" i="1" baseline="9000">
                <a:cs typeface="Arial" charset="0"/>
              </a:rPr>
              <a:t>d </a:t>
            </a:r>
            <a:r>
              <a:rPr lang="th-TH" sz="1800">
                <a:cs typeface="Arial" charset="0"/>
              </a:rPr>
              <a:t>mod </a:t>
            </a:r>
            <a:r>
              <a:rPr lang="th-TH" sz="1800" i="1">
                <a:cs typeface="Arial" charset="0"/>
              </a:rPr>
              <a:t>N</a:t>
            </a:r>
            <a:endParaRPr lang="th-TH" sz="1800"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75183" rtlCol="0"/>
          <a:lstStyle/>
          <a:p>
            <a:pPr marL="8134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Asymmetric </a:t>
            </a:r>
            <a:r>
              <a:rPr spc="-5" dirty="0"/>
              <a:t>Encryption</a:t>
            </a:r>
            <a:r>
              <a:rPr spc="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E7FE80C9-5CA8-4989-94B1-94C30B841FE1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9158" name="object 4"/>
          <p:cNvSpPr txBox="1">
            <a:spLocks noChangeArrowheads="1"/>
          </p:cNvSpPr>
          <p:nvPr/>
        </p:nvSpPr>
        <p:spPr bwMode="auto">
          <a:xfrm>
            <a:off x="981075" y="1106488"/>
            <a:ext cx="6557963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For example. make </a:t>
            </a:r>
            <a:r>
              <a:rPr lang="th-TH" sz="1800" i="1">
                <a:cs typeface="Arial" charset="0"/>
              </a:rPr>
              <a:t>p </a:t>
            </a:r>
            <a:r>
              <a:rPr lang="th-TH" sz="1800">
                <a:cs typeface="Arial" charset="0"/>
              </a:rPr>
              <a:t>= 7and </a:t>
            </a:r>
            <a:r>
              <a:rPr lang="th-TH" sz="1800" i="1">
                <a:cs typeface="Arial" charset="0"/>
              </a:rPr>
              <a:t>q </a:t>
            </a:r>
            <a:r>
              <a:rPr lang="th-TH" sz="1800">
                <a:cs typeface="Arial" charset="0"/>
              </a:rPr>
              <a:t>= 13</a:t>
            </a:r>
          </a:p>
          <a:p>
            <a:pPr marL="354013" indent="-341313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We then calculate </a:t>
            </a:r>
            <a:r>
              <a:rPr lang="th-TH" sz="1800" i="1">
                <a:cs typeface="Arial" charset="0"/>
              </a:rPr>
              <a:t>N </a:t>
            </a:r>
            <a:r>
              <a:rPr lang="th-TH" sz="1800">
                <a:cs typeface="Arial" charset="0"/>
              </a:rPr>
              <a:t>= 7</a:t>
            </a:r>
            <a:r>
              <a:rPr lang="th-TH" sz="1800">
                <a:latin typeface="Cambria Math" pitchFamily="18" charset="0"/>
                <a:cs typeface="Cordia New" pitchFamily="34" charset="-34"/>
              </a:rPr>
              <a:t>∗</a:t>
            </a:r>
            <a:r>
              <a:rPr lang="th-TH" sz="1800">
                <a:cs typeface="Arial" charset="0"/>
              </a:rPr>
              <a:t>13 = 91 and (</a:t>
            </a:r>
            <a:r>
              <a:rPr lang="th-TH" sz="1800" i="1">
                <a:cs typeface="Arial" charset="0"/>
              </a:rPr>
              <a:t>p</a:t>
            </a:r>
            <a:r>
              <a:rPr lang="th-TH" sz="1800">
                <a:cs typeface="Arial" charset="0"/>
              </a:rPr>
              <a:t>−1)(</a:t>
            </a:r>
            <a:r>
              <a:rPr lang="th-TH" sz="1800" i="1">
                <a:cs typeface="Arial" charset="0"/>
              </a:rPr>
              <a:t>q</a:t>
            </a:r>
            <a:r>
              <a:rPr lang="th-TH" sz="1800">
                <a:cs typeface="Arial" charset="0"/>
              </a:rPr>
              <a:t>−1) = 72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We next select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e </a:t>
            </a:r>
            <a:r>
              <a:rPr lang="th-TH" sz="1800">
                <a:cs typeface="Arial" charset="0"/>
              </a:rPr>
              <a:t>relatively prime to 72 and</a:t>
            </a:r>
            <a:r>
              <a:rPr lang="th-TH" sz="1800" i="1">
                <a:cs typeface="Arial" charset="0"/>
              </a:rPr>
              <a:t>&lt; </a:t>
            </a:r>
            <a:r>
              <a:rPr lang="th-TH" sz="1800">
                <a:cs typeface="Arial" charset="0"/>
              </a:rPr>
              <a:t>72, yielding 5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Finally, we calculate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d  </a:t>
            </a:r>
            <a:r>
              <a:rPr lang="th-TH" sz="1800">
                <a:cs typeface="Arial" charset="0"/>
              </a:rPr>
              <a:t>such that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e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d  </a:t>
            </a:r>
            <a:r>
              <a:rPr lang="th-TH" sz="1800">
                <a:cs typeface="Arial" charset="0"/>
              </a:rPr>
              <a:t>mod 72 = 1, yielding 29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We how have our keys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Public key,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e,N </a:t>
            </a:r>
            <a:r>
              <a:rPr lang="th-TH" sz="1800">
                <a:cs typeface="Arial" charset="0"/>
              </a:rPr>
              <a:t>= 5</a:t>
            </a:r>
            <a:r>
              <a:rPr lang="th-TH" sz="1800" i="1">
                <a:cs typeface="Arial" charset="0"/>
              </a:rPr>
              <a:t>, </a:t>
            </a:r>
            <a:r>
              <a:rPr lang="th-TH" sz="1800">
                <a:cs typeface="Arial" charset="0"/>
              </a:rPr>
              <a:t>91</a:t>
            </a:r>
          </a:p>
          <a:p>
            <a:pPr marL="755650" lvl="1" indent="-287338">
              <a:spcBef>
                <a:spcPts val="7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Private key,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d,N </a:t>
            </a:r>
            <a:r>
              <a:rPr lang="th-TH" sz="1800">
                <a:cs typeface="Arial" charset="0"/>
              </a:rPr>
              <a:t>= 29</a:t>
            </a:r>
            <a:r>
              <a:rPr lang="th-TH" sz="1800" i="1">
                <a:cs typeface="Arial" charset="0"/>
              </a:rPr>
              <a:t>, </a:t>
            </a:r>
            <a:r>
              <a:rPr lang="th-TH" sz="1800">
                <a:cs typeface="Arial" charset="0"/>
              </a:rPr>
              <a:t>91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Encrypting the message 69 with the public key results in the  cyphertext 62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Cyphertext can be decoded with the private key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Public key can be distributed in cleartext to anyone who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wants to communicate with holder of public key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263" y="228600"/>
            <a:ext cx="7158037" cy="37623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/>
              <a:t>Encryption </a:t>
            </a:r>
            <a:r>
              <a:rPr sz="2400" dirty="0"/>
              <a:t>using </a:t>
            </a:r>
            <a:r>
              <a:rPr sz="2400" spc="5" dirty="0"/>
              <a:t>RSA </a:t>
            </a:r>
            <a:r>
              <a:rPr sz="2400" spc="-15" dirty="0"/>
              <a:t>Asymmetric</a:t>
            </a:r>
            <a:r>
              <a:rPr sz="2400" spc="95" dirty="0"/>
              <a:t> </a:t>
            </a:r>
            <a:r>
              <a:rPr sz="2400" spc="-5" dirty="0"/>
              <a:t>Cryptography</a:t>
            </a:r>
            <a:endParaRPr sz="2400"/>
          </a:p>
        </p:txBody>
      </p:sp>
      <p:sp>
        <p:nvSpPr>
          <p:cNvPr id="51203" name="object 4"/>
          <p:cNvSpPr>
            <a:spLocks noChangeArrowheads="1"/>
          </p:cNvSpPr>
          <p:nvPr/>
        </p:nvSpPr>
        <p:spPr bwMode="auto">
          <a:xfrm>
            <a:off x="3425825" y="1012825"/>
            <a:ext cx="2647950" cy="51419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9278DD67-9547-458A-8ECC-E8981F83A2B5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7379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Cryptography </a:t>
            </a:r>
            <a:r>
              <a:rPr dirty="0"/>
              <a:t>(Cont.)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067E2976-05BB-4B9F-AEE2-1BB7704C597D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53254" name="object 4"/>
          <p:cNvSpPr txBox="1">
            <a:spLocks noChangeArrowheads="1"/>
          </p:cNvSpPr>
          <p:nvPr/>
        </p:nvSpPr>
        <p:spPr bwMode="auto">
          <a:xfrm>
            <a:off x="927100" y="1206500"/>
            <a:ext cx="6049963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Note symmetric cryptography based on transformations,  asymmetric based on mathematical functions</a:t>
            </a:r>
          </a:p>
          <a:p>
            <a:pPr marL="755650" lvl="1" indent="-287338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Asymmetric much more compute intensive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Typically not used for bulk data encryption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9824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Authentication</a:t>
            </a:r>
            <a:endParaRPr sz="3200"/>
          </a:p>
        </p:txBody>
      </p:sp>
      <p:sp>
        <p:nvSpPr>
          <p:cNvPr id="54275" name="object 4"/>
          <p:cNvSpPr>
            <a:spLocks noChangeArrowheads="1"/>
          </p:cNvSpPr>
          <p:nvPr/>
        </p:nvSpPr>
        <p:spPr bwMode="auto">
          <a:xfrm>
            <a:off x="3944938" y="4930775"/>
            <a:ext cx="457200" cy="2841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6" name="object 5"/>
          <p:cNvSpPr txBox="1">
            <a:spLocks noChangeArrowheads="1"/>
          </p:cNvSpPr>
          <p:nvPr/>
        </p:nvSpPr>
        <p:spPr bwMode="auto">
          <a:xfrm>
            <a:off x="927100" y="1009650"/>
            <a:ext cx="7450138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Constraining set of potential senders of a message</a:t>
            </a:r>
          </a:p>
          <a:p>
            <a:pPr marL="755650" lvl="1" indent="-287338">
              <a:spcBef>
                <a:spcPts val="5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Complementary to encryption</a:t>
            </a:r>
          </a:p>
          <a:p>
            <a:pPr marL="755650" lvl="1" indent="-287338">
              <a:spcBef>
                <a:spcPts val="5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Also can prove message unmodified</a:t>
            </a:r>
          </a:p>
          <a:p>
            <a:pPr marL="354013" indent="-341313">
              <a:spcBef>
                <a:spcPts val="5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Algorithm components</a:t>
            </a:r>
          </a:p>
          <a:p>
            <a:pPr marL="755650" lvl="1" indent="-287338">
              <a:spcBef>
                <a:spcPts val="5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 set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of keys</a:t>
            </a:r>
          </a:p>
          <a:p>
            <a:pPr marL="755650" lvl="1" indent="-287338">
              <a:spcBef>
                <a:spcPts val="5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 set </a:t>
            </a:r>
            <a:r>
              <a:rPr lang="th-TH" sz="1800" i="1">
                <a:cs typeface="Arial" charset="0"/>
              </a:rPr>
              <a:t>M </a:t>
            </a:r>
            <a:r>
              <a:rPr lang="th-TH" sz="1800">
                <a:cs typeface="Arial" charset="0"/>
              </a:rPr>
              <a:t>of messages</a:t>
            </a:r>
          </a:p>
          <a:p>
            <a:pPr marL="755650" lvl="1" indent="-287338">
              <a:spcBef>
                <a:spcPts val="5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 set </a:t>
            </a:r>
            <a:r>
              <a:rPr lang="th-TH" sz="1800" i="1">
                <a:cs typeface="Arial" charset="0"/>
              </a:rPr>
              <a:t>A </a:t>
            </a:r>
            <a:r>
              <a:rPr lang="th-TH" sz="1800">
                <a:cs typeface="Arial" charset="0"/>
              </a:rPr>
              <a:t>of authenticators</a:t>
            </a:r>
          </a:p>
          <a:p>
            <a:pPr marL="755650" lvl="1" indent="-287338">
              <a:spcBef>
                <a:spcPts val="5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 function </a:t>
            </a:r>
            <a:r>
              <a:rPr lang="th-TH" sz="1800" i="1">
                <a:cs typeface="Arial" charset="0"/>
              </a:rPr>
              <a:t>S </a:t>
            </a:r>
            <a:r>
              <a:rPr lang="th-TH" sz="1800">
                <a:cs typeface="Arial" charset="0"/>
              </a:rPr>
              <a:t>: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→ (</a:t>
            </a:r>
            <a:r>
              <a:rPr lang="th-TH" sz="1800" i="1">
                <a:cs typeface="Arial" charset="0"/>
              </a:rPr>
              <a:t>M</a:t>
            </a:r>
            <a:r>
              <a:rPr lang="th-TH" sz="1800">
                <a:cs typeface="Arial" charset="0"/>
              </a:rPr>
              <a:t>→ </a:t>
            </a:r>
            <a:r>
              <a:rPr lang="th-TH" sz="1800" i="1">
                <a:cs typeface="Arial" charset="0"/>
              </a:rPr>
              <a:t>A</a:t>
            </a:r>
            <a:r>
              <a:rPr lang="th-TH" sz="1800">
                <a:cs typeface="Arial" charset="0"/>
              </a:rPr>
              <a:t>)</a:t>
            </a:r>
          </a:p>
          <a:p>
            <a:pPr marL="354013" indent="-341313">
              <a:lnSpc>
                <a:spcPts val="1938"/>
              </a:lnSpc>
              <a:spcBef>
                <a:spcPts val="788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That is, for each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 i="1">
                <a:cs typeface="Arial" charset="0"/>
              </a:rPr>
              <a:t>K</a:t>
            </a:r>
            <a:r>
              <a:rPr lang="th-TH" sz="1800">
                <a:cs typeface="Arial" charset="0"/>
              </a:rPr>
              <a:t>, </a:t>
            </a:r>
            <a:r>
              <a:rPr lang="th-TH" sz="1800" i="1">
                <a:cs typeface="Arial" charset="0"/>
              </a:rPr>
              <a:t>S</a:t>
            </a:r>
            <a:r>
              <a:rPr lang="th-TH" sz="1800" baseline="-21000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is a function for generating  authenticators from messages</a:t>
            </a:r>
          </a:p>
          <a:p>
            <a:pPr marL="354013" indent="-341313">
              <a:lnSpc>
                <a:spcPts val="1938"/>
              </a:lnSpc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Both </a:t>
            </a:r>
            <a:r>
              <a:rPr lang="th-TH" sz="1800" i="1">
                <a:cs typeface="Arial" charset="0"/>
              </a:rPr>
              <a:t>S </a:t>
            </a:r>
            <a:r>
              <a:rPr lang="th-TH" sz="1800">
                <a:cs typeface="Arial" charset="0"/>
              </a:rPr>
              <a:t>and </a:t>
            </a:r>
            <a:r>
              <a:rPr lang="th-TH" sz="1800" i="1">
                <a:cs typeface="Arial" charset="0"/>
              </a:rPr>
              <a:t>S</a:t>
            </a:r>
            <a:r>
              <a:rPr lang="th-TH" sz="1800" baseline="-21000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for any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should be efficiently computable  functions</a:t>
            </a:r>
          </a:p>
          <a:p>
            <a:pPr marL="755650" lvl="1" indent="-287338">
              <a:lnSpc>
                <a:spcPts val="2075"/>
              </a:lnSpc>
              <a:spcBef>
                <a:spcPts val="450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 function </a:t>
            </a:r>
            <a:r>
              <a:rPr lang="th-TH" sz="1800" i="1">
                <a:cs typeface="Arial" charset="0"/>
              </a:rPr>
              <a:t>V </a:t>
            </a:r>
            <a:r>
              <a:rPr lang="th-TH" sz="1800">
                <a:cs typeface="Arial" charset="0"/>
              </a:rPr>
              <a:t>: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→ (</a:t>
            </a:r>
            <a:r>
              <a:rPr lang="th-TH" sz="1800" i="1">
                <a:cs typeface="Arial" charset="0"/>
              </a:rPr>
              <a:t>M	A</a:t>
            </a:r>
            <a:r>
              <a:rPr lang="th-TH" sz="1800">
                <a:cs typeface="Arial" charset="0"/>
              </a:rPr>
              <a:t>→ {true, false}). That is, for each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 i="1">
                <a:cs typeface="Arial" charset="0"/>
              </a:rPr>
              <a:t>K</a:t>
            </a:r>
            <a:r>
              <a:rPr lang="th-TH" sz="1800">
                <a:cs typeface="Arial" charset="0"/>
              </a:rPr>
              <a:t>,</a:t>
            </a:r>
          </a:p>
          <a:p>
            <a:pPr marL="354013" indent="-341313">
              <a:lnSpc>
                <a:spcPts val="2075"/>
              </a:lnSpc>
              <a:tabLst>
                <a:tab pos="354013" algn="l"/>
                <a:tab pos="355600" algn="l"/>
              </a:tabLst>
            </a:pPr>
            <a:r>
              <a:rPr lang="th-TH" sz="1800" i="1">
                <a:cs typeface="Arial" charset="0"/>
              </a:rPr>
              <a:t>V</a:t>
            </a:r>
            <a:r>
              <a:rPr lang="th-TH" sz="1800" baseline="-21000">
                <a:cs typeface="Arial" charset="0"/>
              </a:rPr>
              <a:t>k  </a:t>
            </a:r>
            <a:r>
              <a:rPr lang="th-TH" sz="1800">
                <a:cs typeface="Arial" charset="0"/>
              </a:rPr>
              <a:t>is a function for verifying authenticators on messages</a:t>
            </a:r>
          </a:p>
          <a:p>
            <a:pPr marL="354013" indent="-341313">
              <a:lnSpc>
                <a:spcPts val="2063"/>
              </a:lnSpc>
              <a:spcBef>
                <a:spcPts val="538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Both </a:t>
            </a:r>
            <a:r>
              <a:rPr lang="th-TH" sz="1800" i="1">
                <a:cs typeface="Arial" charset="0"/>
              </a:rPr>
              <a:t>V </a:t>
            </a:r>
            <a:r>
              <a:rPr lang="th-TH" sz="1800">
                <a:cs typeface="Arial" charset="0"/>
              </a:rPr>
              <a:t>and </a:t>
            </a:r>
            <a:r>
              <a:rPr lang="th-TH" sz="1800" i="1">
                <a:cs typeface="Arial" charset="0"/>
              </a:rPr>
              <a:t>V</a:t>
            </a:r>
            <a:r>
              <a:rPr lang="th-TH" sz="1800" baseline="-21000">
                <a:cs typeface="Arial" charset="0"/>
              </a:rPr>
              <a:t>k  </a:t>
            </a:r>
            <a:r>
              <a:rPr lang="th-TH" sz="1800">
                <a:cs typeface="Arial" charset="0"/>
              </a:rPr>
              <a:t>for any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should be efficiently computable</a:t>
            </a:r>
          </a:p>
          <a:p>
            <a:pPr marL="354013" indent="-341313">
              <a:lnSpc>
                <a:spcPts val="2063"/>
              </a:lnSpc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functions</a:t>
            </a:r>
          </a:p>
        </p:txBody>
      </p:sp>
      <p:sp>
        <p:nvSpPr>
          <p:cNvPr id="6" name="object 6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7" name="object 7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CD4BBC6A-2915-43A1-A113-6F8307F65EBA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322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Authentication</a:t>
            </a:r>
            <a:r>
              <a:rPr spc="-15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DD2077DD-5761-47A4-8FC6-93F263F77D56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56326" name="object 4"/>
          <p:cNvSpPr txBox="1">
            <a:spLocks noChangeArrowheads="1"/>
          </p:cNvSpPr>
          <p:nvPr/>
        </p:nvSpPr>
        <p:spPr bwMode="auto">
          <a:xfrm>
            <a:off x="968375" y="1096963"/>
            <a:ext cx="6567488" cy="433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2100"/>
              </a:lnSpc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For a message </a:t>
            </a:r>
            <a:r>
              <a:rPr lang="th-TH" sz="1800" i="1">
                <a:cs typeface="Arial" charset="0"/>
              </a:rPr>
              <a:t>m</a:t>
            </a:r>
            <a:r>
              <a:rPr lang="th-TH" sz="1800">
                <a:cs typeface="Arial" charset="0"/>
              </a:rPr>
              <a:t>, a computer can generate an authenticator</a:t>
            </a:r>
          </a:p>
          <a:p>
            <a:pPr marL="355600" indent="-342900">
              <a:lnSpc>
                <a:spcPts val="2100"/>
              </a:lnSpc>
              <a:tabLst>
                <a:tab pos="355600" algn="l"/>
              </a:tabLst>
            </a:pPr>
            <a:r>
              <a:rPr lang="th-TH" sz="1800" i="1">
                <a:cs typeface="Arial" charset="0"/>
              </a:rPr>
              <a:t>a </a:t>
            </a:r>
            <a:r>
              <a:rPr lang="th-TH" sz="18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 i="1">
                <a:cs typeface="Arial" charset="0"/>
              </a:rPr>
              <a:t>A </a:t>
            </a:r>
            <a:r>
              <a:rPr lang="th-TH" sz="1800">
                <a:cs typeface="Arial" charset="0"/>
              </a:rPr>
              <a:t>such that </a:t>
            </a:r>
            <a:r>
              <a:rPr lang="th-TH" sz="1800" i="1">
                <a:cs typeface="Arial" charset="0"/>
              </a:rPr>
              <a:t>V</a:t>
            </a:r>
            <a:r>
              <a:rPr lang="th-TH" sz="1800" baseline="-21000">
                <a:cs typeface="Arial" charset="0"/>
              </a:rPr>
              <a:t>k</a:t>
            </a:r>
            <a:r>
              <a:rPr lang="th-TH" sz="1800">
                <a:cs typeface="Arial" charset="0"/>
              </a:rPr>
              <a:t>(</a:t>
            </a:r>
            <a:r>
              <a:rPr lang="th-TH" sz="1800" i="1">
                <a:cs typeface="Arial" charset="0"/>
              </a:rPr>
              <a:t>m, a</a:t>
            </a:r>
            <a:r>
              <a:rPr lang="th-TH" sz="1800">
                <a:cs typeface="Arial" charset="0"/>
              </a:rPr>
              <a:t>) = </a:t>
            </a:r>
            <a:r>
              <a:rPr lang="th-TH" sz="1800">
                <a:latin typeface="Courier New" pitchFamily="49" charset="0"/>
                <a:cs typeface="Courier New" pitchFamily="49" charset="0"/>
              </a:rPr>
              <a:t>true </a:t>
            </a:r>
            <a:r>
              <a:rPr lang="th-TH" sz="1800">
                <a:cs typeface="Arial" charset="0"/>
              </a:rPr>
              <a:t>only if it possesses </a:t>
            </a:r>
            <a:r>
              <a:rPr lang="th-TH" sz="1800" i="1">
                <a:cs typeface="Arial" charset="0"/>
              </a:rPr>
              <a:t>k</a:t>
            </a:r>
            <a:endParaRPr lang="th-TH" sz="1800">
              <a:cs typeface="Arial" charset="0"/>
            </a:endParaRPr>
          </a:p>
          <a:p>
            <a:pPr marL="355600" indent="-342900">
              <a:spcBef>
                <a:spcPts val="8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Thus, computer holding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can generate authenticators on  messages so that any other computer possessing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can  verify them</a:t>
            </a: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Computer not holding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cannot generate authenticators on  messages that can be verified using </a:t>
            </a:r>
            <a:r>
              <a:rPr lang="th-TH" sz="1800" i="1">
                <a:cs typeface="Arial" charset="0"/>
              </a:rPr>
              <a:t>V</a:t>
            </a:r>
            <a:r>
              <a:rPr lang="th-TH" sz="1800" i="1" baseline="-21000">
                <a:cs typeface="Arial" charset="0"/>
              </a:rPr>
              <a:t>k</a:t>
            </a:r>
            <a:endParaRPr lang="th-TH" sz="1800" baseline="-21000">
              <a:cs typeface="Arial" charset="0"/>
            </a:endParaRP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Since authenticators are generally exposed (for example,  they are sent on the network with the messages themselves),  it must not be feasible to derive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from the authenticators</a:t>
            </a:r>
          </a:p>
          <a:p>
            <a:pPr marL="355600" indent="-342900">
              <a:spcBef>
                <a:spcPts val="6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Practically, if V</a:t>
            </a:r>
            <a:r>
              <a:rPr lang="th-TH" sz="1800" baseline="-21000">
                <a:cs typeface="Arial" charset="0"/>
              </a:rPr>
              <a:t>k</a:t>
            </a:r>
            <a:r>
              <a:rPr lang="th-TH" sz="1800">
                <a:cs typeface="Arial" charset="0"/>
              </a:rPr>
              <a:t>(</a:t>
            </a:r>
            <a:r>
              <a:rPr lang="th-TH" sz="1800" i="1">
                <a:cs typeface="Arial" charset="0"/>
              </a:rPr>
              <a:t>m,a) </a:t>
            </a:r>
            <a:r>
              <a:rPr lang="th-TH" sz="1800">
                <a:cs typeface="Arial" charset="0"/>
              </a:rPr>
              <a:t>= </a:t>
            </a:r>
            <a:r>
              <a:rPr lang="th-TH" sz="1800" b="1">
                <a:latin typeface="Courier New" pitchFamily="49" charset="0"/>
                <a:cs typeface="Courier New" pitchFamily="49" charset="0"/>
              </a:rPr>
              <a:t>true </a:t>
            </a:r>
            <a:r>
              <a:rPr lang="th-TH" sz="1800">
                <a:cs typeface="Arial" charset="0"/>
              </a:rPr>
              <a:t>then we know </a:t>
            </a:r>
            <a:r>
              <a:rPr lang="th-TH" sz="1800" i="1">
                <a:cs typeface="Arial" charset="0"/>
              </a:rPr>
              <a:t>m </a:t>
            </a:r>
            <a:r>
              <a:rPr lang="th-TH" sz="1800">
                <a:cs typeface="Arial" charset="0"/>
              </a:rPr>
              <a:t>has not been</a:t>
            </a:r>
          </a:p>
          <a:p>
            <a:pPr marL="355600" indent="-342900">
              <a:spcBef>
                <a:spcPts val="125"/>
              </a:spcBef>
              <a:tabLst>
                <a:tab pos="355600" algn="l"/>
              </a:tabLst>
            </a:pPr>
            <a:r>
              <a:rPr lang="th-TH" sz="1800">
                <a:cs typeface="Arial" charset="0"/>
              </a:rPr>
              <a:t>modified and that send of message has </a:t>
            </a:r>
            <a:r>
              <a:rPr lang="th-TH" sz="1800" i="1">
                <a:cs typeface="Arial" charset="0"/>
              </a:rPr>
              <a:t>k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If we share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with only one entity, know where the</a:t>
            </a:r>
          </a:p>
          <a:p>
            <a:pPr marL="355600" indent="-342900">
              <a:tabLst>
                <a:tab pos="355600" algn="l"/>
              </a:tabLst>
            </a:pPr>
            <a:r>
              <a:rPr lang="th-TH" sz="1800">
                <a:cs typeface="Arial" charset="0"/>
              </a:rPr>
              <a:t>message originated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4363" y="147638"/>
            <a:ext cx="6362700" cy="496887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Authentication – </a:t>
            </a:r>
            <a:r>
              <a:rPr sz="3200" dirty="0"/>
              <a:t>Hash</a:t>
            </a:r>
            <a:r>
              <a:rPr sz="3200" spc="-105" dirty="0"/>
              <a:t> </a:t>
            </a:r>
            <a:r>
              <a:rPr sz="3200" dirty="0"/>
              <a:t>Functions</a:t>
            </a:r>
            <a:endParaRPr sz="3200"/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4456113" y="2481263"/>
            <a:ext cx="406400" cy="254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2" name="object 5"/>
          <p:cNvSpPr>
            <a:spLocks noChangeArrowheads="1"/>
          </p:cNvSpPr>
          <p:nvPr/>
        </p:nvSpPr>
        <p:spPr bwMode="auto">
          <a:xfrm>
            <a:off x="7064375" y="2481263"/>
            <a:ext cx="406400" cy="254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3" name="object 6"/>
          <p:cNvSpPr>
            <a:spLocks noChangeArrowheads="1"/>
          </p:cNvSpPr>
          <p:nvPr/>
        </p:nvSpPr>
        <p:spPr bwMode="auto">
          <a:xfrm>
            <a:off x="2687638" y="2819400"/>
            <a:ext cx="457200" cy="2841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4" name="object 7"/>
          <p:cNvSpPr>
            <a:spLocks noChangeArrowheads="1"/>
          </p:cNvSpPr>
          <p:nvPr/>
        </p:nvSpPr>
        <p:spPr bwMode="auto">
          <a:xfrm>
            <a:off x="4267200" y="2819400"/>
            <a:ext cx="457200" cy="2841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5" name="object 8"/>
          <p:cNvSpPr txBox="1">
            <a:spLocks noChangeArrowheads="1"/>
          </p:cNvSpPr>
          <p:nvPr/>
        </p:nvSpPr>
        <p:spPr bwMode="auto">
          <a:xfrm>
            <a:off x="939800" y="1106488"/>
            <a:ext cx="6999288" cy="46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Basis of authentication</a:t>
            </a:r>
          </a:p>
          <a:p>
            <a:pPr marL="355600" indent="-342900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Creates small, fixed-size block of data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message digest </a:t>
            </a:r>
            <a:r>
              <a:rPr lang="th-TH" sz="1800">
                <a:cs typeface="Arial" charset="0"/>
              </a:rPr>
              <a:t>(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hash</a:t>
            </a:r>
            <a:endParaRPr lang="th-TH" sz="1800">
              <a:cs typeface="Arial" charset="0"/>
            </a:endParaRPr>
          </a:p>
          <a:p>
            <a:pPr marL="355600" indent="-342900">
              <a:tabLst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value) </a:t>
            </a:r>
            <a:r>
              <a:rPr lang="th-TH" sz="1800">
                <a:cs typeface="Arial" charset="0"/>
              </a:rPr>
              <a:t>from </a:t>
            </a:r>
            <a:r>
              <a:rPr lang="th-TH" sz="1800" i="1">
                <a:cs typeface="Arial" charset="0"/>
              </a:rPr>
              <a:t>m</a:t>
            </a:r>
            <a:endParaRPr lang="th-TH" sz="1800">
              <a:cs typeface="Arial" charset="0"/>
            </a:endParaRP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Hash Function </a:t>
            </a:r>
            <a:r>
              <a:rPr lang="th-TH" sz="1800" i="1">
                <a:cs typeface="Arial" charset="0"/>
              </a:rPr>
              <a:t>H </a:t>
            </a:r>
            <a:r>
              <a:rPr lang="th-TH" sz="1800">
                <a:cs typeface="Arial" charset="0"/>
              </a:rPr>
              <a:t>must be collision resistant on </a:t>
            </a:r>
            <a:r>
              <a:rPr lang="th-TH" sz="1800" i="1">
                <a:cs typeface="Arial" charset="0"/>
              </a:rPr>
              <a:t>m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62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600">
                <a:cs typeface="Arial" charset="0"/>
              </a:rPr>
              <a:t>Must be infeasible to find an </a:t>
            </a:r>
            <a:r>
              <a:rPr lang="th-TH" sz="1600" i="1">
                <a:cs typeface="Arial" charset="0"/>
              </a:rPr>
              <a:t>m	</a:t>
            </a:r>
            <a:r>
              <a:rPr lang="th-TH" sz="1600">
                <a:cs typeface="Arial" charset="0"/>
              </a:rPr>
              <a:t>≠ </a:t>
            </a:r>
            <a:r>
              <a:rPr lang="th-TH" sz="1600" i="1">
                <a:cs typeface="Arial" charset="0"/>
              </a:rPr>
              <a:t>m </a:t>
            </a:r>
            <a:r>
              <a:rPr lang="th-TH" sz="1600">
                <a:cs typeface="Arial" charset="0"/>
              </a:rPr>
              <a:t>such that </a:t>
            </a:r>
            <a:r>
              <a:rPr lang="th-TH" sz="1600" i="1">
                <a:cs typeface="Arial" charset="0"/>
              </a:rPr>
              <a:t>H</a:t>
            </a:r>
            <a:r>
              <a:rPr lang="th-TH" sz="1600">
                <a:cs typeface="Arial" charset="0"/>
              </a:rPr>
              <a:t>(</a:t>
            </a:r>
            <a:r>
              <a:rPr lang="th-TH" sz="1600" i="1">
                <a:cs typeface="Arial" charset="0"/>
              </a:rPr>
              <a:t>m</a:t>
            </a:r>
            <a:r>
              <a:rPr lang="th-TH" sz="1600">
                <a:cs typeface="Arial" charset="0"/>
              </a:rPr>
              <a:t>) = </a:t>
            </a:r>
            <a:r>
              <a:rPr lang="th-TH" sz="1600" i="1">
                <a:cs typeface="Arial" charset="0"/>
              </a:rPr>
              <a:t>H</a:t>
            </a:r>
            <a:r>
              <a:rPr lang="th-TH" sz="1600">
                <a:cs typeface="Arial" charset="0"/>
              </a:rPr>
              <a:t>(</a:t>
            </a:r>
            <a:r>
              <a:rPr lang="th-TH" sz="1600" i="1">
                <a:cs typeface="Arial" charset="0"/>
              </a:rPr>
              <a:t>m	</a:t>
            </a:r>
            <a:r>
              <a:rPr lang="th-TH" sz="1600">
                <a:cs typeface="Arial" charset="0"/>
              </a:rPr>
              <a:t>)</a:t>
            </a: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If </a:t>
            </a:r>
            <a:r>
              <a:rPr lang="th-TH" sz="1800" i="1">
                <a:cs typeface="Arial" charset="0"/>
              </a:rPr>
              <a:t>H</a:t>
            </a:r>
            <a:r>
              <a:rPr lang="th-TH" sz="1800">
                <a:cs typeface="Arial" charset="0"/>
              </a:rPr>
              <a:t>(</a:t>
            </a:r>
            <a:r>
              <a:rPr lang="th-TH" sz="1800" i="1">
                <a:cs typeface="Arial" charset="0"/>
              </a:rPr>
              <a:t>m</a:t>
            </a:r>
            <a:r>
              <a:rPr lang="th-TH" sz="1800">
                <a:cs typeface="Arial" charset="0"/>
              </a:rPr>
              <a:t>) = </a:t>
            </a:r>
            <a:r>
              <a:rPr lang="th-TH" sz="1800" i="1">
                <a:cs typeface="Arial" charset="0"/>
              </a:rPr>
              <a:t>H</a:t>
            </a:r>
            <a:r>
              <a:rPr lang="th-TH" sz="1800">
                <a:cs typeface="Arial" charset="0"/>
              </a:rPr>
              <a:t>(</a:t>
            </a:r>
            <a:r>
              <a:rPr lang="th-TH" sz="1800" i="1">
                <a:cs typeface="Arial" charset="0"/>
              </a:rPr>
              <a:t>m	</a:t>
            </a:r>
            <a:r>
              <a:rPr lang="th-TH" sz="1800">
                <a:cs typeface="Arial" charset="0"/>
              </a:rPr>
              <a:t>), then </a:t>
            </a:r>
            <a:r>
              <a:rPr lang="th-TH" sz="1800" i="1">
                <a:cs typeface="Arial" charset="0"/>
              </a:rPr>
              <a:t>m </a:t>
            </a:r>
            <a:r>
              <a:rPr lang="th-TH" sz="1800">
                <a:cs typeface="Arial" charset="0"/>
              </a:rPr>
              <a:t>= </a:t>
            </a:r>
            <a:r>
              <a:rPr lang="th-TH" sz="1800" i="1">
                <a:cs typeface="Arial" charset="0"/>
              </a:rPr>
              <a:t>m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2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600">
                <a:cs typeface="Arial" charset="0"/>
              </a:rPr>
              <a:t>The message has not been modified</a:t>
            </a: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Common message-digest functions include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MD5</a:t>
            </a:r>
            <a:r>
              <a:rPr lang="th-TH" sz="1800">
                <a:cs typeface="Arial" charset="0"/>
              </a:rPr>
              <a:t>, which produces  a 128-bit hash, and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SHA-1</a:t>
            </a:r>
            <a:r>
              <a:rPr lang="th-TH" sz="1800">
                <a:cs typeface="Arial" charset="0"/>
              </a:rPr>
              <a:t>, which outputs a 160-bit hash</a:t>
            </a: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Not useful as authenticators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For example </a:t>
            </a:r>
            <a:r>
              <a:rPr lang="th-TH" sz="1800" i="1">
                <a:cs typeface="Arial" charset="0"/>
              </a:rPr>
              <a:t>H(m</a:t>
            </a:r>
            <a:r>
              <a:rPr lang="th-TH" sz="1800">
                <a:cs typeface="Arial" charset="0"/>
              </a:rPr>
              <a:t>) can be sent with a message</a:t>
            </a:r>
          </a:p>
          <a:p>
            <a:pPr marL="355600" indent="-342900">
              <a:spcBef>
                <a:spcPts val="663"/>
              </a:spcBef>
              <a:tabLst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But if </a:t>
            </a:r>
            <a:r>
              <a:rPr lang="th-TH" sz="1600" i="1">
                <a:cs typeface="Arial" charset="0"/>
              </a:rPr>
              <a:t>H </a:t>
            </a:r>
            <a:r>
              <a:rPr lang="th-TH" sz="1600">
                <a:cs typeface="Arial" charset="0"/>
              </a:rPr>
              <a:t>is known someone could modify </a:t>
            </a:r>
            <a:r>
              <a:rPr lang="th-TH" sz="1600" i="1">
                <a:cs typeface="Arial" charset="0"/>
              </a:rPr>
              <a:t>m </a:t>
            </a:r>
            <a:r>
              <a:rPr lang="th-TH" sz="1600">
                <a:cs typeface="Arial" charset="0"/>
              </a:rPr>
              <a:t>to </a:t>
            </a:r>
            <a:r>
              <a:rPr lang="th-TH" sz="1600" i="1">
                <a:cs typeface="Arial" charset="0"/>
              </a:rPr>
              <a:t>m’ </a:t>
            </a:r>
            <a:r>
              <a:rPr lang="th-TH" sz="1600">
                <a:cs typeface="Arial" charset="0"/>
              </a:rPr>
              <a:t>and recompute</a:t>
            </a:r>
          </a:p>
          <a:p>
            <a:pPr marL="355600" indent="-342900">
              <a:tabLst>
                <a:tab pos="355600" algn="l"/>
              </a:tabLst>
            </a:pPr>
            <a:r>
              <a:rPr lang="th-TH" sz="1600" i="1">
                <a:cs typeface="Arial" charset="0"/>
              </a:rPr>
              <a:t>H(m’) </a:t>
            </a:r>
            <a:r>
              <a:rPr lang="th-TH" sz="1600">
                <a:cs typeface="Arial" charset="0"/>
              </a:rPr>
              <a:t>and modification not detected</a:t>
            </a:r>
          </a:p>
          <a:p>
            <a:pPr marL="355600" indent="-342900">
              <a:spcBef>
                <a:spcPts val="675"/>
              </a:spcBef>
              <a:tabLst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So must authenticate </a:t>
            </a:r>
            <a:r>
              <a:rPr lang="th-TH" sz="1600" i="1">
                <a:cs typeface="Arial" charset="0"/>
              </a:rPr>
              <a:t>H(m)</a:t>
            </a:r>
            <a:endParaRPr lang="th-TH" sz="1600">
              <a:cs typeface="Arial" charset="0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611D32E6-386A-458C-8977-D27B5E1DD249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3325" y="228600"/>
            <a:ext cx="4198938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The </a:t>
            </a:r>
            <a:r>
              <a:rPr sz="3200" spc="-5" dirty="0"/>
              <a:t>Security</a:t>
            </a:r>
            <a:r>
              <a:rPr sz="3200" spc="-110" dirty="0"/>
              <a:t> </a:t>
            </a:r>
            <a:r>
              <a:rPr sz="3200" dirty="0"/>
              <a:t>Problem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4826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87B1806D-48D4-42B4-84AF-5B42F38B3F3B}" type="slidenum">
              <a:rPr spc="-5" dirty="0">
                <a:latin typeface="Arial"/>
                <a:cs typeface="Arial"/>
              </a:rPr>
              <a:pPr marL="4826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11270" name="object 4"/>
          <p:cNvSpPr txBox="1">
            <a:spLocks noChangeArrowheads="1"/>
          </p:cNvSpPr>
          <p:nvPr/>
        </p:nvSpPr>
        <p:spPr bwMode="auto">
          <a:xfrm>
            <a:off x="927100" y="1206500"/>
            <a:ext cx="6459538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System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secure </a:t>
            </a:r>
            <a:r>
              <a:rPr lang="th-TH" sz="1800">
                <a:cs typeface="Arial" charset="0"/>
              </a:rPr>
              <a:t>if resources used and accessed as intended  under all circumstances</a:t>
            </a:r>
          </a:p>
          <a:p>
            <a:pPr marL="755650" lvl="1" indent="-287338">
              <a:spcBef>
                <a:spcPts val="7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Unachievable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Intruders </a:t>
            </a:r>
            <a:r>
              <a:rPr lang="th-TH" sz="1800">
                <a:cs typeface="Arial" charset="0"/>
              </a:rPr>
              <a:t>(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crackers</a:t>
            </a:r>
            <a:r>
              <a:rPr lang="th-TH" sz="1800">
                <a:cs typeface="Arial" charset="0"/>
              </a:rPr>
              <a:t>) attempt to breach security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Threat </a:t>
            </a:r>
            <a:r>
              <a:rPr lang="th-TH" sz="1800">
                <a:cs typeface="Arial" charset="0"/>
              </a:rPr>
              <a:t>is potential security violation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Attack </a:t>
            </a:r>
            <a:r>
              <a:rPr lang="th-TH" sz="1800">
                <a:cs typeface="Arial" charset="0"/>
              </a:rPr>
              <a:t>is attempt to breach security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Attack can be accidental or malicious</a:t>
            </a:r>
          </a:p>
          <a:p>
            <a:pPr marL="354013" indent="-341313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Easier to protect against accidental than malicious misuse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8725" y="215900"/>
            <a:ext cx="4149725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Authentication </a:t>
            </a:r>
            <a:r>
              <a:rPr sz="3200" dirty="0"/>
              <a:t>-</a:t>
            </a:r>
            <a:r>
              <a:rPr sz="3200" spc="-85" dirty="0"/>
              <a:t> </a:t>
            </a:r>
            <a:r>
              <a:rPr sz="3200" spc="-5" dirty="0"/>
              <a:t>MAC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06888" y="6670675"/>
            <a:ext cx="346075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15.40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59398" name="object 4"/>
          <p:cNvSpPr txBox="1">
            <a:spLocks noChangeArrowheads="1"/>
          </p:cNvSpPr>
          <p:nvPr/>
        </p:nvSpPr>
        <p:spPr bwMode="auto">
          <a:xfrm>
            <a:off x="927100" y="1206500"/>
            <a:ext cx="6780213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Symmetric encryption used in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message-authentication code</a:t>
            </a:r>
            <a:endParaRPr lang="th-TH" sz="1800">
              <a:cs typeface="Arial" charset="0"/>
            </a:endParaRP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(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MAC</a:t>
            </a:r>
            <a:r>
              <a:rPr lang="th-TH" sz="1800">
                <a:cs typeface="Arial" charset="0"/>
              </a:rPr>
              <a:t>) authentication algorithm</a:t>
            </a:r>
          </a:p>
          <a:p>
            <a:pPr marL="354013" indent="-341313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Cryptographic checksum generated from message using secret  key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Can securely authenticate short values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If used to authenticate </a:t>
            </a:r>
            <a:r>
              <a:rPr lang="th-TH" sz="1800" i="1">
                <a:cs typeface="Arial" charset="0"/>
              </a:rPr>
              <a:t>H(m) </a:t>
            </a:r>
            <a:r>
              <a:rPr lang="th-TH" sz="1800">
                <a:cs typeface="Arial" charset="0"/>
              </a:rPr>
              <a:t>for an </a:t>
            </a:r>
            <a:r>
              <a:rPr lang="th-TH" sz="1800" i="1">
                <a:cs typeface="Arial" charset="0"/>
              </a:rPr>
              <a:t>H </a:t>
            </a:r>
            <a:r>
              <a:rPr lang="th-TH" sz="1800">
                <a:cs typeface="Arial" charset="0"/>
              </a:rPr>
              <a:t>that is collision resistant,  then obtain a way to securely authenticate long message by  hashing them first</a:t>
            </a:r>
          </a:p>
          <a:p>
            <a:pPr marL="354013" indent="-341313">
              <a:lnSpc>
                <a:spcPts val="2163"/>
              </a:lnSpc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Note that </a:t>
            </a:r>
            <a:r>
              <a:rPr lang="th-TH" sz="1800" i="1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is needed to compute both </a:t>
            </a:r>
            <a:r>
              <a:rPr lang="th-TH" sz="1800" i="1">
                <a:cs typeface="Arial" charset="0"/>
              </a:rPr>
              <a:t>S</a:t>
            </a:r>
            <a:r>
              <a:rPr lang="th-TH" sz="1800" i="1" baseline="-21000">
                <a:cs typeface="Arial" charset="0"/>
              </a:rPr>
              <a:t>k </a:t>
            </a:r>
            <a:r>
              <a:rPr lang="th-TH" sz="1800">
                <a:cs typeface="Arial" charset="0"/>
              </a:rPr>
              <a:t>and </a:t>
            </a:r>
            <a:r>
              <a:rPr lang="th-TH" sz="1800" i="1">
                <a:cs typeface="Arial" charset="0"/>
              </a:rPr>
              <a:t>V</a:t>
            </a:r>
            <a:r>
              <a:rPr lang="th-TH" sz="1800" i="1" baseline="-21000">
                <a:cs typeface="Arial" charset="0"/>
              </a:rPr>
              <a:t>k</a:t>
            </a:r>
            <a:r>
              <a:rPr lang="th-TH" sz="1800">
                <a:cs typeface="Arial" charset="0"/>
              </a:rPr>
              <a:t>, so anyone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able to compute one can compute the other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0838" y="215900"/>
            <a:ext cx="6542087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Authentication – Digital</a:t>
            </a:r>
            <a:r>
              <a:rPr sz="3200" spc="-30" dirty="0"/>
              <a:t> </a:t>
            </a:r>
            <a:r>
              <a:rPr sz="3200" spc="-5" dirty="0"/>
              <a:t>Signature</a:t>
            </a:r>
            <a:endParaRPr sz="3200"/>
          </a:p>
        </p:txBody>
      </p:sp>
      <p:sp>
        <p:nvSpPr>
          <p:cNvPr id="60419" name="object 4"/>
          <p:cNvSpPr txBox="1">
            <a:spLocks noChangeArrowheads="1"/>
          </p:cNvSpPr>
          <p:nvPr/>
        </p:nvSpPr>
        <p:spPr bwMode="auto">
          <a:xfrm>
            <a:off x="912813" y="1069975"/>
            <a:ext cx="66706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Based on asymmetric keys and digital signature algorithm</a:t>
            </a:r>
          </a:p>
          <a:p>
            <a:pPr marL="355600" indent="-342900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Authenticators produced are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digital signatures</a:t>
            </a:r>
            <a:endParaRPr lang="th-TH" sz="1800">
              <a:cs typeface="Arial" charset="0"/>
            </a:endParaRP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Very useful – </a:t>
            </a:r>
            <a:r>
              <a:rPr lang="th-TH" sz="1800" b="1" i="1">
                <a:cs typeface="Arial" charset="0"/>
              </a:rPr>
              <a:t>anyone </a:t>
            </a:r>
            <a:r>
              <a:rPr lang="th-TH" sz="1800">
                <a:cs typeface="Arial" charset="0"/>
              </a:rPr>
              <a:t>can verify authenticity of a message</a:t>
            </a: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In a digital-signature algorithm, computationally infeasible to</a:t>
            </a:r>
          </a:p>
          <a:p>
            <a:pPr marL="355600" indent="-342900" algn="ctr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derive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s   </a:t>
            </a:r>
            <a:r>
              <a:rPr lang="th-TH" sz="1800">
                <a:cs typeface="Arial" charset="0"/>
              </a:rPr>
              <a:t>from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v</a:t>
            </a:r>
            <a:endParaRPr lang="th-TH" sz="1800" baseline="-21000">
              <a:cs typeface="Arial" charset="0"/>
            </a:endParaRP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i="1">
                <a:cs typeface="Arial" charset="0"/>
              </a:rPr>
              <a:t>V </a:t>
            </a:r>
            <a:r>
              <a:rPr lang="th-TH" sz="1800">
                <a:cs typeface="Arial" charset="0"/>
              </a:rPr>
              <a:t>is a one-way function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Thus,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v </a:t>
            </a:r>
            <a:r>
              <a:rPr lang="th-TH" sz="1800">
                <a:cs typeface="Arial" charset="0"/>
              </a:rPr>
              <a:t>is the public key and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s </a:t>
            </a:r>
            <a:r>
              <a:rPr lang="th-TH" sz="1800">
                <a:cs typeface="Arial" charset="0"/>
              </a:rPr>
              <a:t>is the private key</a:t>
            </a:r>
          </a:p>
          <a:p>
            <a:pPr marL="355600" indent="-342900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Consider the RSA digital-signature algorithm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Similar to the RSA encryption algorithm, but the key use is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reversed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Digital signature of message </a:t>
            </a:r>
            <a:r>
              <a:rPr lang="th-TH" sz="1800" i="1">
                <a:cs typeface="Arial" charset="0"/>
              </a:rPr>
              <a:t>S</a:t>
            </a:r>
            <a:r>
              <a:rPr lang="th-TH" sz="1800" i="1" baseline="-21000">
                <a:cs typeface="Arial" charset="0"/>
              </a:rPr>
              <a:t>ks  </a:t>
            </a:r>
            <a:r>
              <a:rPr lang="th-TH" sz="1800">
                <a:cs typeface="Arial" charset="0"/>
              </a:rPr>
              <a:t>(</a:t>
            </a:r>
            <a:r>
              <a:rPr lang="th-TH" sz="1800" i="1">
                <a:cs typeface="Arial" charset="0"/>
              </a:rPr>
              <a:t>m</a:t>
            </a:r>
            <a:r>
              <a:rPr lang="th-TH" sz="1800">
                <a:cs typeface="Arial" charset="0"/>
              </a:rPr>
              <a:t>) = </a:t>
            </a:r>
            <a:r>
              <a:rPr lang="th-TH" sz="1800" i="1">
                <a:cs typeface="Arial" charset="0"/>
              </a:rPr>
              <a:t>H</a:t>
            </a:r>
            <a:r>
              <a:rPr lang="th-TH" sz="1800">
                <a:cs typeface="Arial" charset="0"/>
              </a:rPr>
              <a:t>(</a:t>
            </a:r>
            <a:r>
              <a:rPr lang="th-TH" sz="1800" i="1">
                <a:cs typeface="Arial" charset="0"/>
              </a:rPr>
              <a:t>m</a:t>
            </a:r>
            <a:r>
              <a:rPr lang="th-TH" sz="1800">
                <a:cs typeface="Arial" charset="0"/>
              </a:rPr>
              <a:t>)</a:t>
            </a:r>
            <a:r>
              <a:rPr lang="th-TH" sz="1800" i="1" baseline="25000">
                <a:cs typeface="Arial" charset="0"/>
              </a:rPr>
              <a:t>k</a:t>
            </a:r>
            <a:r>
              <a:rPr lang="th-TH" sz="1800" i="1" baseline="9000">
                <a:cs typeface="Arial" charset="0"/>
              </a:rPr>
              <a:t>s </a:t>
            </a:r>
            <a:r>
              <a:rPr lang="th-TH" sz="1800">
                <a:cs typeface="Arial" charset="0"/>
              </a:rPr>
              <a:t>mod </a:t>
            </a:r>
            <a:r>
              <a:rPr lang="th-TH" sz="1800" i="1">
                <a:cs typeface="Arial" charset="0"/>
              </a:rPr>
              <a:t>N</a:t>
            </a:r>
            <a:endParaRPr lang="th-TH" sz="1800">
              <a:cs typeface="Arial" charset="0"/>
            </a:endParaRP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The key </a:t>
            </a:r>
            <a:r>
              <a:rPr lang="th-TH" sz="1800" i="1">
                <a:cs typeface="Arial" charset="0"/>
              </a:rPr>
              <a:t>k</a:t>
            </a:r>
            <a:r>
              <a:rPr lang="th-TH" sz="1800" i="1" baseline="-21000">
                <a:cs typeface="Arial" charset="0"/>
              </a:rPr>
              <a:t>s  </a:t>
            </a:r>
            <a:r>
              <a:rPr lang="th-TH" sz="1800">
                <a:cs typeface="Arial" charset="0"/>
              </a:rPr>
              <a:t>again is a pair (</a:t>
            </a:r>
            <a:r>
              <a:rPr lang="th-TH" sz="1800" i="1">
                <a:cs typeface="Arial" charset="0"/>
              </a:rPr>
              <a:t>d, N</a:t>
            </a:r>
            <a:r>
              <a:rPr lang="th-TH" sz="1800">
                <a:cs typeface="Arial" charset="0"/>
              </a:rPr>
              <a:t>), where </a:t>
            </a:r>
            <a:r>
              <a:rPr lang="th-TH" sz="1800" i="1">
                <a:cs typeface="Arial" charset="0"/>
              </a:rPr>
              <a:t>N </a:t>
            </a:r>
            <a:r>
              <a:rPr lang="th-TH" sz="1800">
                <a:cs typeface="Arial" charset="0"/>
              </a:rPr>
              <a:t>is the product of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two large, randomly chosen prime numbers </a:t>
            </a:r>
            <a:r>
              <a:rPr lang="th-TH" sz="1800" i="1">
                <a:cs typeface="Arial" charset="0"/>
              </a:rPr>
              <a:t>p </a:t>
            </a:r>
            <a:r>
              <a:rPr lang="th-TH" sz="1800">
                <a:cs typeface="Arial" charset="0"/>
              </a:rPr>
              <a:t>and </a:t>
            </a:r>
            <a:r>
              <a:rPr lang="th-TH" sz="1800" i="1">
                <a:cs typeface="Arial" charset="0"/>
              </a:rPr>
              <a:t>q</a:t>
            </a:r>
            <a:endParaRPr lang="th-TH" sz="1800"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0013" y="5597525"/>
            <a:ext cx="3640137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720" indent="-287020" fontAlgn="auto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299085" algn="l"/>
                <a:tab pos="299720" algn="l"/>
              </a:tabLst>
              <a:defRPr/>
            </a:pPr>
            <a:r>
              <a:rPr sz="1800" dirty="0">
                <a:latin typeface="Arial"/>
                <a:cs typeface="Arial"/>
              </a:rPr>
              <a:t>Verification </a:t>
            </a:r>
            <a:r>
              <a:rPr sz="1800" spc="-5" dirty="0">
                <a:latin typeface="Arial"/>
                <a:cs typeface="Arial"/>
              </a:rPr>
              <a:t>algorithm is </a:t>
            </a:r>
            <a:r>
              <a:rPr sz="1800" i="1" dirty="0">
                <a:latin typeface="Arial"/>
                <a:cs typeface="Arial"/>
              </a:rPr>
              <a:t>V</a:t>
            </a:r>
            <a:r>
              <a:rPr sz="1800" i="1" baseline="-20833" dirty="0">
                <a:latin typeface="Arial"/>
                <a:cs typeface="Arial"/>
              </a:rPr>
              <a:t>kv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m,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8750" y="5597525"/>
            <a:ext cx="196532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7" baseline="25462" dirty="0">
                <a:latin typeface="Arial"/>
                <a:cs typeface="Arial"/>
              </a:rPr>
              <a:t>k</a:t>
            </a:r>
            <a:r>
              <a:rPr sz="1800" i="1" spc="-7" baseline="9259" dirty="0">
                <a:latin typeface="Arial"/>
                <a:cs typeface="Arial"/>
              </a:rPr>
              <a:t>v </a:t>
            </a:r>
            <a:r>
              <a:rPr sz="1800" dirty="0">
                <a:latin typeface="Arial"/>
                <a:cs typeface="Arial"/>
              </a:rPr>
              <a:t>mod </a:t>
            </a:r>
            <a:r>
              <a:rPr sz="1800" i="1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1650" y="5965825"/>
            <a:ext cx="4808538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1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Arial"/>
                <a:cs typeface="Arial"/>
              </a:rPr>
              <a:t>Where </a:t>
            </a:r>
            <a:r>
              <a:rPr sz="1800" i="1" dirty="0">
                <a:latin typeface="Arial"/>
                <a:cs typeface="Arial"/>
              </a:rPr>
              <a:t>k</a:t>
            </a:r>
            <a:r>
              <a:rPr sz="1800" i="1" baseline="-20833" dirty="0">
                <a:latin typeface="Arial"/>
                <a:cs typeface="Arial"/>
              </a:rPr>
              <a:t>v </a:t>
            </a:r>
            <a:r>
              <a:rPr sz="1800" dirty="0">
                <a:latin typeface="Arial"/>
                <a:cs typeface="Arial"/>
              </a:rPr>
              <a:t>satisfies </a:t>
            </a:r>
            <a:r>
              <a:rPr sz="1800" i="1" dirty="0">
                <a:latin typeface="Arial"/>
                <a:cs typeface="Arial"/>
              </a:rPr>
              <a:t>k</a:t>
            </a:r>
            <a:r>
              <a:rPr sz="1800" i="1" baseline="-20833" dirty="0">
                <a:latin typeface="Arial"/>
                <a:cs typeface="Arial"/>
              </a:rPr>
              <a:t>v</a:t>
            </a:r>
            <a:r>
              <a:rPr sz="1800" i="1" dirty="0">
                <a:latin typeface="Arial"/>
                <a:cs typeface="Arial"/>
              </a:rPr>
              <a:t>k</a:t>
            </a:r>
            <a:r>
              <a:rPr sz="1800" i="1" baseline="-20833" dirty="0">
                <a:latin typeface="Arial"/>
                <a:cs typeface="Arial"/>
              </a:rPr>
              <a:t>s </a:t>
            </a:r>
            <a:r>
              <a:rPr sz="1800" dirty="0">
                <a:latin typeface="Arial"/>
                <a:cs typeface="Arial"/>
              </a:rPr>
              <a:t>mod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p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5" dirty="0">
                <a:latin typeface="Arial"/>
                <a:cs typeface="Arial"/>
              </a:rPr>
              <a:t>1)(</a:t>
            </a:r>
            <a:r>
              <a:rPr sz="1800" i="1" spc="-5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5" dirty="0">
                <a:latin typeface="Arial"/>
                <a:cs typeface="Arial"/>
              </a:rPr>
              <a:t>1)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2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423" name="object 8"/>
          <p:cNvSpPr>
            <a:spLocks noChangeArrowheads="1"/>
          </p:cNvSpPr>
          <p:nvPr/>
        </p:nvSpPr>
        <p:spPr bwMode="auto">
          <a:xfrm>
            <a:off x="3857625" y="5392738"/>
            <a:ext cx="127000" cy="1984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F05DC5DD-7DA6-4944-8640-4CA385C1134E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6050" y="133350"/>
            <a:ext cx="4289425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Authentication</a:t>
            </a:r>
            <a:r>
              <a:rPr sz="3200" spc="-7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19B06301-F3A8-43D1-BF9F-E6CC318F766F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1123950"/>
            <a:ext cx="6365875" cy="2136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spc="15" dirty="0">
                <a:latin typeface="Arial"/>
                <a:cs typeface="Arial"/>
              </a:rPr>
              <a:t>Why </a:t>
            </a:r>
            <a:r>
              <a:rPr sz="1800" spc="-5" dirty="0">
                <a:latin typeface="Arial"/>
                <a:cs typeface="Arial"/>
              </a:rPr>
              <a:t>authentication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subset of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encryption?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10" dirty="0">
                <a:latin typeface="Arial"/>
                <a:cs typeface="Arial"/>
              </a:rPr>
              <a:t>Fewer </a:t>
            </a:r>
            <a:r>
              <a:rPr sz="1800" dirty="0">
                <a:latin typeface="Arial"/>
                <a:cs typeface="Arial"/>
              </a:rPr>
              <a:t>computations (except </a:t>
            </a: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RSA </a:t>
            </a:r>
            <a:r>
              <a:rPr sz="1800" spc="-5" dirty="0">
                <a:latin typeface="Arial"/>
                <a:cs typeface="Arial"/>
              </a:rPr>
              <a:t>digital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signatures)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Authenticator </a:t>
            </a:r>
            <a:r>
              <a:rPr sz="1800" spc="-5" dirty="0">
                <a:latin typeface="Arial"/>
                <a:cs typeface="Arial"/>
              </a:rPr>
              <a:t>usually </a:t>
            </a:r>
            <a:r>
              <a:rPr sz="1800" dirty="0">
                <a:latin typeface="Arial"/>
                <a:cs typeface="Arial"/>
              </a:rPr>
              <a:t>shorter </a:t>
            </a:r>
            <a:r>
              <a:rPr sz="1800" spc="-5" dirty="0">
                <a:latin typeface="Arial"/>
                <a:cs typeface="Arial"/>
              </a:rPr>
              <a:t>than </a:t>
            </a:r>
            <a:r>
              <a:rPr sz="1800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5" dirty="0">
                <a:latin typeface="Arial"/>
                <a:cs typeface="Arial"/>
              </a:rPr>
              <a:t>Sometimes </a:t>
            </a:r>
            <a:r>
              <a:rPr sz="1800" spc="-15" dirty="0">
                <a:latin typeface="Arial"/>
                <a:cs typeface="Arial"/>
              </a:rPr>
              <a:t>want </a:t>
            </a:r>
            <a:r>
              <a:rPr sz="1800" dirty="0">
                <a:latin typeface="Arial"/>
                <a:cs typeface="Arial"/>
              </a:rPr>
              <a:t>authentication but not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confidentiality</a:t>
            </a:r>
            <a:endParaRPr sz="1800">
              <a:latin typeface="Arial"/>
              <a:cs typeface="Arial"/>
            </a:endParaRPr>
          </a:p>
          <a:p>
            <a:pPr marL="871219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1350" spc="1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1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Signed patches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Can be basis </a:t>
            </a:r>
            <a:r>
              <a:rPr sz="1800" spc="5" dirty="0">
                <a:latin typeface="Arial"/>
                <a:cs typeface="Arial"/>
              </a:rPr>
              <a:t>for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non-repudiation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8351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Key</a:t>
            </a:r>
            <a:r>
              <a:rPr sz="3200" spc="-95" dirty="0"/>
              <a:t> </a:t>
            </a:r>
            <a:r>
              <a:rPr sz="3200" spc="-5" dirty="0"/>
              <a:t>Distribution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012FED4D-D4F3-451D-A0E6-6B40C5BCCC2B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1206500"/>
            <a:ext cx="6081713" cy="167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Delivery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symmetric </a:t>
            </a:r>
            <a:r>
              <a:rPr sz="1800" spc="5" dirty="0">
                <a:latin typeface="Arial"/>
                <a:cs typeface="Arial"/>
              </a:rPr>
              <a:t>key </a:t>
            </a:r>
            <a:r>
              <a:rPr sz="1800" spc="-5" dirty="0">
                <a:latin typeface="Arial"/>
                <a:cs typeface="Arial"/>
              </a:rPr>
              <a:t>is huge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challenge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5" dirty="0">
                <a:latin typeface="Arial"/>
                <a:cs typeface="Arial"/>
              </a:rPr>
              <a:t>Sometimes </a:t>
            </a:r>
            <a:r>
              <a:rPr sz="1800" spc="-5" dirty="0">
                <a:latin typeface="Arial"/>
                <a:cs typeface="Arial"/>
              </a:rPr>
              <a:t>done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out-of-band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Asymmetric </a:t>
            </a:r>
            <a:r>
              <a:rPr sz="1800" spc="-10" dirty="0">
                <a:latin typeface="Arial"/>
                <a:cs typeface="Arial"/>
              </a:rPr>
              <a:t>keys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proliferate </a:t>
            </a:r>
            <a:r>
              <a:rPr sz="1800" spc="-5" dirty="0">
                <a:latin typeface="Arial"/>
                <a:cs typeface="Arial"/>
              </a:rPr>
              <a:t>– </a:t>
            </a:r>
            <a:r>
              <a:rPr sz="1800" dirty="0">
                <a:latin typeface="Arial"/>
                <a:cs typeface="Arial"/>
              </a:rPr>
              <a:t>stored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key</a:t>
            </a:r>
            <a:r>
              <a:rPr sz="1800" b="1" spc="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ring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Even asymmetric </a:t>
            </a:r>
            <a:r>
              <a:rPr sz="1800" spc="5" dirty="0">
                <a:latin typeface="Arial"/>
                <a:cs typeface="Arial"/>
              </a:rPr>
              <a:t>key </a:t>
            </a:r>
            <a:r>
              <a:rPr sz="1800" dirty="0">
                <a:latin typeface="Arial"/>
                <a:cs typeface="Arial"/>
              </a:rPr>
              <a:t>distribution needs care </a:t>
            </a:r>
            <a:r>
              <a:rPr sz="1800" spc="-5" dirty="0">
                <a:latin typeface="Arial"/>
                <a:cs typeface="Arial"/>
              </a:rPr>
              <a:t>–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man-</a:t>
            </a:r>
            <a:endParaRPr sz="1800">
              <a:latin typeface="Arial"/>
              <a:cs typeface="Arial"/>
            </a:endParaRPr>
          </a:p>
          <a:p>
            <a:pPr marL="7569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Arial"/>
                <a:cs typeface="Arial"/>
              </a:rPr>
              <a:t>in-the-middle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attack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7038" y="215900"/>
            <a:ext cx="3587750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Digital</a:t>
            </a:r>
            <a:r>
              <a:rPr sz="3200" spc="-65" dirty="0"/>
              <a:t> </a:t>
            </a:r>
            <a:r>
              <a:rPr sz="3200" spc="-5" dirty="0"/>
              <a:t>Certificates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E0B25E2D-8ACB-4C2B-B55E-479790B2C4E3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64518" name="object 4"/>
          <p:cNvSpPr txBox="1">
            <a:spLocks noChangeArrowheads="1"/>
          </p:cNvSpPr>
          <p:nvPr/>
        </p:nvSpPr>
        <p:spPr bwMode="auto">
          <a:xfrm>
            <a:off x="981075" y="1152525"/>
            <a:ext cx="6467475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Proof of who or what owns a public key</a:t>
            </a:r>
          </a:p>
          <a:p>
            <a:pPr marL="354013" indent="-341313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Public key digitally signed a trusted party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Trusted party receives proof of identification from entity and  certifies that public key belongs to entity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Certificate authority </a:t>
            </a:r>
            <a:r>
              <a:rPr lang="th-TH" sz="1800">
                <a:cs typeface="Arial" charset="0"/>
              </a:rPr>
              <a:t>are trusted party – their public keys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included with web browser distributions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They vouch for other authorities via digitally signing their  keys, and so 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0075" y="279400"/>
            <a:ext cx="6686550" cy="314325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/>
              <a:t>Man-in-the-middle </a:t>
            </a:r>
            <a:r>
              <a:rPr sz="2000" spc="-15" dirty="0"/>
              <a:t>Attack </a:t>
            </a:r>
            <a:r>
              <a:rPr sz="2000" dirty="0"/>
              <a:t>on </a:t>
            </a:r>
            <a:r>
              <a:rPr sz="2000" spc="-15" dirty="0"/>
              <a:t>Asymmetric</a:t>
            </a:r>
            <a:r>
              <a:rPr sz="2000" spc="130" dirty="0"/>
              <a:t> </a:t>
            </a:r>
            <a:r>
              <a:rPr sz="2000" spc="-5" dirty="0"/>
              <a:t>Cryptography</a:t>
            </a:r>
            <a:endParaRPr sz="2000"/>
          </a:p>
        </p:txBody>
      </p:sp>
      <p:sp>
        <p:nvSpPr>
          <p:cNvPr id="66563" name="object 4"/>
          <p:cNvSpPr>
            <a:spLocks noChangeArrowheads="1"/>
          </p:cNvSpPr>
          <p:nvPr/>
        </p:nvSpPr>
        <p:spPr bwMode="auto">
          <a:xfrm>
            <a:off x="2428875" y="957263"/>
            <a:ext cx="4441825" cy="53927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933FA90B-E40C-42EB-A843-615324964109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9588" y="906463"/>
            <a:ext cx="2000250" cy="5903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350">
              <a:latin typeface="Times New Roman"/>
              <a:cs typeface="Times New Roman"/>
            </a:endParaRPr>
          </a:p>
          <a:p>
            <a:pPr fontAlgn="auto">
              <a:lnSpc>
                <a:spcPts val="11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15.46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749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Implementation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spc="-5" dirty="0"/>
              <a:t>Cryptography</a:t>
            </a:r>
            <a:endParaRPr sz="3200"/>
          </a:p>
        </p:txBody>
      </p:sp>
      <p:sp>
        <p:nvSpPr>
          <p:cNvPr id="68612" name="object 5"/>
          <p:cNvSpPr txBox="1">
            <a:spLocks noChangeArrowheads="1"/>
          </p:cNvSpPr>
          <p:nvPr/>
        </p:nvSpPr>
        <p:spPr bwMode="auto">
          <a:xfrm>
            <a:off x="885825" y="1274763"/>
            <a:ext cx="3255963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Can be done at various 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layers </a:t>
            </a:r>
            <a:r>
              <a:rPr lang="th-TH" sz="1800">
                <a:cs typeface="Arial" charset="0"/>
              </a:rPr>
              <a:t>of ISO Reference  Model</a:t>
            </a:r>
          </a:p>
          <a:p>
            <a:pPr marL="755650" lvl="1" indent="-285750">
              <a:spcBef>
                <a:spcPts val="6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SSL at the Transport layer</a:t>
            </a:r>
          </a:p>
          <a:p>
            <a:pPr marL="755650" lvl="1" indent="-285750">
              <a:spcBef>
                <a:spcPts val="6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Network layer is typically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600" b="1">
                <a:solidFill>
                  <a:srgbClr val="3366FF"/>
                </a:solidFill>
                <a:cs typeface="Arial" charset="0"/>
              </a:rPr>
              <a:t>IPSec</a:t>
            </a:r>
            <a:endParaRPr lang="th-TH" sz="1600">
              <a:cs typeface="Arial" charset="0"/>
            </a:endParaRPr>
          </a:p>
          <a:p>
            <a:pPr marL="355600" indent="-342900">
              <a:spcBef>
                <a:spcPts val="675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IKE </a:t>
            </a:r>
            <a:r>
              <a:rPr lang="th-TH" sz="1600">
                <a:cs typeface="Arial" charset="0"/>
              </a:rPr>
              <a:t>for key exchange</a:t>
            </a:r>
          </a:p>
          <a:p>
            <a:pPr marL="355600" indent="-342900">
              <a:spcBef>
                <a:spcPts val="663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Basis of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Virtual Private</a:t>
            </a:r>
            <a:endParaRPr lang="th-TH" sz="1600">
              <a:cs typeface="Arial" charset="0"/>
            </a:endParaRPr>
          </a:p>
          <a:p>
            <a:pPr marL="355600" indent="-342900" algn="ctr">
              <a:tabLst>
                <a:tab pos="354013" algn="l"/>
                <a:tab pos="355600" algn="l"/>
              </a:tabLst>
            </a:pPr>
            <a:r>
              <a:rPr lang="th-TH" sz="1600" b="1">
                <a:solidFill>
                  <a:srgbClr val="3366FF"/>
                </a:solidFill>
                <a:cs typeface="Arial" charset="0"/>
              </a:rPr>
              <a:t>Networks (VPNs)</a:t>
            </a:r>
            <a:endParaRPr lang="th-TH" sz="1600">
              <a:cs typeface="Arial" charset="0"/>
            </a:endParaRPr>
          </a:p>
        </p:txBody>
      </p:sp>
      <p:sp>
        <p:nvSpPr>
          <p:cNvPr id="68613" name="object 6"/>
          <p:cNvSpPr txBox="1">
            <a:spLocks noChangeArrowheads="1"/>
          </p:cNvSpPr>
          <p:nvPr/>
        </p:nvSpPr>
        <p:spPr bwMode="auto">
          <a:xfrm>
            <a:off x="885825" y="4325938"/>
            <a:ext cx="32702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Why not just at lowest level?</a:t>
            </a:r>
          </a:p>
          <a:p>
            <a:pPr marL="755650" lvl="1" indent="-285750">
              <a:spcBef>
                <a:spcPts val="6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Sometimes need more  knowledge than available at  low levels</a:t>
            </a:r>
          </a:p>
          <a:p>
            <a:pPr marL="355600" indent="-342900">
              <a:spcBef>
                <a:spcPts val="675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i.e. User authentication</a:t>
            </a:r>
          </a:p>
          <a:p>
            <a:pPr marL="355600" indent="-342900">
              <a:spcBef>
                <a:spcPts val="663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i.e. e-mail delivery</a:t>
            </a:r>
          </a:p>
        </p:txBody>
      </p:sp>
      <p:sp>
        <p:nvSpPr>
          <p:cNvPr id="68614" name="object 7"/>
          <p:cNvSpPr>
            <a:spLocks noChangeArrowheads="1"/>
          </p:cNvSpPr>
          <p:nvPr/>
        </p:nvSpPr>
        <p:spPr bwMode="auto">
          <a:xfrm>
            <a:off x="4340225" y="906463"/>
            <a:ext cx="1979613" cy="58753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5" name="object 8"/>
          <p:cNvSpPr txBox="1">
            <a:spLocks noChangeArrowheads="1"/>
          </p:cNvSpPr>
          <p:nvPr/>
        </p:nvSpPr>
        <p:spPr bwMode="auto">
          <a:xfrm>
            <a:off x="6391275" y="4530725"/>
            <a:ext cx="19256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800">
                <a:latin typeface="Verdana" pitchFamily="34" charset="0"/>
                <a:cs typeface="Cordia New" pitchFamily="34" charset="-34"/>
              </a:rPr>
              <a:t>Source:  </a:t>
            </a:r>
            <a:r>
              <a:rPr lang="th-TH" sz="800">
                <a:latin typeface="Verdana" pitchFamily="34" charset="0"/>
                <a:cs typeface="Cordia New" pitchFamily="34" charset="-34"/>
                <a:hlinkClick r:id="rId5"/>
              </a:rPr>
              <a:t>http://en.wikipedia.org/wiki/OSI_mo </a:t>
            </a:r>
            <a:r>
              <a:rPr lang="th-TH" sz="800">
                <a:latin typeface="Verdana" pitchFamily="34" charset="0"/>
                <a:cs typeface="Cordia New" pitchFamily="34" charset="-34"/>
              </a:rPr>
              <a:t> del</a:t>
            </a:r>
          </a:p>
        </p:txBody>
      </p:sp>
      <p:sp>
        <p:nvSpPr>
          <p:cNvPr id="68616" name="object 9"/>
          <p:cNvSpPr>
            <a:spLocks noChangeArrowheads="1"/>
          </p:cNvSpPr>
          <p:nvPr/>
        </p:nvSpPr>
        <p:spPr bwMode="auto">
          <a:xfrm>
            <a:off x="6451600" y="981075"/>
            <a:ext cx="2613025" cy="3409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769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10" dirty="0"/>
              <a:t>Encryption </a:t>
            </a:r>
            <a:r>
              <a:rPr sz="3200" spc="-5" dirty="0"/>
              <a:t>Example </a:t>
            </a:r>
            <a:r>
              <a:rPr sz="3200" dirty="0"/>
              <a:t>- </a:t>
            </a:r>
            <a:r>
              <a:rPr sz="3200" spc="5" dirty="0"/>
              <a:t>SSL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603D3BB1-1988-4E5A-AC00-AC489A9AF39E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70662" name="object 4"/>
          <p:cNvSpPr txBox="1">
            <a:spLocks noChangeArrowheads="1"/>
          </p:cNvSpPr>
          <p:nvPr/>
        </p:nvSpPr>
        <p:spPr bwMode="auto">
          <a:xfrm>
            <a:off x="995363" y="1143000"/>
            <a:ext cx="703738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1938"/>
              </a:lnSpc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Insertion of cryptography at one layer of the ISO network model  (the transport layer)</a:t>
            </a:r>
          </a:p>
          <a:p>
            <a:pPr marL="355600" indent="-342900">
              <a:spcBef>
                <a:spcPts val="51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SSL – Secure Socket Layer (also called TLS)</a:t>
            </a:r>
          </a:p>
          <a:p>
            <a:pPr marL="355600" indent="-342900">
              <a:lnSpc>
                <a:spcPts val="1938"/>
              </a:lnSpc>
              <a:spcBef>
                <a:spcPts val="78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Cryptographic protocol that limits two computers to only exchange  messages with each other</a:t>
            </a:r>
          </a:p>
          <a:p>
            <a:pPr marL="755650" lvl="1" indent="-285750">
              <a:spcBef>
                <a:spcPts val="450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Very complicated, with many variations</a:t>
            </a:r>
          </a:p>
          <a:p>
            <a:pPr marL="355600" indent="-342900">
              <a:lnSpc>
                <a:spcPts val="1938"/>
              </a:lnSpc>
              <a:spcBef>
                <a:spcPts val="78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Used between web servers and browsers for secure  communication (credit card numbers)</a:t>
            </a:r>
          </a:p>
          <a:p>
            <a:pPr marL="355600" indent="-342900">
              <a:lnSpc>
                <a:spcPts val="1963"/>
              </a:lnSpc>
              <a:spcBef>
                <a:spcPts val="750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The server is verified with a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certificate </a:t>
            </a:r>
            <a:r>
              <a:rPr lang="th-TH" sz="1800">
                <a:cs typeface="Arial" charset="0"/>
              </a:rPr>
              <a:t>assuring client is talking to  correct server</a:t>
            </a:r>
          </a:p>
          <a:p>
            <a:pPr marL="355600" indent="-342900">
              <a:lnSpc>
                <a:spcPts val="2050"/>
              </a:lnSpc>
              <a:spcBef>
                <a:spcPts val="500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Asymmetric cryptography used to establish a secure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session key</a:t>
            </a:r>
            <a:endParaRPr lang="th-TH" sz="1800">
              <a:cs typeface="Arial" charset="0"/>
            </a:endParaRPr>
          </a:p>
          <a:p>
            <a:pPr marL="355600" indent="-342900">
              <a:lnSpc>
                <a:spcPts val="2050"/>
              </a:lnSpc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(symmetric encryption) for bulk of communication during session</a:t>
            </a:r>
          </a:p>
          <a:p>
            <a:pPr marL="355600" indent="-342900">
              <a:lnSpc>
                <a:spcPts val="2050"/>
              </a:lnSpc>
              <a:spcBef>
                <a:spcPts val="5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Communication between each computer then uses symmetric key</a:t>
            </a:r>
          </a:p>
          <a:p>
            <a:pPr marL="355600" indent="-342900">
              <a:lnSpc>
                <a:spcPts val="2050"/>
              </a:lnSpc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cryptography</a:t>
            </a:r>
          </a:p>
          <a:p>
            <a:pPr marL="355600" indent="-342900">
              <a:spcBef>
                <a:spcPts val="5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More details in textbook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87883" rtlCol="0"/>
          <a:lstStyle/>
          <a:p>
            <a:pPr marL="17151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User</a:t>
            </a:r>
            <a:r>
              <a:rPr spc="-65" dirty="0"/>
              <a:t> </a:t>
            </a:r>
            <a:r>
              <a:rPr spc="-5" dirty="0"/>
              <a:t>Authentication</a:t>
            </a:r>
          </a:p>
        </p:txBody>
      </p:sp>
      <p:sp>
        <p:nvSpPr>
          <p:cNvPr id="72707" name="object 4"/>
          <p:cNvSpPr>
            <a:spLocks noChangeArrowheads="1"/>
          </p:cNvSpPr>
          <p:nvPr/>
        </p:nvSpPr>
        <p:spPr bwMode="auto">
          <a:xfrm>
            <a:off x="2328863" y="2859088"/>
            <a:ext cx="406400" cy="254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2708" name="object 5"/>
          <p:cNvSpPr>
            <a:spLocks noChangeArrowheads="1"/>
          </p:cNvSpPr>
          <p:nvPr/>
        </p:nvSpPr>
        <p:spPr bwMode="auto">
          <a:xfrm>
            <a:off x="3856038" y="2859088"/>
            <a:ext cx="406400" cy="254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2709" name="object 6"/>
          <p:cNvSpPr txBox="1">
            <a:spLocks noChangeArrowheads="1"/>
          </p:cNvSpPr>
          <p:nvPr/>
        </p:nvSpPr>
        <p:spPr bwMode="auto">
          <a:xfrm>
            <a:off x="927100" y="1112838"/>
            <a:ext cx="722312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Crucial to identify user correctly, as protection systems depend on user ID</a:t>
            </a:r>
          </a:p>
          <a:p>
            <a:pPr marL="354013" indent="-341313">
              <a:lnSpc>
                <a:spcPts val="1738"/>
              </a:lnSpc>
              <a:spcBef>
                <a:spcPts val="688"/>
              </a:spcBef>
              <a:buClr>
                <a:srgbClr val="993300"/>
              </a:buClr>
              <a:buSzPct val="8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User identity most often established through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passwords</a:t>
            </a:r>
            <a:r>
              <a:rPr lang="th-TH" sz="1600">
                <a:cs typeface="Arial" charset="0"/>
              </a:rPr>
              <a:t>, can be considered  a special case of either keys or capabilities</a:t>
            </a:r>
          </a:p>
          <a:p>
            <a:pPr marL="354013" indent="-341313">
              <a:spcBef>
                <a:spcPts val="450"/>
              </a:spcBef>
              <a:buClr>
                <a:srgbClr val="993300"/>
              </a:buClr>
              <a:buSzPct val="8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Passwords must be kept secret</a:t>
            </a:r>
          </a:p>
          <a:p>
            <a:pPr marL="755650" lvl="1" indent="-287338">
              <a:spcBef>
                <a:spcPts val="4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Frequent change of passwords</a:t>
            </a:r>
          </a:p>
          <a:p>
            <a:pPr marL="755650" lvl="1" indent="-287338">
              <a:spcBef>
                <a:spcPts val="4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History to avoid repeats</a:t>
            </a:r>
          </a:p>
          <a:p>
            <a:pPr marL="755650" lvl="1" indent="-287338">
              <a:spcBef>
                <a:spcPts val="42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Use of	non-guessable	passwords</a:t>
            </a:r>
          </a:p>
          <a:p>
            <a:pPr marL="755650" lvl="1" indent="-287338">
              <a:spcBef>
                <a:spcPts val="5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Log all invalid access attempts (but not the passwords themselves)</a:t>
            </a:r>
          </a:p>
          <a:p>
            <a:pPr marL="755650" lvl="1" indent="-287338">
              <a:spcBef>
                <a:spcPts val="4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Unauthorized transfer</a:t>
            </a:r>
          </a:p>
          <a:p>
            <a:pPr marL="354013" indent="-341313">
              <a:spcBef>
                <a:spcPts val="475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Passwords may also either be encrypted or allowed to be used only once</a:t>
            </a:r>
          </a:p>
          <a:p>
            <a:pPr marL="755650" lvl="1" indent="-287338">
              <a:spcBef>
                <a:spcPts val="4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Does encrypting passwords solve the exposure problem?</a:t>
            </a:r>
          </a:p>
          <a:p>
            <a:pPr marL="354013" indent="-341313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Might solve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sniffing</a:t>
            </a:r>
            <a:endParaRPr lang="th-TH" sz="1600">
              <a:cs typeface="Arial" charset="0"/>
            </a:endParaRPr>
          </a:p>
          <a:p>
            <a:pPr marL="354013" indent="-341313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Consider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shoulder surfing</a:t>
            </a:r>
            <a:endParaRPr lang="th-TH" sz="1600">
              <a:cs typeface="Arial" charset="0"/>
            </a:endParaRPr>
          </a:p>
          <a:p>
            <a:pPr marL="354013" indent="-341313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Consider Trojan horse keystroke logger</a:t>
            </a:r>
          </a:p>
          <a:p>
            <a:pPr marL="354013" indent="-341313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How are passwords stored at authenticating site?</a:t>
            </a:r>
          </a:p>
        </p:txBody>
      </p:sp>
      <p:sp>
        <p:nvSpPr>
          <p:cNvPr id="7" name="object 7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9128913B-2F95-43F8-A761-64AF4F7DBE1E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4" name="object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27275" eaLnBrk="1" hangingPunct="1"/>
            <a:r>
              <a:rPr lang="th-TH" sz="3200" smtClean="0">
                <a:latin typeface="Arial" charset="0"/>
                <a:cs typeface="Arial" charset="0"/>
              </a:rPr>
              <a:t>Passwords</a:t>
            </a:r>
          </a:p>
        </p:txBody>
      </p:sp>
      <p:sp>
        <p:nvSpPr>
          <p:cNvPr id="74755" name="object 4"/>
          <p:cNvSpPr>
            <a:spLocks noChangeArrowheads="1"/>
          </p:cNvSpPr>
          <p:nvPr/>
        </p:nvSpPr>
        <p:spPr bwMode="auto">
          <a:xfrm>
            <a:off x="2058988" y="2679700"/>
            <a:ext cx="406400" cy="254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6" name="object 5"/>
          <p:cNvSpPr>
            <a:spLocks noChangeArrowheads="1"/>
          </p:cNvSpPr>
          <p:nvPr/>
        </p:nvSpPr>
        <p:spPr bwMode="auto">
          <a:xfrm>
            <a:off x="2578100" y="2679700"/>
            <a:ext cx="406400" cy="254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7" name="object 6"/>
          <p:cNvSpPr>
            <a:spLocks noChangeArrowheads="1"/>
          </p:cNvSpPr>
          <p:nvPr/>
        </p:nvSpPr>
        <p:spPr bwMode="auto">
          <a:xfrm>
            <a:off x="2787650" y="5888038"/>
            <a:ext cx="407988" cy="254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8" name="object 7"/>
          <p:cNvSpPr>
            <a:spLocks noChangeArrowheads="1"/>
          </p:cNvSpPr>
          <p:nvPr/>
        </p:nvSpPr>
        <p:spPr bwMode="auto">
          <a:xfrm>
            <a:off x="3595688" y="5888038"/>
            <a:ext cx="406400" cy="254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825" y="1119188"/>
            <a:ext cx="7661275" cy="5016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600" spc="-10" dirty="0">
                <a:latin typeface="Arial"/>
                <a:cs typeface="Arial"/>
              </a:rPr>
              <a:t>Encrypt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avoid having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keep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secret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lnSpc>
                <a:spcPts val="1870"/>
              </a:lnSpc>
              <a:spcBef>
                <a:spcPts val="660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600" spc="-10" dirty="0">
                <a:latin typeface="Arial"/>
                <a:cs typeface="Arial"/>
              </a:rPr>
              <a:t>But keep </a:t>
            </a:r>
            <a:r>
              <a:rPr sz="1600" spc="-5" dirty="0">
                <a:latin typeface="Arial"/>
                <a:cs typeface="Arial"/>
              </a:rPr>
              <a:t>secret </a:t>
            </a:r>
            <a:r>
              <a:rPr sz="1600" spc="-15" dirty="0">
                <a:latin typeface="Arial"/>
                <a:cs typeface="Arial"/>
              </a:rPr>
              <a:t>anyway </a:t>
            </a:r>
            <a:r>
              <a:rPr sz="1600" spc="-5" dirty="0">
                <a:latin typeface="Arial"/>
                <a:cs typeface="Arial"/>
              </a:rPr>
              <a:t>(i.e. Unix </a:t>
            </a:r>
            <a:r>
              <a:rPr sz="1600" spc="-10" dirty="0">
                <a:latin typeface="Arial"/>
                <a:cs typeface="Arial"/>
              </a:rPr>
              <a:t>uses </a:t>
            </a:r>
            <a:r>
              <a:rPr sz="1600" spc="-5" dirty="0">
                <a:latin typeface="Arial"/>
                <a:cs typeface="Arial"/>
              </a:rPr>
              <a:t>superuser-only </a:t>
            </a:r>
            <a:r>
              <a:rPr sz="1600" spc="-10" dirty="0">
                <a:latin typeface="Arial"/>
                <a:cs typeface="Arial"/>
              </a:rPr>
              <a:t>readably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756920" fontAlgn="auto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/etc/shadow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spcBef>
                <a:spcPts val="780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600" spc="-5" dirty="0">
                <a:latin typeface="Arial"/>
                <a:cs typeface="Arial"/>
              </a:rPr>
              <a:t>Use </a:t>
            </a:r>
            <a:r>
              <a:rPr sz="1600" spc="-10" dirty="0">
                <a:latin typeface="Arial"/>
                <a:cs typeface="Arial"/>
              </a:rPr>
              <a:t>algorithm easy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compute </a:t>
            </a:r>
            <a:r>
              <a:rPr sz="1600" spc="-10" dirty="0">
                <a:latin typeface="Arial"/>
                <a:cs typeface="Arial"/>
              </a:rPr>
              <a:t>but </a:t>
            </a:r>
            <a:r>
              <a:rPr sz="1600" dirty="0">
                <a:latin typeface="Arial"/>
                <a:cs typeface="Arial"/>
              </a:rPr>
              <a:t>difficult to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invert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spcBef>
                <a:spcPts val="680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600" spc="-5" dirty="0">
                <a:latin typeface="Arial"/>
                <a:cs typeface="Arial"/>
              </a:rPr>
              <a:t>Only </a:t>
            </a:r>
            <a:r>
              <a:rPr sz="1600" spc="-10" dirty="0">
                <a:latin typeface="Arial"/>
                <a:cs typeface="Arial"/>
              </a:rPr>
              <a:t>encrypted password </a:t>
            </a:r>
            <a:r>
              <a:rPr sz="1600" spc="-5" dirty="0">
                <a:latin typeface="Arial"/>
                <a:cs typeface="Arial"/>
              </a:rPr>
              <a:t>stored, never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decrypted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spcBef>
                <a:spcPts val="600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920" algn="l"/>
                <a:tab pos="757555" algn="l"/>
                <a:tab pos="1376680" algn="l"/>
                <a:tab pos="1953260" algn="l"/>
              </a:tabLst>
              <a:defRPr/>
            </a:pPr>
            <a:r>
              <a:rPr sz="1600" spc="-10" dirty="0">
                <a:latin typeface="Arial"/>
                <a:cs typeface="Arial"/>
              </a:rPr>
              <a:t>Add	</a:t>
            </a:r>
            <a:r>
              <a:rPr sz="1600" spc="-5" dirty="0">
                <a:latin typeface="Arial"/>
                <a:cs typeface="Arial"/>
              </a:rPr>
              <a:t>salt	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avoid </a:t>
            </a:r>
            <a:r>
              <a:rPr sz="1600" spc="-1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same </a:t>
            </a:r>
            <a:r>
              <a:rPr sz="1600" spc="-10" dirty="0">
                <a:latin typeface="Arial"/>
                <a:cs typeface="Arial"/>
              </a:rPr>
              <a:t>password being encrypted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the same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marL="355600" indent="-342900" fontAlgn="auto">
              <a:spcBef>
                <a:spcPts val="740"/>
              </a:spcBef>
              <a:spcAft>
                <a:spcPts val="0"/>
              </a:spcAft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600" spc="-5" dirty="0">
                <a:latin typeface="Arial"/>
                <a:cs typeface="Arial"/>
              </a:rPr>
              <a:t>One-time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passwords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spcBef>
                <a:spcPts val="655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600" dirty="0">
                <a:latin typeface="Arial"/>
                <a:cs typeface="Arial"/>
              </a:rPr>
              <a:t>Use a </a:t>
            </a:r>
            <a:r>
              <a:rPr sz="1600" spc="-5" dirty="0">
                <a:latin typeface="Arial"/>
                <a:cs typeface="Arial"/>
              </a:rPr>
              <a:t>function </a:t>
            </a:r>
            <a:r>
              <a:rPr sz="1600" spc="-10" dirty="0">
                <a:latin typeface="Arial"/>
                <a:cs typeface="Arial"/>
              </a:rPr>
              <a:t>based on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seed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compute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password, both user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7569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computer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spcBef>
                <a:spcPts val="680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600" spc="-10" dirty="0">
                <a:latin typeface="Arial"/>
                <a:cs typeface="Arial"/>
              </a:rPr>
              <a:t>Hardware </a:t>
            </a:r>
            <a:r>
              <a:rPr sz="1600" spc="-5" dirty="0">
                <a:latin typeface="Arial"/>
                <a:cs typeface="Arial"/>
              </a:rPr>
              <a:t>device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5" dirty="0">
                <a:latin typeface="Arial"/>
                <a:cs typeface="Arial"/>
              </a:rPr>
              <a:t>calculator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5" dirty="0">
                <a:latin typeface="Arial"/>
                <a:cs typeface="Arial"/>
              </a:rPr>
              <a:t>key </a:t>
            </a:r>
            <a:r>
              <a:rPr sz="1600" dirty="0">
                <a:latin typeface="Arial"/>
                <a:cs typeface="Arial"/>
              </a:rPr>
              <a:t>fob to </a:t>
            </a:r>
            <a:r>
              <a:rPr sz="1600" spc="-10" dirty="0">
                <a:latin typeface="Arial"/>
                <a:cs typeface="Arial"/>
              </a:rPr>
              <a:t>generate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password</a:t>
            </a:r>
            <a:endParaRPr sz="1600">
              <a:latin typeface="Arial"/>
              <a:cs typeface="Arial"/>
            </a:endParaRPr>
          </a:p>
          <a:p>
            <a:pPr marL="871219" fontAlgn="auto">
              <a:spcBef>
                <a:spcPts val="680"/>
              </a:spcBef>
              <a:spcAft>
                <a:spcPts val="0"/>
              </a:spcAft>
              <a:defRPr/>
            </a:pPr>
            <a:r>
              <a:rPr sz="12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Arial"/>
                <a:cs typeface="Arial"/>
              </a:rPr>
              <a:t>Changes </a:t>
            </a:r>
            <a:r>
              <a:rPr sz="1600" dirty="0">
                <a:latin typeface="Arial"/>
                <a:cs typeface="Arial"/>
              </a:rPr>
              <a:t>very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frequently</a:t>
            </a:r>
            <a:endParaRPr sz="1600">
              <a:latin typeface="Arial"/>
              <a:cs typeface="Arial"/>
            </a:endParaRPr>
          </a:p>
          <a:p>
            <a:pPr marL="355600" indent="-342900" fontAlgn="auto">
              <a:spcBef>
                <a:spcPts val="660"/>
              </a:spcBef>
              <a:spcAft>
                <a:spcPts val="0"/>
              </a:spcAft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600" spc="-5" dirty="0">
                <a:latin typeface="Arial"/>
                <a:cs typeface="Arial"/>
              </a:rPr>
              <a:t>Biometrics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spcBef>
                <a:spcPts val="680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600" spc="-5" dirty="0">
                <a:latin typeface="Arial"/>
                <a:cs typeface="Arial"/>
              </a:rPr>
              <a:t>Some </a:t>
            </a:r>
            <a:r>
              <a:rPr sz="1600" spc="-10" dirty="0">
                <a:latin typeface="Arial"/>
                <a:cs typeface="Arial"/>
              </a:rPr>
              <a:t>physical </a:t>
            </a:r>
            <a:r>
              <a:rPr sz="1600" spc="-5" dirty="0">
                <a:latin typeface="Arial"/>
                <a:cs typeface="Arial"/>
              </a:rPr>
              <a:t>attribute (fingerprint, </a:t>
            </a:r>
            <a:r>
              <a:rPr sz="1600" spc="-10" dirty="0">
                <a:latin typeface="Arial"/>
                <a:cs typeface="Arial"/>
              </a:rPr>
              <a:t>hand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scan)</a:t>
            </a:r>
            <a:endParaRPr sz="1600">
              <a:latin typeface="Arial"/>
              <a:cs typeface="Arial"/>
            </a:endParaRPr>
          </a:p>
          <a:p>
            <a:pPr marL="355600" indent="-342900" fontAlgn="auto">
              <a:spcBef>
                <a:spcPts val="660"/>
              </a:spcBef>
              <a:spcAft>
                <a:spcPts val="0"/>
              </a:spcAft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600" spc="-5" dirty="0">
                <a:latin typeface="Arial"/>
                <a:cs typeface="Arial"/>
              </a:rPr>
              <a:t>Multi-factor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authentication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spcBef>
                <a:spcPts val="680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600" spc="-10" dirty="0">
                <a:latin typeface="Arial"/>
                <a:cs typeface="Arial"/>
              </a:rPr>
              <a:t>Need two or </a:t>
            </a:r>
            <a:r>
              <a:rPr sz="1600" spc="-5" dirty="0">
                <a:latin typeface="Arial"/>
                <a:cs typeface="Arial"/>
              </a:rPr>
              <a:t>more factors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authentication</a:t>
            </a:r>
            <a:endParaRPr sz="1600">
              <a:latin typeface="Arial"/>
              <a:cs typeface="Arial"/>
            </a:endParaRPr>
          </a:p>
          <a:p>
            <a:pPr marL="871219" fontAlgn="auto">
              <a:spcBef>
                <a:spcPts val="620"/>
              </a:spcBef>
              <a:spcAft>
                <a:spcPts val="0"/>
              </a:spcAft>
              <a:tabLst>
                <a:tab pos="2106295" algn="l"/>
                <a:tab pos="2913380" algn="l"/>
              </a:tabLst>
              <a:defRPr/>
            </a:pPr>
            <a:r>
              <a:rPr sz="12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600" spc="-5" dirty="0">
                <a:latin typeface="Arial"/>
                <a:cs typeface="Arial"/>
              </a:rPr>
              <a:t>i.e.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USB	</a:t>
            </a:r>
            <a:r>
              <a:rPr sz="1600" spc="-10" dirty="0">
                <a:latin typeface="Arial"/>
                <a:cs typeface="Arial"/>
              </a:rPr>
              <a:t>dongle	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biometric </a:t>
            </a:r>
            <a:r>
              <a:rPr sz="1600" spc="-10" dirty="0">
                <a:latin typeface="Arial"/>
                <a:cs typeface="Arial"/>
              </a:rPr>
              <a:t>measure, and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password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33AC85CA-2AB0-448A-8779-156C797C930D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6263" y="228600"/>
            <a:ext cx="5667375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Security Violation</a:t>
            </a:r>
            <a:r>
              <a:rPr sz="3200" spc="-65" dirty="0"/>
              <a:t> </a:t>
            </a:r>
            <a:r>
              <a:rPr sz="3200" dirty="0"/>
              <a:t>Categories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4826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724BA581-FCF8-4D9A-855B-9B71CA16C2DA}" type="slidenum">
              <a:rPr spc="-5" dirty="0">
                <a:latin typeface="Arial"/>
                <a:cs typeface="Arial"/>
              </a:rPr>
              <a:pPr marL="4826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1206500"/>
            <a:ext cx="4176713" cy="361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b="1" spc="-5" dirty="0">
                <a:latin typeface="Arial"/>
                <a:cs typeface="Arial"/>
              </a:rPr>
              <a:t>Breach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confidentiality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Unauthorized </a:t>
            </a:r>
            <a:r>
              <a:rPr sz="1800" dirty="0">
                <a:latin typeface="Arial"/>
                <a:cs typeface="Arial"/>
              </a:rPr>
              <a:t>reading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b="1" spc="-5" dirty="0">
                <a:latin typeface="Arial"/>
                <a:cs typeface="Arial"/>
              </a:rPr>
              <a:t>Breach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integrity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Unauthorized </a:t>
            </a:r>
            <a:r>
              <a:rPr sz="1800" dirty="0">
                <a:latin typeface="Arial"/>
                <a:cs typeface="Arial"/>
              </a:rPr>
              <a:t>modification 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b="1" spc="-5" dirty="0">
                <a:latin typeface="Arial"/>
                <a:cs typeface="Arial"/>
              </a:rPr>
              <a:t>Breach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availability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Unauthorized </a:t>
            </a:r>
            <a:r>
              <a:rPr sz="1800" dirty="0">
                <a:latin typeface="Arial"/>
                <a:cs typeface="Arial"/>
              </a:rPr>
              <a:t>destruction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4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b="1" spc="-5" dirty="0">
                <a:latin typeface="Arial"/>
                <a:cs typeface="Arial"/>
              </a:rPr>
              <a:t>Theft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spc="-5" dirty="0">
                <a:latin typeface="Arial"/>
                <a:cs typeface="Arial"/>
              </a:rPr>
              <a:t>Unauthorized use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  <a:defRPr/>
            </a:pPr>
            <a:r>
              <a:rPr sz="1800" b="1" spc="-5" dirty="0">
                <a:latin typeface="Arial"/>
                <a:cs typeface="Arial"/>
              </a:rPr>
              <a:t>Denial of service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DOS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56920" lvl="1" indent="-287020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Prevention of legitimate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713" y="215900"/>
            <a:ext cx="6297612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Implementing Security</a:t>
            </a:r>
            <a:r>
              <a:rPr sz="3200" spc="-70" dirty="0"/>
              <a:t> </a:t>
            </a:r>
            <a:r>
              <a:rPr sz="3200" dirty="0"/>
              <a:t>Defenses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06888" y="6670675"/>
            <a:ext cx="346075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15.50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76806" name="object 4"/>
          <p:cNvSpPr txBox="1">
            <a:spLocks noChangeArrowheads="1"/>
          </p:cNvSpPr>
          <p:nvPr/>
        </p:nvSpPr>
        <p:spPr bwMode="auto">
          <a:xfrm>
            <a:off x="927100" y="1096963"/>
            <a:ext cx="7450138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 b="1">
                <a:solidFill>
                  <a:srgbClr val="3366FF"/>
                </a:solidFill>
                <a:cs typeface="Arial" charset="0"/>
              </a:rPr>
              <a:t>Defense in depth </a:t>
            </a:r>
            <a:r>
              <a:rPr lang="th-TH" sz="1600">
                <a:cs typeface="Arial" charset="0"/>
              </a:rPr>
              <a:t>is most common security theory – multiple layers of security</a:t>
            </a:r>
          </a:p>
          <a:p>
            <a:pPr marL="354013" indent="-341313">
              <a:spcBef>
                <a:spcPts val="663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 b="1">
                <a:solidFill>
                  <a:srgbClr val="3366FF"/>
                </a:solidFill>
                <a:cs typeface="Arial" charset="0"/>
              </a:rPr>
              <a:t>Security policy </a:t>
            </a:r>
            <a:r>
              <a:rPr lang="th-TH" sz="1600">
                <a:cs typeface="Arial" charset="0"/>
              </a:rPr>
              <a:t>describes what is being secured</a:t>
            </a:r>
          </a:p>
          <a:p>
            <a:pPr marL="354013" indent="-341313">
              <a:spcBef>
                <a:spcPts val="675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Vulnerability assessment compares real state of system / network compared to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security policy</a:t>
            </a:r>
          </a:p>
          <a:p>
            <a:pPr marL="354013" indent="-341313">
              <a:spcBef>
                <a:spcPts val="675"/>
              </a:spcBef>
              <a:buClr>
                <a:srgbClr val="993300"/>
              </a:buClr>
              <a:buSzPct val="8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Intrusion detection endeavors to detect attempted or successful intrusions</a:t>
            </a:r>
          </a:p>
          <a:p>
            <a:pPr marL="755650" lvl="1" indent="-287338">
              <a:spcBef>
                <a:spcPts val="6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 b="1">
                <a:solidFill>
                  <a:srgbClr val="3366FF"/>
                </a:solidFill>
                <a:cs typeface="Arial" charset="0"/>
              </a:rPr>
              <a:t>Signature-based </a:t>
            </a:r>
            <a:r>
              <a:rPr lang="th-TH" sz="1600">
                <a:cs typeface="Arial" charset="0"/>
              </a:rPr>
              <a:t>detection spots known bad patterns</a:t>
            </a:r>
          </a:p>
          <a:p>
            <a:pPr marL="755650" lvl="1" indent="-287338">
              <a:spcBef>
                <a:spcPts val="6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 b="1">
                <a:solidFill>
                  <a:srgbClr val="3366FF"/>
                </a:solidFill>
                <a:cs typeface="Arial" charset="0"/>
              </a:rPr>
              <a:t>Anomaly detection </a:t>
            </a:r>
            <a:r>
              <a:rPr lang="th-TH" sz="1600">
                <a:cs typeface="Arial" charset="0"/>
              </a:rPr>
              <a:t>spots differences from normal behavior</a:t>
            </a:r>
          </a:p>
          <a:p>
            <a:pPr marL="354013" indent="-341313">
              <a:spcBef>
                <a:spcPts val="650"/>
              </a:spcBef>
              <a:tabLst>
                <a:tab pos="354013" algn="l"/>
                <a:tab pos="355600" algn="l"/>
              </a:tabLst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Can detect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zero-day </a:t>
            </a:r>
            <a:r>
              <a:rPr lang="th-TH" sz="1600">
                <a:cs typeface="Arial" charset="0"/>
              </a:rPr>
              <a:t>attacks</a:t>
            </a:r>
          </a:p>
          <a:p>
            <a:pPr marL="755650" lvl="1" indent="-287338">
              <a:spcBef>
                <a:spcPts val="6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 b="1">
                <a:solidFill>
                  <a:srgbClr val="3366FF"/>
                </a:solidFill>
                <a:cs typeface="Arial" charset="0"/>
              </a:rPr>
              <a:t>False-positives </a:t>
            </a:r>
            <a:r>
              <a:rPr lang="th-TH" sz="1600">
                <a:cs typeface="Arial" charset="0"/>
              </a:rPr>
              <a:t>and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false-negatives </a:t>
            </a:r>
            <a:r>
              <a:rPr lang="th-TH" sz="1600">
                <a:cs typeface="Arial" charset="0"/>
              </a:rPr>
              <a:t>a problem</a:t>
            </a:r>
          </a:p>
          <a:p>
            <a:pPr marL="354013" indent="-341313">
              <a:spcBef>
                <a:spcPts val="675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Virus protection</a:t>
            </a:r>
          </a:p>
          <a:p>
            <a:pPr marL="755650" lvl="1" indent="-287338">
              <a:spcBef>
                <a:spcPts val="6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Searching all programs or programs at execution for known virus patterns</a:t>
            </a:r>
          </a:p>
          <a:p>
            <a:pPr marL="755650" lvl="1" indent="-287338">
              <a:spcBef>
                <a:spcPts val="6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Or run in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sandbox </a:t>
            </a:r>
            <a:r>
              <a:rPr lang="th-TH" sz="1600">
                <a:cs typeface="Arial" charset="0"/>
              </a:rPr>
              <a:t>so can’t damage system</a:t>
            </a:r>
          </a:p>
          <a:p>
            <a:pPr marL="354013" indent="-341313">
              <a:spcBef>
                <a:spcPts val="663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Auditing, accounting, and logging of all or specific system or network activities</a:t>
            </a:r>
          </a:p>
          <a:p>
            <a:pPr marL="354013" indent="-341313">
              <a:spcBef>
                <a:spcPts val="675"/>
              </a:spcBef>
              <a:buClr>
                <a:srgbClr val="993300"/>
              </a:buClr>
              <a:buSzPct val="8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600">
                <a:cs typeface="Arial" charset="0"/>
              </a:rPr>
              <a:t>Practice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safe computing </a:t>
            </a:r>
            <a:r>
              <a:rPr lang="th-TH" sz="1600">
                <a:cs typeface="Arial" charset="0"/>
              </a:rPr>
              <a:t>– avoid sources of infection, download from only  “good” sites, etc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7363" y="249238"/>
            <a:ext cx="6546850" cy="376237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/>
              <a:t>Firewalling to Protect </a:t>
            </a:r>
            <a:r>
              <a:rPr sz="2400" spc="-10" dirty="0"/>
              <a:t>Systems </a:t>
            </a:r>
            <a:r>
              <a:rPr sz="2400" dirty="0"/>
              <a:t>and</a:t>
            </a:r>
            <a:r>
              <a:rPr sz="2400" spc="-60" dirty="0"/>
              <a:t> </a:t>
            </a:r>
            <a:r>
              <a:rPr sz="2400" dirty="0"/>
              <a:t>Networks</a:t>
            </a:r>
            <a:endParaRPr sz="24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4E241194-5D15-4272-B9BC-1D705E60EF21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78854" name="object 4"/>
          <p:cNvSpPr txBox="1">
            <a:spLocks noChangeArrowheads="1"/>
          </p:cNvSpPr>
          <p:nvPr/>
        </p:nvSpPr>
        <p:spPr bwMode="auto">
          <a:xfrm>
            <a:off x="939800" y="1082675"/>
            <a:ext cx="7099300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A network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firewall </a:t>
            </a:r>
            <a:r>
              <a:rPr lang="th-TH" sz="1800">
                <a:cs typeface="Arial" charset="0"/>
              </a:rPr>
              <a:t>is placed between trusted and untrusted hosts</a:t>
            </a:r>
          </a:p>
          <a:p>
            <a:pPr marL="755650" lvl="1" indent="-285750">
              <a:lnSpc>
                <a:spcPts val="2050"/>
              </a:lnSpc>
              <a:spcBef>
                <a:spcPts val="53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The firewall limits network access between these two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security</a:t>
            </a:r>
            <a:endParaRPr lang="th-TH" sz="1800">
              <a:cs typeface="Arial" charset="0"/>
            </a:endParaRPr>
          </a:p>
          <a:p>
            <a:pPr marL="355600" indent="-342900">
              <a:lnSpc>
                <a:spcPts val="2050"/>
              </a:lnSpc>
              <a:tabLst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domains</a:t>
            </a:r>
            <a:endParaRPr lang="th-TH" sz="1800">
              <a:cs typeface="Arial" charset="0"/>
            </a:endParaRPr>
          </a:p>
          <a:p>
            <a:pPr marL="355600" indent="-342900">
              <a:spcBef>
                <a:spcPts val="5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Can be tunneled or spoofed</a:t>
            </a:r>
          </a:p>
          <a:p>
            <a:pPr marL="755650" lvl="1" indent="-285750">
              <a:lnSpc>
                <a:spcPts val="2050"/>
              </a:lnSpc>
              <a:spcBef>
                <a:spcPts val="5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Tunneling allows disallowed protocol to travel within allowed</a:t>
            </a:r>
          </a:p>
          <a:p>
            <a:pPr marL="355600" indent="-342900">
              <a:lnSpc>
                <a:spcPts val="2050"/>
              </a:lnSpc>
              <a:tabLst>
                <a:tab pos="355600" algn="l"/>
              </a:tabLst>
            </a:pPr>
            <a:r>
              <a:rPr lang="th-TH" sz="1800">
                <a:cs typeface="Arial" charset="0"/>
              </a:rPr>
              <a:t>protocol (i.e., telnet inside of HTTP)</a:t>
            </a:r>
          </a:p>
          <a:p>
            <a:pPr marL="755650" lvl="1" indent="-285750">
              <a:lnSpc>
                <a:spcPts val="1938"/>
              </a:lnSpc>
              <a:spcBef>
                <a:spcPts val="788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Firewall rules typically based on host name or IP address  which can be spoofed</a:t>
            </a:r>
          </a:p>
          <a:p>
            <a:pPr marL="355600" indent="-342900">
              <a:spcBef>
                <a:spcPts val="51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Personal firewall </a:t>
            </a:r>
            <a:r>
              <a:rPr lang="th-TH" sz="1800">
                <a:cs typeface="Arial" charset="0"/>
              </a:rPr>
              <a:t>is software layer on given host</a:t>
            </a:r>
          </a:p>
          <a:p>
            <a:pPr marL="755650" lvl="1" indent="-285750">
              <a:spcBef>
                <a:spcPts val="5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Can monitor / limit traffic to and from the host</a:t>
            </a:r>
          </a:p>
          <a:p>
            <a:pPr marL="355600" indent="-342900">
              <a:lnSpc>
                <a:spcPts val="2063"/>
              </a:lnSpc>
              <a:spcBef>
                <a:spcPts val="5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Application proxy firewall </a:t>
            </a:r>
            <a:r>
              <a:rPr lang="th-TH" sz="1800">
                <a:cs typeface="Arial" charset="0"/>
              </a:rPr>
              <a:t>understands application protocol and</a:t>
            </a:r>
          </a:p>
          <a:p>
            <a:pPr marL="355600" indent="-342900">
              <a:lnSpc>
                <a:spcPts val="2063"/>
              </a:lnSpc>
              <a:tabLst>
                <a:tab pos="355600" algn="l"/>
              </a:tabLst>
            </a:pPr>
            <a:r>
              <a:rPr lang="th-TH" sz="1800">
                <a:cs typeface="Arial" charset="0"/>
              </a:rPr>
              <a:t>can control them (i.e., SMTP)</a:t>
            </a:r>
          </a:p>
          <a:p>
            <a:pPr marL="355600" indent="-342900">
              <a:lnSpc>
                <a:spcPts val="2050"/>
              </a:lnSpc>
              <a:spcBef>
                <a:spcPts val="5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System-call firewall </a:t>
            </a:r>
            <a:r>
              <a:rPr lang="th-TH" sz="1800">
                <a:cs typeface="Arial" charset="0"/>
              </a:rPr>
              <a:t>monitors all important system calls and apply</a:t>
            </a:r>
          </a:p>
          <a:p>
            <a:pPr marL="355600" indent="-342900">
              <a:lnSpc>
                <a:spcPts val="2050"/>
              </a:lnSpc>
              <a:tabLst>
                <a:tab pos="355600" algn="l"/>
              </a:tabLst>
            </a:pPr>
            <a:r>
              <a:rPr lang="th-TH" sz="1800">
                <a:cs typeface="Arial" charset="0"/>
              </a:rPr>
              <a:t>rules to them (i.e., this program can execute that system call)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7663" y="279400"/>
            <a:ext cx="7123112" cy="314325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3325495" algn="l"/>
              </a:tabLst>
              <a:defRPr/>
            </a:pPr>
            <a:r>
              <a:rPr sz="2000" spc="5" dirty="0"/>
              <a:t>Network</a:t>
            </a:r>
            <a:r>
              <a:rPr sz="2000" spc="-40" dirty="0"/>
              <a:t> </a:t>
            </a:r>
            <a:r>
              <a:rPr sz="2000" dirty="0"/>
              <a:t>Security</a:t>
            </a:r>
            <a:r>
              <a:rPr sz="2000" spc="-25" dirty="0"/>
              <a:t> </a:t>
            </a:r>
            <a:r>
              <a:rPr sz="2000" spc="-5" dirty="0"/>
              <a:t>Through	</a:t>
            </a:r>
            <a:r>
              <a:rPr sz="2000" dirty="0"/>
              <a:t>Domain Separation Via</a:t>
            </a:r>
            <a:r>
              <a:rPr sz="2000" spc="-120" dirty="0"/>
              <a:t> </a:t>
            </a:r>
            <a:r>
              <a:rPr sz="2000" dirty="0"/>
              <a:t>Firewall</a:t>
            </a:r>
            <a:endParaRPr sz="2000"/>
          </a:p>
        </p:txBody>
      </p:sp>
      <p:sp>
        <p:nvSpPr>
          <p:cNvPr id="80899" name="object 4"/>
          <p:cNvSpPr>
            <a:spLocks noChangeArrowheads="1"/>
          </p:cNvSpPr>
          <p:nvPr/>
        </p:nvSpPr>
        <p:spPr bwMode="auto">
          <a:xfrm>
            <a:off x="1489075" y="1228725"/>
            <a:ext cx="6834188" cy="4191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C25A3661-0D12-4FA3-97AF-5AAD3BC9825E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734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Computer </a:t>
            </a:r>
            <a:r>
              <a:rPr spc="-5" dirty="0"/>
              <a:t>Security</a:t>
            </a:r>
            <a:r>
              <a:rPr spc="-30" dirty="0"/>
              <a:t> </a:t>
            </a:r>
            <a:r>
              <a:rPr dirty="0"/>
              <a:t>Classifications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DB3A56D7-2EC1-42B7-811E-C2339BA9B24A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81926" name="object 4"/>
          <p:cNvSpPr txBox="1">
            <a:spLocks noChangeArrowheads="1"/>
          </p:cNvSpPr>
          <p:nvPr/>
        </p:nvSpPr>
        <p:spPr bwMode="auto">
          <a:xfrm>
            <a:off x="968375" y="1096963"/>
            <a:ext cx="6757988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U.S. Department of Defense outlines four divisions of computer  security: </a:t>
            </a:r>
            <a:r>
              <a:rPr lang="th-TH" sz="1800" b="1">
                <a:cs typeface="Arial" charset="0"/>
              </a:rPr>
              <a:t>A</a:t>
            </a:r>
            <a:r>
              <a:rPr lang="th-TH" sz="1800">
                <a:cs typeface="Arial" charset="0"/>
              </a:rPr>
              <a:t>, </a:t>
            </a:r>
            <a:r>
              <a:rPr lang="th-TH" sz="1800" b="1">
                <a:cs typeface="Arial" charset="0"/>
              </a:rPr>
              <a:t>B</a:t>
            </a:r>
            <a:r>
              <a:rPr lang="th-TH" sz="1800">
                <a:cs typeface="Arial" charset="0"/>
              </a:rPr>
              <a:t>, </a:t>
            </a:r>
            <a:r>
              <a:rPr lang="th-TH" sz="1800" b="1">
                <a:cs typeface="Arial" charset="0"/>
              </a:rPr>
              <a:t>C</a:t>
            </a:r>
            <a:r>
              <a:rPr lang="th-TH" sz="1800">
                <a:cs typeface="Arial" charset="0"/>
              </a:rPr>
              <a:t>, and </a:t>
            </a:r>
            <a:r>
              <a:rPr lang="th-TH" sz="1800" b="1">
                <a:cs typeface="Arial" charset="0"/>
              </a:rPr>
              <a:t>D</a:t>
            </a:r>
            <a:endParaRPr lang="th-TH" sz="1800">
              <a:cs typeface="Arial" charset="0"/>
            </a:endParaRPr>
          </a:p>
          <a:p>
            <a:pPr marL="355600" indent="-342900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 b="1">
                <a:cs typeface="Arial" charset="0"/>
              </a:rPr>
              <a:t>D </a:t>
            </a:r>
            <a:r>
              <a:rPr lang="th-TH" sz="1800">
                <a:cs typeface="Arial" charset="0"/>
              </a:rPr>
              <a:t>– Minimal security</a:t>
            </a: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 b="1">
                <a:cs typeface="Arial" charset="0"/>
              </a:rPr>
              <a:t>C </a:t>
            </a:r>
            <a:r>
              <a:rPr lang="th-TH" sz="1800">
                <a:cs typeface="Arial" charset="0"/>
              </a:rPr>
              <a:t>– Provides discretionary protection through auditing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Divided into </a:t>
            </a:r>
            <a:r>
              <a:rPr lang="th-TH" sz="1800" b="1">
                <a:cs typeface="Arial" charset="0"/>
              </a:rPr>
              <a:t>C1 </a:t>
            </a:r>
            <a:r>
              <a:rPr lang="th-TH" sz="1800">
                <a:cs typeface="Arial" charset="0"/>
              </a:rPr>
              <a:t>and </a:t>
            </a:r>
            <a:r>
              <a:rPr lang="th-TH" sz="1800" b="1">
                <a:cs typeface="Arial" charset="0"/>
              </a:rPr>
              <a:t>C2</a:t>
            </a:r>
            <a:endParaRPr lang="th-TH" sz="1800">
              <a:cs typeface="Arial" charset="0"/>
            </a:endParaRPr>
          </a:p>
          <a:p>
            <a:pPr marL="355600" indent="-342900">
              <a:spcBef>
                <a:spcPts val="763"/>
              </a:spcBef>
              <a:tabLst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 b="1">
                <a:cs typeface="Arial" charset="0"/>
              </a:rPr>
              <a:t>C1 </a:t>
            </a:r>
            <a:r>
              <a:rPr lang="th-TH" sz="1800">
                <a:cs typeface="Arial" charset="0"/>
              </a:rPr>
              <a:t>identifies cooperating users with the same level of  protection</a:t>
            </a:r>
          </a:p>
          <a:p>
            <a:pPr marL="355600" indent="-342900">
              <a:spcBef>
                <a:spcPts val="763"/>
              </a:spcBef>
              <a:tabLst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 b="1">
                <a:cs typeface="Arial" charset="0"/>
              </a:rPr>
              <a:t>C2 </a:t>
            </a:r>
            <a:r>
              <a:rPr lang="th-TH" sz="1800">
                <a:cs typeface="Arial" charset="0"/>
              </a:rPr>
              <a:t>allows user-level access control</a:t>
            </a:r>
          </a:p>
          <a:p>
            <a:pPr marL="355600" indent="-342900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 b="1">
                <a:cs typeface="Arial" charset="0"/>
              </a:rPr>
              <a:t>B </a:t>
            </a:r>
            <a:r>
              <a:rPr lang="th-TH" sz="1800">
                <a:cs typeface="Arial" charset="0"/>
              </a:rPr>
              <a:t>– All the properties of </a:t>
            </a:r>
            <a:r>
              <a:rPr lang="th-TH" sz="1800" b="1">
                <a:cs typeface="Arial" charset="0"/>
              </a:rPr>
              <a:t>C</a:t>
            </a:r>
            <a:r>
              <a:rPr lang="th-TH" sz="1800">
                <a:cs typeface="Arial" charset="0"/>
              </a:rPr>
              <a:t>, however each object may have</a:t>
            </a:r>
          </a:p>
          <a:p>
            <a:pPr marL="355600" indent="-342900">
              <a:tabLst>
                <a:tab pos="355600" algn="l"/>
              </a:tabLst>
            </a:pPr>
            <a:r>
              <a:rPr lang="th-TH" sz="1800">
                <a:cs typeface="Arial" charset="0"/>
              </a:rPr>
              <a:t>unique sensitivity labels</a:t>
            </a:r>
          </a:p>
          <a:p>
            <a:pPr marL="755650" lvl="1" indent="-285750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th-TH" sz="1800">
                <a:cs typeface="Arial" charset="0"/>
              </a:rPr>
              <a:t>Divided into </a:t>
            </a:r>
            <a:r>
              <a:rPr lang="th-TH" sz="1800" b="1">
                <a:cs typeface="Arial" charset="0"/>
              </a:rPr>
              <a:t>B1</a:t>
            </a:r>
            <a:r>
              <a:rPr lang="th-TH" sz="1800">
                <a:cs typeface="Arial" charset="0"/>
              </a:rPr>
              <a:t>, </a:t>
            </a:r>
            <a:r>
              <a:rPr lang="th-TH" sz="1800" b="1">
                <a:cs typeface="Arial" charset="0"/>
              </a:rPr>
              <a:t>B2</a:t>
            </a:r>
            <a:r>
              <a:rPr lang="th-TH" sz="1800">
                <a:cs typeface="Arial" charset="0"/>
              </a:rPr>
              <a:t>, and </a:t>
            </a:r>
            <a:r>
              <a:rPr lang="th-TH" sz="1800" b="1">
                <a:cs typeface="Arial" charset="0"/>
              </a:rPr>
              <a:t>B3</a:t>
            </a:r>
            <a:endParaRPr lang="th-TH" sz="1800">
              <a:cs typeface="Arial" charset="0"/>
            </a:endParaRPr>
          </a:p>
          <a:p>
            <a:pPr marL="355600" indent="-342900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1800" b="1">
                <a:cs typeface="Arial" charset="0"/>
              </a:rPr>
              <a:t>A </a:t>
            </a:r>
            <a:r>
              <a:rPr lang="th-TH" sz="1800">
                <a:cs typeface="Arial" charset="0"/>
              </a:rPr>
              <a:t>– Uses formal design and verification techniques to ensure</a:t>
            </a:r>
          </a:p>
          <a:p>
            <a:pPr marL="355600" indent="-342900">
              <a:tabLst>
                <a:tab pos="355600" algn="l"/>
              </a:tabLst>
            </a:pPr>
            <a:r>
              <a:rPr lang="th-TH" sz="1800">
                <a:cs typeface="Arial" charset="0"/>
              </a:rPr>
              <a:t>security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87883" rtlCol="0"/>
          <a:lstStyle/>
          <a:p>
            <a:pPr marL="16611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</a:t>
            </a:r>
            <a:r>
              <a:rPr spc="5" dirty="0"/>
              <a:t>Windows</a:t>
            </a:r>
            <a:r>
              <a:rPr spc="-120" dirty="0"/>
              <a:t> </a:t>
            </a:r>
            <a:r>
              <a:rPr spc="-5" dirty="0"/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463" y="1106488"/>
            <a:ext cx="4645025" cy="912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600" spc="-5" dirty="0">
                <a:latin typeface="Arial"/>
                <a:cs typeface="Arial"/>
              </a:rPr>
              <a:t>Security is </a:t>
            </a:r>
            <a:r>
              <a:rPr sz="1600" spc="-10" dirty="0">
                <a:latin typeface="Arial"/>
                <a:cs typeface="Arial"/>
              </a:rPr>
              <a:t>based on </a:t>
            </a:r>
            <a:r>
              <a:rPr sz="1600" b="1" spc="-10" dirty="0">
                <a:solidFill>
                  <a:srgbClr val="3366FF"/>
                </a:solidFill>
                <a:latin typeface="Arial"/>
                <a:cs typeface="Arial"/>
              </a:rPr>
              <a:t>user</a:t>
            </a:r>
            <a:r>
              <a:rPr sz="1600" b="1" spc="8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accounts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spcBef>
                <a:spcPts val="660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  <a:defRPr/>
            </a:pPr>
            <a:r>
              <a:rPr sz="1600" spc="-10" dirty="0">
                <a:latin typeface="Arial"/>
                <a:cs typeface="Arial"/>
              </a:rPr>
              <a:t>Each user has unique </a:t>
            </a:r>
            <a:r>
              <a:rPr sz="1600" spc="-5" dirty="0">
                <a:latin typeface="Arial"/>
                <a:cs typeface="Arial"/>
              </a:rPr>
              <a:t>security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  <a:p>
            <a:pPr marL="756920" lvl="1" indent="-287020" fontAlgn="auto">
              <a:spcBef>
                <a:spcPts val="680"/>
              </a:spcBef>
              <a:spcAft>
                <a:spcPts val="0"/>
              </a:spcAft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  <a:defRPr/>
            </a:pPr>
            <a:r>
              <a:rPr sz="1600" spc="-10" dirty="0">
                <a:latin typeface="Arial"/>
                <a:cs typeface="Arial"/>
              </a:rPr>
              <a:t>Login </a:t>
            </a:r>
            <a:r>
              <a:rPr sz="1600" spc="-5" dirty="0">
                <a:latin typeface="Arial"/>
                <a:cs typeface="Arial"/>
              </a:rPr>
              <a:t>to ID </a:t>
            </a:r>
            <a:r>
              <a:rPr sz="1600" spc="-10" dirty="0">
                <a:latin typeface="Arial"/>
                <a:cs typeface="Arial"/>
              </a:rPr>
              <a:t>creates </a:t>
            </a:r>
            <a:r>
              <a:rPr sz="1600" b="1" spc="-10" dirty="0">
                <a:solidFill>
                  <a:srgbClr val="3366FF"/>
                </a:solidFill>
                <a:latin typeface="Arial"/>
                <a:cs typeface="Arial"/>
              </a:rPr>
              <a:t>security </a:t>
            </a:r>
            <a:r>
              <a:rPr sz="1600" b="1" spc="-15" dirty="0">
                <a:solidFill>
                  <a:srgbClr val="3366FF"/>
                </a:solidFill>
                <a:latin typeface="Arial"/>
                <a:cs typeface="Arial"/>
              </a:rPr>
              <a:t>access</a:t>
            </a:r>
            <a:r>
              <a:rPr sz="1600" b="1" spc="20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token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972" name="object 5"/>
          <p:cNvSpPr>
            <a:spLocks noChangeArrowheads="1"/>
          </p:cNvSpPr>
          <p:nvPr/>
        </p:nvSpPr>
        <p:spPr bwMode="auto">
          <a:xfrm>
            <a:off x="5332413" y="2095500"/>
            <a:ext cx="406400" cy="254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2913" y="2087563"/>
            <a:ext cx="1944687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Arial"/>
                <a:cs typeface="Arial"/>
              </a:rPr>
              <a:t>s </a:t>
            </a:r>
            <a:r>
              <a:rPr sz="1600" spc="-10" dirty="0">
                <a:latin typeface="Arial"/>
                <a:cs typeface="Arial"/>
              </a:rPr>
              <a:t>groups, 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special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FE688350-54B9-49B5-8B1F-D104FD2BFAAF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54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83977" name="object 7"/>
          <p:cNvSpPr txBox="1">
            <a:spLocks noChangeArrowheads="1"/>
          </p:cNvSpPr>
          <p:nvPr/>
        </p:nvSpPr>
        <p:spPr bwMode="auto">
          <a:xfrm>
            <a:off x="1765300" y="2079625"/>
            <a:ext cx="3576638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41300" indent="-228600">
              <a:lnSpc>
                <a:spcPct val="103000"/>
              </a:lnSpc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600">
                <a:cs typeface="Arial" charset="0"/>
              </a:rPr>
              <a:t>Includes security ID for user, for user  privileges</a:t>
            </a:r>
          </a:p>
          <a:p>
            <a:pPr marL="241300" indent="-228600">
              <a:spcBef>
                <a:spcPts val="663"/>
              </a:spcBef>
            </a:pPr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Every process gets copy of token</a:t>
            </a:r>
          </a:p>
        </p:txBody>
      </p:sp>
      <p:sp>
        <p:nvSpPr>
          <p:cNvPr id="83978" name="object 8"/>
          <p:cNvSpPr txBox="1">
            <a:spLocks noChangeArrowheads="1"/>
          </p:cNvSpPr>
          <p:nvPr/>
        </p:nvSpPr>
        <p:spPr bwMode="auto">
          <a:xfrm>
            <a:off x="906463" y="2997200"/>
            <a:ext cx="6804025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869950"/>
            <a:r>
              <a:rPr lang="th-TH" sz="12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2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h-TH" sz="1600">
                <a:cs typeface="Arial" charset="0"/>
              </a:rPr>
              <a:t>System checks token to determine if access allowed or denied</a:t>
            </a:r>
          </a:p>
          <a:p>
            <a:pPr marL="869950">
              <a:spcBef>
                <a:spcPts val="650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</a:pPr>
            <a:r>
              <a:rPr lang="th-TH" sz="1600">
                <a:cs typeface="Arial" charset="0"/>
              </a:rPr>
              <a:t>Uses a </a:t>
            </a:r>
            <a:r>
              <a:rPr lang="th-TH" sz="1600" b="1">
                <a:solidFill>
                  <a:srgbClr val="3366FF"/>
                </a:solidFill>
                <a:cs typeface="Arial" charset="0"/>
              </a:rPr>
              <a:t>subject </a:t>
            </a:r>
            <a:r>
              <a:rPr lang="th-TH" sz="1600">
                <a:cs typeface="Arial" charset="0"/>
              </a:rPr>
              <a:t>model to ensure access security</a:t>
            </a:r>
          </a:p>
          <a:p>
            <a:pPr marL="755650" lvl="1" indent="-285750">
              <a:spcBef>
                <a:spcPts val="675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</a:pPr>
            <a:r>
              <a:rPr lang="th-TH" sz="1600">
                <a:cs typeface="Arial" charset="0"/>
              </a:rPr>
              <a:t>A subject tracks and manages permissions for each program that a  user runs</a:t>
            </a:r>
          </a:p>
          <a:p>
            <a:pPr marL="869950">
              <a:spcBef>
                <a:spcPts val="675"/>
              </a:spcBef>
              <a:buClr>
                <a:srgbClr val="993300"/>
              </a:buClr>
              <a:buSzPct val="91000"/>
              <a:buFont typeface="Wingdings" pitchFamily="2" charset="2"/>
              <a:buChar char=""/>
            </a:pPr>
            <a:r>
              <a:rPr lang="th-TH" sz="1600">
                <a:cs typeface="Arial" charset="0"/>
              </a:rPr>
              <a:t>Each object in Windows has a security attribute defined by a security</a:t>
            </a:r>
          </a:p>
          <a:p>
            <a:pPr marL="869950"/>
            <a:r>
              <a:rPr lang="th-TH" sz="1600">
                <a:cs typeface="Arial" charset="0"/>
              </a:rPr>
              <a:t>descriptor</a:t>
            </a:r>
          </a:p>
          <a:p>
            <a:pPr marL="755650" lvl="1" indent="-285750">
              <a:spcBef>
                <a:spcPts val="6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</a:pPr>
            <a:r>
              <a:rPr lang="th-TH" sz="1600">
                <a:cs typeface="Arial" charset="0"/>
              </a:rPr>
              <a:t>For example, a file has a security descriptor that indicates the</a:t>
            </a:r>
          </a:p>
          <a:p>
            <a:pPr marL="869950"/>
            <a:r>
              <a:rPr lang="th-TH" sz="1600">
                <a:cs typeface="Arial" charset="0"/>
              </a:rPr>
              <a:t>access permissions for all users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tIns="87883" rtlCol="0"/>
          <a:lstStyle/>
          <a:p>
            <a:pPr marL="1036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</a:t>
            </a:r>
            <a:r>
              <a:rPr spc="5" dirty="0"/>
              <a:t>Windows </a:t>
            </a:r>
            <a:r>
              <a:rPr spc="-5" dirty="0"/>
              <a:t>7</a:t>
            </a:r>
            <a:r>
              <a:rPr spc="-105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62BFEE37-5FA7-4D45-9393-E35106C4FDB8}" type="slidenum">
              <a:rPr spc="-5" dirty="0">
                <a:latin typeface="Arial"/>
                <a:cs typeface="Arial"/>
              </a:rPr>
              <a:pPr marL="1270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86022" name="object 4"/>
          <p:cNvSpPr txBox="1">
            <a:spLocks noChangeArrowheads="1"/>
          </p:cNvSpPr>
          <p:nvPr/>
        </p:nvSpPr>
        <p:spPr bwMode="auto">
          <a:xfrm>
            <a:off x="974725" y="1106488"/>
            <a:ext cx="65500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Win added mandatory integrity controls – assigns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integrity  label </a:t>
            </a:r>
            <a:r>
              <a:rPr lang="th-TH" sz="1800">
                <a:cs typeface="Arial" charset="0"/>
              </a:rPr>
              <a:t>to each securable object and subject</a:t>
            </a:r>
          </a:p>
          <a:p>
            <a:pPr marL="755650" lvl="1" indent="-287338">
              <a:spcBef>
                <a:spcPts val="7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Subject must have access requested in discretionary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access-control list to gain access to object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Security attributes described by security descriptor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Owner ID, group security ID, discretionary access-control  list, system access-control list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object 2"/>
          <p:cNvSpPr>
            <a:spLocks/>
          </p:cNvSpPr>
          <p:nvPr/>
        </p:nvSpPr>
        <p:spPr bwMode="auto">
          <a:xfrm>
            <a:off x="198438" y="2962275"/>
            <a:ext cx="2870200" cy="200025"/>
          </a:xfrm>
          <a:custGeom>
            <a:avLst/>
            <a:gdLst>
              <a:gd name="T0" fmla="*/ 0 w 2870200"/>
              <a:gd name="T1" fmla="*/ 200660 h 200660"/>
              <a:gd name="T2" fmla="*/ 2870200 w 2870200"/>
              <a:gd name="T3" fmla="*/ 200660 h 200660"/>
              <a:gd name="T4" fmla="*/ 2870200 w 2870200"/>
              <a:gd name="T5" fmla="*/ 0 h 200660"/>
              <a:gd name="T6" fmla="*/ 0 w 2870200"/>
              <a:gd name="T7" fmla="*/ 0 h 200660"/>
              <a:gd name="T8" fmla="*/ 0 w 2870200"/>
              <a:gd name="T9" fmla="*/ 200660 h 200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0200"/>
              <a:gd name="T16" fmla="*/ 0 h 200660"/>
              <a:gd name="T17" fmla="*/ 2870200 w 2870200"/>
              <a:gd name="T18" fmla="*/ 200660 h 2006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0200" h="200660">
                <a:moveTo>
                  <a:pt x="0" y="200660"/>
                </a:moveTo>
                <a:lnTo>
                  <a:pt x="2870200" y="200660"/>
                </a:lnTo>
                <a:lnTo>
                  <a:pt x="287020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solidFill>
            <a:srgbClr val="3366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42" name="object 3"/>
          <p:cNvSpPr>
            <a:spLocks/>
          </p:cNvSpPr>
          <p:nvPr/>
        </p:nvSpPr>
        <p:spPr bwMode="auto">
          <a:xfrm>
            <a:off x="3068638" y="2962275"/>
            <a:ext cx="2870200" cy="200025"/>
          </a:xfrm>
          <a:custGeom>
            <a:avLst/>
            <a:gdLst>
              <a:gd name="T0" fmla="*/ 0 w 2870200"/>
              <a:gd name="T1" fmla="*/ 200660 h 200660"/>
              <a:gd name="T2" fmla="*/ 2870200 w 2870200"/>
              <a:gd name="T3" fmla="*/ 200660 h 200660"/>
              <a:gd name="T4" fmla="*/ 2870200 w 2870200"/>
              <a:gd name="T5" fmla="*/ 0 h 200660"/>
              <a:gd name="T6" fmla="*/ 0 w 2870200"/>
              <a:gd name="T7" fmla="*/ 0 h 200660"/>
              <a:gd name="T8" fmla="*/ 0 w 2870200"/>
              <a:gd name="T9" fmla="*/ 200660 h 200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0200"/>
              <a:gd name="T16" fmla="*/ 0 h 200660"/>
              <a:gd name="T17" fmla="*/ 2870200 w 2870200"/>
              <a:gd name="T18" fmla="*/ 200660 h 2006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0200" h="200660">
                <a:moveTo>
                  <a:pt x="0" y="200660"/>
                </a:moveTo>
                <a:lnTo>
                  <a:pt x="2870200" y="200660"/>
                </a:lnTo>
                <a:lnTo>
                  <a:pt x="287020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43" name="object 4"/>
          <p:cNvSpPr>
            <a:spLocks/>
          </p:cNvSpPr>
          <p:nvPr/>
        </p:nvSpPr>
        <p:spPr bwMode="auto">
          <a:xfrm>
            <a:off x="5938838" y="2962275"/>
            <a:ext cx="2870200" cy="200025"/>
          </a:xfrm>
          <a:custGeom>
            <a:avLst/>
            <a:gdLst>
              <a:gd name="T0" fmla="*/ 0 w 2870200"/>
              <a:gd name="T1" fmla="*/ 200660 h 200660"/>
              <a:gd name="T2" fmla="*/ 2870200 w 2870200"/>
              <a:gd name="T3" fmla="*/ 200660 h 200660"/>
              <a:gd name="T4" fmla="*/ 2870200 w 2870200"/>
              <a:gd name="T5" fmla="*/ 0 h 200660"/>
              <a:gd name="T6" fmla="*/ 0 w 2870200"/>
              <a:gd name="T7" fmla="*/ 0 h 200660"/>
              <a:gd name="T8" fmla="*/ 0 w 2870200"/>
              <a:gd name="T9" fmla="*/ 200660 h 200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0200"/>
              <a:gd name="T16" fmla="*/ 0 h 200660"/>
              <a:gd name="T17" fmla="*/ 2870200 w 2870200"/>
              <a:gd name="T18" fmla="*/ 200660 h 2006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0200" h="200660">
                <a:moveTo>
                  <a:pt x="0" y="200660"/>
                </a:moveTo>
                <a:lnTo>
                  <a:pt x="2870200" y="200660"/>
                </a:lnTo>
                <a:lnTo>
                  <a:pt x="287020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solidFill>
            <a:srgbClr val="3366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44" name="object 5"/>
          <p:cNvSpPr>
            <a:spLocks noChangeArrowheads="1"/>
          </p:cNvSpPr>
          <p:nvPr/>
        </p:nvSpPr>
        <p:spPr bwMode="auto">
          <a:xfrm>
            <a:off x="3360738" y="4157663"/>
            <a:ext cx="2062162" cy="15922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7045" name="object 6"/>
          <p:cNvSpPr>
            <a:spLocks/>
          </p:cNvSpPr>
          <p:nvPr/>
        </p:nvSpPr>
        <p:spPr bwMode="auto">
          <a:xfrm>
            <a:off x="3322638" y="4119563"/>
            <a:ext cx="2138362" cy="1668462"/>
          </a:xfrm>
          <a:custGeom>
            <a:avLst/>
            <a:gdLst>
              <a:gd name="T0" fmla="*/ 0 w 2138679"/>
              <a:gd name="T1" fmla="*/ 1668780 h 1668779"/>
              <a:gd name="T2" fmla="*/ 2138679 w 2138679"/>
              <a:gd name="T3" fmla="*/ 1668780 h 1668779"/>
              <a:gd name="T4" fmla="*/ 2138679 w 2138679"/>
              <a:gd name="T5" fmla="*/ 0 h 1668779"/>
              <a:gd name="T6" fmla="*/ 0 w 2138679"/>
              <a:gd name="T7" fmla="*/ 0 h 1668779"/>
              <a:gd name="T8" fmla="*/ 0 w 2138679"/>
              <a:gd name="T9" fmla="*/ 1668780 h 1668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8679"/>
              <a:gd name="T16" fmla="*/ 0 h 1668779"/>
              <a:gd name="T17" fmla="*/ 2138679 w 2138679"/>
              <a:gd name="T18" fmla="*/ 1668779 h 1668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8679" h="1668779">
                <a:moveTo>
                  <a:pt x="0" y="1668780"/>
                </a:moveTo>
                <a:lnTo>
                  <a:pt x="2138679" y="1668780"/>
                </a:lnTo>
                <a:lnTo>
                  <a:pt x="2138679" y="0"/>
                </a:lnTo>
                <a:lnTo>
                  <a:pt x="0" y="0"/>
                </a:lnTo>
                <a:lnTo>
                  <a:pt x="0" y="1668780"/>
                </a:lnTo>
                <a:close/>
              </a:path>
            </a:pathLst>
          </a:custGeom>
          <a:noFill/>
          <a:ln w="76200">
            <a:solidFill>
              <a:srgbClr val="3366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46" name="object 7"/>
          <p:cNvSpPr>
            <a:spLocks/>
          </p:cNvSpPr>
          <p:nvPr/>
        </p:nvSpPr>
        <p:spPr bwMode="auto">
          <a:xfrm>
            <a:off x="3195638" y="5919788"/>
            <a:ext cx="2395537" cy="0"/>
          </a:xfrm>
          <a:custGeom>
            <a:avLst/>
            <a:gdLst>
              <a:gd name="T0" fmla="*/ 0 w 2395220"/>
              <a:gd name="T1" fmla="*/ 2395220 w 2395220"/>
              <a:gd name="T2" fmla="*/ 0 60000 65536"/>
              <a:gd name="T3" fmla="*/ 0 60000 65536"/>
              <a:gd name="T4" fmla="*/ 0 w 2395220"/>
              <a:gd name="T5" fmla="*/ 2395220 w 23952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5220">
                <a:moveTo>
                  <a:pt x="0" y="0"/>
                </a:moveTo>
                <a:lnTo>
                  <a:pt x="2395220" y="0"/>
                </a:lnTo>
              </a:path>
            </a:pathLst>
          </a:custGeom>
          <a:noFill/>
          <a:ln w="11429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47" name="object 8"/>
          <p:cNvSpPr>
            <a:spLocks/>
          </p:cNvSpPr>
          <p:nvPr/>
        </p:nvSpPr>
        <p:spPr bwMode="auto">
          <a:xfrm>
            <a:off x="3200400" y="3990975"/>
            <a:ext cx="0" cy="1924050"/>
          </a:xfrm>
          <a:custGeom>
            <a:avLst/>
            <a:gdLst>
              <a:gd name="T0" fmla="*/ 0 h 1922779"/>
              <a:gd name="T1" fmla="*/ 1922780 h 1922779"/>
              <a:gd name="T2" fmla="*/ 0 60000 65536"/>
              <a:gd name="T3" fmla="*/ 0 60000 65536"/>
              <a:gd name="T4" fmla="*/ 0 h 1922779"/>
              <a:gd name="T5" fmla="*/ 1922779 h 1922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22779">
                <a:moveTo>
                  <a:pt x="0" y="0"/>
                </a:moveTo>
                <a:lnTo>
                  <a:pt x="0" y="1922780"/>
                </a:lnTo>
              </a:path>
            </a:pathLst>
          </a:custGeom>
          <a:noFill/>
          <a:ln w="11684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48" name="object 9"/>
          <p:cNvSpPr>
            <a:spLocks/>
          </p:cNvSpPr>
          <p:nvPr/>
        </p:nvSpPr>
        <p:spPr bwMode="auto">
          <a:xfrm>
            <a:off x="3195638" y="3986213"/>
            <a:ext cx="2395537" cy="0"/>
          </a:xfrm>
          <a:custGeom>
            <a:avLst/>
            <a:gdLst>
              <a:gd name="T0" fmla="*/ 0 w 2395220"/>
              <a:gd name="T1" fmla="*/ 2395220 w 2395220"/>
              <a:gd name="T2" fmla="*/ 0 60000 65536"/>
              <a:gd name="T3" fmla="*/ 0 60000 65536"/>
              <a:gd name="T4" fmla="*/ 0 w 2395220"/>
              <a:gd name="T5" fmla="*/ 2395220 w 23952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5220">
                <a:moveTo>
                  <a:pt x="0" y="0"/>
                </a:moveTo>
                <a:lnTo>
                  <a:pt x="2395220" y="0"/>
                </a:lnTo>
              </a:path>
            </a:pathLst>
          </a:custGeom>
          <a:noFill/>
          <a:ln w="11430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49" name="object 10"/>
          <p:cNvSpPr>
            <a:spLocks/>
          </p:cNvSpPr>
          <p:nvPr/>
        </p:nvSpPr>
        <p:spPr bwMode="auto">
          <a:xfrm>
            <a:off x="5584825" y="3992563"/>
            <a:ext cx="0" cy="1922462"/>
          </a:xfrm>
          <a:custGeom>
            <a:avLst/>
            <a:gdLst>
              <a:gd name="T0" fmla="*/ 0 h 1922779"/>
              <a:gd name="T1" fmla="*/ 1922272 h 1922779"/>
              <a:gd name="T2" fmla="*/ 0 60000 65536"/>
              <a:gd name="T3" fmla="*/ 0 60000 65536"/>
              <a:gd name="T4" fmla="*/ 0 h 1922779"/>
              <a:gd name="T5" fmla="*/ 1922779 h 19227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22779">
                <a:moveTo>
                  <a:pt x="0" y="0"/>
                </a:moveTo>
                <a:lnTo>
                  <a:pt x="0" y="1922272"/>
                </a:lnTo>
              </a:path>
            </a:pathLst>
          </a:custGeom>
          <a:noFill/>
          <a:ln w="11684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50" name="object 11"/>
          <p:cNvSpPr>
            <a:spLocks/>
          </p:cNvSpPr>
          <p:nvPr/>
        </p:nvSpPr>
        <p:spPr bwMode="auto">
          <a:xfrm>
            <a:off x="3219450" y="5884863"/>
            <a:ext cx="2347913" cy="0"/>
          </a:xfrm>
          <a:custGeom>
            <a:avLst/>
            <a:gdLst>
              <a:gd name="T0" fmla="*/ 0 w 2348865"/>
              <a:gd name="T1" fmla="*/ 2348484 w 2348865"/>
              <a:gd name="T2" fmla="*/ 0 60000 65536"/>
              <a:gd name="T3" fmla="*/ 0 60000 65536"/>
              <a:gd name="T4" fmla="*/ 0 w 2348865"/>
              <a:gd name="T5" fmla="*/ 2348865 w 23488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8865">
                <a:moveTo>
                  <a:pt x="0" y="0"/>
                </a:moveTo>
                <a:lnTo>
                  <a:pt x="2348484" y="0"/>
                </a:lnTo>
              </a:path>
            </a:pathLst>
          </a:custGeom>
          <a:noFill/>
          <a:ln w="35559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51" name="object 12"/>
          <p:cNvSpPr>
            <a:spLocks/>
          </p:cNvSpPr>
          <p:nvPr/>
        </p:nvSpPr>
        <p:spPr bwMode="auto">
          <a:xfrm>
            <a:off x="3236913" y="4038600"/>
            <a:ext cx="0" cy="1828800"/>
          </a:xfrm>
          <a:custGeom>
            <a:avLst/>
            <a:gdLst>
              <a:gd name="T0" fmla="*/ 0 h 1828800"/>
              <a:gd name="T1" fmla="*/ 1828800 h 1828800"/>
              <a:gd name="T2" fmla="*/ 0 60000 65536"/>
              <a:gd name="T3" fmla="*/ 0 60000 65536"/>
              <a:gd name="T4" fmla="*/ 0 h 1828800"/>
              <a:gd name="T5" fmla="*/ 1828800 h 182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noFill/>
          <a:ln w="35051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52" name="object 13"/>
          <p:cNvSpPr>
            <a:spLocks/>
          </p:cNvSpPr>
          <p:nvPr/>
        </p:nvSpPr>
        <p:spPr bwMode="auto">
          <a:xfrm>
            <a:off x="3219450" y="4021138"/>
            <a:ext cx="2347913" cy="0"/>
          </a:xfrm>
          <a:custGeom>
            <a:avLst/>
            <a:gdLst>
              <a:gd name="T0" fmla="*/ 0 w 2348865"/>
              <a:gd name="T1" fmla="*/ 2348484 w 2348865"/>
              <a:gd name="T2" fmla="*/ 0 60000 65536"/>
              <a:gd name="T3" fmla="*/ 0 60000 65536"/>
              <a:gd name="T4" fmla="*/ 0 w 2348865"/>
              <a:gd name="T5" fmla="*/ 2348865 w 23488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8865">
                <a:moveTo>
                  <a:pt x="0" y="0"/>
                </a:moveTo>
                <a:lnTo>
                  <a:pt x="2348484" y="0"/>
                </a:lnTo>
              </a:path>
            </a:pathLst>
          </a:custGeom>
          <a:noFill/>
          <a:ln w="35560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053" name="object 14"/>
          <p:cNvSpPr>
            <a:spLocks/>
          </p:cNvSpPr>
          <p:nvPr/>
        </p:nvSpPr>
        <p:spPr bwMode="auto">
          <a:xfrm>
            <a:off x="5549900" y="4038600"/>
            <a:ext cx="0" cy="1828800"/>
          </a:xfrm>
          <a:custGeom>
            <a:avLst/>
            <a:gdLst>
              <a:gd name="T0" fmla="*/ 0 h 1828800"/>
              <a:gd name="T1" fmla="*/ 1828800 h 1828800"/>
              <a:gd name="T2" fmla="*/ 0 60000 65536"/>
              <a:gd name="T3" fmla="*/ 0 60000 65536"/>
              <a:gd name="T4" fmla="*/ 0 h 1828800"/>
              <a:gd name="T5" fmla="*/ 1828800 h 18288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noFill/>
          <a:ln w="35051">
            <a:solidFill>
              <a:srgbClr val="66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20913" y="2097088"/>
            <a:ext cx="4700587" cy="663575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300" spc="-10" dirty="0"/>
              <a:t>End </a:t>
            </a:r>
            <a:r>
              <a:rPr sz="4300" dirty="0"/>
              <a:t>of Chapter</a:t>
            </a:r>
            <a:r>
              <a:rPr sz="4300" spc="-55" dirty="0"/>
              <a:t> </a:t>
            </a:r>
            <a:r>
              <a:rPr sz="4300" dirty="0"/>
              <a:t>15</a:t>
            </a:r>
            <a:endParaRPr sz="4300"/>
          </a:p>
        </p:txBody>
      </p:sp>
      <p:sp>
        <p:nvSpPr>
          <p:cNvPr id="16" name="object 16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Silberschatz, Galvin and Gagne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©2013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6363" y="6667500"/>
            <a:ext cx="2479675" cy="155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Operating System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Concepts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30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168400" y="174625"/>
            <a:ext cx="6807200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th-TH" smtClean="0"/>
              <a:t>สรุป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939800" y="1152525"/>
            <a:ext cx="7975600" cy="2200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n-US" smtClean="0">
                <a:cs typeface="Cordia New" pitchFamily="34" charset="-34"/>
              </a:rPr>
              <a:t>Memmory management</a:t>
            </a:r>
          </a:p>
          <a:p>
            <a:r>
              <a:rPr lang="en-US" smtClean="0">
                <a:cs typeface="Cordia New" pitchFamily="34" charset="-34"/>
              </a:rPr>
              <a:t>Io structure – </a:t>
            </a:r>
          </a:p>
          <a:p>
            <a:r>
              <a:rPr lang="en-US" smtClean="0">
                <a:cs typeface="Cordia New" pitchFamily="34" charset="-34"/>
              </a:rPr>
              <a:t>Mass Storage </a:t>
            </a:r>
            <a:r>
              <a:rPr lang="th-TH" smtClean="0"/>
              <a:t>จะ </a:t>
            </a:r>
            <a:r>
              <a:rPr lang="en-US" smtClean="0">
                <a:cs typeface="Cordia New" pitchFamily="34" charset="-34"/>
              </a:rPr>
              <a:t>Scheduling </a:t>
            </a:r>
            <a:r>
              <a:rPr lang="th-TH" smtClean="0"/>
              <a:t>ยังไงซ้ายขวาช้าเร็ว </a:t>
            </a:r>
            <a:r>
              <a:rPr lang="en-US" smtClean="0">
                <a:cs typeface="Cordia New" pitchFamily="34" charset="-34"/>
              </a:rPr>
              <a:t>Rate 0 1 Combine Rate 0+1 </a:t>
            </a:r>
            <a:r>
              <a:rPr lang="th-TH" smtClean="0"/>
              <a:t>ยังไงฃ</a:t>
            </a:r>
          </a:p>
          <a:p>
            <a:r>
              <a:rPr lang="en-US" smtClean="0">
                <a:cs typeface="Cordia New" pitchFamily="34" charset="-34"/>
              </a:rPr>
              <a:t>File System –Asy sym tree flash directory code read write implementation2</a:t>
            </a:r>
            <a:r>
              <a:rPr lang="th-TH" smtClean="0"/>
              <a:t>อย่าง เป็นไง </a:t>
            </a:r>
            <a:r>
              <a:rPr lang="en-US" smtClean="0">
                <a:cs typeface="Cordia New" pitchFamily="34" charset="-34"/>
              </a:rPr>
              <a:t>Directory strc File strc Freespace strc </a:t>
            </a:r>
            <a:r>
              <a:rPr lang="th-TH" smtClean="0"/>
              <a:t>ใน </a:t>
            </a:r>
            <a:r>
              <a:rPr lang="en-US" smtClean="0">
                <a:cs typeface="Cordia New" pitchFamily="34" charset="-34"/>
              </a:rPr>
              <a:t>Direc </a:t>
            </a:r>
            <a:r>
              <a:rPr lang="th-TH" smtClean="0"/>
              <a:t>แบ่งเป็น </a:t>
            </a:r>
            <a:r>
              <a:rPr lang="en-US" smtClean="0">
                <a:cs typeface="Cordia New" pitchFamily="34" charset="-34"/>
              </a:rPr>
              <a:t>Dos</a:t>
            </a:r>
            <a:r>
              <a:rPr lang="th-TH" smtClean="0"/>
              <a:t>เป็นไร</a:t>
            </a:r>
          </a:p>
          <a:p>
            <a:r>
              <a:rPr lang="en-US" smtClean="0">
                <a:cs typeface="Cordia New" pitchFamily="34" charset="-34"/>
              </a:rPr>
              <a:t>Protection Domain </a:t>
            </a:r>
            <a:r>
              <a:rPr lang="th-TH" smtClean="0"/>
              <a:t>ข้อดีข้อเสียเป็นยังไง </a:t>
            </a:r>
            <a:r>
              <a:rPr lang="en-US" smtClean="0">
                <a:cs typeface="Cordia New" pitchFamily="34" charset="-34"/>
              </a:rPr>
              <a:t>Access write access control </a:t>
            </a:r>
            <a:r>
              <a:rPr lang="th-TH" smtClean="0"/>
              <a:t>เป็นไงดียังไง </a:t>
            </a:r>
          </a:p>
          <a:p>
            <a:r>
              <a:rPr lang="th-TH" smtClean="0"/>
              <a:t>	ไม่ไปสมการประหลาดเอาแต่ </a:t>
            </a:r>
            <a:r>
              <a:rPr lang="en-US" smtClean="0">
                <a:cs typeface="Cordia New" pitchFamily="34" charset="-34"/>
              </a:rPr>
              <a:t>Concept</a:t>
            </a:r>
            <a:endParaRPr lang="th-TH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0" y="228600"/>
            <a:ext cx="5237163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Security Violation</a:t>
            </a:r>
            <a:r>
              <a:rPr sz="3200" spc="-35" dirty="0"/>
              <a:t> </a:t>
            </a:r>
            <a:r>
              <a:rPr sz="3200" spc="-5" dirty="0"/>
              <a:t>Methods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4826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D3E7F280-2753-41B7-BE00-0A3B44362441}" type="slidenum">
              <a:rPr spc="-5" dirty="0">
                <a:latin typeface="Arial"/>
                <a:cs typeface="Arial"/>
              </a:rPr>
              <a:pPr marL="4826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206500"/>
            <a:ext cx="6964363" cy="3429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Masquerading </a:t>
            </a:r>
            <a:r>
              <a:rPr sz="1800" dirty="0">
                <a:latin typeface="Arial"/>
                <a:cs typeface="Arial"/>
              </a:rPr>
              <a:t>(breach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authentication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Pretending to </a:t>
            </a:r>
            <a:r>
              <a:rPr sz="1800" spc="-5" dirty="0">
                <a:latin typeface="Arial"/>
                <a:cs typeface="Arial"/>
              </a:rPr>
              <a:t>be an authorized user </a:t>
            </a:r>
            <a:r>
              <a:rPr sz="1800" dirty="0">
                <a:latin typeface="Arial"/>
                <a:cs typeface="Arial"/>
              </a:rPr>
              <a:t>to escalate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endParaRPr sz="1800">
              <a:latin typeface="Arial"/>
              <a:cs typeface="Arial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Replay</a:t>
            </a:r>
            <a:r>
              <a:rPr sz="1800" b="1" spc="-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attack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is or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message</a:t>
            </a:r>
            <a:r>
              <a:rPr sz="1800" b="1" spc="-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modification</a:t>
            </a:r>
            <a:endParaRPr sz="1800">
              <a:latin typeface="Arial"/>
              <a:cs typeface="Arial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Man-in-the-middle</a:t>
            </a:r>
            <a:r>
              <a:rPr sz="18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attack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740"/>
              </a:spcBef>
              <a:spcAft>
                <a:spcPts val="0"/>
              </a:spcAft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Intruder sits </a:t>
            </a:r>
            <a:r>
              <a:rPr sz="1800" spc="-5" dirty="0">
                <a:latin typeface="Arial"/>
                <a:cs typeface="Arial"/>
              </a:rPr>
              <a:t>in data flow, </a:t>
            </a:r>
            <a:r>
              <a:rPr sz="1800" dirty="0">
                <a:latin typeface="Arial"/>
                <a:cs typeface="Arial"/>
              </a:rPr>
              <a:t>masquerading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sender 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receiver</a:t>
            </a:r>
            <a:endParaRPr sz="1800">
              <a:latin typeface="Arial"/>
              <a:cs typeface="Arial"/>
            </a:endParaRPr>
          </a:p>
          <a:p>
            <a:pPr marL="7569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Arial"/>
                <a:cs typeface="Arial"/>
              </a:rPr>
              <a:t>and vice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versa</a:t>
            </a:r>
            <a:endParaRPr sz="1800">
              <a:latin typeface="Arial"/>
              <a:cs typeface="Arial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Session</a:t>
            </a:r>
            <a:r>
              <a:rPr sz="1800" b="1" spc="-10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hijacking</a:t>
            </a:r>
            <a:endParaRPr sz="1800">
              <a:latin typeface="Arial"/>
              <a:cs typeface="Arial"/>
            </a:endParaRPr>
          </a:p>
          <a:p>
            <a:pPr marL="756920" lvl="1" indent="-287655" fontAlgn="auto">
              <a:spcBef>
                <a:spcPts val="760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757555" algn="l"/>
              </a:tabLst>
              <a:defRPr/>
            </a:pPr>
            <a:r>
              <a:rPr sz="1800" dirty="0">
                <a:latin typeface="Arial"/>
                <a:cs typeface="Arial"/>
              </a:rPr>
              <a:t>Intercept an </a:t>
            </a:r>
            <a:r>
              <a:rPr sz="1800" spc="-5" dirty="0">
                <a:latin typeface="Arial"/>
                <a:cs typeface="Arial"/>
              </a:rPr>
              <a:t>already-established session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bypass</a:t>
            </a:r>
            <a:endParaRPr sz="1800">
              <a:latin typeface="Arial"/>
              <a:cs typeface="Arial"/>
            </a:endParaRPr>
          </a:p>
          <a:p>
            <a:pPr marL="7569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Arial"/>
                <a:cs typeface="Arial"/>
              </a:rPr>
              <a:t>authentication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3125" y="215900"/>
            <a:ext cx="5078413" cy="496888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Standard </a:t>
            </a:r>
            <a:r>
              <a:rPr sz="3200" spc="-5" dirty="0"/>
              <a:t>Security</a:t>
            </a:r>
            <a:r>
              <a:rPr sz="3200" spc="-90" dirty="0"/>
              <a:t> </a:t>
            </a:r>
            <a:r>
              <a:rPr sz="3200" spc="-5" dirty="0"/>
              <a:t>Attacks</a:t>
            </a:r>
            <a:endParaRPr sz="3200"/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2587625" y="1008063"/>
            <a:ext cx="4067175" cy="53197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4826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82E0985F-BC04-43CA-AE30-A0E853988B5B}" type="slidenum">
              <a:rPr spc="-5" dirty="0">
                <a:latin typeface="Arial"/>
                <a:cs typeface="Arial"/>
              </a:rPr>
              <a:pPr marL="4826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42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Security Measure</a:t>
            </a:r>
            <a:r>
              <a:rPr sz="3200" spc="-65" dirty="0"/>
              <a:t> </a:t>
            </a:r>
            <a:r>
              <a:rPr sz="3200" spc="-10" dirty="0"/>
              <a:t>Levels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4826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25F699C1-A18F-4230-8538-2BF32C04CFD2}" type="slidenum">
              <a:rPr spc="-5" dirty="0">
                <a:latin typeface="Arial"/>
                <a:cs typeface="Arial"/>
              </a:rPr>
              <a:pPr marL="4826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15366" name="object 4"/>
          <p:cNvSpPr txBox="1">
            <a:spLocks noChangeArrowheads="1"/>
          </p:cNvSpPr>
          <p:nvPr/>
        </p:nvSpPr>
        <p:spPr bwMode="auto">
          <a:xfrm>
            <a:off x="927100" y="1111250"/>
            <a:ext cx="674052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Impossible to have absolute security, but make cost to  perpetrator sufficiently high to deter most intruders</a:t>
            </a:r>
          </a:p>
          <a:p>
            <a:pPr marL="354013" indent="-341313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Security must occur at four levels to be effective: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b="1">
                <a:cs typeface="Arial" charset="0"/>
              </a:rPr>
              <a:t>Physical</a:t>
            </a:r>
            <a:endParaRPr lang="th-TH" sz="1800">
              <a:cs typeface="Arial" charset="0"/>
            </a:endParaRPr>
          </a:p>
          <a:p>
            <a:pPr marL="354013" indent="-341313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Data centers, servers, connected terminals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b="1">
                <a:cs typeface="Arial" charset="0"/>
              </a:rPr>
              <a:t>Human</a:t>
            </a:r>
            <a:endParaRPr lang="th-TH" sz="1800">
              <a:cs typeface="Arial" charset="0"/>
            </a:endParaRPr>
          </a:p>
          <a:p>
            <a:pPr marL="354013" indent="-341313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Avoid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social engineering</a:t>
            </a:r>
            <a:r>
              <a:rPr lang="th-TH" sz="1800">
                <a:cs typeface="Arial" charset="0"/>
              </a:rPr>
              <a:t>,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phishing</a:t>
            </a:r>
            <a:r>
              <a:rPr lang="th-TH" sz="1800">
                <a:cs typeface="Arial" charset="0"/>
              </a:rPr>
              <a:t>,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dumpster diving</a:t>
            </a:r>
            <a:endParaRPr lang="th-TH" sz="1800">
              <a:cs typeface="Arial" charset="0"/>
            </a:endParaRPr>
          </a:p>
          <a:p>
            <a:pPr marL="755650" lvl="1" indent="-287338">
              <a:spcBef>
                <a:spcPts val="738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b="1">
                <a:cs typeface="Arial" charset="0"/>
              </a:rPr>
              <a:t>Operating System</a:t>
            </a:r>
            <a:endParaRPr lang="th-TH" sz="1800">
              <a:cs typeface="Arial" charset="0"/>
            </a:endParaRPr>
          </a:p>
          <a:p>
            <a:pPr marL="354013" indent="-341313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Protection mechanisms, debugging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b="1">
                <a:cs typeface="Arial" charset="0"/>
              </a:rPr>
              <a:t>Network</a:t>
            </a:r>
            <a:endParaRPr lang="th-TH" sz="1800">
              <a:cs typeface="Arial" charset="0"/>
            </a:endParaRPr>
          </a:p>
          <a:p>
            <a:pPr marL="354013" indent="-341313">
              <a:spcBef>
                <a:spcPts val="763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009900"/>
                </a:solidFill>
                <a:latin typeface="Webdings" pitchFamily="18" charset="2"/>
                <a:cs typeface="Cordia New" pitchFamily="34" charset="-34"/>
              </a:rPr>
              <a:t></a:t>
            </a:r>
            <a:r>
              <a:rPr lang="th-TH" sz="13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800">
                <a:cs typeface="Arial" charset="0"/>
              </a:rPr>
              <a:t>Intercepted communications, interruption, DOS</a:t>
            </a:r>
          </a:p>
          <a:p>
            <a:pPr marL="354013" indent="-341313">
              <a:spcBef>
                <a:spcPts val="763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Security is as weak as the weakest link in the chain</a:t>
            </a:r>
          </a:p>
          <a:p>
            <a:pPr marL="354013" indent="-341313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But can too much security be a problem?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>
            <a:spLocks noChangeArrowheads="1"/>
          </p:cNvSpPr>
          <p:nvPr/>
        </p:nvSpPr>
        <p:spPr bwMode="auto">
          <a:xfrm>
            <a:off x="7775575" y="5849938"/>
            <a:ext cx="1282700" cy="7921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803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Program</a:t>
            </a:r>
            <a:r>
              <a:rPr sz="3200" spc="-95" dirty="0"/>
              <a:t> </a:t>
            </a:r>
            <a:r>
              <a:rPr sz="3200" dirty="0"/>
              <a:t>Threats</a:t>
            </a:r>
            <a:endParaRPr sz="3200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rtlCol="0"/>
          <a:lstStyle/>
          <a:p>
            <a:pPr marL="1270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>
          <a:xfrm>
            <a:off x="4306888" y="6670675"/>
            <a:ext cx="358775" cy="152400"/>
          </a:xfrm>
        </p:spPr>
        <p:txBody>
          <a:bodyPr rtlCol="0"/>
          <a:lstStyle/>
          <a:p>
            <a:pPr marL="48260" fontAlgn="auto">
              <a:lnSpc>
                <a:spcPts val="1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15.</a:t>
            </a:r>
            <a:fld id="{54CB1C72-1261-44F5-99C1-83F9E3986649}" type="slidenum">
              <a:rPr spc="-5" dirty="0">
                <a:latin typeface="Arial"/>
                <a:cs typeface="Arial"/>
              </a:rPr>
              <a:pPr marL="48260" fontAlgn="auto">
                <a:lnSpc>
                  <a:spcPts val="111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Operating System </a:t>
            </a:r>
            <a:r>
              <a:rPr dirty="0">
                <a:latin typeface="Arial"/>
                <a:cs typeface="Arial"/>
              </a:rPr>
              <a:t>Concepts </a:t>
            </a:r>
            <a:r>
              <a:rPr spc="-5" dirty="0">
                <a:latin typeface="Arial"/>
                <a:cs typeface="Arial"/>
              </a:rPr>
              <a:t>– </a:t>
            </a:r>
            <a:r>
              <a:rPr dirty="0">
                <a:latin typeface="Arial"/>
                <a:cs typeface="Arial"/>
              </a:rPr>
              <a:t>9</a:t>
            </a:r>
            <a:r>
              <a:rPr sz="975" baseline="25641" dirty="0">
                <a:latin typeface="Arial"/>
                <a:cs typeface="Arial"/>
              </a:rPr>
              <a:t>th</a:t>
            </a:r>
            <a:r>
              <a:rPr sz="975" spc="30" baseline="256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endParaRPr>
              <a:latin typeface="Arial"/>
              <a:cs typeface="Arial"/>
            </a:endParaRPr>
          </a:p>
        </p:txBody>
      </p:sp>
      <p:sp>
        <p:nvSpPr>
          <p:cNvPr id="16390" name="object 4"/>
          <p:cNvSpPr txBox="1">
            <a:spLocks noChangeArrowheads="1"/>
          </p:cNvSpPr>
          <p:nvPr/>
        </p:nvSpPr>
        <p:spPr bwMode="auto">
          <a:xfrm>
            <a:off x="927100" y="1123950"/>
            <a:ext cx="7408863" cy="41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Many variations, many names</a:t>
            </a:r>
          </a:p>
          <a:p>
            <a:pPr marL="354013" indent="-341313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Trojan Horse</a:t>
            </a:r>
            <a:endParaRPr lang="th-TH" sz="1800">
              <a:cs typeface="Arial" charset="0"/>
            </a:endParaRP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Code segment that misuses its environment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Exploits mechanisms for allowing programs written by users to be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executed by other users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Spyware</a:t>
            </a:r>
            <a:r>
              <a:rPr lang="th-TH" sz="1800">
                <a:cs typeface="Arial" charset="0"/>
              </a:rPr>
              <a:t>,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pop-up browser windows</a:t>
            </a:r>
            <a:r>
              <a:rPr lang="th-TH" sz="1800">
                <a:cs typeface="Arial" charset="0"/>
              </a:rPr>
              <a:t>, </a:t>
            </a:r>
            <a:r>
              <a:rPr lang="th-TH" sz="1800" b="1">
                <a:solidFill>
                  <a:srgbClr val="3366FF"/>
                </a:solidFill>
                <a:cs typeface="Arial" charset="0"/>
              </a:rPr>
              <a:t>covert channels</a:t>
            </a:r>
            <a:endParaRPr lang="th-TH" sz="1800">
              <a:cs typeface="Arial" charset="0"/>
            </a:endParaRP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Up to 80% of spam delivered by spyware-infected systems</a:t>
            </a:r>
          </a:p>
          <a:p>
            <a:pPr marL="354013" indent="-341313">
              <a:spcBef>
                <a:spcPts val="738"/>
              </a:spcBef>
              <a:buClr>
                <a:srgbClr val="993300"/>
              </a:buClr>
              <a:buSzPct val="8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1800" b="1">
                <a:solidFill>
                  <a:srgbClr val="3366FF"/>
                </a:solidFill>
                <a:cs typeface="Arial" charset="0"/>
              </a:rPr>
              <a:t>Trap Door</a:t>
            </a:r>
            <a:endParaRPr lang="th-TH" sz="1800">
              <a:cs typeface="Arial" charset="0"/>
            </a:endParaRP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78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Specific user identifier or password that circumvents normal  security procedures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Could be included in a compiler</a:t>
            </a:r>
          </a:p>
          <a:p>
            <a:pPr marL="755650" lvl="1" indent="-287338">
              <a:spcBef>
                <a:spcPts val="763"/>
              </a:spcBef>
              <a:buClr>
                <a:srgbClr val="CC6600"/>
              </a:buClr>
              <a:buSzPct val="81000"/>
              <a:buFont typeface="Wingdings" pitchFamily="2" charset="2"/>
              <a:buChar char=""/>
              <a:tabLst>
                <a:tab pos="354013" algn="l"/>
                <a:tab pos="355600" algn="l"/>
              </a:tabLst>
            </a:pPr>
            <a:r>
              <a:rPr lang="th-TH" sz="1800">
                <a:cs typeface="Arial" charset="0"/>
              </a:rPr>
              <a:t>How to detect them?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4578</Words>
  <Application>Microsoft Office PowerPoint</Application>
  <PresentationFormat>On-screen Show (4:3)</PresentationFormat>
  <Paragraphs>748</Paragraphs>
  <Slides>57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Angsana New</vt:lpstr>
      <vt:lpstr>Calibri</vt:lpstr>
      <vt:lpstr>Cordia New</vt:lpstr>
      <vt:lpstr>Wingdings</vt:lpstr>
      <vt:lpstr>Webdings</vt:lpstr>
      <vt:lpstr>Times New Roman</vt:lpstr>
      <vt:lpstr>Courier New</vt:lpstr>
      <vt:lpstr>Symbol</vt:lpstr>
      <vt:lpstr>Cambria Math</vt:lpstr>
      <vt:lpstr>Verdana</vt:lpstr>
      <vt:lpstr>Office Theme</vt:lpstr>
      <vt:lpstr>Chapter 15: Security</vt:lpstr>
      <vt:lpstr>Chapter 15: Security</vt:lpstr>
      <vt:lpstr>Objectives</vt:lpstr>
      <vt:lpstr>The Security Problem</vt:lpstr>
      <vt:lpstr>Security Violation Categories</vt:lpstr>
      <vt:lpstr>Security Violation Methods</vt:lpstr>
      <vt:lpstr>Standard Security Attacks</vt:lpstr>
      <vt:lpstr>Security Measure Levels</vt:lpstr>
      <vt:lpstr>Program Threats</vt:lpstr>
      <vt:lpstr>Program Threats (Cont.)</vt:lpstr>
      <vt:lpstr>C Program with Buffer-overflow Condition</vt:lpstr>
      <vt:lpstr>Layout of Typical Stack Frame</vt:lpstr>
      <vt:lpstr>Modified Shell Code</vt:lpstr>
      <vt:lpstr>Hypothetical Stack Frame</vt:lpstr>
      <vt:lpstr>Great Programming Required?</vt:lpstr>
      <vt:lpstr>Program Threats (Cont.)</vt:lpstr>
      <vt:lpstr>Program Threats (Cont.)</vt:lpstr>
      <vt:lpstr>A Boot-sector Computer Virus</vt:lpstr>
      <vt:lpstr>The Threat Continues</vt:lpstr>
      <vt:lpstr>System and Network Threats</vt:lpstr>
      <vt:lpstr>System and Network Threats (Cont.)</vt:lpstr>
      <vt:lpstr>The Morris Internet Worm</vt:lpstr>
      <vt:lpstr>System and Network Threats (Cont.)</vt:lpstr>
      <vt:lpstr>System and Network Threats (Cont.)</vt:lpstr>
      <vt:lpstr>Sobig.F Worm</vt:lpstr>
      <vt:lpstr>Cryptography as a Security Tool</vt:lpstr>
      <vt:lpstr>Cryptography</vt:lpstr>
      <vt:lpstr>Encryption</vt:lpstr>
      <vt:lpstr>Encryption (Cont.)</vt:lpstr>
      <vt:lpstr>Symmetric Encryption</vt:lpstr>
      <vt:lpstr>Secure Communication over Insecure Medium</vt:lpstr>
      <vt:lpstr>Asymmetric Encryption</vt:lpstr>
      <vt:lpstr>Asymmetric Encryption (Cont.)</vt:lpstr>
      <vt:lpstr>Asymmetric Encryption Example</vt:lpstr>
      <vt:lpstr>Encryption using RSA Asymmetric Cryptography</vt:lpstr>
      <vt:lpstr>Cryptography (Cont.)</vt:lpstr>
      <vt:lpstr>Authentication</vt:lpstr>
      <vt:lpstr>Authentication (Cont.)</vt:lpstr>
      <vt:lpstr>Authentication – Hash Functions</vt:lpstr>
      <vt:lpstr>Authentication - MAC</vt:lpstr>
      <vt:lpstr>Authentication – Digital Signature</vt:lpstr>
      <vt:lpstr>Authentication (Cont.)</vt:lpstr>
      <vt:lpstr>Key Distribution</vt:lpstr>
      <vt:lpstr>Digital Certificates</vt:lpstr>
      <vt:lpstr>Man-in-the-middle Attack on Asymmetric Cryptography</vt:lpstr>
      <vt:lpstr>Implementation of Cryptography</vt:lpstr>
      <vt:lpstr>Encryption Example - SSL</vt:lpstr>
      <vt:lpstr>User Authentication</vt:lpstr>
      <vt:lpstr>Passwords</vt:lpstr>
      <vt:lpstr>Implementing Security Defenses</vt:lpstr>
      <vt:lpstr>Firewalling to Protect Systems and Networks</vt:lpstr>
      <vt:lpstr>Network Security Through Domain Separation Via Firewall</vt:lpstr>
      <vt:lpstr>Computer Security Classifications</vt:lpstr>
      <vt:lpstr>Example: Windows 7</vt:lpstr>
      <vt:lpstr>Example: Windows 7 (Cont.)</vt:lpstr>
      <vt:lpstr>End of Chapter 15</vt:lpstr>
      <vt:lpstr>สรุป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KID</cp:lastModifiedBy>
  <cp:revision>3</cp:revision>
  <dcterms:created xsi:type="dcterms:W3CDTF">2016-12-08T02:21:05Z</dcterms:created>
  <dcterms:modified xsi:type="dcterms:W3CDTF">2016-12-08T03:08:37Z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2016-12-08T00:00:00Z</vt:filetime>
  </property>
</Properties>
</file>