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12CC7A-BFA3-469B-AD56-579771603981}">
  <a:tblStyle styleId="{D512CC7A-BFA3-469B-AD56-5797716039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9c36fe34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9c36fe34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9c36fe34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9c36fe34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9c36fe34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9c36fe34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9c36fe34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9c36fe34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c36fe34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9c36fe34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c36fe3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c36fe3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9c36fe34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9c36fe34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9c36fe3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9c36fe3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ciencedirect.com/science/article/pii/S187705091732174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abs/1301.3781" TargetMode="External"/><Relationship Id="rId4" Type="http://schemas.openxmlformats.org/officeDocument/2006/relationships/hyperlink" Target="https://www.sciencedirect.com/science/article/pii/S1877050917321749" TargetMode="External"/><Relationship Id="rId5" Type="http://schemas.openxmlformats.org/officeDocument/2006/relationships/hyperlink" Target="https://arxiv.org/abs/2005.0655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vast.ai/" TargetMode="External"/><Relationship Id="rId4" Type="http://schemas.openxmlformats.org/officeDocument/2006/relationships/hyperlink" Target="https://github.com/Abdelrahmanre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Aim Technologies</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800"/>
              <a:t>Task</a:t>
            </a:r>
            <a:endParaRPr b="1"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599000" y="76250"/>
            <a:ext cx="54972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t>Data Fetching &amp; Configs</a:t>
            </a:r>
            <a:endParaRPr b="1" sz="2800"/>
          </a:p>
        </p:txBody>
      </p:sp>
      <p:sp>
        <p:nvSpPr>
          <p:cNvPr id="141" name="Google Shape;141;p14"/>
          <p:cNvSpPr txBox="1"/>
          <p:nvPr>
            <p:ph idx="1" type="body"/>
          </p:nvPr>
        </p:nvSpPr>
        <p:spPr>
          <a:xfrm>
            <a:off x="230700" y="1580250"/>
            <a:ext cx="4341300" cy="34497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SzPts val="1600"/>
              <a:buFont typeface="Montserrat"/>
              <a:buChar char="●"/>
            </a:pPr>
            <a:r>
              <a:rPr lang="en-GB" sz="1600">
                <a:latin typeface="Montserrat"/>
                <a:ea typeface="Montserrat"/>
                <a:cs typeface="Montserrat"/>
                <a:sym typeface="Montserrat"/>
              </a:rPr>
              <a:t>Get ids as strings.</a:t>
            </a:r>
            <a:endParaRPr sz="1600">
              <a:latin typeface="Montserrat"/>
              <a:ea typeface="Montserrat"/>
              <a:cs typeface="Montserrat"/>
              <a:sym typeface="Montserrat"/>
            </a:endParaRPr>
          </a:p>
          <a:p>
            <a:pPr indent="-330200" lvl="0" marL="457200" rtl="0" algn="l">
              <a:lnSpc>
                <a:spcPct val="100000"/>
              </a:lnSpc>
              <a:spcBef>
                <a:spcPts val="0"/>
              </a:spcBef>
              <a:spcAft>
                <a:spcPts val="0"/>
              </a:spcAft>
              <a:buSzPts val="1600"/>
              <a:buFont typeface="Montserrat"/>
              <a:buChar char="●"/>
            </a:pPr>
            <a:r>
              <a:rPr lang="en-GB" sz="1600">
                <a:latin typeface="Montserrat"/>
                <a:ea typeface="Montserrat"/>
                <a:cs typeface="Montserrat"/>
                <a:sym typeface="Montserrat"/>
              </a:rPr>
              <a:t>Make one list of these ids.</a:t>
            </a:r>
            <a:endParaRPr sz="1600">
              <a:latin typeface="Montserrat"/>
              <a:ea typeface="Montserrat"/>
              <a:cs typeface="Montserrat"/>
              <a:sym typeface="Montserrat"/>
            </a:endParaRPr>
          </a:p>
          <a:p>
            <a:pPr indent="-330200" lvl="0" marL="457200" rtl="0" algn="l">
              <a:lnSpc>
                <a:spcPct val="100000"/>
              </a:lnSpc>
              <a:spcBef>
                <a:spcPts val="0"/>
              </a:spcBef>
              <a:spcAft>
                <a:spcPts val="0"/>
              </a:spcAft>
              <a:buSzPts val="1600"/>
              <a:buFont typeface="Montserrat"/>
              <a:buChar char="●"/>
            </a:pPr>
            <a:r>
              <a:rPr lang="en-GB" sz="1600">
                <a:latin typeface="Montserrat"/>
                <a:ea typeface="Montserrat"/>
                <a:cs typeface="Montserrat"/>
                <a:sym typeface="Montserrat"/>
              </a:rPr>
              <a:t>Passing 1000 ids by 1000 ids to the API as json request.</a:t>
            </a:r>
            <a:endParaRPr sz="1600">
              <a:latin typeface="Montserrat"/>
              <a:ea typeface="Montserrat"/>
              <a:cs typeface="Montserrat"/>
              <a:sym typeface="Montserrat"/>
            </a:endParaRPr>
          </a:p>
          <a:p>
            <a:pPr indent="-330200" lvl="0" marL="457200" rtl="0" algn="l">
              <a:lnSpc>
                <a:spcPct val="100000"/>
              </a:lnSpc>
              <a:spcBef>
                <a:spcPts val="0"/>
              </a:spcBef>
              <a:spcAft>
                <a:spcPts val="0"/>
              </a:spcAft>
              <a:buSzPts val="1600"/>
              <a:buFont typeface="Montserrat"/>
              <a:buChar char="●"/>
            </a:pPr>
            <a:r>
              <a:rPr lang="en-GB" sz="1600">
                <a:latin typeface="Montserrat"/>
                <a:ea typeface="Montserrat"/>
                <a:cs typeface="Montserrat"/>
                <a:sym typeface="Montserrat"/>
              </a:rPr>
              <a:t>Display some ids associated with returned text as json dictionary.</a:t>
            </a:r>
            <a:endParaRPr sz="1600">
              <a:latin typeface="Montserrat"/>
              <a:ea typeface="Montserrat"/>
              <a:cs typeface="Montserrat"/>
              <a:sym typeface="Montserrat"/>
            </a:endParaRPr>
          </a:p>
          <a:p>
            <a:pPr indent="-330200" lvl="0" marL="457200" rtl="0" algn="l">
              <a:lnSpc>
                <a:spcPct val="100000"/>
              </a:lnSpc>
              <a:spcBef>
                <a:spcPts val="0"/>
              </a:spcBef>
              <a:spcAft>
                <a:spcPts val="0"/>
              </a:spcAft>
              <a:buSzPts val="1600"/>
              <a:buFont typeface="Montserrat"/>
              <a:buChar char="●"/>
            </a:pPr>
            <a:r>
              <a:rPr lang="en-GB" sz="1600">
                <a:latin typeface="Montserrat"/>
                <a:ea typeface="Montserrat"/>
                <a:cs typeface="Montserrat"/>
                <a:sym typeface="Montserrat"/>
              </a:rPr>
              <a:t>Validate ids with returned data to ensure we have not missed ids.</a:t>
            </a:r>
            <a:endParaRPr sz="1600">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latin typeface="Montserrat"/>
              <a:ea typeface="Montserrat"/>
              <a:cs typeface="Montserrat"/>
              <a:sym typeface="Montserrat"/>
            </a:endParaRPr>
          </a:p>
          <a:p>
            <a:pPr indent="0" lvl="0" marL="0" rtl="0" algn="l">
              <a:lnSpc>
                <a:spcPct val="100000"/>
              </a:lnSpc>
              <a:spcBef>
                <a:spcPts val="0"/>
              </a:spcBef>
              <a:spcAft>
                <a:spcPts val="0"/>
              </a:spcAft>
              <a:buNone/>
            </a:pPr>
            <a:r>
              <a:rPr lang="en-GB" sz="1800">
                <a:highlight>
                  <a:srgbClr val="980000"/>
                </a:highlight>
                <a:latin typeface="Montserrat"/>
                <a:ea typeface="Montserrat"/>
                <a:cs typeface="Montserrat"/>
                <a:sym typeface="Montserrat"/>
              </a:rPr>
              <a:t>There are helpful functions inside configs script or the main fetching script. Beside display the results in the Jupyter Notebook</a:t>
            </a:r>
            <a:endParaRPr sz="1800">
              <a:highlight>
                <a:srgbClr val="980000"/>
              </a:highlight>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4572000" y="1651750"/>
            <a:ext cx="4571999" cy="291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59500" y="217400"/>
            <a:ext cx="6741300" cy="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t>Data Preprocessing &amp; Suffling</a:t>
            </a:r>
            <a:endParaRPr b="1" sz="28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Tweets are very rich of people opinion, and as each one represent his opinion in some ways, there are some common things in these tweets like "shared url", "emojis", "mentions" and other commons </a:t>
            </a:r>
            <a:r>
              <a:rPr lang="en-GB" sz="1600"/>
              <a:t>attalides</a:t>
            </a:r>
            <a:r>
              <a:rPr lang="en-GB" sz="1600"/>
              <a:t>.</a:t>
            </a:r>
            <a:endParaRPr sz="1600"/>
          </a:p>
          <a:p>
            <a:pPr indent="0" lvl="0" marL="0" rtl="0" algn="l">
              <a:spcBef>
                <a:spcPts val="1200"/>
              </a:spcBef>
              <a:spcAft>
                <a:spcPts val="0"/>
              </a:spcAft>
              <a:buNone/>
            </a:pPr>
            <a:r>
              <a:rPr lang="en-GB" sz="1600"/>
              <a:t>Besides of that Arabic language has its own </a:t>
            </a:r>
            <a:r>
              <a:rPr lang="en-GB" sz="1600"/>
              <a:t>common</a:t>
            </a:r>
            <a:r>
              <a:rPr lang="en-GB" sz="1600"/>
              <a:t> things like dicrstics in text like(ً ُ), and others.</a:t>
            </a:r>
            <a:endParaRPr sz="1600"/>
          </a:p>
          <a:p>
            <a:pPr indent="0" lvl="0" marL="0" rtl="0" algn="l">
              <a:spcBef>
                <a:spcPts val="1200"/>
              </a:spcBef>
              <a:spcAft>
                <a:spcPts val="1200"/>
              </a:spcAft>
              <a:buNone/>
            </a:pPr>
            <a:r>
              <a:rPr lang="en-GB" sz="1600"/>
              <a:t>To come over of these problems we have </a:t>
            </a:r>
            <a:r>
              <a:rPr lang="en-GB" sz="1600"/>
              <a:t>design</a:t>
            </a:r>
            <a:r>
              <a:rPr lang="en-GB" sz="1600"/>
              <a:t> our pipeline of preprocessing either using some </a:t>
            </a:r>
            <a:r>
              <a:rPr lang="en-GB" sz="1600"/>
              <a:t>research</a:t>
            </a:r>
            <a:r>
              <a:rPr lang="en-GB" sz="1600"/>
              <a:t> work from </a:t>
            </a:r>
            <a:r>
              <a:rPr lang="en-GB" sz="1600" u="sng">
                <a:solidFill>
                  <a:schemeClr val="hlink"/>
                </a:solidFill>
                <a:hlinkClick r:id="rId3"/>
              </a:rPr>
              <a:t>AraVec</a:t>
            </a:r>
            <a:r>
              <a:rPr lang="en-GB" sz="1600"/>
              <a:t>, and some of our preprocessing</a:t>
            </a:r>
            <a:r>
              <a:rPr lang="en-GB" sz="1600"/>
              <a:t>.</a:t>
            </a:r>
            <a:r>
              <a:rPr lang="en-GB" sz="16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694950" y="143825"/>
            <a:ext cx="60213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00"/>
              <a:t>Data Preprocessing </a:t>
            </a:r>
            <a:endParaRPr b="1" sz="2800"/>
          </a:p>
          <a:p>
            <a:pPr indent="0" lvl="0" marL="0" rtl="0" algn="l">
              <a:spcBef>
                <a:spcPts val="0"/>
              </a:spcBef>
              <a:spcAft>
                <a:spcPts val="0"/>
              </a:spcAft>
              <a:buSzPts val="990"/>
              <a:buNone/>
            </a:pPr>
            <a:r>
              <a:t/>
            </a:r>
            <a:endParaRPr sz="2160"/>
          </a:p>
        </p:txBody>
      </p:sp>
      <p:sp>
        <p:nvSpPr>
          <p:cNvPr id="154" name="Google Shape;154;p16"/>
          <p:cNvSpPr txBox="1"/>
          <p:nvPr>
            <p:ph idx="1" type="body"/>
          </p:nvPr>
        </p:nvSpPr>
        <p:spPr>
          <a:xfrm>
            <a:off x="970075" y="864425"/>
            <a:ext cx="8023800" cy="3962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GB" sz="2000"/>
              <a:t>We have:</a:t>
            </a:r>
            <a:endParaRPr b="1" sz="2000"/>
          </a:p>
          <a:p>
            <a:pPr indent="-328453" lvl="0" marL="457200" rtl="0" algn="l">
              <a:spcBef>
                <a:spcPts val="1200"/>
              </a:spcBef>
              <a:spcAft>
                <a:spcPts val="0"/>
              </a:spcAft>
              <a:buSzPct val="100000"/>
              <a:buChar char="●"/>
            </a:pPr>
            <a:r>
              <a:rPr lang="en-GB" sz="1850"/>
              <a:t>Replace url with Non-standard Arabic name.</a:t>
            </a:r>
            <a:endParaRPr sz="1850"/>
          </a:p>
          <a:p>
            <a:pPr indent="-328453" lvl="0" marL="457200" rtl="0" algn="l">
              <a:spcBef>
                <a:spcPts val="0"/>
              </a:spcBef>
              <a:spcAft>
                <a:spcPts val="0"/>
              </a:spcAft>
              <a:buSzPct val="100000"/>
              <a:buChar char="●"/>
            </a:pPr>
            <a:r>
              <a:rPr lang="en-GB" sz="1850"/>
              <a:t>Replace mentions with Non-standard Arabic name.</a:t>
            </a:r>
            <a:endParaRPr sz="1850"/>
          </a:p>
          <a:p>
            <a:pPr indent="-328453" lvl="0" marL="457200" rtl="0" algn="l">
              <a:spcBef>
                <a:spcPts val="0"/>
              </a:spcBef>
              <a:spcAft>
                <a:spcPts val="0"/>
              </a:spcAft>
              <a:buSzPct val="100000"/>
              <a:buChar char="●"/>
            </a:pPr>
            <a:r>
              <a:rPr lang="en-GB" sz="1850"/>
              <a:t>Remove TASHKEEL (Special chars for Arabic language).</a:t>
            </a:r>
            <a:endParaRPr sz="1850"/>
          </a:p>
          <a:p>
            <a:pPr indent="-328453" lvl="0" marL="457200" rtl="0" algn="l">
              <a:spcBef>
                <a:spcPts val="0"/>
              </a:spcBef>
              <a:spcAft>
                <a:spcPts val="0"/>
              </a:spcAft>
              <a:buSzPct val="100000"/>
              <a:buChar char="●"/>
            </a:pPr>
            <a:r>
              <a:rPr lang="en-GB" sz="1850"/>
              <a:t>Remove part of appeared special chars like /U000f and others.</a:t>
            </a:r>
            <a:endParaRPr sz="1850"/>
          </a:p>
          <a:p>
            <a:pPr indent="-328453" lvl="0" marL="457200" rtl="0" algn="l">
              <a:spcBef>
                <a:spcPts val="0"/>
              </a:spcBef>
              <a:spcAft>
                <a:spcPts val="0"/>
              </a:spcAft>
              <a:buSzPct val="100000"/>
              <a:buChar char="●"/>
            </a:pPr>
            <a:r>
              <a:rPr lang="en-GB" sz="1850"/>
              <a:t>Some special replacement and handle the other replacement.</a:t>
            </a:r>
            <a:endParaRPr sz="1850"/>
          </a:p>
          <a:p>
            <a:pPr indent="-328453" lvl="0" marL="457200" rtl="0" algn="l">
              <a:spcBef>
                <a:spcPts val="0"/>
              </a:spcBef>
              <a:spcAft>
                <a:spcPts val="0"/>
              </a:spcAft>
              <a:buSzPct val="100000"/>
              <a:buChar char="●"/>
            </a:pPr>
            <a:r>
              <a:rPr lang="en-GB" sz="1850"/>
              <a:t>Multiple emojis coming sequentially leave just one of them.</a:t>
            </a:r>
            <a:endParaRPr sz="1850"/>
          </a:p>
          <a:p>
            <a:pPr indent="-328453" lvl="0" marL="457200" rtl="0" algn="l">
              <a:spcBef>
                <a:spcPts val="0"/>
              </a:spcBef>
              <a:spcAft>
                <a:spcPts val="0"/>
              </a:spcAft>
              <a:buSzPct val="100000"/>
              <a:buChar char="●"/>
            </a:pPr>
            <a:r>
              <a:rPr lang="en-GB" sz="1850"/>
              <a:t>Separate numbers associated with words as well as English with Arabic words.</a:t>
            </a:r>
            <a:endParaRPr sz="1850"/>
          </a:p>
          <a:p>
            <a:pPr indent="-328453" lvl="0" marL="457200" rtl="0" algn="l">
              <a:spcBef>
                <a:spcPts val="0"/>
              </a:spcBef>
              <a:spcAft>
                <a:spcPts val="0"/>
              </a:spcAft>
              <a:buSzPct val="100000"/>
              <a:buChar char="●"/>
            </a:pPr>
            <a:r>
              <a:rPr lang="en-GB" sz="1850"/>
              <a:t>Remove char repeated more that two times sequentially.</a:t>
            </a:r>
            <a:endParaRPr sz="1850"/>
          </a:p>
          <a:p>
            <a:pPr indent="-328453" lvl="0" marL="457200" rtl="0" algn="l">
              <a:spcBef>
                <a:spcPts val="0"/>
              </a:spcBef>
              <a:spcAft>
                <a:spcPts val="0"/>
              </a:spcAft>
              <a:buSzPct val="100000"/>
              <a:buChar char="●"/>
            </a:pPr>
            <a:r>
              <a:rPr lang="en-GB" sz="1850"/>
              <a:t>Remove more spaces.</a:t>
            </a:r>
            <a:endParaRPr sz="1850"/>
          </a:p>
          <a:p>
            <a:pPr indent="0" lvl="0" marL="0" rtl="0" algn="l">
              <a:spcBef>
                <a:spcPts val="1200"/>
              </a:spcBef>
              <a:spcAft>
                <a:spcPts val="1200"/>
              </a:spcAft>
              <a:buNone/>
            </a:pPr>
            <a:r>
              <a:rPr lang="en-GB" sz="1800">
                <a:highlight>
                  <a:srgbClr val="980000"/>
                </a:highlight>
              </a:rPr>
              <a:t>Some other preprocessing can be used like stemming or lemmatization, but we choose to leave every token as the same because of people represent their opinion on platforms like T</a:t>
            </a:r>
            <a:r>
              <a:rPr lang="en-GB" sz="1800">
                <a:highlight>
                  <a:srgbClr val="980000"/>
                </a:highlight>
              </a:rPr>
              <a:t>witter</a:t>
            </a:r>
            <a:r>
              <a:rPr lang="en-GB" sz="1800">
                <a:highlight>
                  <a:srgbClr val="980000"/>
                </a:highlight>
              </a:rPr>
              <a:t> with no </a:t>
            </a:r>
            <a:r>
              <a:rPr lang="en-GB" sz="1800">
                <a:highlight>
                  <a:srgbClr val="980000"/>
                </a:highlight>
              </a:rPr>
              <a:t>grammar</a:t>
            </a:r>
            <a:r>
              <a:rPr lang="en-GB" sz="1800">
                <a:highlight>
                  <a:srgbClr val="980000"/>
                </a:highlight>
              </a:rPr>
              <a:t> </a:t>
            </a:r>
            <a:r>
              <a:rPr lang="en-GB" sz="1800">
                <a:highlight>
                  <a:srgbClr val="980000"/>
                </a:highlight>
              </a:rPr>
              <a:t>conditions</a:t>
            </a:r>
            <a:r>
              <a:rPr lang="en-GB" sz="1800">
                <a:highlight>
                  <a:srgbClr val="980000"/>
                </a:highlight>
              </a:rPr>
              <a:t> and others that the linguistics people use.</a:t>
            </a:r>
            <a:endParaRPr sz="1800">
              <a:highlight>
                <a:srgbClr val="98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739050" y="0"/>
            <a:ext cx="6359100" cy="7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100"/>
              <a:t>Shuffling &amp; </a:t>
            </a:r>
            <a:r>
              <a:rPr b="1" lang="en-GB" sz="3100"/>
              <a:t>Data Preparation </a:t>
            </a:r>
            <a:endParaRPr b="1" sz="3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984775" y="706350"/>
            <a:ext cx="7788600" cy="42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There are different ways of shuffling the data, some of these ways are random and others are using statistical ways to distribute the variety of the data.</a:t>
            </a:r>
            <a:endParaRPr sz="1600"/>
          </a:p>
          <a:p>
            <a:pPr indent="0" lvl="0" marL="0" rtl="0" algn="l">
              <a:spcBef>
                <a:spcPts val="1200"/>
              </a:spcBef>
              <a:spcAft>
                <a:spcPts val="0"/>
              </a:spcAft>
              <a:buNone/>
            </a:pPr>
            <a:r>
              <a:rPr lang="en-GB" sz="1600"/>
              <a:t>And as we are here dealing with </a:t>
            </a:r>
            <a:r>
              <a:rPr lang="en-GB" sz="1600"/>
              <a:t>classification</a:t>
            </a:r>
            <a:r>
              <a:rPr lang="en-GB" sz="1600"/>
              <a:t> problem to classify 18 different class, we need a way to split the data into training, validation and testing, but ensuring that we have </a:t>
            </a:r>
            <a:r>
              <a:rPr lang="en-GB" sz="1600"/>
              <a:t>approximate</a:t>
            </a:r>
            <a:r>
              <a:rPr lang="en-GB" sz="1600"/>
              <a:t>  </a:t>
            </a:r>
            <a:r>
              <a:rPr lang="en-GB" sz="1600"/>
              <a:t>distribution</a:t>
            </a:r>
            <a:r>
              <a:rPr lang="en-GB" sz="1600"/>
              <a:t> across all classes as the same in the </a:t>
            </a:r>
            <a:r>
              <a:rPr lang="en-GB" sz="1600"/>
              <a:t>original</a:t>
            </a:r>
            <a:r>
              <a:rPr lang="en-GB" sz="1600"/>
              <a:t> data, at the same time do not miss any of these classes in the </a:t>
            </a:r>
            <a:r>
              <a:rPr lang="en-GB" sz="1600"/>
              <a:t>splitting.</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GB" sz="1600"/>
              <a:t>Once we have the splitting data into training and testing, we also split training data also to split into training and validation, then start to extract features from that sata.</a:t>
            </a:r>
            <a:endParaRPr sz="1600"/>
          </a:p>
          <a:p>
            <a:pPr indent="0" lvl="0" marL="0" rtl="0" algn="l">
              <a:spcBef>
                <a:spcPts val="1200"/>
              </a:spcBef>
              <a:spcAft>
                <a:spcPts val="0"/>
              </a:spcAft>
              <a:buNone/>
            </a:pPr>
            <a:r>
              <a:rPr lang="en-GB" sz="1600"/>
              <a:t>The data at hand are textual data so we need first to extract features (numbers), that the model can dealing with.</a:t>
            </a:r>
            <a:endParaRPr sz="1600"/>
          </a:p>
          <a:p>
            <a:pPr indent="0" lvl="0" marL="0" rtl="0" algn="l">
              <a:spcBef>
                <a:spcPts val="1200"/>
              </a:spcBef>
              <a:spcAft>
                <a:spcPts val="1200"/>
              </a:spcAft>
              <a:buNone/>
            </a:pPr>
            <a:r>
              <a:rPr lang="en-GB" sz="1600"/>
              <a:t>These features should be something that represent your text.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86025" y="188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t>Shuffling &amp; Data Preparation </a:t>
            </a:r>
            <a:endParaRPr b="1" sz="2800"/>
          </a:p>
          <a:p>
            <a:pPr indent="0" lvl="0" marL="0" rtl="0" algn="l">
              <a:spcBef>
                <a:spcPts val="0"/>
              </a:spcBef>
              <a:spcAft>
                <a:spcPts val="0"/>
              </a:spcAft>
              <a:buNone/>
            </a:pPr>
            <a:r>
              <a:t/>
            </a:r>
            <a:endParaRPr/>
          </a:p>
        </p:txBody>
      </p:sp>
      <p:sp>
        <p:nvSpPr>
          <p:cNvPr id="166" name="Google Shape;166;p18"/>
          <p:cNvSpPr txBox="1"/>
          <p:nvPr>
            <p:ph idx="1" type="body"/>
          </p:nvPr>
        </p:nvSpPr>
        <p:spPr>
          <a:xfrm>
            <a:off x="955400" y="1014975"/>
            <a:ext cx="7965000" cy="38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approach of features extraction we have used is the word representation that was introduced in 2013 paper by </a:t>
            </a:r>
            <a:r>
              <a:rPr lang="en-GB" sz="1600"/>
              <a:t> </a:t>
            </a:r>
            <a:r>
              <a:rPr lang="en-GB" sz="1600" u="sng">
                <a:solidFill>
                  <a:schemeClr val="hlink"/>
                </a:solidFill>
                <a:hlinkClick r:id="rId3"/>
              </a:rPr>
              <a:t>Word2Vec</a:t>
            </a:r>
            <a:r>
              <a:rPr lang="en-GB" sz="1600"/>
              <a:t>.</a:t>
            </a:r>
            <a:endParaRPr sz="1600"/>
          </a:p>
          <a:p>
            <a:pPr indent="0" lvl="0" marL="0" rtl="0" algn="l">
              <a:spcBef>
                <a:spcPts val="1200"/>
              </a:spcBef>
              <a:spcAft>
                <a:spcPts val="0"/>
              </a:spcAft>
              <a:buNone/>
            </a:pPr>
            <a:r>
              <a:rPr lang="en-GB" sz="1600"/>
              <a:t>And we have used pre trained one that train on Millions of tweets introduced by </a:t>
            </a:r>
            <a:r>
              <a:rPr lang="en-GB" sz="1600"/>
              <a:t> </a:t>
            </a:r>
            <a:r>
              <a:rPr lang="en-GB" sz="1600" u="sng">
                <a:solidFill>
                  <a:schemeClr val="accent5"/>
                </a:solidFill>
                <a:hlinkClick r:id="rId4">
                  <a:extLst>
                    <a:ext uri="{A12FA001-AC4F-418D-AE19-62706E023703}">
                      <ahyp:hlinkClr val="tx"/>
                    </a:ext>
                  </a:extLst>
                </a:hlinkClick>
              </a:rPr>
              <a:t>AraVec</a:t>
            </a:r>
            <a:r>
              <a:rPr lang="en-GB" sz="1600"/>
              <a:t>, as well as one of our pre trained one that also trained on millions of tweets.</a:t>
            </a:r>
            <a:endParaRPr sz="1600"/>
          </a:p>
          <a:p>
            <a:pPr indent="0" lvl="0" marL="0" rtl="0" algn="l">
              <a:spcBef>
                <a:spcPts val="1200"/>
              </a:spcBef>
              <a:spcAft>
                <a:spcPts val="0"/>
              </a:spcAft>
              <a:buNone/>
            </a:pPr>
            <a:r>
              <a:rPr lang="en-GB" sz="1600"/>
              <a:t>We used 100-d unigram from Aravec with more than 1,200,000 million word, compared to other one with 300-d that we trained with about 200,000 word.</a:t>
            </a:r>
            <a:endParaRPr sz="1600"/>
          </a:p>
          <a:p>
            <a:pPr indent="0" lvl="0" marL="0" rtl="0" algn="l">
              <a:spcBef>
                <a:spcPts val="1200"/>
              </a:spcBef>
              <a:spcAft>
                <a:spcPts val="0"/>
              </a:spcAft>
              <a:buNone/>
            </a:pPr>
            <a:r>
              <a:rPr lang="en-GB" sz="1600"/>
              <a:t>Passing these models the textual data and design the requirements to build text matrix instead of word vector.</a:t>
            </a:r>
            <a:endParaRPr sz="1600"/>
          </a:p>
          <a:p>
            <a:pPr indent="0" lvl="0" marL="0" rtl="0" algn="l">
              <a:spcBef>
                <a:spcPts val="1200"/>
              </a:spcBef>
              <a:spcAft>
                <a:spcPts val="1200"/>
              </a:spcAft>
              <a:buNone/>
            </a:pPr>
            <a:r>
              <a:rPr lang="en-GB" sz="1600"/>
              <a:t>Also as mentioned in the paper that publish the dataset with their own training, they use another trained Word2Vec model </a:t>
            </a:r>
            <a:r>
              <a:rPr lang="en-GB" sz="1600" u="sng">
                <a:solidFill>
                  <a:schemeClr val="hlink"/>
                </a:solidFill>
                <a:hlinkClick r:id="rId5"/>
              </a:rPr>
              <a:t>Arabic Dialect Identification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798300" y="232925"/>
            <a:ext cx="8345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t>Machine Learning Modeling &amp; Evaluation</a:t>
            </a:r>
            <a:endParaRPr b="1" sz="2800"/>
          </a:p>
        </p:txBody>
      </p:sp>
      <p:graphicFrame>
        <p:nvGraphicFramePr>
          <p:cNvPr id="172" name="Google Shape;172;p19"/>
          <p:cNvGraphicFramePr/>
          <p:nvPr/>
        </p:nvGraphicFramePr>
        <p:xfrm>
          <a:off x="610200" y="1147015"/>
          <a:ext cx="3000000" cy="3000000"/>
        </p:xfrm>
        <a:graphic>
          <a:graphicData uri="http://schemas.openxmlformats.org/drawingml/2006/table">
            <a:tbl>
              <a:tblPr>
                <a:noFill/>
                <a:tableStyleId>{D512CC7A-BFA3-469B-AD56-579771603981}</a:tableStyleId>
              </a:tblPr>
              <a:tblGrid>
                <a:gridCol w="3559575"/>
                <a:gridCol w="3336775"/>
                <a:gridCol w="1387700"/>
              </a:tblGrid>
              <a:tr h="539950">
                <a:tc>
                  <a:txBody>
                    <a:bodyPr/>
                    <a:lstStyle/>
                    <a:p>
                      <a:pPr indent="0" lvl="0" marL="0" rtl="0" algn="l">
                        <a:spcBef>
                          <a:spcPts val="0"/>
                        </a:spcBef>
                        <a:spcAft>
                          <a:spcPts val="0"/>
                        </a:spcAft>
                        <a:buNone/>
                      </a:pPr>
                      <a:r>
                        <a:rPr b="1" lang="en-GB" sz="1800">
                          <a:solidFill>
                            <a:schemeClr val="lt1"/>
                          </a:solidFill>
                        </a:rPr>
                        <a:t>Word2Vec Used</a:t>
                      </a:r>
                      <a:endParaRPr b="1" sz="1800">
                        <a:solidFill>
                          <a:schemeClr val="lt1"/>
                        </a:solidFill>
                      </a:endParaRPr>
                    </a:p>
                  </a:txBody>
                  <a:tcPr marT="91425" marB="91425" marR="91425" marL="91425"/>
                </a:tc>
                <a:tc>
                  <a:txBody>
                    <a:bodyPr/>
                    <a:lstStyle/>
                    <a:p>
                      <a:pPr indent="0" lvl="0" marL="0" rtl="0" algn="l">
                        <a:spcBef>
                          <a:spcPts val="0"/>
                        </a:spcBef>
                        <a:spcAft>
                          <a:spcPts val="0"/>
                        </a:spcAft>
                        <a:buNone/>
                      </a:pPr>
                      <a:r>
                        <a:rPr b="1" lang="en-GB" sz="1800">
                          <a:solidFill>
                            <a:schemeClr val="lt1"/>
                          </a:solidFill>
                        </a:rPr>
                        <a:t>Model Used</a:t>
                      </a:r>
                      <a:endParaRPr b="1" sz="1800">
                        <a:solidFill>
                          <a:schemeClr val="lt1"/>
                        </a:solidFill>
                      </a:endParaRPr>
                    </a:p>
                  </a:txBody>
                  <a:tcPr marT="91425" marB="91425" marR="91425" marL="91425"/>
                </a:tc>
                <a:tc>
                  <a:txBody>
                    <a:bodyPr/>
                    <a:lstStyle/>
                    <a:p>
                      <a:pPr indent="0" lvl="0" marL="0" rtl="0" algn="l">
                        <a:spcBef>
                          <a:spcPts val="0"/>
                        </a:spcBef>
                        <a:spcAft>
                          <a:spcPts val="0"/>
                        </a:spcAft>
                        <a:buNone/>
                      </a:pPr>
                      <a:r>
                        <a:rPr b="1" lang="en-GB" sz="1800">
                          <a:solidFill>
                            <a:schemeClr val="lt1"/>
                          </a:solidFill>
                        </a:rPr>
                        <a:t>F1-score</a:t>
                      </a:r>
                      <a:endParaRPr b="1" sz="1800">
                        <a:solidFill>
                          <a:schemeClr val="lt1"/>
                        </a:solidFill>
                      </a:endParaRPr>
                    </a:p>
                  </a:txBody>
                  <a:tcPr marT="91425" marB="91425" marR="91425" marL="91425"/>
                </a:tc>
              </a:tr>
              <a:tr h="391200">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AdaBoostClassifier</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.32</a:t>
                      </a:r>
                      <a:endParaRPr sz="1600">
                        <a:solidFill>
                          <a:schemeClr val="lt1"/>
                        </a:solidFill>
                      </a:endParaRPr>
                    </a:p>
                  </a:txBody>
                  <a:tcPr marT="91425" marB="91425" marR="91425" marL="91425"/>
                </a:tc>
              </a:tr>
              <a:tr h="391200">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Logistic Regression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.36</a:t>
                      </a:r>
                      <a:endParaRPr sz="1600">
                        <a:solidFill>
                          <a:schemeClr val="lt1"/>
                        </a:solidFill>
                      </a:endParaRPr>
                    </a:p>
                  </a:txBody>
                  <a:tcPr marT="91425" marB="91425" marR="91425" marL="91425"/>
                </a:tc>
              </a:tr>
              <a:tr h="439575">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Logistic Regression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.41</a:t>
                      </a:r>
                      <a:endParaRPr sz="1600">
                        <a:solidFill>
                          <a:schemeClr val="lt1"/>
                        </a:solidFill>
                      </a:endParaRPr>
                    </a:p>
                  </a:txBody>
                  <a:tcPr marT="91425" marB="91425" marR="91425" marL="91425"/>
                </a:tc>
              </a:tr>
              <a:tr h="558475">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GradientBoostingClassifier</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.22</a:t>
                      </a:r>
                      <a:endParaRPr sz="1600">
                        <a:solidFill>
                          <a:schemeClr val="lt1"/>
                        </a:solidFill>
                      </a:endParaRPr>
                    </a:p>
                  </a:txBody>
                  <a:tcPr marT="91425" marB="91425" marR="91425" marL="91425"/>
                </a:tc>
              </a:tr>
              <a:tr h="614725">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LinearSVC</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.27</a:t>
                      </a:r>
                      <a:endParaRPr sz="1600">
                        <a:solidFill>
                          <a:schemeClr val="lt1"/>
                        </a:solidFill>
                      </a:endParaRPr>
                    </a:p>
                  </a:txBody>
                  <a:tcPr marT="91425" marB="91425" marR="91425" marL="91425"/>
                </a:tc>
              </a:tr>
            </a:tbl>
          </a:graphicData>
        </a:graphic>
      </p:graphicFrame>
      <p:sp>
        <p:nvSpPr>
          <p:cNvPr id="173" name="Google Shape;173;p19"/>
          <p:cNvSpPr txBox="1"/>
          <p:nvPr/>
        </p:nvSpPr>
        <p:spPr>
          <a:xfrm>
            <a:off x="382250" y="4586025"/>
            <a:ext cx="834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highlight>
                  <a:srgbClr val="980000"/>
                </a:highlight>
                <a:latin typeface="Lato"/>
                <a:ea typeface="Lato"/>
                <a:cs typeface="Lato"/>
                <a:sym typeface="Lato"/>
              </a:rPr>
              <a:t>Look at Compare ML Models to get the full picture. And other models</a:t>
            </a:r>
            <a:endParaRPr b="1" sz="2000">
              <a:solidFill>
                <a:schemeClr val="lt1"/>
              </a:solidFill>
              <a:highlight>
                <a:srgbClr val="980000"/>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680300" y="55750"/>
            <a:ext cx="80475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100"/>
              <a:t>Deep</a:t>
            </a:r>
            <a:r>
              <a:rPr b="1" lang="en-GB" sz="3100"/>
              <a:t> Learning Modeling &amp; Evaluation</a:t>
            </a:r>
            <a:endParaRPr b="1" sz="3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9" name="Google Shape;179;p20"/>
          <p:cNvGraphicFramePr/>
          <p:nvPr/>
        </p:nvGraphicFramePr>
        <p:xfrm>
          <a:off x="853425" y="894410"/>
          <a:ext cx="3000000" cy="3000000"/>
        </p:xfrm>
        <a:graphic>
          <a:graphicData uri="http://schemas.openxmlformats.org/drawingml/2006/table">
            <a:tbl>
              <a:tblPr>
                <a:noFill/>
                <a:tableStyleId>{D512CC7A-BFA3-469B-AD56-579771603981}</a:tableStyleId>
              </a:tblPr>
              <a:tblGrid>
                <a:gridCol w="3514425"/>
                <a:gridCol w="3105850"/>
                <a:gridCol w="1558750"/>
              </a:tblGrid>
              <a:tr h="453125">
                <a:tc>
                  <a:txBody>
                    <a:bodyPr/>
                    <a:lstStyle/>
                    <a:p>
                      <a:pPr indent="0" lvl="0" marL="0" rtl="0" algn="l">
                        <a:spcBef>
                          <a:spcPts val="0"/>
                        </a:spcBef>
                        <a:spcAft>
                          <a:spcPts val="0"/>
                        </a:spcAft>
                        <a:buNone/>
                      </a:pPr>
                      <a:r>
                        <a:rPr b="1" lang="en-GB" sz="1800">
                          <a:solidFill>
                            <a:schemeClr val="lt1"/>
                          </a:solidFill>
                        </a:rPr>
                        <a:t>Word2Vec Used</a:t>
                      </a:r>
                      <a:endParaRPr b="1" sz="1800">
                        <a:solidFill>
                          <a:schemeClr val="lt1"/>
                        </a:solidFill>
                      </a:endParaRPr>
                    </a:p>
                  </a:txBody>
                  <a:tcPr marT="91425" marB="91425" marR="91425" marL="91425"/>
                </a:tc>
                <a:tc>
                  <a:txBody>
                    <a:bodyPr/>
                    <a:lstStyle/>
                    <a:p>
                      <a:pPr indent="0" lvl="0" marL="0" rtl="0" algn="l">
                        <a:spcBef>
                          <a:spcPts val="0"/>
                        </a:spcBef>
                        <a:spcAft>
                          <a:spcPts val="0"/>
                        </a:spcAft>
                        <a:buNone/>
                      </a:pPr>
                      <a:r>
                        <a:rPr b="1" lang="en-GB" sz="1800">
                          <a:solidFill>
                            <a:schemeClr val="lt1"/>
                          </a:solidFill>
                        </a:rPr>
                        <a:t>Model, Optimizer, Batching</a:t>
                      </a:r>
                      <a:endParaRPr b="1" sz="1800">
                        <a:solidFill>
                          <a:schemeClr val="lt1"/>
                        </a:solidFill>
                      </a:endParaRPr>
                    </a:p>
                  </a:txBody>
                  <a:tcPr marT="91425" marB="91425" marR="91425" marL="91425"/>
                </a:tc>
                <a:tc>
                  <a:txBody>
                    <a:bodyPr/>
                    <a:lstStyle/>
                    <a:p>
                      <a:pPr indent="0" lvl="0" marL="0" rtl="0" algn="l">
                        <a:spcBef>
                          <a:spcPts val="0"/>
                        </a:spcBef>
                        <a:spcAft>
                          <a:spcPts val="0"/>
                        </a:spcAft>
                        <a:buNone/>
                      </a:pPr>
                      <a:r>
                        <a:rPr b="1" lang="en-GB" sz="1800">
                          <a:solidFill>
                            <a:schemeClr val="lt1"/>
                          </a:solidFill>
                        </a:rPr>
                        <a:t>F1-score</a:t>
                      </a:r>
                      <a:endParaRPr b="1" sz="18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SGD, No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.47</a:t>
                      </a:r>
                      <a:endParaRPr sz="16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SGD,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.46</a:t>
                      </a:r>
                      <a:endParaRPr sz="16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Adam, No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.47</a:t>
                      </a:r>
                      <a:endParaRPr sz="16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AraVec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Adam,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.47</a:t>
                      </a:r>
                      <a:endParaRPr sz="16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SGD, No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.51</a:t>
                      </a:r>
                      <a:endParaRPr sz="1600">
                        <a:solidFill>
                          <a:schemeClr val="lt1"/>
                        </a:solidFill>
                      </a:endParaRPr>
                    </a:p>
                  </a:txBody>
                  <a:tcPr marT="91425" marB="91425" marR="91425" marL="91425"/>
                </a:tc>
              </a:tr>
              <a:tr h="422925">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SGD,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.49</a:t>
                      </a:r>
                      <a:endParaRPr sz="1600">
                        <a:solidFill>
                          <a:schemeClr val="lt1"/>
                        </a:solidFill>
                      </a:endParaRPr>
                    </a:p>
                  </a:txBody>
                  <a:tcPr marT="91425" marB="91425" marR="91425" marL="91425"/>
                </a:tc>
              </a:tr>
              <a:tr h="664600">
                <a:tc>
                  <a:txBody>
                    <a:bodyPr/>
                    <a:lstStyle/>
                    <a:p>
                      <a:pPr indent="0" lvl="0" marL="0" rtl="0" algn="l">
                        <a:spcBef>
                          <a:spcPts val="0"/>
                        </a:spcBef>
                        <a:spcAft>
                          <a:spcPts val="0"/>
                        </a:spcAft>
                        <a:buNone/>
                      </a:pPr>
                      <a:r>
                        <a:rPr lang="en-GB" sz="1600">
                          <a:solidFill>
                            <a:schemeClr val="lt1"/>
                          </a:solidFill>
                        </a:rPr>
                        <a:t>Our word Representation</a:t>
                      </a:r>
                      <a:endParaRPr sz="1600">
                        <a:solidFill>
                          <a:schemeClr val="lt1"/>
                        </a:solidFill>
                      </a:endParaRPr>
                    </a:p>
                    <a:p>
                      <a:pPr indent="0" lvl="0" marL="0" rtl="0" algn="l">
                        <a:spcBef>
                          <a:spcPts val="0"/>
                        </a:spcBef>
                        <a:spcAft>
                          <a:spcPts val="0"/>
                        </a:spcAft>
                        <a:buNone/>
                      </a:pPr>
                      <a:r>
                        <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LSTM, Adam, No Batch</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GB" sz="1600">
                          <a:solidFill>
                            <a:schemeClr val="lt1"/>
                          </a:solidFill>
                        </a:rPr>
                        <a:t>.51</a:t>
                      </a:r>
                      <a:endParaRPr sz="1600">
                        <a:solidFill>
                          <a:schemeClr val="lt1"/>
                        </a:solidFill>
                      </a:endParaRPr>
                    </a:p>
                  </a:txBody>
                  <a:tcPr marT="91425" marB="91425" marR="91425" marL="91425"/>
                </a:tc>
              </a:tr>
            </a:tbl>
          </a:graphicData>
        </a:graphic>
      </p:graphicFrame>
      <p:sp>
        <p:nvSpPr>
          <p:cNvPr id="180" name="Google Shape;180;p20"/>
          <p:cNvSpPr txBox="1"/>
          <p:nvPr/>
        </p:nvSpPr>
        <p:spPr>
          <a:xfrm>
            <a:off x="250000" y="4497850"/>
            <a:ext cx="83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20"/>
          <p:cNvSpPr txBox="1"/>
          <p:nvPr/>
        </p:nvSpPr>
        <p:spPr>
          <a:xfrm>
            <a:off x="382250" y="4586025"/>
            <a:ext cx="834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highlight>
                  <a:srgbClr val="980000"/>
                </a:highlight>
                <a:latin typeface="Lato"/>
                <a:ea typeface="Lato"/>
                <a:cs typeface="Lato"/>
                <a:sym typeface="Lato"/>
              </a:rPr>
              <a:t>Look at Compare DL Models to get the full picture. And other models</a:t>
            </a:r>
            <a:endParaRPr b="1" sz="2000">
              <a:solidFill>
                <a:schemeClr val="lt1"/>
              </a:solidFill>
              <a:highlight>
                <a:srgbClr val="980000"/>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24025" y="0"/>
            <a:ext cx="65355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t>What is Next for improvements !</a:t>
            </a:r>
            <a:endParaRPr b="1" sz="2800"/>
          </a:p>
          <a:p>
            <a:pPr indent="0" lvl="0" marL="0" rtl="0" algn="l">
              <a:spcBef>
                <a:spcPts val="0"/>
              </a:spcBef>
              <a:spcAft>
                <a:spcPts val="0"/>
              </a:spcAft>
              <a:buNone/>
            </a:pPr>
            <a:r>
              <a:t/>
            </a:r>
            <a:endParaRPr/>
          </a:p>
        </p:txBody>
      </p:sp>
      <p:sp>
        <p:nvSpPr>
          <p:cNvPr id="187" name="Google Shape;187;p21"/>
          <p:cNvSpPr txBox="1"/>
          <p:nvPr>
            <p:ph idx="1" type="body"/>
          </p:nvPr>
        </p:nvSpPr>
        <p:spPr>
          <a:xfrm>
            <a:off x="1014150" y="633000"/>
            <a:ext cx="7876800" cy="415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2116"/>
              <a:t>Training models require time and expensive resource, as will as a to loop over multiple </a:t>
            </a:r>
            <a:r>
              <a:rPr lang="en-GB" sz="2116"/>
              <a:t>trials</a:t>
            </a:r>
            <a:r>
              <a:rPr lang="en-GB" sz="2116"/>
              <a:t> for improvements, so we have make what we can with our resource, and paid resource </a:t>
            </a:r>
            <a:r>
              <a:rPr lang="en-GB" sz="2116" u="sng">
                <a:solidFill>
                  <a:schemeClr val="hlink"/>
                </a:solidFill>
                <a:hlinkClick r:id="rId3"/>
              </a:rPr>
              <a:t>Vast.ai</a:t>
            </a:r>
            <a:r>
              <a:rPr lang="en-GB" sz="2116"/>
              <a:t> as cloud service to train our models on because of our machine is at low resource.</a:t>
            </a:r>
            <a:endParaRPr sz="2116"/>
          </a:p>
          <a:p>
            <a:pPr indent="0" lvl="0" marL="0" rtl="0" algn="l">
              <a:spcBef>
                <a:spcPts val="1200"/>
              </a:spcBef>
              <a:spcAft>
                <a:spcPts val="0"/>
              </a:spcAft>
              <a:buNone/>
            </a:pPr>
            <a:r>
              <a:rPr lang="en-GB" sz="2286"/>
              <a:t>But we have reach a good result compared to the reference paper.</a:t>
            </a:r>
            <a:endParaRPr sz="2286"/>
          </a:p>
          <a:p>
            <a:pPr indent="0" lvl="0" marL="0" rtl="0" algn="l">
              <a:spcBef>
                <a:spcPts val="1200"/>
              </a:spcBef>
              <a:spcAft>
                <a:spcPts val="0"/>
              </a:spcAft>
              <a:buNone/>
            </a:pPr>
            <a:r>
              <a:rPr lang="en-GB" sz="2028">
                <a:highlight>
                  <a:srgbClr val="980000"/>
                </a:highlight>
              </a:rPr>
              <a:t>Some ways for improvements:</a:t>
            </a:r>
            <a:endParaRPr sz="2028">
              <a:highlight>
                <a:srgbClr val="980000"/>
              </a:highlight>
            </a:endParaRPr>
          </a:p>
          <a:p>
            <a:pPr indent="-317896" lvl="0" marL="457200" rtl="0" algn="l">
              <a:spcBef>
                <a:spcPts val="1200"/>
              </a:spcBef>
              <a:spcAft>
                <a:spcPts val="0"/>
              </a:spcAft>
              <a:buSzPct val="100000"/>
              <a:buChar char="●"/>
            </a:pPr>
            <a:r>
              <a:rPr lang="en-GB" sz="2250"/>
              <a:t>Use fullgram instead of unigrams.</a:t>
            </a:r>
            <a:endParaRPr sz="2250"/>
          </a:p>
          <a:p>
            <a:pPr indent="-317896" lvl="0" marL="457200" rtl="0" algn="l">
              <a:spcBef>
                <a:spcPts val="0"/>
              </a:spcBef>
              <a:spcAft>
                <a:spcPts val="0"/>
              </a:spcAft>
              <a:buSzPct val="100000"/>
              <a:buChar char="●"/>
            </a:pPr>
            <a:r>
              <a:rPr lang="en-GB" sz="2250"/>
              <a:t>Use pretrained models like A</a:t>
            </a:r>
            <a:r>
              <a:rPr lang="en-GB" sz="2250"/>
              <a:t>rabert, and others as in the reference  paper.</a:t>
            </a:r>
            <a:endParaRPr sz="2250"/>
          </a:p>
          <a:p>
            <a:pPr indent="-317896" lvl="0" marL="457200" rtl="0" algn="l">
              <a:spcBef>
                <a:spcPts val="0"/>
              </a:spcBef>
              <a:spcAft>
                <a:spcPts val="0"/>
              </a:spcAft>
              <a:buSzPct val="100000"/>
              <a:buChar char="●"/>
            </a:pPr>
            <a:r>
              <a:rPr lang="en-GB" sz="2250"/>
              <a:t>Some Error Analysis.</a:t>
            </a:r>
            <a:endParaRPr sz="2250"/>
          </a:p>
          <a:p>
            <a:pPr indent="-317896" lvl="0" marL="457200" rtl="0" algn="l">
              <a:spcBef>
                <a:spcPts val="0"/>
              </a:spcBef>
              <a:spcAft>
                <a:spcPts val="0"/>
              </a:spcAft>
              <a:buSzPct val="100000"/>
              <a:buChar char="●"/>
            </a:pPr>
            <a:r>
              <a:rPr lang="en-GB" sz="2250"/>
              <a:t>Online Learning because of data is semi-large.</a:t>
            </a:r>
            <a:endParaRPr sz="2250"/>
          </a:p>
          <a:p>
            <a:pPr indent="-317896" lvl="0" marL="457200" rtl="0" algn="l">
              <a:spcBef>
                <a:spcPts val="0"/>
              </a:spcBef>
              <a:spcAft>
                <a:spcPts val="0"/>
              </a:spcAft>
              <a:buSzPct val="100000"/>
              <a:buChar char="●"/>
            </a:pPr>
            <a:r>
              <a:rPr lang="en-GB" sz="2250"/>
              <a:t>More complex Architecture.</a:t>
            </a:r>
            <a:endParaRPr sz="2250"/>
          </a:p>
          <a:p>
            <a:pPr indent="-317896" lvl="0" marL="457200" rtl="0" algn="l">
              <a:spcBef>
                <a:spcPts val="0"/>
              </a:spcBef>
              <a:spcAft>
                <a:spcPts val="0"/>
              </a:spcAft>
              <a:buSzPct val="100000"/>
              <a:buChar char="●"/>
            </a:pPr>
            <a:r>
              <a:rPr lang="en-GB" sz="2250"/>
              <a:t>Extrinsic evaluation if for deployment on server phase.</a:t>
            </a:r>
            <a:endParaRPr sz="2250"/>
          </a:p>
          <a:p>
            <a:pPr indent="-317896" lvl="0" marL="457200" rtl="0" algn="l">
              <a:spcBef>
                <a:spcPts val="0"/>
              </a:spcBef>
              <a:spcAft>
                <a:spcPts val="0"/>
              </a:spcAft>
              <a:buSzPct val="100000"/>
              <a:buChar char="●"/>
            </a:pPr>
            <a:r>
              <a:rPr lang="en-GB" sz="2250"/>
              <a:t>Building User interface to collect more tweets for improvement.</a:t>
            </a:r>
            <a:endParaRPr sz="2250"/>
          </a:p>
          <a:p>
            <a:pPr indent="0" lvl="0" marL="0" rtl="0" algn="l">
              <a:spcBef>
                <a:spcPts val="1200"/>
              </a:spcBef>
              <a:spcAft>
                <a:spcPts val="0"/>
              </a:spcAft>
              <a:buNone/>
            </a:pPr>
            <a:r>
              <a:rPr lang="en-GB" sz="1742">
                <a:highlight>
                  <a:srgbClr val="980000"/>
                </a:highlight>
              </a:rPr>
              <a:t>More to know about our work at the github:  </a:t>
            </a:r>
            <a:r>
              <a:rPr lang="en-GB" sz="1742" u="sng">
                <a:solidFill>
                  <a:schemeClr val="hlink"/>
                </a:solidFill>
                <a:hlinkClick r:id="rId4"/>
              </a:rPr>
              <a:t>AIM Technologies Task</a:t>
            </a:r>
            <a:r>
              <a:rPr lang="en-GB" sz="1742"/>
              <a:t>, we have document the work as we can.</a:t>
            </a:r>
            <a:endParaRPr sz="1742"/>
          </a:p>
          <a:p>
            <a:pPr indent="0" lvl="0" marL="0" rtl="0" algn="l">
              <a:spcBef>
                <a:spcPts val="1200"/>
              </a:spcBef>
              <a:spcAft>
                <a:spcPts val="0"/>
              </a:spcAft>
              <a:buNone/>
            </a:pPr>
            <a:r>
              <a:t/>
            </a:r>
            <a:endParaRPr sz="1600"/>
          </a:p>
          <a:p>
            <a:pPr indent="0" lvl="0" marL="0" rtl="0" algn="ctr">
              <a:spcBef>
                <a:spcPts val="1200"/>
              </a:spcBef>
              <a:spcAft>
                <a:spcPts val="1200"/>
              </a:spcAft>
              <a:buNone/>
            </a:pPr>
            <a:r>
              <a:rPr lang="en-GB" sz="2000">
                <a:highlight>
                  <a:srgbClr val="274E13"/>
                </a:highlight>
              </a:rPr>
              <a:t>Thanks for that task &amp; </a:t>
            </a:r>
            <a:r>
              <a:rPr lang="en-GB" sz="2000">
                <a:highlight>
                  <a:srgbClr val="274E13"/>
                </a:highlight>
              </a:rPr>
              <a:t>hope to improve the result</a:t>
            </a:r>
            <a:endParaRPr sz="2000">
              <a:highlight>
                <a:srgbClr val="274E1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