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Oswald Bold" charset="-52"/>
      <p:regular r:id="rId14"/>
    </p:embeddedFont>
    <p:embeddedFont>
      <p:font typeface="Montserrat Classic Bold" charset="0"/>
      <p:regular r:id="rId15"/>
    </p:embeddedFont>
    <p:embeddedFont>
      <p:font typeface="Lucida Sans Unicode" pitchFamily="34" charset="0"/>
      <p:regular r:id="rId16"/>
    </p:embeddedFont>
    <p:embeddedFont>
      <p:font typeface="DM Sans" charset="0"/>
      <p:regular r:id="rId17"/>
    </p:embeddedFont>
    <p:embeddedFont>
      <p:font typeface="DM Sans Bold" charset="0"/>
      <p:regular r:id="rId18"/>
    </p:embeddedFont>
    <p:embeddedFont>
      <p:font typeface="Oswald" charset="-5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-8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811507" y="3202251"/>
            <a:ext cx="10634640" cy="4208864"/>
            <a:chOff x="0" y="0"/>
            <a:chExt cx="205372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3722" cy="812800"/>
            </a:xfrm>
            <a:custGeom>
              <a:avLst/>
              <a:gdLst/>
              <a:ahLst/>
              <a:cxnLst/>
              <a:rect l="l" t="t" r="r" b="b"/>
              <a:pathLst>
                <a:path w="2053722" h="812800">
                  <a:moveTo>
                    <a:pt x="0" y="0"/>
                  </a:moveTo>
                  <a:lnTo>
                    <a:pt x="2053722" y="0"/>
                  </a:lnTo>
                  <a:lnTo>
                    <a:pt x="20537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5372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1507" y="3840320"/>
            <a:ext cx="10634640" cy="297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9"/>
              </a:lnSpc>
            </a:pPr>
            <a:r>
              <a:rPr lang="en-US" sz="8688" spc="851">
                <a:solidFill>
                  <a:srgbClr val="231F20"/>
                </a:solidFill>
                <a:latin typeface="Oswald Bold"/>
              </a:rPr>
              <a:t>СПИСКИ В С++ </a:t>
            </a:r>
          </a:p>
          <a:p>
            <a:pPr algn="ctr">
              <a:lnSpc>
                <a:spcPts val="11989"/>
              </a:lnSpc>
            </a:pPr>
            <a:r>
              <a:rPr lang="en-US" sz="8688" spc="851">
                <a:solidFill>
                  <a:srgbClr val="231F20"/>
                </a:solidFill>
                <a:latin typeface="Oswald Bold"/>
              </a:rPr>
              <a:t>И PYTHON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СРАВНИТЕЛЬНЫЙ АНАЛИЗ МЕТОДОВ И ВОЗМОЖНОСТЕЙ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9480117" y="1037425"/>
            <a:ext cx="2807972" cy="12750394"/>
            <a:chOff x="0" y="0"/>
            <a:chExt cx="739548" cy="33581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9548" cy="3358128"/>
            </a:xfrm>
            <a:custGeom>
              <a:avLst/>
              <a:gdLst/>
              <a:ahLst/>
              <a:cxnLst/>
              <a:rect l="l" t="t" r="r" b="b"/>
              <a:pathLst>
                <a:path w="739548" h="3358128">
                  <a:moveTo>
                    <a:pt x="0" y="0"/>
                  </a:moveTo>
                  <a:lnTo>
                    <a:pt x="739548" y="0"/>
                  </a:lnTo>
                  <a:lnTo>
                    <a:pt x="739548" y="3358128"/>
                  </a:lnTo>
                  <a:lnTo>
                    <a:pt x="0" y="335812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739548" cy="3377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6544400" y="-2213338"/>
            <a:ext cx="2807972" cy="11952192"/>
            <a:chOff x="0" y="0"/>
            <a:chExt cx="739548" cy="31479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9548" cy="3147902"/>
            </a:xfrm>
            <a:custGeom>
              <a:avLst/>
              <a:gdLst/>
              <a:ahLst/>
              <a:cxnLst/>
              <a:rect l="l" t="t" r="r" b="b"/>
              <a:pathLst>
                <a:path w="739548" h="3147902">
                  <a:moveTo>
                    <a:pt x="0" y="0"/>
                  </a:moveTo>
                  <a:lnTo>
                    <a:pt x="739548" y="0"/>
                  </a:lnTo>
                  <a:lnTo>
                    <a:pt x="739548" y="3147902"/>
                  </a:lnTo>
                  <a:lnTo>
                    <a:pt x="0" y="314790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739548" cy="3166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416" y="265469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C++</a:t>
            </a:r>
          </a:p>
        </p:txBody>
      </p:sp>
      <p:sp>
        <p:nvSpPr>
          <p:cNvPr id="10" name="Freeform 10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4373" y="2428856"/>
            <a:ext cx="7970999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1. </a:t>
            </a:r>
            <a:r>
              <a:rPr lang="en-US" sz="3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Создание</a:t>
            </a:r>
            <a:r>
              <a:rPr lang="en-US" sz="3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списка</a:t>
            </a:r>
            <a:endParaRPr lang="en-US" sz="3899" dirty="0">
              <a:solidFill>
                <a:srgbClr val="0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05373" y="3116525"/>
            <a:ext cx="11724973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6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  - В C++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для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создания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списка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используется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класс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vector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из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стандартной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библиотеки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. </a:t>
            </a:r>
          </a:p>
          <a:p>
            <a:pPr>
              <a:lnSpc>
                <a:spcPts val="3769"/>
              </a:lnSpc>
              <a:spcBef>
                <a:spcPct val="0"/>
              </a:spcBef>
            </a:pP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Пример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: std::vector&lt;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&gt;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myList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pPr>
              <a:lnSpc>
                <a:spcPts val="376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  -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Элементы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списка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могут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быть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любого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типа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данных</a:t>
            </a:r>
            <a:r>
              <a:rPr lang="en-US" sz="2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43407" y="7072326"/>
            <a:ext cx="12644526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- В C++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элементы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могут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быть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добавлены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в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список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с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помощью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функции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push_back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(). </a:t>
            </a:r>
          </a:p>
          <a:p>
            <a:pPr>
              <a:lnSpc>
                <a:spcPts val="377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Пример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US" sz="2900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myList.push_back</a:t>
            </a:r>
            <a:r>
              <a:rPr lang="en-US" sz="2900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(5);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6150" y="6286508"/>
            <a:ext cx="8515346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2. </a:t>
            </a:r>
            <a:r>
              <a:rPr lang="en-US" sz="3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Добавление</a:t>
            </a:r>
            <a:r>
              <a:rPr lang="en-US" sz="3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элементов</a:t>
            </a:r>
            <a:r>
              <a:rPr lang="en-US" sz="3899" dirty="0">
                <a:solidFill>
                  <a:srgbClr val="000000"/>
                </a:solidFill>
                <a:latin typeface="Lucida Sans Unicode" pitchFamily="34" charset="0"/>
                <a:cs typeface="Lucida Sans Unicode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150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49666" y="4370805"/>
            <a:ext cx="11687402" cy="1490923"/>
          </a:xfrm>
          <a:custGeom>
            <a:avLst/>
            <a:gdLst/>
            <a:ahLst/>
            <a:cxnLst/>
            <a:rect l="l" t="t" r="r" b="b"/>
            <a:pathLst>
              <a:path w="11687402" h="1490923">
                <a:moveTo>
                  <a:pt x="0" y="0"/>
                </a:moveTo>
                <a:lnTo>
                  <a:pt x="11687403" y="0"/>
                </a:lnTo>
                <a:lnTo>
                  <a:pt x="11687403" y="1490922"/>
                </a:lnTo>
                <a:lnTo>
                  <a:pt x="0" y="149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1" t="-61166" r="-3841" b="-302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849666" y="2794138"/>
            <a:ext cx="12041140" cy="2322127"/>
            <a:chOff x="0" y="0"/>
            <a:chExt cx="4613482" cy="8897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13482" cy="889708"/>
            </a:xfrm>
            <a:custGeom>
              <a:avLst/>
              <a:gdLst/>
              <a:ahLst/>
              <a:cxnLst/>
              <a:rect l="l" t="t" r="r" b="b"/>
              <a:pathLst>
                <a:path w="4613482" h="889708">
                  <a:moveTo>
                    <a:pt x="0" y="0"/>
                  </a:moveTo>
                  <a:lnTo>
                    <a:pt x="4613482" y="0"/>
                  </a:lnTo>
                  <a:lnTo>
                    <a:pt x="4613482" y="889708"/>
                  </a:lnTo>
                  <a:lnTo>
                    <a:pt x="0" y="88970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613482" cy="908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946561" y="7891651"/>
            <a:ext cx="12394877" cy="1032847"/>
          </a:xfrm>
          <a:custGeom>
            <a:avLst/>
            <a:gdLst/>
            <a:ahLst/>
            <a:cxnLst/>
            <a:rect l="l" t="t" r="r" b="b"/>
            <a:pathLst>
              <a:path w="12394877" h="1032847">
                <a:moveTo>
                  <a:pt x="0" y="0"/>
                </a:moveTo>
                <a:lnTo>
                  <a:pt x="12394878" y="0"/>
                </a:lnTo>
                <a:lnTo>
                  <a:pt x="12394878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469" b="-1354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849666" y="6080802"/>
            <a:ext cx="12041140" cy="2040035"/>
            <a:chOff x="0" y="0"/>
            <a:chExt cx="4613482" cy="7816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13482" cy="781626"/>
            </a:xfrm>
            <a:custGeom>
              <a:avLst/>
              <a:gdLst/>
              <a:ahLst/>
              <a:cxnLst/>
              <a:rect l="l" t="t" r="r" b="b"/>
              <a:pathLst>
                <a:path w="4613482" h="781626">
                  <a:moveTo>
                    <a:pt x="0" y="0"/>
                  </a:moveTo>
                  <a:lnTo>
                    <a:pt x="4613482" y="0"/>
                  </a:lnTo>
                  <a:lnTo>
                    <a:pt x="4613482" y="781626"/>
                  </a:lnTo>
                  <a:lnTo>
                    <a:pt x="0" y="7816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13482" cy="8006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46561" y="412471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C++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70079" y="2943462"/>
            <a:ext cx="11189082" cy="2446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1"/>
              </a:lnSpc>
            </a:pPr>
            <a:r>
              <a:rPr lang="en-US" sz="3167" spc="310" dirty="0">
                <a:solidFill>
                  <a:srgbClr val="231F20"/>
                </a:solidFill>
                <a:latin typeface="DM Sans"/>
              </a:rPr>
              <a:t>3. </a:t>
            </a:r>
            <a:r>
              <a:rPr lang="en-US" sz="3167" spc="310" dirty="0" err="1">
                <a:solidFill>
                  <a:srgbClr val="231F20"/>
                </a:solidFill>
                <a:latin typeface="DM Sans"/>
              </a:rPr>
              <a:t>Доступ</a:t>
            </a:r>
            <a:r>
              <a:rPr lang="en-US" sz="3167" spc="310" dirty="0">
                <a:solidFill>
                  <a:srgbClr val="231F20"/>
                </a:solidFill>
                <a:latin typeface="DM Sans"/>
              </a:rPr>
              <a:t> к </a:t>
            </a:r>
            <a:r>
              <a:rPr lang="en-US" sz="3167" spc="310" dirty="0" err="1">
                <a:solidFill>
                  <a:srgbClr val="231F20"/>
                </a:solidFill>
                <a:latin typeface="DM Sans"/>
              </a:rPr>
              <a:t>элементам</a:t>
            </a:r>
            <a:r>
              <a:rPr lang="en-US" sz="3167" spc="310" dirty="0">
                <a:solidFill>
                  <a:srgbClr val="231F20"/>
                </a:solidFill>
                <a:latin typeface="DM Sans"/>
              </a:rPr>
              <a:t>:</a:t>
            </a:r>
          </a:p>
          <a:p>
            <a:pPr>
              <a:lnSpc>
                <a:spcPts val="3819"/>
              </a:lnSpc>
            </a:pP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  - В C++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доступ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к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элементам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списка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осуществляется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по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индексу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начиная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с 0.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Пример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: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int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 x = </a:t>
            </a:r>
            <a:r>
              <a:rPr lang="en-US" sz="2767" spc="271" dirty="0" err="1">
                <a:solidFill>
                  <a:srgbClr val="231F20"/>
                </a:solidFill>
                <a:latin typeface="DM Sans"/>
              </a:rPr>
              <a:t>myList</a:t>
            </a:r>
            <a:r>
              <a:rPr lang="en-US" sz="2767" spc="271" dirty="0">
                <a:solidFill>
                  <a:srgbClr val="231F20"/>
                </a:solidFill>
                <a:latin typeface="DM Sans"/>
              </a:rPr>
              <a:t>[0];</a:t>
            </a:r>
          </a:p>
          <a:p>
            <a:pPr>
              <a:lnSpc>
                <a:spcPts val="3819"/>
              </a:lnSpc>
            </a:pPr>
            <a:endParaRPr/>
          </a:p>
          <a:p>
            <a:pPr marL="0" lvl="0" indent="0" algn="l">
              <a:lnSpc>
                <a:spcPts val="381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344648" y="6023652"/>
            <a:ext cx="11598704" cy="2839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170" spc="310">
                <a:solidFill>
                  <a:srgbClr val="231F20"/>
                </a:solidFill>
                <a:latin typeface="DM Sans"/>
              </a:rPr>
              <a:t>4. Размер списка:</a:t>
            </a:r>
          </a:p>
          <a:p>
            <a:pPr>
              <a:lnSpc>
                <a:spcPts val="3823"/>
              </a:lnSpc>
            </a:pPr>
            <a:r>
              <a:rPr lang="en-US" sz="2770" spc="271">
                <a:solidFill>
                  <a:srgbClr val="231F20"/>
                </a:solidFill>
                <a:latin typeface="DM Sans"/>
              </a:rPr>
              <a:t>   - В C++ можно получить размер списка с помощью функции size(). Пример: int size = myList.size();</a:t>
            </a:r>
          </a:p>
          <a:p>
            <a:pPr>
              <a:lnSpc>
                <a:spcPts val="3547"/>
              </a:lnSpc>
            </a:pPr>
            <a:endParaRPr/>
          </a:p>
          <a:p>
            <a:pPr>
              <a:lnSpc>
                <a:spcPts val="3547"/>
              </a:lnSpc>
            </a:pPr>
            <a:endParaRPr/>
          </a:p>
          <a:p>
            <a:pPr marL="0" lvl="0" indent="0" algn="l">
              <a:lnSpc>
                <a:spcPts val="3547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03739" y="95250"/>
            <a:ext cx="8375550" cy="93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173"/>
              </a:lnSpc>
            </a:pPr>
            <a:r>
              <a:rPr lang="en-US" sz="6832" spc="669" dirty="0">
                <a:solidFill>
                  <a:srgbClr val="231F20"/>
                </a:solidFill>
                <a:latin typeface="Oswald Bold"/>
              </a:rPr>
              <a:t>ПРИМЕР КОДА: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61148" y="1245277"/>
            <a:ext cx="15145180" cy="858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#include &lt;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iostream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&gt;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#include &lt;vector&gt;</a:t>
            </a:r>
          </a:p>
          <a:p>
            <a:pPr>
              <a:lnSpc>
                <a:spcPts val="3298"/>
              </a:lnSpc>
            </a:pP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int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main() {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   //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Создание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пустого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списка</a:t>
            </a:r>
            <a:endParaRPr lang="en-US" sz="2390" spc="234" dirty="0">
              <a:solidFill>
                <a:srgbClr val="396647"/>
              </a:solidFill>
              <a:latin typeface="DM Sans"/>
            </a:endParaRP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std::vector&lt;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int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&gt;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   //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Добавление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элементов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в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список</a:t>
            </a:r>
            <a:endParaRPr lang="en-US" sz="2390" spc="234" dirty="0">
              <a:solidFill>
                <a:srgbClr val="396647"/>
              </a:solidFill>
              <a:latin typeface="DM Sans"/>
            </a:endParaRP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myVector.push_back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(1);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myVector.push_back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(2);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myVector.push_back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(3);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   //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Доступ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к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элементам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по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индексу</a:t>
            </a:r>
            <a:endParaRPr lang="en-US" sz="2390" spc="234" dirty="0">
              <a:solidFill>
                <a:srgbClr val="396647"/>
              </a:solidFill>
              <a:latin typeface="DM Sans"/>
            </a:endParaRP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cout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&lt;&lt; "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Первый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элемент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списка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: " &lt;&lt;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myVector.front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() &lt;&lt;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endl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cout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&lt;&lt; "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Последний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элемент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списка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: " &lt;&lt;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myVector.back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() &lt;&lt;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endl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   //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Удаление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элементов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по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индексу</a:t>
            </a:r>
            <a:endParaRPr lang="en-US" sz="2390" spc="234" dirty="0">
              <a:solidFill>
                <a:srgbClr val="396647"/>
              </a:solidFill>
              <a:latin typeface="DM Sans"/>
            </a:endParaRP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myVector.erase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myVector.begin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() + 1);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   //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Обход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списка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с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использованием</a:t>
            </a:r>
            <a:r>
              <a:rPr lang="en-US" sz="2390" spc="234" dirty="0">
                <a:solidFill>
                  <a:srgbClr val="396647"/>
                </a:solidFill>
                <a:latin typeface="DM Sans"/>
              </a:rPr>
              <a:t> </a:t>
            </a:r>
            <a:r>
              <a:rPr lang="en-US" sz="2390" spc="234" dirty="0" err="1">
                <a:solidFill>
                  <a:srgbClr val="396647"/>
                </a:solidFill>
                <a:latin typeface="DM Sans"/>
              </a:rPr>
              <a:t>итератора</a:t>
            </a:r>
            <a:endParaRPr lang="en-US" sz="2390" spc="234" dirty="0">
              <a:solidFill>
                <a:srgbClr val="396647"/>
              </a:solidFill>
              <a:latin typeface="DM Sans"/>
            </a:endParaRP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for (std::vector&lt;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int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&gt;::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iterator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it =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myVector.begin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(); it != 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myVector.end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(); ++it) {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   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cout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&lt;&lt; *it &lt;&lt; " ";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}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cout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&lt;&lt; std::</a:t>
            </a:r>
            <a:r>
              <a:rPr lang="en-US" sz="2390" spc="234" dirty="0" err="1">
                <a:solidFill>
                  <a:srgbClr val="231F20"/>
                </a:solidFill>
                <a:latin typeface="DM Sans Bold"/>
              </a:rPr>
              <a:t>endl</a:t>
            </a: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    return 0;</a:t>
            </a:r>
          </a:p>
          <a:p>
            <a:pPr>
              <a:lnSpc>
                <a:spcPts val="3298"/>
              </a:lnSpc>
            </a:pPr>
            <a:r>
              <a:rPr lang="en-US" sz="2390" spc="234" dirty="0">
                <a:solidFill>
                  <a:srgbClr val="231F20"/>
                </a:solidFill>
                <a:latin typeface="DM Sans Bold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354451" y="-891261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32794" y="5733854"/>
            <a:ext cx="7006984" cy="3524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 Bold"/>
              </a:rPr>
              <a:t>2. ДОБАВЛЕНИЕ ЭЛЕМЕНТОВ: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  В Python элементы могут быть добавлены в список с помощью метода append(). 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Пример: myList.append(5)</a:t>
            </a:r>
          </a:p>
          <a:p>
            <a:pPr>
              <a:lnSpc>
                <a:spcPts val="4013"/>
              </a:lnSpc>
            </a:pPr>
            <a:endParaRPr/>
          </a:p>
          <a:p>
            <a:pPr marL="0" lvl="0" indent="0">
              <a:lnSpc>
                <a:spcPts val="4013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078801" y="2947609"/>
            <a:ext cx="6863519" cy="402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 Bold"/>
              </a:rPr>
              <a:t>1. СОЗДАНИЕ СПИСКА: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- В Python для создания списка используется квадратные скобки. Пример: myList = []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 - Элементы списка могут быть любого типа данных.</a:t>
            </a:r>
          </a:p>
          <a:p>
            <a:pPr>
              <a:lnSpc>
                <a:spcPts val="4013"/>
              </a:lnSpc>
            </a:pPr>
            <a:endParaRPr/>
          </a:p>
          <a:p>
            <a:pPr>
              <a:lnSpc>
                <a:spcPts val="4013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 rot="887923">
            <a:off x="-6433097" y="436074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354451" y="-891261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5643566"/>
            <a:ext cx="7006984" cy="3019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908" spc="284" dirty="0">
                <a:solidFill>
                  <a:srgbClr val="231F20"/>
                </a:solidFill>
                <a:latin typeface="Oswald Bold"/>
              </a:rPr>
              <a:t>4. РАЗМЕР СПИСКА:</a:t>
            </a:r>
          </a:p>
          <a:p>
            <a:pPr>
              <a:lnSpc>
                <a:spcPts val="4013"/>
              </a:lnSpc>
            </a:pPr>
            <a:r>
              <a:rPr lang="en-US" sz="2908" spc="284" dirty="0">
                <a:solidFill>
                  <a:srgbClr val="231F20"/>
                </a:solidFill>
                <a:latin typeface="Oswald"/>
              </a:rPr>
              <a:t>   - В Python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можно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получить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размер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списка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с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помощью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функции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len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().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Пример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: size = 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len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(</a:t>
            </a:r>
            <a:r>
              <a:rPr lang="en-US" sz="2908" spc="284" dirty="0" err="1">
                <a:solidFill>
                  <a:srgbClr val="231F20"/>
                </a:solidFill>
                <a:latin typeface="Oswald"/>
              </a:rPr>
              <a:t>myList</a:t>
            </a:r>
            <a:r>
              <a:rPr lang="en-US" sz="2908" spc="284" dirty="0">
                <a:solidFill>
                  <a:srgbClr val="231F20"/>
                </a:solidFill>
                <a:latin typeface="Oswald"/>
              </a:rPr>
              <a:t>)</a:t>
            </a:r>
          </a:p>
          <a:p>
            <a:pPr>
              <a:lnSpc>
                <a:spcPts val="4013"/>
              </a:lnSpc>
            </a:pPr>
            <a:endParaRPr/>
          </a:p>
          <a:p>
            <a:pPr marL="0" lvl="0" indent="0">
              <a:lnSpc>
                <a:spcPts val="4013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069276" y="3029518"/>
            <a:ext cx="6863519" cy="3524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 Bold"/>
              </a:rPr>
              <a:t>3. ДОСТУП К ЭЛЕМЕНТАМ: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 - В Python доступ к элементам списка осуществляется по индексу, начиная с 0.</a:t>
            </a:r>
          </a:p>
          <a:p>
            <a:pPr>
              <a:lnSpc>
                <a:spcPts val="4013"/>
              </a:lnSpc>
            </a:pPr>
            <a:r>
              <a:rPr lang="en-US" sz="2908" spc="284">
                <a:solidFill>
                  <a:srgbClr val="231F20"/>
                </a:solidFill>
                <a:latin typeface="Oswald"/>
              </a:rPr>
              <a:t> Пример: x = myList[0]</a:t>
            </a:r>
          </a:p>
          <a:p>
            <a:pPr>
              <a:lnSpc>
                <a:spcPts val="4013"/>
              </a:lnSpc>
            </a:pPr>
            <a:endParaRPr/>
          </a:p>
          <a:p>
            <a:pPr marL="0" lvl="0" indent="0">
              <a:lnSpc>
                <a:spcPts val="4013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Freeform 7"/>
          <p:cNvSpPr/>
          <p:nvPr/>
        </p:nvSpPr>
        <p:spPr>
          <a:xfrm rot="887923">
            <a:off x="-6433097" y="436074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53338" y="283047"/>
            <a:ext cx="11552977" cy="10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7"/>
              </a:lnSpc>
            </a:pPr>
            <a:r>
              <a:rPr lang="en-US" sz="5947" spc="315">
                <a:solidFill>
                  <a:srgbClr val="231F20"/>
                </a:solidFill>
                <a:latin typeface="Oswald Bold"/>
              </a:rPr>
              <a:t>ПРИМЕР КОДА: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43099" y="1553678"/>
            <a:ext cx="9862515" cy="838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Создание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пустого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списка</a:t>
            </a:r>
            <a:endParaRPr lang="en-US" sz="2310" spc="226" dirty="0">
              <a:solidFill>
                <a:srgbClr val="396647"/>
              </a:solidFill>
              <a:latin typeface="Montserrat Classic Bold"/>
            </a:endParaRPr>
          </a:p>
          <a:p>
            <a:pPr>
              <a:lnSpc>
                <a:spcPts val="3188"/>
              </a:lnSpc>
            </a:pP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= []</a:t>
            </a:r>
          </a:p>
          <a:p>
            <a:pPr>
              <a:lnSpc>
                <a:spcPts val="3188"/>
              </a:lnSpc>
            </a:pPr>
            <a:endParaRPr/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Добавление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элементов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в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список</a:t>
            </a:r>
            <a:endParaRPr lang="en-US" sz="2310" spc="226" dirty="0">
              <a:solidFill>
                <a:srgbClr val="396647"/>
              </a:solidFill>
              <a:latin typeface="Montserrat Classic Bold"/>
            </a:endParaRPr>
          </a:p>
          <a:p>
            <a:pPr>
              <a:lnSpc>
                <a:spcPts val="3188"/>
              </a:lnSpc>
            </a:pP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myList.append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(1)</a:t>
            </a:r>
          </a:p>
          <a:p>
            <a:pPr>
              <a:lnSpc>
                <a:spcPts val="3188"/>
              </a:lnSpc>
            </a:pP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myList.append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(2)</a:t>
            </a:r>
          </a:p>
          <a:p>
            <a:pPr>
              <a:lnSpc>
                <a:spcPts val="3188"/>
              </a:lnSpc>
            </a:pP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myList.append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(3)</a:t>
            </a:r>
          </a:p>
          <a:p>
            <a:pPr>
              <a:lnSpc>
                <a:spcPts val="3188"/>
              </a:lnSpc>
            </a:pPr>
            <a:endParaRPr/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Доступ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к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элементам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по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индексу</a:t>
            </a:r>
            <a:endParaRPr lang="en-US" sz="2310" spc="226" dirty="0">
              <a:solidFill>
                <a:srgbClr val="396647"/>
              </a:solidFill>
              <a:latin typeface="Montserrat Classic Bold"/>
            </a:endParaRP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print("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Первый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элемент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списка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:",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[0])</a:t>
            </a: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print("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Последний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элемент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списка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:",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[-1])</a:t>
            </a:r>
          </a:p>
          <a:p>
            <a:pPr>
              <a:lnSpc>
                <a:spcPts val="3188"/>
              </a:lnSpc>
            </a:pPr>
            <a:endParaRPr/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Удаление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элементов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по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значению</a:t>
            </a:r>
            <a:endParaRPr lang="en-US" sz="2310" spc="226" dirty="0">
              <a:solidFill>
                <a:srgbClr val="396647"/>
              </a:solidFill>
              <a:latin typeface="Montserrat Classic Bold"/>
            </a:endParaRPr>
          </a:p>
          <a:p>
            <a:pPr>
              <a:lnSpc>
                <a:spcPts val="3188"/>
              </a:lnSpc>
            </a:pP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myList.remove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(2)</a:t>
            </a: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Удаление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элементов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по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индексу</a:t>
            </a:r>
            <a:endParaRPr lang="en-US" sz="2310" spc="226" dirty="0">
              <a:solidFill>
                <a:srgbClr val="396647"/>
              </a:solidFill>
              <a:latin typeface="Montserrat Classic Bold"/>
            </a:endParaRP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del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[0]</a:t>
            </a:r>
          </a:p>
          <a:p>
            <a:pPr>
              <a:lnSpc>
                <a:spcPts val="3188"/>
              </a:lnSpc>
            </a:pPr>
            <a:endParaRPr/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#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Перебор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элементов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списка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с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помощью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</a:t>
            </a:r>
            <a:r>
              <a:rPr lang="en-US" sz="2310" spc="226" dirty="0" err="1">
                <a:solidFill>
                  <a:srgbClr val="396647"/>
                </a:solidFill>
                <a:latin typeface="Montserrat Classic Bold"/>
              </a:rPr>
              <a:t>цикла</a:t>
            </a:r>
            <a:r>
              <a:rPr lang="en-US" sz="2310" spc="226" dirty="0">
                <a:solidFill>
                  <a:srgbClr val="396647"/>
                </a:solidFill>
                <a:latin typeface="Montserrat Classic Bold"/>
              </a:rPr>
              <a:t> for-in</a:t>
            </a: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for item in </a:t>
            </a:r>
            <a:r>
              <a:rPr lang="en-US" sz="2310" spc="226" dirty="0" err="1">
                <a:solidFill>
                  <a:srgbClr val="231F20"/>
                </a:solidFill>
                <a:latin typeface="Montserrat Classic Bold"/>
              </a:rPr>
              <a:t>myList</a:t>
            </a: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:</a:t>
            </a:r>
          </a:p>
          <a:p>
            <a:pPr>
              <a:lnSpc>
                <a:spcPts val="3188"/>
              </a:lnSpc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    print(item, end=" ")</a:t>
            </a:r>
          </a:p>
          <a:p>
            <a:pPr marL="0" lvl="0" indent="0">
              <a:lnSpc>
                <a:spcPts val="3188"/>
              </a:lnSpc>
              <a:spcBef>
                <a:spcPct val="0"/>
              </a:spcBef>
            </a:pPr>
            <a:r>
              <a:rPr lang="en-US" sz="2310" spc="226" dirty="0">
                <a:solidFill>
                  <a:srgbClr val="231F20"/>
                </a:solidFill>
                <a:latin typeface="Montserrat Classic Bold"/>
              </a:rPr>
              <a:t>print()</a:t>
            </a:r>
          </a:p>
        </p:txBody>
      </p:sp>
      <p:sp>
        <p:nvSpPr>
          <p:cNvPr id="7" name="Freeform 7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90733" y="2493635"/>
            <a:ext cx="13906534" cy="627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2"/>
              </a:lnSpc>
            </a:pP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ОБА ПРИМЕРА КОДА СОЗДАЮТ СПИСОК, ДОБАВЛЯЮТ ЭЛЕМЕНТЫ, ПОЛУЧАЮТ ДОСТУП К ЭЛЕМЕНТАМ ПО ИНДЕКСУ И ВЫВОДЯТ РЕЗУЛЬТАТЫ НА ЭКРАН. </a:t>
            </a:r>
          </a:p>
          <a:p>
            <a:pPr algn="ctr">
              <a:lnSpc>
                <a:spcPts val="4482"/>
              </a:lnSpc>
            </a:pPr>
            <a:endParaRPr>
              <a:latin typeface="Lucida Sans Unicode" pitchFamily="34" charset="0"/>
              <a:cs typeface="Lucida Sans Unicode" pitchFamily="34" charset="0"/>
            </a:endParaRPr>
          </a:p>
          <a:p>
            <a:pPr algn="ctr">
              <a:lnSpc>
                <a:spcPts val="4482"/>
              </a:lnSpc>
            </a:pP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Несмотря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на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некоторые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отличия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в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синтаксисе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и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доступных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методах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основные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принципы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работы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со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списками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в C++ и Python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остаются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одинаковыми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создание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списка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добавление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элементов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доступ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к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элементам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по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индексу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и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получение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размера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48" spc="318" dirty="0" err="1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списка</a:t>
            </a:r>
            <a:r>
              <a:rPr lang="en-US" sz="3248" spc="318" dirty="0">
                <a:solidFill>
                  <a:srgbClr val="231F20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 algn="ctr">
              <a:lnSpc>
                <a:spcPts val="4482"/>
              </a:lnSpc>
            </a:pPr>
            <a:endParaRPr>
              <a:latin typeface="Lucida Sans Unicode" pitchFamily="34" charset="0"/>
              <a:cs typeface="Lucida Sans Unicode" pitchFamily="34" charset="0"/>
            </a:endParaRPr>
          </a:p>
          <a:p>
            <a:pPr algn="ctr">
              <a:lnSpc>
                <a:spcPts val="4482"/>
              </a:lnSpc>
            </a:pPr>
            <a:endParaRPr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Freeform 5"/>
          <p:cNvSpPr/>
          <p:nvPr/>
        </p:nvSpPr>
        <p:spPr>
          <a:xfrm rot="-10799999">
            <a:off x="-2439836" y="-7376849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536</Words>
  <Application>Microsoft Office PowerPoint</Application>
  <PresentationFormat>Произвольный</PresentationFormat>
  <Paragraphs>77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Oswald Bold</vt:lpstr>
      <vt:lpstr>Montserrat Classic Bold</vt:lpstr>
      <vt:lpstr>Lucida Sans Unicode</vt:lpstr>
      <vt:lpstr>DM Sans</vt:lpstr>
      <vt:lpstr>DM Sans Bold</vt:lpstr>
      <vt:lpstr>Oswald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Orange Yellow Happy Hippie Word List Game Presentation Party</dc:title>
  <cp:lastModifiedBy>User</cp:lastModifiedBy>
  <cp:revision>3</cp:revision>
  <dcterms:created xsi:type="dcterms:W3CDTF">2006-08-16T00:00:00Z</dcterms:created>
  <dcterms:modified xsi:type="dcterms:W3CDTF">2023-10-18T21:02:00Z</dcterms:modified>
  <dc:identifier>DAFxoBqc_rQ</dc:identifier>
</cp:coreProperties>
</file>