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Roboto Black"/>
      <p:bold r:id="rId48"/>
      <p:boldItalic r:id="rId49"/>
    </p:embeddedFont>
    <p:embeddedFont>
      <p:font typeface="Roboto"/>
      <p:regular r:id="rId50"/>
      <p:bold r:id="rId51"/>
      <p:italic r:id="rId52"/>
      <p:boldItalic r:id="rId53"/>
    </p:embeddedFont>
    <p:embeddedFont>
      <p:font typeface="Proxima Nova"/>
      <p:regular r:id="rId54"/>
      <p:bold r:id="rId55"/>
      <p:italic r:id="rId56"/>
      <p:boldItalic r:id="rId57"/>
    </p:embeddedFont>
    <p:embeddedFont>
      <p:font typeface="Assistant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AD776C-DA26-45D4-B03B-D7FFAD0EFF58}">
  <a:tblStyle styleId="{94AD776C-DA26-45D4-B03B-D7FFAD0EFF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Black-bold.fntdata"/><Relationship Id="rId47" Type="http://schemas.openxmlformats.org/officeDocument/2006/relationships/slide" Target="slides/slide41.xml"/><Relationship Id="rId49" Type="http://schemas.openxmlformats.org/officeDocument/2006/relationships/font" Target="fonts/RobotoBlac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5.xml"/><Relationship Id="rId55" Type="http://schemas.openxmlformats.org/officeDocument/2006/relationships/font" Target="fonts/ProximaNova-bold.fntdata"/><Relationship Id="rId10" Type="http://schemas.openxmlformats.org/officeDocument/2006/relationships/slide" Target="slides/slide4.xml"/><Relationship Id="rId54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57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56" Type="http://schemas.openxmlformats.org/officeDocument/2006/relationships/font" Target="fonts/ProximaNova-italic.fntdata"/><Relationship Id="rId15" Type="http://schemas.openxmlformats.org/officeDocument/2006/relationships/slide" Target="slides/slide9.xml"/><Relationship Id="rId59" Type="http://schemas.openxmlformats.org/officeDocument/2006/relationships/font" Target="fonts/Assistant-bold.fntdata"/><Relationship Id="rId14" Type="http://schemas.openxmlformats.org/officeDocument/2006/relationships/slide" Target="slides/slide8.xml"/><Relationship Id="rId58" Type="http://schemas.openxmlformats.org/officeDocument/2006/relationships/font" Target="fonts/Assistan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quicken.com/goals/see-where-my-money-is-going/" TargetMode="External"/><Relationship Id="rId3" Type="http://schemas.openxmlformats.org/officeDocument/2006/relationships/hyperlink" Target="https://media.istockphoto.com/id/955753008/photo/businesswoman-relax-from-work-at-the-office.jpg?s=612x612&amp;w=0&amp;k=20&amp;c=Khm_L9TArBuHftpTApDbkmrsY7y8IpP0lSAX4mgxDCI=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hourai.io/blog/2020/07/17/web-application-development-the-basic-concepts/" TargetMode="External"/><Relationship Id="rId3" Type="http://schemas.openxmlformats.org/officeDocument/2006/relationships/hyperlink" Target="https://www.allerin.com/blog/what-is-mobile-app-integration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5f18d43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5f18d43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4231489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4231489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5f18d43e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5f18d43e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https://www.quicken.com/goals/see-where-my-money-is-going/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businesswoman-relax-from-work-at-the-office.jpg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5f18d43e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5f18d43e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2bffae294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2bffae294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https://shourai.io/blog/2020/07/17/web-application-development-the-basic-concepts/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https://www.allerin.com/blog/what-is-mobile-app-integration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613e07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613e07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2bffae294_2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2bffae294_2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2bffae294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2bffae294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2bffae29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2bffae29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9613e071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9613e071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baca92fd0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baca92fd0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f6ea6fa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9f6ea6fa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9ffbd1309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9ffbd1309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a2bffae29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a2bffae2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9ffbd1309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9ffbd1309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a2bffae294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a2bffae294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a2bffae294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a2bffae294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9ffbd1309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9ffbd1309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a2bffae294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a2bffae29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a2bffae294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a2bffae294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a2bffae294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a2bffae294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6ba1a2d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6ba1a2d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Sources: Evans, D. S., &amp; Schmalensee, R. (2005). Paying with Plastic: The Digital Revolution in Buying and Borrowing. MIT Press.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85f18d43e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85f18d43e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8d23b12f25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8d23b12f25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8d23b12f25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8d23b12f25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8baca92f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8baca92f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9fadc0d0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9fadc0d0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85f18d43e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85f18d43e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a2bffae29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a2bffae2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84231489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84231489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8b737b39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8b737b39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90c41297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90c41297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b736e21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b736e21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a2bffae29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a2bffae29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8b737b399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8b737b399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cb0064e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cb0064e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cff1041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cff1041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baca92fd0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baca92fd0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2f9ff1dc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2f9ff1dc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https://www.usatoday.com/money/blueprint/credit-cards/how-many-credit-cards-should-i-have/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cb0064e73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cb0064e73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-50" y="1110429"/>
            <a:ext cx="9144000" cy="699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255300" y="4690675"/>
            <a:ext cx="303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CS410 Design - BetterSwipe Team Blue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 flipH="1" rot="10800000">
            <a:off x="-50" y="1110429"/>
            <a:ext cx="9144000" cy="699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6255300" y="4690675"/>
            <a:ext cx="303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CS410 Design - BetterSwipe Team Blue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 flipH="1" rot="10800000">
            <a:off x="-50" y="1110429"/>
            <a:ext cx="9144000" cy="699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/>
        </p:nvSpPr>
        <p:spPr>
          <a:xfrm>
            <a:off x="6255300" y="4690675"/>
            <a:ext cx="303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CS410 Design - BetterSwipe Team Blue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/>
          <p:nvPr/>
        </p:nvSpPr>
        <p:spPr>
          <a:xfrm flipH="1" rot="10800000">
            <a:off x="-50" y="1110429"/>
            <a:ext cx="9144000" cy="699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255300" y="4690675"/>
            <a:ext cx="303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CS410 Design - BetterSwipe Team Blue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shourai.io/blog/2020/07/17/web-application-development-the-basic-concepts/" TargetMode="External"/><Relationship Id="rId4" Type="http://schemas.openxmlformats.org/officeDocument/2006/relationships/hyperlink" Target="https://www.allerin.com/blog/what-is-mobile-app-integration" TargetMode="External"/><Relationship Id="rId5" Type="http://schemas.openxmlformats.org/officeDocument/2006/relationships/hyperlink" Target="https://credit.org/blog/the-benefits-of-having-credit-cards/" TargetMode="External"/><Relationship Id="rId6" Type="http://schemas.openxmlformats.org/officeDocument/2006/relationships/hyperlink" Target="https://www.quicken.com/goals/see-where-my-money-is-going/" TargetMode="External"/><Relationship Id="rId7" Type="http://schemas.openxmlformats.org/officeDocument/2006/relationships/hyperlink" Target="https://www.usatoday.com/money/blueprint/credit-cards/how-many-credit-cards-should-i-hav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BetterSwipe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-100" y="26172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“Better Rewards, Better Savings, Better Swipe”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750" y="1605701"/>
            <a:ext cx="3434876" cy="19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53850" y="3411500"/>
            <a:ext cx="558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BLUE TEAM FALL 2023</a:t>
            </a:r>
            <a:endParaRPr sz="20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53850" y="3846750"/>
            <a:ext cx="22833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CS410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186300" y="3342800"/>
            <a:ext cx="26025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 Presentation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449300" y="1720600"/>
            <a:ext cx="7142100" cy="1558200"/>
          </a:xfrm>
          <a:prstGeom prst="roundRect">
            <a:avLst>
              <a:gd fmla="val 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Drowning in Research and Decisions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630600" y="1802463"/>
            <a:ext cx="1004400" cy="6234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User analyzes spending habits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311700" y="1188713"/>
            <a:ext cx="1642200" cy="471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 wants to obtain a rewards credit card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50" name="Google Shape;150;p23"/>
          <p:cNvCxnSpPr>
            <a:stCxn id="148" idx="2"/>
            <a:endCxn id="151" idx="0"/>
          </p:cNvCxnSpPr>
          <p:nvPr/>
        </p:nvCxnSpPr>
        <p:spPr>
          <a:xfrm flipH="1" rot="-5400000">
            <a:off x="1066800" y="2491863"/>
            <a:ext cx="132600" cy="600"/>
          </a:xfrm>
          <a:prstGeom prst="bentConnector3">
            <a:avLst>
              <a:gd fmla="val 49972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3"/>
          <p:cNvSpPr/>
          <p:nvPr/>
        </p:nvSpPr>
        <p:spPr>
          <a:xfrm>
            <a:off x="6286488" y="3850175"/>
            <a:ext cx="916200" cy="6234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Yearly/bi-yearly self review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630600" y="2558388"/>
            <a:ext cx="1004400" cy="6234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User must begin researching hundreds of cards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1938788" y="1963150"/>
            <a:ext cx="1506114" cy="1282122"/>
          </a:xfrm>
          <a:prstGeom prst="flowChartMulti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User reads up on the rewards of one out of hundreds of cards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3694800" y="2292150"/>
            <a:ext cx="916200" cy="6234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User estimates how much card could save them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6074500" y="2259025"/>
            <a:ext cx="1416400" cy="689650"/>
          </a:xfrm>
          <a:prstGeom prst="flowChartDecision">
            <a:avLst/>
          </a:prstGeom>
          <a:solidFill>
            <a:srgbClr val="FFFF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Exhausted yet?</a:t>
            </a:r>
            <a:endParaRPr sz="800"/>
          </a:p>
        </p:txBody>
      </p:sp>
      <p:sp>
        <p:nvSpPr>
          <p:cNvPr id="156" name="Google Shape;156;p23"/>
          <p:cNvSpPr/>
          <p:nvPr/>
        </p:nvSpPr>
        <p:spPr>
          <a:xfrm>
            <a:off x="4840550" y="2292175"/>
            <a:ext cx="1004400" cy="6234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If card is better than current best, note it as the new best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1356950" y="3850175"/>
            <a:ext cx="570900" cy="6234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Obtain card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58" name="Google Shape;158;p23"/>
          <p:cNvCxnSpPr>
            <a:stCxn id="151" idx="3"/>
            <a:endCxn id="153" idx="1"/>
          </p:cNvCxnSpPr>
          <p:nvPr/>
        </p:nvCxnSpPr>
        <p:spPr>
          <a:xfrm flipH="1" rot="10800000">
            <a:off x="1635000" y="2604288"/>
            <a:ext cx="303900" cy="2658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3"/>
          <p:cNvCxnSpPr>
            <a:stCxn id="149" idx="2"/>
            <a:endCxn id="148" idx="0"/>
          </p:cNvCxnSpPr>
          <p:nvPr/>
        </p:nvCxnSpPr>
        <p:spPr>
          <a:xfrm flipH="1" rot="-5400000">
            <a:off x="1062000" y="1731113"/>
            <a:ext cx="1422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3"/>
          <p:cNvCxnSpPr>
            <a:stCxn id="153" idx="3"/>
            <a:endCxn id="154" idx="1"/>
          </p:cNvCxnSpPr>
          <p:nvPr/>
        </p:nvCxnSpPr>
        <p:spPr>
          <a:xfrm>
            <a:off x="3444902" y="2604211"/>
            <a:ext cx="2499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3"/>
          <p:cNvCxnSpPr>
            <a:stCxn id="154" idx="3"/>
            <a:endCxn id="156" idx="1"/>
          </p:cNvCxnSpPr>
          <p:nvPr/>
        </p:nvCxnSpPr>
        <p:spPr>
          <a:xfrm>
            <a:off x="4611000" y="2603850"/>
            <a:ext cx="229500" cy="6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>
            <a:stCxn id="156" idx="3"/>
            <a:endCxn id="155" idx="1"/>
          </p:cNvCxnSpPr>
          <p:nvPr/>
        </p:nvCxnSpPr>
        <p:spPr>
          <a:xfrm>
            <a:off x="5844950" y="2603875"/>
            <a:ext cx="229500" cy="6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>
            <a:stCxn id="155" idx="0"/>
            <a:endCxn id="153" idx="0"/>
          </p:cNvCxnSpPr>
          <p:nvPr/>
        </p:nvCxnSpPr>
        <p:spPr>
          <a:xfrm flipH="1" rot="5400000">
            <a:off x="4641150" y="117475"/>
            <a:ext cx="295800" cy="3987300"/>
          </a:xfrm>
          <a:prstGeom prst="bentConnector3">
            <a:avLst>
              <a:gd fmla="val 151099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3"/>
          <p:cNvSpPr txBox="1"/>
          <p:nvPr/>
        </p:nvSpPr>
        <p:spPr>
          <a:xfrm>
            <a:off x="6739175" y="1944813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6710513" y="2897500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6" name="Google Shape;166;p23"/>
          <p:cNvCxnSpPr>
            <a:stCxn id="155" idx="2"/>
            <a:endCxn id="157" idx="0"/>
          </p:cNvCxnSpPr>
          <p:nvPr/>
        </p:nvCxnSpPr>
        <p:spPr>
          <a:xfrm rot="5400000">
            <a:off x="3761850" y="829325"/>
            <a:ext cx="901500" cy="514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3"/>
          <p:cNvSpPr/>
          <p:nvPr/>
        </p:nvSpPr>
        <p:spPr>
          <a:xfrm>
            <a:off x="3219700" y="3728350"/>
            <a:ext cx="1582050" cy="867625"/>
          </a:xfrm>
          <a:prstGeom prst="flowChartDecision">
            <a:avLst/>
          </a:prstGeom>
          <a:solidFill>
            <a:srgbClr val="FFFF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Are rewards leading to saved money?</a:t>
            </a:r>
            <a:endParaRPr sz="800"/>
          </a:p>
        </p:txBody>
      </p:sp>
      <p:cxnSp>
        <p:nvCxnSpPr>
          <p:cNvPr id="168" name="Google Shape;168;p23"/>
          <p:cNvCxnSpPr>
            <a:stCxn id="167" idx="2"/>
            <a:endCxn id="151" idx="2"/>
          </p:cNvCxnSpPr>
          <p:nvPr/>
        </p:nvCxnSpPr>
        <p:spPr>
          <a:xfrm flipH="1" rot="5400000">
            <a:off x="1864675" y="2449925"/>
            <a:ext cx="1414200" cy="2877900"/>
          </a:xfrm>
          <a:prstGeom prst="bentConnector3">
            <a:avLst>
              <a:gd fmla="val -16838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3"/>
          <p:cNvCxnSpPr>
            <a:stCxn id="157" idx="3"/>
            <a:endCxn id="170" idx="1"/>
          </p:cNvCxnSpPr>
          <p:nvPr/>
        </p:nvCxnSpPr>
        <p:spPr>
          <a:xfrm>
            <a:off x="1927850" y="4161875"/>
            <a:ext cx="228900" cy="6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3"/>
          <p:cNvSpPr/>
          <p:nvPr/>
        </p:nvSpPr>
        <p:spPr>
          <a:xfrm>
            <a:off x="2156775" y="3850475"/>
            <a:ext cx="834000" cy="6234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Continue analyzing expenses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71" name="Google Shape;171;p23"/>
          <p:cNvCxnSpPr>
            <a:stCxn id="170" idx="3"/>
            <a:endCxn id="167" idx="1"/>
          </p:cNvCxnSpPr>
          <p:nvPr/>
        </p:nvCxnSpPr>
        <p:spPr>
          <a:xfrm>
            <a:off x="2990775" y="4162175"/>
            <a:ext cx="228900" cy="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3"/>
          <p:cNvSpPr txBox="1"/>
          <p:nvPr/>
        </p:nvSpPr>
        <p:spPr>
          <a:xfrm>
            <a:off x="4010775" y="4539813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5090551" y="3926675"/>
            <a:ext cx="984000" cy="471600"/>
          </a:xfrm>
          <a:prstGeom prst="roundRect">
            <a:avLst>
              <a:gd fmla="val 50000" name="adj"/>
            </a:avLst>
          </a:prstGeom>
          <a:solidFill>
            <a:srgbClr val="3CC8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Card is a good match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74" name="Google Shape;174;p23"/>
          <p:cNvCxnSpPr>
            <a:stCxn id="167" idx="3"/>
            <a:endCxn id="173" idx="1"/>
          </p:cNvCxnSpPr>
          <p:nvPr/>
        </p:nvCxnSpPr>
        <p:spPr>
          <a:xfrm>
            <a:off x="4801750" y="4162163"/>
            <a:ext cx="288900" cy="6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 txBox="1"/>
          <p:nvPr/>
        </p:nvSpPr>
        <p:spPr>
          <a:xfrm>
            <a:off x="4701138" y="3883275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6" name="Google Shape;176;p23"/>
          <p:cNvCxnSpPr>
            <a:stCxn id="173" idx="3"/>
            <a:endCxn id="152" idx="1"/>
          </p:cNvCxnSpPr>
          <p:nvPr/>
        </p:nvCxnSpPr>
        <p:spPr>
          <a:xfrm flipH="1" rot="10800000">
            <a:off x="6074551" y="4161875"/>
            <a:ext cx="211800" cy="600"/>
          </a:xfrm>
          <a:prstGeom prst="bentConnector3">
            <a:avLst>
              <a:gd fmla="val 50031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3"/>
          <p:cNvCxnSpPr>
            <a:stCxn id="152" idx="0"/>
            <a:endCxn id="167" idx="0"/>
          </p:cNvCxnSpPr>
          <p:nvPr/>
        </p:nvCxnSpPr>
        <p:spPr>
          <a:xfrm flipH="1" rot="5400000">
            <a:off x="5316738" y="2422325"/>
            <a:ext cx="121800" cy="2733900"/>
          </a:xfrm>
          <a:prstGeom prst="bentConnector3">
            <a:avLst>
              <a:gd fmla="val 252935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425" y="3235721"/>
            <a:ext cx="1329325" cy="1304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Statement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BetterSwipe is a tool that provides individuals who are seeking to maximize their savings through the use of rewards credit cards by helping them make an informed decision based on their spending profile.</a:t>
            </a:r>
            <a:endParaRPr sz="2300"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Characteristics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Build a spending profile from previous transactions.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Continuous monitoring of expenses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Recommend rewards credit cards based on the spending profile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Take the analysis work away from the user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Simplifies the reward card selection process</a:t>
            </a:r>
            <a:endParaRPr sz="1700"/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I’d rather Multiple C</a:t>
            </a:r>
            <a:r>
              <a:rPr lang="en"/>
              <a:t>hoice than Fill in the Blank</a:t>
            </a:r>
            <a:endParaRPr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347575" y="1951475"/>
            <a:ext cx="6651600" cy="1020300"/>
          </a:xfrm>
          <a:prstGeom prst="roundRect">
            <a:avLst>
              <a:gd fmla="val 0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440575" y="2175150"/>
            <a:ext cx="1456200" cy="623400"/>
          </a:xfrm>
          <a:prstGeom prst="roundRect">
            <a:avLst>
              <a:gd fmla="val 0" name="adj"/>
            </a:avLst>
          </a:prstGeom>
          <a:solidFill>
            <a:srgbClr val="9900F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BetterSwipe</a:t>
            </a:r>
            <a:r>
              <a:rPr lang="en" sz="800">
                <a:solidFill>
                  <a:schemeClr val="dk1"/>
                </a:solidFill>
              </a:rPr>
              <a:t> analyzes spending habits with bank/card statements and builds a spending profile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347575" y="1303713"/>
            <a:ext cx="1642200" cy="471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 wants to obtain a rewards credit card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02" name="Google Shape;202;p26"/>
          <p:cNvCxnSpPr>
            <a:stCxn id="200" idx="3"/>
            <a:endCxn id="203" idx="1"/>
          </p:cNvCxnSpPr>
          <p:nvPr/>
        </p:nvCxnSpPr>
        <p:spPr>
          <a:xfrm>
            <a:off x="1896775" y="2486850"/>
            <a:ext cx="263700" cy="600"/>
          </a:xfrm>
          <a:prstGeom prst="bentConnector3">
            <a:avLst>
              <a:gd fmla="val 50020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6"/>
          <p:cNvSpPr/>
          <p:nvPr/>
        </p:nvSpPr>
        <p:spPr>
          <a:xfrm>
            <a:off x="2160575" y="2174838"/>
            <a:ext cx="1004400" cy="623400"/>
          </a:xfrm>
          <a:prstGeom prst="roundRect">
            <a:avLst>
              <a:gd fmla="val 0" name="adj"/>
            </a:avLst>
          </a:prstGeom>
          <a:solidFill>
            <a:srgbClr val="9900F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Credit card database is searched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3428775" y="2174850"/>
            <a:ext cx="916200" cy="623400"/>
          </a:xfrm>
          <a:prstGeom prst="roundRect">
            <a:avLst>
              <a:gd fmla="val 0" name="adj"/>
            </a:avLst>
          </a:prstGeom>
          <a:solidFill>
            <a:srgbClr val="9900F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Card savings are calculated based on spending profile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4574525" y="2174875"/>
            <a:ext cx="1081800" cy="623400"/>
          </a:xfrm>
          <a:prstGeom prst="roundRect">
            <a:avLst>
              <a:gd fmla="val 0" name="adj"/>
            </a:avLst>
          </a:prstGeom>
          <a:solidFill>
            <a:srgbClr val="9900F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Cards with best calculated savings are suggested to the user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1419075" y="3517588"/>
            <a:ext cx="834000" cy="6234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User o</a:t>
            </a:r>
            <a:r>
              <a:rPr lang="en" sz="800">
                <a:solidFill>
                  <a:schemeClr val="dk1"/>
                </a:solidFill>
              </a:rPr>
              <a:t>btains card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07" name="Google Shape;207;p26"/>
          <p:cNvCxnSpPr>
            <a:stCxn id="201" idx="2"/>
            <a:endCxn id="200" idx="0"/>
          </p:cNvCxnSpPr>
          <p:nvPr/>
        </p:nvCxnSpPr>
        <p:spPr>
          <a:xfrm flipH="1" rot="-5400000">
            <a:off x="969025" y="1974963"/>
            <a:ext cx="399900" cy="6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6"/>
          <p:cNvCxnSpPr>
            <a:stCxn id="203" idx="3"/>
            <a:endCxn id="204" idx="1"/>
          </p:cNvCxnSpPr>
          <p:nvPr/>
        </p:nvCxnSpPr>
        <p:spPr>
          <a:xfrm>
            <a:off x="3164975" y="2486538"/>
            <a:ext cx="263700" cy="6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6"/>
          <p:cNvCxnSpPr>
            <a:stCxn id="204" idx="3"/>
            <a:endCxn id="205" idx="1"/>
          </p:cNvCxnSpPr>
          <p:nvPr/>
        </p:nvCxnSpPr>
        <p:spPr>
          <a:xfrm>
            <a:off x="4344975" y="2486550"/>
            <a:ext cx="229500" cy="6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6"/>
          <p:cNvCxnSpPr>
            <a:stCxn id="211" idx="2"/>
            <a:endCxn id="206" idx="0"/>
          </p:cNvCxnSpPr>
          <p:nvPr/>
        </p:nvCxnSpPr>
        <p:spPr>
          <a:xfrm rot="5400000">
            <a:off x="3759425" y="875088"/>
            <a:ext cx="719100" cy="45660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6"/>
          <p:cNvSpPr/>
          <p:nvPr/>
        </p:nvSpPr>
        <p:spPr>
          <a:xfrm>
            <a:off x="3835075" y="3395475"/>
            <a:ext cx="1582050" cy="867625"/>
          </a:xfrm>
          <a:prstGeom prst="flowChartDecision">
            <a:avLst/>
          </a:prstGeom>
          <a:solidFill>
            <a:srgbClr val="FFFF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Are rewards leading to saved money?</a:t>
            </a:r>
            <a:endParaRPr sz="800"/>
          </a:p>
        </p:txBody>
      </p:sp>
      <p:cxnSp>
        <p:nvCxnSpPr>
          <p:cNvPr id="213" name="Google Shape;213;p26"/>
          <p:cNvCxnSpPr>
            <a:stCxn id="212" idx="3"/>
            <a:endCxn id="203" idx="0"/>
          </p:cNvCxnSpPr>
          <p:nvPr/>
        </p:nvCxnSpPr>
        <p:spPr>
          <a:xfrm rot="10800000">
            <a:off x="2662825" y="2174788"/>
            <a:ext cx="2754300" cy="1654500"/>
          </a:xfrm>
          <a:prstGeom prst="bentConnector4">
            <a:avLst>
              <a:gd fmla="val -64613" name="adj1"/>
              <a:gd fmla="val 126259" name="adj2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6"/>
          <p:cNvCxnSpPr>
            <a:stCxn id="206" idx="3"/>
            <a:endCxn id="215" idx="1"/>
          </p:cNvCxnSpPr>
          <p:nvPr/>
        </p:nvCxnSpPr>
        <p:spPr>
          <a:xfrm>
            <a:off x="2253075" y="3829288"/>
            <a:ext cx="288900" cy="6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6"/>
          <p:cNvSpPr/>
          <p:nvPr/>
        </p:nvSpPr>
        <p:spPr>
          <a:xfrm>
            <a:off x="2541863" y="3456850"/>
            <a:ext cx="1004400" cy="745500"/>
          </a:xfrm>
          <a:prstGeom prst="roundRect">
            <a:avLst>
              <a:gd fmla="val 0" name="adj"/>
            </a:avLst>
          </a:prstGeom>
          <a:solidFill>
            <a:srgbClr val="9900F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BetterSwipe continues to analyze expenses and update spending profile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16" name="Google Shape;216;p26"/>
          <p:cNvCxnSpPr>
            <a:stCxn id="215" idx="3"/>
            <a:endCxn id="212" idx="1"/>
          </p:cNvCxnSpPr>
          <p:nvPr/>
        </p:nvCxnSpPr>
        <p:spPr>
          <a:xfrm>
            <a:off x="3546263" y="3829600"/>
            <a:ext cx="288900" cy="6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6"/>
          <p:cNvSpPr txBox="1"/>
          <p:nvPr/>
        </p:nvSpPr>
        <p:spPr>
          <a:xfrm>
            <a:off x="5316563" y="3517613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5365751" y="4134800"/>
            <a:ext cx="984000" cy="471600"/>
          </a:xfrm>
          <a:prstGeom prst="roundRect">
            <a:avLst>
              <a:gd fmla="val 50000" name="adj"/>
            </a:avLst>
          </a:prstGeom>
          <a:solidFill>
            <a:srgbClr val="3CC8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Card is a good match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19" name="Google Shape;219;p26"/>
          <p:cNvCxnSpPr>
            <a:stCxn id="212" idx="2"/>
            <a:endCxn id="218" idx="1"/>
          </p:cNvCxnSpPr>
          <p:nvPr/>
        </p:nvCxnSpPr>
        <p:spPr>
          <a:xfrm flipH="1" rot="-5400000">
            <a:off x="4942300" y="3946900"/>
            <a:ext cx="107400" cy="739800"/>
          </a:xfrm>
          <a:prstGeom prst="bentConnector2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6"/>
          <p:cNvSpPr txBox="1"/>
          <p:nvPr/>
        </p:nvSpPr>
        <p:spPr>
          <a:xfrm>
            <a:off x="4661788" y="4263100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1" name="Google Shape;221;p26"/>
          <p:cNvCxnSpPr>
            <a:stCxn id="218" idx="2"/>
            <a:endCxn id="215" idx="2"/>
          </p:cNvCxnSpPr>
          <p:nvPr/>
        </p:nvCxnSpPr>
        <p:spPr>
          <a:xfrm flipH="1" rot="5400000">
            <a:off x="4248851" y="2997500"/>
            <a:ext cx="404100" cy="2813700"/>
          </a:xfrm>
          <a:prstGeom prst="bentConnector3">
            <a:avLst>
              <a:gd fmla="val -20379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6"/>
          <p:cNvSpPr/>
          <p:nvPr/>
        </p:nvSpPr>
        <p:spPr>
          <a:xfrm>
            <a:off x="5984975" y="2175138"/>
            <a:ext cx="834000" cy="6234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User looks between only a few cards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610" y="3199481"/>
            <a:ext cx="1718387" cy="1489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6"/>
          <p:cNvCxnSpPr>
            <a:stCxn id="205" idx="3"/>
            <a:endCxn id="211" idx="1"/>
          </p:cNvCxnSpPr>
          <p:nvPr/>
        </p:nvCxnSpPr>
        <p:spPr>
          <a:xfrm>
            <a:off x="5656325" y="2486575"/>
            <a:ext cx="328800" cy="600"/>
          </a:xfrm>
          <a:prstGeom prst="bentConnector3">
            <a:avLst>
              <a:gd fmla="val 49978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Functional Component Diagram</a:t>
            </a:r>
            <a:endParaRPr/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875" y="1213175"/>
            <a:ext cx="6160618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New Credit Card Users</a:t>
            </a:r>
            <a:endParaRPr sz="2600"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Users who are skeptical of credit cards</a:t>
            </a:r>
            <a:endParaRPr sz="2200"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9090"/>
              <a:buChar char="○"/>
            </a:pPr>
            <a:r>
              <a:rPr lang="en" sz="2200"/>
              <a:t>Wants a handful of meaningful options</a:t>
            </a:r>
            <a:br>
              <a:rPr lang="en" sz="2400"/>
            </a:br>
            <a:endParaRPr sz="24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Experienced Credit Card Users</a:t>
            </a:r>
            <a:endParaRPr sz="2600"/>
          </a:p>
          <a:p>
            <a:pPr indent="-368935" lvl="1" marL="914400" rtl="0" algn="l">
              <a:spcBef>
                <a:spcPts val="0"/>
              </a:spcBef>
              <a:spcAft>
                <a:spcPts val="0"/>
              </a:spcAft>
              <a:buSzPct val="118181"/>
              <a:buChar char="○"/>
            </a:pPr>
            <a:r>
              <a:rPr lang="en" sz="2200"/>
              <a:t>Users who want unbiased card recommendations</a:t>
            </a:r>
            <a:endParaRPr sz="2200"/>
          </a:p>
          <a:p>
            <a:pPr indent="-368935" lvl="1" marL="914400" rtl="0" algn="l">
              <a:spcBef>
                <a:spcPts val="0"/>
              </a:spcBef>
              <a:spcAft>
                <a:spcPts val="0"/>
              </a:spcAft>
              <a:buSzPct val="118181"/>
              <a:buChar char="○"/>
            </a:pPr>
            <a:r>
              <a:rPr lang="en" sz="2200"/>
              <a:t>Looking for real, data-based reward card options</a:t>
            </a:r>
            <a:br>
              <a:rPr lang="en" sz="2600"/>
            </a:b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Admins</a:t>
            </a:r>
            <a:endParaRPr sz="2600"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Users needing elevated privileges for testing and development</a:t>
            </a:r>
            <a:endParaRPr sz="2200"/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</a:t>
            </a:r>
            <a:endParaRPr/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 Structure Overview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6495" y="494938"/>
            <a:ext cx="3769875" cy="204436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3259825" y="1198100"/>
            <a:ext cx="2533500" cy="5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BetterSwipe</a:t>
            </a: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3657025" y="2007150"/>
            <a:ext cx="1739100" cy="5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5609800" y="2007150"/>
            <a:ext cx="1739100" cy="5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Management</a:t>
            </a:r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1976050" y="2007150"/>
            <a:ext cx="1442700" cy="5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205150" y="2007150"/>
            <a:ext cx="1550100" cy="5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7562625" y="2007150"/>
            <a:ext cx="1343100" cy="5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5785300" y="2727228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>
            <a:off x="5785300" y="3210863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5785300" y="4161950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5785300" y="3694521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2003350" y="2716978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Setup</a:t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2003350" y="3206599"/>
            <a:ext cx="1388100" cy="4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Update Spending Profile</a:t>
            </a:r>
            <a:endParaRPr sz="1200"/>
          </a:p>
        </p:txBody>
      </p:sp>
      <p:sp>
        <p:nvSpPr>
          <p:cNvPr id="257" name="Google Shape;257;p29"/>
          <p:cNvSpPr/>
          <p:nvPr/>
        </p:nvSpPr>
        <p:spPr>
          <a:xfrm>
            <a:off x="2003350" y="3716724"/>
            <a:ext cx="1388100" cy="4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Find Top Matches</a:t>
            </a:r>
            <a:endParaRPr sz="1200"/>
          </a:p>
        </p:txBody>
      </p:sp>
      <p:sp>
        <p:nvSpPr>
          <p:cNvPr id="258" name="Google Shape;258;p29"/>
          <p:cNvSpPr/>
          <p:nvPr/>
        </p:nvSpPr>
        <p:spPr>
          <a:xfrm>
            <a:off x="7562625" y="2706400"/>
            <a:ext cx="1343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7585125" y="3210875"/>
            <a:ext cx="1343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86150" y="2706403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Flow</a:t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286150" y="3185453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3832525" y="2716978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</a:t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3832525" y="3206603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Spending Profile</a:t>
            </a:r>
            <a:endParaRPr sz="1200"/>
          </a:p>
        </p:txBody>
      </p:sp>
      <p:sp>
        <p:nvSpPr>
          <p:cNvPr id="264" name="Google Shape;264;p29"/>
          <p:cNvSpPr/>
          <p:nvPr/>
        </p:nvSpPr>
        <p:spPr>
          <a:xfrm>
            <a:off x="3832525" y="3696228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Rewards Cards</a:t>
            </a:r>
            <a:endParaRPr sz="1200"/>
          </a:p>
        </p:txBody>
      </p:sp>
      <p:cxnSp>
        <p:nvCxnSpPr>
          <p:cNvPr id="265" name="Google Shape;265;p29"/>
          <p:cNvCxnSpPr>
            <a:endCxn id="260" idx="0"/>
          </p:cNvCxnSpPr>
          <p:nvPr/>
        </p:nvCxnSpPr>
        <p:spPr>
          <a:xfrm>
            <a:off x="980200" y="2571703"/>
            <a:ext cx="0" cy="13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9"/>
          <p:cNvCxnSpPr/>
          <p:nvPr/>
        </p:nvCxnSpPr>
        <p:spPr>
          <a:xfrm>
            <a:off x="980200" y="3050803"/>
            <a:ext cx="0" cy="13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9"/>
          <p:cNvCxnSpPr>
            <a:endCxn id="255" idx="0"/>
          </p:cNvCxnSpPr>
          <p:nvPr/>
        </p:nvCxnSpPr>
        <p:spPr>
          <a:xfrm>
            <a:off x="2697400" y="2571778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9"/>
          <p:cNvCxnSpPr/>
          <p:nvPr/>
        </p:nvCxnSpPr>
        <p:spPr>
          <a:xfrm>
            <a:off x="2697400" y="3071641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9"/>
          <p:cNvCxnSpPr>
            <a:stCxn id="256" idx="2"/>
            <a:endCxn id="257" idx="0"/>
          </p:cNvCxnSpPr>
          <p:nvPr/>
        </p:nvCxnSpPr>
        <p:spPr>
          <a:xfrm>
            <a:off x="2697400" y="3636499"/>
            <a:ext cx="0" cy="8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9"/>
          <p:cNvCxnSpPr/>
          <p:nvPr/>
        </p:nvCxnSpPr>
        <p:spPr>
          <a:xfrm>
            <a:off x="4526575" y="1762703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9"/>
          <p:cNvCxnSpPr/>
          <p:nvPr/>
        </p:nvCxnSpPr>
        <p:spPr>
          <a:xfrm flipH="1">
            <a:off x="984300" y="1892575"/>
            <a:ext cx="7280400" cy="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9"/>
          <p:cNvCxnSpPr/>
          <p:nvPr/>
        </p:nvCxnSpPr>
        <p:spPr>
          <a:xfrm>
            <a:off x="4526575" y="2571778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9"/>
          <p:cNvCxnSpPr/>
          <p:nvPr/>
        </p:nvCxnSpPr>
        <p:spPr>
          <a:xfrm>
            <a:off x="4526575" y="3061391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9"/>
          <p:cNvCxnSpPr/>
          <p:nvPr/>
        </p:nvCxnSpPr>
        <p:spPr>
          <a:xfrm>
            <a:off x="4526575" y="3555266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9"/>
          <p:cNvCxnSpPr/>
          <p:nvPr/>
        </p:nvCxnSpPr>
        <p:spPr>
          <a:xfrm>
            <a:off x="980200" y="1892578"/>
            <a:ext cx="0" cy="13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9"/>
          <p:cNvCxnSpPr/>
          <p:nvPr/>
        </p:nvCxnSpPr>
        <p:spPr>
          <a:xfrm>
            <a:off x="8264700" y="1892575"/>
            <a:ext cx="0" cy="11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9"/>
          <p:cNvCxnSpPr/>
          <p:nvPr/>
        </p:nvCxnSpPr>
        <p:spPr>
          <a:xfrm>
            <a:off x="6479350" y="1907900"/>
            <a:ext cx="0" cy="11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9"/>
          <p:cNvCxnSpPr/>
          <p:nvPr/>
        </p:nvCxnSpPr>
        <p:spPr>
          <a:xfrm>
            <a:off x="4526575" y="1892375"/>
            <a:ext cx="0" cy="11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9"/>
          <p:cNvCxnSpPr/>
          <p:nvPr/>
        </p:nvCxnSpPr>
        <p:spPr>
          <a:xfrm>
            <a:off x="2723700" y="1892375"/>
            <a:ext cx="0" cy="11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9"/>
          <p:cNvCxnSpPr/>
          <p:nvPr/>
        </p:nvCxnSpPr>
        <p:spPr>
          <a:xfrm>
            <a:off x="6479350" y="2571778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9"/>
          <p:cNvCxnSpPr/>
          <p:nvPr/>
        </p:nvCxnSpPr>
        <p:spPr>
          <a:xfrm>
            <a:off x="6479350" y="3060541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9"/>
          <p:cNvCxnSpPr/>
          <p:nvPr/>
        </p:nvCxnSpPr>
        <p:spPr>
          <a:xfrm>
            <a:off x="6479350" y="3549741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9"/>
          <p:cNvCxnSpPr/>
          <p:nvPr/>
        </p:nvCxnSpPr>
        <p:spPr>
          <a:xfrm>
            <a:off x="6479350" y="4038928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9"/>
          <p:cNvCxnSpPr/>
          <p:nvPr/>
        </p:nvCxnSpPr>
        <p:spPr>
          <a:xfrm>
            <a:off x="8264700" y="2571778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9"/>
          <p:cNvCxnSpPr/>
          <p:nvPr/>
        </p:nvCxnSpPr>
        <p:spPr>
          <a:xfrm>
            <a:off x="8264700" y="3058241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Pages</a:t>
            </a:r>
            <a:endParaRPr/>
          </a:p>
        </p:txBody>
      </p:sp>
      <p:sp>
        <p:nvSpPr>
          <p:cNvPr id="291" name="Google Shape;291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6099"/>
            <a:ext cx="3704376" cy="208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925" y="976099"/>
            <a:ext cx="3704366" cy="208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9825" y="3059800"/>
            <a:ext cx="3704366" cy="208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Pages</a:t>
            </a:r>
            <a:endParaRPr/>
          </a:p>
        </p:txBody>
      </p:sp>
      <p:sp>
        <p:nvSpPr>
          <p:cNvPr id="300" name="Google Shape;300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31"/>
          <p:cNvPicPr preferRelativeResize="0"/>
          <p:nvPr/>
        </p:nvPicPr>
        <p:blipFill rotWithShape="1">
          <a:blip r:embed="rId3">
            <a:alphaModFix/>
          </a:blip>
          <a:srcRect b="0" l="31904" r="32379" t="0"/>
          <a:stretch/>
        </p:blipFill>
        <p:spPr>
          <a:xfrm>
            <a:off x="6649509" y="1250950"/>
            <a:ext cx="2182790" cy="343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1"/>
          <p:cNvPicPr preferRelativeResize="0"/>
          <p:nvPr/>
        </p:nvPicPr>
        <p:blipFill rotWithShape="1">
          <a:blip r:embed="rId4">
            <a:alphaModFix/>
          </a:blip>
          <a:srcRect b="0" l="30903" r="32001" t="0"/>
          <a:stretch/>
        </p:blipFill>
        <p:spPr>
          <a:xfrm>
            <a:off x="311700" y="1250950"/>
            <a:ext cx="2267174" cy="343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1"/>
          <p:cNvPicPr preferRelativeResize="0"/>
          <p:nvPr/>
        </p:nvPicPr>
        <p:blipFill rotWithShape="1">
          <a:blip r:embed="rId5">
            <a:alphaModFix/>
          </a:blip>
          <a:srcRect b="0" l="32313" r="33492" t="0"/>
          <a:stretch/>
        </p:blipFill>
        <p:spPr>
          <a:xfrm>
            <a:off x="3527049" y="1250950"/>
            <a:ext cx="2089915" cy="343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0875" y="65025"/>
            <a:ext cx="1783824" cy="10033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1"/>
          <p:cNvCxnSpPr/>
          <p:nvPr/>
        </p:nvCxnSpPr>
        <p:spPr>
          <a:xfrm flipH="1" rot="10800000">
            <a:off x="2673013" y="2967000"/>
            <a:ext cx="759900" cy="5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1"/>
          <p:cNvCxnSpPr/>
          <p:nvPr/>
        </p:nvCxnSpPr>
        <p:spPr>
          <a:xfrm flipH="1" rot="10800000">
            <a:off x="5753288" y="2967000"/>
            <a:ext cx="759900" cy="5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312" name="Google Shape;312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2712145" y="1736650"/>
            <a:ext cx="1459800" cy="434100"/>
          </a:xfrm>
          <a:prstGeom prst="roundRect">
            <a:avLst>
              <a:gd fmla="val 50000" name="adj"/>
            </a:avLst>
          </a:prstGeom>
          <a:solidFill>
            <a:srgbClr val="8AC67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Load Statements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14" name="Google Shape;314;p32"/>
          <p:cNvSpPr/>
          <p:nvPr/>
        </p:nvSpPr>
        <p:spPr>
          <a:xfrm>
            <a:off x="4727565" y="1736800"/>
            <a:ext cx="1704300" cy="434100"/>
          </a:xfrm>
          <a:prstGeom prst="roundRect">
            <a:avLst>
              <a:gd fmla="val 50000" name="adj"/>
            </a:avLst>
          </a:prstGeom>
          <a:solidFill>
            <a:srgbClr val="C73C8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Analyze spending profile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6987499" y="1767225"/>
            <a:ext cx="1459800" cy="434100"/>
          </a:xfrm>
          <a:prstGeom prst="roundRect">
            <a:avLst>
              <a:gd fmla="val 50000" name="adj"/>
            </a:avLst>
          </a:prstGeom>
          <a:solidFill>
            <a:srgbClr val="1E93B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Find top matches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696713" y="1736650"/>
            <a:ext cx="1459800" cy="434100"/>
          </a:xfrm>
          <a:prstGeom prst="roundRect">
            <a:avLst>
              <a:gd fmla="val 50000" name="adj"/>
            </a:avLst>
          </a:prstGeom>
          <a:solidFill>
            <a:srgbClr val="BD9A1E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Create profile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696725" y="2501900"/>
            <a:ext cx="1459800" cy="518400"/>
          </a:xfrm>
          <a:prstGeom prst="roundRect">
            <a:avLst>
              <a:gd fmla="val 17540" name="adj"/>
            </a:avLst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new account</a:t>
            </a:r>
            <a:endParaRPr sz="1200"/>
          </a:p>
        </p:txBody>
      </p:sp>
      <p:sp>
        <p:nvSpPr>
          <p:cNvPr id="318" name="Google Shape;318;p32"/>
          <p:cNvSpPr/>
          <p:nvPr/>
        </p:nvSpPr>
        <p:spPr>
          <a:xfrm>
            <a:off x="697025" y="3256825"/>
            <a:ext cx="1459800" cy="393600"/>
          </a:xfrm>
          <a:prstGeom prst="roundRect">
            <a:avLst>
              <a:gd fmla="val 24574" name="adj"/>
            </a:avLst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 in</a:t>
            </a:r>
            <a:endParaRPr sz="1200"/>
          </a:p>
        </p:txBody>
      </p:sp>
      <p:sp>
        <p:nvSpPr>
          <p:cNvPr id="319" name="Google Shape;319;p32"/>
          <p:cNvSpPr/>
          <p:nvPr/>
        </p:nvSpPr>
        <p:spPr>
          <a:xfrm>
            <a:off x="2712150" y="2511073"/>
            <a:ext cx="1459800" cy="518400"/>
          </a:xfrm>
          <a:prstGeom prst="roundRect">
            <a:avLst>
              <a:gd fmla="val 16372" name="adj"/>
            </a:avLst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 statement file</a:t>
            </a:r>
            <a:endParaRPr sz="1200"/>
          </a:p>
        </p:txBody>
      </p:sp>
      <p:sp>
        <p:nvSpPr>
          <p:cNvPr id="320" name="Google Shape;320;p32"/>
          <p:cNvSpPr/>
          <p:nvPr/>
        </p:nvSpPr>
        <p:spPr>
          <a:xfrm>
            <a:off x="2712150" y="3236575"/>
            <a:ext cx="1459800" cy="434100"/>
          </a:xfrm>
          <a:prstGeom prst="roundRect">
            <a:avLst>
              <a:gd fmla="val 19552" name="adj"/>
            </a:avLst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Parse spending data</a:t>
            </a:r>
            <a:endParaRPr sz="1200"/>
          </a:p>
        </p:txBody>
      </p:sp>
      <p:sp>
        <p:nvSpPr>
          <p:cNvPr id="321" name="Google Shape;321;p32"/>
          <p:cNvSpPr/>
          <p:nvPr/>
        </p:nvSpPr>
        <p:spPr>
          <a:xfrm>
            <a:off x="2712150" y="3971250"/>
            <a:ext cx="1459800" cy="434100"/>
          </a:xfrm>
          <a:prstGeom prst="roundRect">
            <a:avLst>
              <a:gd fmla="val 14328" name="adj"/>
            </a:avLst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Categorize using AI/ML</a:t>
            </a:r>
            <a:endParaRPr sz="1200"/>
          </a:p>
        </p:txBody>
      </p:sp>
      <p:sp>
        <p:nvSpPr>
          <p:cNvPr id="322" name="Google Shape;322;p32"/>
          <p:cNvSpPr/>
          <p:nvPr/>
        </p:nvSpPr>
        <p:spPr>
          <a:xfrm>
            <a:off x="4787763" y="2501900"/>
            <a:ext cx="1584000" cy="518400"/>
          </a:xfrm>
          <a:prstGeom prst="roundRect">
            <a:avLst>
              <a:gd fmla="val 12628" name="adj"/>
            </a:avLst>
          </a:prstGeom>
          <a:solidFill>
            <a:srgbClr val="EBA5CE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Calculate spending category averages</a:t>
            </a:r>
            <a:endParaRPr sz="1200"/>
          </a:p>
        </p:txBody>
      </p:sp>
      <p:sp>
        <p:nvSpPr>
          <p:cNvPr id="323" name="Google Shape;323;p32"/>
          <p:cNvSpPr/>
          <p:nvPr/>
        </p:nvSpPr>
        <p:spPr>
          <a:xfrm>
            <a:off x="6987563" y="2501900"/>
            <a:ext cx="1459800" cy="434100"/>
          </a:xfrm>
          <a:prstGeom prst="roundRect">
            <a:avLst>
              <a:gd fmla="val 13341" name="adj"/>
            </a:avLst>
          </a:prstGeom>
          <a:solidFill>
            <a:srgbClr val="7FC4D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Calculate card scores</a:t>
            </a:r>
            <a:endParaRPr sz="1200"/>
          </a:p>
        </p:txBody>
      </p:sp>
      <p:sp>
        <p:nvSpPr>
          <p:cNvPr id="324" name="Google Shape;324;p32"/>
          <p:cNvSpPr/>
          <p:nvPr/>
        </p:nvSpPr>
        <p:spPr>
          <a:xfrm>
            <a:off x="6987563" y="3236575"/>
            <a:ext cx="1459800" cy="434100"/>
          </a:xfrm>
          <a:prstGeom prst="roundRect">
            <a:avLst>
              <a:gd fmla="val 15080" name="adj"/>
            </a:avLst>
          </a:prstGeom>
          <a:solidFill>
            <a:srgbClr val="7FC4D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Sort by highest score</a:t>
            </a:r>
            <a:endParaRPr sz="1200"/>
          </a:p>
        </p:txBody>
      </p:sp>
      <p:sp>
        <p:nvSpPr>
          <p:cNvPr id="325" name="Google Shape;325;p32"/>
          <p:cNvSpPr/>
          <p:nvPr/>
        </p:nvSpPr>
        <p:spPr>
          <a:xfrm>
            <a:off x="6987438" y="3971250"/>
            <a:ext cx="1459800" cy="434100"/>
          </a:xfrm>
          <a:prstGeom prst="roundRect">
            <a:avLst>
              <a:gd fmla="val 15109" name="adj"/>
            </a:avLst>
          </a:prstGeom>
          <a:solidFill>
            <a:srgbClr val="7FC4D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 top 3 to GUI</a:t>
            </a:r>
            <a:endParaRPr sz="1200"/>
          </a:p>
        </p:txBody>
      </p:sp>
      <p:cxnSp>
        <p:nvCxnSpPr>
          <p:cNvPr id="326" name="Google Shape;326;p32"/>
          <p:cNvCxnSpPr>
            <a:endCxn id="316" idx="0"/>
          </p:cNvCxnSpPr>
          <p:nvPr/>
        </p:nvCxnSpPr>
        <p:spPr>
          <a:xfrm flipH="1" rot="-5400000">
            <a:off x="954113" y="1264150"/>
            <a:ext cx="621300" cy="323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2"/>
          <p:cNvCxnSpPr>
            <a:endCxn id="313" idx="0"/>
          </p:cNvCxnSpPr>
          <p:nvPr/>
        </p:nvCxnSpPr>
        <p:spPr>
          <a:xfrm>
            <a:off x="1110745" y="1432150"/>
            <a:ext cx="2331300" cy="304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2"/>
          <p:cNvCxnSpPr>
            <a:endCxn id="314" idx="0"/>
          </p:cNvCxnSpPr>
          <p:nvPr/>
        </p:nvCxnSpPr>
        <p:spPr>
          <a:xfrm>
            <a:off x="1384515" y="1432000"/>
            <a:ext cx="4195200" cy="3048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2"/>
          <p:cNvCxnSpPr>
            <a:endCxn id="315" idx="0"/>
          </p:cNvCxnSpPr>
          <p:nvPr/>
        </p:nvCxnSpPr>
        <p:spPr>
          <a:xfrm>
            <a:off x="1115899" y="1423425"/>
            <a:ext cx="6601500" cy="3438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32"/>
          <p:cNvCxnSpPr>
            <a:stCxn id="316" idx="2"/>
            <a:endCxn id="317" idx="0"/>
          </p:cNvCxnSpPr>
          <p:nvPr/>
        </p:nvCxnSpPr>
        <p:spPr>
          <a:xfrm flipH="1" rot="-5400000">
            <a:off x="1261313" y="2336050"/>
            <a:ext cx="3312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2"/>
          <p:cNvCxnSpPr>
            <a:stCxn id="317" idx="2"/>
            <a:endCxn id="318" idx="0"/>
          </p:cNvCxnSpPr>
          <p:nvPr/>
        </p:nvCxnSpPr>
        <p:spPr>
          <a:xfrm flipH="1" rot="-5400000">
            <a:off x="1308725" y="3138200"/>
            <a:ext cx="236400" cy="600"/>
          </a:xfrm>
          <a:prstGeom prst="bentConnector3">
            <a:avLst>
              <a:gd fmla="val 5002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2"/>
          <p:cNvCxnSpPr>
            <a:stCxn id="313" idx="2"/>
            <a:endCxn id="319" idx="0"/>
          </p:cNvCxnSpPr>
          <p:nvPr/>
        </p:nvCxnSpPr>
        <p:spPr>
          <a:xfrm flipH="1" rot="-5400000">
            <a:off x="3272245" y="2340550"/>
            <a:ext cx="340200" cy="600"/>
          </a:xfrm>
          <a:prstGeom prst="bentConnector3">
            <a:avLst>
              <a:gd fmla="val 5001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2"/>
          <p:cNvCxnSpPr>
            <a:stCxn id="319" idx="2"/>
            <a:endCxn id="320" idx="0"/>
          </p:cNvCxnSpPr>
          <p:nvPr/>
        </p:nvCxnSpPr>
        <p:spPr>
          <a:xfrm flipH="1" rot="-5400000">
            <a:off x="3338850" y="3132673"/>
            <a:ext cx="207000" cy="600"/>
          </a:xfrm>
          <a:prstGeom prst="bentConnector3">
            <a:avLst>
              <a:gd fmla="val 5002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2"/>
          <p:cNvCxnSpPr>
            <a:stCxn id="320" idx="2"/>
            <a:endCxn id="321" idx="0"/>
          </p:cNvCxnSpPr>
          <p:nvPr/>
        </p:nvCxnSpPr>
        <p:spPr>
          <a:xfrm flipH="1" rot="-5400000">
            <a:off x="3292050" y="3820675"/>
            <a:ext cx="3006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2"/>
          <p:cNvCxnSpPr>
            <a:stCxn id="314" idx="2"/>
            <a:endCxn id="322" idx="0"/>
          </p:cNvCxnSpPr>
          <p:nvPr/>
        </p:nvCxnSpPr>
        <p:spPr>
          <a:xfrm flipH="1" rot="-5400000">
            <a:off x="5414565" y="2336050"/>
            <a:ext cx="330900" cy="600"/>
          </a:xfrm>
          <a:prstGeom prst="bentConnector3">
            <a:avLst>
              <a:gd fmla="val 5001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32"/>
          <p:cNvCxnSpPr>
            <a:stCxn id="315" idx="2"/>
            <a:endCxn id="323" idx="0"/>
          </p:cNvCxnSpPr>
          <p:nvPr/>
        </p:nvCxnSpPr>
        <p:spPr>
          <a:xfrm flipH="1" rot="-5400000">
            <a:off x="7567399" y="2351325"/>
            <a:ext cx="3006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2"/>
          <p:cNvCxnSpPr>
            <a:stCxn id="323" idx="2"/>
            <a:endCxn id="324" idx="0"/>
          </p:cNvCxnSpPr>
          <p:nvPr/>
        </p:nvCxnSpPr>
        <p:spPr>
          <a:xfrm flipH="1" rot="-5400000">
            <a:off x="7567463" y="3086000"/>
            <a:ext cx="3006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2"/>
          <p:cNvCxnSpPr>
            <a:stCxn id="324" idx="2"/>
            <a:endCxn id="325" idx="0"/>
          </p:cNvCxnSpPr>
          <p:nvPr/>
        </p:nvCxnSpPr>
        <p:spPr>
          <a:xfrm flipH="1" rot="-5400000">
            <a:off x="7567463" y="3820675"/>
            <a:ext cx="3006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496975" y="78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{94AD776C-DA26-45D4-B03B-D7FFAD0EFF58}</a:tableStyleId>
              </a:tblPr>
              <a:tblGrid>
                <a:gridCol w="3194700"/>
                <a:gridCol w="835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Choosing a Credit Card Today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#2-4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Problem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#5-10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Better Swipe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#11-15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Work BreakDown Structure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#16-18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Algorithms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#19-23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Database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#24-25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Development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#26-29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Risk/Mitigations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#30-32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4982475" y="122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{94AD776C-DA26-45D4-B03B-D7FFAD0EFF58}</a:tableStyleId>
              </a:tblPr>
              <a:tblGrid>
                <a:gridCol w="3234075"/>
                <a:gridCol w="795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Competition and Constraints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#33-34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Conclusion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#35-36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#37-40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WBS Algorithms - Create Profile</a:t>
            </a: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1155000" y="2137688"/>
            <a:ext cx="921000" cy="656400"/>
          </a:xfrm>
          <a:prstGeom prst="roundRect">
            <a:avLst>
              <a:gd fmla="val 0" name="adj"/>
            </a:avLst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Prompt user to log in</a:t>
            </a:r>
            <a:endParaRPr sz="1200"/>
          </a:p>
        </p:txBody>
      </p:sp>
      <p:sp>
        <p:nvSpPr>
          <p:cNvPr id="345" name="Google Shape;345;p33"/>
          <p:cNvSpPr/>
          <p:nvPr/>
        </p:nvSpPr>
        <p:spPr>
          <a:xfrm>
            <a:off x="4207438" y="2241788"/>
            <a:ext cx="778200" cy="448200"/>
          </a:xfrm>
          <a:prstGeom prst="roundRect">
            <a:avLst>
              <a:gd fmla="val 0" name="adj"/>
            </a:avLst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 begins profile creation</a:t>
            </a:r>
            <a:endParaRPr sz="800"/>
          </a:p>
        </p:txBody>
      </p:sp>
      <p:sp>
        <p:nvSpPr>
          <p:cNvPr id="346" name="Google Shape;346;p33"/>
          <p:cNvSpPr/>
          <p:nvPr/>
        </p:nvSpPr>
        <p:spPr>
          <a:xfrm>
            <a:off x="4582830" y="3732675"/>
            <a:ext cx="1379400" cy="692100"/>
          </a:xfrm>
          <a:prstGeom prst="roundRect">
            <a:avLst>
              <a:gd fmla="val 50000" name="adj"/>
            </a:avLst>
          </a:prstGeom>
          <a:solidFill>
            <a:srgbClr val="BD9A1E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Log into user account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2577438" y="1930375"/>
            <a:ext cx="1230575" cy="1071050"/>
          </a:xfrm>
          <a:prstGeom prst="flowChartDecision">
            <a:avLst/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Is there a profile </a:t>
            </a:r>
            <a:r>
              <a:rPr lang="en" sz="700"/>
              <a:t>associated</a:t>
            </a:r>
            <a:r>
              <a:rPr lang="en" sz="700"/>
              <a:t> with user Email?</a:t>
            </a:r>
            <a:endParaRPr sz="700"/>
          </a:p>
        </p:txBody>
      </p:sp>
      <p:cxnSp>
        <p:nvCxnSpPr>
          <p:cNvPr id="348" name="Google Shape;348;p33"/>
          <p:cNvCxnSpPr>
            <a:stCxn id="344" idx="3"/>
            <a:endCxn id="347" idx="1"/>
          </p:cNvCxnSpPr>
          <p:nvPr/>
        </p:nvCxnSpPr>
        <p:spPr>
          <a:xfrm>
            <a:off x="2076000" y="2465888"/>
            <a:ext cx="501300" cy="600"/>
          </a:xfrm>
          <a:prstGeom prst="bentConnector3">
            <a:avLst>
              <a:gd fmla="val 50014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3"/>
          <p:cNvCxnSpPr>
            <a:stCxn id="347" idx="3"/>
            <a:endCxn id="345" idx="1"/>
          </p:cNvCxnSpPr>
          <p:nvPr/>
        </p:nvCxnSpPr>
        <p:spPr>
          <a:xfrm>
            <a:off x="3808013" y="2465900"/>
            <a:ext cx="399300" cy="600"/>
          </a:xfrm>
          <a:prstGeom prst="bentConnector3">
            <a:avLst>
              <a:gd fmla="val 50015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33"/>
          <p:cNvSpPr/>
          <p:nvPr/>
        </p:nvSpPr>
        <p:spPr>
          <a:xfrm>
            <a:off x="5243675" y="1958288"/>
            <a:ext cx="1203600" cy="1015200"/>
          </a:xfrm>
          <a:prstGeom prst="roundRect">
            <a:avLst>
              <a:gd fmla="val 0" name="adj"/>
            </a:avLst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 inputs basic user information to create account: email, user name, password,</a:t>
            </a:r>
            <a:endParaRPr sz="800"/>
          </a:p>
        </p:txBody>
      </p:sp>
      <p:cxnSp>
        <p:nvCxnSpPr>
          <p:cNvPr id="351" name="Google Shape;351;p33"/>
          <p:cNvCxnSpPr>
            <a:stCxn id="345" idx="3"/>
            <a:endCxn id="350" idx="1"/>
          </p:cNvCxnSpPr>
          <p:nvPr/>
        </p:nvCxnSpPr>
        <p:spPr>
          <a:xfrm>
            <a:off x="4985638" y="2465888"/>
            <a:ext cx="2580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33"/>
          <p:cNvSpPr/>
          <p:nvPr/>
        </p:nvSpPr>
        <p:spPr>
          <a:xfrm>
            <a:off x="6705300" y="1855575"/>
            <a:ext cx="1230575" cy="1220625"/>
          </a:xfrm>
          <a:prstGeom prst="flowChartDecision">
            <a:avLst/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Valid password and adequate data for user account?</a:t>
            </a:r>
            <a:endParaRPr sz="700"/>
          </a:p>
        </p:txBody>
      </p:sp>
      <p:cxnSp>
        <p:nvCxnSpPr>
          <p:cNvPr id="353" name="Google Shape;353;p33"/>
          <p:cNvCxnSpPr>
            <a:stCxn id="350" idx="3"/>
            <a:endCxn id="352" idx="1"/>
          </p:cNvCxnSpPr>
          <p:nvPr/>
        </p:nvCxnSpPr>
        <p:spPr>
          <a:xfrm>
            <a:off x="6447275" y="2465888"/>
            <a:ext cx="2580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3"/>
          <p:cNvCxnSpPr>
            <a:stCxn id="352" idx="0"/>
            <a:endCxn id="350" idx="0"/>
          </p:cNvCxnSpPr>
          <p:nvPr/>
        </p:nvCxnSpPr>
        <p:spPr>
          <a:xfrm rot="5400000">
            <a:off x="6531738" y="1169325"/>
            <a:ext cx="102600" cy="1475100"/>
          </a:xfrm>
          <a:prstGeom prst="bentConnector3">
            <a:avLst>
              <a:gd fmla="val -232091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33"/>
          <p:cNvSpPr/>
          <p:nvPr/>
        </p:nvSpPr>
        <p:spPr>
          <a:xfrm>
            <a:off x="6818375" y="3732663"/>
            <a:ext cx="1004400" cy="692100"/>
          </a:xfrm>
          <a:prstGeom prst="roundRect">
            <a:avLst>
              <a:gd fmla="val 0" name="adj"/>
            </a:avLst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</a:t>
            </a:r>
            <a:r>
              <a:rPr lang="en" sz="800"/>
              <a:t> account created and entered into database.</a:t>
            </a:r>
            <a:endParaRPr sz="800"/>
          </a:p>
        </p:txBody>
      </p:sp>
      <p:cxnSp>
        <p:nvCxnSpPr>
          <p:cNvPr id="356" name="Google Shape;356;p33"/>
          <p:cNvCxnSpPr>
            <a:stCxn id="352" idx="2"/>
            <a:endCxn id="355" idx="0"/>
          </p:cNvCxnSpPr>
          <p:nvPr/>
        </p:nvCxnSpPr>
        <p:spPr>
          <a:xfrm flipH="1" rot="-5400000">
            <a:off x="6992688" y="3404100"/>
            <a:ext cx="656400" cy="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33"/>
          <p:cNvCxnSpPr>
            <a:stCxn id="347" idx="2"/>
            <a:endCxn id="358" idx="0"/>
          </p:cNvCxnSpPr>
          <p:nvPr/>
        </p:nvCxnSpPr>
        <p:spPr>
          <a:xfrm>
            <a:off x="3192725" y="3001425"/>
            <a:ext cx="2400" cy="4668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3"/>
          <p:cNvSpPr txBox="1"/>
          <p:nvPr/>
        </p:nvSpPr>
        <p:spPr>
          <a:xfrm>
            <a:off x="3192725" y="2910975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7320600" y="3065425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1" name="Google Shape;361;p33"/>
          <p:cNvSpPr txBox="1"/>
          <p:nvPr/>
        </p:nvSpPr>
        <p:spPr>
          <a:xfrm>
            <a:off x="3772313" y="2402388"/>
            <a:ext cx="4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2" name="Google Shape;362;p33"/>
          <p:cNvSpPr txBox="1"/>
          <p:nvPr/>
        </p:nvSpPr>
        <p:spPr>
          <a:xfrm>
            <a:off x="7345038" y="1563363"/>
            <a:ext cx="4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3" name="Google Shape;363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2579838" y="3468113"/>
            <a:ext cx="1230575" cy="1220625"/>
          </a:xfrm>
          <a:prstGeom prst="flowChartDecision">
            <a:avLst/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Valid password for that account?</a:t>
            </a:r>
            <a:endParaRPr sz="700"/>
          </a:p>
        </p:txBody>
      </p:sp>
      <p:sp>
        <p:nvSpPr>
          <p:cNvPr id="364" name="Google Shape;364;p33"/>
          <p:cNvSpPr/>
          <p:nvPr/>
        </p:nvSpPr>
        <p:spPr>
          <a:xfrm>
            <a:off x="1154988" y="3798247"/>
            <a:ext cx="921000" cy="560400"/>
          </a:xfrm>
          <a:prstGeom prst="roundRect">
            <a:avLst>
              <a:gd fmla="val 0" name="adj"/>
            </a:avLst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Request user to log in again </a:t>
            </a:r>
            <a:endParaRPr sz="800"/>
          </a:p>
        </p:txBody>
      </p:sp>
      <p:cxnSp>
        <p:nvCxnSpPr>
          <p:cNvPr id="365" name="Google Shape;365;p33"/>
          <p:cNvCxnSpPr>
            <a:stCxn id="364" idx="0"/>
            <a:endCxn id="344" idx="2"/>
          </p:cNvCxnSpPr>
          <p:nvPr/>
        </p:nvCxnSpPr>
        <p:spPr>
          <a:xfrm rot="-5400000">
            <a:off x="1113738" y="3295897"/>
            <a:ext cx="10041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33"/>
          <p:cNvCxnSpPr>
            <a:stCxn id="358" idx="1"/>
            <a:endCxn id="364" idx="3"/>
          </p:cNvCxnSpPr>
          <p:nvPr/>
        </p:nvCxnSpPr>
        <p:spPr>
          <a:xfrm flipH="1">
            <a:off x="2075838" y="4078425"/>
            <a:ext cx="504000" cy="600"/>
          </a:xfrm>
          <a:prstGeom prst="bentConnector3">
            <a:avLst>
              <a:gd fmla="val 49984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3"/>
          <p:cNvCxnSpPr>
            <a:stCxn id="358" idx="3"/>
            <a:endCxn id="346" idx="1"/>
          </p:cNvCxnSpPr>
          <p:nvPr/>
        </p:nvCxnSpPr>
        <p:spPr>
          <a:xfrm>
            <a:off x="3810413" y="4078425"/>
            <a:ext cx="772500" cy="3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33"/>
          <p:cNvSpPr txBox="1"/>
          <p:nvPr/>
        </p:nvSpPr>
        <p:spPr>
          <a:xfrm>
            <a:off x="3772313" y="3798238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69" name="Google Shape;369;p33"/>
          <p:cNvCxnSpPr>
            <a:stCxn id="355" idx="1"/>
            <a:endCxn id="346" idx="3"/>
          </p:cNvCxnSpPr>
          <p:nvPr/>
        </p:nvCxnSpPr>
        <p:spPr>
          <a:xfrm rot="10800000">
            <a:off x="5962175" y="4078713"/>
            <a:ext cx="8562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33"/>
          <p:cNvSpPr/>
          <p:nvPr/>
        </p:nvSpPr>
        <p:spPr>
          <a:xfrm>
            <a:off x="1226688" y="1407375"/>
            <a:ext cx="778200" cy="448200"/>
          </a:xfrm>
          <a:prstGeom prst="roundRect">
            <a:avLst>
              <a:gd fmla="val 50000" name="adj"/>
            </a:avLst>
          </a:prstGeom>
          <a:solidFill>
            <a:srgbClr val="BD9A1E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Start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371" name="Google Shape;371;p33"/>
          <p:cNvCxnSpPr>
            <a:stCxn id="370" idx="2"/>
            <a:endCxn id="344" idx="0"/>
          </p:cNvCxnSpPr>
          <p:nvPr/>
        </p:nvCxnSpPr>
        <p:spPr>
          <a:xfrm flipH="1" rot="-5400000">
            <a:off x="1475088" y="1996275"/>
            <a:ext cx="282000" cy="6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33"/>
          <p:cNvSpPr txBox="1"/>
          <p:nvPr/>
        </p:nvSpPr>
        <p:spPr>
          <a:xfrm>
            <a:off x="2299863" y="3798238"/>
            <a:ext cx="4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WBS Algorithms - Load Statements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378" name="Google Shape;378;p34"/>
          <p:cNvSpPr/>
          <p:nvPr/>
        </p:nvSpPr>
        <p:spPr>
          <a:xfrm>
            <a:off x="6827625" y="1776725"/>
            <a:ext cx="1004400" cy="588300"/>
          </a:xfrm>
          <a:prstGeom prst="roundRect">
            <a:avLst>
              <a:gd fmla="val 0" name="adj"/>
            </a:avLst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Interpret each line as a transaction</a:t>
            </a:r>
            <a:endParaRPr sz="800"/>
          </a:p>
        </p:txBody>
      </p:sp>
      <p:cxnSp>
        <p:nvCxnSpPr>
          <p:cNvPr id="379" name="Google Shape;379;p34"/>
          <p:cNvCxnSpPr>
            <a:stCxn id="378" idx="2"/>
            <a:endCxn id="380" idx="0"/>
          </p:cNvCxnSpPr>
          <p:nvPr/>
        </p:nvCxnSpPr>
        <p:spPr>
          <a:xfrm rot="5400000">
            <a:off x="4411575" y="286175"/>
            <a:ext cx="839400" cy="49971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34"/>
          <p:cNvSpPr/>
          <p:nvPr/>
        </p:nvSpPr>
        <p:spPr>
          <a:xfrm>
            <a:off x="1645038" y="3204525"/>
            <a:ext cx="1375500" cy="921300"/>
          </a:xfrm>
          <a:prstGeom prst="roundRect">
            <a:avLst>
              <a:gd fmla="val 0" name="adj"/>
            </a:avLst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Read transaction and place into a </a:t>
            </a:r>
            <a:r>
              <a:rPr lang="en" sz="800"/>
              <a:t>category using Machine Learning</a:t>
            </a:r>
            <a:endParaRPr sz="800"/>
          </a:p>
        </p:txBody>
      </p:sp>
      <p:sp>
        <p:nvSpPr>
          <p:cNvPr id="381" name="Google Shape;381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2" name="Google Shape;382;p34"/>
          <p:cNvCxnSpPr>
            <a:stCxn id="380" idx="3"/>
            <a:endCxn id="383" idx="1"/>
          </p:cNvCxnSpPr>
          <p:nvPr/>
        </p:nvCxnSpPr>
        <p:spPr>
          <a:xfrm>
            <a:off x="3020538" y="3665175"/>
            <a:ext cx="371400" cy="6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34"/>
          <p:cNvSpPr/>
          <p:nvPr/>
        </p:nvSpPr>
        <p:spPr>
          <a:xfrm>
            <a:off x="3391788" y="3319125"/>
            <a:ext cx="1004400" cy="692100"/>
          </a:xfrm>
          <a:prstGeom prst="roundRect">
            <a:avLst>
              <a:gd fmla="val 0" name="adj"/>
            </a:avLst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Save transaction to spending profile in database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84" name="Google Shape;384;p34"/>
          <p:cNvSpPr/>
          <p:nvPr/>
        </p:nvSpPr>
        <p:spPr>
          <a:xfrm>
            <a:off x="6384150" y="3425410"/>
            <a:ext cx="1114800" cy="483000"/>
          </a:xfrm>
          <a:prstGeom prst="roundRect">
            <a:avLst>
              <a:gd fmla="val 50000" name="adj"/>
            </a:avLst>
          </a:prstGeom>
          <a:solidFill>
            <a:srgbClr val="8AC67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Finish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385" name="Google Shape;385;p34"/>
          <p:cNvCxnSpPr>
            <a:stCxn id="386" idx="3"/>
            <a:endCxn id="384" idx="1"/>
          </p:cNvCxnSpPr>
          <p:nvPr/>
        </p:nvCxnSpPr>
        <p:spPr>
          <a:xfrm>
            <a:off x="6009438" y="3666900"/>
            <a:ext cx="374700" cy="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34"/>
          <p:cNvCxnSpPr>
            <a:stCxn id="386" idx="2"/>
            <a:endCxn id="380" idx="2"/>
          </p:cNvCxnSpPr>
          <p:nvPr/>
        </p:nvCxnSpPr>
        <p:spPr>
          <a:xfrm flipH="1" rot="5400000">
            <a:off x="3759513" y="2699138"/>
            <a:ext cx="135300" cy="2988900"/>
          </a:xfrm>
          <a:prstGeom prst="bentConnector3">
            <a:avLst>
              <a:gd fmla="val -175998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34"/>
          <p:cNvSpPr/>
          <p:nvPr/>
        </p:nvSpPr>
        <p:spPr>
          <a:xfrm>
            <a:off x="4633788" y="3072563"/>
            <a:ext cx="1375650" cy="1188675"/>
          </a:xfrm>
          <a:prstGeom prst="flowChartDecision">
            <a:avLst/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Has the Last transaction in the list been categorized?</a:t>
            </a:r>
            <a:endParaRPr sz="700"/>
          </a:p>
        </p:txBody>
      </p:sp>
      <p:sp>
        <p:nvSpPr>
          <p:cNvPr id="388" name="Google Shape;388;p34"/>
          <p:cNvSpPr txBox="1"/>
          <p:nvPr/>
        </p:nvSpPr>
        <p:spPr>
          <a:xfrm>
            <a:off x="5862575" y="3319125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p34"/>
          <p:cNvSpPr txBox="1"/>
          <p:nvPr/>
        </p:nvSpPr>
        <p:spPr>
          <a:xfrm>
            <a:off x="4987413" y="4160663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90" name="Google Shape;390;p34"/>
          <p:cNvCxnSpPr>
            <a:stCxn id="383" idx="3"/>
            <a:endCxn id="386" idx="1"/>
          </p:cNvCxnSpPr>
          <p:nvPr/>
        </p:nvCxnSpPr>
        <p:spPr>
          <a:xfrm>
            <a:off x="4396188" y="3665175"/>
            <a:ext cx="237600" cy="18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4"/>
          <p:cNvSpPr/>
          <p:nvPr/>
        </p:nvSpPr>
        <p:spPr>
          <a:xfrm>
            <a:off x="2870738" y="1724163"/>
            <a:ext cx="1004400" cy="692100"/>
          </a:xfrm>
          <a:prstGeom prst="roundRect">
            <a:avLst>
              <a:gd fmla="val 0" name="adj"/>
            </a:avLst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 prompted to input bank statements</a:t>
            </a:r>
            <a:endParaRPr sz="800"/>
          </a:p>
        </p:txBody>
      </p:sp>
      <p:sp>
        <p:nvSpPr>
          <p:cNvPr id="392" name="Google Shape;392;p34"/>
          <p:cNvSpPr/>
          <p:nvPr/>
        </p:nvSpPr>
        <p:spPr>
          <a:xfrm>
            <a:off x="5738388" y="1776738"/>
            <a:ext cx="692400" cy="588300"/>
          </a:xfrm>
          <a:prstGeom prst="roundRect">
            <a:avLst>
              <a:gd fmla="val 0" name="adj"/>
            </a:avLst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Parse Text</a:t>
            </a:r>
            <a:endParaRPr sz="800"/>
          </a:p>
        </p:txBody>
      </p:sp>
      <p:sp>
        <p:nvSpPr>
          <p:cNvPr id="393" name="Google Shape;393;p34"/>
          <p:cNvSpPr/>
          <p:nvPr/>
        </p:nvSpPr>
        <p:spPr>
          <a:xfrm>
            <a:off x="4289688" y="1724457"/>
            <a:ext cx="778200" cy="692100"/>
          </a:xfrm>
          <a:prstGeom prst="flowChartDecision">
            <a:avLst/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Valid File Type?</a:t>
            </a:r>
            <a:endParaRPr sz="700"/>
          </a:p>
        </p:txBody>
      </p:sp>
      <p:cxnSp>
        <p:nvCxnSpPr>
          <p:cNvPr id="394" name="Google Shape;394;p34"/>
          <p:cNvCxnSpPr>
            <a:stCxn id="391" idx="3"/>
            <a:endCxn id="393" idx="1"/>
          </p:cNvCxnSpPr>
          <p:nvPr/>
        </p:nvCxnSpPr>
        <p:spPr>
          <a:xfrm>
            <a:off x="3875138" y="2070213"/>
            <a:ext cx="414600" cy="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4"/>
          <p:cNvCxnSpPr>
            <a:stCxn id="393" idx="3"/>
            <a:endCxn id="392" idx="1"/>
          </p:cNvCxnSpPr>
          <p:nvPr/>
        </p:nvCxnSpPr>
        <p:spPr>
          <a:xfrm>
            <a:off x="5067888" y="2070507"/>
            <a:ext cx="6705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34"/>
          <p:cNvSpPr txBox="1"/>
          <p:nvPr/>
        </p:nvSpPr>
        <p:spPr>
          <a:xfrm>
            <a:off x="4989738" y="2004538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97" name="Google Shape;397;p34"/>
          <p:cNvCxnSpPr>
            <a:stCxn id="393" idx="0"/>
            <a:endCxn id="391" idx="0"/>
          </p:cNvCxnSpPr>
          <p:nvPr/>
        </p:nvCxnSpPr>
        <p:spPr>
          <a:xfrm rot="5400000">
            <a:off x="4025538" y="1071807"/>
            <a:ext cx="600" cy="1305900"/>
          </a:xfrm>
          <a:prstGeom prst="bentConnector3">
            <a:avLst>
              <a:gd fmla="val -39738046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4"/>
          <p:cNvSpPr txBox="1"/>
          <p:nvPr/>
        </p:nvSpPr>
        <p:spPr>
          <a:xfrm>
            <a:off x="4678800" y="1467850"/>
            <a:ext cx="4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99" name="Google Shape;399;p34"/>
          <p:cNvCxnSpPr>
            <a:stCxn id="392" idx="3"/>
            <a:endCxn id="378" idx="1"/>
          </p:cNvCxnSpPr>
          <p:nvPr/>
        </p:nvCxnSpPr>
        <p:spPr>
          <a:xfrm>
            <a:off x="6430788" y="2070888"/>
            <a:ext cx="3969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34"/>
          <p:cNvSpPr/>
          <p:nvPr/>
        </p:nvSpPr>
        <p:spPr>
          <a:xfrm>
            <a:off x="1311975" y="1829696"/>
            <a:ext cx="1004400" cy="483000"/>
          </a:xfrm>
          <a:prstGeom prst="roundRect">
            <a:avLst>
              <a:gd fmla="val 50000" name="adj"/>
            </a:avLst>
          </a:prstGeom>
          <a:solidFill>
            <a:srgbClr val="8AC67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Start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401" name="Google Shape;401;p34"/>
          <p:cNvCxnSpPr>
            <a:stCxn id="400" idx="3"/>
            <a:endCxn id="391" idx="1"/>
          </p:cNvCxnSpPr>
          <p:nvPr/>
        </p:nvCxnSpPr>
        <p:spPr>
          <a:xfrm flipH="1" rot="10800000">
            <a:off x="2316375" y="2070296"/>
            <a:ext cx="554400" cy="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WBS Algorithms - Analyzing Spending Profile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407" name="Google Shape;407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35"/>
          <p:cNvSpPr/>
          <p:nvPr/>
        </p:nvSpPr>
        <p:spPr>
          <a:xfrm>
            <a:off x="5932138" y="2786050"/>
            <a:ext cx="1004400" cy="756600"/>
          </a:xfrm>
          <a:prstGeom prst="roundRect">
            <a:avLst>
              <a:gd fmla="val 0" name="adj"/>
            </a:avLst>
          </a:prstGeom>
          <a:solidFill>
            <a:srgbClr val="EBA5CE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Create a list of average sums for each category per month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09" name="Google Shape;409;p35"/>
          <p:cNvSpPr/>
          <p:nvPr/>
        </p:nvSpPr>
        <p:spPr>
          <a:xfrm>
            <a:off x="7192100" y="2820025"/>
            <a:ext cx="1305900" cy="692100"/>
          </a:xfrm>
          <a:prstGeom prst="roundRect">
            <a:avLst>
              <a:gd fmla="val 50000" name="adj"/>
            </a:avLst>
          </a:prstGeom>
          <a:solidFill>
            <a:srgbClr val="C73C8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Return Category averages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410" name="Google Shape;410;p35"/>
          <p:cNvCxnSpPr>
            <a:stCxn id="408" idx="3"/>
            <a:endCxn id="409" idx="1"/>
          </p:cNvCxnSpPr>
          <p:nvPr/>
        </p:nvCxnSpPr>
        <p:spPr>
          <a:xfrm>
            <a:off x="6936538" y="3164350"/>
            <a:ext cx="255600" cy="18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35"/>
          <p:cNvSpPr/>
          <p:nvPr/>
        </p:nvSpPr>
        <p:spPr>
          <a:xfrm>
            <a:off x="480800" y="2922846"/>
            <a:ext cx="1004400" cy="483000"/>
          </a:xfrm>
          <a:prstGeom prst="roundRect">
            <a:avLst>
              <a:gd fmla="val 50000" name="adj"/>
            </a:avLst>
          </a:prstGeom>
          <a:solidFill>
            <a:srgbClr val="C73C8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Start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412" name="Google Shape;412;p35"/>
          <p:cNvCxnSpPr>
            <a:stCxn id="411" idx="3"/>
            <a:endCxn id="413" idx="1"/>
          </p:cNvCxnSpPr>
          <p:nvPr/>
        </p:nvCxnSpPr>
        <p:spPr>
          <a:xfrm>
            <a:off x="1485200" y="3164346"/>
            <a:ext cx="285600" cy="600"/>
          </a:xfrm>
          <a:prstGeom prst="bentConnector3">
            <a:avLst>
              <a:gd fmla="val 49981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35"/>
          <p:cNvSpPr/>
          <p:nvPr/>
        </p:nvSpPr>
        <p:spPr>
          <a:xfrm>
            <a:off x="1770700" y="2703700"/>
            <a:ext cx="910500" cy="921300"/>
          </a:xfrm>
          <a:prstGeom prst="roundRect">
            <a:avLst>
              <a:gd fmla="val 0" name="adj"/>
            </a:avLst>
          </a:prstGeom>
          <a:solidFill>
            <a:srgbClr val="EBA5CE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Read transaction from database</a:t>
            </a:r>
            <a:endParaRPr sz="800"/>
          </a:p>
        </p:txBody>
      </p:sp>
      <p:cxnSp>
        <p:nvCxnSpPr>
          <p:cNvPr id="414" name="Google Shape;414;p35"/>
          <p:cNvCxnSpPr>
            <a:stCxn id="413" idx="3"/>
            <a:endCxn id="415" idx="1"/>
          </p:cNvCxnSpPr>
          <p:nvPr/>
        </p:nvCxnSpPr>
        <p:spPr>
          <a:xfrm>
            <a:off x="2681200" y="3164350"/>
            <a:ext cx="237600" cy="18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35"/>
          <p:cNvSpPr/>
          <p:nvPr/>
        </p:nvSpPr>
        <p:spPr>
          <a:xfrm>
            <a:off x="2918788" y="2820038"/>
            <a:ext cx="1004400" cy="692100"/>
          </a:xfrm>
          <a:prstGeom prst="roundRect">
            <a:avLst>
              <a:gd fmla="val 0" name="adj"/>
            </a:avLst>
          </a:prstGeom>
          <a:solidFill>
            <a:srgbClr val="EBA5CE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to the cost sum of the category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416" name="Google Shape;416;p35"/>
          <p:cNvCxnSpPr>
            <a:stCxn id="417" idx="3"/>
            <a:endCxn id="408" idx="1"/>
          </p:cNvCxnSpPr>
          <p:nvPr/>
        </p:nvCxnSpPr>
        <p:spPr>
          <a:xfrm flipH="1" rot="10800000">
            <a:off x="5666888" y="3164288"/>
            <a:ext cx="265200" cy="18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35"/>
          <p:cNvCxnSpPr>
            <a:stCxn id="417" idx="2"/>
            <a:endCxn id="413" idx="2"/>
          </p:cNvCxnSpPr>
          <p:nvPr/>
        </p:nvCxnSpPr>
        <p:spPr>
          <a:xfrm flipH="1" rot="5400000">
            <a:off x="3502194" y="2348775"/>
            <a:ext cx="135300" cy="2688000"/>
          </a:xfrm>
          <a:prstGeom prst="bentConnector3">
            <a:avLst>
              <a:gd fmla="val -175998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35"/>
          <p:cNvSpPr/>
          <p:nvPr/>
        </p:nvSpPr>
        <p:spPr>
          <a:xfrm>
            <a:off x="4160800" y="2571750"/>
            <a:ext cx="1506088" cy="1188675"/>
          </a:xfrm>
          <a:prstGeom prst="flowChartDecision">
            <a:avLst/>
          </a:prstGeom>
          <a:solidFill>
            <a:srgbClr val="EBA5CE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Has the Last transaction in the list been categorized?</a:t>
            </a:r>
            <a:endParaRPr sz="800"/>
          </a:p>
        </p:txBody>
      </p:sp>
      <p:sp>
        <p:nvSpPr>
          <p:cNvPr id="419" name="Google Shape;419;p35"/>
          <p:cNvSpPr txBox="1"/>
          <p:nvPr/>
        </p:nvSpPr>
        <p:spPr>
          <a:xfrm>
            <a:off x="5475863" y="2818300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0" name="Google Shape;420;p35"/>
          <p:cNvSpPr txBox="1"/>
          <p:nvPr/>
        </p:nvSpPr>
        <p:spPr>
          <a:xfrm>
            <a:off x="4514425" y="3659838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21" name="Google Shape;421;p35"/>
          <p:cNvCxnSpPr>
            <a:stCxn id="415" idx="3"/>
            <a:endCxn id="417" idx="1"/>
          </p:cNvCxnSpPr>
          <p:nvPr/>
        </p:nvCxnSpPr>
        <p:spPr>
          <a:xfrm>
            <a:off x="3923188" y="3166088"/>
            <a:ext cx="237600" cy="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WBS Algorithms - Finding Top Matches</a:t>
            </a:r>
            <a:endParaRPr/>
          </a:p>
        </p:txBody>
      </p:sp>
      <p:sp>
        <p:nvSpPr>
          <p:cNvPr id="427" name="Google Shape;427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1026800" y="1848725"/>
            <a:ext cx="1025400" cy="496200"/>
          </a:xfrm>
          <a:prstGeom prst="roundRect">
            <a:avLst>
              <a:gd fmla="val 50000" name="adj"/>
            </a:avLst>
          </a:prstGeom>
          <a:solidFill>
            <a:srgbClr val="1E93B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Start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2816950" y="1699775"/>
            <a:ext cx="1672200" cy="794100"/>
          </a:xfrm>
          <a:prstGeom prst="roundRect">
            <a:avLst>
              <a:gd fmla="val 0" name="adj"/>
            </a:avLst>
          </a:prstGeom>
          <a:solidFill>
            <a:srgbClr val="7FC4D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Read averages for every </a:t>
            </a:r>
            <a:r>
              <a:rPr lang="en" sz="800"/>
              <a:t>category</a:t>
            </a:r>
            <a:r>
              <a:rPr lang="en" sz="800"/>
              <a:t> from user Spending Profile</a:t>
            </a:r>
            <a:endParaRPr sz="800"/>
          </a:p>
        </p:txBody>
      </p:sp>
      <p:cxnSp>
        <p:nvCxnSpPr>
          <p:cNvPr id="430" name="Google Shape;430;p36"/>
          <p:cNvCxnSpPr>
            <a:stCxn id="428" idx="3"/>
            <a:endCxn id="429" idx="1"/>
          </p:cNvCxnSpPr>
          <p:nvPr/>
        </p:nvCxnSpPr>
        <p:spPr>
          <a:xfrm>
            <a:off x="2052200" y="2096825"/>
            <a:ext cx="7647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36"/>
          <p:cNvCxnSpPr>
            <a:stCxn id="429" idx="3"/>
            <a:endCxn id="432" idx="1"/>
          </p:cNvCxnSpPr>
          <p:nvPr/>
        </p:nvCxnSpPr>
        <p:spPr>
          <a:xfrm>
            <a:off x="4489150" y="2096825"/>
            <a:ext cx="7647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36"/>
          <p:cNvSpPr/>
          <p:nvPr/>
        </p:nvSpPr>
        <p:spPr>
          <a:xfrm>
            <a:off x="1655097" y="3497897"/>
            <a:ext cx="1164900" cy="794100"/>
          </a:xfrm>
          <a:prstGeom prst="roundRect">
            <a:avLst>
              <a:gd fmla="val 0" name="adj"/>
            </a:avLst>
          </a:prstGeom>
          <a:solidFill>
            <a:srgbClr val="7FC4D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value of rewards to list of rewards from credit cards</a:t>
            </a:r>
            <a:endParaRPr sz="800"/>
          </a:p>
        </p:txBody>
      </p:sp>
      <p:sp>
        <p:nvSpPr>
          <p:cNvPr id="434" name="Google Shape;434;p36"/>
          <p:cNvSpPr/>
          <p:nvPr/>
        </p:nvSpPr>
        <p:spPr>
          <a:xfrm>
            <a:off x="4058030" y="3497897"/>
            <a:ext cx="1164900" cy="794100"/>
          </a:xfrm>
          <a:prstGeom prst="roundRect">
            <a:avLst>
              <a:gd fmla="val 0" name="adj"/>
            </a:avLst>
          </a:prstGeom>
          <a:solidFill>
            <a:srgbClr val="7FC4D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Sort list by value of rewards</a:t>
            </a:r>
            <a:endParaRPr sz="800"/>
          </a:p>
        </p:txBody>
      </p:sp>
      <p:cxnSp>
        <p:nvCxnSpPr>
          <p:cNvPr id="435" name="Google Shape;435;p36"/>
          <p:cNvCxnSpPr>
            <a:stCxn id="433" idx="3"/>
            <a:endCxn id="434" idx="1"/>
          </p:cNvCxnSpPr>
          <p:nvPr/>
        </p:nvCxnSpPr>
        <p:spPr>
          <a:xfrm>
            <a:off x="2819997" y="3894947"/>
            <a:ext cx="1238100" cy="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36"/>
          <p:cNvSpPr/>
          <p:nvPr/>
        </p:nvSpPr>
        <p:spPr>
          <a:xfrm>
            <a:off x="7398610" y="1699618"/>
            <a:ext cx="1164900" cy="794100"/>
          </a:xfrm>
          <a:prstGeom prst="roundRect">
            <a:avLst>
              <a:gd fmla="val 0" name="adj"/>
            </a:avLst>
          </a:prstGeom>
          <a:solidFill>
            <a:srgbClr val="7FC4D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Plug in averages of categories to each credit card</a:t>
            </a:r>
            <a:endParaRPr sz="800"/>
          </a:p>
        </p:txBody>
      </p:sp>
      <p:sp>
        <p:nvSpPr>
          <p:cNvPr id="437" name="Google Shape;437;p36"/>
          <p:cNvSpPr/>
          <p:nvPr/>
        </p:nvSpPr>
        <p:spPr>
          <a:xfrm>
            <a:off x="6460950" y="3497900"/>
            <a:ext cx="1306800" cy="794100"/>
          </a:xfrm>
          <a:prstGeom prst="roundRect">
            <a:avLst>
              <a:gd fmla="val 50000" name="adj"/>
            </a:avLst>
          </a:prstGeom>
          <a:solidFill>
            <a:srgbClr val="1E93B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Return the top 3 cards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438" name="Google Shape;438;p36"/>
          <p:cNvCxnSpPr>
            <a:stCxn id="436" idx="2"/>
            <a:endCxn id="433" idx="0"/>
          </p:cNvCxnSpPr>
          <p:nvPr/>
        </p:nvCxnSpPr>
        <p:spPr>
          <a:xfrm rot="5400000">
            <a:off x="4607260" y="124018"/>
            <a:ext cx="1004100" cy="57435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36"/>
          <p:cNvSpPr/>
          <p:nvPr/>
        </p:nvSpPr>
        <p:spPr>
          <a:xfrm>
            <a:off x="5253900" y="1699776"/>
            <a:ext cx="1672200" cy="794100"/>
          </a:xfrm>
          <a:prstGeom prst="roundRect">
            <a:avLst>
              <a:gd fmla="val 0" name="adj"/>
            </a:avLst>
          </a:prstGeom>
          <a:solidFill>
            <a:srgbClr val="7FC4D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List of rewards from credit cards</a:t>
            </a:r>
            <a:endParaRPr sz="800"/>
          </a:p>
        </p:txBody>
      </p:sp>
      <p:cxnSp>
        <p:nvCxnSpPr>
          <p:cNvPr id="439" name="Google Shape;439;p36"/>
          <p:cNvCxnSpPr>
            <a:stCxn id="432" idx="3"/>
            <a:endCxn id="436" idx="1"/>
          </p:cNvCxnSpPr>
          <p:nvPr/>
        </p:nvCxnSpPr>
        <p:spPr>
          <a:xfrm flipH="1" rot="10800000">
            <a:off x="6926100" y="2096526"/>
            <a:ext cx="472500" cy="3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6"/>
          <p:cNvCxnSpPr>
            <a:stCxn id="434" idx="3"/>
            <a:endCxn id="437" idx="1"/>
          </p:cNvCxnSpPr>
          <p:nvPr/>
        </p:nvCxnSpPr>
        <p:spPr>
          <a:xfrm>
            <a:off x="5222930" y="3894947"/>
            <a:ext cx="12381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446" name="Google Shape;446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7" name="Google Shape;4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8839202" cy="286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Management</a:t>
            </a:r>
            <a:endParaRPr/>
          </a:p>
        </p:txBody>
      </p:sp>
      <p:sp>
        <p:nvSpPr>
          <p:cNvPr id="453" name="Google Shape;453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4" name="Google Shape;4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38" y="1236075"/>
            <a:ext cx="7201133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9"/>
          <p:cNvSpPr/>
          <p:nvPr/>
        </p:nvSpPr>
        <p:spPr>
          <a:xfrm>
            <a:off x="3624300" y="270413"/>
            <a:ext cx="1160100" cy="7038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E69138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460" name="Google Shape;460;p39"/>
          <p:cNvSpPr/>
          <p:nvPr/>
        </p:nvSpPr>
        <p:spPr>
          <a:xfrm>
            <a:off x="3433350" y="1222488"/>
            <a:ext cx="1542000" cy="351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Software</a:t>
            </a:r>
            <a:endParaRPr sz="1000"/>
          </a:p>
        </p:txBody>
      </p:sp>
      <p:sp>
        <p:nvSpPr>
          <p:cNvPr id="461" name="Google Shape;461;p39"/>
          <p:cNvSpPr/>
          <p:nvPr/>
        </p:nvSpPr>
        <p:spPr>
          <a:xfrm>
            <a:off x="3571050" y="1917838"/>
            <a:ext cx="1542000" cy="351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Non-Functional</a:t>
            </a:r>
            <a:endParaRPr sz="1000"/>
          </a:p>
        </p:txBody>
      </p:sp>
      <p:sp>
        <p:nvSpPr>
          <p:cNvPr id="462" name="Google Shape;462;p39"/>
          <p:cNvSpPr/>
          <p:nvPr/>
        </p:nvSpPr>
        <p:spPr>
          <a:xfrm>
            <a:off x="1126700" y="1916488"/>
            <a:ext cx="1542000" cy="351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Functional</a:t>
            </a:r>
            <a:endParaRPr sz="1000"/>
          </a:p>
        </p:txBody>
      </p:sp>
      <p:cxnSp>
        <p:nvCxnSpPr>
          <p:cNvPr id="463" name="Google Shape;463;p39"/>
          <p:cNvCxnSpPr>
            <a:stCxn id="460" idx="2"/>
            <a:endCxn id="461" idx="0"/>
          </p:cNvCxnSpPr>
          <p:nvPr/>
        </p:nvCxnSpPr>
        <p:spPr>
          <a:xfrm flipH="1" rot="-5400000">
            <a:off x="4101000" y="1676838"/>
            <a:ext cx="344400" cy="1377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39"/>
          <p:cNvCxnSpPr>
            <a:stCxn id="460" idx="2"/>
            <a:endCxn id="462" idx="0"/>
          </p:cNvCxnSpPr>
          <p:nvPr/>
        </p:nvCxnSpPr>
        <p:spPr>
          <a:xfrm rot="5400000">
            <a:off x="2879550" y="591588"/>
            <a:ext cx="342900" cy="2306700"/>
          </a:xfrm>
          <a:prstGeom prst="bentConnector3">
            <a:avLst>
              <a:gd fmla="val 50015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39"/>
          <p:cNvSpPr/>
          <p:nvPr/>
        </p:nvSpPr>
        <p:spPr>
          <a:xfrm>
            <a:off x="2280000" y="2601013"/>
            <a:ext cx="1542000" cy="351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Units</a:t>
            </a:r>
            <a:endParaRPr sz="1000"/>
          </a:p>
        </p:txBody>
      </p:sp>
      <p:sp>
        <p:nvSpPr>
          <p:cNvPr id="466" name="Google Shape;466;p39"/>
          <p:cNvSpPr/>
          <p:nvPr/>
        </p:nvSpPr>
        <p:spPr>
          <a:xfrm>
            <a:off x="4721350" y="2613188"/>
            <a:ext cx="1542000" cy="351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Performance</a:t>
            </a:r>
            <a:endParaRPr sz="1000"/>
          </a:p>
        </p:txBody>
      </p:sp>
      <p:sp>
        <p:nvSpPr>
          <p:cNvPr id="467" name="Google Shape;467;p39"/>
          <p:cNvSpPr/>
          <p:nvPr/>
        </p:nvSpPr>
        <p:spPr>
          <a:xfrm>
            <a:off x="2280000" y="3279450"/>
            <a:ext cx="1542000" cy="351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Integration</a:t>
            </a:r>
            <a:endParaRPr sz="1000"/>
          </a:p>
        </p:txBody>
      </p:sp>
      <p:sp>
        <p:nvSpPr>
          <p:cNvPr id="468" name="Google Shape;468;p39"/>
          <p:cNvSpPr/>
          <p:nvPr/>
        </p:nvSpPr>
        <p:spPr>
          <a:xfrm>
            <a:off x="2280000" y="3957913"/>
            <a:ext cx="1542000" cy="351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System</a:t>
            </a:r>
            <a:endParaRPr sz="1000"/>
          </a:p>
        </p:txBody>
      </p:sp>
      <p:sp>
        <p:nvSpPr>
          <p:cNvPr id="469" name="Google Shape;469;p39"/>
          <p:cNvSpPr/>
          <p:nvPr/>
        </p:nvSpPr>
        <p:spPr>
          <a:xfrm>
            <a:off x="2280000" y="4636363"/>
            <a:ext cx="1542000" cy="351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Acceptance</a:t>
            </a:r>
            <a:endParaRPr sz="1000"/>
          </a:p>
        </p:txBody>
      </p:sp>
      <p:sp>
        <p:nvSpPr>
          <p:cNvPr id="470" name="Google Shape;470;p39"/>
          <p:cNvSpPr/>
          <p:nvPr/>
        </p:nvSpPr>
        <p:spPr>
          <a:xfrm>
            <a:off x="4721350" y="3279463"/>
            <a:ext cx="1542000" cy="351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Security</a:t>
            </a:r>
            <a:endParaRPr sz="1000"/>
          </a:p>
        </p:txBody>
      </p:sp>
      <p:sp>
        <p:nvSpPr>
          <p:cNvPr id="471" name="Google Shape;471;p39"/>
          <p:cNvSpPr/>
          <p:nvPr/>
        </p:nvSpPr>
        <p:spPr>
          <a:xfrm>
            <a:off x="4721350" y="3945738"/>
            <a:ext cx="1542000" cy="351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Usability</a:t>
            </a:r>
            <a:endParaRPr sz="1000"/>
          </a:p>
        </p:txBody>
      </p:sp>
      <p:sp>
        <p:nvSpPr>
          <p:cNvPr id="472" name="Google Shape;472;p39"/>
          <p:cNvSpPr/>
          <p:nvPr/>
        </p:nvSpPr>
        <p:spPr>
          <a:xfrm>
            <a:off x="4721350" y="4612013"/>
            <a:ext cx="1542000" cy="351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Compatibility</a:t>
            </a:r>
            <a:endParaRPr sz="1000"/>
          </a:p>
        </p:txBody>
      </p:sp>
      <p:cxnSp>
        <p:nvCxnSpPr>
          <p:cNvPr id="473" name="Google Shape;473;p39"/>
          <p:cNvCxnSpPr>
            <a:endCxn id="469" idx="1"/>
          </p:cNvCxnSpPr>
          <p:nvPr/>
        </p:nvCxnSpPr>
        <p:spPr>
          <a:xfrm flipH="1" rot="-5400000">
            <a:off x="816600" y="3348463"/>
            <a:ext cx="2544300" cy="382500"/>
          </a:xfrm>
          <a:prstGeom prst="bentConnector2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39"/>
          <p:cNvCxnSpPr>
            <a:stCxn id="462" idx="2"/>
            <a:endCxn id="468" idx="1"/>
          </p:cNvCxnSpPr>
          <p:nvPr/>
        </p:nvCxnSpPr>
        <p:spPr>
          <a:xfrm flipH="1" rot="-5400000">
            <a:off x="1155800" y="3009388"/>
            <a:ext cx="1866000" cy="382200"/>
          </a:xfrm>
          <a:prstGeom prst="bentConnector2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39"/>
          <p:cNvCxnSpPr>
            <a:stCxn id="462" idx="2"/>
            <a:endCxn id="467" idx="1"/>
          </p:cNvCxnSpPr>
          <p:nvPr/>
        </p:nvCxnSpPr>
        <p:spPr>
          <a:xfrm flipH="1" rot="-5400000">
            <a:off x="1495100" y="2670088"/>
            <a:ext cx="1187400" cy="382200"/>
          </a:xfrm>
          <a:prstGeom prst="bentConnector2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39"/>
          <p:cNvCxnSpPr>
            <a:stCxn id="462" idx="2"/>
            <a:endCxn id="465" idx="1"/>
          </p:cNvCxnSpPr>
          <p:nvPr/>
        </p:nvCxnSpPr>
        <p:spPr>
          <a:xfrm flipH="1" rot="-5400000">
            <a:off x="1834250" y="2330938"/>
            <a:ext cx="509100" cy="382200"/>
          </a:xfrm>
          <a:prstGeom prst="bentConnector2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39"/>
          <p:cNvCxnSpPr/>
          <p:nvPr/>
        </p:nvCxnSpPr>
        <p:spPr>
          <a:xfrm flipH="1" rot="-5400000">
            <a:off x="4278600" y="2330938"/>
            <a:ext cx="509100" cy="382200"/>
          </a:xfrm>
          <a:prstGeom prst="bentConnector2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39"/>
          <p:cNvCxnSpPr/>
          <p:nvPr/>
        </p:nvCxnSpPr>
        <p:spPr>
          <a:xfrm flipH="1" rot="-5400000">
            <a:off x="3939450" y="2670088"/>
            <a:ext cx="1187400" cy="382200"/>
          </a:xfrm>
          <a:prstGeom prst="bentConnector2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39"/>
          <p:cNvCxnSpPr/>
          <p:nvPr/>
        </p:nvCxnSpPr>
        <p:spPr>
          <a:xfrm flipH="1" rot="-5400000">
            <a:off x="3600150" y="3009388"/>
            <a:ext cx="1866000" cy="382200"/>
          </a:xfrm>
          <a:prstGeom prst="bentConnector2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39"/>
          <p:cNvCxnSpPr/>
          <p:nvPr/>
        </p:nvCxnSpPr>
        <p:spPr>
          <a:xfrm flipH="1" rot="-5400000">
            <a:off x="3261000" y="3348463"/>
            <a:ext cx="2544300" cy="382500"/>
          </a:xfrm>
          <a:prstGeom prst="bentConnector2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39"/>
          <p:cNvSpPr txBox="1"/>
          <p:nvPr>
            <p:ph idx="12" type="sldNum"/>
          </p:nvPr>
        </p:nvSpPr>
        <p:spPr>
          <a:xfrm>
            <a:off x="8595299" y="4667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</a:t>
            </a:r>
            <a:endParaRPr/>
          </a:p>
        </p:txBody>
      </p:sp>
      <p:sp>
        <p:nvSpPr>
          <p:cNvPr id="487" name="Google Shape;487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Hardware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Network-Accessible Devices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PCs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Smartphones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Server system(s) required for hosting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88" name="Google Shape;48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Software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Repository: Github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Database: MySQL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MFA: Duo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Languages: Python, HTML, CSS, Javascript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Machine Learning: Tensorflow</a:t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Tools</a:t>
            </a:r>
            <a:endParaRPr/>
          </a:p>
        </p:txBody>
      </p:sp>
      <p:graphicFrame>
        <p:nvGraphicFramePr>
          <p:cNvPr id="495" name="Google Shape;495;p41"/>
          <p:cNvGraphicFramePr/>
          <p:nvPr/>
        </p:nvGraphicFramePr>
        <p:xfrm>
          <a:off x="2382800" y="125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{94AD776C-DA26-45D4-B03B-D7FFAD0EFF58}</a:tableStyleId>
              </a:tblPr>
              <a:tblGrid>
                <a:gridCol w="1809750"/>
                <a:gridCol w="1959050"/>
              </a:tblGrid>
              <a:tr h="41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674EA7"/>
                          </a:solidFill>
                        </a:rPr>
                        <a:t>Category</a:t>
                      </a:r>
                      <a:endParaRPr b="1" sz="1500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C1C1C1"/>
                          </a:solidFill>
                        </a:rPr>
                        <a:t>Application</a:t>
                      </a:r>
                      <a:endParaRPr b="1" sz="1500">
                        <a:solidFill>
                          <a:srgbClr val="C1C1C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4EA7"/>
                          </a:solidFill>
                        </a:rPr>
                        <a:t>Version Control</a:t>
                      </a:r>
                      <a:endParaRPr b="1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1C1C1"/>
                          </a:solidFill>
                        </a:rPr>
                        <a:t>Git/Github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4EA7"/>
                          </a:solidFill>
                        </a:rPr>
                        <a:t>Issue Tracking</a:t>
                      </a:r>
                      <a:endParaRPr b="1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1C1C1"/>
                          </a:solidFill>
                        </a:rPr>
                        <a:t>Trello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4EA7"/>
                          </a:solidFill>
                        </a:rPr>
                        <a:t>Languages</a:t>
                      </a:r>
                      <a:endParaRPr b="1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1C1C1"/>
                          </a:solidFill>
                        </a:rPr>
                        <a:t>HTML/CSS/JS/Python</a:t>
                      </a:r>
                      <a:endParaRPr>
                        <a:solidFill>
                          <a:srgbClr val="C1C1C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4EA7"/>
                          </a:solidFill>
                        </a:rPr>
                        <a:t>Database</a:t>
                      </a:r>
                      <a:endParaRPr b="1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1C1C1"/>
                          </a:solidFill>
                        </a:rPr>
                        <a:t>MySQL (</a:t>
                      </a:r>
                      <a:r>
                        <a:rPr lang="en">
                          <a:solidFill>
                            <a:srgbClr val="C1C1C1"/>
                          </a:solidFill>
                        </a:rPr>
                        <a:t>Amazon RDS)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4EA7"/>
                          </a:solidFill>
                        </a:rPr>
                        <a:t>IDEs</a:t>
                      </a:r>
                      <a:endParaRPr b="1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1C1C1"/>
                          </a:solidFill>
                        </a:rPr>
                        <a:t>Visual Studio</a:t>
                      </a:r>
                      <a:endParaRPr>
                        <a:solidFill>
                          <a:srgbClr val="C1C1C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4EA7"/>
                          </a:solidFill>
                        </a:rPr>
                        <a:t>Components/API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1C1C1"/>
                          </a:solidFill>
                        </a:rPr>
                        <a:t>RewardsCC API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4EA7"/>
                          </a:solidFill>
                        </a:rPr>
                        <a:t>Testing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1C1C1"/>
                          </a:solidFill>
                        </a:rPr>
                        <a:t>pytest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6" name="Google Shape;496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Sprints</a:t>
            </a:r>
            <a:endParaRPr/>
          </a:p>
        </p:txBody>
      </p:sp>
      <p:sp>
        <p:nvSpPr>
          <p:cNvPr id="502" name="Google Shape;502;p42"/>
          <p:cNvSpPr/>
          <p:nvPr/>
        </p:nvSpPr>
        <p:spPr>
          <a:xfrm>
            <a:off x="7904850" y="2173075"/>
            <a:ext cx="677400" cy="6774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2"/>
          <p:cNvSpPr/>
          <p:nvPr/>
        </p:nvSpPr>
        <p:spPr>
          <a:xfrm>
            <a:off x="6814000" y="2269225"/>
            <a:ext cx="1245900" cy="4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2"/>
          <p:cNvSpPr/>
          <p:nvPr/>
        </p:nvSpPr>
        <p:spPr>
          <a:xfrm>
            <a:off x="6242400" y="2173075"/>
            <a:ext cx="677400" cy="6774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2"/>
          <p:cNvSpPr/>
          <p:nvPr/>
        </p:nvSpPr>
        <p:spPr>
          <a:xfrm>
            <a:off x="5233250" y="2269213"/>
            <a:ext cx="1160400" cy="4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2"/>
          <p:cNvSpPr/>
          <p:nvPr/>
        </p:nvSpPr>
        <p:spPr>
          <a:xfrm>
            <a:off x="4579950" y="2173075"/>
            <a:ext cx="677400" cy="6774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2"/>
          <p:cNvSpPr/>
          <p:nvPr/>
        </p:nvSpPr>
        <p:spPr>
          <a:xfrm>
            <a:off x="3539500" y="2269225"/>
            <a:ext cx="1192200" cy="4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2954525" y="2173075"/>
            <a:ext cx="677400" cy="6774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2"/>
          <p:cNvSpPr/>
          <p:nvPr/>
        </p:nvSpPr>
        <p:spPr>
          <a:xfrm>
            <a:off x="1849675" y="2269225"/>
            <a:ext cx="1245900" cy="4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2"/>
          <p:cNvSpPr/>
          <p:nvPr/>
        </p:nvSpPr>
        <p:spPr>
          <a:xfrm>
            <a:off x="1228725" y="2173075"/>
            <a:ext cx="677400" cy="6774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191919"/>
              </a:highlight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192800" y="2269213"/>
            <a:ext cx="1160400" cy="4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191919"/>
              </a:highlight>
            </a:endParaRPr>
          </a:p>
        </p:txBody>
      </p:sp>
      <p:sp>
        <p:nvSpPr>
          <p:cNvPr id="512" name="Google Shape;512;p42"/>
          <p:cNvSpPr txBox="1"/>
          <p:nvPr/>
        </p:nvSpPr>
        <p:spPr>
          <a:xfrm>
            <a:off x="394975" y="1120325"/>
            <a:ext cx="30714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Sprint 0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Account Roles/Authentication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DB/ML Setup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Interface Setup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Bank Statement Generation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42"/>
          <p:cNvSpPr txBox="1"/>
          <p:nvPr/>
        </p:nvSpPr>
        <p:spPr>
          <a:xfrm>
            <a:off x="2038237" y="2850475"/>
            <a:ext cx="24096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Sprint 1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Manual Statement Upload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Categorization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Integration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Encryption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2"/>
          <p:cNvSpPr txBox="1"/>
          <p:nvPr/>
        </p:nvSpPr>
        <p:spPr>
          <a:xfrm>
            <a:off x="3607650" y="1192325"/>
            <a:ext cx="28311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Sprint 2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Card Recommendations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Expenditure Dashboard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Incorporate User Information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2"/>
          <p:cNvSpPr txBox="1"/>
          <p:nvPr/>
        </p:nvSpPr>
        <p:spPr>
          <a:xfrm>
            <a:off x="5295500" y="2914925"/>
            <a:ext cx="27030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Sprint 3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Rewards Reminder System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Automated Statement Upload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42"/>
          <p:cNvSpPr txBox="1"/>
          <p:nvPr/>
        </p:nvSpPr>
        <p:spPr>
          <a:xfrm>
            <a:off x="6814000" y="1383475"/>
            <a:ext cx="24453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Sprint 4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Predictive Savings Analysis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Historical Comparison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21745" l="0" r="0" t="2959"/>
          <a:stretch/>
        </p:blipFill>
        <p:spPr>
          <a:xfrm>
            <a:off x="90475" y="1493525"/>
            <a:ext cx="8963025" cy="20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90475" y="3553925"/>
            <a:ext cx="1657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Cody 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Cochran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Algorithm Design 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Database Management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870700" y="3504575"/>
            <a:ext cx="16572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Devin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Morgan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Frontend Developer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UI Designer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661700" y="3486725"/>
            <a:ext cx="165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John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Cartwright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Full-Stack Developer 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471150" y="3477725"/>
            <a:ext cx="18603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Kyrie 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Champagne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Document 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Specialist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Backend Developer 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331450" y="3477725"/>
            <a:ext cx="1607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Marcelo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Vargas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Webmaster 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Algorithm Design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Risk Matrix</a:t>
            </a:r>
            <a:endParaRPr/>
          </a:p>
        </p:txBody>
      </p:sp>
      <p:graphicFrame>
        <p:nvGraphicFramePr>
          <p:cNvPr id="523" name="Google Shape;523;p43"/>
          <p:cNvGraphicFramePr/>
          <p:nvPr/>
        </p:nvGraphicFramePr>
        <p:xfrm>
          <a:off x="4303500" y="143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{94AD776C-DA26-45D4-B03B-D7FFAD0EFF58}</a:tableStyleId>
              </a:tblPr>
              <a:tblGrid>
                <a:gridCol w="968100"/>
                <a:gridCol w="968100"/>
                <a:gridCol w="968100"/>
                <a:gridCol w="968100"/>
                <a:gridCol w="968100"/>
              </a:tblGrid>
              <a:tr h="3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29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29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24" name="Google Shape;524;p43"/>
          <p:cNvSpPr txBox="1"/>
          <p:nvPr/>
        </p:nvSpPr>
        <p:spPr>
          <a:xfrm>
            <a:off x="4205150" y="3252700"/>
            <a:ext cx="6001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 insignificant  2 minor	  3 moderate	    4 significant  5 catastrophe 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Impact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5" name="Google Shape;525;p43"/>
          <p:cNvSpPr txBox="1"/>
          <p:nvPr/>
        </p:nvSpPr>
        <p:spPr>
          <a:xfrm>
            <a:off x="3023375" y="1414675"/>
            <a:ext cx="12921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5 Very 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4 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 Possible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 Unlikely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 Very Unlikely 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6" name="Google Shape;526;p43"/>
          <p:cNvSpPr txBox="1"/>
          <p:nvPr/>
        </p:nvSpPr>
        <p:spPr>
          <a:xfrm rot="-5400000">
            <a:off x="2656925" y="2231925"/>
            <a:ext cx="1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Probability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240625" y="4270363"/>
            <a:ext cx="7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28" name="Google Shape;528;p43"/>
          <p:cNvCxnSpPr/>
          <p:nvPr/>
        </p:nvCxnSpPr>
        <p:spPr>
          <a:xfrm flipH="1">
            <a:off x="6607575" y="2127825"/>
            <a:ext cx="821700" cy="608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43"/>
          <p:cNvCxnSpPr/>
          <p:nvPr/>
        </p:nvCxnSpPr>
        <p:spPr>
          <a:xfrm flipH="1">
            <a:off x="7599925" y="2156125"/>
            <a:ext cx="847800" cy="601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43"/>
          <p:cNvCxnSpPr/>
          <p:nvPr/>
        </p:nvCxnSpPr>
        <p:spPr>
          <a:xfrm flipH="1">
            <a:off x="5668500" y="2074500"/>
            <a:ext cx="744300" cy="544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43"/>
          <p:cNvSpPr txBox="1"/>
          <p:nvPr>
            <p:ph idx="1" type="body"/>
          </p:nvPr>
        </p:nvSpPr>
        <p:spPr>
          <a:xfrm>
            <a:off x="311700" y="1152475"/>
            <a:ext cx="2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FF5252"/>
                </a:solidFill>
              </a:rPr>
              <a:t>Security Risks</a:t>
            </a:r>
            <a:r>
              <a:rPr b="1" lang="en" sz="1300">
                <a:solidFill>
                  <a:srgbClr val="FF5252"/>
                </a:solidFill>
              </a:rPr>
              <a:t> </a:t>
            </a:r>
            <a:r>
              <a:rPr b="1" lang="en" sz="1300"/>
              <a:t>|</a:t>
            </a:r>
            <a:r>
              <a:rPr b="1" lang="en" sz="1300">
                <a:solidFill>
                  <a:srgbClr val="00FF00"/>
                </a:solidFill>
              </a:rPr>
              <a:t> </a:t>
            </a:r>
            <a:r>
              <a:rPr b="1" lang="en" sz="1300" u="sng">
                <a:solidFill>
                  <a:srgbClr val="3CC800"/>
                </a:solidFill>
              </a:rPr>
              <a:t>Mitigations</a:t>
            </a:r>
            <a:endParaRPr sz="1300" u="sng">
              <a:solidFill>
                <a:srgbClr val="3CC8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5252"/>
                </a:solidFill>
              </a:rPr>
              <a:t>S1.Risk of Personal Identifiable Information (PII) and sensitive information </a:t>
            </a:r>
            <a:endParaRPr sz="1100">
              <a:solidFill>
                <a:srgbClr val="FF5252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C800"/>
                </a:solidFill>
              </a:rPr>
              <a:t>S1. Follow standards for protecting PII according to National Institute of Science and Technology Privacy Framework</a:t>
            </a:r>
            <a:endParaRPr sz="1100">
              <a:solidFill>
                <a:srgbClr val="3CC800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C800"/>
                </a:solidFill>
              </a:rPr>
              <a:t>S1. Encrypt data-at-rest and in-transit</a:t>
            </a:r>
            <a:endParaRPr sz="1100">
              <a:solidFill>
                <a:srgbClr val="3CC800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CC8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32" name="Google Shape;532;p43"/>
          <p:cNvSpPr txBox="1"/>
          <p:nvPr/>
        </p:nvSpPr>
        <p:spPr>
          <a:xfrm>
            <a:off x="311700" y="3333875"/>
            <a:ext cx="83022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5252"/>
                </a:solidFill>
              </a:rPr>
              <a:t>S2.</a:t>
            </a:r>
            <a:r>
              <a:rPr lang="en" sz="1100">
                <a:solidFill>
                  <a:srgbClr val="C1C1C1"/>
                </a:solidFill>
              </a:rPr>
              <a:t> </a:t>
            </a:r>
            <a:r>
              <a:rPr lang="en" sz="1100">
                <a:solidFill>
                  <a:srgbClr val="FF5252"/>
                </a:solidFill>
              </a:rPr>
              <a:t>Unauthorized profile access</a:t>
            </a:r>
            <a:endParaRPr sz="1100">
              <a:solidFill>
                <a:srgbClr val="FF5252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C800"/>
                </a:solidFill>
              </a:rPr>
              <a:t>S2. Implement MFA, strong password requirements, and salt password hashes</a:t>
            </a:r>
            <a:endParaRPr sz="1100">
              <a:solidFill>
                <a:srgbClr val="3CC8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5252"/>
                </a:solidFill>
              </a:rPr>
              <a:t>S3.</a:t>
            </a:r>
            <a:r>
              <a:rPr lang="en" sz="1100">
                <a:solidFill>
                  <a:srgbClr val="C1C1C1"/>
                </a:solidFill>
              </a:rPr>
              <a:t> </a:t>
            </a:r>
            <a:r>
              <a:rPr lang="en" sz="1100">
                <a:solidFill>
                  <a:srgbClr val="FF5252"/>
                </a:solidFill>
              </a:rPr>
              <a:t>Use of API(s)</a:t>
            </a:r>
            <a:endParaRPr sz="1100">
              <a:solidFill>
                <a:srgbClr val="FF5252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C800"/>
                </a:solidFill>
              </a:rPr>
              <a:t>	S3. Implement API Gateway and SSL/TLS</a:t>
            </a:r>
            <a:endParaRPr sz="1100">
              <a:solidFill>
                <a:srgbClr val="3CC800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CC8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3" name="Google Shape;533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r>
              <a:rPr lang="en"/>
              <a:t> Risk Matrix</a:t>
            </a:r>
            <a:endParaRPr/>
          </a:p>
        </p:txBody>
      </p:sp>
      <p:graphicFrame>
        <p:nvGraphicFramePr>
          <p:cNvPr id="539" name="Google Shape;539;p44"/>
          <p:cNvGraphicFramePr/>
          <p:nvPr/>
        </p:nvGraphicFramePr>
        <p:xfrm>
          <a:off x="4314125" y="134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{94AD776C-DA26-45D4-B03B-D7FFAD0EFF58}</a:tableStyleId>
              </a:tblPr>
              <a:tblGrid>
                <a:gridCol w="965975"/>
                <a:gridCol w="965975"/>
                <a:gridCol w="965975"/>
                <a:gridCol w="965975"/>
                <a:gridCol w="965975"/>
              </a:tblGrid>
              <a:tr h="31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1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1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</a:t>
                      </a:r>
                      <a:r>
                        <a:rPr lang="en"/>
                        <a:t>C3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1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31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</a:t>
                      </a:r>
                      <a:r>
                        <a:rPr lang="en"/>
                        <a:t>C3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40" name="Google Shape;540;p44"/>
          <p:cNvSpPr txBox="1"/>
          <p:nvPr/>
        </p:nvSpPr>
        <p:spPr>
          <a:xfrm>
            <a:off x="4163100" y="3324675"/>
            <a:ext cx="5057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 insignificant  2 minor     3 moderate      4 significant  5 catastrophe 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Impact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1" name="Google Shape;541;p44"/>
          <p:cNvSpPr txBox="1"/>
          <p:nvPr/>
        </p:nvSpPr>
        <p:spPr>
          <a:xfrm>
            <a:off x="2947200" y="1343675"/>
            <a:ext cx="12921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5 Very 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4 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 Possible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 Unlikely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 Very Unlikely 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2" name="Google Shape;542;p44"/>
          <p:cNvSpPr txBox="1"/>
          <p:nvPr/>
        </p:nvSpPr>
        <p:spPr>
          <a:xfrm rot="-5400000">
            <a:off x="2520625" y="2238325"/>
            <a:ext cx="1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Probability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43" name="Google Shape;543;p44"/>
          <p:cNvCxnSpPr/>
          <p:nvPr/>
        </p:nvCxnSpPr>
        <p:spPr>
          <a:xfrm flipH="1">
            <a:off x="5403775" y="2075888"/>
            <a:ext cx="16200" cy="516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4"/>
          <p:cNvCxnSpPr/>
          <p:nvPr/>
        </p:nvCxnSpPr>
        <p:spPr>
          <a:xfrm flipH="1">
            <a:off x="6419650" y="2075888"/>
            <a:ext cx="16200" cy="516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44"/>
          <p:cNvSpPr txBox="1"/>
          <p:nvPr>
            <p:ph idx="1" type="body"/>
          </p:nvPr>
        </p:nvSpPr>
        <p:spPr>
          <a:xfrm>
            <a:off x="311700" y="1152475"/>
            <a:ext cx="26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30" u="sng">
                <a:solidFill>
                  <a:srgbClr val="FF5252"/>
                </a:solidFill>
              </a:rPr>
              <a:t>Customer Risks</a:t>
            </a:r>
            <a:r>
              <a:rPr b="1" lang="en" sz="4230">
                <a:solidFill>
                  <a:srgbClr val="FF5252"/>
                </a:solidFill>
              </a:rPr>
              <a:t> </a:t>
            </a:r>
            <a:r>
              <a:rPr b="1" lang="en" sz="4230"/>
              <a:t>|</a:t>
            </a:r>
            <a:r>
              <a:rPr b="1" lang="en" sz="4230">
                <a:solidFill>
                  <a:srgbClr val="00FF00"/>
                </a:solidFill>
              </a:rPr>
              <a:t> </a:t>
            </a:r>
            <a:r>
              <a:rPr b="1" lang="en" sz="4230" u="sng">
                <a:solidFill>
                  <a:srgbClr val="3CC800"/>
                </a:solidFill>
              </a:rPr>
              <a:t>Mitigations</a:t>
            </a:r>
            <a:endParaRPr sz="4230" u="sng">
              <a:solidFill>
                <a:srgbClr val="3CC8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350">
                <a:solidFill>
                  <a:srgbClr val="FF5252"/>
                </a:solidFill>
              </a:rPr>
              <a:t>C1.</a:t>
            </a:r>
            <a:r>
              <a:rPr lang="en" sz="3350">
                <a:solidFill>
                  <a:srgbClr val="C1C1C1"/>
                </a:solidFill>
              </a:rPr>
              <a:t> </a:t>
            </a:r>
            <a:r>
              <a:rPr lang="en" sz="3350">
                <a:solidFill>
                  <a:srgbClr val="FF5252"/>
                </a:solidFill>
              </a:rPr>
              <a:t>Customer does not find satisfactory solution</a:t>
            </a:r>
            <a:endParaRPr sz="3350">
              <a:solidFill>
                <a:srgbClr val="FF5252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350">
                <a:solidFill>
                  <a:srgbClr val="3CC800"/>
                </a:solidFill>
              </a:rPr>
              <a:t>C1. Test thoroughly for multiple profile cases</a:t>
            </a:r>
            <a:endParaRPr sz="3350">
              <a:solidFill>
                <a:srgbClr val="3CC8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350">
                <a:solidFill>
                  <a:srgbClr val="FF5252"/>
                </a:solidFill>
              </a:rPr>
              <a:t>C2.</a:t>
            </a:r>
            <a:r>
              <a:rPr lang="en" sz="3350">
                <a:solidFill>
                  <a:srgbClr val="C1C1C1"/>
                </a:solidFill>
              </a:rPr>
              <a:t> </a:t>
            </a:r>
            <a:r>
              <a:rPr lang="en" sz="3350">
                <a:solidFill>
                  <a:srgbClr val="FF5252"/>
                </a:solidFill>
              </a:rPr>
              <a:t>Customer adds erroneous inputs</a:t>
            </a:r>
            <a:r>
              <a:rPr lang="en" sz="3350">
                <a:solidFill>
                  <a:srgbClr val="E06666"/>
                </a:solidFill>
              </a:rPr>
              <a:t> </a:t>
            </a:r>
            <a:endParaRPr sz="3350">
              <a:solidFill>
                <a:srgbClr val="E06666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350">
                <a:solidFill>
                  <a:srgbClr val="3CC800"/>
                </a:solidFill>
              </a:rPr>
              <a:t>C2. Implement input validation and allow user to confirm choices</a:t>
            </a:r>
            <a:endParaRPr sz="3350">
              <a:solidFill>
                <a:srgbClr val="3CC8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350">
                <a:solidFill>
                  <a:srgbClr val="FF5252"/>
                </a:solidFill>
              </a:rPr>
              <a:t>C3. Customer chooses card(s) they are not approved for</a:t>
            </a:r>
            <a:endParaRPr sz="3350">
              <a:solidFill>
                <a:srgbClr val="FF5252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350">
                <a:solidFill>
                  <a:srgbClr val="3CC800"/>
                </a:solidFill>
              </a:rPr>
              <a:t>C3. Allow for user to input   estimated credit score and cards they own</a:t>
            </a:r>
            <a:endParaRPr sz="3350">
              <a:solidFill>
                <a:srgbClr val="3CC8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5252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C8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46" name="Google Shape;546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47" name="Google Shape;547;p44"/>
          <p:cNvCxnSpPr/>
          <p:nvPr/>
        </p:nvCxnSpPr>
        <p:spPr>
          <a:xfrm flipH="1">
            <a:off x="5911700" y="2448313"/>
            <a:ext cx="16200" cy="516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</a:t>
            </a:r>
            <a:r>
              <a:rPr lang="en"/>
              <a:t> Risk Matrix</a:t>
            </a:r>
            <a:endParaRPr/>
          </a:p>
        </p:txBody>
      </p:sp>
      <p:graphicFrame>
        <p:nvGraphicFramePr>
          <p:cNvPr id="553" name="Google Shape;553;p45"/>
          <p:cNvGraphicFramePr/>
          <p:nvPr/>
        </p:nvGraphicFramePr>
        <p:xfrm>
          <a:off x="4365250" y="148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{94AD776C-DA26-45D4-B03B-D7FFAD0EFF58}</a:tableStyleId>
              </a:tblPr>
              <a:tblGrid>
                <a:gridCol w="959575"/>
                <a:gridCol w="959575"/>
                <a:gridCol w="959575"/>
                <a:gridCol w="959575"/>
                <a:gridCol w="959575"/>
              </a:tblGrid>
              <a:tr h="30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54" name="Google Shape;554;p45"/>
          <p:cNvSpPr txBox="1"/>
          <p:nvPr/>
        </p:nvSpPr>
        <p:spPr>
          <a:xfrm>
            <a:off x="4289050" y="3487150"/>
            <a:ext cx="4925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 insignificant 2 minor	3 moderate	  4 significant 5 catastrophe 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Impact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5" name="Google Shape;555;p45"/>
          <p:cNvSpPr txBox="1"/>
          <p:nvPr/>
        </p:nvSpPr>
        <p:spPr>
          <a:xfrm>
            <a:off x="3066950" y="1454850"/>
            <a:ext cx="12921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5 Very 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4 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 Possible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 Unlikely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 Very Unlikely 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6" name="Google Shape;556;p45"/>
          <p:cNvSpPr txBox="1"/>
          <p:nvPr/>
        </p:nvSpPr>
        <p:spPr>
          <a:xfrm rot="-5400000">
            <a:off x="2544950" y="2272150"/>
            <a:ext cx="1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Probability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7" name="Google Shape;557;p45"/>
          <p:cNvSpPr txBox="1"/>
          <p:nvPr/>
        </p:nvSpPr>
        <p:spPr>
          <a:xfrm>
            <a:off x="240625" y="4270363"/>
            <a:ext cx="7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58" name="Google Shape;558;p45"/>
          <p:cNvCxnSpPr/>
          <p:nvPr/>
        </p:nvCxnSpPr>
        <p:spPr>
          <a:xfrm flipH="1">
            <a:off x="5583725" y="2522675"/>
            <a:ext cx="749400" cy="25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45"/>
          <p:cNvCxnSpPr/>
          <p:nvPr/>
        </p:nvCxnSpPr>
        <p:spPr>
          <a:xfrm flipH="1">
            <a:off x="7481600" y="2178700"/>
            <a:ext cx="3000" cy="587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45"/>
          <p:cNvSpPr txBox="1"/>
          <p:nvPr/>
        </p:nvSpPr>
        <p:spPr>
          <a:xfrm>
            <a:off x="195875" y="1309775"/>
            <a:ext cx="30000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FF5252"/>
                </a:solidFill>
              </a:rPr>
              <a:t>Technical  Risks</a:t>
            </a:r>
            <a:r>
              <a:rPr b="1" lang="en" sz="1300">
                <a:solidFill>
                  <a:srgbClr val="FF5252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|</a:t>
            </a:r>
            <a:r>
              <a:rPr b="1" lang="en" sz="1300">
                <a:solidFill>
                  <a:srgbClr val="00FF00"/>
                </a:solidFill>
              </a:rPr>
              <a:t> </a:t>
            </a:r>
            <a:r>
              <a:rPr b="1" lang="en" sz="1300" u="sng">
                <a:solidFill>
                  <a:srgbClr val="3CC800"/>
                </a:solidFill>
              </a:rPr>
              <a:t>Mitigations</a:t>
            </a:r>
            <a:endParaRPr sz="1300" u="sng">
              <a:solidFill>
                <a:srgbClr val="3CC8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5252"/>
                </a:solidFill>
              </a:rPr>
              <a:t>T1. App unable to access API(s)</a:t>
            </a:r>
            <a:endParaRPr sz="1300">
              <a:solidFill>
                <a:srgbClr val="FF5252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C800"/>
                </a:solidFill>
              </a:rPr>
              <a:t>T1. Test API(s) and cache responses</a:t>
            </a:r>
            <a:endParaRPr sz="1300">
              <a:solidFill>
                <a:srgbClr val="3CC8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5252"/>
                </a:solidFill>
              </a:rPr>
              <a:t>T2. Data from credit card providers not up to date</a:t>
            </a:r>
            <a:endParaRPr sz="1300">
              <a:solidFill>
                <a:srgbClr val="FF5252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C800"/>
                </a:solidFill>
              </a:rPr>
              <a:t>T2. Consistently monitor API(s) for updates and implement most up-to-date card information </a:t>
            </a:r>
            <a:endParaRPr sz="1300">
              <a:solidFill>
                <a:srgbClr val="3CC8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1" name="Google Shape;561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Competition Matrix</a:t>
            </a:r>
            <a:endParaRPr/>
          </a:p>
        </p:txBody>
      </p:sp>
      <p:graphicFrame>
        <p:nvGraphicFramePr>
          <p:cNvPr id="567" name="Google Shape;567;p46"/>
          <p:cNvGraphicFramePr/>
          <p:nvPr/>
        </p:nvGraphicFramePr>
        <p:xfrm>
          <a:off x="872025" y="106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{94AD776C-DA26-45D4-B03B-D7FFAD0EFF58}</a:tableStyleId>
              </a:tblPr>
              <a:tblGrid>
                <a:gridCol w="3243350"/>
                <a:gridCol w="1093125"/>
                <a:gridCol w="1017100"/>
                <a:gridCol w="1125675"/>
                <a:gridCol w="723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 Category </a:t>
                      </a:r>
                      <a:endParaRPr b="1"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Better Swipe</a:t>
                      </a:r>
                      <a:endParaRPr b="1"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NerdWallet</a:t>
                      </a:r>
                      <a:endParaRPr b="1"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Bankrate</a:t>
                      </a:r>
                      <a:endParaRPr b="1"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b="1"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Finder</a:t>
                      </a:r>
                      <a:endParaRPr b="1"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Rate Cards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Search for “best” of each type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Tailor</a:t>
                      </a: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cards based on credit score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Match cards based on intention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/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Match cards based on spending profile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Compare cards side by side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Continuous monitoring for lifestyle changes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Reminders for reward use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Automatic bank statement input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✅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190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❌</a:t>
                      </a:r>
                      <a:endParaRPr sz="1050">
                        <a:solidFill>
                          <a:srgbClr val="19191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8" name="Google Shape;568;p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Will not check users’ credit scores</a:t>
            </a:r>
            <a:br>
              <a:rPr lang="en" sz="2300"/>
            </a:b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Will not apply to a given card for the user</a:t>
            </a:r>
            <a:br>
              <a:rPr lang="en" sz="2300"/>
            </a:b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Will not manage how user utilizes chosen card(s) </a:t>
            </a:r>
            <a:endParaRPr sz="2300"/>
          </a:p>
        </p:txBody>
      </p:sp>
      <p:sp>
        <p:nvSpPr>
          <p:cNvPr id="574" name="Google Shape;57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575" name="Google Shape;57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Key Points Summary</a:t>
            </a:r>
            <a:endParaRPr/>
          </a:p>
        </p:txBody>
      </p:sp>
      <p:sp>
        <p:nvSpPr>
          <p:cNvPr id="581" name="Google Shape;58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Searching for credits cards has become problematic over the years with the addition of credit card rewards.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differences between credit card rewards and their quantity are what make this issue a problem to be solved.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BetterSwipes goal is to make this </a:t>
            </a:r>
            <a:r>
              <a:rPr lang="en"/>
              <a:t>process</a:t>
            </a:r>
            <a:r>
              <a:rPr lang="en"/>
              <a:t> </a:t>
            </a:r>
            <a:r>
              <a:rPr lang="en"/>
              <a:t>easier</a:t>
            </a:r>
            <a:r>
              <a:rPr lang="en"/>
              <a:t> and allow people to find a credit card tailored to their needs.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Using Machine Learning to read bank statements to tailor credit card options.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Educating customers on how to properly using credit cards for their benefit.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is some risk in BetterSwipe.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Potential for user information being wrongly accessed and leaked.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Constant monitoring of card information for updates.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“Better Rewards, Better Savings, Better Swipe”</a:t>
            </a:r>
            <a:endParaRPr/>
          </a:p>
        </p:txBody>
      </p:sp>
      <p:sp>
        <p:nvSpPr>
          <p:cNvPr id="588" name="Google Shape;58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Questions?</a:t>
            </a:r>
            <a:endParaRPr sz="2100"/>
          </a:p>
        </p:txBody>
      </p:sp>
      <p:sp>
        <p:nvSpPr>
          <p:cNvPr id="589" name="Google Shape;589;p4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Akash Chauhan, &amp; Anshu Goal. (2023). Comparative study between debit card &amp; credit card users in Greater Noida City.     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Bankrate. (n.d.). Are rewards credit cards worth it?, from https://www.bankrate.com/finance/credit-cards/are-rewards-credit-cards-worth-it/#pros-cons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Bankrate. (n.d.). Are rewards credit cards worth it?, from https://www.bankrate.com/finance/credit-cards/are-rewards-credit-cards-worth-it/#pros-cons                 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Bankrate. (n.d.). How to choose a rewards credit card., from https://www.bankrate.com/finance/credit-cards/choose-rewards-credit-card/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Capital One. (2023). Venture. Retrieved from https://applynow.capitalone.com/?irgwc=1&amp;external_id=IRAFF_ZZce293c61587c41c29a64c5685cb78e40_USCIR_K170911_A344893L_C0bcf2f83N684a11ee9b4547fc6474d6a_S_P&amp;transid=&amp;marketingChannel=P23235&amp;oC=COh7rTP9h&amp;productId=24919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Credit Karma. (2023). Compare credit cards &amp;amp; apply online instantly. Intuit Credit Karma. https://www.creditkarma.com/credit-cards/search-cc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95" name="Google Shape;595;p5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96" name="Google Shape;596;p5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02" name="Google Shape;60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Chase. (2023). Sapphire Preferred. Retrieved from https://creditcards.chase.com/a1/23Q3a/sapphirepreferred/compare?CELL=6H8X&amp;AFFID=SWlnSnn6x54-uFq.wEnPmd6AIGJp3kVUng&amp;pvid112b6c9a7e784f3fba5eec3490744a4b&amp;jp_cmp=cc/1431835/aff/15-31715/na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Dodgson, L. (2018, October 4). Why Too Much Choice Is Bad. Business Insider. https://www.businessinsider.com/why-too-much-choice-is-bad-2018-10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DOI.org. (2023). International Journal of Finance and Managerial Research, 05(03). https://dx.doi.org/10.36948/ijfmr.2023.v05i03.2874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Experian. (2017). Survey Findings: How Do Consumers Feel About Credit Cards? https://www.experian.com/blogs/ask-experian/survey-findings-how-do-consumers-feel-about-credit-cards/ 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Fontinelle, A. (2021, May 17). Credit Cards vs. Debit Cards: What's the Difference? Investopedia. Retrieved October 11, 2023, from https://www.investopedia.com/articles/pf/10/credit-card-debit-card.asp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GÜL, Z., &amp; İŞCAN, O. (2022). Understanding Consumer Behavior towards Credit Card Usage in Bangladesh. ISARDER. Retrieved October 11, 2023, from https://isarder.org/index.php/isarder/article/view/1693/1642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603" name="Google Shape;603;p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09" name="Google Shape;60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Kurien, R., Paila, A. R., &amp; Nagendra, A. (2014). Application of paralysis analysis syndrome in customer decision making. Procedia Economics and Finance, 11, 323-334.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Lambright Black, M. (2022, August 15). Study: Millions Leave Credit Card Rewards Unredeemed. LendingTree. Retrieved October 11, 2023, from https://www.lendingtree.com/credit-cards/study/unused-rewards/   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NerdWallet. (2023). What’s the Value of Capital One Miles? Retrieved from https://www.nerdwallet.com/article/travel/capital-one-miles-value#:~:text=Capital%20One%20miles%20are%20worth,transfer%20partners%20at%201.4%20cents.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NerdWallet. (2023). What’s the Value of Chase Ultimate Rewards Points? Retrieved from https://www.nerdwallet.com/article/travel/chase-ultimate-rewards-points-value#:~:text=Based%20on%20our%20most%20recent,Ultimate%20Rewards%C2%AE%20redemption%20options.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NerdWallet. (2023, July 7). How to Read the Schumer Box on a Credit Card. Retrieved October 11, 2023, from https://www.nerdwallet.com/article/credit-cards/how-to-read-schumer-box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10" name="Google Shape;610;p5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too many rewards cards 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288725" y="1246325"/>
            <a:ext cx="40548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Too many rewards cards to choose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 Karma: 116 (2023)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Nerd wallet: 85 (2023)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Lots of rewards cards make it hard to choose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There are 13 criteria to compare rewards credit cards with (NerdWallet, 2023)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61% of people are overwhelmed by the options (Experian, 2017)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69% of reward credit card holders are underutilizing their rewards (Lambright Black, 2023)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25" y="1856550"/>
            <a:ext cx="4054800" cy="213204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16" name="Google Shape;61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Motley Fool. (2020). Credit and Debit Card Market Share by Network and Issuer. Retrieved from https://www.fool.com/the-ascent/research/credit-debit-card-market-share-network-issuer/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Pokora, B. (2023, March 9). Credit Card Statistics: 23 Must-Know Data Points for 2023. Forbes. Retrieved October 11, 2023, from https://www.forbes.com/advisor/credit-cards/credit-card-statistics/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ScienceDirect. (2014). The Effect of Too Many Choices on Consumer Satisfaction in Online Sales Environments. https://www.sciencedirect.com/science/article/pii/S2212567114002007/pdf?md5=26ae6e12a34221c1f26fe30622eafbee&amp;pid=1-s2.0-S2212567114002007-main.pdf&amp;_valck=1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Wells Fargo. (2023). Wells Fargo Active Cash Card. Retrieved from https://creditcards.wellsfargo.com/cards/active-cash-credit-card/?product_code=CC&amp;subproduct_code=AC&amp;FPID=0126D7IDF40000&amp;vendor_code=LS&amp;sub_channel=AFF&amp;siteID=SWlnSnn6x54-VBFI3LHxdVpqwHmPYdNihg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17" name="Google Shape;617;p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</a:t>
            </a:r>
            <a:endParaRPr/>
          </a:p>
        </p:txBody>
      </p:sp>
      <p:sp>
        <p:nvSpPr>
          <p:cNvPr id="623" name="Google Shape;62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https://shourai.io/blog/2020/07/17/web-application-development-the-basic-concepts/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https://www.allerin.com/blog/what-is-mobile-app-integration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https://credit.org/blog/the-benefits-of-having-credit-cards/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https://www.quicken.com/goals/see-where-my-money-is-going/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https://www.usatoday.com/money/blueprint/credit-cards/how-many-credit-cards-should-i-have/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https://www.google.com/url?sa=i&amp;url=https%3A%2F%2Fwww.sharecare.com%2Fmental-health-behavior%2Fstress-management%2F8-warning-signs-of-too-much-stress&amp;psig=AOvVaw3YHRcYnBJ3YixeBKOiTGpJ&amp;ust=1697662494403000&amp;source=images&amp;cd=vfe&amp;opi=89978449&amp;ved=0CBAQjRxqFwoTCLCTv-T7_YEDFQAAAAAdAAAAABAL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24" name="Google Shape;624;p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🍎🍊Comparing Apples to Oranges🍎🍊</a:t>
            </a:r>
            <a:endParaRPr sz="2500"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909775" y="146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{94AD776C-DA26-45D4-B03B-D7FFAD0EFF58}</a:tableStyleId>
              </a:tblPr>
              <a:tblGrid>
                <a:gridCol w="2051875"/>
                <a:gridCol w="1774150"/>
                <a:gridCol w="1702925"/>
                <a:gridCol w="1710050"/>
              </a:tblGrid>
              <a:tr h="906675"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Wells Fargo Active Cash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Capital One Venture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Chase Sapphire Preferred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3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Rewards on any purchase per </a:t>
                      </a: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dollar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spent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2% </a:t>
                      </a: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cash back</a:t>
                      </a:r>
                      <a:endParaRPr sz="12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miles</a:t>
                      </a:r>
                      <a:endParaRPr sz="12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points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Rewards on food/groceries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2% </a:t>
                      </a: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cash back</a:t>
                      </a:r>
                      <a:endParaRPr sz="12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miles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points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3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Rewards on proprietary affiliate purchases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2% </a:t>
                      </a: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cash back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 </a:t>
                      </a: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miles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 </a:t>
                      </a: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points</a:t>
                      </a:r>
                      <a:endParaRPr sz="12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8"/>
          <p:cNvSpPr txBox="1"/>
          <p:nvPr>
            <p:ph type="title"/>
          </p:nvPr>
        </p:nvSpPr>
        <p:spPr>
          <a:xfrm>
            <a:off x="909775" y="4455450"/>
            <a:ext cx="72390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</a:t>
            </a:r>
            <a:r>
              <a:rPr lang="en" sz="1000"/>
              <a:t>Top 3 credit cards of each reward type according to NerdWallet (5)</a:t>
            </a:r>
            <a:endParaRPr sz="1000"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 from a 1 Week Trip: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64925" y="1170125"/>
            <a:ext cx="81420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●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$500 plane ticket (Delta), $860 hotel (Holiday Inn), $300 car rental (Hertz)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●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Wells Fargo Active Cash Card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○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2% cash back on total price = </a:t>
            </a:r>
            <a:r>
              <a:rPr b="1" lang="en" sz="15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$16.60</a:t>
            </a:r>
            <a:endParaRPr b="1" sz="15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●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Chase Sapphire Preferred Card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○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5x points on hotel (IHG partner) (4300 points)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○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2x points on flight / car rental (1600 points)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○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1.25¢ per point: 5900 points total = </a:t>
            </a:r>
            <a:r>
              <a:rPr b="1" lang="en" sz="15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$73.75</a:t>
            </a:r>
            <a:endParaRPr b="1" sz="15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●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Capital One Venture Card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○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5 miles on hotel / car rental purchases (5800 miles)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○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 miles on flight (1000 miles)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○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1¢ per mile: 6800 miles total = </a:t>
            </a:r>
            <a:r>
              <a:rPr b="1" lang="en" sz="15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$68.00</a:t>
            </a:r>
            <a:endParaRPr b="1" sz="15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"/>
              <a:buChar char="●"/>
            </a:pP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How would results change if other purchases were factored?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Savings Based on Spending Habits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136250" y="1109175"/>
            <a:ext cx="71922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Chase Sapphire Preferred</a:t>
            </a:r>
            <a:endParaRPr sz="16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Typical: $1 → 1 pt → $0.01 (cash)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Max: $1 (Chase Travel) →  5x pts → 5x $0.018 (Virgin Atlantic Flying Club)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Capital One Venture</a:t>
            </a:r>
            <a:endParaRPr sz="16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Typical: $1 → 2 miles → 2x $0.01 (cash)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Max: $1 (hotel/car rental) → 5 miles → 5x $0.014 (Air Canada)</a:t>
            </a:r>
            <a:endParaRPr sz="1600" u="sng">
              <a:solidFill>
                <a:schemeClr val="dk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50" y="2789175"/>
            <a:ext cx="6432449" cy="19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 Cards Can Save You Money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655100" y="1540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Consumers have a significant potential in savings through the use of rewards credit cards, but choosing the right card to maximize their savings is complicated.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8013"/>
            <a:ext cx="4107900" cy="232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311700" y="3709475"/>
            <a:ext cx="1242300" cy="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usatoday.com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Rewards Card Selection Conundrum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4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Consumers need to manually determine best card for them based on spending profile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</a:t>
            </a:r>
            <a:r>
              <a:rPr lang="en" sz="1600">
                <a:solidFill>
                  <a:schemeClr val="dk1"/>
                </a:solidFill>
              </a:rPr>
              <a:t>etermining rewards value is challenging: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3 r</a:t>
            </a:r>
            <a:r>
              <a:rPr lang="en" sz="1600">
                <a:solidFill>
                  <a:schemeClr val="dk1"/>
                </a:solidFill>
              </a:rPr>
              <a:t>ewards systems (cash, points, miles)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Amount of reward depends on expense type (travel, food, etc.)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True value of rewards can vary based on how they are redeemed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Consumers’ intended purchases should be a selection consideration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875" y="1449225"/>
            <a:ext cx="3676425" cy="25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