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arcellus"/>
      <p:regular r:id="rId34"/>
    </p:embeddedFont>
    <p:embeddedFont>
      <p:font typeface="Roboto Black"/>
      <p:bold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ssistant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E79E3F-3317-4BA2-9387-A3D9312076CF}">
  <a:tblStyle styleId="{C2E79E3F-3317-4BA2-9387-A3D931207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Assistant-bold.fntdata"/><Relationship Id="rId41" Type="http://schemas.openxmlformats.org/officeDocument/2006/relationships/font" Target="fonts/Assistant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Black-bold.fntdata"/><Relationship Id="rId12" Type="http://schemas.openxmlformats.org/officeDocument/2006/relationships/slide" Target="slides/slide6.xml"/><Relationship Id="rId34" Type="http://schemas.openxmlformats.org/officeDocument/2006/relationships/font" Target="fonts/Marcellus-regular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icken.com/goals/see-where-my-money-is-going/" TargetMode="External"/><Relationship Id="rId3" Type="http://schemas.openxmlformats.org/officeDocument/2006/relationships/hyperlink" Target="https://media.istockphoto.com/id/955753008/photo/businesswoman-relax-from-work-at-the-office.jpg?s=612x612&amp;w=0&amp;k=20&amp;c=Khm_L9TArBuHftpTApDbkmrsY7y8IpP0lSAX4mgxDCI=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ourai.io/blog/2020/07/17/web-application-development-the-basic-concepts/" TargetMode="External"/><Relationship Id="rId3" Type="http://schemas.openxmlformats.org/officeDocument/2006/relationships/hyperlink" Target="https://www.allerin.com/blog/what-is-mobile-app-integra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nkrate.com/finance/credit-cards/choose-rewards-credit-card/" TargetMode="External"/><Relationship Id="rId3" Type="http://schemas.openxmlformats.org/officeDocument/2006/relationships/hyperlink" Target="https://www.bankrate.com/finance/credit-cards/choose-rewards-credit-card/" TargetMode="External"/><Relationship Id="rId4" Type="http://schemas.openxmlformats.org/officeDocument/2006/relationships/hyperlink" Target="https://www.bankrate.com/finance/credit-cards/are-rewards-credit-cards-worth-it/#pros-cons" TargetMode="External"/><Relationship Id="rId5" Type="http://schemas.openxmlformats.org/officeDocument/2006/relationships/hyperlink" Target="https://www.bankrate.com/finance/credit-cards/are-rewards-credit-cards-worth-it/#pros-co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5f18d43e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5f18d43e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https://www.usatoday.com/money/blueprint/credit-cards/how-many-credit-cards-should-i-have/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cb0064e73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cb0064e73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5f18d4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5f18d4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4231489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423148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5f18d43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5f18d43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https://www.quicken.com/goals/see-where-my-money-is-going/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businesswoman-relax-from-work-at-the-office.jpg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5f18d43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5f18d43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b737b399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b737b399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https://shourai.io/blog/2020/07/17/web-application-development-the-basic-concepts/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https://www.allerin.com/blog/what-is-mobile-app-integration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5f18d43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5f18d43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d23b12f2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8d23b12f2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d23b12f2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d23b12f2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baca92fd0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baca92fd0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baca92f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baca92f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5f18d43e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5f18d43e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5f18d43e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5f18d43e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4231489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4231489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8b737b39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8b737b39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0c41297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0c41297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b737b39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b737b39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0c41297c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0c41297c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6ba1a2d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6ba1a2d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Sources: Evans, D. S., &amp; Schmalensee, R. (2005). Paying with Plastic: The Digital Revolution in Buying and Borrowing. MIT Press.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d23b12f2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d23b12f2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b736e2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b736e2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cb0064e7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cb0064e7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Sources: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Bankrate. (n.d.). How to choose a rewards credit card. Retrieved [Date you accessed the page], from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https://www.bankrate.com/finance/credit-cards/choose-rewards-credit-card/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Bankrate. (n.d.). Are rewards credit cards worth it?, from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https://www.bankrate.com/finance/credit-cards/are-rewards-credit-cards-worth-it/#pros-cons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 sz="1400">
                <a:solidFill>
                  <a:srgbClr val="191919"/>
                </a:solidFill>
              </a:rPr>
              <a:t>Identify your Reward Preferences</a:t>
            </a:r>
            <a:endParaRPr sz="1400"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 sz="1400">
                <a:solidFill>
                  <a:srgbClr val="191919"/>
                </a:solidFill>
              </a:rPr>
              <a:t>Determine the types of rewards you wish to earn: points, cash back, or miles for traveling.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 sz="1400">
                <a:solidFill>
                  <a:srgbClr val="191919"/>
                </a:solidFill>
              </a:rPr>
              <a:t>Examine Spending Patterns</a:t>
            </a:r>
            <a:endParaRPr sz="1400"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 sz="1400">
                <a:solidFill>
                  <a:srgbClr val="191919"/>
                </a:solidFill>
              </a:rPr>
              <a:t>Examine your current spending patterns and categorize your major expenditures</a:t>
            </a:r>
            <a:endParaRPr sz="1400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 sz="1400">
                <a:solidFill>
                  <a:srgbClr val="191919"/>
                </a:solidFill>
              </a:rPr>
              <a:t>Compare Cards</a:t>
            </a:r>
            <a:endParaRPr sz="1400"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 sz="1400">
                <a:solidFill>
                  <a:srgbClr val="191919"/>
                </a:solidFill>
              </a:rPr>
              <a:t>Based on your current spending patterns choose a card that matches your major spending categories, interest rates, and fees</a:t>
            </a:r>
            <a:endParaRPr sz="1400"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 sz="1400">
                <a:solidFill>
                  <a:srgbClr val="191919"/>
                </a:solidFill>
              </a:rPr>
              <a:t>Compare their rewards based on what you spend money on the most</a:t>
            </a:r>
            <a:endParaRPr sz="1400">
              <a:solidFill>
                <a:srgbClr val="19191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cb0064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cb0064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cff104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cff104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aca92fd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aca92fd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5400000">
            <a:off x="2751300" y="-168776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610175"/>
            <a:ext cx="6861000" cy="14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713225" y="3127650"/>
            <a:ext cx="4382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29602" y="4600865"/>
            <a:ext cx="1086754" cy="182400"/>
            <a:chOff x="829602" y="4600865"/>
            <a:chExt cx="1086754" cy="182400"/>
          </a:xfrm>
        </p:grpSpPr>
        <p:sp>
          <p:nvSpPr>
            <p:cNvPr id="13" name="Google Shape;13;p2"/>
            <p:cNvSpPr/>
            <p:nvPr/>
          </p:nvSpPr>
          <p:spPr>
            <a:xfrm>
              <a:off x="1131052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32504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33956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9602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763700" y="3321543"/>
            <a:ext cx="5328900" cy="1455600"/>
            <a:chOff x="5763700" y="3321543"/>
            <a:chExt cx="5328900" cy="1455600"/>
          </a:xfrm>
        </p:grpSpPr>
        <p:sp>
          <p:nvSpPr>
            <p:cNvPr id="18" name="Google Shape;18;p2"/>
            <p:cNvSpPr/>
            <p:nvPr/>
          </p:nvSpPr>
          <p:spPr>
            <a:xfrm flipH="1" rot="-5400000">
              <a:off x="7700350" y="1384893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5400000">
              <a:off x="7574425" y="1939736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5400000">
              <a:off x="7413550" y="2551875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 flipH="1" rot="10800000">
            <a:off x="7144684" y="-4228666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6389766" y="1688634"/>
            <a:ext cx="1455600" cy="5328900"/>
            <a:chOff x="6389766" y="1688634"/>
            <a:chExt cx="1455600" cy="5328900"/>
          </a:xfrm>
        </p:grpSpPr>
        <p:sp>
          <p:nvSpPr>
            <p:cNvPr id="110" name="Google Shape;110;p11"/>
            <p:cNvSpPr/>
            <p:nvPr/>
          </p:nvSpPr>
          <p:spPr>
            <a:xfrm flipH="1">
              <a:off x="6389766" y="1688634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566023" y="1941309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726084" y="2232534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4028623" y="4603990"/>
            <a:ext cx="1086754" cy="182400"/>
            <a:chOff x="4028623" y="4603990"/>
            <a:chExt cx="1086754" cy="182400"/>
          </a:xfrm>
        </p:grpSpPr>
        <p:sp>
          <p:nvSpPr>
            <p:cNvPr id="114" name="Google Shape;114;p11"/>
            <p:cNvSpPr/>
            <p:nvPr/>
          </p:nvSpPr>
          <p:spPr>
            <a:xfrm>
              <a:off x="433007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631525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932977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02862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>
            <a:off x="8423994" y="-1973125"/>
            <a:ext cx="1225732" cy="3120186"/>
            <a:chOff x="8423994" y="-1973125"/>
            <a:chExt cx="1225732" cy="3120186"/>
          </a:xfrm>
        </p:grpSpPr>
        <p:sp>
          <p:nvSpPr>
            <p:cNvPr id="122" name="Google Shape;122;p13"/>
            <p:cNvSpPr/>
            <p:nvPr/>
          </p:nvSpPr>
          <p:spPr>
            <a:xfrm flipH="1">
              <a:off x="8423994" y="-1973125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flipH="1">
              <a:off x="8561406" y="-1421039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>
            <a:off x="8008633" y="4604006"/>
            <a:ext cx="3540252" cy="1390705"/>
            <a:chOff x="8008633" y="4604006"/>
            <a:chExt cx="3540252" cy="1390705"/>
          </a:xfrm>
        </p:grpSpPr>
        <p:sp>
          <p:nvSpPr>
            <p:cNvPr id="125" name="Google Shape;125;p13"/>
            <p:cNvSpPr/>
            <p:nvPr/>
          </p:nvSpPr>
          <p:spPr>
            <a:xfrm rot="10800000">
              <a:off x="8169210" y="4759148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rot="10800000">
              <a:off x="8008633" y="4604006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-566700" y="3932667"/>
            <a:ext cx="1279918" cy="3258119"/>
            <a:chOff x="-566700" y="3932667"/>
            <a:chExt cx="1279918" cy="3258119"/>
          </a:xfrm>
        </p:grpSpPr>
        <p:sp>
          <p:nvSpPr>
            <p:cNvPr id="128" name="Google Shape;128;p13"/>
            <p:cNvSpPr/>
            <p:nvPr/>
          </p:nvSpPr>
          <p:spPr>
            <a:xfrm>
              <a:off x="-566700" y="3932667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-223432" y="4808511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3"/>
          <p:cNvSpPr/>
          <p:nvPr/>
        </p:nvSpPr>
        <p:spPr>
          <a:xfrm rot="5400000">
            <a:off x="-1802726" y="-1369714"/>
            <a:ext cx="1170000" cy="3861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2" type="title"/>
          </p:nvPr>
        </p:nvSpPr>
        <p:spPr>
          <a:xfrm>
            <a:off x="999436" y="2357526"/>
            <a:ext cx="205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999436" y="2752143"/>
            <a:ext cx="2051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4"/>
          <p:cNvSpPr txBox="1"/>
          <p:nvPr>
            <p:ph idx="3" type="title"/>
          </p:nvPr>
        </p:nvSpPr>
        <p:spPr>
          <a:xfrm>
            <a:off x="3546149" y="2357526"/>
            <a:ext cx="205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3546151" y="2752143"/>
            <a:ext cx="2051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title"/>
          </p:nvPr>
        </p:nvSpPr>
        <p:spPr>
          <a:xfrm>
            <a:off x="6092861" y="2357526"/>
            <a:ext cx="205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6092864" y="2752143"/>
            <a:ext cx="2051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" name="Google Shape;139;p14"/>
          <p:cNvSpPr txBox="1"/>
          <p:nvPr>
            <p:ph hasCustomPrompt="1" idx="7" type="title"/>
          </p:nvPr>
        </p:nvSpPr>
        <p:spPr>
          <a:xfrm>
            <a:off x="1594311" y="1692658"/>
            <a:ext cx="861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 txBox="1"/>
          <p:nvPr>
            <p:ph hasCustomPrompt="1" idx="8" type="title"/>
          </p:nvPr>
        </p:nvSpPr>
        <p:spPr>
          <a:xfrm>
            <a:off x="4143815" y="1692658"/>
            <a:ext cx="859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/>
          <p:nvPr>
            <p:ph hasCustomPrompt="1" idx="9" type="title"/>
          </p:nvPr>
        </p:nvSpPr>
        <p:spPr>
          <a:xfrm>
            <a:off x="6690907" y="1692658"/>
            <a:ext cx="859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3959134" y="4604000"/>
            <a:ext cx="1225732" cy="3120186"/>
            <a:chOff x="3959134" y="4604000"/>
            <a:chExt cx="1225732" cy="3120186"/>
          </a:xfrm>
        </p:grpSpPr>
        <p:sp>
          <p:nvSpPr>
            <p:cNvPr id="143" name="Google Shape;143;p14"/>
            <p:cNvSpPr/>
            <p:nvPr/>
          </p:nvSpPr>
          <p:spPr>
            <a:xfrm flipH="1" rot="10800000">
              <a:off x="3959134" y="46040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 flipH="1" rot="10800000">
              <a:off x="4096591" y="47532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4"/>
          <p:cNvSpPr/>
          <p:nvPr/>
        </p:nvSpPr>
        <p:spPr>
          <a:xfrm>
            <a:off x="6802424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-2152200" y="-851200"/>
            <a:ext cx="3540252" cy="1390705"/>
            <a:chOff x="-2152200" y="-851200"/>
            <a:chExt cx="3540252" cy="1390705"/>
          </a:xfrm>
        </p:grpSpPr>
        <p:sp>
          <p:nvSpPr>
            <p:cNvPr id="147" name="Google Shape;147;p14"/>
            <p:cNvSpPr/>
            <p:nvPr/>
          </p:nvSpPr>
          <p:spPr>
            <a:xfrm>
              <a:off x="-1507456" y="-690796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-2152200" y="-851200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697550" y="445025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4697550" y="1716300"/>
            <a:ext cx="3300900" cy="24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52" name="Google Shape;152;p15"/>
          <p:cNvSpPr/>
          <p:nvPr>
            <p:ph idx="2" type="pic"/>
          </p:nvPr>
        </p:nvSpPr>
        <p:spPr>
          <a:xfrm>
            <a:off x="596713" y="557784"/>
            <a:ext cx="3264300" cy="46086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3" name="Google Shape;153;p15"/>
          <p:cNvGrpSpPr/>
          <p:nvPr/>
        </p:nvGrpSpPr>
        <p:grpSpPr>
          <a:xfrm>
            <a:off x="8430775" y="-2125525"/>
            <a:ext cx="1279918" cy="3258119"/>
            <a:chOff x="8430775" y="-2125525"/>
            <a:chExt cx="1279918" cy="3258119"/>
          </a:xfrm>
        </p:grpSpPr>
        <p:sp>
          <p:nvSpPr>
            <p:cNvPr id="154" name="Google Shape;154;p15"/>
            <p:cNvSpPr/>
            <p:nvPr/>
          </p:nvSpPr>
          <p:spPr>
            <a:xfrm flipH="1" rot="10800000">
              <a:off x="8430775" y="-21255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 rot="10800000">
              <a:off x="8774043" y="-12496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5735134" y="4756400"/>
            <a:ext cx="1225732" cy="3120186"/>
            <a:chOff x="5735134" y="4756400"/>
            <a:chExt cx="1225732" cy="3120186"/>
          </a:xfrm>
        </p:grpSpPr>
        <p:sp>
          <p:nvSpPr>
            <p:cNvPr id="157" name="Google Shape;157;p15"/>
            <p:cNvSpPr/>
            <p:nvPr/>
          </p:nvSpPr>
          <p:spPr>
            <a:xfrm flipH="1" rot="10800000">
              <a:off x="5735134" y="47564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 rot="10800000">
              <a:off x="5872591" y="49056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722376" y="445025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717750" y="1155225"/>
            <a:ext cx="7708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ssistant SemiBold"/>
              <a:buChar char="●"/>
              <a:defRPr sz="1100"/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 flipH="1" rot="5400000">
            <a:off x="2751300" y="-92576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713225" y="3193775"/>
            <a:ext cx="69414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17"/>
          <p:cNvSpPr txBox="1"/>
          <p:nvPr>
            <p:ph idx="1" type="subTitle"/>
          </p:nvPr>
        </p:nvSpPr>
        <p:spPr>
          <a:xfrm>
            <a:off x="713225" y="834550"/>
            <a:ext cx="6332700" cy="1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66" name="Google Shape;166;p17"/>
          <p:cNvGrpSpPr/>
          <p:nvPr/>
        </p:nvGrpSpPr>
        <p:grpSpPr>
          <a:xfrm>
            <a:off x="5763700" y="3321543"/>
            <a:ext cx="5328900" cy="1455600"/>
            <a:chOff x="5763700" y="3321543"/>
            <a:chExt cx="5328900" cy="1455600"/>
          </a:xfrm>
        </p:grpSpPr>
        <p:sp>
          <p:nvSpPr>
            <p:cNvPr id="167" name="Google Shape;167;p17"/>
            <p:cNvSpPr/>
            <p:nvPr/>
          </p:nvSpPr>
          <p:spPr>
            <a:xfrm flipH="1" rot="-5400000">
              <a:off x="7700350" y="1384893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flipH="1" rot="-5400000">
              <a:off x="7574425" y="1939736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flipH="1" rot="-5400000">
              <a:off x="7413550" y="2551875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818673" y="357090"/>
            <a:ext cx="1086754" cy="182400"/>
            <a:chOff x="4028623" y="357090"/>
            <a:chExt cx="1086754" cy="182400"/>
          </a:xfrm>
        </p:grpSpPr>
        <p:sp>
          <p:nvSpPr>
            <p:cNvPr id="171" name="Google Shape;171;p17"/>
            <p:cNvSpPr/>
            <p:nvPr/>
          </p:nvSpPr>
          <p:spPr>
            <a:xfrm>
              <a:off x="4330073" y="3570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631525" y="3570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932977" y="3570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028623" y="3570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4727745" y="1420175"/>
            <a:ext cx="33960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1020255" y="1420175"/>
            <a:ext cx="33960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9" name="Google Shape;179;p18"/>
          <p:cNvSpPr/>
          <p:nvPr/>
        </p:nvSpPr>
        <p:spPr>
          <a:xfrm rot="-5400000">
            <a:off x="8145925" y="1792325"/>
            <a:ext cx="1245600" cy="6871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-780600" y="4605425"/>
            <a:ext cx="3540252" cy="1390705"/>
            <a:chOff x="-780600" y="4605425"/>
            <a:chExt cx="3540252" cy="1390705"/>
          </a:xfrm>
        </p:grpSpPr>
        <p:sp>
          <p:nvSpPr>
            <p:cNvPr id="181" name="Google Shape;181;p18"/>
            <p:cNvSpPr/>
            <p:nvPr/>
          </p:nvSpPr>
          <p:spPr>
            <a:xfrm>
              <a:off x="-135856" y="4765829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780600" y="4605425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-566700" y="-2201725"/>
            <a:ext cx="1279918" cy="3258119"/>
            <a:chOff x="-566700" y="-2201725"/>
            <a:chExt cx="1279918" cy="3258119"/>
          </a:xfrm>
        </p:grpSpPr>
        <p:sp>
          <p:nvSpPr>
            <p:cNvPr id="184" name="Google Shape;184;p18"/>
            <p:cNvSpPr/>
            <p:nvPr/>
          </p:nvSpPr>
          <p:spPr>
            <a:xfrm flipH="1" rot="10800000">
              <a:off x="-566700" y="-22017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flipH="1" rot="10800000">
              <a:off x="-223432" y="-13258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8325319" y="-2330200"/>
            <a:ext cx="1225732" cy="3120186"/>
            <a:chOff x="8325319" y="-2330200"/>
            <a:chExt cx="1225732" cy="3120186"/>
          </a:xfrm>
        </p:grpSpPr>
        <p:sp>
          <p:nvSpPr>
            <p:cNvPr id="187" name="Google Shape;187;p18"/>
            <p:cNvSpPr/>
            <p:nvPr/>
          </p:nvSpPr>
          <p:spPr>
            <a:xfrm flipH="1">
              <a:off x="8325319" y="-23302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8462731" y="-177811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713225" y="1490275"/>
            <a:ext cx="3447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Assistant SemiBold"/>
              <a:buChar char="●"/>
              <a:defRPr sz="1100"/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9pPr>
          </a:lstStyle>
          <a:p/>
        </p:txBody>
      </p:sp>
      <p:sp>
        <p:nvSpPr>
          <p:cNvPr id="192" name="Google Shape;192;p19"/>
          <p:cNvSpPr txBox="1"/>
          <p:nvPr>
            <p:ph idx="2" type="body"/>
          </p:nvPr>
        </p:nvSpPr>
        <p:spPr>
          <a:xfrm>
            <a:off x="4338664" y="1490275"/>
            <a:ext cx="3447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Assistant SemiBold"/>
              <a:buChar char="●"/>
              <a:defRPr sz="1100"/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 sz="1100"/>
            </a:lvl9pPr>
          </a:lstStyle>
          <a:p/>
        </p:txBody>
      </p:sp>
      <p:sp>
        <p:nvSpPr>
          <p:cNvPr id="193" name="Google Shape;193;p19"/>
          <p:cNvSpPr/>
          <p:nvPr/>
        </p:nvSpPr>
        <p:spPr>
          <a:xfrm flipH="1">
            <a:off x="-2304600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7880319" y="-851200"/>
            <a:ext cx="3540252" cy="1390705"/>
            <a:chOff x="7880319" y="-851200"/>
            <a:chExt cx="3540252" cy="1390705"/>
          </a:xfrm>
        </p:grpSpPr>
        <p:sp>
          <p:nvSpPr>
            <p:cNvPr id="195" name="Google Shape;195;p19"/>
            <p:cNvSpPr/>
            <p:nvPr/>
          </p:nvSpPr>
          <p:spPr>
            <a:xfrm flipH="1">
              <a:off x="8040895" y="-690796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 flipH="1">
              <a:off x="7880319" y="-851200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1406980" y="4604000"/>
            <a:ext cx="1225732" cy="3120186"/>
            <a:chOff x="1406980" y="4604000"/>
            <a:chExt cx="1225732" cy="3120186"/>
          </a:xfrm>
        </p:grpSpPr>
        <p:sp>
          <p:nvSpPr>
            <p:cNvPr id="198" name="Google Shape;198;p19"/>
            <p:cNvSpPr/>
            <p:nvPr/>
          </p:nvSpPr>
          <p:spPr>
            <a:xfrm rot="10800000">
              <a:off x="1406980" y="46040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rot="10800000">
              <a:off x="1544391" y="47532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9"/>
          <p:cNvSpPr/>
          <p:nvPr/>
        </p:nvSpPr>
        <p:spPr>
          <a:xfrm rot="-5400000">
            <a:off x="6851399" y="3258875"/>
            <a:ext cx="1170000" cy="3861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713275" y="540000"/>
            <a:ext cx="4603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713225" y="1644097"/>
            <a:ext cx="44481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/>
        </p:nvSpPr>
        <p:spPr>
          <a:xfrm>
            <a:off x="713225" y="3600453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2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5" name="Google Shape;205;p20"/>
          <p:cNvSpPr/>
          <p:nvPr/>
        </p:nvSpPr>
        <p:spPr>
          <a:xfrm flipH="1" rot="10800000">
            <a:off x="7144684" y="-4228666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6389766" y="1688634"/>
            <a:ext cx="1455600" cy="5328900"/>
            <a:chOff x="6389766" y="1688634"/>
            <a:chExt cx="1455600" cy="5328900"/>
          </a:xfrm>
        </p:grpSpPr>
        <p:sp>
          <p:nvSpPr>
            <p:cNvPr id="207" name="Google Shape;207;p20"/>
            <p:cNvSpPr/>
            <p:nvPr/>
          </p:nvSpPr>
          <p:spPr>
            <a:xfrm flipH="1">
              <a:off x="6389766" y="1688634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6566023" y="1941309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flipH="1">
              <a:off x="6726084" y="2232534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818673" y="4603990"/>
            <a:ext cx="1086754" cy="182400"/>
            <a:chOff x="4028623" y="4603990"/>
            <a:chExt cx="1086754" cy="182400"/>
          </a:xfrm>
        </p:grpSpPr>
        <p:sp>
          <p:nvSpPr>
            <p:cNvPr id="211" name="Google Shape;211;p20"/>
            <p:cNvSpPr/>
            <p:nvPr/>
          </p:nvSpPr>
          <p:spPr>
            <a:xfrm>
              <a:off x="433007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631525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932977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02862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13225" y="1945850"/>
            <a:ext cx="37407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13225" y="782148"/>
            <a:ext cx="1313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13227" y="3669650"/>
            <a:ext cx="3740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7144684" y="2436234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6389766" y="-1714066"/>
            <a:ext cx="1455600" cy="5328900"/>
            <a:chOff x="6389766" y="-1714066"/>
            <a:chExt cx="1455600" cy="5328900"/>
          </a:xfrm>
        </p:grpSpPr>
        <p:sp>
          <p:nvSpPr>
            <p:cNvPr id="27" name="Google Shape;27;p3"/>
            <p:cNvSpPr/>
            <p:nvPr/>
          </p:nvSpPr>
          <p:spPr>
            <a:xfrm rot="10800000">
              <a:off x="6389766" y="-1714066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566023" y="-857041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726084" y="76034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818673" y="4603990"/>
            <a:ext cx="1086754" cy="182400"/>
            <a:chOff x="4028623" y="4603990"/>
            <a:chExt cx="1086754" cy="182400"/>
          </a:xfrm>
        </p:grpSpPr>
        <p:sp>
          <p:nvSpPr>
            <p:cNvPr id="31" name="Google Shape;31;p3"/>
            <p:cNvSpPr/>
            <p:nvPr/>
          </p:nvSpPr>
          <p:spPr>
            <a:xfrm>
              <a:off x="433007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631525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32977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02862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8420275" y="-1973125"/>
            <a:ext cx="1279918" cy="3258119"/>
            <a:chOff x="8420275" y="-1973125"/>
            <a:chExt cx="1279918" cy="3258119"/>
          </a:xfrm>
        </p:grpSpPr>
        <p:sp>
          <p:nvSpPr>
            <p:cNvPr id="217" name="Google Shape;217;p21"/>
            <p:cNvSpPr/>
            <p:nvPr/>
          </p:nvSpPr>
          <p:spPr>
            <a:xfrm flipH="1" rot="10800000">
              <a:off x="8420275" y="-19731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flipH="1" rot="10800000">
              <a:off x="8763543" y="-10972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1"/>
          <p:cNvSpPr/>
          <p:nvPr/>
        </p:nvSpPr>
        <p:spPr>
          <a:xfrm flipH="1">
            <a:off x="-2112976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2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3959134" y="4604000"/>
            <a:ext cx="1225732" cy="3120186"/>
            <a:chOff x="3959134" y="4604000"/>
            <a:chExt cx="1225732" cy="3120186"/>
          </a:xfrm>
        </p:grpSpPr>
        <p:sp>
          <p:nvSpPr>
            <p:cNvPr id="222" name="Google Shape;222;p22"/>
            <p:cNvSpPr/>
            <p:nvPr/>
          </p:nvSpPr>
          <p:spPr>
            <a:xfrm rot="10800000">
              <a:off x="3959134" y="46040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 rot="10800000">
              <a:off x="4096546" y="47532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2"/>
          <p:cNvSpPr/>
          <p:nvPr/>
        </p:nvSpPr>
        <p:spPr>
          <a:xfrm flipH="1">
            <a:off x="-2152200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2"/>
          <p:cNvGrpSpPr/>
          <p:nvPr/>
        </p:nvGrpSpPr>
        <p:grpSpPr>
          <a:xfrm>
            <a:off x="6965919" y="-851200"/>
            <a:ext cx="3540252" cy="1390705"/>
            <a:chOff x="6965919" y="-851200"/>
            <a:chExt cx="3540252" cy="1390705"/>
          </a:xfrm>
        </p:grpSpPr>
        <p:sp>
          <p:nvSpPr>
            <p:cNvPr id="226" name="Google Shape;226;p22"/>
            <p:cNvSpPr/>
            <p:nvPr/>
          </p:nvSpPr>
          <p:spPr>
            <a:xfrm flipH="1">
              <a:off x="7126495" y="-690796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6965919" y="-851200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717751" y="1167725"/>
            <a:ext cx="7708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420275" y="-1973125"/>
            <a:ext cx="1279918" cy="3258119"/>
            <a:chOff x="8420275" y="-1973125"/>
            <a:chExt cx="1279918" cy="3258119"/>
          </a:xfrm>
        </p:grpSpPr>
        <p:sp>
          <p:nvSpPr>
            <p:cNvPr id="39" name="Google Shape;39;p4"/>
            <p:cNvSpPr/>
            <p:nvPr/>
          </p:nvSpPr>
          <p:spPr>
            <a:xfrm flipH="1" rot="10800000">
              <a:off x="8420275" y="-19731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 rot="10800000">
              <a:off x="8763543" y="-10972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flipH="1">
            <a:off x="-2112976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44150" y="445025"/>
            <a:ext cx="705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840907" y="2332302"/>
            <a:ext cx="29745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1328593" y="2332302"/>
            <a:ext cx="29745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4840903" y="1885300"/>
            <a:ext cx="2974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1328593" y="1885300"/>
            <a:ext cx="2974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>
            <a:off x="7099594" y="4604000"/>
            <a:ext cx="1225732" cy="3120186"/>
            <a:chOff x="7099594" y="4604000"/>
            <a:chExt cx="1225732" cy="3120186"/>
          </a:xfrm>
        </p:grpSpPr>
        <p:sp>
          <p:nvSpPr>
            <p:cNvPr id="49" name="Google Shape;49;p5"/>
            <p:cNvSpPr/>
            <p:nvPr/>
          </p:nvSpPr>
          <p:spPr>
            <a:xfrm rot="10800000">
              <a:off x="7099594" y="46040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0800000">
              <a:off x="7237006" y="47532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5"/>
          <p:cNvGrpSpPr/>
          <p:nvPr/>
        </p:nvGrpSpPr>
        <p:grpSpPr>
          <a:xfrm>
            <a:off x="8008633" y="-851200"/>
            <a:ext cx="3540252" cy="1390705"/>
            <a:chOff x="8008633" y="-851200"/>
            <a:chExt cx="3540252" cy="1390705"/>
          </a:xfrm>
        </p:grpSpPr>
        <p:sp>
          <p:nvSpPr>
            <p:cNvPr id="52" name="Google Shape;52;p5"/>
            <p:cNvSpPr/>
            <p:nvPr/>
          </p:nvSpPr>
          <p:spPr>
            <a:xfrm flipH="1">
              <a:off x="8169210" y="-690796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8008633" y="-851200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-566700" y="-1973125"/>
            <a:ext cx="1279918" cy="3258119"/>
            <a:chOff x="-566700" y="-1973125"/>
            <a:chExt cx="1279918" cy="3258119"/>
          </a:xfrm>
        </p:grpSpPr>
        <p:sp>
          <p:nvSpPr>
            <p:cNvPr id="55" name="Google Shape;55;p5"/>
            <p:cNvSpPr/>
            <p:nvPr/>
          </p:nvSpPr>
          <p:spPr>
            <a:xfrm flipH="1" rot="10800000">
              <a:off x="-566700" y="-19731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10800000">
              <a:off x="-223432" y="-10972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 flipH="1" rot="5400000">
            <a:off x="1345949" y="3258875"/>
            <a:ext cx="1170000" cy="3861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7716824" y="-591824"/>
            <a:ext cx="3703746" cy="1131313"/>
          </a:xfrm>
          <a:custGeom>
            <a:rect b="b" l="l" r="r" t="t"/>
            <a:pathLst>
              <a:path extrusionOk="0" h="32495" w="106376">
                <a:moveTo>
                  <a:pt x="106248" y="127"/>
                </a:moveTo>
                <a:lnTo>
                  <a:pt x="106248" y="32368"/>
                </a:lnTo>
                <a:lnTo>
                  <a:pt x="16249" y="32368"/>
                </a:lnTo>
                <a:cubicBezTo>
                  <a:pt x="7360" y="32368"/>
                  <a:pt x="128" y="25136"/>
                  <a:pt x="128" y="16247"/>
                </a:cubicBezTo>
                <a:cubicBezTo>
                  <a:pt x="128" y="7359"/>
                  <a:pt x="7360" y="127"/>
                  <a:pt x="16249" y="127"/>
                </a:cubicBezTo>
                <a:close/>
                <a:moveTo>
                  <a:pt x="16249" y="0"/>
                </a:moveTo>
                <a:cubicBezTo>
                  <a:pt x="7289" y="0"/>
                  <a:pt x="1" y="7288"/>
                  <a:pt x="1" y="16247"/>
                </a:cubicBezTo>
                <a:cubicBezTo>
                  <a:pt x="1" y="25207"/>
                  <a:pt x="7289" y="32495"/>
                  <a:pt x="16249" y="32495"/>
                </a:cubicBezTo>
                <a:lnTo>
                  <a:pt x="106375" y="32495"/>
                </a:lnTo>
                <a:lnTo>
                  <a:pt x="106375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2304600" y="-851200"/>
            <a:ext cx="3540252" cy="1390705"/>
            <a:chOff x="-2304600" y="-851200"/>
            <a:chExt cx="3540252" cy="1390705"/>
          </a:xfrm>
        </p:grpSpPr>
        <p:sp>
          <p:nvSpPr>
            <p:cNvPr id="62" name="Google Shape;62;p6"/>
            <p:cNvSpPr/>
            <p:nvPr/>
          </p:nvSpPr>
          <p:spPr>
            <a:xfrm>
              <a:off x="-1659856" y="-690796"/>
              <a:ext cx="2734931" cy="1075159"/>
            </a:xfrm>
            <a:custGeom>
              <a:rect b="b" l="l" r="r" t="t"/>
              <a:pathLst>
                <a:path extrusionOk="0" h="25122" w="63904">
                  <a:moveTo>
                    <a:pt x="51342" y="127"/>
                  </a:moveTo>
                  <a:cubicBezTo>
                    <a:pt x="58198" y="127"/>
                    <a:pt x="63776" y="5705"/>
                    <a:pt x="63776" y="12560"/>
                  </a:cubicBezTo>
                  <a:cubicBezTo>
                    <a:pt x="63776" y="19416"/>
                    <a:pt x="58199" y="24995"/>
                    <a:pt x="51342" y="24995"/>
                  </a:cubicBezTo>
                  <a:lnTo>
                    <a:pt x="128" y="24995"/>
                  </a:lnTo>
                  <a:lnTo>
                    <a:pt x="128" y="127"/>
                  </a:lnTo>
                  <a:close/>
                  <a:moveTo>
                    <a:pt x="1" y="0"/>
                  </a:moveTo>
                  <a:lnTo>
                    <a:pt x="1" y="25122"/>
                  </a:lnTo>
                  <a:lnTo>
                    <a:pt x="51342" y="25122"/>
                  </a:lnTo>
                  <a:lnTo>
                    <a:pt x="51342" y="25120"/>
                  </a:lnTo>
                  <a:cubicBezTo>
                    <a:pt x="58268" y="25120"/>
                    <a:pt x="63903" y="19486"/>
                    <a:pt x="63903" y="12560"/>
                  </a:cubicBezTo>
                  <a:cubicBezTo>
                    <a:pt x="63903" y="5635"/>
                    <a:pt x="58268" y="0"/>
                    <a:pt x="5134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2304600" y="-851200"/>
              <a:ext cx="3540252" cy="1390705"/>
            </a:xfrm>
            <a:custGeom>
              <a:rect b="b" l="l" r="r" t="t"/>
              <a:pathLst>
                <a:path extrusionOk="0" h="32495" w="82721">
                  <a:moveTo>
                    <a:pt x="66472" y="127"/>
                  </a:moveTo>
                  <a:cubicBezTo>
                    <a:pt x="75361" y="127"/>
                    <a:pt x="82593" y="7359"/>
                    <a:pt x="82593" y="16248"/>
                  </a:cubicBezTo>
                  <a:cubicBezTo>
                    <a:pt x="82593" y="25137"/>
                    <a:pt x="75361" y="32367"/>
                    <a:pt x="66472" y="32367"/>
                  </a:cubicBezTo>
                  <a:lnTo>
                    <a:pt x="127" y="3236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0" y="32494"/>
                  </a:lnTo>
                  <a:lnTo>
                    <a:pt x="66472" y="32494"/>
                  </a:lnTo>
                  <a:cubicBezTo>
                    <a:pt x="75431" y="32494"/>
                    <a:pt x="82720" y="25207"/>
                    <a:pt x="82720" y="16248"/>
                  </a:cubicBezTo>
                  <a:cubicBezTo>
                    <a:pt x="82720" y="7289"/>
                    <a:pt x="75431" y="0"/>
                    <a:pt x="6647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6"/>
          <p:cNvGrpSpPr/>
          <p:nvPr/>
        </p:nvGrpSpPr>
        <p:grpSpPr>
          <a:xfrm>
            <a:off x="3959134" y="4787625"/>
            <a:ext cx="1225732" cy="3120186"/>
            <a:chOff x="3959134" y="4787625"/>
            <a:chExt cx="1225732" cy="3120186"/>
          </a:xfrm>
        </p:grpSpPr>
        <p:sp>
          <p:nvSpPr>
            <p:cNvPr id="65" name="Google Shape;65;p6"/>
            <p:cNvSpPr/>
            <p:nvPr/>
          </p:nvSpPr>
          <p:spPr>
            <a:xfrm flipH="1" rot="10800000">
              <a:off x="3959134" y="4787625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flipH="1" rot="10800000">
              <a:off x="4096591" y="4936859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991350" y="445025"/>
            <a:ext cx="3304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991350" y="1704150"/>
            <a:ext cx="33042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2" type="pic"/>
          </p:nvPr>
        </p:nvSpPr>
        <p:spPr>
          <a:xfrm flipH="1">
            <a:off x="5287075" y="558125"/>
            <a:ext cx="3260100" cy="46041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1" name="Google Shape;71;p7"/>
          <p:cNvGrpSpPr/>
          <p:nvPr/>
        </p:nvGrpSpPr>
        <p:grpSpPr>
          <a:xfrm>
            <a:off x="-566700" y="-2125525"/>
            <a:ext cx="1279918" cy="3258119"/>
            <a:chOff x="-566700" y="-2125525"/>
            <a:chExt cx="1279918" cy="3258119"/>
          </a:xfrm>
        </p:grpSpPr>
        <p:sp>
          <p:nvSpPr>
            <p:cNvPr id="72" name="Google Shape;72;p7"/>
            <p:cNvSpPr/>
            <p:nvPr/>
          </p:nvSpPr>
          <p:spPr>
            <a:xfrm flipH="1" rot="10800000">
              <a:off x="-566700" y="-2125525"/>
              <a:ext cx="1279918" cy="3258119"/>
            </a:xfrm>
            <a:custGeom>
              <a:rect b="b" l="l" r="r" t="t"/>
              <a:pathLst>
                <a:path extrusionOk="0" h="74659" w="29329">
                  <a:moveTo>
                    <a:pt x="14665" y="115"/>
                  </a:moveTo>
                  <a:cubicBezTo>
                    <a:pt x="22688" y="115"/>
                    <a:pt x="29214" y="6641"/>
                    <a:pt x="29214" y="14664"/>
                  </a:cubicBezTo>
                  <a:lnTo>
                    <a:pt x="29214" y="74544"/>
                  </a:lnTo>
                  <a:lnTo>
                    <a:pt x="116" y="74544"/>
                  </a:lnTo>
                  <a:lnTo>
                    <a:pt x="116" y="14664"/>
                  </a:lnTo>
                  <a:cubicBezTo>
                    <a:pt x="116" y="6641"/>
                    <a:pt x="6643" y="115"/>
                    <a:pt x="14665" y="115"/>
                  </a:cubicBezTo>
                  <a:close/>
                  <a:moveTo>
                    <a:pt x="14665" y="1"/>
                  </a:moveTo>
                  <a:cubicBezTo>
                    <a:pt x="6580" y="1"/>
                    <a:pt x="1" y="6579"/>
                    <a:pt x="1" y="14664"/>
                  </a:cubicBezTo>
                  <a:lnTo>
                    <a:pt x="1" y="74658"/>
                  </a:lnTo>
                  <a:lnTo>
                    <a:pt x="29328" y="74658"/>
                  </a:lnTo>
                  <a:lnTo>
                    <a:pt x="29328" y="14664"/>
                  </a:lnTo>
                  <a:cubicBezTo>
                    <a:pt x="29328" y="6579"/>
                    <a:pt x="22751" y="1"/>
                    <a:pt x="1466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-223432" y="-1249658"/>
              <a:ext cx="593417" cy="1506409"/>
            </a:xfrm>
            <a:custGeom>
              <a:rect b="b" l="l" r="r" t="t"/>
              <a:pathLst>
                <a:path extrusionOk="0" h="34519" w="13598">
                  <a:moveTo>
                    <a:pt x="6799" y="115"/>
                  </a:moveTo>
                  <a:cubicBezTo>
                    <a:pt x="10485" y="115"/>
                    <a:pt x="13483" y="3114"/>
                    <a:pt x="13483" y="6799"/>
                  </a:cubicBezTo>
                  <a:lnTo>
                    <a:pt x="13483" y="34404"/>
                  </a:lnTo>
                  <a:lnTo>
                    <a:pt x="116" y="34404"/>
                  </a:lnTo>
                  <a:lnTo>
                    <a:pt x="116" y="34403"/>
                  </a:lnTo>
                  <a:lnTo>
                    <a:pt x="116" y="6799"/>
                  </a:lnTo>
                  <a:cubicBezTo>
                    <a:pt x="116" y="3114"/>
                    <a:pt x="3114" y="115"/>
                    <a:pt x="6799" y="115"/>
                  </a:cubicBezTo>
                  <a:close/>
                  <a:moveTo>
                    <a:pt x="6799" y="0"/>
                  </a:moveTo>
                  <a:cubicBezTo>
                    <a:pt x="3051" y="0"/>
                    <a:pt x="1" y="3051"/>
                    <a:pt x="1" y="6799"/>
                  </a:cubicBezTo>
                  <a:lnTo>
                    <a:pt x="1" y="34518"/>
                  </a:lnTo>
                  <a:lnTo>
                    <a:pt x="13598" y="34518"/>
                  </a:lnTo>
                  <a:lnTo>
                    <a:pt x="13598" y="6799"/>
                  </a:lnTo>
                  <a:cubicBezTo>
                    <a:pt x="13598" y="3051"/>
                    <a:pt x="10548" y="0"/>
                    <a:pt x="679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2259334" y="4756400"/>
            <a:ext cx="1225732" cy="3120186"/>
            <a:chOff x="2259334" y="4756400"/>
            <a:chExt cx="1225732" cy="3120186"/>
          </a:xfrm>
        </p:grpSpPr>
        <p:sp>
          <p:nvSpPr>
            <p:cNvPr id="75" name="Google Shape;75;p7"/>
            <p:cNvSpPr/>
            <p:nvPr/>
          </p:nvSpPr>
          <p:spPr>
            <a:xfrm flipH="1" rot="10800000">
              <a:off x="2259334" y="4756400"/>
              <a:ext cx="1225732" cy="3120186"/>
            </a:xfrm>
            <a:custGeom>
              <a:rect b="b" l="l" r="r" t="t"/>
              <a:pathLst>
                <a:path extrusionOk="0" h="74659" w="29329">
                  <a:moveTo>
                    <a:pt x="29214" y="115"/>
                  </a:moveTo>
                  <a:lnTo>
                    <a:pt x="29214" y="59994"/>
                  </a:lnTo>
                  <a:cubicBezTo>
                    <a:pt x="29214" y="68017"/>
                    <a:pt x="22687" y="74544"/>
                    <a:pt x="14665" y="74544"/>
                  </a:cubicBezTo>
                  <a:cubicBezTo>
                    <a:pt x="6641" y="74544"/>
                    <a:pt x="116" y="68017"/>
                    <a:pt x="116" y="59994"/>
                  </a:cubicBezTo>
                  <a:lnTo>
                    <a:pt x="116" y="115"/>
                  </a:lnTo>
                  <a:close/>
                  <a:moveTo>
                    <a:pt x="1" y="0"/>
                  </a:moveTo>
                  <a:lnTo>
                    <a:pt x="1" y="59994"/>
                  </a:lnTo>
                  <a:cubicBezTo>
                    <a:pt x="1" y="68081"/>
                    <a:pt x="6578" y="74659"/>
                    <a:pt x="14665" y="74659"/>
                  </a:cubicBezTo>
                  <a:cubicBezTo>
                    <a:pt x="22750" y="74659"/>
                    <a:pt x="29328" y="68081"/>
                    <a:pt x="29328" y="59994"/>
                  </a:cubicBezTo>
                  <a:lnTo>
                    <a:pt x="29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 flipH="1" rot="10800000">
              <a:off x="2396791" y="4905634"/>
              <a:ext cx="950863" cy="2418866"/>
            </a:xfrm>
            <a:custGeom>
              <a:rect b="b" l="l" r="r" t="t"/>
              <a:pathLst>
                <a:path extrusionOk="0" h="57878" w="22752">
                  <a:moveTo>
                    <a:pt x="22636" y="116"/>
                  </a:moveTo>
                  <a:lnTo>
                    <a:pt x="22636" y="46502"/>
                  </a:lnTo>
                  <a:cubicBezTo>
                    <a:pt x="22636" y="52711"/>
                    <a:pt x="17585" y="57762"/>
                    <a:pt x="11376" y="57762"/>
                  </a:cubicBezTo>
                  <a:cubicBezTo>
                    <a:pt x="5166" y="57762"/>
                    <a:pt x="114" y="52711"/>
                    <a:pt x="114" y="46502"/>
                  </a:cubicBezTo>
                  <a:lnTo>
                    <a:pt x="114" y="116"/>
                  </a:lnTo>
                  <a:close/>
                  <a:moveTo>
                    <a:pt x="1" y="1"/>
                  </a:moveTo>
                  <a:lnTo>
                    <a:pt x="1" y="46502"/>
                  </a:lnTo>
                  <a:cubicBezTo>
                    <a:pt x="1" y="52773"/>
                    <a:pt x="5103" y="57877"/>
                    <a:pt x="11376" y="57877"/>
                  </a:cubicBezTo>
                  <a:cubicBezTo>
                    <a:pt x="17649" y="57877"/>
                    <a:pt x="22751" y="52773"/>
                    <a:pt x="22751" y="46502"/>
                  </a:cubicBezTo>
                  <a:lnTo>
                    <a:pt x="227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8"/>
          <p:cNvSpPr/>
          <p:nvPr/>
        </p:nvSpPr>
        <p:spPr>
          <a:xfrm flipH="1" rot="5400000">
            <a:off x="2751300" y="-168776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829602" y="4600865"/>
            <a:ext cx="1086754" cy="182400"/>
            <a:chOff x="829602" y="4600865"/>
            <a:chExt cx="1086754" cy="182400"/>
          </a:xfrm>
        </p:grpSpPr>
        <p:sp>
          <p:nvSpPr>
            <p:cNvPr id="81" name="Google Shape;81;p8"/>
            <p:cNvSpPr/>
            <p:nvPr/>
          </p:nvSpPr>
          <p:spPr>
            <a:xfrm>
              <a:off x="1131052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432504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733956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29602" y="4600865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5763700" y="3321543"/>
            <a:ext cx="5328900" cy="1455600"/>
            <a:chOff x="5763700" y="3321543"/>
            <a:chExt cx="5328900" cy="1455600"/>
          </a:xfrm>
        </p:grpSpPr>
        <p:sp>
          <p:nvSpPr>
            <p:cNvPr id="86" name="Google Shape;86;p8"/>
            <p:cNvSpPr/>
            <p:nvPr/>
          </p:nvSpPr>
          <p:spPr>
            <a:xfrm flipH="1" rot="-5400000">
              <a:off x="7700350" y="1384893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 rot="-5400000">
              <a:off x="7574425" y="1939736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 rot="-5400000">
              <a:off x="7413550" y="2551875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9"/>
          <p:cNvGrpSpPr/>
          <p:nvPr/>
        </p:nvGrpSpPr>
        <p:grpSpPr>
          <a:xfrm>
            <a:off x="713223" y="4603990"/>
            <a:ext cx="1086754" cy="182400"/>
            <a:chOff x="4028623" y="4603990"/>
            <a:chExt cx="1086754" cy="182400"/>
          </a:xfrm>
        </p:grpSpPr>
        <p:sp>
          <p:nvSpPr>
            <p:cNvPr id="93" name="Google Shape;93;p9"/>
            <p:cNvSpPr/>
            <p:nvPr/>
          </p:nvSpPr>
          <p:spPr>
            <a:xfrm>
              <a:off x="433007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631525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932977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028623" y="4603990"/>
              <a:ext cx="182400" cy="182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7144684" y="2436234"/>
            <a:ext cx="1286100" cy="7095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6389766" y="-1714066"/>
            <a:ext cx="1455600" cy="5328900"/>
            <a:chOff x="6389766" y="-1714066"/>
            <a:chExt cx="1455600" cy="5328900"/>
          </a:xfrm>
        </p:grpSpPr>
        <p:sp>
          <p:nvSpPr>
            <p:cNvPr id="99" name="Google Shape;99;p9"/>
            <p:cNvSpPr/>
            <p:nvPr/>
          </p:nvSpPr>
          <p:spPr>
            <a:xfrm rot="10800000">
              <a:off x="6389766" y="-1714066"/>
              <a:ext cx="1455600" cy="5328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0800000">
              <a:off x="6566023" y="-857041"/>
              <a:ext cx="1103100" cy="4219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10800000">
              <a:off x="6726084" y="76034"/>
              <a:ext cx="783000" cy="2994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>
            <p:ph idx="2" type="pic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713100" y="3957500"/>
            <a:ext cx="7717800" cy="64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orbes.com/advisor/credit-cards/credit-card-statistics/" TargetMode="External"/><Relationship Id="rId10" Type="http://schemas.openxmlformats.org/officeDocument/2006/relationships/hyperlink" Target="https://www.lendingtree.com/credit-cards/study/unused-rewards/" TargetMode="External"/><Relationship Id="rId13" Type="http://schemas.openxmlformats.org/officeDocument/2006/relationships/hyperlink" Target="https://isarder.org/index.php/isarder/article/view/1693/1642" TargetMode="External"/><Relationship Id="rId12" Type="http://schemas.openxmlformats.org/officeDocument/2006/relationships/hyperlink" Target="https://www.investopedia.com/articles/pf/10/credit-card-debit-card.asp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bankrate.com/finance/credit-cards/choose-rewards-credit-card/" TargetMode="External"/><Relationship Id="rId4" Type="http://schemas.openxmlformats.org/officeDocument/2006/relationships/hyperlink" Target="https://www.bankrate.com/finance/credit-cards/choose-rewards-credit-card/" TargetMode="External"/><Relationship Id="rId9" Type="http://schemas.openxmlformats.org/officeDocument/2006/relationships/hyperlink" Target="https://www.nerdwallet.com/article/credit-cards/how-to-read-schumer-box" TargetMode="External"/><Relationship Id="rId5" Type="http://schemas.openxmlformats.org/officeDocument/2006/relationships/hyperlink" Target="https://www.bankrate.com/finance/credit-cards/are-rewards-credit-cards-worth-it/#pros-cons" TargetMode="External"/><Relationship Id="rId6" Type="http://schemas.openxmlformats.org/officeDocument/2006/relationships/hyperlink" Target="https://www.bankrate.com/finance/credit-cards/are-rewards-credit-cards-worth-it/#pros-cons" TargetMode="External"/><Relationship Id="rId7" Type="http://schemas.openxmlformats.org/officeDocument/2006/relationships/hyperlink" Target="https://www.businessinsider.com/why-too-much-choice-is-bad-2018-10" TargetMode="External"/><Relationship Id="rId8" Type="http://schemas.openxmlformats.org/officeDocument/2006/relationships/hyperlink" Target="https://www.sciencedirect.com/science/article/pii/S2212567114002007/pdf?md5=26ae6e12a34221c1f26fe30622eafbee&amp;pid=1-s2.0-S2212567114002007-main.pdf&amp;_valck=1" TargetMode="Externa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ool.com/the-ascent/research/credit-debit-card-market-share-network-issuer/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x.doi.org/10.36948/ijfmr.2023.v05i03.2874" TargetMode="External"/><Relationship Id="rId4" Type="http://schemas.openxmlformats.org/officeDocument/2006/relationships/hyperlink" Target="https://www.finder.com.au/credit-cards/best-credit-card-deals?futm_medium=cpc&amp;futm_source=google&amp;futm_campaign=16481049116~137063429267&amp;futm_term=credit%20card%20comparison~b~g~kwd-10670281&amp;futm_content=~~CjwKCAjw69moBhBgEiwAUFCx2B_wph6NS3HF9mdfql4hFYQQeywNXOKVNQaeuKq7cQVG2V026d_IkRoCpLMQAvD_BwE&amp;gclid=CjwKCAjw69moBhBgEiwAUFCx2B_wph6NS3HF9mdfql4hFYQQeywNXOKVNQaeuKq7cQVG2V026d_IkRoCpLMQAvD_BwE" TargetMode="External"/><Relationship Id="rId9" Type="http://schemas.openxmlformats.org/officeDocument/2006/relationships/hyperlink" Target="https://www.fool.com/the-ascent/research/credit-debit-card-market-share-network-issuer/" TargetMode="External"/><Relationship Id="rId5" Type="http://schemas.openxmlformats.org/officeDocument/2006/relationships/hyperlink" Target="https://www.bankrate.com/finance/credit-cards/choose-rewards-credit-card/" TargetMode="External"/><Relationship Id="rId6" Type="http://schemas.openxmlformats.org/officeDocument/2006/relationships/hyperlink" Target="https://www.bankrate.com/finance/credit-cards/choose-rewards-credit-card/" TargetMode="External"/><Relationship Id="rId7" Type="http://schemas.openxmlformats.org/officeDocument/2006/relationships/hyperlink" Target="https://www.bankrate.com/finance/credit-cards/are-rewards-credit-cards-worth-it/#pros-cons" TargetMode="External"/><Relationship Id="rId8" Type="http://schemas.openxmlformats.org/officeDocument/2006/relationships/hyperlink" Target="https://www.bankrate.com/finance/credit-cards/are-rewards-credit-cards-worth-it/#pros-con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erdwallet.com/article/travel/chase-ultimate-rewards-points-value#:~:text=Based%20on%20our%20most%20recent,Ultimate%20Rewards%C2%AE%20redemption%20options" TargetMode="External"/><Relationship Id="rId4" Type="http://schemas.openxmlformats.org/officeDocument/2006/relationships/hyperlink" Target="https://www.nerdwallet.com/article/travel/capital-one-miles-value#:~:text=Capital%20One%20miles%20are%20worth,transfer%20partners%20at%201.4%20cents" TargetMode="External"/><Relationship Id="rId5" Type="http://schemas.openxmlformats.org/officeDocument/2006/relationships/hyperlink" Target="https://creditcards.wellsfargo.com/cards/active-cash-credit-card/?product_code=CC&amp;subproduct_code=AC&amp;FPID=0126D7IDF40000&amp;vendor_code=LS&amp;sub_channel=AFF&amp;siteID=SWlnSnn6x54-VBFI3LHxdVpqwHmPYdNihg" TargetMode="External"/><Relationship Id="rId6" Type="http://schemas.openxmlformats.org/officeDocument/2006/relationships/hyperlink" Target="https://creditcards.chase.com/a1/23Q3a/sapphirepreferred/compare?CELL=6H8X&amp;AFFID=SWlnSnn6x54-uFq.wEnPmd6AIGJp3kVUng&amp;pvid112b6c9a7e784f3fba5eec3490744a4b&amp;jp_cmp=cc/1431835/aff/15-31715/na" TargetMode="External"/><Relationship Id="rId7" Type="http://schemas.openxmlformats.org/officeDocument/2006/relationships/hyperlink" Target="https://applynow.capitalone.com/?irgwc=1&amp;external_id=IRAFF_ZZce293c61587c41c29a64c5685cb78e40_USCIR_K170911_A344893L_C0bcf2f83N684a11ee9b4547fc6474d6a_S_P&amp;transid=&amp;marketingChannel=P23235&amp;oC=COh7rTP9h&amp;productId=2491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hourai.io/blog/2020/07/17/web-application-development-the-basic-concepts/" TargetMode="External"/><Relationship Id="rId4" Type="http://schemas.openxmlformats.org/officeDocument/2006/relationships/hyperlink" Target="https://www.allerin.com/blog/what-is-mobile-app-integration" TargetMode="External"/><Relationship Id="rId5" Type="http://schemas.openxmlformats.org/officeDocument/2006/relationships/hyperlink" Target="https://credit.org/blog/the-benefits-of-having-credit-cards/" TargetMode="External"/><Relationship Id="rId6" Type="http://schemas.openxmlformats.org/officeDocument/2006/relationships/hyperlink" Target="https://www.quicken.com/goals/see-where-my-money-is-going/" TargetMode="External"/><Relationship Id="rId7" Type="http://schemas.openxmlformats.org/officeDocument/2006/relationships/hyperlink" Target="https://www.usatoday.com/money/blueprint/credit-cards/how-many-credit-cards-should-i-hav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epointsguy.com/oc/221010772/?tid=CATEGORY-PAGE&amp;influenced=1&amp;ptv%5Bpageid%5D=200&amp;c_anonymous_id=e335da23-4606-44c9-8784-7497468370c0&amp;c_instance_id=835ff9c0-6bd8-4e19-a063-1ff44fed7adb&amp;c_session_id=57764bf0-5619-4f2c-81a3-402f37f383b4&amp;c_tenant_id=8830ce36-13f9-40da-8176-b8cbf73a598c&amp;c_correlation_id=59d82389-521c-439c-b4a1-2fe1e0f2cb13&amp;c_initial_referer=https%253A%252F%252Fwww.google.com%252F&amp;c_landing_page_url=https%253A%252F%252Fthepointsguy.com%252Fcredit-cards%252Ftravel-pm%252F%253Futm_source%253Dgoogle%2526utm_medium%253Dcpc%2526utm_campaign%253DNBDtraE1-best%2520travel%2520credit%2520card-567458844186%2526utm_term%253Dbest%2520travel%2520credit%2520card%2526utm_cmpid%253D11440295643%2526utm_adgid%253D117333941650%2526utm_tgtid%253Dkwd-110431542%2526utm_mt%253Db%2526utm_adid%253D567458844186%2526utm_dvc%253Dc%2526utm_ntwk%253Dg%2526utm_adpos%253D%2526utm_plcmnt%253D%2526utm_locphysid%253D2840%2526utm_locintid%253D%2526utm_feeditemid%253D%2526utm_devicemdl%253D%2526utm_plcmnttgt%253D%2526utm_misc%253D%2526utm_ltpcid%253DCj0KCQjw4bipBhCyARIsAFsieCxvOgu7EAfFx7pN9hkUAKTmC9WLOqfZTpROivL8-3lSa6x00Pb9kUEaAlGbEALw_wcB%2526gad_source%253D1%2526gclid%253DCj0KCQjw4bipBhCyARIsAFsieCxvOgu7EAfFx7pN9hkUAKTmC9WLOqfZTpROivL8-3lSa6x00Pb9kUEaAlGbEALw_wcB&amp;c_positionId=1&amp;c_exitPageId=https%3A%2F%2Fthepointsguy.com%2Fcredit-cards%2Ftravel-pm%2F%3Futm_source%3Dgoogle%26utm_medium%3Dcpc%26utm_campaign%3DNBDtraE1-travel%2520credit%2520cards-589834140912%26utm_term%3Dtravel%2520credit%2520cards%26utm_cmpid%3D11440295643%26utm_adgid%3D111540766763%26utm_tgtid%3Dkwd-10278646%26utm_mt%3Db%26utm_adid%3D589834140912%26utm_dvc%3Dc%26utm_ntwk%3Dg%26utm_adpos%3D%26utm_plcmnt%3D%26utm_locphysid%3D2840%26utm_locintid%3D%26utm_feeditemid%3D%26utm_devicemdl%3D%26utm_plcmnttgt%3D%26utm_misc%3D%26utm_ltpcid%3DCj0KCQjw4bipBhCyARIsAFsieCzLep8roGDZsYFR1KFmfS3DFnbxwzszP6fwTbNvzH9QMnpaWT1npH4aAqc5EALw_wcB%26gad_source%3D1%26gclid%3DCj0KCQjw4bipBhCyARIsAFsieCzLep8roGDZsYFR1KFmfS3DFnbxwzszP6fwTbNvzH9QMnpaWT1npH4aAqc5EALw_wcB" TargetMode="External"/><Relationship Id="rId4" Type="http://schemas.openxmlformats.org/officeDocument/2006/relationships/hyperlink" Target="https://thepointsguy.com/oc/221212097/?tid=CATEGORY-PAGE&amp;influenced=1&amp;ptv%5Bpageid%5D=200" TargetMode="External"/><Relationship Id="rId5" Type="http://schemas.openxmlformats.org/officeDocument/2006/relationships/hyperlink" Target="https://thepointsguy.com/oc/221212097/?tid=CATEGORY-PAGE&amp;influenced=1&amp;ptv%5Bpageid%5D=200" TargetMode="External"/><Relationship Id="rId6" Type="http://schemas.openxmlformats.org/officeDocument/2006/relationships/hyperlink" Target="https://thepointsguy.com/oc/221010772/?tid=CATEGORY-PAGE&amp;influenced=1&amp;ptv%5Bpageid%5D=200&amp;c_anonymous_id=e335da23-4606-44c9-8784-7497468370c0&amp;c_instance_id=835ff9c0-6bd8-4e19-a063-1ff44fed7adb&amp;c_session_id=57764bf0-5619-4f2c-81a3-402f37f383b4&amp;c_tenant_id=8830ce36-13f9-40da-8176-b8cbf73a598c&amp;c_correlation_id=59d82389-521c-439c-b4a1-2fe1e0f2cb13&amp;c_initial_referer=https%253A%252F%252Fwww.google.com%252F&amp;c_landing_page_url=https%253A%252F%252Fthepointsguy.com%252Fcredit-cards%252Ftravel-pm%252F%253Futm_source%253Dgoogle%2526utm_medium%253Dcpc%2526utm_campaign%253DNBDtraE1-best%2520travel%2520credit%2520card-567458844186%2526utm_term%253Dbest%2520travel%2520credit%2520card%2526utm_cmpid%253D11440295643%2526utm_adgid%253D117333941650%2526utm_tgtid%253Dkwd-110431542%2526utm_mt%253Db%2526utm_adid%253D567458844186%2526utm_dvc%253Dc%2526utm_ntwk%253Dg%2526utm_adpos%253D%2526utm_plcmnt%253D%2526utm_locphysid%253D2840%2526utm_locintid%253D%2526utm_feeditemid%253D%2526utm_devicemdl%253D%2526utm_plcmnttgt%253D%2526utm_misc%253D%2526utm_ltpcid%253DCj0KCQjw4bipBhCyARIsAFsieCxvOgu7EAfFx7pN9hkUAKTmC9WLOqfZTpROivL8-3lSa6x00Pb9kUEaAlGbEALw_wcB%2526gad_source%253D1%2526gclid%253DCj0KCQjw4bipBhCyARIsAFsieCxvOgu7EAfFx7pN9hkUAKTmC9WLOqfZTpROivL8-3lSa6x00Pb9kUEaAlGbEALw_wcB&amp;c_positionId=1&amp;c_exitPageId=https%3A%2F%2Fthepointsguy.com%2Fcredit-cards%2Ftravel-pm%2F%3Futm_source%3Dgoogle%26utm_medium%3Dcpc%26utm_campaign%3DNBDtraE1-travel%2520credit%2520cards-589834140912%26utm_term%3Dtravel%2520credit%2520cards%26utm_cmpid%3D11440295643%26utm_adgid%3D111540766763%26utm_tgtid%3Dkwd-10278646%26utm_mt%3Db%26utm_adid%3D589834140912%26utm_dvc%3Dc%26utm_ntwk%3Dg%26utm_adpos%3D%26utm_plcmnt%3D%26utm_locphysid%3D2840%26utm_locintid%3D%26utm_feeditemid%3D%26utm_devicemdl%3D%26utm_plcmnttgt%3D%26utm_misc%3D%26utm_ltpcid%3DCj0KCQjw4bipBhCyARIsAFsieCzLep8roGDZsYFR1KFmfS3DFnbxwzszP6fwTbNvzH9QMnpaWT1npH4aAqc5EALw_wcB%26gad_source%3D1%26gclid%3DCj0KCQjw4bipBhCyARIsAFsieCzLep8roGDZsYFR1KFmfS3DFnbxwzszP6fwTbNvzH9QMnpaWT1npH4aAqc5EALw_wc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ctrTitle"/>
          </p:nvPr>
        </p:nvSpPr>
        <p:spPr>
          <a:xfrm>
            <a:off x="713225" y="610175"/>
            <a:ext cx="6861000" cy="14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BetterSwipe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852850" y="2063075"/>
            <a:ext cx="55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“Better Rewards, Better Savings, Better Swipe”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0" y="1605701"/>
            <a:ext cx="3434876" cy="1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453850" y="3045200"/>
            <a:ext cx="55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Black"/>
                <a:ea typeface="Roboto Black"/>
                <a:cs typeface="Roboto Black"/>
                <a:sym typeface="Roboto Black"/>
              </a:rPr>
              <a:t>BLUE TEAM FALL 2023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53850" y="3457550"/>
            <a:ext cx="2283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PIN: CS410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Cards Can Save You Money</a:t>
            </a:r>
            <a:endParaRPr/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11700" y="1921125"/>
            <a:ext cx="42603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Consumers have a significant potential in savings through the use of rewards credit cards, but choosing the right card to maximize their savings is complicated.</a:t>
            </a:r>
            <a:endParaRPr sz="1800"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0338"/>
            <a:ext cx="4107900" cy="23218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4495800" y="3828775"/>
            <a:ext cx="12423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usatoday.com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Rewards Card Selection Conundrum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solutions require consumers to manually determine which cards are best for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Hundreds of credit cards to choose from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different reward systems (cash, points, miles)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</a:t>
            </a:r>
            <a:r>
              <a:rPr lang="en" sz="1600"/>
              <a:t>xpense types (travel, food, etc.) have different reward values per dollar spent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 v</a:t>
            </a:r>
            <a:r>
              <a:rPr lang="en" sz="1600"/>
              <a:t>alue of rewards can vary based on how they are redeemed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Consumers need a way to help select rewards cards based on their spending habits</a:t>
            </a:r>
            <a:endParaRPr sz="1600"/>
          </a:p>
        </p:txBody>
      </p:sp>
      <p:sp>
        <p:nvSpPr>
          <p:cNvPr id="321" name="Google Shape;321;p34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9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8" y="809375"/>
            <a:ext cx="8046626" cy="39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</a:t>
            </a:r>
            <a:endParaRPr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599400" y="1312600"/>
            <a:ext cx="79452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BetterSwipe is a tool that provides individuals who are seeking to maximize their savings through the use of rewards credit cards by helping them make an informed decision based on their spending profile.</a:t>
            </a:r>
            <a:endParaRPr sz="2300"/>
          </a:p>
        </p:txBody>
      </p:sp>
      <p:sp>
        <p:nvSpPr>
          <p:cNvPr id="334" name="Google Shape;334;p36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11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Characteristics</a:t>
            </a: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spending profile from previous transactions.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Continuous monitoring of spending habits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 rewards credit cards based on the spending profile that the user has developed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Take the analysis work away from the user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Simplifies the reward card selection process</a:t>
            </a:r>
            <a:endParaRPr sz="1700"/>
          </a:p>
        </p:txBody>
      </p:sp>
      <p:sp>
        <p:nvSpPr>
          <p:cNvPr id="341" name="Google Shape;341;p37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4267201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311700" y="271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I’d rather Multiple choice than fill in the blank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13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8" y="729050"/>
            <a:ext cx="8064626" cy="42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Functional Component Diagram</a:t>
            </a:r>
            <a:endParaRPr/>
          </a:p>
        </p:txBody>
      </p:sp>
      <p:sp>
        <p:nvSpPr>
          <p:cNvPr id="355" name="Google Shape;355;p39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88" y="839825"/>
            <a:ext cx="6142626" cy="41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275575" y="557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 Matrix</a:t>
            </a:r>
            <a:endParaRPr/>
          </a:p>
        </p:txBody>
      </p:sp>
      <p:graphicFrame>
        <p:nvGraphicFramePr>
          <p:cNvPr id="362" name="Google Shape;362;p40"/>
          <p:cNvGraphicFramePr/>
          <p:nvPr/>
        </p:nvGraphicFramePr>
        <p:xfrm>
          <a:off x="4303500" y="14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968100"/>
                <a:gridCol w="968100"/>
                <a:gridCol w="968100"/>
                <a:gridCol w="968100"/>
                <a:gridCol w="968100"/>
              </a:tblGrid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p40"/>
          <p:cNvSpPr txBox="1"/>
          <p:nvPr/>
        </p:nvSpPr>
        <p:spPr>
          <a:xfrm>
            <a:off x="4205150" y="3252700"/>
            <a:ext cx="600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insignificant  2 minor	  3 moderate	    4 significant  5 catastrophe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3023375" y="1414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 rot="-5400000">
            <a:off x="2656925" y="22319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240625" y="4270363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67" name="Google Shape;367;p40"/>
          <p:cNvCxnSpPr/>
          <p:nvPr/>
        </p:nvCxnSpPr>
        <p:spPr>
          <a:xfrm flipH="1">
            <a:off x="6607575" y="2127825"/>
            <a:ext cx="821700" cy="60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0"/>
          <p:cNvCxnSpPr/>
          <p:nvPr/>
        </p:nvCxnSpPr>
        <p:spPr>
          <a:xfrm flipH="1">
            <a:off x="7599925" y="2156125"/>
            <a:ext cx="847800" cy="60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0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70" name="Google Shape;370;p40"/>
          <p:cNvCxnSpPr/>
          <p:nvPr/>
        </p:nvCxnSpPr>
        <p:spPr>
          <a:xfrm flipH="1">
            <a:off x="5668500" y="2074500"/>
            <a:ext cx="744300" cy="544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240625" y="1181225"/>
            <a:ext cx="28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5252"/>
                </a:solidFill>
              </a:rPr>
              <a:t>Security Risks</a:t>
            </a:r>
            <a:r>
              <a:rPr b="1" lang="en" sz="1300">
                <a:solidFill>
                  <a:srgbClr val="FF5252"/>
                </a:solidFill>
              </a:rPr>
              <a:t> </a:t>
            </a:r>
            <a:r>
              <a:rPr b="1" lang="en" sz="1300"/>
              <a:t>|</a:t>
            </a:r>
            <a:r>
              <a:rPr b="1" lang="en" sz="1300">
                <a:solidFill>
                  <a:srgbClr val="00FF00"/>
                </a:solidFill>
              </a:rPr>
              <a:t> </a:t>
            </a:r>
            <a:r>
              <a:rPr b="1" lang="en" sz="1300" u="sng">
                <a:solidFill>
                  <a:srgbClr val="38761D"/>
                </a:solidFill>
              </a:rPr>
              <a:t>Mitigations</a:t>
            </a:r>
            <a:endParaRPr sz="1300" u="sng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</a:rPr>
              <a:t>S1.</a:t>
            </a:r>
            <a:r>
              <a:rPr lang="en" sz="1300">
                <a:solidFill>
                  <a:srgbClr val="C1C1C1"/>
                </a:solidFill>
              </a:rPr>
              <a:t>.</a:t>
            </a:r>
            <a:r>
              <a:rPr lang="en" sz="1300">
                <a:solidFill>
                  <a:srgbClr val="FF5252"/>
                </a:solidFill>
              </a:rPr>
              <a:t>Risk of Personal Identifiable Information (PII) and sensitive information being accessed</a:t>
            </a:r>
            <a:endParaRPr sz="13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S1. Follow the currents standards for protecting PII according to National Institute of Science and Technology Privacy Framework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S1. Encrypt all data-at-rest and ensure encrypted API calls</a:t>
            </a:r>
            <a:endParaRPr sz="13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2" name="Google Shape;372;p40"/>
          <p:cNvSpPr txBox="1"/>
          <p:nvPr/>
        </p:nvSpPr>
        <p:spPr>
          <a:xfrm>
            <a:off x="186700" y="3854750"/>
            <a:ext cx="8302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S2.</a:t>
            </a:r>
            <a:r>
              <a:rPr lang="en" sz="1300">
                <a:solidFill>
                  <a:srgbClr val="C1C1C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r>
              <a:rPr lang="en" sz="13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Unauthorized user(s) accessing profile(s)</a:t>
            </a:r>
            <a:endParaRPr sz="1300">
              <a:solidFill>
                <a:srgbClr val="FF525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254"/>
                </a:solidFill>
                <a:latin typeface="Assistant"/>
                <a:ea typeface="Assistant"/>
                <a:cs typeface="Assistant"/>
                <a:sym typeface="Assistant"/>
              </a:rPr>
              <a:t>S2. Implement Multi-Factor Authentication (MFA) and strong password requirements</a:t>
            </a:r>
            <a:endParaRPr sz="1300">
              <a:solidFill>
                <a:srgbClr val="00825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S3.</a:t>
            </a:r>
            <a:r>
              <a:rPr lang="en" sz="1300">
                <a:solidFill>
                  <a:srgbClr val="C1C1C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r>
              <a:rPr lang="en" sz="13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Use of API(s)</a:t>
            </a:r>
            <a:endParaRPr sz="1300">
              <a:solidFill>
                <a:srgbClr val="FF525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" sz="1300">
                <a:solidFill>
                  <a:srgbClr val="008254"/>
                </a:solidFill>
                <a:latin typeface="Assistant"/>
                <a:ea typeface="Assistant"/>
                <a:cs typeface="Assistant"/>
                <a:sym typeface="Assistant"/>
              </a:rPr>
              <a:t>S3. Implement API Gateway and SSL/TLS</a:t>
            </a:r>
            <a:endParaRPr sz="1300">
              <a:solidFill>
                <a:srgbClr val="00825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C8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275575" y="557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378" name="Google Shape;378;p41"/>
          <p:cNvGraphicFramePr/>
          <p:nvPr/>
        </p:nvGraphicFramePr>
        <p:xfrm>
          <a:off x="4314125" y="13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965975"/>
                <a:gridCol w="965975"/>
                <a:gridCol w="965975"/>
                <a:gridCol w="965975"/>
                <a:gridCol w="965975"/>
              </a:tblGrid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41"/>
          <p:cNvSpPr txBox="1"/>
          <p:nvPr/>
        </p:nvSpPr>
        <p:spPr>
          <a:xfrm>
            <a:off x="4163100" y="3324675"/>
            <a:ext cx="5057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insignificant  2 minor     3 moderate      4 significant  5 catastrophe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2947200" y="1343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1" name="Google Shape;381;p41"/>
          <p:cNvSpPr txBox="1"/>
          <p:nvPr/>
        </p:nvSpPr>
        <p:spPr>
          <a:xfrm rot="-5400000">
            <a:off x="2520625" y="22383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82" name="Google Shape;382;p41"/>
          <p:cNvCxnSpPr/>
          <p:nvPr/>
        </p:nvCxnSpPr>
        <p:spPr>
          <a:xfrm flipH="1">
            <a:off x="5403775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1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16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84" name="Google Shape;384;p41"/>
          <p:cNvCxnSpPr/>
          <p:nvPr/>
        </p:nvCxnSpPr>
        <p:spPr>
          <a:xfrm flipH="1">
            <a:off x="6419650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311700" y="1152475"/>
            <a:ext cx="26355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5252"/>
                </a:solidFill>
              </a:rPr>
              <a:t>Customer Risks</a:t>
            </a:r>
            <a:r>
              <a:rPr b="1" lang="en" sz="1600">
                <a:solidFill>
                  <a:srgbClr val="FF5252"/>
                </a:solidFill>
              </a:rPr>
              <a:t> </a:t>
            </a:r>
            <a:r>
              <a:rPr b="1" lang="en" sz="1600"/>
              <a:t>|</a:t>
            </a:r>
            <a:r>
              <a:rPr b="1" lang="en" sz="1600">
                <a:solidFill>
                  <a:srgbClr val="00FF00"/>
                </a:solidFill>
              </a:rPr>
              <a:t> </a:t>
            </a:r>
            <a:r>
              <a:rPr b="1" lang="en" sz="1600" u="sng">
                <a:solidFill>
                  <a:srgbClr val="38761D"/>
                </a:solidFill>
              </a:rPr>
              <a:t>Mitigations</a:t>
            </a:r>
            <a:endParaRPr sz="1600" u="sng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5252"/>
                </a:solidFill>
              </a:rPr>
              <a:t>C1.</a:t>
            </a:r>
            <a:r>
              <a:rPr lang="en" sz="1600">
                <a:solidFill>
                  <a:srgbClr val="C1C1C1"/>
                </a:solidFill>
              </a:rPr>
              <a:t>.</a:t>
            </a:r>
            <a:r>
              <a:rPr lang="en" sz="1600">
                <a:solidFill>
                  <a:srgbClr val="FF5252"/>
                </a:solidFill>
              </a:rPr>
              <a:t>Customer does not find satisfactory solution</a:t>
            </a:r>
            <a:endParaRPr sz="16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C1. Test thoroughly for multiple profile cases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5252"/>
                </a:solidFill>
              </a:rPr>
              <a:t>C2.</a:t>
            </a:r>
            <a:r>
              <a:rPr lang="en" sz="1600">
                <a:solidFill>
                  <a:srgbClr val="C1C1C1"/>
                </a:solidFill>
              </a:rPr>
              <a:t>.</a:t>
            </a:r>
            <a:r>
              <a:rPr lang="en" sz="1600">
                <a:solidFill>
                  <a:srgbClr val="FF5252"/>
                </a:solidFill>
              </a:rPr>
              <a:t>Customer adds erroneous inputs.</a:t>
            </a:r>
            <a:r>
              <a:rPr lang="en" sz="1500">
                <a:solidFill>
                  <a:srgbClr val="E06666"/>
                </a:solidFill>
              </a:rPr>
              <a:t> </a:t>
            </a:r>
            <a:endParaRPr sz="19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254"/>
                </a:solidFill>
              </a:rPr>
              <a:t>C2. Implement input validation and allow user to confirm choices</a:t>
            </a:r>
            <a:endParaRPr sz="1600">
              <a:solidFill>
                <a:srgbClr val="008254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254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275575" y="557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391" name="Google Shape;391;p42"/>
          <p:cNvGraphicFramePr/>
          <p:nvPr/>
        </p:nvGraphicFramePr>
        <p:xfrm>
          <a:off x="4212850" y="148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959575"/>
                <a:gridCol w="959575"/>
                <a:gridCol w="959575"/>
                <a:gridCol w="959575"/>
                <a:gridCol w="959575"/>
              </a:tblGrid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42"/>
          <p:cNvSpPr txBox="1"/>
          <p:nvPr/>
        </p:nvSpPr>
        <p:spPr>
          <a:xfrm>
            <a:off x="4212850" y="3487150"/>
            <a:ext cx="4925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insignificant 2 minor	3 moderate	  4 significant 5 catastrophe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2920750" y="1481750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 rot="-5400000">
            <a:off x="2392550" y="227215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240625" y="4270363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96" name="Google Shape;396;p42"/>
          <p:cNvCxnSpPr/>
          <p:nvPr/>
        </p:nvCxnSpPr>
        <p:spPr>
          <a:xfrm flipH="1">
            <a:off x="5431325" y="2522675"/>
            <a:ext cx="749400" cy="25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2"/>
          <p:cNvCxnSpPr/>
          <p:nvPr/>
        </p:nvCxnSpPr>
        <p:spPr>
          <a:xfrm flipH="1">
            <a:off x="7329200" y="2178700"/>
            <a:ext cx="3000" cy="58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2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17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106725" y="1257425"/>
            <a:ext cx="3000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Technical  Risks</a:t>
            </a:r>
            <a:r>
              <a:rPr b="1" lang="en" sz="16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|</a:t>
            </a:r>
            <a:r>
              <a:rPr b="1" lang="en" sz="1600">
                <a:solidFill>
                  <a:srgbClr val="00FF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lang="en" sz="1600" u="sng">
                <a:solidFill>
                  <a:srgbClr val="38761D"/>
                </a:solidFill>
                <a:latin typeface="Assistant"/>
                <a:ea typeface="Assistant"/>
                <a:cs typeface="Assistant"/>
                <a:sym typeface="Assistant"/>
              </a:rPr>
              <a:t>Mitigations</a:t>
            </a:r>
            <a:endParaRPr sz="1600" u="sng">
              <a:solidFill>
                <a:srgbClr val="38761D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T1. App unable to access API(s)</a:t>
            </a:r>
            <a:endParaRPr sz="1600">
              <a:solidFill>
                <a:srgbClr val="FF525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Assistant"/>
                <a:ea typeface="Assistant"/>
                <a:cs typeface="Assistant"/>
                <a:sym typeface="Assistant"/>
              </a:rPr>
              <a:t>T1. Test API(s) and cache responses</a:t>
            </a:r>
            <a:endParaRPr sz="1600">
              <a:solidFill>
                <a:srgbClr val="38761D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5252"/>
                </a:solidFill>
                <a:latin typeface="Assistant"/>
                <a:ea typeface="Assistant"/>
                <a:cs typeface="Assistant"/>
                <a:sym typeface="Assistant"/>
              </a:rPr>
              <a:t>T2. Data from credit card providers not up to date</a:t>
            </a:r>
            <a:endParaRPr sz="1600">
              <a:solidFill>
                <a:srgbClr val="FF525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Assistant"/>
                <a:ea typeface="Assistant"/>
                <a:cs typeface="Assistant"/>
                <a:sym typeface="Assistant"/>
              </a:rPr>
              <a:t>T2. Consistently monitor API(s) for updates and implement most up-to-date card information </a:t>
            </a:r>
            <a:endParaRPr sz="1600">
              <a:solidFill>
                <a:srgbClr val="38761D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952500" y="12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5915425"/>
                <a:gridCol w="13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Choosing a Credit Card Today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Problem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#5-10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Swipe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#11-14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#15-20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Market Assessment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#22-23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#24-26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Competition Matrix</a:t>
            </a:r>
            <a:endParaRPr/>
          </a:p>
        </p:txBody>
      </p:sp>
      <p:graphicFrame>
        <p:nvGraphicFramePr>
          <p:cNvPr id="405" name="Google Shape;405;p43"/>
          <p:cNvGraphicFramePr/>
          <p:nvPr/>
        </p:nvGraphicFramePr>
        <p:xfrm>
          <a:off x="872025" y="10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3243350"/>
                <a:gridCol w="1093125"/>
                <a:gridCol w="1017100"/>
                <a:gridCol w="1125675"/>
                <a:gridCol w="72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Category 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Better Swipe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NerdWallet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Bankrate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Finder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Rate Cards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for best of each type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cards based on credit score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 cards based on intention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 cards based on personal habits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Compare cards side by side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 monitoring for lifestyle changes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Reminders for reward use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Automatic input with bank statements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43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18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Key Points Summary</a:t>
            </a:r>
            <a:endParaRPr/>
          </a:p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Searching for credits cards has become problematic over the years with the addition of credit card rewards.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differences of credit card rewards and the amount of them are what make this issue and problem to be solved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BetterSwipes goal is to make this </a:t>
            </a:r>
            <a:r>
              <a:rPr lang="en"/>
              <a:t>process</a:t>
            </a:r>
            <a:r>
              <a:rPr lang="en"/>
              <a:t> </a:t>
            </a:r>
            <a:r>
              <a:rPr lang="en"/>
              <a:t>easier</a:t>
            </a:r>
            <a:r>
              <a:rPr lang="en"/>
              <a:t> and allow people to find a credit card tailored to their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Artificial Intelligence to read bank statements to tailor credit card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Educating customers on how to properly using credit cards for their benefit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some risk  to using this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Personal Identification Information being wrongly accessed and leaked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 updates of the credit card companies information for customer choices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19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Who Benefits/Importance/Why Feasible</a:t>
            </a:r>
            <a:endParaRPr/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396975" y="1540925"/>
            <a:ext cx="84354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people that benefit from this solution are the </a:t>
            </a:r>
            <a:r>
              <a:rPr lang="en" sz="1600"/>
              <a:t>millions</a:t>
            </a:r>
            <a:r>
              <a:rPr lang="en" sz="1600"/>
              <a:t> of people who are currently looking for credit cards that fit their needs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Being able to find credit cards specifically for your needs helps people maximize maximize their money and allows it to work for them and gain rewards while doing 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product is </a:t>
            </a:r>
            <a:r>
              <a:rPr lang="en" sz="1600"/>
              <a:t>feasible</a:t>
            </a:r>
            <a:r>
              <a:rPr lang="en" sz="1600"/>
              <a:t> because a bases for the software is already in production and being able to add the functionality that we are suggesting will add for a more personalized and </a:t>
            </a:r>
            <a:r>
              <a:rPr lang="en" sz="1600"/>
              <a:t>efficient</a:t>
            </a:r>
            <a:r>
              <a:rPr lang="en" sz="1600"/>
              <a:t> way to finding credit cards</a:t>
            </a:r>
            <a:endParaRPr sz="1600"/>
          </a:p>
        </p:txBody>
      </p:sp>
      <p:sp>
        <p:nvSpPr>
          <p:cNvPr id="420" name="Google Shape;420;p45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	Bankrate. (n.d.). How to choose a rewards credit card., from</a:t>
            </a:r>
            <a:r>
              <a:rPr lang="en" sz="1200">
                <a:uFill>
                  <a:noFill/>
                </a:uFill>
                <a:hlinkClick r:id="rId3"/>
              </a:rPr>
              <a:t> </a:t>
            </a:r>
            <a:r>
              <a:rPr lang="en" sz="1200" u="sng">
                <a:hlinkClick r:id="rId4"/>
              </a:rPr>
              <a:t>https://www.bankrate.com/finance/credit-cards/choose-rewards-credit-card/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	Bankrate. (n.d.). Are rewards credit cards worth it?, from</a:t>
            </a:r>
            <a:r>
              <a:rPr lang="en" sz="1200">
                <a:uFill>
                  <a:noFill/>
                </a:uFill>
                <a:hlinkClick r:id="rId5"/>
              </a:rPr>
              <a:t> </a:t>
            </a:r>
            <a:r>
              <a:rPr lang="en" sz="1200" u="sng">
                <a:hlinkClick r:id="rId6"/>
              </a:rPr>
              <a:t>https://www.bankrate.com/finance/credit-cards/are-rewards-credit-cards-worth-it/#pros-cons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	Dodgson, L. (2018, October 4). Why Too Much Choice Is Bad. Business Insider.</a:t>
            </a:r>
            <a:r>
              <a:rPr lang="en" sz="1200">
                <a:uFill>
                  <a:noFill/>
                </a:uFill>
                <a:hlinkClick r:id="rId7"/>
              </a:rPr>
              <a:t> https://www.businessinsider.com/why-too-much-choice-is-bad-2018-10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4)	ScienceDirect. (2014). The Effect of Too Many Choices on Consumer Satisfaction in Online Sales Environments.</a:t>
            </a:r>
            <a:r>
              <a:rPr lang="en" sz="1200">
                <a:uFill>
                  <a:noFill/>
                </a:uFill>
                <a:hlinkClick r:id="rId8"/>
              </a:rPr>
              <a:t> https://www.sciencedirect.com/science/article/pii/S2212567114002007/pdf?md5=26ae6e12a34221c1f26fe30622eafbee&amp;pid=1-s2.0-S2212567114002007-main.pdf&amp;_valck=1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5)	NerdWallet. (2023, July 7). How to Read the Schumer Box on a Credit Card. Retrieved October 11, 2023, from</a:t>
            </a:r>
            <a:r>
              <a:rPr lang="en" sz="1200">
                <a:uFill>
                  <a:noFill/>
                </a:uFill>
                <a:hlinkClick r:id="rId9"/>
              </a:rPr>
              <a:t> https://www.nerdwallet.com/article/credit-cards/how-to-read-schumer-box</a:t>
            </a:r>
            <a:r>
              <a:rPr lang="en" sz="1200"/>
              <a:t>								6)	Lambright Black, M. (2022, August 15). Study: Millions Leave Credit Card Rewards Unredeemed. LendingTree. Retrieved October 11, 2023, from</a:t>
            </a:r>
            <a:r>
              <a:rPr lang="en" sz="1200">
                <a:uFill>
                  <a:noFill/>
                </a:uFill>
                <a:hlinkClick r:id="rId10"/>
              </a:rPr>
              <a:t> https://www.lendingtree.com/credit-cards/study/unused-rewards/</a:t>
            </a:r>
            <a:r>
              <a:rPr lang="en" sz="1200"/>
              <a:t>						7)	Pokora, B. (2023, March 9). Credit Card Statistics: 23 Must-Know Data Points for 2023. Forbes. Retrieved October 11, 2023, from</a:t>
            </a:r>
            <a:r>
              <a:rPr lang="en" sz="1200">
                <a:uFill>
                  <a:noFill/>
                </a:uFill>
                <a:hlinkClick r:id="rId11"/>
              </a:rPr>
              <a:t> https://www.forbes.com/advisor/credit-cards/credit-card-statistics/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8)	Fontinelle, A. (2021, May 17). Credit Cards vs. Debit Cards: What's the Difference? Investopedia. Retrieved October 11, 2023, from</a:t>
            </a:r>
            <a:r>
              <a:rPr lang="en" sz="1200">
                <a:uFill>
                  <a:noFill/>
                </a:uFill>
                <a:hlinkClick r:id="rId12"/>
              </a:rPr>
              <a:t> https://www.investopedia.com/articles/pf/10/credit-card-debit-card.asp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9)	GÜL, Z., &amp; İŞCAN, O. (2022). Understanding Consumer Behavior towards Credit Card Usage in Bangladesh. ISARDER. Retrieved October 11, 2023, from</a:t>
            </a:r>
            <a:r>
              <a:rPr lang="en" sz="1200">
                <a:uFill>
                  <a:noFill/>
                </a:uFill>
                <a:hlinkClick r:id="rId13"/>
              </a:rPr>
              <a:t> https://isarder.org/index.php/isarder/article/view/1693/1642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7" name="Google Shape;427;p46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10)	DOI.org. (2023). International Journal of Finance and Managerial Research, 05(03).</a:t>
            </a:r>
            <a:r>
              <a:rPr lang="en" sz="1200">
                <a:uFill>
                  <a:noFill/>
                </a:uFill>
                <a:hlinkClick r:id="rId3"/>
              </a:rPr>
              <a:t> https://dx.doi.org/10.36948/ijfmr.2023.v05i03.2874</a:t>
            </a:r>
            <a:r>
              <a:rPr lang="en" sz="1200"/>
              <a:t>												11)	Finder.com.au. (n.d.). Credit Cards: Compare the Best Credit Card Deals | Finder.</a:t>
            </a:r>
            <a:r>
              <a:rPr lang="en" sz="1200">
                <a:uFill>
                  <a:noFill/>
                </a:uFill>
                <a:hlinkClick r:id="rId4"/>
              </a:rPr>
              <a:t> https://www.finder.com.au/credit-cards/best-credit-card-deals?futm_medium=cpc&amp;futm_source=google&amp;futm_campaign=16481049116~137063429267&amp;futm_term=credit%20card%20comparison~b~g~kwd-10670281&amp;futm_content=~~CjwKCAjw69moBhBgEiwAUFCx2B_wph6NS3HF9mdfql4hFYQQeywNXOKVNQaeuKq7cQVG2V026d_IkRoCpLMQAvD_BwE&amp;gclid=CjwKCAjw69moBhBgEiwAUFCx2B_wph6NS3HF9mdfql4hFYQQeywNXOKVNQaeuKq7cQVG2V026d_IkRoCpLMQAvD_BwE</a:t>
            </a:r>
            <a:r>
              <a:rPr lang="en" sz="1200"/>
              <a:t>							12)	Bankrate. (n.d.). How to choose a rewards credit card. Retrieved [Date you accessed the page], from</a:t>
            </a:r>
            <a:r>
              <a:rPr lang="en" sz="1200">
                <a:uFill>
                  <a:noFill/>
                </a:uFill>
                <a:hlinkClick r:id="rId5"/>
              </a:rPr>
              <a:t> </a:t>
            </a:r>
            <a:r>
              <a:rPr lang="en" sz="1200" u="sng">
                <a:hlinkClick r:id="rId6"/>
              </a:rPr>
              <a:t>https://www.bankrate.com/finance/credit-cards/choose-rewards-credit-card/</a:t>
            </a:r>
            <a:r>
              <a:rPr lang="en" sz="1200"/>
              <a:t>								13)	Bankrate. (n.d.). Are rewards credit cards worth it?, from</a:t>
            </a:r>
            <a:r>
              <a:rPr lang="en" sz="1200">
                <a:uFill>
                  <a:noFill/>
                </a:uFill>
                <a:hlinkClick r:id="rId7"/>
              </a:rPr>
              <a:t> </a:t>
            </a:r>
            <a:r>
              <a:rPr lang="en" sz="1200" u="sng">
                <a:hlinkClick r:id="rId8"/>
              </a:rPr>
              <a:t>https://www.bankrate.com/finance/credit-cards/are-rewards-credit-cards-worth-it/#pros-cons</a:t>
            </a:r>
            <a:r>
              <a:rPr lang="en" sz="1200"/>
              <a:t>						14)	Akash Chauhan, &amp; Anshu Goal. (2023). Comparative study between debit card &amp; credit card users in Greater Noida City.           </a:t>
            </a:r>
            <a:r>
              <a:rPr i="1" lang="en" sz="1200"/>
              <a:t>15)	</a:t>
            </a:r>
            <a:r>
              <a:rPr lang="en" sz="1200"/>
              <a:t>The Motley Fool. (2020). Credit and Debit Card Market Share by Network and Issuer. Retrieved from</a:t>
            </a:r>
            <a:r>
              <a:rPr lang="en" sz="1200">
                <a:uFill>
                  <a:noFill/>
                </a:uFill>
                <a:hlinkClick r:id="rId9"/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https://www.fool.com/the-ascent/research/credit-debit-card-market-share-network-issuer/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4" name="Google Shape;434;p47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22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16)	NerdWallet. (2023). What’s the Value of Chase Ultimate Rewards Points? Retrieved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https://www.nerdwallet.com/article/travel/chase-ultimate-rewards-points-value#:~:text=Based%20on%20our%20most%20recent,Ultimate%20Rewards%C2%AE%20redemption%20options</a:t>
            </a:r>
            <a:r>
              <a:rPr lang="en" sz="1200"/>
              <a:t>. </a:t>
            </a:r>
            <a:br>
              <a:rPr lang="en" sz="1200"/>
            </a:br>
            <a:r>
              <a:rPr lang="en" sz="1200"/>
              <a:t>17)	NerdWallet. (2023). What’s the Value of Capital One Miles? Retrieved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https://www.nerdwallet.com/article/travel/capital-one-miles-value#:~:text=Capital%20One%20miles%20are%20worth,transfer%20partners%20at%201.4%20cents</a:t>
            </a:r>
            <a:r>
              <a:rPr lang="en" sz="1200"/>
              <a:t>. </a:t>
            </a:r>
            <a:br>
              <a:rPr lang="en" sz="1200"/>
            </a:br>
            <a:r>
              <a:rPr lang="en" sz="1200"/>
              <a:t>18)	Wells Fargo. (2023). Wells Fargo Active Cash Card. Retrieved from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https://creditcards.wellsfargo.com/cards/active-cash-credit-card/?product_code=CC&amp;subproduct_code=AC&amp;FPID=0126D7IDF40000&amp;vendor_code=LS&amp;sub_channel=AFF&amp;siteID=SWlnSnn6x54-VBFI3LHxdVpqwHmPYdNihg</a:t>
            </a:r>
            <a:r>
              <a:rPr lang="en" sz="1200"/>
              <a:t>  </a:t>
            </a:r>
            <a:br>
              <a:rPr lang="en" sz="1200"/>
            </a:br>
            <a:r>
              <a:rPr lang="en" sz="1200"/>
              <a:t>19)	Chase. (2023). Sapphire Preferred. Retrieved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https://creditcards.chase.com/a1/23Q3a/sapphirepreferred/compare?CELL=6H8X&amp;AFFID=SWlnSnn6x54-uFq.wEnPmd6AIGJp3kVUng&amp;pvid112b6c9a7e784f3fba5eec3490744a4b&amp;jp_cmp=cc/1431835/aff/15-31715/na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20)	Capital One. (2023). Venture. Retrieved from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https://applynow.capitalone.com/?irgwc=1&amp;external_id=IRAFF_ZZce293c61587c41c29a64c5685cb78e40_USCIR_K170911_A344893L_C0bcf2f83N684a11ee9b4547fc6474d6a_S_P&amp;transid=&amp;marketingChannel=P23235&amp;oC=COh7rTP9h&amp;productId=24919</a:t>
            </a:r>
            <a:r>
              <a:rPr lang="en" sz="1200"/>
              <a:t> </a:t>
            </a:r>
            <a:endParaRPr sz="1200"/>
          </a:p>
        </p:txBody>
      </p:sp>
      <p:sp>
        <p:nvSpPr>
          <p:cNvPr id="441" name="Google Shape;441;p48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23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</a:t>
            </a:r>
            <a:endParaRPr/>
          </a:p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 u="sng">
                <a:solidFill>
                  <a:srgbClr val="19191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https://shourai.io/blog/2020/07/17/web-application-development-the-basic-concepts/</a:t>
            </a:r>
            <a:endParaRPr sz="1700">
              <a:solidFill>
                <a:srgbClr val="191919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 u="sng">
                <a:solidFill>
                  <a:srgbClr val="19191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https://www.allerin.com/blog/what-is-mobile-app-integration</a:t>
            </a:r>
            <a:endParaRPr sz="1700">
              <a:solidFill>
                <a:srgbClr val="191919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 u="sng">
                <a:solidFill>
                  <a:srgbClr val="19191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https://credit.org/blog/the-benefits-of-having-credit-cards/</a:t>
            </a:r>
            <a:endParaRPr sz="1700">
              <a:solidFill>
                <a:srgbClr val="191919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 u="sng">
                <a:solidFill>
                  <a:srgbClr val="19191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https://www.quicken.com/goals/see-where-my-money-is-going/</a:t>
            </a:r>
            <a:endParaRPr sz="1700">
              <a:solidFill>
                <a:srgbClr val="191919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7"/>
              </a:rPr>
              <a:t>https://www.usatoday.com/money/blueprint/credit-cards/how-many-credit-cards-should-i-have/</a:t>
            </a:r>
            <a:endParaRPr sz="1700">
              <a:solidFill>
                <a:srgbClr val="191919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Char char="●"/>
            </a:pPr>
            <a:r>
              <a:rPr lang="en" sz="1700">
                <a:solidFill>
                  <a:srgbClr val="191919"/>
                </a:solidFill>
              </a:rPr>
              <a:t>https://www.google.com/url?sa=i&amp;url=https%3A%2F%2Fwww.sharecare.com%2Fmental-health-behavior%2Fstress-management%2F8-warning-signs-of-too-much-stress&amp;psig=AOvVaw3YHRcYnBJ3YixeBKOiTGpJ&amp;ust=1697662494403000&amp;source=images&amp;cd=vfe&amp;opi=89978449&amp;ved=0CBAQjRxqFwoTCLCTv-T7_YEDFQAAAAAdAAAAABAL</a:t>
            </a:r>
            <a:endParaRPr sz="1700">
              <a:solidFill>
                <a:srgbClr val="191919"/>
              </a:solidFill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24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type="title"/>
          </p:nvPr>
        </p:nvSpPr>
        <p:spPr>
          <a:xfrm>
            <a:off x="311700" y="20146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21745" l="0" r="0" t="2959"/>
          <a:stretch/>
        </p:blipFill>
        <p:spPr>
          <a:xfrm>
            <a:off x="90475" y="1493525"/>
            <a:ext cx="8963025" cy="2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232400" y="3493775"/>
            <a:ext cx="1543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Cody Cochran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870700" y="3504575"/>
            <a:ext cx="1943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Devin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Morgan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3661700" y="3486725"/>
            <a:ext cx="165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John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Cartwright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5547350" y="3477725"/>
            <a:ext cx="1543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Kyrie Champagne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7319000" y="3477725"/>
            <a:ext cx="1543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Marcelo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Vargas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This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720000" y="1435750"/>
            <a:ext cx="38520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You get a new job and to need travel regularly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You’re looking for a way to get rewarded during your travels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You decide to look for the best travel reward credit cards to fit your needs and budget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130750" y="1086100"/>
            <a:ext cx="3452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Your Search Results:</a:t>
            </a:r>
            <a:endParaRPr b="1"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Sapphire Preferred®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Capital One Venture Rewards Credit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Capital One Venture X Rewards Credit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Freedom Unlimited®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Platinum Card® from American Express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Ink Business Preferred® Credit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Wells Fargo Autograph℠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U.S. Bank Altitude® Connect Visa Signature®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American Express® Gold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Citi Premier®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Bank of America® Travel Rewards credit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Sapphire Reserve®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Freedom Flex℠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Delta SkyMiles® Gold American Express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World of Hyatt Credit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PenFed Pathfinder® Rewards Visa Signature® Card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Capital One Spark Miles for Business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ssistant"/>
              <a:buChar char="●"/>
            </a:pP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Chase Sapphire Reserve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many more (8)</a:t>
            </a:r>
            <a:endParaRPr b="1" sz="1000">
              <a:solidFill>
                <a:schemeClr val="dk1"/>
              </a:solidFill>
              <a:uFill>
                <a:noFill/>
              </a:uFill>
              <a:latin typeface="Assistant"/>
              <a:ea typeface="Assistant"/>
              <a:cs typeface="Assistant"/>
              <a:sym typeface="Assistant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uFill>
                <a:noFill/>
              </a:uFill>
              <a:latin typeface="Assistant"/>
              <a:ea typeface="Assistant"/>
              <a:cs typeface="Assistant"/>
              <a:sym typeface="Assistant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 many rewards cards 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517325" y="1017725"/>
            <a:ext cx="4054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 Karma shows 116 credit cards to choose from (5)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There are 13 criteria to compare rewards credit cards with (6)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Consumers postpone decision-making with 10 or more decisions (7)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72% of Americans own a credit card (15)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Only 36% of them use rewards credit cards for everyday purchases (2)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88% use their credit card less than 3 times per month (1)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69% of reward credit card holders are underutilizing their rewards (3)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856550"/>
            <a:ext cx="4054800" cy="213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311700" y="1017725"/>
            <a:ext cx="85206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Identify your Reward Preferences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Examine Spending Patterns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Picking the Right Card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Rewards Credit Cards Today</a:t>
            </a:r>
            <a:endParaRPr/>
          </a:p>
        </p:txBody>
      </p:sp>
      <p:pic>
        <p:nvPicPr>
          <p:cNvPr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00" y="1754775"/>
            <a:ext cx="3676425" cy="2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359300" y="473525"/>
            <a:ext cx="642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🍎🍊Comparing Cards can be like Comparing Apples to Oranges🍎🍊</a:t>
            </a:r>
            <a:endParaRPr sz="2500"/>
          </a:p>
        </p:txBody>
      </p:sp>
      <p:graphicFrame>
        <p:nvGraphicFramePr>
          <p:cNvPr id="288" name="Google Shape;288;p30"/>
          <p:cNvGraphicFramePr/>
          <p:nvPr/>
        </p:nvGraphicFramePr>
        <p:xfrm>
          <a:off x="909775" y="14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{C2E79E3F-3317-4BA2-9387-A3D9312076CF}</a:tableStyleId>
              </a:tblPr>
              <a:tblGrid>
                <a:gridCol w="2051875"/>
                <a:gridCol w="1774150"/>
                <a:gridCol w="1702925"/>
                <a:gridCol w="1710050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Wells Fargo Active Cash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Capital One Venture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Chase Sapphire Preferred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Initial Offer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$200 when spending $500 in the first 3 months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75000 bonus </a:t>
                      </a:r>
                      <a:r>
                        <a:rPr lang="en" sz="1200" u="sng"/>
                        <a:t>miles</a:t>
                      </a:r>
                      <a:r>
                        <a:rPr lang="en" sz="1200"/>
                        <a:t> when spending $4000 in the first 3 months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60000 bonus </a:t>
                      </a:r>
                      <a:r>
                        <a:rPr lang="en" sz="1200" u="sng"/>
                        <a:t>points</a:t>
                      </a:r>
                      <a:r>
                        <a:rPr lang="en" sz="1200"/>
                        <a:t> when spending $4000 in the first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Rewards on any purchase per </a:t>
                      </a:r>
                      <a:r>
                        <a:rPr lang="en" sz="1200" u="sng"/>
                        <a:t>dollar</a:t>
                      </a:r>
                      <a:r>
                        <a:rPr lang="en" sz="1200"/>
                        <a:t> spent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2% </a:t>
                      </a:r>
                      <a:r>
                        <a:rPr lang="en" sz="1200" u="sng"/>
                        <a:t>cash back</a:t>
                      </a:r>
                      <a:endParaRPr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</a:t>
                      </a:r>
                      <a:r>
                        <a:rPr lang="en" sz="1200" u="sng"/>
                        <a:t>miles</a:t>
                      </a:r>
                      <a:endParaRPr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</a:t>
                      </a:r>
                      <a:r>
                        <a:rPr lang="en" sz="1200" u="sng"/>
                        <a:t>points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Rewards on food/groceries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2% </a:t>
                      </a:r>
                      <a:r>
                        <a:rPr lang="en" sz="1200" u="sng"/>
                        <a:t>cash back</a:t>
                      </a:r>
                      <a:endParaRPr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</a:t>
                      </a:r>
                      <a:r>
                        <a:rPr lang="en" sz="1200" u="sng"/>
                        <a:t>miles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</a:t>
                      </a:r>
                      <a:r>
                        <a:rPr lang="en" sz="1200" u="sng"/>
                        <a:t>points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Rewards on proprietary affiliate purchases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</a:t>
                      </a:r>
                      <a:r>
                        <a:rPr lang="en" sz="1200" u="sng"/>
                        <a:t>miles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</a:t>
                      </a:r>
                      <a:r>
                        <a:rPr lang="en" sz="1200" u="sng"/>
                        <a:t>points</a:t>
                      </a:r>
                      <a:endParaRPr sz="1200" u="sng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0"/>
          <p:cNvSpPr txBox="1"/>
          <p:nvPr>
            <p:ph type="title"/>
          </p:nvPr>
        </p:nvSpPr>
        <p:spPr>
          <a:xfrm>
            <a:off x="909775" y="4455450"/>
            <a:ext cx="72390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Top 3 credit cards of each reward type according to NerdWallet (5)</a:t>
            </a:r>
            <a:endParaRPr sz="1000"/>
          </a:p>
        </p:txBody>
      </p:sp>
      <p:sp>
        <p:nvSpPr>
          <p:cNvPr id="290" name="Google Shape;290;p30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from a 1 Week Trip: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364925" y="1017725"/>
            <a:ext cx="8142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$500 plane ticket (Delta), $860 hotel (Holiday Inn), $300 car rental (Hertz)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Wells Fargo Active Cash Card (18)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2% cash back on total price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$16.60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Sapphire Preferred Card (19)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5x points on hotel (IHG partner) (4300 points)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2x points on flight / car rental (1600 points)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1.25¢ per point: $5900 points total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$73.75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Capital One Venture Card: (20)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miles on hotel / car rental purchases (5800 miles)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miles on flight (1000 miles)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1¢ per mile: 6800 miles total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$68.00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ssistant"/>
              <a:buChar char="●"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 would results change if other purchases were factored?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Based on Spending Habits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1136250" y="1109175"/>
            <a:ext cx="719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Chase Sapphire Preferred (16)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Typical: $1 → 1 pt → $0.01 (cash)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Max: $1 (Chase Travel) →  5x pts → 5x $0.018 (Virgin Atlantic Flying Club)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Capital One Venture (17)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Typical: $1 → 2 miles → 2x $0.01 (cash)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Max: $1 (hotel/car rental) → 5 miles → 5x $0.014 (Air Canada)</a:t>
            </a:r>
            <a:endParaRPr sz="1600" u="sng">
              <a:solidFill>
                <a:schemeClr val="dk1"/>
              </a:solidFill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125" y="2789175"/>
            <a:ext cx="6432461" cy="20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ght Pastel Palette - Professional Basic Template by Slidesgo">
  <a:themeElements>
    <a:clrScheme name="Simple Light">
      <a:dk1>
        <a:srgbClr val="191919"/>
      </a:dk1>
      <a:lt1>
        <a:srgbClr val="CDBAE9"/>
      </a:lt1>
      <a:dk2>
        <a:srgbClr val="D4F7B8"/>
      </a:dk2>
      <a:lt2>
        <a:srgbClr val="F0B54C"/>
      </a:lt2>
      <a:accent1>
        <a:srgbClr val="F7D0C6"/>
      </a:accent1>
      <a:accent2>
        <a:srgbClr val="F5EC6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