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 Black"/>
      <p:bold r:id="rId46"/>
      <p:boldItalic r:id="rId47"/>
    </p:embeddedFont>
    <p:embeddedFont>
      <p:font typeface="Roboto"/>
      <p:regular r:id="rId48"/>
      <p:bold r:id="rId49"/>
      <p:italic r:id="rId50"/>
      <p:boldItalic r:id="rId51"/>
    </p:embeddedFont>
    <p:embeddedFont>
      <p:font typeface="Proxima Nova"/>
      <p:regular r:id="rId52"/>
      <p:bold r:id="rId53"/>
      <p:italic r:id="rId54"/>
      <p:boldItalic r:id="rId55"/>
    </p:embeddedFont>
    <p:embeddedFont>
      <p:font typeface="Assistant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26C8E6-E722-4F6F-BBF4-FE32CBF004CA}">
  <a:tblStyle styleId="{8826C8E6-E722-4F6F-BBF4-FE32CBF004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E261670-87F7-4AD8-999F-F55F6DAD1D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Black-bold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font" Target="fonts/RobotoBlack-boldItalic.fntdata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ProximaNova-bold.fntdata"/><Relationship Id="rId52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55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54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57" Type="http://schemas.openxmlformats.org/officeDocument/2006/relationships/font" Target="fonts/Assistant-bold.fntdata"/><Relationship Id="rId12" Type="http://schemas.openxmlformats.org/officeDocument/2006/relationships/slide" Target="slides/slide6.xml"/><Relationship Id="rId56" Type="http://schemas.openxmlformats.org/officeDocument/2006/relationships/font" Target="fonts/Assistant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hourai.io/blog/2020/07/17/web-application-development-the-basic-concepts/" TargetMode="External"/><Relationship Id="rId3" Type="http://schemas.openxmlformats.org/officeDocument/2006/relationships/hyperlink" Target="https://www.allerin.com/blog/what-is-mobile-app-integration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quicken.com/goals/see-where-my-money-is-going/" TargetMode="External"/><Relationship Id="rId3" Type="http://schemas.openxmlformats.org/officeDocument/2006/relationships/hyperlink" Target="https://media.istockphoto.com/id/955753008/photo/businesswoman-relax-from-work-at-the-office.jpg?s=612x612&amp;w=0&amp;k=20&amp;c=Khm_L9TArBuHftpTApDbkmrsY7y8IpP0lSAX4mgxDCI=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42b0d66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42b0d66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2bffae294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2bffae294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https://shourai.io/blog/2020/07/17/web-application-development-the-basic-concepts/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https://www.allerin.com/blog/what-is-mobile-app-integration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613e07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613e07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6ffc6132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6ffc6132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6ffc6132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6ffc6132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6ffc6132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6ffc6132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6ffc6132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6ffc6132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a6ffc6132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a6ffc6132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6ffc6132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6ffc6132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6ffc6132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6ffc6132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baca92fd0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baca92fd0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6ffc6132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a6ffc6132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a6ffc6132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a6ffc6132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a2bffae294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a2bffae294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2bffae294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a2bffae29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a2bffae294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a2bffae294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a42b0d66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a42b0d66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536f203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a536f203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a42b0d66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a42b0d66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a64a9871e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a64a9871e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a660a1d5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a660a1d5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6ba1a2d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6ba1a2d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Sources: Evans, D. S., &amp; Schmalensee, R. (2005). Paying with Plastic: The Digital Revolution in Buying and Borrowing. MIT Press.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85f18d43e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85f18d43e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8d23b12f25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8d23b12f25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8d23b12f25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8d23b12f25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85f18d43e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85f18d43e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a2bffae29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a2bffae2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84231489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84231489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8b737b39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8b737b39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90c41297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90c41297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a2bffae29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a2bffae29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8b737b399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8b737b39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b736e21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b736e21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2f9ff1dc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2f9ff1dc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https://www.usatoday.com/money/blueprint/credit-cards/how-many-credit-cards-should-i-have/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5f18d4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5f18d4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4231489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4231489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5f18d43e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5f18d43e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https://www.quicken.com/goals/see-where-my-money-is-going/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businesswoman-relax-from-work-at-the-office.jpg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5f18d43e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5f18d43e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-50" y="1110429"/>
            <a:ext cx="9144000" cy="699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255300" y="4690675"/>
            <a:ext cx="303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CS410 Design - BetterSwipe Team Blue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 flipH="1" rot="10800000">
            <a:off x="-50" y="1110429"/>
            <a:ext cx="9144000" cy="699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6255300" y="4690675"/>
            <a:ext cx="303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CS410 Design - BetterSwipe Team Blue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 flipH="1" rot="10800000">
            <a:off x="-50" y="1110429"/>
            <a:ext cx="9144000" cy="699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/>
        </p:nvSpPr>
        <p:spPr>
          <a:xfrm>
            <a:off x="6255300" y="4690675"/>
            <a:ext cx="303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CS410 Design - BetterSwipe Team Blue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lin ang="5400012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/>
          <p:nvPr/>
        </p:nvSpPr>
        <p:spPr>
          <a:xfrm flipH="1" rot="10800000">
            <a:off x="-50" y="1110429"/>
            <a:ext cx="9144000" cy="699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255300" y="4690675"/>
            <a:ext cx="303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CS410 Design - BetterSwipe Team Blue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shourai.io/blog/2020/07/17/web-application-development-the-basic-concepts/" TargetMode="External"/><Relationship Id="rId4" Type="http://schemas.openxmlformats.org/officeDocument/2006/relationships/hyperlink" Target="https://www.allerin.com/blog/what-is-mobile-app-integration" TargetMode="External"/><Relationship Id="rId5" Type="http://schemas.openxmlformats.org/officeDocument/2006/relationships/hyperlink" Target="https://credit.org/blog/the-benefits-of-having-credit-cards/" TargetMode="External"/><Relationship Id="rId6" Type="http://schemas.openxmlformats.org/officeDocument/2006/relationships/hyperlink" Target="https://www.quicken.com/goals/see-where-my-money-is-going/" TargetMode="External"/><Relationship Id="rId7" Type="http://schemas.openxmlformats.org/officeDocument/2006/relationships/hyperlink" Target="https://www.usatoday.com/money/blueprint/credit-cards/how-many-credit-cards-should-i-hav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BetterSwipe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-100" y="26172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“Better Rewards, Better Savings, Better Swipe”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750" y="1605701"/>
            <a:ext cx="3434876" cy="19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53850" y="3411500"/>
            <a:ext cx="558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BLUE TEAM FALL 2023</a:t>
            </a:r>
            <a:endParaRPr sz="2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53850" y="3846750"/>
            <a:ext cx="22833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CS410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572000" y="3342800"/>
            <a:ext cx="42168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Prototype 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RWP vs Prototype Features/Capabilities</a:t>
            </a:r>
            <a:endParaRPr/>
          </a:p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9" name="Google Shape;199;p23"/>
          <p:cNvGraphicFramePr/>
          <p:nvPr/>
        </p:nvGraphicFramePr>
        <p:xfrm>
          <a:off x="144550" y="134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{CE261670-87F7-4AD8-999F-F55F6DAD1DA5}</a:tableStyleId>
              </a:tblPr>
              <a:tblGrid>
                <a:gridCol w="3438000"/>
                <a:gridCol w="1431650"/>
                <a:gridCol w="1321700"/>
                <a:gridCol w="2710800"/>
              </a:tblGrid>
              <a:tr h="289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 Element</a:t>
                      </a:r>
                      <a:endParaRPr b="1"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World Product (RWP) </a:t>
                      </a:r>
                      <a:endParaRPr b="1"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 </a:t>
                      </a:r>
                      <a:endParaRPr b="1"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Reason </a:t>
                      </a:r>
                      <a:endParaRPr b="1"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1919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Login/Register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Functionality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Functionality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encryption of data at rest and in transit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Functionality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Functionality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Statement Upload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Functionality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 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Only accepts Excel-compatible format</a:t>
                      </a:r>
                      <a:endParaRPr sz="1100">
                        <a:highlight>
                          <a:srgbClr val="FF00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Categorization of expenditures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Functionality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 Functionality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Combination of ML and adjustments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82550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Download rewards details for credit cards cards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Functionality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 Functionality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Simulating data from a real database baseline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26950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Expenditure Profile Creation/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Maintenance</a:t>
                      </a: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Functionality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Functionality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</a:tr>
              <a:tr h="126950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Card Recommendations/Comparisons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Functionality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Functionality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</a:tr>
              <a:tr h="136100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 Monitoring of expenditures/cards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Functionality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 Functionality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simulated data</a:t>
                      </a:r>
                      <a:endParaRPr sz="1100">
                        <a:highlight>
                          <a:schemeClr val="accent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reports of expenditures and card recommendations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Functionality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Functionality</a:t>
                      </a:r>
                      <a:endParaRPr sz="1300"/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C8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Functional Component Diagram</a:t>
            </a:r>
            <a:endParaRPr/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375" y="1243375"/>
            <a:ext cx="6705252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New Credit Card Users</a:t>
            </a:r>
            <a:endParaRPr sz="2600"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Users who are skeptical of credit cards</a:t>
            </a:r>
            <a:endParaRPr sz="2200"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9090"/>
              <a:buChar char="○"/>
            </a:pPr>
            <a:r>
              <a:rPr lang="en" sz="2200"/>
              <a:t>Wants a handful of meaningful options</a:t>
            </a:r>
            <a:br>
              <a:rPr lang="en" sz="2400"/>
            </a:br>
            <a:endParaRPr sz="24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Experienced Credit Card Users</a:t>
            </a:r>
            <a:endParaRPr sz="2600"/>
          </a:p>
          <a:p>
            <a:pPr indent="-368935" lvl="1" marL="914400" rtl="0" algn="l">
              <a:spcBef>
                <a:spcPts val="0"/>
              </a:spcBef>
              <a:spcAft>
                <a:spcPts val="0"/>
              </a:spcAft>
              <a:buSzPct val="118181"/>
              <a:buChar char="○"/>
            </a:pPr>
            <a:r>
              <a:rPr lang="en" sz="2200"/>
              <a:t>Users who want unbiased card recommendations</a:t>
            </a:r>
            <a:endParaRPr sz="2200"/>
          </a:p>
          <a:p>
            <a:pPr indent="-368935" lvl="1" marL="914400" rtl="0" algn="l">
              <a:spcBef>
                <a:spcPts val="0"/>
              </a:spcBef>
              <a:spcAft>
                <a:spcPts val="0"/>
              </a:spcAft>
              <a:buSzPct val="118181"/>
              <a:buChar char="○"/>
            </a:pPr>
            <a:r>
              <a:rPr lang="en" sz="2200"/>
              <a:t>Looking for real, data-based reward card options</a:t>
            </a:r>
            <a:br>
              <a:rPr lang="en" sz="2600"/>
            </a:br>
            <a:endParaRPr sz="2600"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/>
              <a:t>Admins</a:t>
            </a:r>
            <a:endParaRPr sz="2600"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Users needing elevated privileges for testing and development</a:t>
            </a:r>
            <a:endParaRPr sz="2200"/>
          </a:p>
        </p:txBody>
      </p:sp>
      <p:sp>
        <p:nvSpPr>
          <p:cNvPr id="212" name="Google Shape;21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</a:t>
            </a:r>
            <a:endParaRPr/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 Structure Overview</a:t>
            </a:r>
            <a:endParaRPr/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3259825" y="1198100"/>
            <a:ext cx="2533500" cy="5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BetterSwipe</a:t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3657025" y="2007150"/>
            <a:ext cx="1739100" cy="5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5609800" y="2007150"/>
            <a:ext cx="1739100" cy="5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Management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1976050" y="2007150"/>
            <a:ext cx="1442700" cy="5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205150" y="2007150"/>
            <a:ext cx="1550100" cy="5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7562625" y="2007150"/>
            <a:ext cx="1343100" cy="5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5785300" y="2727228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5785300" y="3210863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5785300" y="4161950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5785300" y="3694521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2003350" y="2716978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Setup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2003350" y="3206599"/>
            <a:ext cx="1388100" cy="4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Update Spending Profile</a:t>
            </a:r>
            <a:endParaRPr sz="1200"/>
          </a:p>
        </p:txBody>
      </p:sp>
      <p:sp>
        <p:nvSpPr>
          <p:cNvPr id="232" name="Google Shape;232;p26"/>
          <p:cNvSpPr/>
          <p:nvPr/>
        </p:nvSpPr>
        <p:spPr>
          <a:xfrm>
            <a:off x="2003350" y="3716724"/>
            <a:ext cx="1388100" cy="4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 Top Matches</a:t>
            </a:r>
            <a:endParaRPr sz="1200"/>
          </a:p>
        </p:txBody>
      </p:sp>
      <p:sp>
        <p:nvSpPr>
          <p:cNvPr id="233" name="Google Shape;233;p26"/>
          <p:cNvSpPr/>
          <p:nvPr/>
        </p:nvSpPr>
        <p:spPr>
          <a:xfrm>
            <a:off x="7562625" y="2706400"/>
            <a:ext cx="1343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7585125" y="3210875"/>
            <a:ext cx="1343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286150" y="2706403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Flow</a:t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286150" y="3185453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3832525" y="2716978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</a:t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3832525" y="3206603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Spending Profile</a:t>
            </a:r>
            <a:endParaRPr sz="1200"/>
          </a:p>
        </p:txBody>
      </p:sp>
      <p:sp>
        <p:nvSpPr>
          <p:cNvPr id="239" name="Google Shape;239;p26"/>
          <p:cNvSpPr/>
          <p:nvPr/>
        </p:nvSpPr>
        <p:spPr>
          <a:xfrm>
            <a:off x="3832525" y="3696228"/>
            <a:ext cx="13881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Rewards Cards</a:t>
            </a:r>
            <a:endParaRPr sz="1200"/>
          </a:p>
        </p:txBody>
      </p:sp>
      <p:cxnSp>
        <p:nvCxnSpPr>
          <p:cNvPr id="240" name="Google Shape;240;p26"/>
          <p:cNvCxnSpPr>
            <a:endCxn id="235" idx="0"/>
          </p:cNvCxnSpPr>
          <p:nvPr/>
        </p:nvCxnSpPr>
        <p:spPr>
          <a:xfrm>
            <a:off x="980200" y="2571703"/>
            <a:ext cx="0" cy="13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6"/>
          <p:cNvCxnSpPr/>
          <p:nvPr/>
        </p:nvCxnSpPr>
        <p:spPr>
          <a:xfrm>
            <a:off x="980200" y="3050803"/>
            <a:ext cx="0" cy="13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6"/>
          <p:cNvCxnSpPr>
            <a:endCxn id="230" idx="0"/>
          </p:cNvCxnSpPr>
          <p:nvPr/>
        </p:nvCxnSpPr>
        <p:spPr>
          <a:xfrm>
            <a:off x="2697400" y="2571778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6"/>
          <p:cNvCxnSpPr/>
          <p:nvPr/>
        </p:nvCxnSpPr>
        <p:spPr>
          <a:xfrm>
            <a:off x="2697400" y="3071641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6"/>
          <p:cNvCxnSpPr>
            <a:stCxn id="231" idx="2"/>
            <a:endCxn id="232" idx="0"/>
          </p:cNvCxnSpPr>
          <p:nvPr/>
        </p:nvCxnSpPr>
        <p:spPr>
          <a:xfrm>
            <a:off x="2697400" y="3636499"/>
            <a:ext cx="0" cy="8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6"/>
          <p:cNvCxnSpPr/>
          <p:nvPr/>
        </p:nvCxnSpPr>
        <p:spPr>
          <a:xfrm>
            <a:off x="4526575" y="1762703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6"/>
          <p:cNvCxnSpPr/>
          <p:nvPr/>
        </p:nvCxnSpPr>
        <p:spPr>
          <a:xfrm flipH="1">
            <a:off x="984300" y="1892575"/>
            <a:ext cx="72804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6"/>
          <p:cNvCxnSpPr/>
          <p:nvPr/>
        </p:nvCxnSpPr>
        <p:spPr>
          <a:xfrm>
            <a:off x="4526575" y="2571778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6"/>
          <p:cNvCxnSpPr/>
          <p:nvPr/>
        </p:nvCxnSpPr>
        <p:spPr>
          <a:xfrm>
            <a:off x="4526575" y="3061391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6"/>
          <p:cNvCxnSpPr/>
          <p:nvPr/>
        </p:nvCxnSpPr>
        <p:spPr>
          <a:xfrm>
            <a:off x="4526575" y="3555266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6"/>
          <p:cNvCxnSpPr/>
          <p:nvPr/>
        </p:nvCxnSpPr>
        <p:spPr>
          <a:xfrm>
            <a:off x="980200" y="1892578"/>
            <a:ext cx="0" cy="13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8264700" y="1892575"/>
            <a:ext cx="0" cy="11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6"/>
          <p:cNvCxnSpPr/>
          <p:nvPr/>
        </p:nvCxnSpPr>
        <p:spPr>
          <a:xfrm>
            <a:off x="6479350" y="1907900"/>
            <a:ext cx="0" cy="11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6"/>
          <p:cNvCxnSpPr/>
          <p:nvPr/>
        </p:nvCxnSpPr>
        <p:spPr>
          <a:xfrm>
            <a:off x="4526575" y="1892375"/>
            <a:ext cx="0" cy="11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6"/>
          <p:cNvCxnSpPr/>
          <p:nvPr/>
        </p:nvCxnSpPr>
        <p:spPr>
          <a:xfrm>
            <a:off x="2723700" y="1892375"/>
            <a:ext cx="0" cy="11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/>
          <p:nvPr/>
        </p:nvCxnSpPr>
        <p:spPr>
          <a:xfrm>
            <a:off x="6479350" y="2571778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6"/>
          <p:cNvCxnSpPr/>
          <p:nvPr/>
        </p:nvCxnSpPr>
        <p:spPr>
          <a:xfrm>
            <a:off x="6479350" y="3060541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6"/>
          <p:cNvCxnSpPr/>
          <p:nvPr/>
        </p:nvCxnSpPr>
        <p:spPr>
          <a:xfrm>
            <a:off x="6479350" y="3549741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6"/>
          <p:cNvCxnSpPr/>
          <p:nvPr/>
        </p:nvCxnSpPr>
        <p:spPr>
          <a:xfrm>
            <a:off x="6479350" y="4038928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6"/>
          <p:cNvCxnSpPr/>
          <p:nvPr/>
        </p:nvCxnSpPr>
        <p:spPr>
          <a:xfrm>
            <a:off x="8264700" y="2571778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6"/>
          <p:cNvCxnSpPr/>
          <p:nvPr/>
        </p:nvCxnSpPr>
        <p:spPr>
          <a:xfrm>
            <a:off x="8264700" y="3058241"/>
            <a:ext cx="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Pages</a:t>
            </a:r>
            <a:endParaRPr/>
          </a:p>
        </p:txBody>
      </p:sp>
      <p:sp>
        <p:nvSpPr>
          <p:cNvPr id="266" name="Google Shape;266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6099"/>
            <a:ext cx="3704376" cy="208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925" y="976099"/>
            <a:ext cx="3704366" cy="208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9825" y="3059800"/>
            <a:ext cx="3704366" cy="208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Pages</a:t>
            </a:r>
            <a:endParaRPr/>
          </a:p>
        </p:txBody>
      </p:sp>
      <p:sp>
        <p:nvSpPr>
          <p:cNvPr id="275" name="Google Shape;275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3">
            <a:alphaModFix/>
          </a:blip>
          <a:srcRect b="0" l="31904" r="32379" t="0"/>
          <a:stretch/>
        </p:blipFill>
        <p:spPr>
          <a:xfrm>
            <a:off x="6649509" y="1250950"/>
            <a:ext cx="2182790" cy="343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8"/>
          <p:cNvPicPr preferRelativeResize="0"/>
          <p:nvPr/>
        </p:nvPicPr>
        <p:blipFill rotWithShape="1">
          <a:blip r:embed="rId4">
            <a:alphaModFix/>
          </a:blip>
          <a:srcRect b="0" l="30903" r="32001" t="0"/>
          <a:stretch/>
        </p:blipFill>
        <p:spPr>
          <a:xfrm>
            <a:off x="311700" y="1250950"/>
            <a:ext cx="2267174" cy="343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8"/>
          <p:cNvPicPr preferRelativeResize="0"/>
          <p:nvPr/>
        </p:nvPicPr>
        <p:blipFill rotWithShape="1">
          <a:blip r:embed="rId5">
            <a:alphaModFix/>
          </a:blip>
          <a:srcRect b="0" l="32313" r="33492" t="0"/>
          <a:stretch/>
        </p:blipFill>
        <p:spPr>
          <a:xfrm>
            <a:off x="3527049" y="1250950"/>
            <a:ext cx="2089915" cy="343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0875" y="65025"/>
            <a:ext cx="1783824" cy="10033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28"/>
          <p:cNvCxnSpPr/>
          <p:nvPr/>
        </p:nvCxnSpPr>
        <p:spPr>
          <a:xfrm flipH="1" rot="10800000">
            <a:off x="2673013" y="2967000"/>
            <a:ext cx="759900" cy="5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8"/>
          <p:cNvCxnSpPr/>
          <p:nvPr/>
        </p:nvCxnSpPr>
        <p:spPr>
          <a:xfrm flipH="1" rot="10800000">
            <a:off x="5753288" y="2967000"/>
            <a:ext cx="759900" cy="5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287" name="Google Shape;287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2712145" y="1736650"/>
            <a:ext cx="1459800" cy="434100"/>
          </a:xfrm>
          <a:prstGeom prst="roundRect">
            <a:avLst>
              <a:gd fmla="val 50000" name="adj"/>
            </a:avLst>
          </a:prstGeom>
          <a:solidFill>
            <a:srgbClr val="8AC67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Load Statements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4727565" y="1736800"/>
            <a:ext cx="1704300" cy="434100"/>
          </a:xfrm>
          <a:prstGeom prst="roundRect">
            <a:avLst>
              <a:gd fmla="val 50000" name="adj"/>
            </a:avLst>
          </a:prstGeom>
          <a:solidFill>
            <a:srgbClr val="C73C8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Analyze spending profile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6987499" y="1767225"/>
            <a:ext cx="1459800" cy="434100"/>
          </a:xfrm>
          <a:prstGeom prst="roundRect">
            <a:avLst>
              <a:gd fmla="val 50000" name="adj"/>
            </a:avLst>
          </a:prstGeom>
          <a:solidFill>
            <a:srgbClr val="1E93B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Find top matches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696713" y="1736650"/>
            <a:ext cx="1459800" cy="434100"/>
          </a:xfrm>
          <a:prstGeom prst="roundRect">
            <a:avLst>
              <a:gd fmla="val 50000" name="adj"/>
            </a:avLst>
          </a:prstGeom>
          <a:solidFill>
            <a:srgbClr val="BD9A1E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Create profile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696725" y="2501900"/>
            <a:ext cx="1459800" cy="518400"/>
          </a:xfrm>
          <a:prstGeom prst="roundRect">
            <a:avLst>
              <a:gd fmla="val 17540" name="adj"/>
            </a:avLst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new account</a:t>
            </a:r>
            <a:endParaRPr sz="1200"/>
          </a:p>
        </p:txBody>
      </p:sp>
      <p:sp>
        <p:nvSpPr>
          <p:cNvPr id="293" name="Google Shape;293;p29"/>
          <p:cNvSpPr/>
          <p:nvPr/>
        </p:nvSpPr>
        <p:spPr>
          <a:xfrm>
            <a:off x="697025" y="3256825"/>
            <a:ext cx="1459800" cy="393600"/>
          </a:xfrm>
          <a:prstGeom prst="roundRect">
            <a:avLst>
              <a:gd fmla="val 24574" name="adj"/>
            </a:avLst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 in</a:t>
            </a:r>
            <a:endParaRPr sz="1200"/>
          </a:p>
        </p:txBody>
      </p:sp>
      <p:sp>
        <p:nvSpPr>
          <p:cNvPr id="294" name="Google Shape;294;p29"/>
          <p:cNvSpPr/>
          <p:nvPr/>
        </p:nvSpPr>
        <p:spPr>
          <a:xfrm>
            <a:off x="2712150" y="2511073"/>
            <a:ext cx="1459800" cy="518400"/>
          </a:xfrm>
          <a:prstGeom prst="roundRect">
            <a:avLst>
              <a:gd fmla="val 16372" name="adj"/>
            </a:avLst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 statement file</a:t>
            </a:r>
            <a:endParaRPr sz="1200"/>
          </a:p>
        </p:txBody>
      </p:sp>
      <p:sp>
        <p:nvSpPr>
          <p:cNvPr id="295" name="Google Shape;295;p29"/>
          <p:cNvSpPr/>
          <p:nvPr/>
        </p:nvSpPr>
        <p:spPr>
          <a:xfrm>
            <a:off x="2712150" y="3236575"/>
            <a:ext cx="1459800" cy="434100"/>
          </a:xfrm>
          <a:prstGeom prst="roundRect">
            <a:avLst>
              <a:gd fmla="val 19552" name="adj"/>
            </a:avLst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Parse spending data</a:t>
            </a:r>
            <a:endParaRPr sz="1200"/>
          </a:p>
        </p:txBody>
      </p:sp>
      <p:sp>
        <p:nvSpPr>
          <p:cNvPr id="296" name="Google Shape;296;p29"/>
          <p:cNvSpPr/>
          <p:nvPr/>
        </p:nvSpPr>
        <p:spPr>
          <a:xfrm>
            <a:off x="2712150" y="3971250"/>
            <a:ext cx="1459800" cy="434100"/>
          </a:xfrm>
          <a:prstGeom prst="roundRect">
            <a:avLst>
              <a:gd fmla="val 14328" name="adj"/>
            </a:avLst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Categorize using AI/ML</a:t>
            </a:r>
            <a:endParaRPr sz="1200"/>
          </a:p>
        </p:txBody>
      </p:sp>
      <p:sp>
        <p:nvSpPr>
          <p:cNvPr id="297" name="Google Shape;297;p29"/>
          <p:cNvSpPr/>
          <p:nvPr/>
        </p:nvSpPr>
        <p:spPr>
          <a:xfrm>
            <a:off x="4787763" y="2501900"/>
            <a:ext cx="1584000" cy="518400"/>
          </a:xfrm>
          <a:prstGeom prst="roundRect">
            <a:avLst>
              <a:gd fmla="val 12628" name="adj"/>
            </a:avLst>
          </a:prstGeom>
          <a:solidFill>
            <a:srgbClr val="EBA5CE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Calculate spending category averages</a:t>
            </a:r>
            <a:endParaRPr sz="1200"/>
          </a:p>
        </p:txBody>
      </p:sp>
      <p:sp>
        <p:nvSpPr>
          <p:cNvPr id="298" name="Google Shape;298;p29"/>
          <p:cNvSpPr/>
          <p:nvPr/>
        </p:nvSpPr>
        <p:spPr>
          <a:xfrm>
            <a:off x="6987563" y="2501900"/>
            <a:ext cx="1459800" cy="434100"/>
          </a:xfrm>
          <a:prstGeom prst="roundRect">
            <a:avLst>
              <a:gd fmla="val 13341" name="adj"/>
            </a:avLst>
          </a:prstGeom>
          <a:solidFill>
            <a:srgbClr val="7FC4D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Calculate card scores</a:t>
            </a:r>
            <a:endParaRPr sz="1200"/>
          </a:p>
        </p:txBody>
      </p:sp>
      <p:sp>
        <p:nvSpPr>
          <p:cNvPr id="299" name="Google Shape;299;p29"/>
          <p:cNvSpPr/>
          <p:nvPr/>
        </p:nvSpPr>
        <p:spPr>
          <a:xfrm>
            <a:off x="6987563" y="3236575"/>
            <a:ext cx="1459800" cy="434100"/>
          </a:xfrm>
          <a:prstGeom prst="roundRect">
            <a:avLst>
              <a:gd fmla="val 15080" name="adj"/>
            </a:avLst>
          </a:prstGeom>
          <a:solidFill>
            <a:srgbClr val="7FC4D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Sort by highest score</a:t>
            </a:r>
            <a:endParaRPr sz="1200"/>
          </a:p>
        </p:txBody>
      </p:sp>
      <p:sp>
        <p:nvSpPr>
          <p:cNvPr id="300" name="Google Shape;300;p29"/>
          <p:cNvSpPr/>
          <p:nvPr/>
        </p:nvSpPr>
        <p:spPr>
          <a:xfrm>
            <a:off x="6987438" y="3971250"/>
            <a:ext cx="1459800" cy="434100"/>
          </a:xfrm>
          <a:prstGeom prst="roundRect">
            <a:avLst>
              <a:gd fmla="val 15109" name="adj"/>
            </a:avLst>
          </a:prstGeom>
          <a:solidFill>
            <a:srgbClr val="7FC4D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 top 3 to GUI</a:t>
            </a:r>
            <a:endParaRPr sz="1200"/>
          </a:p>
        </p:txBody>
      </p:sp>
      <p:cxnSp>
        <p:nvCxnSpPr>
          <p:cNvPr id="301" name="Google Shape;301;p29"/>
          <p:cNvCxnSpPr>
            <a:endCxn id="291" idx="0"/>
          </p:cNvCxnSpPr>
          <p:nvPr/>
        </p:nvCxnSpPr>
        <p:spPr>
          <a:xfrm flipH="1" rot="-5400000">
            <a:off x="954113" y="1264150"/>
            <a:ext cx="621300" cy="323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9"/>
          <p:cNvCxnSpPr>
            <a:endCxn id="288" idx="0"/>
          </p:cNvCxnSpPr>
          <p:nvPr/>
        </p:nvCxnSpPr>
        <p:spPr>
          <a:xfrm>
            <a:off x="1110745" y="1432150"/>
            <a:ext cx="2331300" cy="304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9"/>
          <p:cNvCxnSpPr>
            <a:endCxn id="289" idx="0"/>
          </p:cNvCxnSpPr>
          <p:nvPr/>
        </p:nvCxnSpPr>
        <p:spPr>
          <a:xfrm>
            <a:off x="1384515" y="1432000"/>
            <a:ext cx="4195200" cy="3048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9"/>
          <p:cNvCxnSpPr>
            <a:endCxn id="290" idx="0"/>
          </p:cNvCxnSpPr>
          <p:nvPr/>
        </p:nvCxnSpPr>
        <p:spPr>
          <a:xfrm>
            <a:off x="1115899" y="1423425"/>
            <a:ext cx="6601500" cy="3438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9"/>
          <p:cNvCxnSpPr>
            <a:stCxn id="291" idx="2"/>
            <a:endCxn id="292" idx="0"/>
          </p:cNvCxnSpPr>
          <p:nvPr/>
        </p:nvCxnSpPr>
        <p:spPr>
          <a:xfrm flipH="1" rot="-5400000">
            <a:off x="1261313" y="2336050"/>
            <a:ext cx="3312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9"/>
          <p:cNvCxnSpPr>
            <a:stCxn id="292" idx="2"/>
            <a:endCxn id="293" idx="0"/>
          </p:cNvCxnSpPr>
          <p:nvPr/>
        </p:nvCxnSpPr>
        <p:spPr>
          <a:xfrm flipH="1" rot="-5400000">
            <a:off x="1308725" y="3138200"/>
            <a:ext cx="236400" cy="600"/>
          </a:xfrm>
          <a:prstGeom prst="bentConnector3">
            <a:avLst>
              <a:gd fmla="val 5002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9"/>
          <p:cNvCxnSpPr>
            <a:stCxn id="288" idx="2"/>
            <a:endCxn id="294" idx="0"/>
          </p:cNvCxnSpPr>
          <p:nvPr/>
        </p:nvCxnSpPr>
        <p:spPr>
          <a:xfrm flipH="1" rot="-5400000">
            <a:off x="3272245" y="2340550"/>
            <a:ext cx="340200" cy="600"/>
          </a:xfrm>
          <a:prstGeom prst="bentConnector3">
            <a:avLst>
              <a:gd fmla="val 5001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9"/>
          <p:cNvCxnSpPr>
            <a:stCxn id="294" idx="2"/>
            <a:endCxn id="295" idx="0"/>
          </p:cNvCxnSpPr>
          <p:nvPr/>
        </p:nvCxnSpPr>
        <p:spPr>
          <a:xfrm flipH="1" rot="-5400000">
            <a:off x="3338850" y="3132673"/>
            <a:ext cx="207000" cy="600"/>
          </a:xfrm>
          <a:prstGeom prst="bentConnector3">
            <a:avLst>
              <a:gd fmla="val 5002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9"/>
          <p:cNvCxnSpPr>
            <a:stCxn id="295" idx="2"/>
            <a:endCxn id="296" idx="0"/>
          </p:cNvCxnSpPr>
          <p:nvPr/>
        </p:nvCxnSpPr>
        <p:spPr>
          <a:xfrm flipH="1" rot="-5400000">
            <a:off x="3292050" y="3820675"/>
            <a:ext cx="3006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9"/>
          <p:cNvCxnSpPr>
            <a:stCxn id="289" idx="2"/>
            <a:endCxn id="297" idx="0"/>
          </p:cNvCxnSpPr>
          <p:nvPr/>
        </p:nvCxnSpPr>
        <p:spPr>
          <a:xfrm flipH="1" rot="-5400000">
            <a:off x="5414565" y="2336050"/>
            <a:ext cx="330900" cy="600"/>
          </a:xfrm>
          <a:prstGeom prst="bentConnector3">
            <a:avLst>
              <a:gd fmla="val 5001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9"/>
          <p:cNvCxnSpPr>
            <a:stCxn id="290" idx="2"/>
            <a:endCxn id="298" idx="0"/>
          </p:cNvCxnSpPr>
          <p:nvPr/>
        </p:nvCxnSpPr>
        <p:spPr>
          <a:xfrm flipH="1" rot="-5400000">
            <a:off x="7567399" y="2351325"/>
            <a:ext cx="3006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9"/>
          <p:cNvCxnSpPr>
            <a:stCxn id="298" idx="2"/>
            <a:endCxn id="299" idx="0"/>
          </p:cNvCxnSpPr>
          <p:nvPr/>
        </p:nvCxnSpPr>
        <p:spPr>
          <a:xfrm flipH="1" rot="-5400000">
            <a:off x="7567463" y="3086000"/>
            <a:ext cx="3006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9"/>
          <p:cNvCxnSpPr>
            <a:stCxn id="299" idx="2"/>
            <a:endCxn id="300" idx="0"/>
          </p:cNvCxnSpPr>
          <p:nvPr/>
        </p:nvCxnSpPr>
        <p:spPr>
          <a:xfrm flipH="1" rot="-5400000">
            <a:off x="7567463" y="3820675"/>
            <a:ext cx="300600" cy="6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WBS Algorithms - Create Profile</a:t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1155000" y="2137688"/>
            <a:ext cx="921000" cy="656400"/>
          </a:xfrm>
          <a:prstGeom prst="roundRect">
            <a:avLst>
              <a:gd fmla="val 0" name="adj"/>
            </a:avLst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Prompt user to log in</a:t>
            </a:r>
            <a:endParaRPr sz="1200"/>
          </a:p>
        </p:txBody>
      </p:sp>
      <p:sp>
        <p:nvSpPr>
          <p:cNvPr id="320" name="Google Shape;320;p30"/>
          <p:cNvSpPr/>
          <p:nvPr/>
        </p:nvSpPr>
        <p:spPr>
          <a:xfrm>
            <a:off x="4207438" y="2241788"/>
            <a:ext cx="778200" cy="448200"/>
          </a:xfrm>
          <a:prstGeom prst="roundRect">
            <a:avLst>
              <a:gd fmla="val 0" name="adj"/>
            </a:avLst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 begins profile creation</a:t>
            </a:r>
            <a:endParaRPr sz="800"/>
          </a:p>
        </p:txBody>
      </p:sp>
      <p:sp>
        <p:nvSpPr>
          <p:cNvPr id="321" name="Google Shape;321;p30"/>
          <p:cNvSpPr/>
          <p:nvPr/>
        </p:nvSpPr>
        <p:spPr>
          <a:xfrm>
            <a:off x="4582830" y="3732675"/>
            <a:ext cx="1379400" cy="692100"/>
          </a:xfrm>
          <a:prstGeom prst="roundRect">
            <a:avLst>
              <a:gd fmla="val 50000" name="adj"/>
            </a:avLst>
          </a:prstGeom>
          <a:solidFill>
            <a:srgbClr val="BD9A1E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Log into user account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22" name="Google Shape;322;p30"/>
          <p:cNvSpPr/>
          <p:nvPr/>
        </p:nvSpPr>
        <p:spPr>
          <a:xfrm>
            <a:off x="2577438" y="1930375"/>
            <a:ext cx="1230575" cy="1071050"/>
          </a:xfrm>
          <a:prstGeom prst="flowChartDecision">
            <a:avLst/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Is there a profile associated with user Email?</a:t>
            </a:r>
            <a:endParaRPr sz="700"/>
          </a:p>
        </p:txBody>
      </p:sp>
      <p:cxnSp>
        <p:nvCxnSpPr>
          <p:cNvPr id="323" name="Google Shape;323;p30"/>
          <p:cNvCxnSpPr>
            <a:stCxn id="319" idx="3"/>
            <a:endCxn id="322" idx="1"/>
          </p:cNvCxnSpPr>
          <p:nvPr/>
        </p:nvCxnSpPr>
        <p:spPr>
          <a:xfrm>
            <a:off x="2076000" y="2465888"/>
            <a:ext cx="501300" cy="600"/>
          </a:xfrm>
          <a:prstGeom prst="bentConnector3">
            <a:avLst>
              <a:gd fmla="val 50014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0"/>
          <p:cNvCxnSpPr>
            <a:stCxn id="322" idx="3"/>
            <a:endCxn id="320" idx="1"/>
          </p:cNvCxnSpPr>
          <p:nvPr/>
        </p:nvCxnSpPr>
        <p:spPr>
          <a:xfrm>
            <a:off x="3808013" y="2465900"/>
            <a:ext cx="399300" cy="600"/>
          </a:xfrm>
          <a:prstGeom prst="bentConnector3">
            <a:avLst>
              <a:gd fmla="val 50015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0"/>
          <p:cNvSpPr/>
          <p:nvPr/>
        </p:nvSpPr>
        <p:spPr>
          <a:xfrm>
            <a:off x="5243675" y="1958288"/>
            <a:ext cx="1203600" cy="1015200"/>
          </a:xfrm>
          <a:prstGeom prst="roundRect">
            <a:avLst>
              <a:gd fmla="val 0" name="adj"/>
            </a:avLst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 inputs basic user information to create account: email, user name, password,</a:t>
            </a:r>
            <a:endParaRPr sz="800"/>
          </a:p>
        </p:txBody>
      </p:sp>
      <p:cxnSp>
        <p:nvCxnSpPr>
          <p:cNvPr id="326" name="Google Shape;326;p30"/>
          <p:cNvCxnSpPr>
            <a:stCxn id="320" idx="3"/>
            <a:endCxn id="325" idx="1"/>
          </p:cNvCxnSpPr>
          <p:nvPr/>
        </p:nvCxnSpPr>
        <p:spPr>
          <a:xfrm>
            <a:off x="4985638" y="2465888"/>
            <a:ext cx="2580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0"/>
          <p:cNvSpPr/>
          <p:nvPr/>
        </p:nvSpPr>
        <p:spPr>
          <a:xfrm>
            <a:off x="6705300" y="1855575"/>
            <a:ext cx="1230575" cy="1220625"/>
          </a:xfrm>
          <a:prstGeom prst="flowChartDecision">
            <a:avLst/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Valid password and adequate data for user account?</a:t>
            </a:r>
            <a:endParaRPr sz="700"/>
          </a:p>
        </p:txBody>
      </p:sp>
      <p:cxnSp>
        <p:nvCxnSpPr>
          <p:cNvPr id="328" name="Google Shape;328;p30"/>
          <p:cNvCxnSpPr>
            <a:stCxn id="325" idx="3"/>
            <a:endCxn id="327" idx="1"/>
          </p:cNvCxnSpPr>
          <p:nvPr/>
        </p:nvCxnSpPr>
        <p:spPr>
          <a:xfrm>
            <a:off x="6447275" y="2465888"/>
            <a:ext cx="2580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0"/>
          <p:cNvCxnSpPr>
            <a:stCxn id="327" idx="0"/>
            <a:endCxn id="325" idx="0"/>
          </p:cNvCxnSpPr>
          <p:nvPr/>
        </p:nvCxnSpPr>
        <p:spPr>
          <a:xfrm rot="5400000">
            <a:off x="6531738" y="1169325"/>
            <a:ext cx="102600" cy="1475100"/>
          </a:xfrm>
          <a:prstGeom prst="bentConnector3">
            <a:avLst>
              <a:gd fmla="val -232091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0"/>
          <p:cNvSpPr/>
          <p:nvPr/>
        </p:nvSpPr>
        <p:spPr>
          <a:xfrm>
            <a:off x="6818375" y="3732663"/>
            <a:ext cx="1004400" cy="692100"/>
          </a:xfrm>
          <a:prstGeom prst="roundRect">
            <a:avLst>
              <a:gd fmla="val 0" name="adj"/>
            </a:avLst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 account created and entered into database.</a:t>
            </a:r>
            <a:endParaRPr sz="800"/>
          </a:p>
        </p:txBody>
      </p:sp>
      <p:cxnSp>
        <p:nvCxnSpPr>
          <p:cNvPr id="331" name="Google Shape;331;p30"/>
          <p:cNvCxnSpPr>
            <a:stCxn id="327" idx="2"/>
            <a:endCxn id="330" idx="0"/>
          </p:cNvCxnSpPr>
          <p:nvPr/>
        </p:nvCxnSpPr>
        <p:spPr>
          <a:xfrm flipH="1" rot="-5400000">
            <a:off x="6992688" y="3404100"/>
            <a:ext cx="656400" cy="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0"/>
          <p:cNvCxnSpPr>
            <a:stCxn id="322" idx="2"/>
            <a:endCxn id="333" idx="0"/>
          </p:cNvCxnSpPr>
          <p:nvPr/>
        </p:nvCxnSpPr>
        <p:spPr>
          <a:xfrm>
            <a:off x="3192725" y="3001425"/>
            <a:ext cx="2400" cy="4668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30"/>
          <p:cNvSpPr txBox="1"/>
          <p:nvPr/>
        </p:nvSpPr>
        <p:spPr>
          <a:xfrm>
            <a:off x="3192725" y="2910975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7320600" y="3065425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3772313" y="2402388"/>
            <a:ext cx="4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7345038" y="1563363"/>
            <a:ext cx="4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30"/>
          <p:cNvSpPr/>
          <p:nvPr/>
        </p:nvSpPr>
        <p:spPr>
          <a:xfrm>
            <a:off x="2579838" y="3468113"/>
            <a:ext cx="1230575" cy="1220625"/>
          </a:xfrm>
          <a:prstGeom prst="flowChartDecision">
            <a:avLst/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Valid password for that account?</a:t>
            </a:r>
            <a:endParaRPr sz="700"/>
          </a:p>
        </p:txBody>
      </p:sp>
      <p:sp>
        <p:nvSpPr>
          <p:cNvPr id="339" name="Google Shape;339;p30"/>
          <p:cNvSpPr/>
          <p:nvPr/>
        </p:nvSpPr>
        <p:spPr>
          <a:xfrm>
            <a:off x="1154988" y="3798247"/>
            <a:ext cx="921000" cy="560400"/>
          </a:xfrm>
          <a:prstGeom prst="roundRect">
            <a:avLst>
              <a:gd fmla="val 0" name="adj"/>
            </a:avLst>
          </a:prstGeom>
          <a:solidFill>
            <a:srgbClr val="D9C27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Request user to log in again </a:t>
            </a:r>
            <a:endParaRPr sz="800"/>
          </a:p>
        </p:txBody>
      </p:sp>
      <p:cxnSp>
        <p:nvCxnSpPr>
          <p:cNvPr id="340" name="Google Shape;340;p30"/>
          <p:cNvCxnSpPr>
            <a:stCxn id="339" idx="0"/>
            <a:endCxn id="319" idx="2"/>
          </p:cNvCxnSpPr>
          <p:nvPr/>
        </p:nvCxnSpPr>
        <p:spPr>
          <a:xfrm rot="-5400000">
            <a:off x="1113738" y="3295897"/>
            <a:ext cx="10041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0"/>
          <p:cNvCxnSpPr>
            <a:stCxn id="333" idx="1"/>
            <a:endCxn id="339" idx="3"/>
          </p:cNvCxnSpPr>
          <p:nvPr/>
        </p:nvCxnSpPr>
        <p:spPr>
          <a:xfrm flipH="1">
            <a:off x="2075838" y="4078425"/>
            <a:ext cx="504000" cy="600"/>
          </a:xfrm>
          <a:prstGeom prst="bentConnector3">
            <a:avLst>
              <a:gd fmla="val 49984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0"/>
          <p:cNvCxnSpPr>
            <a:stCxn id="333" idx="3"/>
            <a:endCxn id="321" idx="1"/>
          </p:cNvCxnSpPr>
          <p:nvPr/>
        </p:nvCxnSpPr>
        <p:spPr>
          <a:xfrm>
            <a:off x="3810413" y="4078425"/>
            <a:ext cx="772500" cy="3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30"/>
          <p:cNvSpPr txBox="1"/>
          <p:nvPr/>
        </p:nvSpPr>
        <p:spPr>
          <a:xfrm>
            <a:off x="3772313" y="3798238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44" name="Google Shape;344;p30"/>
          <p:cNvCxnSpPr>
            <a:stCxn id="330" idx="1"/>
            <a:endCxn id="321" idx="3"/>
          </p:cNvCxnSpPr>
          <p:nvPr/>
        </p:nvCxnSpPr>
        <p:spPr>
          <a:xfrm rot="10800000">
            <a:off x="5962175" y="4078713"/>
            <a:ext cx="8562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0"/>
          <p:cNvSpPr/>
          <p:nvPr/>
        </p:nvSpPr>
        <p:spPr>
          <a:xfrm>
            <a:off x="1226688" y="1407375"/>
            <a:ext cx="778200" cy="448200"/>
          </a:xfrm>
          <a:prstGeom prst="roundRect">
            <a:avLst>
              <a:gd fmla="val 50000" name="adj"/>
            </a:avLst>
          </a:prstGeom>
          <a:solidFill>
            <a:srgbClr val="BD9A1E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Start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346" name="Google Shape;346;p30"/>
          <p:cNvCxnSpPr>
            <a:stCxn id="345" idx="2"/>
            <a:endCxn id="319" idx="0"/>
          </p:cNvCxnSpPr>
          <p:nvPr/>
        </p:nvCxnSpPr>
        <p:spPr>
          <a:xfrm flipH="1" rot="-5400000">
            <a:off x="1475088" y="1996275"/>
            <a:ext cx="2820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30"/>
          <p:cNvSpPr txBox="1"/>
          <p:nvPr/>
        </p:nvSpPr>
        <p:spPr>
          <a:xfrm>
            <a:off x="2299863" y="3798238"/>
            <a:ext cx="4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WBS Algorithms - Load Statements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353" name="Google Shape;353;p31"/>
          <p:cNvSpPr/>
          <p:nvPr/>
        </p:nvSpPr>
        <p:spPr>
          <a:xfrm>
            <a:off x="6827625" y="1776725"/>
            <a:ext cx="1004400" cy="588300"/>
          </a:xfrm>
          <a:prstGeom prst="roundRect">
            <a:avLst>
              <a:gd fmla="val 0" name="adj"/>
            </a:avLst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Interpret each line as a transaction</a:t>
            </a:r>
            <a:endParaRPr sz="800"/>
          </a:p>
        </p:txBody>
      </p:sp>
      <p:cxnSp>
        <p:nvCxnSpPr>
          <p:cNvPr id="354" name="Google Shape;354;p31"/>
          <p:cNvCxnSpPr>
            <a:stCxn id="353" idx="2"/>
            <a:endCxn id="355" idx="0"/>
          </p:cNvCxnSpPr>
          <p:nvPr/>
        </p:nvCxnSpPr>
        <p:spPr>
          <a:xfrm rot="5400000">
            <a:off x="4411575" y="286175"/>
            <a:ext cx="839400" cy="49971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1"/>
          <p:cNvSpPr/>
          <p:nvPr/>
        </p:nvSpPr>
        <p:spPr>
          <a:xfrm>
            <a:off x="1645038" y="3204525"/>
            <a:ext cx="1375500" cy="921300"/>
          </a:xfrm>
          <a:prstGeom prst="roundRect">
            <a:avLst>
              <a:gd fmla="val 0" name="adj"/>
            </a:avLst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Read transaction and place into a category using Machine Learning</a:t>
            </a:r>
            <a:endParaRPr sz="800"/>
          </a:p>
        </p:txBody>
      </p:sp>
      <p:sp>
        <p:nvSpPr>
          <p:cNvPr id="356" name="Google Shape;356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7" name="Google Shape;357;p31"/>
          <p:cNvCxnSpPr>
            <a:stCxn id="355" idx="3"/>
            <a:endCxn id="358" idx="1"/>
          </p:cNvCxnSpPr>
          <p:nvPr/>
        </p:nvCxnSpPr>
        <p:spPr>
          <a:xfrm>
            <a:off x="3020538" y="3665175"/>
            <a:ext cx="371400" cy="6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1"/>
          <p:cNvSpPr/>
          <p:nvPr/>
        </p:nvSpPr>
        <p:spPr>
          <a:xfrm>
            <a:off x="3391788" y="3319125"/>
            <a:ext cx="1004400" cy="692100"/>
          </a:xfrm>
          <a:prstGeom prst="roundRect">
            <a:avLst>
              <a:gd fmla="val 0" name="adj"/>
            </a:avLst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Save transaction to spending profile in database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59" name="Google Shape;359;p31"/>
          <p:cNvSpPr/>
          <p:nvPr/>
        </p:nvSpPr>
        <p:spPr>
          <a:xfrm>
            <a:off x="6384150" y="3425410"/>
            <a:ext cx="1114800" cy="483000"/>
          </a:xfrm>
          <a:prstGeom prst="roundRect">
            <a:avLst>
              <a:gd fmla="val 50000" name="adj"/>
            </a:avLst>
          </a:prstGeom>
          <a:solidFill>
            <a:srgbClr val="8AC67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Finish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360" name="Google Shape;360;p31"/>
          <p:cNvCxnSpPr>
            <a:stCxn id="361" idx="3"/>
            <a:endCxn id="359" idx="1"/>
          </p:cNvCxnSpPr>
          <p:nvPr/>
        </p:nvCxnSpPr>
        <p:spPr>
          <a:xfrm>
            <a:off x="6009438" y="3666900"/>
            <a:ext cx="374700" cy="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1"/>
          <p:cNvCxnSpPr>
            <a:stCxn id="361" idx="2"/>
            <a:endCxn id="355" idx="2"/>
          </p:cNvCxnSpPr>
          <p:nvPr/>
        </p:nvCxnSpPr>
        <p:spPr>
          <a:xfrm flipH="1" rot="5400000">
            <a:off x="3759513" y="2699138"/>
            <a:ext cx="135300" cy="2988900"/>
          </a:xfrm>
          <a:prstGeom prst="bentConnector3">
            <a:avLst>
              <a:gd fmla="val -175998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1"/>
          <p:cNvSpPr/>
          <p:nvPr/>
        </p:nvSpPr>
        <p:spPr>
          <a:xfrm>
            <a:off x="4633788" y="3072563"/>
            <a:ext cx="1375650" cy="1188675"/>
          </a:xfrm>
          <a:prstGeom prst="flowChartDecision">
            <a:avLst/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Has the Last transaction in the list been categorized?</a:t>
            </a:r>
            <a:endParaRPr sz="700"/>
          </a:p>
        </p:txBody>
      </p:sp>
      <p:sp>
        <p:nvSpPr>
          <p:cNvPr id="363" name="Google Shape;363;p31"/>
          <p:cNvSpPr txBox="1"/>
          <p:nvPr/>
        </p:nvSpPr>
        <p:spPr>
          <a:xfrm>
            <a:off x="5862575" y="3319125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4987413" y="4160663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65" name="Google Shape;365;p31"/>
          <p:cNvCxnSpPr>
            <a:stCxn id="358" idx="3"/>
            <a:endCxn id="361" idx="1"/>
          </p:cNvCxnSpPr>
          <p:nvPr/>
        </p:nvCxnSpPr>
        <p:spPr>
          <a:xfrm>
            <a:off x="4396188" y="3665175"/>
            <a:ext cx="237600" cy="18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31"/>
          <p:cNvSpPr/>
          <p:nvPr/>
        </p:nvSpPr>
        <p:spPr>
          <a:xfrm>
            <a:off x="2870738" y="1724163"/>
            <a:ext cx="1004400" cy="692100"/>
          </a:xfrm>
          <a:prstGeom prst="roundRect">
            <a:avLst>
              <a:gd fmla="val 0" name="adj"/>
            </a:avLst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 prompted to input bank statements</a:t>
            </a:r>
            <a:endParaRPr sz="800"/>
          </a:p>
        </p:txBody>
      </p:sp>
      <p:sp>
        <p:nvSpPr>
          <p:cNvPr id="367" name="Google Shape;367;p31"/>
          <p:cNvSpPr/>
          <p:nvPr/>
        </p:nvSpPr>
        <p:spPr>
          <a:xfrm>
            <a:off x="5738388" y="1776738"/>
            <a:ext cx="692400" cy="588300"/>
          </a:xfrm>
          <a:prstGeom prst="roundRect">
            <a:avLst>
              <a:gd fmla="val 0" name="adj"/>
            </a:avLst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Parse Text</a:t>
            </a:r>
            <a:endParaRPr sz="800"/>
          </a:p>
        </p:txBody>
      </p:sp>
      <p:sp>
        <p:nvSpPr>
          <p:cNvPr id="368" name="Google Shape;368;p31"/>
          <p:cNvSpPr/>
          <p:nvPr/>
        </p:nvSpPr>
        <p:spPr>
          <a:xfrm>
            <a:off x="4289688" y="1724457"/>
            <a:ext cx="778200" cy="692100"/>
          </a:xfrm>
          <a:prstGeom prst="flowChartDecision">
            <a:avLst/>
          </a:prstGeom>
          <a:solidFill>
            <a:srgbClr val="DCEDD2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Valid File Type?</a:t>
            </a:r>
            <a:endParaRPr sz="700"/>
          </a:p>
        </p:txBody>
      </p:sp>
      <p:cxnSp>
        <p:nvCxnSpPr>
          <p:cNvPr id="369" name="Google Shape;369;p31"/>
          <p:cNvCxnSpPr>
            <a:stCxn id="366" idx="3"/>
            <a:endCxn id="368" idx="1"/>
          </p:cNvCxnSpPr>
          <p:nvPr/>
        </p:nvCxnSpPr>
        <p:spPr>
          <a:xfrm>
            <a:off x="3875138" y="2070213"/>
            <a:ext cx="414600" cy="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1"/>
          <p:cNvCxnSpPr>
            <a:stCxn id="368" idx="3"/>
            <a:endCxn id="367" idx="1"/>
          </p:cNvCxnSpPr>
          <p:nvPr/>
        </p:nvCxnSpPr>
        <p:spPr>
          <a:xfrm>
            <a:off x="5067888" y="2070507"/>
            <a:ext cx="670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31"/>
          <p:cNvSpPr txBox="1"/>
          <p:nvPr/>
        </p:nvSpPr>
        <p:spPr>
          <a:xfrm>
            <a:off x="4989738" y="2004538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72" name="Google Shape;372;p31"/>
          <p:cNvCxnSpPr>
            <a:stCxn id="368" idx="0"/>
            <a:endCxn id="366" idx="0"/>
          </p:cNvCxnSpPr>
          <p:nvPr/>
        </p:nvCxnSpPr>
        <p:spPr>
          <a:xfrm rot="5400000">
            <a:off x="4025538" y="1071807"/>
            <a:ext cx="600" cy="1305900"/>
          </a:xfrm>
          <a:prstGeom prst="bentConnector3">
            <a:avLst>
              <a:gd fmla="val -39738046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1"/>
          <p:cNvSpPr txBox="1"/>
          <p:nvPr/>
        </p:nvSpPr>
        <p:spPr>
          <a:xfrm>
            <a:off x="4678800" y="1467850"/>
            <a:ext cx="4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74" name="Google Shape;374;p31"/>
          <p:cNvCxnSpPr>
            <a:stCxn id="367" idx="3"/>
            <a:endCxn id="353" idx="1"/>
          </p:cNvCxnSpPr>
          <p:nvPr/>
        </p:nvCxnSpPr>
        <p:spPr>
          <a:xfrm>
            <a:off x="6430788" y="2070888"/>
            <a:ext cx="3969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31"/>
          <p:cNvSpPr/>
          <p:nvPr/>
        </p:nvSpPr>
        <p:spPr>
          <a:xfrm>
            <a:off x="1311975" y="1829696"/>
            <a:ext cx="1004400" cy="483000"/>
          </a:xfrm>
          <a:prstGeom prst="roundRect">
            <a:avLst>
              <a:gd fmla="val 50000" name="adj"/>
            </a:avLst>
          </a:prstGeom>
          <a:solidFill>
            <a:srgbClr val="8AC67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Start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376" name="Google Shape;376;p31"/>
          <p:cNvCxnSpPr>
            <a:stCxn id="375" idx="3"/>
            <a:endCxn id="366" idx="1"/>
          </p:cNvCxnSpPr>
          <p:nvPr/>
        </p:nvCxnSpPr>
        <p:spPr>
          <a:xfrm flipH="1" rot="10800000">
            <a:off x="2316375" y="2070296"/>
            <a:ext cx="554400" cy="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WBS Algorithms - Analyzing Spending Profile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382" name="Google Shape;382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5932138" y="2786050"/>
            <a:ext cx="1004400" cy="756600"/>
          </a:xfrm>
          <a:prstGeom prst="roundRect">
            <a:avLst>
              <a:gd fmla="val 0" name="adj"/>
            </a:avLst>
          </a:prstGeom>
          <a:solidFill>
            <a:srgbClr val="EBA5CE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Create a list of average sums for each category per month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84" name="Google Shape;384;p32"/>
          <p:cNvSpPr/>
          <p:nvPr/>
        </p:nvSpPr>
        <p:spPr>
          <a:xfrm>
            <a:off x="7192100" y="2820025"/>
            <a:ext cx="1305900" cy="692100"/>
          </a:xfrm>
          <a:prstGeom prst="roundRect">
            <a:avLst>
              <a:gd fmla="val 50000" name="adj"/>
            </a:avLst>
          </a:prstGeom>
          <a:solidFill>
            <a:srgbClr val="C73C8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Return Category averages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385" name="Google Shape;385;p32"/>
          <p:cNvCxnSpPr>
            <a:stCxn id="383" idx="3"/>
            <a:endCxn id="384" idx="1"/>
          </p:cNvCxnSpPr>
          <p:nvPr/>
        </p:nvCxnSpPr>
        <p:spPr>
          <a:xfrm>
            <a:off x="6936538" y="3164350"/>
            <a:ext cx="255600" cy="18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32"/>
          <p:cNvSpPr/>
          <p:nvPr/>
        </p:nvSpPr>
        <p:spPr>
          <a:xfrm>
            <a:off x="480800" y="2922846"/>
            <a:ext cx="1004400" cy="483000"/>
          </a:xfrm>
          <a:prstGeom prst="roundRect">
            <a:avLst>
              <a:gd fmla="val 50000" name="adj"/>
            </a:avLst>
          </a:prstGeom>
          <a:solidFill>
            <a:srgbClr val="C73C8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Start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387" name="Google Shape;387;p32"/>
          <p:cNvCxnSpPr>
            <a:stCxn id="386" idx="3"/>
            <a:endCxn id="388" idx="1"/>
          </p:cNvCxnSpPr>
          <p:nvPr/>
        </p:nvCxnSpPr>
        <p:spPr>
          <a:xfrm>
            <a:off x="1485200" y="3164346"/>
            <a:ext cx="285600" cy="600"/>
          </a:xfrm>
          <a:prstGeom prst="bentConnector3">
            <a:avLst>
              <a:gd fmla="val 49981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2"/>
          <p:cNvSpPr/>
          <p:nvPr/>
        </p:nvSpPr>
        <p:spPr>
          <a:xfrm>
            <a:off x="1770700" y="2703700"/>
            <a:ext cx="910500" cy="921300"/>
          </a:xfrm>
          <a:prstGeom prst="roundRect">
            <a:avLst>
              <a:gd fmla="val 0" name="adj"/>
            </a:avLst>
          </a:prstGeom>
          <a:solidFill>
            <a:srgbClr val="EBA5CE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Read transaction from database</a:t>
            </a:r>
            <a:endParaRPr sz="800"/>
          </a:p>
        </p:txBody>
      </p:sp>
      <p:cxnSp>
        <p:nvCxnSpPr>
          <p:cNvPr id="389" name="Google Shape;389;p32"/>
          <p:cNvCxnSpPr>
            <a:stCxn id="388" idx="3"/>
            <a:endCxn id="390" idx="1"/>
          </p:cNvCxnSpPr>
          <p:nvPr/>
        </p:nvCxnSpPr>
        <p:spPr>
          <a:xfrm>
            <a:off x="2681200" y="3164350"/>
            <a:ext cx="237600" cy="18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32"/>
          <p:cNvSpPr/>
          <p:nvPr/>
        </p:nvSpPr>
        <p:spPr>
          <a:xfrm>
            <a:off x="2918788" y="2820038"/>
            <a:ext cx="1004400" cy="692100"/>
          </a:xfrm>
          <a:prstGeom prst="roundRect">
            <a:avLst>
              <a:gd fmla="val 0" name="adj"/>
            </a:avLst>
          </a:prstGeom>
          <a:solidFill>
            <a:srgbClr val="EBA5CE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to the cost sum of the category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391" name="Google Shape;391;p32"/>
          <p:cNvCxnSpPr>
            <a:stCxn id="392" idx="3"/>
            <a:endCxn id="383" idx="1"/>
          </p:cNvCxnSpPr>
          <p:nvPr/>
        </p:nvCxnSpPr>
        <p:spPr>
          <a:xfrm flipH="1" rot="10800000">
            <a:off x="5666888" y="3164288"/>
            <a:ext cx="265200" cy="18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2"/>
          <p:cNvCxnSpPr>
            <a:stCxn id="392" idx="2"/>
            <a:endCxn id="388" idx="2"/>
          </p:cNvCxnSpPr>
          <p:nvPr/>
        </p:nvCxnSpPr>
        <p:spPr>
          <a:xfrm flipH="1" rot="5400000">
            <a:off x="3502194" y="2348775"/>
            <a:ext cx="135300" cy="2688000"/>
          </a:xfrm>
          <a:prstGeom prst="bentConnector3">
            <a:avLst>
              <a:gd fmla="val -175998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32"/>
          <p:cNvSpPr/>
          <p:nvPr/>
        </p:nvSpPr>
        <p:spPr>
          <a:xfrm>
            <a:off x="4160800" y="2571750"/>
            <a:ext cx="1506088" cy="1188675"/>
          </a:xfrm>
          <a:prstGeom prst="flowChartDecision">
            <a:avLst/>
          </a:prstGeom>
          <a:solidFill>
            <a:srgbClr val="EBA5CE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Has the Last transaction in the list been categorized?</a:t>
            </a:r>
            <a:endParaRPr sz="800"/>
          </a:p>
        </p:txBody>
      </p:sp>
      <p:sp>
        <p:nvSpPr>
          <p:cNvPr id="394" name="Google Shape;394;p32"/>
          <p:cNvSpPr txBox="1"/>
          <p:nvPr/>
        </p:nvSpPr>
        <p:spPr>
          <a:xfrm>
            <a:off x="5475863" y="2818300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5" name="Google Shape;395;p32"/>
          <p:cNvSpPr txBox="1"/>
          <p:nvPr/>
        </p:nvSpPr>
        <p:spPr>
          <a:xfrm>
            <a:off x="4514425" y="3659838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6" name="Google Shape;396;p32"/>
          <p:cNvCxnSpPr>
            <a:stCxn id="390" idx="3"/>
            <a:endCxn id="392" idx="1"/>
          </p:cNvCxnSpPr>
          <p:nvPr/>
        </p:nvCxnSpPr>
        <p:spPr>
          <a:xfrm>
            <a:off x="3923188" y="3166088"/>
            <a:ext cx="237600" cy="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496975" y="78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{8826C8E6-E722-4F6F-BBF4-FE32CBF004CA}</a:tableStyleId>
              </a:tblPr>
              <a:tblGrid>
                <a:gridCol w="3194700"/>
                <a:gridCol w="835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Choosing a Credit Card Today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#2-4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Problem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#5-10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Better Swipe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#11-15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Work BreakDown Structure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#16-18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Algorithms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#19-23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Database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#24-25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Development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#26-29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Risk/Mitigations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#30-32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4982475" y="122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{8826C8E6-E722-4F6F-BBF4-FE32CBF004CA}</a:tableStyleId>
              </a:tblPr>
              <a:tblGrid>
                <a:gridCol w="3234075"/>
                <a:gridCol w="795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Competition and Constraints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#33-34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Conclusion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#35-36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#37-40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WBS Algorithms - Finding Top Matches</a:t>
            </a:r>
            <a:endParaRPr/>
          </a:p>
        </p:txBody>
      </p:sp>
      <p:sp>
        <p:nvSpPr>
          <p:cNvPr id="402" name="Google Shape;402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1026800" y="1848725"/>
            <a:ext cx="1025400" cy="496200"/>
          </a:xfrm>
          <a:prstGeom prst="roundRect">
            <a:avLst>
              <a:gd fmla="val 50000" name="adj"/>
            </a:avLst>
          </a:prstGeom>
          <a:solidFill>
            <a:srgbClr val="1E93B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Start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04" name="Google Shape;404;p33"/>
          <p:cNvSpPr/>
          <p:nvPr/>
        </p:nvSpPr>
        <p:spPr>
          <a:xfrm>
            <a:off x="2816950" y="1699775"/>
            <a:ext cx="1672200" cy="794100"/>
          </a:xfrm>
          <a:prstGeom prst="roundRect">
            <a:avLst>
              <a:gd fmla="val 0" name="adj"/>
            </a:avLst>
          </a:prstGeom>
          <a:solidFill>
            <a:srgbClr val="7FC4D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Read averages for every category from user Spending Profile</a:t>
            </a:r>
            <a:endParaRPr sz="800"/>
          </a:p>
        </p:txBody>
      </p:sp>
      <p:cxnSp>
        <p:nvCxnSpPr>
          <p:cNvPr id="405" name="Google Shape;405;p33"/>
          <p:cNvCxnSpPr>
            <a:stCxn id="403" idx="3"/>
            <a:endCxn id="404" idx="1"/>
          </p:cNvCxnSpPr>
          <p:nvPr/>
        </p:nvCxnSpPr>
        <p:spPr>
          <a:xfrm>
            <a:off x="2052200" y="2096825"/>
            <a:ext cx="7647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3"/>
          <p:cNvCxnSpPr>
            <a:stCxn id="404" idx="3"/>
            <a:endCxn id="407" idx="1"/>
          </p:cNvCxnSpPr>
          <p:nvPr/>
        </p:nvCxnSpPr>
        <p:spPr>
          <a:xfrm>
            <a:off x="4489150" y="2096825"/>
            <a:ext cx="7647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3"/>
          <p:cNvSpPr/>
          <p:nvPr/>
        </p:nvSpPr>
        <p:spPr>
          <a:xfrm>
            <a:off x="1655097" y="3497897"/>
            <a:ext cx="1164900" cy="794100"/>
          </a:xfrm>
          <a:prstGeom prst="roundRect">
            <a:avLst>
              <a:gd fmla="val 0" name="adj"/>
            </a:avLst>
          </a:prstGeom>
          <a:solidFill>
            <a:srgbClr val="7FC4D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value of rewards to list of rewards from credit cards</a:t>
            </a:r>
            <a:endParaRPr sz="800"/>
          </a:p>
        </p:txBody>
      </p:sp>
      <p:sp>
        <p:nvSpPr>
          <p:cNvPr id="409" name="Google Shape;409;p33"/>
          <p:cNvSpPr/>
          <p:nvPr/>
        </p:nvSpPr>
        <p:spPr>
          <a:xfrm>
            <a:off x="4058030" y="3497897"/>
            <a:ext cx="1164900" cy="794100"/>
          </a:xfrm>
          <a:prstGeom prst="roundRect">
            <a:avLst>
              <a:gd fmla="val 0" name="adj"/>
            </a:avLst>
          </a:prstGeom>
          <a:solidFill>
            <a:srgbClr val="7FC4D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Sort list by value of rewards</a:t>
            </a:r>
            <a:endParaRPr sz="800"/>
          </a:p>
        </p:txBody>
      </p:sp>
      <p:cxnSp>
        <p:nvCxnSpPr>
          <p:cNvPr id="410" name="Google Shape;410;p33"/>
          <p:cNvCxnSpPr>
            <a:stCxn id="408" idx="3"/>
            <a:endCxn id="409" idx="1"/>
          </p:cNvCxnSpPr>
          <p:nvPr/>
        </p:nvCxnSpPr>
        <p:spPr>
          <a:xfrm>
            <a:off x="2819997" y="3894947"/>
            <a:ext cx="1238100" cy="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33"/>
          <p:cNvSpPr/>
          <p:nvPr/>
        </p:nvSpPr>
        <p:spPr>
          <a:xfrm>
            <a:off x="7398610" y="1699618"/>
            <a:ext cx="1164900" cy="794100"/>
          </a:xfrm>
          <a:prstGeom prst="roundRect">
            <a:avLst>
              <a:gd fmla="val 0" name="adj"/>
            </a:avLst>
          </a:prstGeom>
          <a:solidFill>
            <a:srgbClr val="7FC4D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Plug in averages of categories to each credit card</a:t>
            </a:r>
            <a:endParaRPr sz="800"/>
          </a:p>
        </p:txBody>
      </p:sp>
      <p:sp>
        <p:nvSpPr>
          <p:cNvPr id="412" name="Google Shape;412;p33"/>
          <p:cNvSpPr/>
          <p:nvPr/>
        </p:nvSpPr>
        <p:spPr>
          <a:xfrm>
            <a:off x="6460950" y="3497900"/>
            <a:ext cx="1306800" cy="794100"/>
          </a:xfrm>
          <a:prstGeom prst="roundRect">
            <a:avLst>
              <a:gd fmla="val 50000" name="adj"/>
            </a:avLst>
          </a:prstGeom>
          <a:solidFill>
            <a:srgbClr val="1E93BD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Return the top 3 cards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413" name="Google Shape;413;p33"/>
          <p:cNvCxnSpPr>
            <a:stCxn id="411" idx="2"/>
            <a:endCxn id="408" idx="0"/>
          </p:cNvCxnSpPr>
          <p:nvPr/>
        </p:nvCxnSpPr>
        <p:spPr>
          <a:xfrm rot="5400000">
            <a:off x="4607260" y="124018"/>
            <a:ext cx="1004100" cy="57435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33"/>
          <p:cNvSpPr/>
          <p:nvPr/>
        </p:nvSpPr>
        <p:spPr>
          <a:xfrm>
            <a:off x="5253900" y="1699776"/>
            <a:ext cx="1672200" cy="794100"/>
          </a:xfrm>
          <a:prstGeom prst="roundRect">
            <a:avLst>
              <a:gd fmla="val 0" name="adj"/>
            </a:avLst>
          </a:prstGeom>
          <a:solidFill>
            <a:srgbClr val="7FC4D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List of rewards from credit cards</a:t>
            </a:r>
            <a:endParaRPr sz="800"/>
          </a:p>
        </p:txBody>
      </p:sp>
      <p:cxnSp>
        <p:nvCxnSpPr>
          <p:cNvPr id="414" name="Google Shape;414;p33"/>
          <p:cNvCxnSpPr>
            <a:stCxn id="407" idx="3"/>
            <a:endCxn id="411" idx="1"/>
          </p:cNvCxnSpPr>
          <p:nvPr/>
        </p:nvCxnSpPr>
        <p:spPr>
          <a:xfrm flipH="1" rot="10800000">
            <a:off x="6926100" y="2096526"/>
            <a:ext cx="472500" cy="3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33"/>
          <p:cNvCxnSpPr>
            <a:stCxn id="409" idx="3"/>
            <a:endCxn id="412" idx="1"/>
          </p:cNvCxnSpPr>
          <p:nvPr/>
        </p:nvCxnSpPr>
        <p:spPr>
          <a:xfrm>
            <a:off x="5222930" y="3894947"/>
            <a:ext cx="12381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421" name="Google Shape;421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2" name="Google Shape;4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8839202" cy="286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Management</a:t>
            </a:r>
            <a:endParaRPr/>
          </a:p>
        </p:txBody>
      </p:sp>
      <p:sp>
        <p:nvSpPr>
          <p:cNvPr id="428" name="Google Shape;428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9" name="Google Shape;4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38" y="1236075"/>
            <a:ext cx="7201133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</a:t>
            </a:r>
            <a:endParaRPr/>
          </a:p>
        </p:txBody>
      </p:sp>
      <p:sp>
        <p:nvSpPr>
          <p:cNvPr id="435" name="Google Shape;435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Hardware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Network-Accessible Devices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PCs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Smartphones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Server system(s) required for hosting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36" name="Google Shape;4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Software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Repository: Github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Database: MySQL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MFA: Duo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Languages: Python, HTML, CSS, Javascript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Machine Learning: Tensorflow</a:t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Tools</a:t>
            </a:r>
            <a:endParaRPr/>
          </a:p>
        </p:txBody>
      </p:sp>
      <p:graphicFrame>
        <p:nvGraphicFramePr>
          <p:cNvPr id="443" name="Google Shape;443;p37"/>
          <p:cNvGraphicFramePr/>
          <p:nvPr/>
        </p:nvGraphicFramePr>
        <p:xfrm>
          <a:off x="2382800" y="125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{8826C8E6-E722-4F6F-BBF4-FE32CBF004CA}</a:tableStyleId>
              </a:tblPr>
              <a:tblGrid>
                <a:gridCol w="1809750"/>
                <a:gridCol w="1959050"/>
              </a:tblGrid>
              <a:tr h="41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674EA7"/>
                          </a:solidFill>
                        </a:rPr>
                        <a:t>Category</a:t>
                      </a:r>
                      <a:endParaRPr b="1" sz="1500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C1C1C1"/>
                          </a:solidFill>
                        </a:rPr>
                        <a:t>Application</a:t>
                      </a:r>
                      <a:endParaRPr b="1" sz="1500">
                        <a:solidFill>
                          <a:srgbClr val="C1C1C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4EA7"/>
                          </a:solidFill>
                        </a:rPr>
                        <a:t>Version Control</a:t>
                      </a:r>
                      <a:endParaRPr b="1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1C1C1"/>
                          </a:solidFill>
                        </a:rPr>
                        <a:t>Git/Github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4EA7"/>
                          </a:solidFill>
                        </a:rPr>
                        <a:t>Issue Tracking</a:t>
                      </a:r>
                      <a:endParaRPr b="1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1C1C1"/>
                          </a:solidFill>
                        </a:rPr>
                        <a:t>Trello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4EA7"/>
                          </a:solidFill>
                        </a:rPr>
                        <a:t>Languages</a:t>
                      </a:r>
                      <a:endParaRPr b="1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1C1C1"/>
                          </a:solidFill>
                        </a:rPr>
                        <a:t>HTML/CSS/JS/Python</a:t>
                      </a:r>
                      <a:endParaRPr>
                        <a:solidFill>
                          <a:srgbClr val="C1C1C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4EA7"/>
                          </a:solidFill>
                        </a:rPr>
                        <a:t>Database</a:t>
                      </a:r>
                      <a:endParaRPr b="1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1C1C1"/>
                          </a:solidFill>
                        </a:rPr>
                        <a:t>MySQL (</a:t>
                      </a:r>
                      <a:r>
                        <a:rPr lang="en">
                          <a:solidFill>
                            <a:srgbClr val="C1C1C1"/>
                          </a:solidFill>
                        </a:rPr>
                        <a:t>Amazon RDS)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4EA7"/>
                          </a:solidFill>
                        </a:rPr>
                        <a:t>IDEs</a:t>
                      </a:r>
                      <a:endParaRPr b="1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1C1C1"/>
                          </a:solidFill>
                        </a:rPr>
                        <a:t>Visual Studio</a:t>
                      </a:r>
                      <a:endParaRPr>
                        <a:solidFill>
                          <a:srgbClr val="C1C1C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4EA7"/>
                          </a:solidFill>
                        </a:rPr>
                        <a:t>Components/API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1C1C1"/>
                          </a:solidFill>
                        </a:rPr>
                        <a:t>RewardsCC API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4EA7"/>
                          </a:solidFill>
                        </a:rPr>
                        <a:t>Testing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1C1C1"/>
                          </a:solidFill>
                        </a:rPr>
                        <a:t>pytest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1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4" name="Google Shape;444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User Stories</a:t>
            </a:r>
            <a:endParaRPr/>
          </a:p>
        </p:txBody>
      </p:sp>
      <p:sp>
        <p:nvSpPr>
          <p:cNvPr id="450" name="Google Shape;450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1" name="Google Shape;451;p38"/>
          <p:cNvGraphicFramePr/>
          <p:nvPr/>
        </p:nvGraphicFramePr>
        <p:xfrm>
          <a:off x="311700" y="128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{8826C8E6-E722-4F6F-BBF4-FE32CBF004CA}</a:tableStyleId>
              </a:tblPr>
              <a:tblGrid>
                <a:gridCol w="8186300"/>
              </a:tblGrid>
              <a:tr h="1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As a user, I want to be able to scan my bank statement so I don't have to type in all my purchases by hand.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As a user, I would like to see a prediction of how much money a recommended card might save me so I can judge if the recommendation is appropriate.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As a user, I would like to be able to see the top 3 recommended cards, so I have alternate options if I don't like the top recommendation.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As a user, I would like to be able to add information about future purchases (upcoming travel, loans, etc) so that the recommendations I get will apply to my future purchases.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As a user, I would like to receive reminders of rewards that I have and where I can apply them with purchases I am already making so that I can maximize my savings.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As a user, I would like to be certain that my personal and banking information is securely transmitted and stored.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As a user, I would like to be able to see all my </a:t>
                      </a: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transaction</a:t>
                      </a: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 categorized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User Stories</a:t>
            </a:r>
            <a:endParaRPr/>
          </a:p>
        </p:txBody>
      </p:sp>
      <p:sp>
        <p:nvSpPr>
          <p:cNvPr id="457" name="Google Shape;457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8" name="Google Shape;458;p39"/>
          <p:cNvGraphicFramePr/>
          <p:nvPr/>
        </p:nvGraphicFramePr>
        <p:xfrm>
          <a:off x="311700" y="128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{8826C8E6-E722-4F6F-BBF4-FE32CBF004CA}</a:tableStyleId>
              </a:tblPr>
              <a:tblGrid>
                <a:gridCol w="8186300"/>
              </a:tblGrid>
              <a:tr h="1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As a user, I want to be able see information about the rewards cards, i.e APR and specifics on rewards and their uses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As a user, I would like to be able see constant recommendations of rewards cards based on my constantly updated bank statements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As I used I would like to be able to periodically upload more statements after the initial use.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As a user, I would like to receive a general summary of how much I would earn if I selected one of the suggestions.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As a user, I would like to for recommendations to be personalized to match my necessities and spending history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As a user, I would like to see past transactions and rewards history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As a user, I would like to be able to see a history of my past results.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As a user,  I want an easy to use interface.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Tester User Stories</a:t>
            </a:r>
            <a:endParaRPr/>
          </a:p>
        </p:txBody>
      </p:sp>
      <p:sp>
        <p:nvSpPr>
          <p:cNvPr id="464" name="Google Shape;46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 a test user, I want to identify and accurately document any bugs, vulnerabilities, or errors found in the application.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 a test user, I want to verify that the application displays detailed information about various rewards cards, including interest rate and specific rewards, to ensure users can make informed decisions.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 a test user, I want to be able to trigger the 2FA for testing.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 a test user, I want to ensure that erroneous inputs are checked in order to maximize accuracy.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 a test user, I want to ensure that the application provides an accurate summary of potential earnings from suggested rewards cards, helping users understand the benefits.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 a test user, I want to test the ability of the application to display a user's past transactions and rewards history, ensuring the information is accurate and comprehensive.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 a test user, I need to confirm that the application maintains and accurately displays a history of the user's past card recommendations and selections.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65" name="Google Shape;465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Tester User Stories</a:t>
            </a:r>
            <a:endParaRPr/>
          </a:p>
        </p:txBody>
      </p:sp>
      <p:sp>
        <p:nvSpPr>
          <p:cNvPr id="471" name="Google Shape;47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 a test user, I need to assess whether the application accurately predicts the monetary savings a recommended card can offer, aiding users in decision-making.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 a test user, I want to test the capability of the application to incorporate information about future purchases into its recommendation algorithm.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 a test user, I need to confirm that the application effectively reminds users of available rewards and their applicability to current purchases.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 a test user, I aim to rigorously test the security measures in place for transmitting and storing personal and banking information.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 a test user, I want to verify that the application categorizes all transactions accurately, aiding users in tracking their spending and rewards.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 a test user, I want to evaluate the application's interface for ease of use, ensuring that it is user-friendly and intuitive.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72" name="Google Shape;472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/>
          <p:nvPr/>
        </p:nvSpPr>
        <p:spPr>
          <a:xfrm>
            <a:off x="7995050" y="2404175"/>
            <a:ext cx="677400" cy="6774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2"/>
          <p:cNvSpPr/>
          <p:nvPr/>
        </p:nvSpPr>
        <p:spPr>
          <a:xfrm>
            <a:off x="7088841" y="2500313"/>
            <a:ext cx="992100" cy="4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Sprints</a:t>
            </a:r>
            <a:endParaRPr/>
          </a:p>
        </p:txBody>
      </p:sp>
      <p:sp>
        <p:nvSpPr>
          <p:cNvPr id="480" name="Google Shape;480;p42"/>
          <p:cNvSpPr/>
          <p:nvPr/>
        </p:nvSpPr>
        <p:spPr>
          <a:xfrm>
            <a:off x="6654863" y="2371950"/>
            <a:ext cx="677400" cy="6774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2"/>
          <p:cNvSpPr/>
          <p:nvPr/>
        </p:nvSpPr>
        <p:spPr>
          <a:xfrm>
            <a:off x="5702460" y="2468113"/>
            <a:ext cx="1036800" cy="4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2"/>
          <p:cNvSpPr/>
          <p:nvPr/>
        </p:nvSpPr>
        <p:spPr>
          <a:xfrm>
            <a:off x="5314700" y="2371950"/>
            <a:ext cx="677400" cy="6774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4387139" y="2468100"/>
            <a:ext cx="965700" cy="4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2"/>
          <p:cNvSpPr/>
          <p:nvPr/>
        </p:nvSpPr>
        <p:spPr>
          <a:xfrm>
            <a:off x="3894850" y="2371975"/>
            <a:ext cx="677400" cy="6774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2"/>
          <p:cNvSpPr/>
          <p:nvPr/>
        </p:nvSpPr>
        <p:spPr>
          <a:xfrm>
            <a:off x="2977793" y="2468113"/>
            <a:ext cx="992100" cy="4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2"/>
          <p:cNvSpPr/>
          <p:nvPr/>
        </p:nvSpPr>
        <p:spPr>
          <a:xfrm>
            <a:off x="2559200" y="2371975"/>
            <a:ext cx="677400" cy="6774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2"/>
          <p:cNvSpPr/>
          <p:nvPr/>
        </p:nvSpPr>
        <p:spPr>
          <a:xfrm>
            <a:off x="1571713" y="2468113"/>
            <a:ext cx="1036800" cy="4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2"/>
          <p:cNvSpPr/>
          <p:nvPr/>
        </p:nvSpPr>
        <p:spPr>
          <a:xfrm>
            <a:off x="1055150" y="2371975"/>
            <a:ext cx="677400" cy="6774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191919"/>
              </a:highlight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193050" y="2468100"/>
            <a:ext cx="965700" cy="4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rgbClr val="161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191919"/>
              </a:highlight>
            </a:endParaRPr>
          </a:p>
        </p:txBody>
      </p:sp>
      <p:sp>
        <p:nvSpPr>
          <p:cNvPr id="490" name="Google Shape;490;p42"/>
          <p:cNvSpPr txBox="1"/>
          <p:nvPr/>
        </p:nvSpPr>
        <p:spPr>
          <a:xfrm>
            <a:off x="-93600" y="1256575"/>
            <a:ext cx="30714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Sprint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(2 weeks)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Establish development environment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Account Roles/Authentication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DB Setup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UI Scaffolding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42"/>
          <p:cNvSpPr txBox="1"/>
          <p:nvPr/>
        </p:nvSpPr>
        <p:spPr>
          <a:xfrm>
            <a:off x="1571737" y="3158800"/>
            <a:ext cx="24096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Sprint 1 (3 weeks)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ML Creation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Evolve UI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Financial Statement Upload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DB refinement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42"/>
          <p:cNvSpPr txBox="1"/>
          <p:nvPr/>
        </p:nvSpPr>
        <p:spPr>
          <a:xfrm>
            <a:off x="3062500" y="1373463"/>
            <a:ext cx="28311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Sprint 2 (3 weeks)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Integration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Continue evolving UI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Categorization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42"/>
          <p:cNvSpPr txBox="1"/>
          <p:nvPr/>
        </p:nvSpPr>
        <p:spPr>
          <a:xfrm>
            <a:off x="4440900" y="3158800"/>
            <a:ext cx="27030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Sprint 3 (3 weeks)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Card Recommendations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Expenditure Dashboard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Incorporate User Information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5762225" y="1426400"/>
            <a:ext cx="24627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Sprint 4 (3 weeks)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Predictive Savings Analysis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Historical Comparison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42"/>
          <p:cNvSpPr txBox="1"/>
          <p:nvPr/>
        </p:nvSpPr>
        <p:spPr>
          <a:xfrm>
            <a:off x="7220100" y="3207113"/>
            <a:ext cx="2017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Sprint 5 (2 weeks)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integration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 functional testing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21745" l="0" r="0" t="2959"/>
          <a:stretch/>
        </p:blipFill>
        <p:spPr>
          <a:xfrm>
            <a:off x="90475" y="1493525"/>
            <a:ext cx="8963025" cy="20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90475" y="3553925"/>
            <a:ext cx="1657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Cody 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Cochran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Algorithm Design 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Database Management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870700" y="3504575"/>
            <a:ext cx="16572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Devin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Morgan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Frontend Developer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UI Designer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661700" y="3486725"/>
            <a:ext cx="165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John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Cartwright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Full-Stack Developer 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471150" y="3477725"/>
            <a:ext cx="1860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Kyrie 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Champagne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Document 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Specialist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Backend Developer 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331450" y="3477725"/>
            <a:ext cx="1607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Marcelo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Vargas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Webmaster 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Algorithm Design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Risk Matrix</a:t>
            </a:r>
            <a:endParaRPr/>
          </a:p>
        </p:txBody>
      </p:sp>
      <p:graphicFrame>
        <p:nvGraphicFramePr>
          <p:cNvPr id="502" name="Google Shape;502;p43"/>
          <p:cNvGraphicFramePr/>
          <p:nvPr/>
        </p:nvGraphicFramePr>
        <p:xfrm>
          <a:off x="4303500" y="143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{8826C8E6-E722-4F6F-BBF4-FE32CBF004CA}</a:tableStyleId>
              </a:tblPr>
              <a:tblGrid>
                <a:gridCol w="968100"/>
                <a:gridCol w="968100"/>
                <a:gridCol w="968100"/>
                <a:gridCol w="968100"/>
                <a:gridCol w="968100"/>
              </a:tblGrid>
              <a:tr h="3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29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29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03" name="Google Shape;503;p43"/>
          <p:cNvSpPr txBox="1"/>
          <p:nvPr/>
        </p:nvSpPr>
        <p:spPr>
          <a:xfrm>
            <a:off x="4205150" y="3252700"/>
            <a:ext cx="6001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 insignificant  2 minor	  3 moderate	    4 significant  5 catastrophe 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Impact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4" name="Google Shape;504;p43"/>
          <p:cNvSpPr txBox="1"/>
          <p:nvPr/>
        </p:nvSpPr>
        <p:spPr>
          <a:xfrm>
            <a:off x="3023375" y="1414675"/>
            <a:ext cx="12921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5 Very 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4 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 Possible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 Unlikely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 Very Unlikely 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5" name="Google Shape;505;p43"/>
          <p:cNvSpPr txBox="1"/>
          <p:nvPr/>
        </p:nvSpPr>
        <p:spPr>
          <a:xfrm rot="-5400000">
            <a:off x="2656925" y="2231925"/>
            <a:ext cx="1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Probability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06" name="Google Shape;506;p43"/>
          <p:cNvCxnSpPr/>
          <p:nvPr/>
        </p:nvCxnSpPr>
        <p:spPr>
          <a:xfrm flipH="1">
            <a:off x="6607575" y="2127825"/>
            <a:ext cx="821700" cy="608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43"/>
          <p:cNvCxnSpPr/>
          <p:nvPr/>
        </p:nvCxnSpPr>
        <p:spPr>
          <a:xfrm flipH="1">
            <a:off x="7599925" y="2156125"/>
            <a:ext cx="847800" cy="601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43"/>
          <p:cNvCxnSpPr/>
          <p:nvPr/>
        </p:nvCxnSpPr>
        <p:spPr>
          <a:xfrm flipH="1">
            <a:off x="5668500" y="2074500"/>
            <a:ext cx="744300" cy="544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43"/>
          <p:cNvSpPr txBox="1"/>
          <p:nvPr>
            <p:ph idx="1" type="body"/>
          </p:nvPr>
        </p:nvSpPr>
        <p:spPr>
          <a:xfrm>
            <a:off x="311700" y="1152475"/>
            <a:ext cx="28671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</a:rPr>
              <a:t>Security Risks</a:t>
            </a:r>
            <a:endParaRPr sz="1300" u="sng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C800"/>
                </a:solidFill>
              </a:rPr>
              <a:t>S1.Risk of Personal Identifiable Information (PII) and sensitive information </a:t>
            </a:r>
            <a:endParaRPr sz="1100">
              <a:solidFill>
                <a:srgbClr val="3CC800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S2. Unauthorized profile access</a:t>
            </a:r>
            <a:endParaRPr sz="1100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S3. Use of API(s)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</a:rPr>
              <a:t>Mitigations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C800"/>
                </a:solidFill>
              </a:rPr>
              <a:t>S1. Require strong passwords to prevent unauthorized users from accessing data. (Fully addressed)</a:t>
            </a:r>
            <a:endParaRPr sz="1100">
              <a:solidFill>
                <a:srgbClr val="3CC800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C800"/>
                </a:solidFill>
              </a:rPr>
              <a:t>S1. Encrypt data-at-rest and in-transit (Fully addressed)</a:t>
            </a:r>
            <a:endParaRPr sz="1100">
              <a:solidFill>
                <a:srgbClr val="3CC800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S2. Strong password requirements, and salt password hashes (Partially addressed)</a:t>
            </a:r>
            <a:endParaRPr sz="1100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S3. Implement API Gateway and SSL/TLS (Partially addressed)</a:t>
            </a:r>
            <a:endParaRPr sz="1100">
              <a:solidFill>
                <a:schemeClr val="accent4"/>
              </a:solidFill>
            </a:endParaRPr>
          </a:p>
        </p:txBody>
      </p:sp>
      <p:sp>
        <p:nvSpPr>
          <p:cNvPr id="510" name="Google Shape;510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r>
              <a:rPr lang="en"/>
              <a:t> Risk Matrix</a:t>
            </a:r>
            <a:endParaRPr/>
          </a:p>
        </p:txBody>
      </p:sp>
      <p:graphicFrame>
        <p:nvGraphicFramePr>
          <p:cNvPr id="516" name="Google Shape;516;p44"/>
          <p:cNvGraphicFramePr/>
          <p:nvPr/>
        </p:nvGraphicFramePr>
        <p:xfrm>
          <a:off x="4314125" y="134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{8826C8E6-E722-4F6F-BBF4-FE32CBF004CA}</a:tableStyleId>
              </a:tblPr>
              <a:tblGrid>
                <a:gridCol w="965975"/>
                <a:gridCol w="965975"/>
                <a:gridCol w="965975"/>
                <a:gridCol w="965975"/>
                <a:gridCol w="965975"/>
              </a:tblGrid>
              <a:tr h="31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1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1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</a:t>
                      </a:r>
                      <a:r>
                        <a:rPr lang="en"/>
                        <a:t>C3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1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31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</a:t>
                      </a:r>
                      <a:r>
                        <a:rPr lang="en"/>
                        <a:t>C3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17" name="Google Shape;517;p44"/>
          <p:cNvSpPr txBox="1"/>
          <p:nvPr/>
        </p:nvSpPr>
        <p:spPr>
          <a:xfrm>
            <a:off x="4163100" y="3324675"/>
            <a:ext cx="5057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 insignificant  2 minor     3 moderate      4 significant  5 catastrophe 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Impact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8" name="Google Shape;518;p44"/>
          <p:cNvSpPr txBox="1"/>
          <p:nvPr/>
        </p:nvSpPr>
        <p:spPr>
          <a:xfrm>
            <a:off x="2947200" y="1343675"/>
            <a:ext cx="12921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5 Very 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4 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 Possible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 Unlikely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 Very Unlikely 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9" name="Google Shape;519;p44"/>
          <p:cNvSpPr txBox="1"/>
          <p:nvPr/>
        </p:nvSpPr>
        <p:spPr>
          <a:xfrm rot="-5400000">
            <a:off x="2520625" y="2238325"/>
            <a:ext cx="1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Probability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20" name="Google Shape;520;p44"/>
          <p:cNvCxnSpPr/>
          <p:nvPr/>
        </p:nvCxnSpPr>
        <p:spPr>
          <a:xfrm flipH="1">
            <a:off x="5403775" y="2075888"/>
            <a:ext cx="16200" cy="516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44"/>
          <p:cNvCxnSpPr/>
          <p:nvPr/>
        </p:nvCxnSpPr>
        <p:spPr>
          <a:xfrm flipH="1">
            <a:off x="6419650" y="2075888"/>
            <a:ext cx="16200" cy="516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44"/>
          <p:cNvSpPr txBox="1"/>
          <p:nvPr>
            <p:ph idx="1" type="body"/>
          </p:nvPr>
        </p:nvSpPr>
        <p:spPr>
          <a:xfrm>
            <a:off x="311700" y="1152475"/>
            <a:ext cx="2712000" cy="3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30" u="sng">
                <a:solidFill>
                  <a:schemeClr val="dk1"/>
                </a:solidFill>
              </a:rPr>
              <a:t>Customer Risks</a:t>
            </a:r>
            <a:endParaRPr sz="4230" u="sng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350">
                <a:solidFill>
                  <a:srgbClr val="3CC800"/>
                </a:solidFill>
              </a:rPr>
              <a:t>C1.</a:t>
            </a:r>
            <a:r>
              <a:rPr lang="en" sz="3350">
                <a:solidFill>
                  <a:srgbClr val="3CC800"/>
                </a:solidFill>
              </a:rPr>
              <a:t> </a:t>
            </a:r>
            <a:r>
              <a:rPr lang="en" sz="3350">
                <a:solidFill>
                  <a:srgbClr val="3CC800"/>
                </a:solidFill>
              </a:rPr>
              <a:t>Customer does not find satisfactory solution</a:t>
            </a:r>
            <a:endParaRPr sz="3350">
              <a:solidFill>
                <a:srgbClr val="3CC800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350">
                <a:solidFill>
                  <a:srgbClr val="3CC800"/>
                </a:solidFill>
              </a:rPr>
              <a:t>C2.</a:t>
            </a:r>
            <a:r>
              <a:rPr lang="en" sz="3350">
                <a:solidFill>
                  <a:srgbClr val="3CC800"/>
                </a:solidFill>
              </a:rPr>
              <a:t> Customer adds erroneous inputs </a:t>
            </a:r>
            <a:endParaRPr sz="3350">
              <a:solidFill>
                <a:srgbClr val="3CC800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350">
                <a:solidFill>
                  <a:srgbClr val="3CC800"/>
                </a:solidFill>
              </a:rPr>
              <a:t>C3. Customer chooses card(s) they are not approved for</a:t>
            </a:r>
            <a:endParaRPr sz="3350">
              <a:solidFill>
                <a:srgbClr val="3CC8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4230" u="sng">
                <a:solidFill>
                  <a:schemeClr val="dk1"/>
                </a:solidFill>
              </a:rPr>
              <a:t>Mitigations</a:t>
            </a:r>
            <a:endParaRPr b="1" sz="4230" u="sng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350">
                <a:solidFill>
                  <a:srgbClr val="3CC800"/>
                </a:solidFill>
              </a:rPr>
              <a:t>C1. Suggest user make adjustments to their profile / preferences (Fully Implemented)</a:t>
            </a:r>
            <a:endParaRPr sz="3350">
              <a:solidFill>
                <a:srgbClr val="3CC800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350">
                <a:solidFill>
                  <a:srgbClr val="3CC800"/>
                </a:solidFill>
              </a:rPr>
              <a:t>C2. Implement input validation and allow user to confirm choices (Fully Implemented)</a:t>
            </a:r>
            <a:endParaRPr sz="3350">
              <a:solidFill>
                <a:srgbClr val="3CC800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3350">
                <a:solidFill>
                  <a:srgbClr val="3CC800"/>
                </a:solidFill>
              </a:rPr>
              <a:t>C3. Allow for user to input  credit score and cards they own to only make make recommendations for new cards within a suitable credit score range (Fully Implemented)</a:t>
            </a:r>
            <a:endParaRPr sz="3350">
              <a:solidFill>
                <a:srgbClr val="3CC800"/>
              </a:solidFill>
            </a:endParaRPr>
          </a:p>
        </p:txBody>
      </p:sp>
      <p:sp>
        <p:nvSpPr>
          <p:cNvPr id="523" name="Google Shape;523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4" name="Google Shape;524;p44"/>
          <p:cNvCxnSpPr/>
          <p:nvPr/>
        </p:nvCxnSpPr>
        <p:spPr>
          <a:xfrm flipH="1">
            <a:off x="5911700" y="2448313"/>
            <a:ext cx="16200" cy="516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r>
              <a:rPr lang="en"/>
              <a:t> Risk Matrix</a:t>
            </a:r>
            <a:endParaRPr/>
          </a:p>
        </p:txBody>
      </p:sp>
      <p:graphicFrame>
        <p:nvGraphicFramePr>
          <p:cNvPr id="530" name="Google Shape;530;p45"/>
          <p:cNvGraphicFramePr/>
          <p:nvPr/>
        </p:nvGraphicFramePr>
        <p:xfrm>
          <a:off x="4365250" y="148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{8826C8E6-E722-4F6F-BBF4-FE32CBF004CA}</a:tableStyleId>
              </a:tblPr>
              <a:tblGrid>
                <a:gridCol w="959575"/>
                <a:gridCol w="959575"/>
                <a:gridCol w="959575"/>
                <a:gridCol w="959575"/>
                <a:gridCol w="959575"/>
              </a:tblGrid>
              <a:tr h="3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31" name="Google Shape;531;p45"/>
          <p:cNvSpPr txBox="1"/>
          <p:nvPr/>
        </p:nvSpPr>
        <p:spPr>
          <a:xfrm>
            <a:off x="4289050" y="3487150"/>
            <a:ext cx="4925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 insignificant 2 minor	3 moderate	  4 significant 5 catastrophe 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Impact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2" name="Google Shape;532;p45"/>
          <p:cNvSpPr txBox="1"/>
          <p:nvPr/>
        </p:nvSpPr>
        <p:spPr>
          <a:xfrm>
            <a:off x="3066950" y="1454850"/>
            <a:ext cx="12921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5 Very 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4 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 Possible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 Unlikely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 Very Unlikely 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3" name="Google Shape;533;p45"/>
          <p:cNvSpPr txBox="1"/>
          <p:nvPr/>
        </p:nvSpPr>
        <p:spPr>
          <a:xfrm rot="-5400000">
            <a:off x="2544950" y="2272150"/>
            <a:ext cx="1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Probability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4" name="Google Shape;534;p45"/>
          <p:cNvSpPr txBox="1"/>
          <p:nvPr/>
        </p:nvSpPr>
        <p:spPr>
          <a:xfrm>
            <a:off x="240625" y="4270363"/>
            <a:ext cx="7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35" name="Google Shape;535;p45"/>
          <p:cNvCxnSpPr/>
          <p:nvPr/>
        </p:nvCxnSpPr>
        <p:spPr>
          <a:xfrm flipH="1">
            <a:off x="5583725" y="2522675"/>
            <a:ext cx="749400" cy="25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5"/>
          <p:cNvCxnSpPr/>
          <p:nvPr/>
        </p:nvCxnSpPr>
        <p:spPr>
          <a:xfrm flipH="1">
            <a:off x="7481600" y="2178700"/>
            <a:ext cx="3000" cy="587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45"/>
          <p:cNvSpPr txBox="1"/>
          <p:nvPr/>
        </p:nvSpPr>
        <p:spPr>
          <a:xfrm>
            <a:off x="195875" y="1309775"/>
            <a:ext cx="30000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</a:rPr>
              <a:t>Technical  Risks</a:t>
            </a:r>
            <a:endParaRPr sz="1300" u="sng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T1. App unable to access API(s)</a:t>
            </a:r>
            <a:endParaRPr sz="1300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T2. Data from credit card providers not up to date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</a:rPr>
              <a:t>Mitigations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T1. Test API(s) and cache responses (Partially Implemented)</a:t>
            </a:r>
            <a:endParaRPr b="1" sz="1300" u="sng">
              <a:solidFill>
                <a:schemeClr val="accent4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T2. Consistently monitor API(s) for updates and implement most up-to-date card information (Partially Implemented)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8" name="Google Shape;538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Key Points Summary</a:t>
            </a:r>
            <a:endParaRPr/>
          </a:p>
        </p:txBody>
      </p:sp>
      <p:sp>
        <p:nvSpPr>
          <p:cNvPr id="544" name="Google Shape;54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Searching for credits cards has become problematic over the years with the addition of credit card rewards.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differences between credit card rewards and their quantity are what make this issue a problem to be solved.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BetterSwipes goal is to make this </a:t>
            </a:r>
            <a:r>
              <a:rPr lang="en"/>
              <a:t>process</a:t>
            </a:r>
            <a:r>
              <a:rPr lang="en"/>
              <a:t> </a:t>
            </a:r>
            <a:r>
              <a:rPr lang="en"/>
              <a:t>easier</a:t>
            </a:r>
            <a:r>
              <a:rPr lang="en"/>
              <a:t> and allow people to find a credit card tailored to their needs.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Using Machine Learning to read bank statements to tailor credit card options.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Educating customers on how to properly using credit cards for their benefit.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is some risk in BetterSwipe.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Potential for user information being wrongly accessed and leaked.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Constant monitoring of card information for updates.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“Better Rewards, Better Savings, Better Swipe”</a:t>
            </a:r>
            <a:endParaRPr/>
          </a:p>
        </p:txBody>
      </p:sp>
      <p:sp>
        <p:nvSpPr>
          <p:cNvPr id="551" name="Google Shape;55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Questions?</a:t>
            </a:r>
            <a:endParaRPr sz="2100"/>
          </a:p>
        </p:txBody>
      </p:sp>
      <p:sp>
        <p:nvSpPr>
          <p:cNvPr id="552" name="Google Shape;552;p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Akash Chauhan, &amp; Anshu Goal. (2023). Comparative study between debit card &amp; credit card users in Greater Noida City.     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Bankrate. (n.d.). Are rewards credit cards worth it?, from https://www.bankrate.com/finance/credit-cards/are-rewards-credit-cards-worth-it/#pros-cons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Bankrate. (n.d.). Are rewards credit cards worth it?, from https://www.bankrate.com/finance/credit-cards/are-rewards-credit-cards-worth-it/#pros-cons                 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Bankrate. (n.d.). How to choose a rewards credit card., from https://www.bankrate.com/finance/credit-cards/choose-rewards-credit-card/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Capital One. (2023). Venture. Retrieved from https://applynow.capitalone.com/?irgwc=1&amp;external_id=IRAFF_ZZce293c61587c41c29a64c5685cb78e40_USCIR_K170911_A344893L_C0bcf2f83N684a11ee9b4547fc6474d6a_S_P&amp;transid=&amp;marketingChannel=P23235&amp;oC=COh7rTP9h&amp;productId=24919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Credit Karma. (2023). Compare credit cards &amp;amp; apply online instantly. Intuit Credit Karma. https://www.creditkarma.com/credit-cards/search-cc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58" name="Google Shape;558;p4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59" name="Google Shape;559;p4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65" name="Google Shape;56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Chase. (2023). Sapphire Preferred. Retrieved from https://creditcards.chase.com/a1/23Q3a/sapphirepreferred/compare?CELL=6H8X&amp;AFFID=SWlnSnn6x54-uFq.wEnPmd6AIGJp3kVUng&amp;pvid112b6c9a7e784f3fba5eec3490744a4b&amp;jp_cmp=cc/1431835/aff/15-31715/na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Dodgson, L. (2018, October 4). Why Too Much Choice Is Bad. Business Insider. https://www.businessinsider.com/why-too-much-choice-is-bad-2018-10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DOI.org. (2023). International Journal of Finance and Managerial Research, 05(03). https://dx.doi.org/10.36948/ijfmr.2023.v05i03.2874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Experian. (2017). Survey Findings: How Do Consumers Feel About Credit Cards? https://www.experian.com/blogs/ask-experian/survey-findings-how-do-consumers-feel-about-credit-cards/ 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Fontinelle, A. (2021, May 17). Credit Cards vs. Debit Cards: What's the Difference? Investopedia. Retrieved October 11, 2023, from https://www.investopedia.com/articles/pf/10/credit-card-debit-card.asp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GÜL, Z., &amp; İŞCAN, O. (2022). Understanding Consumer Behavior towards Credit Card Usage in Bangladesh. ISARDER. Retrieved October 11, 2023, from https://isarder.org/index.php/isarder/article/view/1693/1642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66" name="Google Shape;566;p4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72" name="Google Shape;57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Kurien, R., Paila, A. R., &amp; Nagendra, A. (2014). Application of paralysis analysis syndrome in customer decision making. Procedia Economics and Finance, 11, 323-334.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Lambright Black, M. (2022, August 15). Study: Millions Leave Credit Card Rewards Unredeemed. LendingTree. Retrieved October 11, 2023, from https://www.lendingtree.com/credit-cards/study/unused-rewards/    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NerdWallet. (2023). What’s the Value of Capital One Miles? Retrieved from https://www.nerdwallet.com/article/travel/capital-one-miles-value#:~:text=Capital%20One%20miles%20are%20worth,transfer%20partners%20at%201.4%20cents.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NerdWallet. (2023). What’s the Value of Chase Ultimate Rewards Points? Retrieved from https://www.nerdwallet.com/article/travel/chase-ultimate-rewards-points-value#:~:text=Based%20on%20our%20most%20recent,Ultimate%20Rewards%C2%AE%20redemption%20options.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NerdWallet. (2023, July 7). How to Read the Schumer Box on a Credit Card. Retrieved October 11, 2023, from https://www.nerdwallet.com/article/credit-cards/how-to-read-schumer-box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73" name="Google Shape;573;p5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79" name="Google Shape;57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Motley Fool. (2020). Credit and Debit Card Market Share by Network and Issuer. Retrieved from https://www.fool.com/the-ascent/research/credit-debit-card-market-share-network-issuer/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Pokora, B. (2023, March 9). Credit Card Statistics: 23 Must-Know Data Points for 2023. Forbes. Retrieved October 11, 2023, from https://www.forbes.com/advisor/credit-cards/credit-card-statistics/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ScienceDirect. (2014). The Effect of Too Many Choices on Consumer Satisfaction in Online Sales Environments. https://www.sciencedirect.com/science/article/pii/S2212567114002007/pdf?md5=26ae6e12a34221c1f26fe30622eafbee&amp;pid=1-s2.0-S2212567114002007-main.pdf&amp;_valck=1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Wells Fargo. (2023). Wells Fargo Active Cash Card. Retrieved from https://creditcards.wellsfargo.com/cards/active-cash-credit-card/?product_code=CC&amp;subproduct_code=AC&amp;FPID=0126D7IDF40000&amp;vendor_code=LS&amp;sub_channel=AFF&amp;siteID=SWlnSnn6x54-VBFI3LHxdVpqwHmPYdNihg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80" name="Google Shape;580;p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</a:t>
            </a:r>
            <a:endParaRPr/>
          </a:p>
        </p:txBody>
      </p:sp>
      <p:sp>
        <p:nvSpPr>
          <p:cNvPr id="586" name="Google Shape;58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https://shourai.io/blog/2020/07/17/web-application-development-the-basic-concepts/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https://www.allerin.com/blog/what-is-mobile-app-integration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https://credit.org/blog/the-benefits-of-having-credit-cards/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https://www.quicken.com/goals/see-where-my-money-is-going/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https://www.usatoday.com/money/blueprint/credit-cards/how-many-credit-cards-should-i-have/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https://www.google.com/url?sa=i&amp;url=https%3A%2F%2Fwww.sharecare.com%2Fmental-health-behavior%2Fstress-management%2F8-warning-signs-of-too-much-stress&amp;psig=AOvVaw3YHRcYnBJ3YixeBKOiTGpJ&amp;ust=1697662494403000&amp;source=images&amp;cd=vfe&amp;opi=89978449&amp;ved=0CBAQjRxqFwoTCLCTv-T7_YEDFQAAAAAdAAAAABAL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87" name="Google Shape;587;p5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too many rewards cards 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288725" y="1246325"/>
            <a:ext cx="40548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Too many rewards cards to choose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 Karma: 116 (2023)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Nerd wallet: 85 (2023)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Lots of rewards cards make it hard to choose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There are 13 criteria to compare rewards credit cards with (NerdWallet, 2023)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61% of people are overwhelmed by the options (Experian, 2017)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69% of reward credit card holders are underutilizing their rewards (Lambright Black, 2023)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25" y="1856550"/>
            <a:ext cx="4054800" cy="21320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 Cards Can Save You Money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655100" y="1540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Consumers have a significant potential in savings through the use of rewards credit cards, but choosing the right card to maximize their savings is complicated.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8013"/>
            <a:ext cx="4107900" cy="232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11700" y="3709475"/>
            <a:ext cx="1242300" cy="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"/>
                <a:ea typeface="Assistant"/>
                <a:cs typeface="Assistant"/>
                <a:sym typeface="Assistant"/>
              </a:rPr>
              <a:t>usatoday.com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8637950" y="4609450"/>
            <a:ext cx="1416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9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449300" y="1720600"/>
            <a:ext cx="7142100" cy="1558200"/>
          </a:xfrm>
          <a:prstGeom prst="roundRect">
            <a:avLst>
              <a:gd fmla="val 0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Drowning in Research and Decisions</a:t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30600" y="1802463"/>
            <a:ext cx="1004400" cy="6234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User analyzes spending habits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311700" y="1188713"/>
            <a:ext cx="1642200" cy="471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 wants to obtain a rewards credit card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19" name="Google Shape;119;p19"/>
          <p:cNvCxnSpPr>
            <a:stCxn id="117" idx="2"/>
            <a:endCxn id="120" idx="0"/>
          </p:cNvCxnSpPr>
          <p:nvPr/>
        </p:nvCxnSpPr>
        <p:spPr>
          <a:xfrm flipH="1" rot="-5400000">
            <a:off x="1066800" y="2491863"/>
            <a:ext cx="132600" cy="600"/>
          </a:xfrm>
          <a:prstGeom prst="bentConnector3">
            <a:avLst>
              <a:gd fmla="val 49972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9"/>
          <p:cNvSpPr/>
          <p:nvPr/>
        </p:nvSpPr>
        <p:spPr>
          <a:xfrm>
            <a:off x="6286488" y="3850175"/>
            <a:ext cx="916200" cy="6234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Yearly/bi-yearly self review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30600" y="2558388"/>
            <a:ext cx="1004400" cy="6234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User must begin researching hundreds of cards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1938788" y="1963150"/>
            <a:ext cx="1506114" cy="1282122"/>
          </a:xfrm>
          <a:prstGeom prst="flowChartMulti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User reads up on the rewards of one out of hundreds of cards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3694800" y="2292150"/>
            <a:ext cx="916200" cy="6234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User estimates how much card could save them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6074500" y="2259025"/>
            <a:ext cx="1416400" cy="689650"/>
          </a:xfrm>
          <a:prstGeom prst="flowChartDecision">
            <a:avLst/>
          </a:prstGeom>
          <a:solidFill>
            <a:srgbClr val="FFFF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Exhausted yet?</a:t>
            </a:r>
            <a:endParaRPr sz="800"/>
          </a:p>
        </p:txBody>
      </p:sp>
      <p:sp>
        <p:nvSpPr>
          <p:cNvPr id="125" name="Google Shape;125;p19"/>
          <p:cNvSpPr/>
          <p:nvPr/>
        </p:nvSpPr>
        <p:spPr>
          <a:xfrm>
            <a:off x="4840550" y="2292175"/>
            <a:ext cx="1004400" cy="6234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If card is better than current best, note it as the new best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356950" y="3850175"/>
            <a:ext cx="570900" cy="6234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Obtain card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27" name="Google Shape;127;p19"/>
          <p:cNvCxnSpPr>
            <a:stCxn id="120" idx="3"/>
            <a:endCxn id="122" idx="1"/>
          </p:cNvCxnSpPr>
          <p:nvPr/>
        </p:nvCxnSpPr>
        <p:spPr>
          <a:xfrm flipH="1" rot="10800000">
            <a:off x="1635000" y="2604288"/>
            <a:ext cx="303900" cy="2658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>
            <a:stCxn id="118" idx="2"/>
            <a:endCxn id="117" idx="0"/>
          </p:cNvCxnSpPr>
          <p:nvPr/>
        </p:nvCxnSpPr>
        <p:spPr>
          <a:xfrm flipH="1" rot="-5400000">
            <a:off x="1062000" y="1731113"/>
            <a:ext cx="1422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>
            <a:stCxn id="122" idx="3"/>
            <a:endCxn id="123" idx="1"/>
          </p:cNvCxnSpPr>
          <p:nvPr/>
        </p:nvCxnSpPr>
        <p:spPr>
          <a:xfrm>
            <a:off x="3444902" y="2604211"/>
            <a:ext cx="2499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>
            <a:stCxn id="123" idx="3"/>
            <a:endCxn id="125" idx="1"/>
          </p:cNvCxnSpPr>
          <p:nvPr/>
        </p:nvCxnSpPr>
        <p:spPr>
          <a:xfrm>
            <a:off x="4611000" y="2603850"/>
            <a:ext cx="229500" cy="6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>
            <a:stCxn id="125" idx="3"/>
            <a:endCxn id="124" idx="1"/>
          </p:cNvCxnSpPr>
          <p:nvPr/>
        </p:nvCxnSpPr>
        <p:spPr>
          <a:xfrm>
            <a:off x="5844950" y="2603875"/>
            <a:ext cx="229500" cy="6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>
            <a:stCxn id="124" idx="0"/>
            <a:endCxn id="122" idx="0"/>
          </p:cNvCxnSpPr>
          <p:nvPr/>
        </p:nvCxnSpPr>
        <p:spPr>
          <a:xfrm flipH="1" rot="5400000">
            <a:off x="4641150" y="117475"/>
            <a:ext cx="295800" cy="3987300"/>
          </a:xfrm>
          <a:prstGeom prst="bentConnector3">
            <a:avLst>
              <a:gd fmla="val 151099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9"/>
          <p:cNvSpPr txBox="1"/>
          <p:nvPr/>
        </p:nvSpPr>
        <p:spPr>
          <a:xfrm>
            <a:off x="6739175" y="1944813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710513" y="2897500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5" name="Google Shape;135;p19"/>
          <p:cNvCxnSpPr>
            <a:stCxn id="124" idx="2"/>
            <a:endCxn id="126" idx="0"/>
          </p:cNvCxnSpPr>
          <p:nvPr/>
        </p:nvCxnSpPr>
        <p:spPr>
          <a:xfrm rot="5400000">
            <a:off x="3761850" y="829325"/>
            <a:ext cx="901500" cy="514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9"/>
          <p:cNvSpPr/>
          <p:nvPr/>
        </p:nvSpPr>
        <p:spPr>
          <a:xfrm>
            <a:off x="3219700" y="3728350"/>
            <a:ext cx="1582050" cy="867625"/>
          </a:xfrm>
          <a:prstGeom prst="flowChartDecision">
            <a:avLst/>
          </a:prstGeom>
          <a:solidFill>
            <a:srgbClr val="FFFF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Are rewards leading to saved money?</a:t>
            </a:r>
            <a:endParaRPr sz="800"/>
          </a:p>
        </p:txBody>
      </p:sp>
      <p:cxnSp>
        <p:nvCxnSpPr>
          <p:cNvPr id="137" name="Google Shape;137;p19"/>
          <p:cNvCxnSpPr>
            <a:stCxn id="136" idx="2"/>
            <a:endCxn id="120" idx="2"/>
          </p:cNvCxnSpPr>
          <p:nvPr/>
        </p:nvCxnSpPr>
        <p:spPr>
          <a:xfrm flipH="1" rot="5400000">
            <a:off x="1864675" y="2449925"/>
            <a:ext cx="1414200" cy="2877900"/>
          </a:xfrm>
          <a:prstGeom prst="bentConnector3">
            <a:avLst>
              <a:gd fmla="val -16838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>
            <a:stCxn id="126" idx="3"/>
            <a:endCxn id="139" idx="1"/>
          </p:cNvCxnSpPr>
          <p:nvPr/>
        </p:nvCxnSpPr>
        <p:spPr>
          <a:xfrm>
            <a:off x="1927850" y="4161875"/>
            <a:ext cx="228900" cy="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/>
          <p:nvPr/>
        </p:nvSpPr>
        <p:spPr>
          <a:xfrm>
            <a:off x="2156775" y="3850475"/>
            <a:ext cx="834000" cy="6234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Continue analyzing expenses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40" name="Google Shape;140;p19"/>
          <p:cNvCxnSpPr>
            <a:stCxn id="139" idx="3"/>
            <a:endCxn id="136" idx="1"/>
          </p:cNvCxnSpPr>
          <p:nvPr/>
        </p:nvCxnSpPr>
        <p:spPr>
          <a:xfrm>
            <a:off x="2990775" y="4162175"/>
            <a:ext cx="228900" cy="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 txBox="1"/>
          <p:nvPr/>
        </p:nvSpPr>
        <p:spPr>
          <a:xfrm>
            <a:off x="4010775" y="4539813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5090551" y="3926675"/>
            <a:ext cx="984000" cy="471600"/>
          </a:xfrm>
          <a:prstGeom prst="roundRect">
            <a:avLst>
              <a:gd fmla="val 50000" name="adj"/>
            </a:avLst>
          </a:prstGeom>
          <a:solidFill>
            <a:srgbClr val="3CC8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Card is a good match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43" name="Google Shape;143;p19"/>
          <p:cNvCxnSpPr>
            <a:stCxn id="136" idx="3"/>
            <a:endCxn id="142" idx="1"/>
          </p:cNvCxnSpPr>
          <p:nvPr/>
        </p:nvCxnSpPr>
        <p:spPr>
          <a:xfrm>
            <a:off x="4801750" y="4162163"/>
            <a:ext cx="288900" cy="6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9"/>
          <p:cNvSpPr txBox="1"/>
          <p:nvPr/>
        </p:nvSpPr>
        <p:spPr>
          <a:xfrm>
            <a:off x="4701138" y="3883275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5" name="Google Shape;145;p19"/>
          <p:cNvCxnSpPr>
            <a:stCxn id="142" idx="3"/>
            <a:endCxn id="121" idx="1"/>
          </p:cNvCxnSpPr>
          <p:nvPr/>
        </p:nvCxnSpPr>
        <p:spPr>
          <a:xfrm flipH="1" rot="10800000">
            <a:off x="6074551" y="4161875"/>
            <a:ext cx="211800" cy="600"/>
          </a:xfrm>
          <a:prstGeom prst="bentConnector3">
            <a:avLst>
              <a:gd fmla="val 50031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>
            <a:stCxn id="121" idx="0"/>
            <a:endCxn id="136" idx="0"/>
          </p:cNvCxnSpPr>
          <p:nvPr/>
        </p:nvCxnSpPr>
        <p:spPr>
          <a:xfrm flipH="1" rot="5400000">
            <a:off x="5316738" y="2422325"/>
            <a:ext cx="121800" cy="2733900"/>
          </a:xfrm>
          <a:prstGeom prst="bentConnector3">
            <a:avLst>
              <a:gd fmla="val 252935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425" y="3235721"/>
            <a:ext cx="1329325" cy="1304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Statement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BetterSwipe is a tool that provides individuals who are seeking to maximize their savings through the use of rewards credit cards by helping them make an informed decision based on their spending profile.</a:t>
            </a:r>
            <a:endParaRPr sz="2300"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Characteristics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Builds a spending profile from previous transactions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Continuously compares expenditures against current and available cards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Recommends rewards credit cards based on the spending profile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Provides an automatic analysis of expenditures versus card benefits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Analyzes card performances of selected cards against predicted benefits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Simplifies the reward card selection process</a:t>
            </a:r>
            <a:endParaRPr sz="1700"/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I’d rather Multiple Choice than Fill in the Blank</a:t>
            </a:r>
            <a:endParaRPr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347575" y="1951475"/>
            <a:ext cx="6651600" cy="1020300"/>
          </a:xfrm>
          <a:prstGeom prst="roundRect">
            <a:avLst>
              <a:gd fmla="val 0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440575" y="2175150"/>
            <a:ext cx="1456200" cy="623400"/>
          </a:xfrm>
          <a:prstGeom prst="roundRect">
            <a:avLst>
              <a:gd fmla="val 0" name="adj"/>
            </a:avLst>
          </a:prstGeom>
          <a:solidFill>
            <a:srgbClr val="9900F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BetterSwipe analyzes spending habits with bank/card statements and builds a spending profile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347575" y="1303713"/>
            <a:ext cx="1642200" cy="471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 wants to obtain a rewards credit card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71" name="Google Shape;171;p22"/>
          <p:cNvCxnSpPr>
            <a:stCxn id="169" idx="3"/>
            <a:endCxn id="172" idx="1"/>
          </p:cNvCxnSpPr>
          <p:nvPr/>
        </p:nvCxnSpPr>
        <p:spPr>
          <a:xfrm>
            <a:off x="1896775" y="2486850"/>
            <a:ext cx="263700" cy="600"/>
          </a:xfrm>
          <a:prstGeom prst="bentConnector3">
            <a:avLst>
              <a:gd fmla="val 50020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2"/>
          <p:cNvSpPr/>
          <p:nvPr/>
        </p:nvSpPr>
        <p:spPr>
          <a:xfrm>
            <a:off x="2160575" y="2174838"/>
            <a:ext cx="1004400" cy="623400"/>
          </a:xfrm>
          <a:prstGeom prst="roundRect">
            <a:avLst>
              <a:gd fmla="val 0" name="adj"/>
            </a:avLst>
          </a:prstGeom>
          <a:solidFill>
            <a:srgbClr val="9900F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Credit card database is searched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3428775" y="2174850"/>
            <a:ext cx="916200" cy="623400"/>
          </a:xfrm>
          <a:prstGeom prst="roundRect">
            <a:avLst>
              <a:gd fmla="val 0" name="adj"/>
            </a:avLst>
          </a:prstGeom>
          <a:solidFill>
            <a:srgbClr val="9900F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Card savings are calculated based on spending profile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4574525" y="2174875"/>
            <a:ext cx="1081800" cy="623400"/>
          </a:xfrm>
          <a:prstGeom prst="roundRect">
            <a:avLst>
              <a:gd fmla="val 0" name="adj"/>
            </a:avLst>
          </a:prstGeom>
          <a:solidFill>
            <a:srgbClr val="9900F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Cards with best calculated savings are suggested to the user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1419075" y="3517588"/>
            <a:ext cx="834000" cy="6234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User obtains card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76" name="Google Shape;176;p22"/>
          <p:cNvCxnSpPr>
            <a:stCxn id="170" idx="2"/>
            <a:endCxn id="169" idx="0"/>
          </p:cNvCxnSpPr>
          <p:nvPr/>
        </p:nvCxnSpPr>
        <p:spPr>
          <a:xfrm flipH="1" rot="-5400000">
            <a:off x="969025" y="1974963"/>
            <a:ext cx="399900" cy="6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2"/>
          <p:cNvCxnSpPr>
            <a:stCxn id="172" idx="3"/>
            <a:endCxn id="173" idx="1"/>
          </p:cNvCxnSpPr>
          <p:nvPr/>
        </p:nvCxnSpPr>
        <p:spPr>
          <a:xfrm>
            <a:off x="3164975" y="2486538"/>
            <a:ext cx="2637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2"/>
          <p:cNvCxnSpPr>
            <a:stCxn id="173" idx="3"/>
            <a:endCxn id="174" idx="1"/>
          </p:cNvCxnSpPr>
          <p:nvPr/>
        </p:nvCxnSpPr>
        <p:spPr>
          <a:xfrm>
            <a:off x="4344975" y="2486550"/>
            <a:ext cx="229500" cy="6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2"/>
          <p:cNvCxnSpPr>
            <a:stCxn id="180" idx="2"/>
            <a:endCxn id="175" idx="0"/>
          </p:cNvCxnSpPr>
          <p:nvPr/>
        </p:nvCxnSpPr>
        <p:spPr>
          <a:xfrm rot="5400000">
            <a:off x="3759425" y="875088"/>
            <a:ext cx="719100" cy="45660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2"/>
          <p:cNvSpPr/>
          <p:nvPr/>
        </p:nvSpPr>
        <p:spPr>
          <a:xfrm>
            <a:off x="3835075" y="3395475"/>
            <a:ext cx="1582050" cy="867625"/>
          </a:xfrm>
          <a:prstGeom prst="flowChartDecision">
            <a:avLst/>
          </a:prstGeom>
          <a:solidFill>
            <a:srgbClr val="FFFF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Are rewards leading to saved money?</a:t>
            </a:r>
            <a:endParaRPr sz="800"/>
          </a:p>
        </p:txBody>
      </p:sp>
      <p:cxnSp>
        <p:nvCxnSpPr>
          <p:cNvPr id="182" name="Google Shape;182;p22"/>
          <p:cNvCxnSpPr>
            <a:stCxn id="181" idx="3"/>
            <a:endCxn id="172" idx="0"/>
          </p:cNvCxnSpPr>
          <p:nvPr/>
        </p:nvCxnSpPr>
        <p:spPr>
          <a:xfrm rot="10800000">
            <a:off x="2662825" y="2174788"/>
            <a:ext cx="2754300" cy="1654500"/>
          </a:xfrm>
          <a:prstGeom prst="bentConnector4">
            <a:avLst>
              <a:gd fmla="val -64613" name="adj1"/>
              <a:gd fmla="val 126259" name="adj2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2"/>
          <p:cNvCxnSpPr>
            <a:stCxn id="175" idx="3"/>
            <a:endCxn id="184" idx="1"/>
          </p:cNvCxnSpPr>
          <p:nvPr/>
        </p:nvCxnSpPr>
        <p:spPr>
          <a:xfrm>
            <a:off x="2253075" y="3829288"/>
            <a:ext cx="288900" cy="6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2"/>
          <p:cNvSpPr/>
          <p:nvPr/>
        </p:nvSpPr>
        <p:spPr>
          <a:xfrm>
            <a:off x="2541863" y="3456850"/>
            <a:ext cx="1004400" cy="745500"/>
          </a:xfrm>
          <a:prstGeom prst="roundRect">
            <a:avLst>
              <a:gd fmla="val 0" name="adj"/>
            </a:avLst>
          </a:prstGeom>
          <a:solidFill>
            <a:srgbClr val="9900FF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BetterSwipe continues to analyze expenses and update spending profile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85" name="Google Shape;185;p22"/>
          <p:cNvCxnSpPr>
            <a:stCxn id="184" idx="3"/>
            <a:endCxn id="181" idx="1"/>
          </p:cNvCxnSpPr>
          <p:nvPr/>
        </p:nvCxnSpPr>
        <p:spPr>
          <a:xfrm>
            <a:off x="3546263" y="3829600"/>
            <a:ext cx="288900" cy="6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2"/>
          <p:cNvSpPr txBox="1"/>
          <p:nvPr/>
        </p:nvSpPr>
        <p:spPr>
          <a:xfrm>
            <a:off x="5316563" y="3517613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5365751" y="4134800"/>
            <a:ext cx="984000" cy="471600"/>
          </a:xfrm>
          <a:prstGeom prst="roundRect">
            <a:avLst>
              <a:gd fmla="val 50000" name="adj"/>
            </a:avLst>
          </a:prstGeom>
          <a:solidFill>
            <a:srgbClr val="3CC800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Card is a good match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88" name="Google Shape;188;p22"/>
          <p:cNvCxnSpPr>
            <a:stCxn id="181" idx="2"/>
            <a:endCxn id="187" idx="1"/>
          </p:cNvCxnSpPr>
          <p:nvPr/>
        </p:nvCxnSpPr>
        <p:spPr>
          <a:xfrm flipH="1" rot="-5400000">
            <a:off x="4942300" y="3946900"/>
            <a:ext cx="107400" cy="739800"/>
          </a:xfrm>
          <a:prstGeom prst="bentConnector2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2"/>
          <p:cNvSpPr txBox="1"/>
          <p:nvPr/>
        </p:nvSpPr>
        <p:spPr>
          <a:xfrm>
            <a:off x="4661788" y="4263100"/>
            <a:ext cx="66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E7CC3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000">
              <a:solidFill>
                <a:srgbClr val="8E7CC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0" name="Google Shape;190;p22"/>
          <p:cNvCxnSpPr>
            <a:stCxn id="187" idx="2"/>
            <a:endCxn id="184" idx="2"/>
          </p:cNvCxnSpPr>
          <p:nvPr/>
        </p:nvCxnSpPr>
        <p:spPr>
          <a:xfrm flipH="1" rot="5400000">
            <a:off x="4248851" y="2997500"/>
            <a:ext cx="404100" cy="2813700"/>
          </a:xfrm>
          <a:prstGeom prst="bentConnector3">
            <a:avLst>
              <a:gd fmla="val -20379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2"/>
          <p:cNvSpPr/>
          <p:nvPr/>
        </p:nvSpPr>
        <p:spPr>
          <a:xfrm>
            <a:off x="5984975" y="2175138"/>
            <a:ext cx="834000" cy="6234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User looks between only a few cards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610" y="3199481"/>
            <a:ext cx="1718387" cy="1489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2"/>
          <p:cNvCxnSpPr>
            <a:stCxn id="174" idx="3"/>
            <a:endCxn id="180" idx="1"/>
          </p:cNvCxnSpPr>
          <p:nvPr/>
        </p:nvCxnSpPr>
        <p:spPr>
          <a:xfrm>
            <a:off x="5656325" y="2486575"/>
            <a:ext cx="328800" cy="600"/>
          </a:xfrm>
          <a:prstGeom prst="bentConnector3">
            <a:avLst>
              <a:gd fmla="val 49978" name="adj1"/>
            </a:avLst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