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9" d="100"/>
          <a:sy n="149" d="100"/>
        </p:scale>
        <p:origin x="50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" name="Shape 1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457200" y="69056"/>
            <a:ext cx="8229600" cy="11310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 0" descr="Image 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Text 0"/>
          <p:cNvSpPr txBox="1"/>
          <p:nvPr/>
        </p:nvSpPr>
        <p:spPr>
          <a:xfrm>
            <a:off x="571500" y="1782068"/>
            <a:ext cx="8001000" cy="6363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ts val="5200"/>
              </a:lnSpc>
              <a:defRPr sz="3700" b="1">
                <a:solidFill>
                  <a:srgbClr val="00773D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t>PledgeX</a:t>
            </a:r>
          </a:p>
        </p:txBody>
      </p:sp>
      <p:sp>
        <p:nvSpPr>
          <p:cNvPr id="22" name="Text 1"/>
          <p:cNvSpPr txBox="1"/>
          <p:nvPr/>
        </p:nvSpPr>
        <p:spPr>
          <a:xfrm>
            <a:off x="571500" y="2253554"/>
            <a:ext cx="8001000" cy="3792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ts val="3100"/>
              </a:lnSpc>
              <a:defRPr sz="2200">
                <a:solidFill>
                  <a:srgbClr val="666666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t>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Image 0" descr="Image 0"/>
          <p:cNvPicPr>
            <a:picLocks noChangeAspect="1"/>
          </p:cNvPicPr>
          <p:nvPr/>
        </p:nvPicPr>
        <p:blipFill>
          <a:blip r:embed="rId2"/>
          <a:srcRect t="3571" b="3571"/>
          <a:stretch>
            <a:fillRect/>
          </a:stretch>
        </p:blipFill>
        <p:spPr>
          <a:xfrm>
            <a:off x="0" y="-12241"/>
            <a:ext cx="9144001" cy="1238251"/>
          </a:xfrm>
          <a:prstGeom prst="rect">
            <a:avLst/>
          </a:prstGeom>
          <a:ln w="12700">
            <a:miter lim="400000"/>
          </a:ln>
        </p:spPr>
      </p:pic>
      <p:sp>
        <p:nvSpPr>
          <p:cNvPr id="77" name="Text 0"/>
          <p:cNvSpPr txBox="1"/>
          <p:nvPr/>
        </p:nvSpPr>
        <p:spPr>
          <a:xfrm>
            <a:off x="57379" y="323640"/>
            <a:ext cx="8001001" cy="4099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ts val="3100"/>
              </a:lnSpc>
              <a:defRPr sz="2200" b="1">
                <a:solidFill>
                  <a:srgbClr val="333333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t> 场景模拟：用户中途退币</a:t>
            </a:r>
          </a:p>
        </p:txBody>
      </p:sp>
      <p:pic>
        <p:nvPicPr>
          <p:cNvPr id="78" name="图像" descr="图像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6682" y="1239047"/>
            <a:ext cx="5196961" cy="37261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Image 0" descr="Image 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81" name="Text 0"/>
          <p:cNvSpPr txBox="1"/>
          <p:nvPr/>
        </p:nvSpPr>
        <p:spPr>
          <a:xfrm>
            <a:off x="571500" y="3304031"/>
            <a:ext cx="4762500" cy="688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ts val="5200"/>
              </a:lnSpc>
              <a:defRPr sz="3700" b="1">
                <a:solidFill>
                  <a:srgbClr val="333333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t>章节三：UI设计</a:t>
            </a:r>
          </a:p>
        </p:txBody>
      </p:sp>
      <p:sp>
        <p:nvSpPr>
          <p:cNvPr id="82" name="Shape 1"/>
          <p:cNvSpPr/>
          <p:nvPr/>
        </p:nvSpPr>
        <p:spPr>
          <a:xfrm>
            <a:off x="571500" y="4157662"/>
            <a:ext cx="4762500" cy="14289"/>
          </a:xfrm>
          <a:prstGeom prst="rect">
            <a:avLst/>
          </a:prstGeom>
          <a:solidFill>
            <a:srgbClr val="333333">
              <a:alpha val="30000"/>
            </a:srgbClr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3" name="Text 3"/>
          <p:cNvSpPr txBox="1"/>
          <p:nvPr/>
        </p:nvSpPr>
        <p:spPr>
          <a:xfrm>
            <a:off x="5419725" y="2967065"/>
            <a:ext cx="3729038" cy="29431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ts val="22500"/>
              </a:lnSpc>
              <a:defRPr sz="22500" b="1">
                <a:solidFill>
                  <a:srgbClr val="00773D">
                    <a:alpha val="50000"/>
                  </a:srgbClr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t>03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Image 0" descr="Image 0"/>
          <p:cNvPicPr>
            <a:picLocks noChangeAspect="1"/>
          </p:cNvPicPr>
          <p:nvPr/>
        </p:nvPicPr>
        <p:blipFill>
          <a:blip r:embed="rId2"/>
          <a:srcRect t="3571" b="3571"/>
          <a:stretch>
            <a:fillRect/>
          </a:stretch>
        </p:blipFill>
        <p:spPr>
          <a:xfrm>
            <a:off x="0" y="-12241"/>
            <a:ext cx="9144001" cy="1238251"/>
          </a:xfrm>
          <a:prstGeom prst="rect">
            <a:avLst/>
          </a:prstGeom>
          <a:ln w="12700">
            <a:miter lim="400000"/>
          </a:ln>
        </p:spPr>
      </p:pic>
      <p:sp>
        <p:nvSpPr>
          <p:cNvPr id="86" name="Text 0"/>
          <p:cNvSpPr txBox="1"/>
          <p:nvPr/>
        </p:nvSpPr>
        <p:spPr>
          <a:xfrm>
            <a:off x="57379" y="323640"/>
            <a:ext cx="8001001" cy="4099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ts val="3100"/>
              </a:lnSpc>
              <a:defRPr sz="2200" b="1">
                <a:solidFill>
                  <a:srgbClr val="333333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t> 首页展示</a:t>
            </a:r>
          </a:p>
        </p:txBody>
      </p:sp>
      <p:pic>
        <p:nvPicPr>
          <p:cNvPr id="87" name="图像" descr="图像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966" y="1341192"/>
            <a:ext cx="7764776" cy="35759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Image 0" descr="Image 0"/>
          <p:cNvPicPr>
            <a:picLocks noChangeAspect="1"/>
          </p:cNvPicPr>
          <p:nvPr/>
        </p:nvPicPr>
        <p:blipFill>
          <a:blip r:embed="rId2"/>
          <a:srcRect t="3571" b="3571"/>
          <a:stretch>
            <a:fillRect/>
          </a:stretch>
        </p:blipFill>
        <p:spPr>
          <a:xfrm>
            <a:off x="0" y="-12241"/>
            <a:ext cx="9144001" cy="1238251"/>
          </a:xfrm>
          <a:prstGeom prst="rect">
            <a:avLst/>
          </a:prstGeom>
          <a:ln w="12700">
            <a:miter lim="400000"/>
          </a:ln>
        </p:spPr>
      </p:pic>
      <p:sp>
        <p:nvSpPr>
          <p:cNvPr id="90" name="Text 0"/>
          <p:cNvSpPr txBox="1"/>
          <p:nvPr/>
        </p:nvSpPr>
        <p:spPr>
          <a:xfrm>
            <a:off x="57379" y="323640"/>
            <a:ext cx="8001001" cy="4099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ts val="3100"/>
              </a:lnSpc>
              <a:defRPr sz="2200" b="1">
                <a:solidFill>
                  <a:srgbClr val="333333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t> SWAP页面</a:t>
            </a:r>
          </a:p>
        </p:txBody>
      </p:sp>
      <p:pic>
        <p:nvPicPr>
          <p:cNvPr id="91" name="图像" descr="图像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30" y="1370825"/>
            <a:ext cx="8133070" cy="314884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Image 0" descr="Image 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94" name="Text 0"/>
          <p:cNvSpPr txBox="1"/>
          <p:nvPr/>
        </p:nvSpPr>
        <p:spPr>
          <a:xfrm>
            <a:off x="571500" y="2970656"/>
            <a:ext cx="4762500" cy="688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ts val="5200"/>
              </a:lnSpc>
              <a:defRPr sz="3700" b="1">
                <a:solidFill>
                  <a:srgbClr val="333333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t>章节四：项目亮点</a:t>
            </a:r>
          </a:p>
        </p:txBody>
      </p:sp>
      <p:sp>
        <p:nvSpPr>
          <p:cNvPr id="95" name="Shape 1"/>
          <p:cNvSpPr/>
          <p:nvPr/>
        </p:nvSpPr>
        <p:spPr>
          <a:xfrm>
            <a:off x="571500" y="4157662"/>
            <a:ext cx="4762500" cy="14289"/>
          </a:xfrm>
          <a:prstGeom prst="rect">
            <a:avLst/>
          </a:prstGeom>
          <a:solidFill>
            <a:srgbClr val="333333">
              <a:alpha val="30000"/>
            </a:srgbClr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6" name="Text 3"/>
          <p:cNvSpPr txBox="1"/>
          <p:nvPr/>
        </p:nvSpPr>
        <p:spPr>
          <a:xfrm>
            <a:off x="5419725" y="2967065"/>
            <a:ext cx="3729038" cy="29431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ts val="22500"/>
              </a:lnSpc>
              <a:defRPr sz="22500" b="1">
                <a:solidFill>
                  <a:srgbClr val="00773D">
                    <a:alpha val="50000"/>
                  </a:srgbClr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t>04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Image 0" descr="Image 0"/>
          <p:cNvPicPr>
            <a:picLocks noChangeAspect="1"/>
          </p:cNvPicPr>
          <p:nvPr/>
        </p:nvPicPr>
        <p:blipFill>
          <a:blip r:embed="rId2"/>
          <a:srcRect t="3571" b="3571"/>
          <a:stretch>
            <a:fillRect/>
          </a:stretch>
        </p:blipFill>
        <p:spPr>
          <a:xfrm>
            <a:off x="0" y="-12241"/>
            <a:ext cx="9144001" cy="1238251"/>
          </a:xfrm>
          <a:prstGeom prst="rect">
            <a:avLst/>
          </a:prstGeom>
          <a:ln w="12700">
            <a:miter lim="400000"/>
          </a:ln>
        </p:spPr>
      </p:pic>
      <p:sp>
        <p:nvSpPr>
          <p:cNvPr id="99" name="Text 0"/>
          <p:cNvSpPr txBox="1"/>
          <p:nvPr/>
        </p:nvSpPr>
        <p:spPr>
          <a:xfrm>
            <a:off x="57379" y="323640"/>
            <a:ext cx="8001001" cy="4099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ts val="3100"/>
              </a:lnSpc>
              <a:defRPr sz="2200" b="1">
                <a:solidFill>
                  <a:srgbClr val="333333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t> 无清算风险</a:t>
            </a:r>
          </a:p>
        </p:txBody>
      </p:sp>
      <p:sp>
        <p:nvSpPr>
          <p:cNvPr id="100" name="机器人只根据策略帮助用户执行买入现货，最差的结果也只是全仓买入代币，除非发生黑天鹅事件，但概率很低。"/>
          <p:cNvSpPr txBox="1"/>
          <p:nvPr/>
        </p:nvSpPr>
        <p:spPr>
          <a:xfrm>
            <a:off x="658749" y="1687224"/>
            <a:ext cx="7940633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rPr dirty="0" err="1"/>
              <a:t>机器人只根据策略帮助用户执行买入现货，最差的结果也只是全仓买入代币</a:t>
            </a:r>
            <a:r>
              <a:rPr dirty="0"/>
              <a:t>，</a:t>
            </a:r>
            <a:endParaRPr lang="en-US" dirty="0"/>
          </a:p>
          <a:p>
            <a:r>
              <a:rPr dirty="0" err="1"/>
              <a:t>除非发生黑天鹅事件，但概率很低</a:t>
            </a:r>
            <a:r>
              <a:rPr dirty="0"/>
              <a:t>。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Image 0" descr="Image 0"/>
          <p:cNvPicPr>
            <a:picLocks noChangeAspect="1"/>
          </p:cNvPicPr>
          <p:nvPr/>
        </p:nvPicPr>
        <p:blipFill>
          <a:blip r:embed="rId2"/>
          <a:srcRect t="3571" b="3571"/>
          <a:stretch>
            <a:fillRect/>
          </a:stretch>
        </p:blipFill>
        <p:spPr>
          <a:xfrm>
            <a:off x="0" y="-12241"/>
            <a:ext cx="9144001" cy="1238251"/>
          </a:xfrm>
          <a:prstGeom prst="rect">
            <a:avLst/>
          </a:prstGeom>
          <a:ln w="12700">
            <a:miter lim="400000"/>
          </a:ln>
        </p:spPr>
      </p:pic>
      <p:sp>
        <p:nvSpPr>
          <p:cNvPr id="103" name="Text 0"/>
          <p:cNvSpPr txBox="1"/>
          <p:nvPr/>
        </p:nvSpPr>
        <p:spPr>
          <a:xfrm>
            <a:off x="57379" y="323640"/>
            <a:ext cx="8001001" cy="4099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ts val="3100"/>
              </a:lnSpc>
              <a:defRPr sz="2200" b="1">
                <a:solidFill>
                  <a:srgbClr val="333333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t> 帮助用户节省gas费用</a:t>
            </a:r>
          </a:p>
        </p:txBody>
      </p:sp>
      <p:sp>
        <p:nvSpPr>
          <p:cNvPr id="104" name="用户只需要支付每日质押跟领取的gas和平台收取的手续费，不需要支付买入卖出操作产生的gas费用。"/>
          <p:cNvSpPr txBox="1"/>
          <p:nvPr/>
        </p:nvSpPr>
        <p:spPr>
          <a:xfrm>
            <a:off x="446993" y="1822487"/>
            <a:ext cx="8250013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rPr dirty="0" err="1"/>
              <a:t>用户只需要支付每日质押跟领取的gas和平台收取的手续费，不需要支付买入卖出</a:t>
            </a:r>
            <a:endParaRPr lang="en-US" dirty="0"/>
          </a:p>
          <a:p>
            <a:r>
              <a:rPr dirty="0" err="1"/>
              <a:t>操作产生的gas费用</a:t>
            </a:r>
            <a:r>
              <a:rPr dirty="0"/>
              <a:t>。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Image 0" descr="Image 0"/>
          <p:cNvPicPr>
            <a:picLocks noChangeAspect="1"/>
          </p:cNvPicPr>
          <p:nvPr/>
        </p:nvPicPr>
        <p:blipFill>
          <a:blip r:embed="rId2"/>
          <a:srcRect t="3571" b="3571"/>
          <a:stretch>
            <a:fillRect/>
          </a:stretch>
        </p:blipFill>
        <p:spPr>
          <a:xfrm>
            <a:off x="0" y="-12241"/>
            <a:ext cx="9144001" cy="1238251"/>
          </a:xfrm>
          <a:prstGeom prst="rect">
            <a:avLst/>
          </a:prstGeom>
          <a:ln w="12700">
            <a:miter lim="400000"/>
          </a:ln>
        </p:spPr>
      </p:pic>
      <p:sp>
        <p:nvSpPr>
          <p:cNvPr id="107" name="Text 0"/>
          <p:cNvSpPr txBox="1"/>
          <p:nvPr/>
        </p:nvSpPr>
        <p:spPr>
          <a:xfrm>
            <a:off x="57379" y="323640"/>
            <a:ext cx="8001001" cy="4099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ts val="3100"/>
              </a:lnSpc>
              <a:defRPr sz="2200" b="1">
                <a:solidFill>
                  <a:srgbClr val="333333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t> 用户资产安全</a:t>
            </a:r>
          </a:p>
        </p:txBody>
      </p:sp>
      <p:sp>
        <p:nvSpPr>
          <p:cNvPr id="108" name="机器人操作的资产始终在池子中存放，用户也可随时根据当时比例取回自己资产。"/>
          <p:cNvSpPr txBox="1"/>
          <p:nvPr/>
        </p:nvSpPr>
        <p:spPr>
          <a:xfrm>
            <a:off x="166828" y="2121308"/>
            <a:ext cx="8333741" cy="408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机器人操作的资产始终在池子中存放，用户也可随时根据当时比例取回自己资产。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Image 0" descr="Image 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111" name="Text 0"/>
          <p:cNvSpPr txBox="1"/>
          <p:nvPr/>
        </p:nvSpPr>
        <p:spPr>
          <a:xfrm>
            <a:off x="571500" y="2029719"/>
            <a:ext cx="8001000" cy="6363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ts val="5200"/>
              </a:lnSpc>
              <a:defRPr sz="3700" b="1">
                <a:solidFill>
                  <a:srgbClr val="00773D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t>THANKS</a:t>
            </a:r>
          </a:p>
        </p:txBody>
      </p:sp>
      <p:sp>
        <p:nvSpPr>
          <p:cNvPr id="112" name="Shape 1"/>
          <p:cNvSpPr/>
          <p:nvPr/>
        </p:nvSpPr>
        <p:spPr>
          <a:xfrm>
            <a:off x="4269580" y="3014663"/>
            <a:ext cx="604839" cy="114301"/>
          </a:xfrm>
          <a:prstGeom prst="rect">
            <a:avLst/>
          </a:prstGeom>
          <a:solidFill>
            <a:srgbClr val="00773D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 0" descr="Image 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25" name="Text 0"/>
          <p:cNvSpPr txBox="1"/>
          <p:nvPr/>
        </p:nvSpPr>
        <p:spPr>
          <a:xfrm>
            <a:off x="31950" y="118443"/>
            <a:ext cx="3350742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44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团队成员：</a:t>
            </a:r>
          </a:p>
        </p:txBody>
      </p:sp>
      <p:pic>
        <p:nvPicPr>
          <p:cNvPr id="26" name="已粘贴的影片.png" descr="已粘贴的影片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846" y="2098257"/>
            <a:ext cx="1226386" cy="1226386"/>
          </a:xfrm>
          <a:prstGeom prst="rect">
            <a:avLst/>
          </a:prstGeom>
          <a:ln w="12700">
            <a:miter lim="400000"/>
          </a:ln>
          <a:effectLst>
            <a:outerShdw blurRad="254000" dist="127000" dir="16200000" rotWithShape="0">
              <a:srgbClr val="000000">
                <a:alpha val="70000"/>
              </a:srgbClr>
            </a:outerShdw>
          </a:effectLst>
        </p:spPr>
      </p:pic>
      <p:pic>
        <p:nvPicPr>
          <p:cNvPr id="27" name="已粘贴的影片.png" descr="已粘贴的影片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3086" y="2098257"/>
            <a:ext cx="1226387" cy="1226386"/>
          </a:xfrm>
          <a:prstGeom prst="rect">
            <a:avLst/>
          </a:prstGeom>
          <a:ln w="12700">
            <a:miter lim="400000"/>
          </a:ln>
          <a:effectLst>
            <a:outerShdw blurRad="254000" dist="127000" dir="16200000" rotWithShape="0">
              <a:srgbClr val="000000">
                <a:alpha val="70000"/>
              </a:srgbClr>
            </a:outerShdw>
          </a:effectLst>
        </p:spPr>
      </p:pic>
      <p:pic>
        <p:nvPicPr>
          <p:cNvPr id="28" name="已粘贴的影片.png" descr="已粘贴的影片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1326" y="2095500"/>
            <a:ext cx="1231901" cy="1231900"/>
          </a:xfrm>
          <a:prstGeom prst="rect">
            <a:avLst/>
          </a:prstGeom>
          <a:ln w="12700">
            <a:miter lim="400000"/>
          </a:ln>
          <a:effectLst>
            <a:outerShdw blurRad="254000" dist="127000" dir="16200000" rotWithShape="0">
              <a:srgbClr val="000000">
                <a:alpha val="70000"/>
              </a:srgbClr>
            </a:outerShdw>
          </a:effectLst>
        </p:spPr>
      </p:pic>
      <p:pic>
        <p:nvPicPr>
          <p:cNvPr id="29" name="已粘贴的影片.png" descr="已粘贴的影片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90588" y="2095500"/>
            <a:ext cx="1231901" cy="1231900"/>
          </a:xfrm>
          <a:prstGeom prst="rect">
            <a:avLst/>
          </a:prstGeom>
          <a:ln w="12700">
            <a:miter lim="400000"/>
          </a:ln>
          <a:effectLst>
            <a:outerShdw blurRad="254000" dist="127000" dir="16200000" rotWithShape="0">
              <a:srgbClr val="000000">
                <a:alpha val="70000"/>
              </a:srgbClr>
            </a:outerShdw>
          </a:effectLst>
        </p:spPr>
      </p:pic>
      <p:pic>
        <p:nvPicPr>
          <p:cNvPr id="30" name="已粘贴的影片.png" descr="已粘贴的影片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18685" y="2095500"/>
            <a:ext cx="1231901" cy="1231900"/>
          </a:xfrm>
          <a:prstGeom prst="rect">
            <a:avLst/>
          </a:prstGeom>
          <a:ln w="12700">
            <a:miter lim="400000"/>
          </a:ln>
          <a:effectLst>
            <a:outerShdw blurRad="254000" dist="127000" dir="16200000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0"/>
          <p:cNvSpPr/>
          <p:nvPr/>
        </p:nvSpPr>
        <p:spPr>
          <a:xfrm>
            <a:off x="-1" y="129135"/>
            <a:ext cx="9144001" cy="51435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33" name="Image 0" descr="Image 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95275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34" name="Text 1"/>
          <p:cNvSpPr txBox="1"/>
          <p:nvPr/>
        </p:nvSpPr>
        <p:spPr>
          <a:xfrm>
            <a:off x="571500" y="3448943"/>
            <a:ext cx="1857375" cy="6363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ts val="5200"/>
              </a:lnSpc>
              <a:defRPr sz="3700" b="1">
                <a:solidFill>
                  <a:srgbClr val="333333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t>content</a:t>
            </a:r>
          </a:p>
        </p:txBody>
      </p:sp>
      <p:sp>
        <p:nvSpPr>
          <p:cNvPr id="35" name="Text 2"/>
          <p:cNvSpPr txBox="1"/>
          <p:nvPr/>
        </p:nvSpPr>
        <p:spPr>
          <a:xfrm>
            <a:off x="571500" y="4171759"/>
            <a:ext cx="1809750" cy="4099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ts val="3100"/>
              </a:lnSpc>
              <a:defRPr sz="2200">
                <a:solidFill>
                  <a:srgbClr val="666666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t>目录</a:t>
            </a:r>
          </a:p>
        </p:txBody>
      </p:sp>
      <p:sp>
        <p:nvSpPr>
          <p:cNvPr id="36" name="Text 3"/>
          <p:cNvSpPr txBox="1"/>
          <p:nvPr/>
        </p:nvSpPr>
        <p:spPr>
          <a:xfrm>
            <a:off x="3462757" y="1597298"/>
            <a:ext cx="352426" cy="3573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ts val="3000"/>
              </a:lnSpc>
              <a:defRPr b="1">
                <a:solidFill>
                  <a:srgbClr val="00773D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t>01</a:t>
            </a:r>
          </a:p>
        </p:txBody>
      </p:sp>
      <p:sp>
        <p:nvSpPr>
          <p:cNvPr id="37" name="Text 4"/>
          <p:cNvSpPr txBox="1"/>
          <p:nvPr/>
        </p:nvSpPr>
        <p:spPr>
          <a:xfrm>
            <a:off x="4003273" y="1764411"/>
            <a:ext cx="4581526" cy="2143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ts val="1600"/>
              </a:lnSpc>
              <a:defRPr sz="1200" b="1">
                <a:solidFill>
                  <a:srgbClr val="1B1F49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t>章节一：PledgeX概述</a:t>
            </a:r>
          </a:p>
        </p:txBody>
      </p:sp>
      <p:sp>
        <p:nvSpPr>
          <p:cNvPr id="38" name="Text 6"/>
          <p:cNvSpPr txBox="1"/>
          <p:nvPr/>
        </p:nvSpPr>
        <p:spPr>
          <a:xfrm>
            <a:off x="3462757" y="2158306"/>
            <a:ext cx="352426" cy="3573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ts val="3000"/>
              </a:lnSpc>
              <a:defRPr b="1">
                <a:solidFill>
                  <a:srgbClr val="00773D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t>02</a:t>
            </a:r>
          </a:p>
        </p:txBody>
      </p:sp>
      <p:sp>
        <p:nvSpPr>
          <p:cNvPr id="39" name="Text 7"/>
          <p:cNvSpPr txBox="1"/>
          <p:nvPr/>
        </p:nvSpPr>
        <p:spPr>
          <a:xfrm>
            <a:off x="4058617" y="2313121"/>
            <a:ext cx="4581526" cy="2143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ts val="1600"/>
              </a:lnSpc>
              <a:defRPr sz="1200" b="1">
                <a:solidFill>
                  <a:srgbClr val="1B1F49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t>章节二：核心功能展示</a:t>
            </a:r>
          </a:p>
        </p:txBody>
      </p:sp>
      <p:sp>
        <p:nvSpPr>
          <p:cNvPr id="40" name="Text 9"/>
          <p:cNvSpPr txBox="1"/>
          <p:nvPr/>
        </p:nvSpPr>
        <p:spPr>
          <a:xfrm>
            <a:off x="3462757" y="2719313"/>
            <a:ext cx="352426" cy="3573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ts val="3000"/>
              </a:lnSpc>
              <a:defRPr b="1">
                <a:solidFill>
                  <a:srgbClr val="00773D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t>03</a:t>
            </a:r>
          </a:p>
        </p:txBody>
      </p:sp>
      <p:sp>
        <p:nvSpPr>
          <p:cNvPr id="41" name="Text 10"/>
          <p:cNvSpPr txBox="1"/>
          <p:nvPr/>
        </p:nvSpPr>
        <p:spPr>
          <a:xfrm>
            <a:off x="4058617" y="2861830"/>
            <a:ext cx="4581526" cy="2143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ts val="1600"/>
              </a:lnSpc>
              <a:defRPr sz="1200" b="1">
                <a:solidFill>
                  <a:srgbClr val="1B1F49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t>章节三：UI设计</a:t>
            </a:r>
          </a:p>
        </p:txBody>
      </p:sp>
      <p:sp>
        <p:nvSpPr>
          <p:cNvPr id="42" name="Text 12"/>
          <p:cNvSpPr txBox="1"/>
          <p:nvPr/>
        </p:nvSpPr>
        <p:spPr>
          <a:xfrm>
            <a:off x="3462757" y="3206530"/>
            <a:ext cx="352426" cy="3573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ts val="3000"/>
              </a:lnSpc>
              <a:defRPr b="1">
                <a:solidFill>
                  <a:srgbClr val="00773D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t>04</a:t>
            </a:r>
          </a:p>
        </p:txBody>
      </p:sp>
      <p:sp>
        <p:nvSpPr>
          <p:cNvPr id="43" name="Text 13"/>
          <p:cNvSpPr txBox="1"/>
          <p:nvPr/>
        </p:nvSpPr>
        <p:spPr>
          <a:xfrm>
            <a:off x="4058617" y="3349046"/>
            <a:ext cx="4581526" cy="2143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ts val="1600"/>
              </a:lnSpc>
              <a:defRPr sz="1200" b="1">
                <a:solidFill>
                  <a:srgbClr val="1B1F49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t>章节四：项目亮点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Image 0" descr="Image 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46" name="Text 0"/>
          <p:cNvSpPr txBox="1"/>
          <p:nvPr/>
        </p:nvSpPr>
        <p:spPr>
          <a:xfrm>
            <a:off x="571500" y="3304031"/>
            <a:ext cx="4762500" cy="688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ts val="5200"/>
              </a:lnSpc>
              <a:defRPr sz="3700" b="1">
                <a:solidFill>
                  <a:srgbClr val="333333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t>章节一：PledgeX概述</a:t>
            </a:r>
          </a:p>
        </p:txBody>
      </p:sp>
      <p:sp>
        <p:nvSpPr>
          <p:cNvPr id="47" name="Shape 1"/>
          <p:cNvSpPr/>
          <p:nvPr/>
        </p:nvSpPr>
        <p:spPr>
          <a:xfrm>
            <a:off x="571500" y="4157662"/>
            <a:ext cx="4762500" cy="14289"/>
          </a:xfrm>
          <a:prstGeom prst="rect">
            <a:avLst/>
          </a:prstGeom>
          <a:solidFill>
            <a:srgbClr val="333333">
              <a:alpha val="30000"/>
            </a:srgbClr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8" name="Text 3"/>
          <p:cNvSpPr txBox="1"/>
          <p:nvPr/>
        </p:nvSpPr>
        <p:spPr>
          <a:xfrm>
            <a:off x="5419725" y="2967065"/>
            <a:ext cx="3729038" cy="29431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ts val="22500"/>
              </a:lnSpc>
              <a:defRPr sz="22500" b="1">
                <a:solidFill>
                  <a:srgbClr val="00773D">
                    <a:alpha val="50000"/>
                  </a:srgbClr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t>01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Image 0"/>
          <p:cNvPicPr>
            <a:picLocks noChangeAspect="1"/>
          </p:cNvPicPr>
          <p:nvPr/>
        </p:nvPicPr>
        <p:blipFill>
          <a:blip r:embed="rId2"/>
          <a:srcRect t="3571" b="3571"/>
          <a:stretch>
            <a:fillRect/>
          </a:stretch>
        </p:blipFill>
        <p:spPr>
          <a:xfrm>
            <a:off x="0" y="-1"/>
            <a:ext cx="9144000" cy="1238251"/>
          </a:xfrm>
          <a:prstGeom prst="rect">
            <a:avLst/>
          </a:prstGeom>
          <a:ln w="12700">
            <a:miter lim="400000"/>
          </a:ln>
        </p:spPr>
      </p:pic>
      <p:sp>
        <p:nvSpPr>
          <p:cNvPr id="51" name="Text 0"/>
          <p:cNvSpPr txBox="1"/>
          <p:nvPr/>
        </p:nvSpPr>
        <p:spPr>
          <a:xfrm>
            <a:off x="571500" y="296166"/>
            <a:ext cx="8001000" cy="3792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ts val="3100"/>
              </a:lnSpc>
              <a:defRPr sz="2200" b="1">
                <a:solidFill>
                  <a:srgbClr val="333333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t>PledgeX</a:t>
            </a:r>
          </a:p>
        </p:txBody>
      </p:sp>
      <p:sp>
        <p:nvSpPr>
          <p:cNvPr id="52" name="Text 1"/>
          <p:cNvSpPr txBox="1"/>
          <p:nvPr/>
        </p:nvSpPr>
        <p:spPr>
          <a:xfrm>
            <a:off x="571500" y="740536"/>
            <a:ext cx="8001000" cy="2143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ts val="1600"/>
              </a:lnSpc>
              <a:defRPr sz="1200">
                <a:solidFill>
                  <a:srgbClr val="666666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t>一款策略驱动的现货自动交易APP</a:t>
            </a:r>
          </a:p>
        </p:txBody>
      </p:sp>
      <p:sp>
        <p:nvSpPr>
          <p:cNvPr id="53" name="PledgeX采用策略驱动的机器人技术，在策略条件达成时自动执行买卖操作。节省用户看盘时间，同时能够有效减少因交易而产生的手续费，使投资过程更加高效和经济。"/>
          <p:cNvSpPr txBox="1"/>
          <p:nvPr/>
        </p:nvSpPr>
        <p:spPr>
          <a:xfrm>
            <a:off x="546192" y="1409807"/>
            <a:ext cx="8051615" cy="1094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r>
              <a:t>PledgeX采用策略驱动的机器人技术，在策略条件达成时自动执行买卖操作。节省用户看盘时间，同时能够有效减少因交易而产生的手续费，使投资过程更加高效和经济。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Image 0" descr="Image 0"/>
          <p:cNvPicPr>
            <a:picLocks noChangeAspect="1"/>
          </p:cNvPicPr>
          <p:nvPr/>
        </p:nvPicPr>
        <p:blipFill>
          <a:blip r:embed="rId2"/>
          <a:srcRect t="3571" b="3571"/>
          <a:stretch>
            <a:fillRect/>
          </a:stretch>
        </p:blipFill>
        <p:spPr>
          <a:xfrm>
            <a:off x="0" y="-1"/>
            <a:ext cx="9144000" cy="1238251"/>
          </a:xfrm>
          <a:prstGeom prst="rect">
            <a:avLst/>
          </a:prstGeom>
          <a:ln w="12700">
            <a:miter lim="400000"/>
          </a:ln>
        </p:spPr>
      </p:pic>
      <p:sp>
        <p:nvSpPr>
          <p:cNvPr id="56" name="Text 0"/>
          <p:cNvSpPr txBox="1"/>
          <p:nvPr/>
        </p:nvSpPr>
        <p:spPr>
          <a:xfrm>
            <a:off x="571500" y="280796"/>
            <a:ext cx="8001000" cy="4099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ts val="3100"/>
              </a:lnSpc>
              <a:defRPr sz="2200" b="1">
                <a:solidFill>
                  <a:srgbClr val="333333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t> 项目核心流程图</a:t>
            </a:r>
          </a:p>
        </p:txBody>
      </p:sp>
      <p:sp>
        <p:nvSpPr>
          <p:cNvPr id="57" name="Text 4"/>
          <p:cNvSpPr txBox="1"/>
          <p:nvPr/>
        </p:nvSpPr>
        <p:spPr>
          <a:xfrm>
            <a:off x="781050" y="5193029"/>
            <a:ext cx="902495" cy="815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ts val="1600"/>
              </a:lnSpc>
              <a:defRPr sz="1000">
                <a:solidFill>
                  <a:srgbClr val="666666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t>提供社交互动、在线购物、健康管理等多元功能。</a:t>
            </a:r>
          </a:p>
        </p:txBody>
      </p:sp>
      <p:sp>
        <p:nvSpPr>
          <p:cNvPr id="58" name="Text 10"/>
          <p:cNvSpPr txBox="1"/>
          <p:nvPr/>
        </p:nvSpPr>
        <p:spPr>
          <a:xfrm>
            <a:off x="2662238" y="5294629"/>
            <a:ext cx="902495" cy="6121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ts val="1600"/>
              </a:lnSpc>
              <a:defRPr sz="1000">
                <a:solidFill>
                  <a:srgbClr val="666666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t>支持多种支付手段，保障交易的安全与便捷。</a:t>
            </a:r>
          </a:p>
        </p:txBody>
      </p:sp>
      <p:sp>
        <p:nvSpPr>
          <p:cNvPr id="59" name="Text 16"/>
          <p:cNvSpPr txBox="1"/>
          <p:nvPr/>
        </p:nvSpPr>
        <p:spPr>
          <a:xfrm>
            <a:off x="4543425" y="5193029"/>
            <a:ext cx="902495" cy="815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ts val="1600"/>
              </a:lnSpc>
              <a:defRPr sz="1000">
                <a:solidFill>
                  <a:srgbClr val="666666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t>基于用户行为分析，推送个性化内容，增加用户粘性。</a:t>
            </a:r>
          </a:p>
        </p:txBody>
      </p:sp>
      <p:sp>
        <p:nvSpPr>
          <p:cNvPr id="60" name="Text 22"/>
          <p:cNvSpPr txBox="1"/>
          <p:nvPr/>
        </p:nvSpPr>
        <p:spPr>
          <a:xfrm>
            <a:off x="6424612" y="5189854"/>
            <a:ext cx="902495" cy="6121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ts val="1600"/>
              </a:lnSpc>
              <a:defRPr sz="1000">
                <a:solidFill>
                  <a:srgbClr val="666666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t>确保用户在不同设备间的数据一致性。</a:t>
            </a:r>
          </a:p>
        </p:txBody>
      </p:sp>
      <p:pic>
        <p:nvPicPr>
          <p:cNvPr id="61" name="图像" descr="图像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8656" y="1276484"/>
            <a:ext cx="4005078" cy="36815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Image 0" descr="Image 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64" name="Text 0"/>
          <p:cNvSpPr txBox="1"/>
          <p:nvPr/>
        </p:nvSpPr>
        <p:spPr>
          <a:xfrm>
            <a:off x="571500" y="3304031"/>
            <a:ext cx="4762500" cy="688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ts val="5200"/>
              </a:lnSpc>
              <a:defRPr sz="3700" b="1">
                <a:solidFill>
                  <a:srgbClr val="333333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t>章节二：核心功能展示</a:t>
            </a:r>
          </a:p>
        </p:txBody>
      </p:sp>
      <p:sp>
        <p:nvSpPr>
          <p:cNvPr id="65" name="Shape 1"/>
          <p:cNvSpPr/>
          <p:nvPr/>
        </p:nvSpPr>
        <p:spPr>
          <a:xfrm>
            <a:off x="571500" y="4157662"/>
            <a:ext cx="4762500" cy="14289"/>
          </a:xfrm>
          <a:prstGeom prst="rect">
            <a:avLst/>
          </a:prstGeom>
          <a:solidFill>
            <a:srgbClr val="333333">
              <a:alpha val="30000"/>
            </a:srgbClr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6" name="Text 3"/>
          <p:cNvSpPr txBox="1"/>
          <p:nvPr/>
        </p:nvSpPr>
        <p:spPr>
          <a:xfrm>
            <a:off x="5419725" y="2967065"/>
            <a:ext cx="3729038" cy="29431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ts val="22500"/>
              </a:lnSpc>
              <a:defRPr sz="22500" b="1">
                <a:solidFill>
                  <a:srgbClr val="00773D">
                    <a:alpha val="50000"/>
                  </a:srgbClr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t>02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Image 0" descr="Image 0"/>
          <p:cNvPicPr>
            <a:picLocks noChangeAspect="1"/>
          </p:cNvPicPr>
          <p:nvPr/>
        </p:nvPicPr>
        <p:blipFill>
          <a:blip r:embed="rId2"/>
          <a:srcRect t="3571" b="3571"/>
          <a:stretch>
            <a:fillRect/>
          </a:stretch>
        </p:blipFill>
        <p:spPr>
          <a:xfrm>
            <a:off x="-1" y="-18362"/>
            <a:ext cx="9144001" cy="1238251"/>
          </a:xfrm>
          <a:prstGeom prst="rect">
            <a:avLst/>
          </a:prstGeom>
          <a:ln w="12700">
            <a:miter lim="400000"/>
          </a:ln>
        </p:spPr>
      </p:pic>
      <p:sp>
        <p:nvSpPr>
          <p:cNvPr id="69" name="Text 0"/>
          <p:cNvSpPr txBox="1"/>
          <p:nvPr/>
        </p:nvSpPr>
        <p:spPr>
          <a:xfrm>
            <a:off x="39018" y="133905"/>
            <a:ext cx="8001001" cy="4099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ts val="3100"/>
              </a:lnSpc>
              <a:defRPr sz="2200" b="1">
                <a:solidFill>
                  <a:srgbClr val="333333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t> 场景模拟：用户质押</a:t>
            </a:r>
          </a:p>
        </p:txBody>
      </p:sp>
      <p:pic>
        <p:nvPicPr>
          <p:cNvPr id="70" name="图像" descr="图像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020" y="1213244"/>
            <a:ext cx="7271512" cy="37115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Image 0" descr="Image 0"/>
          <p:cNvPicPr>
            <a:picLocks noChangeAspect="1"/>
          </p:cNvPicPr>
          <p:nvPr/>
        </p:nvPicPr>
        <p:blipFill>
          <a:blip r:embed="rId2"/>
          <a:srcRect t="3571" b="3571"/>
          <a:stretch>
            <a:fillRect/>
          </a:stretch>
        </p:blipFill>
        <p:spPr>
          <a:xfrm>
            <a:off x="-1" y="-24482"/>
            <a:ext cx="9144001" cy="1238251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Text 0"/>
          <p:cNvSpPr txBox="1"/>
          <p:nvPr/>
        </p:nvSpPr>
        <p:spPr>
          <a:xfrm>
            <a:off x="45138" y="268555"/>
            <a:ext cx="8001001" cy="4099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ts val="3100"/>
              </a:lnSpc>
              <a:defRPr sz="2200" b="1">
                <a:solidFill>
                  <a:srgbClr val="333333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t> 场景模拟：自动交易</a:t>
            </a:r>
          </a:p>
        </p:txBody>
      </p:sp>
      <p:pic>
        <p:nvPicPr>
          <p:cNvPr id="74" name="图像" descr="图像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4482" y="1219522"/>
            <a:ext cx="3449172" cy="383173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</Words>
  <Application>Microsoft Office PowerPoint</Application>
  <PresentationFormat>全屏显示(16:9)</PresentationFormat>
  <Paragraphs>43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dongliang</cp:lastModifiedBy>
  <cp:revision>1</cp:revision>
  <dcterms:modified xsi:type="dcterms:W3CDTF">2025-03-28T23:10:12Z</dcterms:modified>
</cp:coreProperties>
</file>