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76" r:id="rId5"/>
    <p:sldId id="260" r:id="rId6"/>
    <p:sldId id="265" r:id="rId7"/>
    <p:sldId id="259" r:id="rId8"/>
    <p:sldId id="266" r:id="rId9"/>
    <p:sldId id="261" r:id="rId10"/>
    <p:sldId id="262" r:id="rId11"/>
    <p:sldId id="268" r:id="rId12"/>
    <p:sldId id="270" r:id="rId13"/>
    <p:sldId id="269" r:id="rId14"/>
    <p:sldId id="277" r:id="rId15"/>
    <p:sldId id="278" r:id="rId16"/>
    <p:sldId id="274" r:id="rId17"/>
    <p:sldId id="280" r:id="rId18"/>
    <p:sldId id="285" r:id="rId19"/>
    <p:sldId id="271" r:id="rId20"/>
    <p:sldId id="281" r:id="rId21"/>
    <p:sldId id="282" r:id="rId22"/>
    <p:sldId id="272" r:id="rId23"/>
    <p:sldId id="292" r:id="rId24"/>
    <p:sldId id="273" r:id="rId25"/>
    <p:sldId id="287" r:id="rId26"/>
    <p:sldId id="284" r:id="rId27"/>
    <p:sldId id="286" r:id="rId28"/>
    <p:sldId id="288" r:id="rId29"/>
    <p:sldId id="289" r:id="rId30"/>
    <p:sldId id="290"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3" d="100"/>
          <a:sy n="93" d="100"/>
        </p:scale>
        <p:origin x="10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01/15/2019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01/15/2019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ED5C-8C92-4DF7-8539-7AF047F193D2}"/>
              </a:ext>
            </a:extLst>
          </p:cNvPr>
          <p:cNvSpPr>
            <a:spLocks noGrp="1"/>
          </p:cNvSpPr>
          <p:nvPr>
            <p:ph type="ctrTitle"/>
          </p:nvPr>
        </p:nvSpPr>
        <p:spPr>
          <a:xfrm>
            <a:off x="960083" y="3612630"/>
            <a:ext cx="8825658" cy="1659427"/>
          </a:xfrm>
        </p:spPr>
        <p:txBody>
          <a:bodyPr/>
          <a:lstStyle/>
          <a:p>
            <a:r>
              <a:rPr lang="en-US" sz="5400" b="1" dirty="0"/>
              <a:t>Capstone Project:</a:t>
            </a:r>
            <a:br>
              <a:rPr lang="en-US" dirty="0"/>
            </a:br>
            <a:r>
              <a:rPr lang="en-US" sz="3200" b="1" dirty="0"/>
              <a:t>M.L. Fundamentals</a:t>
            </a:r>
            <a:endParaRPr lang="en-US" sz="3200" dirty="0"/>
          </a:p>
        </p:txBody>
      </p:sp>
      <p:sp>
        <p:nvSpPr>
          <p:cNvPr id="3" name="Subtitle 2">
            <a:extLst>
              <a:ext uri="{FF2B5EF4-FFF2-40B4-BE49-F238E27FC236}">
                <a16:creationId xmlns:a16="http://schemas.microsoft.com/office/drawing/2014/main" id="{5A207743-0C79-409F-9D1F-D4F33C6DB94A}"/>
              </a:ext>
            </a:extLst>
          </p:cNvPr>
          <p:cNvSpPr>
            <a:spLocks noGrp="1"/>
          </p:cNvSpPr>
          <p:nvPr>
            <p:ph type="subTitle" idx="1"/>
          </p:nvPr>
        </p:nvSpPr>
        <p:spPr>
          <a:xfrm>
            <a:off x="840162" y="5466928"/>
            <a:ext cx="8825658" cy="861420"/>
          </a:xfrm>
        </p:spPr>
        <p:txBody>
          <a:bodyPr>
            <a:noAutofit/>
          </a:bodyPr>
          <a:lstStyle/>
          <a:p>
            <a:r>
              <a:rPr lang="en-US" sz="1800" b="1" dirty="0"/>
              <a:t>BY:  ALBERT Wallace Deckel</a:t>
            </a:r>
          </a:p>
          <a:p>
            <a:r>
              <a:rPr lang="en-US" sz="1800" b="1" dirty="0"/>
              <a:t>1/14/2019</a:t>
            </a:r>
          </a:p>
          <a:p>
            <a:r>
              <a:rPr lang="en-US" sz="1800" b="1" dirty="0"/>
              <a:t>Awdeckel@gmail.com</a:t>
            </a:r>
          </a:p>
        </p:txBody>
      </p:sp>
      <p:sp>
        <p:nvSpPr>
          <p:cNvPr id="4" name="TextBox 3">
            <a:extLst>
              <a:ext uri="{FF2B5EF4-FFF2-40B4-BE49-F238E27FC236}">
                <a16:creationId xmlns:a16="http://schemas.microsoft.com/office/drawing/2014/main" id="{F10E97D6-534A-4E93-9DF2-7D65C9779089}"/>
              </a:ext>
            </a:extLst>
          </p:cNvPr>
          <p:cNvSpPr txBox="1"/>
          <p:nvPr/>
        </p:nvSpPr>
        <p:spPr>
          <a:xfrm>
            <a:off x="840162" y="341759"/>
            <a:ext cx="10747235" cy="1754326"/>
          </a:xfrm>
          <a:prstGeom prst="rect">
            <a:avLst/>
          </a:prstGeom>
          <a:noFill/>
        </p:spPr>
        <p:txBody>
          <a:bodyPr wrap="square" rtlCol="0">
            <a:spAutoFit/>
          </a:bodyPr>
          <a:lstStyle/>
          <a:p>
            <a:r>
              <a:rPr lang="en-US" sz="3600" b="1" i="1" dirty="0">
                <a:solidFill>
                  <a:srgbClr val="FFC000"/>
                </a:solidFill>
              </a:rPr>
              <a:t>Question:  Are psychosocial variables predictive of, or associated with, relationship ‘Status’ (i.e. single, </a:t>
            </a:r>
            <a:r>
              <a:rPr lang="en-US" sz="3600" b="1" i="1" dirty="0" err="1">
                <a:solidFill>
                  <a:srgbClr val="FFC000"/>
                </a:solidFill>
              </a:rPr>
              <a:t>etc</a:t>
            </a:r>
            <a:r>
              <a:rPr lang="en-US" sz="3600" b="1" i="1" dirty="0">
                <a:solidFill>
                  <a:srgbClr val="FFC000"/>
                </a:solidFill>
              </a:rPr>
              <a:t>)? </a:t>
            </a:r>
          </a:p>
        </p:txBody>
      </p:sp>
    </p:spTree>
    <p:extLst>
      <p:ext uri="{BB962C8B-B14F-4D97-AF65-F5344CB8AC3E}">
        <p14:creationId xmlns:p14="http://schemas.microsoft.com/office/powerpoint/2010/main" val="279795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239A-903C-42ED-A004-D4D330AA24EA}"/>
              </a:ext>
            </a:extLst>
          </p:cNvPr>
          <p:cNvSpPr>
            <a:spLocks noGrp="1"/>
          </p:cNvSpPr>
          <p:nvPr>
            <p:ph type="title"/>
          </p:nvPr>
        </p:nvSpPr>
        <p:spPr>
          <a:xfrm>
            <a:off x="646110" y="452718"/>
            <a:ext cx="10895401" cy="1400530"/>
          </a:xfrm>
        </p:spPr>
        <p:txBody>
          <a:bodyPr/>
          <a:lstStyle/>
          <a:p>
            <a:r>
              <a:rPr lang="en-US" sz="3600" b="1" dirty="0">
                <a:solidFill>
                  <a:srgbClr val="FFFF00"/>
                </a:solidFill>
              </a:rPr>
              <a:t>Distribution of Age and Essay Length Variables</a:t>
            </a:r>
            <a:r>
              <a:rPr lang="en-US" dirty="0"/>
              <a:t>:</a:t>
            </a:r>
          </a:p>
        </p:txBody>
      </p:sp>
      <p:pic>
        <p:nvPicPr>
          <p:cNvPr id="3074" name="Picture 2">
            <a:extLst>
              <a:ext uri="{FF2B5EF4-FFF2-40B4-BE49-F238E27FC236}">
                <a16:creationId xmlns:a16="http://schemas.microsoft.com/office/drawing/2014/main" id="{A088DE28-F5BA-469B-83C1-7A6E4DE758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238" y="1902960"/>
            <a:ext cx="6445770" cy="45023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1F93A15-6E13-4004-AC87-EA82FC9C1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181" y="1853248"/>
            <a:ext cx="6330128" cy="443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801A2C-D790-4849-999B-FC93E3547C39}"/>
              </a:ext>
            </a:extLst>
          </p:cNvPr>
          <p:cNvSpPr txBox="1"/>
          <p:nvPr/>
        </p:nvSpPr>
        <p:spPr>
          <a:xfrm>
            <a:off x="2263515" y="2556739"/>
            <a:ext cx="1783829" cy="461665"/>
          </a:xfrm>
          <a:prstGeom prst="rect">
            <a:avLst/>
          </a:prstGeom>
          <a:noFill/>
        </p:spPr>
        <p:txBody>
          <a:bodyPr wrap="square" rtlCol="0">
            <a:spAutoFit/>
          </a:bodyPr>
          <a:lstStyle/>
          <a:p>
            <a:r>
              <a:rPr lang="en-US" sz="2400" b="1" dirty="0">
                <a:solidFill>
                  <a:schemeClr val="bg1"/>
                </a:solidFill>
              </a:rPr>
              <a:t>     Age</a:t>
            </a:r>
          </a:p>
        </p:txBody>
      </p:sp>
      <p:sp>
        <p:nvSpPr>
          <p:cNvPr id="5" name="TextBox 4">
            <a:extLst>
              <a:ext uri="{FF2B5EF4-FFF2-40B4-BE49-F238E27FC236}">
                <a16:creationId xmlns:a16="http://schemas.microsoft.com/office/drawing/2014/main" id="{82AEB54C-D166-4DC3-9724-9B0A412A666E}"/>
              </a:ext>
            </a:extLst>
          </p:cNvPr>
          <p:cNvSpPr txBox="1"/>
          <p:nvPr/>
        </p:nvSpPr>
        <p:spPr>
          <a:xfrm rot="16200000">
            <a:off x="-611839" y="3839597"/>
            <a:ext cx="2107580" cy="379141"/>
          </a:xfrm>
          <a:prstGeom prst="rect">
            <a:avLst/>
          </a:prstGeom>
          <a:noFill/>
        </p:spPr>
        <p:txBody>
          <a:bodyPr wrap="square" rtlCol="0">
            <a:spAutoFit/>
          </a:bodyPr>
          <a:lstStyle/>
          <a:p>
            <a:r>
              <a:rPr lang="en-US" dirty="0" err="1"/>
              <a:t>f</a:t>
            </a:r>
            <a:r>
              <a:rPr lang="en-US" dirty="0" err="1">
                <a:solidFill>
                  <a:schemeClr val="bg1"/>
                </a:solidFill>
              </a:rPr>
              <a:t>frequency</a:t>
            </a:r>
            <a:endParaRPr lang="en-US" dirty="0"/>
          </a:p>
        </p:txBody>
      </p:sp>
      <p:sp>
        <p:nvSpPr>
          <p:cNvPr id="8" name="TextBox 7">
            <a:extLst>
              <a:ext uri="{FF2B5EF4-FFF2-40B4-BE49-F238E27FC236}">
                <a16:creationId xmlns:a16="http://schemas.microsoft.com/office/drawing/2014/main" id="{5D69CCDD-742B-47C3-AB1B-BB0A213D0B9C}"/>
              </a:ext>
            </a:extLst>
          </p:cNvPr>
          <p:cNvSpPr txBox="1"/>
          <p:nvPr/>
        </p:nvSpPr>
        <p:spPr>
          <a:xfrm rot="5400000">
            <a:off x="10457606" y="3420959"/>
            <a:ext cx="2107580" cy="379141"/>
          </a:xfrm>
          <a:prstGeom prst="rect">
            <a:avLst/>
          </a:prstGeom>
          <a:noFill/>
        </p:spPr>
        <p:txBody>
          <a:bodyPr wrap="square" rtlCol="0">
            <a:spAutoFit/>
          </a:bodyPr>
          <a:lstStyle/>
          <a:p>
            <a:r>
              <a:rPr lang="en-US" dirty="0" err="1"/>
              <a:t>f</a:t>
            </a:r>
            <a:r>
              <a:rPr lang="en-US" dirty="0" err="1">
                <a:solidFill>
                  <a:schemeClr val="bg1"/>
                </a:solidFill>
              </a:rPr>
              <a:t>frequency</a:t>
            </a:r>
            <a:endParaRPr lang="en-US" dirty="0"/>
          </a:p>
        </p:txBody>
      </p:sp>
      <p:sp>
        <p:nvSpPr>
          <p:cNvPr id="6" name="TextBox 5">
            <a:extLst>
              <a:ext uri="{FF2B5EF4-FFF2-40B4-BE49-F238E27FC236}">
                <a16:creationId xmlns:a16="http://schemas.microsoft.com/office/drawing/2014/main" id="{C6CFA44D-9A2A-46BC-AB6B-0128FD53F809}"/>
              </a:ext>
            </a:extLst>
          </p:cNvPr>
          <p:cNvSpPr txBox="1"/>
          <p:nvPr/>
        </p:nvSpPr>
        <p:spPr>
          <a:xfrm>
            <a:off x="8062332" y="2556739"/>
            <a:ext cx="1988502" cy="369332"/>
          </a:xfrm>
          <a:prstGeom prst="rect">
            <a:avLst/>
          </a:prstGeom>
          <a:noFill/>
        </p:spPr>
        <p:txBody>
          <a:bodyPr wrap="square" rtlCol="0">
            <a:spAutoFit/>
          </a:bodyPr>
          <a:lstStyle/>
          <a:p>
            <a:r>
              <a:rPr lang="en-US" b="1" dirty="0">
                <a:solidFill>
                  <a:schemeClr val="bg1"/>
                </a:solidFill>
              </a:rPr>
              <a:t>    Essay Length</a:t>
            </a:r>
          </a:p>
        </p:txBody>
      </p:sp>
    </p:spTree>
    <p:extLst>
      <p:ext uri="{BB962C8B-B14F-4D97-AF65-F5344CB8AC3E}">
        <p14:creationId xmlns:p14="http://schemas.microsoft.com/office/powerpoint/2010/main" val="22550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401D-94E5-4868-9C89-6521F00E251D}"/>
              </a:ext>
            </a:extLst>
          </p:cNvPr>
          <p:cNvSpPr>
            <a:spLocks noGrp="1"/>
          </p:cNvSpPr>
          <p:nvPr>
            <p:ph type="title"/>
          </p:nvPr>
        </p:nvSpPr>
        <p:spPr/>
        <p:txBody>
          <a:bodyPr/>
          <a:lstStyle/>
          <a:p>
            <a:r>
              <a:rPr lang="en-US" b="1" dirty="0">
                <a:solidFill>
                  <a:srgbClr val="FFFF00"/>
                </a:solidFill>
              </a:rPr>
              <a:t>      Augmentation of data set</a:t>
            </a:r>
          </a:p>
        </p:txBody>
      </p:sp>
      <p:sp>
        <p:nvSpPr>
          <p:cNvPr id="3" name="Content Placeholder 2">
            <a:extLst>
              <a:ext uri="{FF2B5EF4-FFF2-40B4-BE49-F238E27FC236}">
                <a16:creationId xmlns:a16="http://schemas.microsoft.com/office/drawing/2014/main" id="{8CA0076E-2077-49F4-8D67-3ACD13A70CEC}"/>
              </a:ext>
            </a:extLst>
          </p:cNvPr>
          <p:cNvSpPr>
            <a:spLocks noGrp="1"/>
          </p:cNvSpPr>
          <p:nvPr>
            <p:ph idx="1"/>
          </p:nvPr>
        </p:nvSpPr>
        <p:spPr>
          <a:xfrm>
            <a:off x="1103312" y="1739768"/>
            <a:ext cx="8946541" cy="4805082"/>
          </a:xfrm>
        </p:spPr>
        <p:txBody>
          <a:bodyPr>
            <a:normAutofit fontScale="92500"/>
          </a:bodyPr>
          <a:lstStyle/>
          <a:p>
            <a:r>
              <a:rPr lang="en-US" sz="2400" dirty="0"/>
              <a:t>A total of 8 variables, including ‘status’, had their data changed from string to numerical values.  All were then combined into a  </a:t>
            </a:r>
            <a:r>
              <a:rPr lang="en-US" sz="2400" dirty="0" err="1"/>
              <a:t>DataFrame</a:t>
            </a:r>
            <a:r>
              <a:rPr lang="en-US" sz="2400" dirty="0"/>
              <a:t> </a:t>
            </a:r>
            <a:r>
              <a:rPr lang="en-US" sz="2400" dirty="0" err="1"/>
              <a:t>feature_array</a:t>
            </a:r>
            <a:r>
              <a:rPr lang="en-US" sz="2400" dirty="0"/>
              <a:t>.  Additionally, a new column including only ‘status’ was created and  added to the array.  The other newly created variables were on:  </a:t>
            </a:r>
            <a:endParaRPr lang="en-US" sz="2400" b="1" i="1" dirty="0">
              <a:solidFill>
                <a:srgbClr val="FFFF00"/>
              </a:solidFill>
            </a:endParaRPr>
          </a:p>
          <a:p>
            <a:r>
              <a:rPr lang="en-US" b="1" i="1" dirty="0">
                <a:solidFill>
                  <a:srgbClr val="FFFF00"/>
                </a:solidFill>
              </a:rPr>
              <a:t>1.  Drug Use</a:t>
            </a:r>
          </a:p>
          <a:p>
            <a:r>
              <a:rPr lang="en-US" b="1" i="1" dirty="0">
                <a:solidFill>
                  <a:srgbClr val="FFFF00"/>
                </a:solidFill>
              </a:rPr>
              <a:t>2.  Drinking History</a:t>
            </a:r>
          </a:p>
          <a:p>
            <a:r>
              <a:rPr lang="en-US" b="1" i="1" dirty="0">
                <a:solidFill>
                  <a:srgbClr val="FFFF00"/>
                </a:solidFill>
              </a:rPr>
              <a:t>3.  Smoking History</a:t>
            </a:r>
          </a:p>
          <a:p>
            <a:r>
              <a:rPr lang="en-US" b="1" i="1" dirty="0">
                <a:solidFill>
                  <a:srgbClr val="FFFF00"/>
                </a:solidFill>
              </a:rPr>
              <a:t>4.  Body Type</a:t>
            </a:r>
          </a:p>
          <a:p>
            <a:r>
              <a:rPr lang="en-US" b="1" i="1" dirty="0">
                <a:solidFill>
                  <a:srgbClr val="FFFF00"/>
                </a:solidFill>
              </a:rPr>
              <a:t>5. Age</a:t>
            </a:r>
          </a:p>
          <a:p>
            <a:r>
              <a:rPr lang="en-US" b="1" i="1" dirty="0">
                <a:solidFill>
                  <a:srgbClr val="FFFF00"/>
                </a:solidFill>
              </a:rPr>
              <a:t>6.  Gender</a:t>
            </a:r>
          </a:p>
          <a:p>
            <a:r>
              <a:rPr lang="en-US" b="1" i="1" dirty="0">
                <a:solidFill>
                  <a:srgbClr val="FFFF00"/>
                </a:solidFill>
              </a:rPr>
              <a:t>7.   Writing Ability (i.e., Essay Length)</a:t>
            </a:r>
          </a:p>
          <a:p>
            <a:endParaRPr lang="en-US" dirty="0"/>
          </a:p>
        </p:txBody>
      </p:sp>
    </p:spTree>
    <p:extLst>
      <p:ext uri="{BB962C8B-B14F-4D97-AF65-F5344CB8AC3E}">
        <p14:creationId xmlns:p14="http://schemas.microsoft.com/office/powerpoint/2010/main" val="238645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ABD3-35D7-4E40-9F65-CC43341631CA}"/>
              </a:ext>
            </a:extLst>
          </p:cNvPr>
          <p:cNvSpPr>
            <a:spLocks noGrp="1"/>
          </p:cNvSpPr>
          <p:nvPr>
            <p:ph type="title"/>
          </p:nvPr>
        </p:nvSpPr>
        <p:spPr/>
        <p:txBody>
          <a:bodyPr/>
          <a:lstStyle/>
          <a:p>
            <a:r>
              <a:rPr lang="en-US" dirty="0"/>
              <a:t>            Classification Algorithms:</a:t>
            </a:r>
          </a:p>
        </p:txBody>
      </p:sp>
      <p:sp>
        <p:nvSpPr>
          <p:cNvPr id="3" name="Content Placeholder 2">
            <a:extLst>
              <a:ext uri="{FF2B5EF4-FFF2-40B4-BE49-F238E27FC236}">
                <a16:creationId xmlns:a16="http://schemas.microsoft.com/office/drawing/2014/main" id="{55AE2A03-5BDF-4454-8826-5C4D0B8AE2A5}"/>
              </a:ext>
            </a:extLst>
          </p:cNvPr>
          <p:cNvSpPr>
            <a:spLocks noGrp="1"/>
          </p:cNvSpPr>
          <p:nvPr>
            <p:ph idx="1"/>
          </p:nvPr>
        </p:nvSpPr>
        <p:spPr/>
        <p:txBody>
          <a:bodyPr>
            <a:normAutofit/>
          </a:bodyPr>
          <a:lstStyle/>
          <a:p>
            <a:r>
              <a:rPr lang="en-US" sz="3600" dirty="0">
                <a:solidFill>
                  <a:srgbClr val="FFFF00"/>
                </a:solidFill>
              </a:rPr>
              <a:t>                First Algorithm Used:</a:t>
            </a:r>
          </a:p>
          <a:p>
            <a:endParaRPr lang="en-US" dirty="0"/>
          </a:p>
          <a:p>
            <a:r>
              <a:rPr lang="en-US" sz="2800" b="1" dirty="0">
                <a:solidFill>
                  <a:srgbClr val="FFFF00"/>
                </a:solidFill>
              </a:rPr>
              <a:t>                      K-Nearest Neighbors</a:t>
            </a:r>
            <a:r>
              <a:rPr lang="en-US" b="1" dirty="0"/>
              <a:t> </a:t>
            </a:r>
            <a:endParaRPr lang="en-US" sz="3200" b="1" dirty="0">
              <a:solidFill>
                <a:srgbClr val="FFFF00"/>
              </a:solidFill>
            </a:endParaRPr>
          </a:p>
          <a:p>
            <a:endParaRPr lang="en-US" sz="3200" b="1" dirty="0">
              <a:solidFill>
                <a:srgbClr val="FFFF00"/>
              </a:solidFill>
            </a:endParaRPr>
          </a:p>
          <a:p>
            <a:endParaRPr lang="en-US" b="1" dirty="0"/>
          </a:p>
          <a:p>
            <a:endParaRPr lang="en-US" dirty="0"/>
          </a:p>
        </p:txBody>
      </p:sp>
      <p:sp>
        <p:nvSpPr>
          <p:cNvPr id="4" name="Rectangle 1">
            <a:extLst>
              <a:ext uri="{FF2B5EF4-FFF2-40B4-BE49-F238E27FC236}">
                <a16:creationId xmlns:a16="http://schemas.microsoft.com/office/drawing/2014/main" id="{071BD952-F7FF-4423-877E-477E6CBD649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Total time to run algorithm 0.8155758380889893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FBF48DA-CA6F-4CCD-92C7-CF1E079DDCDF}"/>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0.8155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73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27D9293-CEDE-44E5-89D8-34576183C492}"/>
              </a:ext>
            </a:extLst>
          </p:cNvPr>
          <p:cNvSpPr/>
          <p:nvPr/>
        </p:nvSpPr>
        <p:spPr>
          <a:xfrm>
            <a:off x="5965902" y="1972668"/>
            <a:ext cx="4954851" cy="4081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0.9401470961197058</a:t>
            </a:r>
          </a:p>
          <a:p>
            <a:pPr algn="ctr"/>
            <a:r>
              <a:rPr lang="en-US" dirty="0"/>
              <a:t>recall 0.9401470961197058</a:t>
            </a:r>
          </a:p>
          <a:p>
            <a:pPr algn="ctr"/>
            <a:r>
              <a:rPr lang="en-US" dirty="0"/>
              <a:t>precision 0.9305115069316553</a:t>
            </a:r>
          </a:p>
          <a:p>
            <a:pPr algn="ctr"/>
            <a:r>
              <a:rPr lang="en-US" dirty="0"/>
              <a:t>f1 0.9157193349774686</a:t>
            </a:r>
          </a:p>
          <a:p>
            <a:pPr algn="ctr"/>
            <a:endParaRPr lang="en-US" dirty="0"/>
          </a:p>
          <a:p>
            <a:pPr algn="ctr"/>
            <a:endParaRPr lang="en-US" dirty="0"/>
          </a:p>
          <a:p>
            <a:pPr algn="ctr"/>
            <a:endParaRPr lang="en-US" dirty="0"/>
          </a:p>
          <a:p>
            <a:pPr algn="ctr"/>
            <a:r>
              <a:rPr lang="en-US" dirty="0"/>
              <a:t>Total time to run algorithm 0.6784818172454834</a:t>
            </a:r>
          </a:p>
        </p:txBody>
      </p:sp>
      <p:sp>
        <p:nvSpPr>
          <p:cNvPr id="10" name="Rectangle 9">
            <a:extLst>
              <a:ext uri="{FF2B5EF4-FFF2-40B4-BE49-F238E27FC236}">
                <a16:creationId xmlns:a16="http://schemas.microsoft.com/office/drawing/2014/main" id="{CDE03499-6150-449C-A979-48EBEB256BA9}"/>
              </a:ext>
            </a:extLst>
          </p:cNvPr>
          <p:cNvSpPr/>
          <p:nvPr/>
        </p:nvSpPr>
        <p:spPr>
          <a:xfrm>
            <a:off x="724837" y="1853248"/>
            <a:ext cx="5107245" cy="429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0.9316932961366134</a:t>
            </a:r>
          </a:p>
          <a:p>
            <a:pPr algn="ctr"/>
            <a:r>
              <a:rPr lang="en-US" dirty="0"/>
              <a:t>recall 0.9316932961366134</a:t>
            </a:r>
          </a:p>
          <a:p>
            <a:pPr algn="ctr"/>
            <a:r>
              <a:rPr lang="en-US" dirty="0"/>
              <a:t>precision 0.8817261503545546</a:t>
            </a:r>
          </a:p>
          <a:p>
            <a:pPr algn="ctr"/>
            <a:r>
              <a:rPr lang="en-US" dirty="0"/>
              <a:t>f1 0.9037144984661977</a:t>
            </a:r>
          </a:p>
          <a:p>
            <a:pPr algn="ctr"/>
            <a:endParaRPr lang="en-US" dirty="0"/>
          </a:p>
          <a:p>
            <a:pPr algn="ctr"/>
            <a:endParaRPr lang="en-US" dirty="0"/>
          </a:p>
          <a:p>
            <a:pPr algn="ctr"/>
            <a:endParaRPr lang="en-US" dirty="0"/>
          </a:p>
          <a:p>
            <a:pPr algn="ctr"/>
            <a:r>
              <a:rPr lang="en-US" dirty="0"/>
              <a:t>Time to run the algorithm  0.3812704086303711</a:t>
            </a:r>
          </a:p>
          <a:p>
            <a:pPr algn="ctr"/>
            <a:endParaRPr lang="en-US" dirty="0"/>
          </a:p>
        </p:txBody>
      </p:sp>
      <p:sp>
        <p:nvSpPr>
          <p:cNvPr id="2" name="Title 1">
            <a:extLst>
              <a:ext uri="{FF2B5EF4-FFF2-40B4-BE49-F238E27FC236}">
                <a16:creationId xmlns:a16="http://schemas.microsoft.com/office/drawing/2014/main" id="{8726B5ED-6A30-49B7-A36E-7543417FDDE5}"/>
              </a:ext>
            </a:extLst>
          </p:cNvPr>
          <p:cNvSpPr>
            <a:spLocks noGrp="1"/>
          </p:cNvSpPr>
          <p:nvPr>
            <p:ph type="title"/>
          </p:nvPr>
        </p:nvSpPr>
        <p:spPr/>
        <p:txBody>
          <a:bodyPr/>
          <a:lstStyle/>
          <a:p>
            <a:r>
              <a:rPr lang="en-US" dirty="0"/>
              <a:t>        Classification Approaches:</a:t>
            </a:r>
            <a:br>
              <a:rPr lang="en-US" dirty="0"/>
            </a:br>
            <a:r>
              <a:rPr lang="en-US" dirty="0"/>
              <a:t>           </a:t>
            </a:r>
            <a:r>
              <a:rPr lang="en-US" sz="3200" b="1" dirty="0">
                <a:solidFill>
                  <a:srgbClr val="FFFF00"/>
                </a:solidFill>
              </a:rPr>
              <a:t>k-Nearest Neighbors Results</a:t>
            </a:r>
            <a:br>
              <a:rPr lang="en-US" dirty="0"/>
            </a:br>
            <a:endParaRPr lang="en-US" dirty="0"/>
          </a:p>
        </p:txBody>
      </p:sp>
      <p:sp>
        <p:nvSpPr>
          <p:cNvPr id="13" name="Content Placeholder 12">
            <a:extLst>
              <a:ext uri="{FF2B5EF4-FFF2-40B4-BE49-F238E27FC236}">
                <a16:creationId xmlns:a16="http://schemas.microsoft.com/office/drawing/2014/main" id="{3C59BB5A-218F-4834-A952-1BFAE389C314}"/>
              </a:ext>
            </a:extLst>
          </p:cNvPr>
          <p:cNvSpPr>
            <a:spLocks noGrp="1"/>
          </p:cNvSpPr>
          <p:nvPr>
            <p:ph idx="1"/>
          </p:nvPr>
        </p:nvSpPr>
        <p:spPr>
          <a:xfrm>
            <a:off x="1103313" y="2064069"/>
            <a:ext cx="4862590" cy="4195481"/>
          </a:xfrm>
        </p:spPr>
        <p:txBody>
          <a:bodyPr/>
          <a:lstStyle/>
          <a:p>
            <a:r>
              <a:rPr lang="en-US" b="1" dirty="0">
                <a:solidFill>
                  <a:srgbClr val="FFFF00"/>
                </a:solidFill>
              </a:rPr>
              <a:t>                 train data</a:t>
            </a:r>
          </a:p>
        </p:txBody>
      </p:sp>
      <p:sp>
        <p:nvSpPr>
          <p:cNvPr id="3" name="TextBox 2">
            <a:extLst>
              <a:ext uri="{FF2B5EF4-FFF2-40B4-BE49-F238E27FC236}">
                <a16:creationId xmlns:a16="http://schemas.microsoft.com/office/drawing/2014/main" id="{B1D50D0E-A178-411A-8889-8116429EC8B7}"/>
              </a:ext>
            </a:extLst>
          </p:cNvPr>
          <p:cNvSpPr txBox="1"/>
          <p:nvPr/>
        </p:nvSpPr>
        <p:spPr>
          <a:xfrm>
            <a:off x="7750099" y="2174490"/>
            <a:ext cx="1656692" cy="369332"/>
          </a:xfrm>
          <a:prstGeom prst="rect">
            <a:avLst/>
          </a:prstGeom>
          <a:noFill/>
        </p:spPr>
        <p:txBody>
          <a:bodyPr wrap="square" rtlCol="0">
            <a:spAutoFit/>
          </a:bodyPr>
          <a:lstStyle/>
          <a:p>
            <a:r>
              <a:rPr lang="en-US" b="1" dirty="0">
                <a:solidFill>
                  <a:srgbClr val="FFFF00"/>
                </a:solidFill>
              </a:rPr>
              <a:t>test data</a:t>
            </a:r>
            <a:endParaRPr lang="en-US" dirty="0"/>
          </a:p>
        </p:txBody>
      </p:sp>
    </p:spTree>
    <p:extLst>
      <p:ext uri="{BB962C8B-B14F-4D97-AF65-F5344CB8AC3E}">
        <p14:creationId xmlns:p14="http://schemas.microsoft.com/office/powerpoint/2010/main" val="106802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4326-4FF5-4315-9456-B18C678A182E}"/>
              </a:ext>
            </a:extLst>
          </p:cNvPr>
          <p:cNvSpPr>
            <a:spLocks noGrp="1"/>
          </p:cNvSpPr>
          <p:nvPr>
            <p:ph type="title"/>
          </p:nvPr>
        </p:nvSpPr>
        <p:spPr/>
        <p:txBody>
          <a:bodyPr/>
          <a:lstStyle/>
          <a:p>
            <a:r>
              <a:rPr lang="en-US" dirty="0"/>
              <a:t>Classification Approaches:</a:t>
            </a:r>
            <a:br>
              <a:rPr lang="en-US" dirty="0"/>
            </a:br>
            <a:r>
              <a:rPr lang="en-US" dirty="0"/>
              <a:t>           </a:t>
            </a:r>
            <a:r>
              <a:rPr lang="en-US" sz="3200" b="1" dirty="0">
                <a:solidFill>
                  <a:srgbClr val="FFFF00"/>
                </a:solidFill>
              </a:rPr>
              <a:t>k-Nearest Neighbors Results</a:t>
            </a:r>
            <a:br>
              <a:rPr lang="en-US" dirty="0"/>
            </a:br>
            <a:endParaRPr lang="en-US" dirty="0"/>
          </a:p>
        </p:txBody>
      </p:sp>
      <p:sp>
        <p:nvSpPr>
          <p:cNvPr id="3" name="Content Placeholder 2">
            <a:extLst>
              <a:ext uri="{FF2B5EF4-FFF2-40B4-BE49-F238E27FC236}">
                <a16:creationId xmlns:a16="http://schemas.microsoft.com/office/drawing/2014/main" id="{45F21F9C-172A-4479-B98F-994A72B50284}"/>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DA52052-8F68-4C24-A407-4E5C44F91D94}"/>
              </a:ext>
            </a:extLst>
          </p:cNvPr>
          <p:cNvSpPr/>
          <p:nvPr/>
        </p:nvSpPr>
        <p:spPr>
          <a:xfrm>
            <a:off x="5965902" y="1972668"/>
            <a:ext cx="4954851" cy="4081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precision    recall  f1-score   support</a:t>
            </a:r>
          </a:p>
          <a:p>
            <a:pPr algn="ctr"/>
            <a:endParaRPr lang="en-US" dirty="0"/>
          </a:p>
          <a:p>
            <a:pPr algn="ctr"/>
            <a:r>
              <a:rPr lang="en-US" dirty="0"/>
              <a:t>         0       1.00      1.00      1.00         1</a:t>
            </a:r>
          </a:p>
          <a:p>
            <a:pPr algn="ctr"/>
            <a:r>
              <a:rPr lang="en-US" dirty="0"/>
              <a:t>            1       0.94      1.00      0.97     11066</a:t>
            </a:r>
          </a:p>
          <a:p>
            <a:pPr algn="ctr"/>
            <a:r>
              <a:rPr lang="en-US" dirty="0"/>
              <a:t>          2       0.59      0.08      0.14       332</a:t>
            </a:r>
          </a:p>
          <a:p>
            <a:pPr algn="ctr"/>
            <a:r>
              <a:rPr lang="en-US" dirty="0"/>
              <a:t>          3       0.89      0.07      0.13       363</a:t>
            </a:r>
          </a:p>
          <a:p>
            <a:pPr algn="ctr"/>
            <a:r>
              <a:rPr lang="en-US" dirty="0"/>
              <a:t>          4       1.00      0.03      0.06        67</a:t>
            </a:r>
          </a:p>
        </p:txBody>
      </p:sp>
      <p:sp>
        <p:nvSpPr>
          <p:cNvPr id="5" name="Rectangle 4">
            <a:extLst>
              <a:ext uri="{FF2B5EF4-FFF2-40B4-BE49-F238E27FC236}">
                <a16:creationId xmlns:a16="http://schemas.microsoft.com/office/drawing/2014/main" id="{320890E9-A74D-4180-8E9A-81EFD0F099C6}"/>
              </a:ext>
            </a:extLst>
          </p:cNvPr>
          <p:cNvSpPr/>
          <p:nvPr/>
        </p:nvSpPr>
        <p:spPr>
          <a:xfrm>
            <a:off x="724837" y="1853248"/>
            <a:ext cx="5107245" cy="429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             precision    recall  f1-score   support</a:t>
            </a:r>
          </a:p>
          <a:p>
            <a:pPr algn="ctr"/>
            <a:endParaRPr lang="en-US" dirty="0"/>
          </a:p>
          <a:p>
            <a:pPr algn="ctr"/>
            <a:r>
              <a:rPr lang="en-US" dirty="0"/>
              <a:t>         0       0.00      0.00      0.00         1</a:t>
            </a:r>
          </a:p>
          <a:p>
            <a:pPr algn="ctr"/>
            <a:r>
              <a:rPr lang="en-US" dirty="0"/>
              <a:t>            1       0.94      1.00      0.96     11066</a:t>
            </a:r>
          </a:p>
          <a:p>
            <a:pPr algn="ctr"/>
            <a:r>
              <a:rPr lang="en-US" dirty="0"/>
              <a:t>          2       0.12      0.02      0.03       332</a:t>
            </a:r>
          </a:p>
          <a:p>
            <a:pPr algn="ctr"/>
            <a:r>
              <a:rPr lang="en-US" dirty="0"/>
              <a:t>          3       0.08      0.00      0.01       363</a:t>
            </a:r>
          </a:p>
          <a:p>
            <a:pPr algn="ctr"/>
            <a:r>
              <a:rPr lang="en-US" dirty="0"/>
              <a:t>          4       0.00      0.00      0.00        67</a:t>
            </a:r>
          </a:p>
          <a:p>
            <a:pPr algn="ctr"/>
            <a:endParaRPr lang="en-US" dirty="0"/>
          </a:p>
          <a:p>
            <a:pPr algn="ctr"/>
            <a:r>
              <a:rPr lang="en-US" dirty="0"/>
              <a:t>avg / total       0.88      0.93      0.90     11829</a:t>
            </a:r>
          </a:p>
        </p:txBody>
      </p:sp>
      <p:sp>
        <p:nvSpPr>
          <p:cNvPr id="7" name="TextBox 6">
            <a:extLst>
              <a:ext uri="{FF2B5EF4-FFF2-40B4-BE49-F238E27FC236}">
                <a16:creationId xmlns:a16="http://schemas.microsoft.com/office/drawing/2014/main" id="{3109AB29-C720-47B4-9C14-50E1BC68BA79}"/>
              </a:ext>
            </a:extLst>
          </p:cNvPr>
          <p:cNvSpPr txBox="1"/>
          <p:nvPr/>
        </p:nvSpPr>
        <p:spPr>
          <a:xfrm>
            <a:off x="1906859" y="1972668"/>
            <a:ext cx="2810107" cy="369332"/>
          </a:xfrm>
          <a:prstGeom prst="rect">
            <a:avLst/>
          </a:prstGeom>
          <a:noFill/>
        </p:spPr>
        <p:txBody>
          <a:bodyPr wrap="square" rtlCol="0">
            <a:spAutoFit/>
          </a:bodyPr>
          <a:lstStyle/>
          <a:p>
            <a:r>
              <a:rPr lang="en-US" dirty="0"/>
              <a:t>            Train Data</a:t>
            </a:r>
          </a:p>
        </p:txBody>
      </p:sp>
      <p:sp>
        <p:nvSpPr>
          <p:cNvPr id="8" name="TextBox 7">
            <a:extLst>
              <a:ext uri="{FF2B5EF4-FFF2-40B4-BE49-F238E27FC236}">
                <a16:creationId xmlns:a16="http://schemas.microsoft.com/office/drawing/2014/main" id="{38F04E3F-85AE-45AD-975E-524050A222F1}"/>
              </a:ext>
            </a:extLst>
          </p:cNvPr>
          <p:cNvSpPr txBox="1"/>
          <p:nvPr/>
        </p:nvSpPr>
        <p:spPr>
          <a:xfrm>
            <a:off x="6869151" y="2141034"/>
            <a:ext cx="2520176" cy="369332"/>
          </a:xfrm>
          <a:prstGeom prst="rect">
            <a:avLst/>
          </a:prstGeom>
          <a:noFill/>
        </p:spPr>
        <p:txBody>
          <a:bodyPr wrap="square" rtlCol="0">
            <a:spAutoFit/>
          </a:bodyPr>
          <a:lstStyle/>
          <a:p>
            <a:r>
              <a:rPr lang="en-US" dirty="0"/>
              <a:t>              Test Data</a:t>
            </a:r>
          </a:p>
        </p:txBody>
      </p:sp>
      <p:sp>
        <p:nvSpPr>
          <p:cNvPr id="10" name="Rectangle 2">
            <a:extLst>
              <a:ext uri="{FF2B5EF4-FFF2-40B4-BE49-F238E27FC236}">
                <a16:creationId xmlns:a16="http://schemas.microsoft.com/office/drawing/2014/main" id="{416DF877-5FBE-4283-8CCD-503156F159D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avg / total 0.93 0.94 0.92 11829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DDBAAD0F-73F9-42E1-B138-9F1DF92BD46B}"/>
              </a:ext>
            </a:extLst>
          </p:cNvPr>
          <p:cNvSpPr/>
          <p:nvPr/>
        </p:nvSpPr>
        <p:spPr>
          <a:xfrm>
            <a:off x="5891563" y="5274248"/>
            <a:ext cx="4892686" cy="369332"/>
          </a:xfrm>
          <a:prstGeom prst="rect">
            <a:avLst/>
          </a:prstGeom>
        </p:spPr>
        <p:txBody>
          <a:bodyPr wrap="none">
            <a:spAutoFit/>
          </a:bodyPr>
          <a:lstStyle/>
          <a:p>
            <a:r>
              <a:rPr lang="en-US" dirty="0"/>
              <a:t>avg / total       0.93      0.94      0.92     11829</a:t>
            </a:r>
          </a:p>
        </p:txBody>
      </p:sp>
    </p:spTree>
    <p:extLst>
      <p:ext uri="{BB962C8B-B14F-4D97-AF65-F5344CB8AC3E}">
        <p14:creationId xmlns:p14="http://schemas.microsoft.com/office/powerpoint/2010/main" val="119494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0BE3-A809-4B9A-9783-9B11D0FB07E7}"/>
              </a:ext>
            </a:extLst>
          </p:cNvPr>
          <p:cNvSpPr>
            <a:spLocks noGrp="1"/>
          </p:cNvSpPr>
          <p:nvPr>
            <p:ph type="title"/>
          </p:nvPr>
        </p:nvSpPr>
        <p:spPr>
          <a:xfrm>
            <a:off x="370539" y="452718"/>
            <a:ext cx="9404723" cy="1400530"/>
          </a:xfrm>
        </p:spPr>
        <p:txBody>
          <a:bodyPr/>
          <a:lstStyle/>
          <a:p>
            <a:r>
              <a:rPr lang="en-US" dirty="0"/>
              <a:t>              Classification Approaches:</a:t>
            </a:r>
            <a:br>
              <a:rPr lang="en-US" dirty="0"/>
            </a:br>
            <a:r>
              <a:rPr lang="en-US" dirty="0"/>
              <a:t>                   </a:t>
            </a:r>
            <a:r>
              <a:rPr lang="en-US" sz="3200" b="1" dirty="0">
                <a:solidFill>
                  <a:srgbClr val="FFFF00"/>
                </a:solidFill>
              </a:rPr>
              <a:t>k-Nearest Neighbors Results</a:t>
            </a:r>
            <a:endParaRPr lang="en-US" dirty="0"/>
          </a:p>
        </p:txBody>
      </p:sp>
      <p:sp>
        <p:nvSpPr>
          <p:cNvPr id="3" name="Content Placeholder 2">
            <a:extLst>
              <a:ext uri="{FF2B5EF4-FFF2-40B4-BE49-F238E27FC236}">
                <a16:creationId xmlns:a16="http://schemas.microsoft.com/office/drawing/2014/main" id="{72661FE5-CD15-48D8-AD21-8D81307D52B0}"/>
              </a:ext>
            </a:extLst>
          </p:cNvPr>
          <p:cNvSpPr>
            <a:spLocks noGrp="1"/>
          </p:cNvSpPr>
          <p:nvPr>
            <p:ph idx="1"/>
          </p:nvPr>
        </p:nvSpPr>
        <p:spPr>
          <a:xfrm>
            <a:off x="2614073" y="2360113"/>
            <a:ext cx="8946541" cy="4195481"/>
          </a:xfrm>
        </p:spPr>
        <p:txBody>
          <a:bodyPr/>
          <a:lstStyle/>
          <a:p>
            <a:r>
              <a:rPr lang="en-US" sz="2800" b="1" dirty="0">
                <a:solidFill>
                  <a:srgbClr val="FFFF00"/>
                </a:solidFill>
              </a:rPr>
              <a:t>         TEST </a:t>
            </a:r>
            <a:r>
              <a:rPr lang="en-US" sz="2800" b="1" dirty="0" err="1">
                <a:solidFill>
                  <a:srgbClr val="FFFF00"/>
                </a:solidFill>
              </a:rPr>
              <a:t>confusion_matrix</a:t>
            </a:r>
            <a:endParaRPr lang="en-US" sz="2800" b="1" dirty="0">
              <a:solidFill>
                <a:srgbClr val="FFFF00"/>
              </a:solidFill>
            </a:endParaRPr>
          </a:p>
          <a:p>
            <a:r>
              <a:rPr lang="en-US" sz="2800" b="1" dirty="0"/>
              <a:t>array([[    1,     0,     0,     0,     0],</a:t>
            </a:r>
          </a:p>
          <a:p>
            <a:r>
              <a:rPr lang="en-US" sz="2800" b="1" dirty="0"/>
              <a:t>       [    0, 11066,     0,     0,     0],</a:t>
            </a:r>
          </a:p>
          <a:p>
            <a:r>
              <a:rPr lang="en-US" sz="2800" b="1" dirty="0"/>
              <a:t>       [    0,   305,    27,     0,     0],</a:t>
            </a:r>
          </a:p>
          <a:p>
            <a:r>
              <a:rPr lang="en-US" sz="2800" b="1" dirty="0"/>
              <a:t>       [    0,   321,    17,    25,     0],</a:t>
            </a:r>
          </a:p>
          <a:p>
            <a:r>
              <a:rPr lang="en-US" sz="2800" b="1" dirty="0"/>
              <a:t>       [    0,    60,     2,     3,     2]]</a:t>
            </a:r>
            <a:endParaRPr lang="en-US" dirty="0"/>
          </a:p>
        </p:txBody>
      </p:sp>
    </p:spTree>
    <p:extLst>
      <p:ext uri="{BB962C8B-B14F-4D97-AF65-F5344CB8AC3E}">
        <p14:creationId xmlns:p14="http://schemas.microsoft.com/office/powerpoint/2010/main" val="347552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B579-F37B-4FFE-8D4D-CED5692566AE}"/>
              </a:ext>
            </a:extLst>
          </p:cNvPr>
          <p:cNvSpPr>
            <a:spLocks noGrp="1"/>
          </p:cNvSpPr>
          <p:nvPr>
            <p:ph type="title"/>
          </p:nvPr>
        </p:nvSpPr>
        <p:spPr/>
        <p:txBody>
          <a:bodyPr/>
          <a:lstStyle/>
          <a:p>
            <a:r>
              <a:rPr lang="en-US" dirty="0"/>
              <a:t>        Classification Approaches:</a:t>
            </a:r>
            <a:br>
              <a:rPr lang="en-US" dirty="0"/>
            </a:br>
            <a:r>
              <a:rPr lang="en-US" dirty="0"/>
              <a:t>           </a:t>
            </a:r>
            <a:r>
              <a:rPr lang="en-US" sz="3200" b="1" dirty="0">
                <a:solidFill>
                  <a:srgbClr val="FFFF00"/>
                </a:solidFill>
              </a:rPr>
              <a:t>k-Nearest Neighbors:  Graphic Results</a:t>
            </a:r>
            <a:r>
              <a:rPr lang="en-US" dirty="0"/>
              <a:t> </a:t>
            </a:r>
          </a:p>
        </p:txBody>
      </p:sp>
      <p:pic>
        <p:nvPicPr>
          <p:cNvPr id="8194" name="Picture 2">
            <a:extLst>
              <a:ext uri="{FF2B5EF4-FFF2-40B4-BE49-F238E27FC236}">
                <a16:creationId xmlns:a16="http://schemas.microsoft.com/office/drawing/2014/main" id="{249450E5-FDE3-4F48-BD4D-33BAF2585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1325" y="2689081"/>
            <a:ext cx="6172736" cy="4411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B0E915-EFF7-4FF8-A047-531B4E27F173}"/>
              </a:ext>
            </a:extLst>
          </p:cNvPr>
          <p:cNvSpPr txBox="1"/>
          <p:nvPr/>
        </p:nvSpPr>
        <p:spPr>
          <a:xfrm>
            <a:off x="5650743" y="3134972"/>
            <a:ext cx="2428407" cy="369332"/>
          </a:xfrm>
          <a:prstGeom prst="rect">
            <a:avLst/>
          </a:prstGeom>
          <a:noFill/>
        </p:spPr>
        <p:txBody>
          <a:bodyPr wrap="square" rtlCol="0">
            <a:spAutoFit/>
          </a:bodyPr>
          <a:lstStyle/>
          <a:p>
            <a:r>
              <a:rPr lang="en-US" b="1" dirty="0">
                <a:solidFill>
                  <a:schemeClr val="bg1"/>
                </a:solidFill>
              </a:rPr>
              <a:t>Test Data</a:t>
            </a:r>
          </a:p>
        </p:txBody>
      </p:sp>
      <p:sp>
        <p:nvSpPr>
          <p:cNvPr id="5" name="TextBox 4">
            <a:extLst>
              <a:ext uri="{FF2B5EF4-FFF2-40B4-BE49-F238E27FC236}">
                <a16:creationId xmlns:a16="http://schemas.microsoft.com/office/drawing/2014/main" id="{1E6F99D4-E05C-4D16-8165-295D44ED112E}"/>
              </a:ext>
            </a:extLst>
          </p:cNvPr>
          <p:cNvSpPr txBox="1"/>
          <p:nvPr/>
        </p:nvSpPr>
        <p:spPr>
          <a:xfrm>
            <a:off x="5348472" y="6055111"/>
            <a:ext cx="2256660" cy="369332"/>
          </a:xfrm>
          <a:prstGeom prst="rect">
            <a:avLst/>
          </a:prstGeom>
          <a:noFill/>
        </p:spPr>
        <p:txBody>
          <a:bodyPr wrap="square" rtlCol="0">
            <a:spAutoFit/>
          </a:bodyPr>
          <a:lstStyle/>
          <a:p>
            <a:r>
              <a:rPr lang="en-US" b="1" i="1" dirty="0">
                <a:solidFill>
                  <a:schemeClr val="bg1"/>
                </a:solidFill>
              </a:rPr>
              <a:t>True Values</a:t>
            </a:r>
          </a:p>
        </p:txBody>
      </p:sp>
      <p:sp>
        <p:nvSpPr>
          <p:cNvPr id="6" name="TextBox 5">
            <a:extLst>
              <a:ext uri="{FF2B5EF4-FFF2-40B4-BE49-F238E27FC236}">
                <a16:creationId xmlns:a16="http://schemas.microsoft.com/office/drawing/2014/main" id="{A2A5E161-62A2-4CFE-9637-84D422F4C397}"/>
              </a:ext>
            </a:extLst>
          </p:cNvPr>
          <p:cNvSpPr txBox="1"/>
          <p:nvPr/>
        </p:nvSpPr>
        <p:spPr>
          <a:xfrm rot="16200000">
            <a:off x="2798961" y="4315515"/>
            <a:ext cx="2036956" cy="369332"/>
          </a:xfrm>
          <a:prstGeom prst="rect">
            <a:avLst/>
          </a:prstGeom>
          <a:noFill/>
        </p:spPr>
        <p:txBody>
          <a:bodyPr wrap="square" rtlCol="0">
            <a:spAutoFit/>
          </a:bodyPr>
          <a:lstStyle/>
          <a:p>
            <a:r>
              <a:rPr lang="en-US" b="1" dirty="0" err="1"/>
              <a:t>P</a:t>
            </a:r>
            <a:r>
              <a:rPr lang="en-US" b="1" dirty="0" err="1">
                <a:solidFill>
                  <a:schemeClr val="bg1"/>
                </a:solidFill>
              </a:rPr>
              <a:t>Predictions</a:t>
            </a:r>
            <a:endParaRPr lang="en-US" b="1" dirty="0"/>
          </a:p>
        </p:txBody>
      </p:sp>
    </p:spTree>
    <p:extLst>
      <p:ext uri="{BB962C8B-B14F-4D97-AF65-F5344CB8AC3E}">
        <p14:creationId xmlns:p14="http://schemas.microsoft.com/office/powerpoint/2010/main" val="349443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6FD24-42BE-4A61-A684-66112D914920}"/>
              </a:ext>
            </a:extLst>
          </p:cNvPr>
          <p:cNvSpPr txBox="1"/>
          <p:nvPr/>
        </p:nvSpPr>
        <p:spPr>
          <a:xfrm>
            <a:off x="1081060" y="0"/>
            <a:ext cx="8129239" cy="1446550"/>
          </a:xfrm>
          <a:prstGeom prst="rect">
            <a:avLst/>
          </a:prstGeom>
          <a:noFill/>
        </p:spPr>
        <p:txBody>
          <a:bodyPr wrap="square" rtlCol="0">
            <a:spAutoFit/>
          </a:bodyPr>
          <a:lstStyle/>
          <a:p>
            <a:r>
              <a:rPr lang="en-US" sz="3200" b="1" dirty="0">
                <a:solidFill>
                  <a:srgbClr val="FFFF00"/>
                </a:solidFill>
              </a:rPr>
              <a:t>                          </a:t>
            </a:r>
            <a:r>
              <a:rPr lang="en-US" sz="4400" b="1" dirty="0">
                <a:solidFill>
                  <a:srgbClr val="FFFF00"/>
                </a:solidFill>
              </a:rPr>
              <a:t>Discussion</a:t>
            </a:r>
          </a:p>
          <a:p>
            <a:r>
              <a:rPr lang="en-US" sz="4400" dirty="0"/>
              <a:t>               </a:t>
            </a:r>
            <a:r>
              <a:rPr lang="en-US" sz="3600" b="1" dirty="0">
                <a:solidFill>
                  <a:srgbClr val="FFFF00"/>
                </a:solidFill>
              </a:rPr>
              <a:t>k-Nearest Neighbors</a:t>
            </a:r>
          </a:p>
        </p:txBody>
      </p:sp>
      <p:sp>
        <p:nvSpPr>
          <p:cNvPr id="3" name="TextBox 2">
            <a:extLst>
              <a:ext uri="{FF2B5EF4-FFF2-40B4-BE49-F238E27FC236}">
                <a16:creationId xmlns:a16="http://schemas.microsoft.com/office/drawing/2014/main" id="{B79D6C92-E970-4EAB-A7D5-599393F3C305}"/>
              </a:ext>
            </a:extLst>
          </p:cNvPr>
          <p:cNvSpPr txBox="1"/>
          <p:nvPr/>
        </p:nvSpPr>
        <p:spPr>
          <a:xfrm>
            <a:off x="559419" y="2118732"/>
            <a:ext cx="11073161" cy="3508653"/>
          </a:xfrm>
          <a:prstGeom prst="rect">
            <a:avLst/>
          </a:prstGeom>
          <a:noFill/>
        </p:spPr>
        <p:txBody>
          <a:bodyPr wrap="square" rtlCol="0">
            <a:spAutoFit/>
          </a:bodyPr>
          <a:lstStyle/>
          <a:p>
            <a:r>
              <a:rPr lang="en-US" sz="2800" dirty="0"/>
              <a:t>This analysis is flawed due to the skewing of the raw data of the relationship ‘status’ to a value of ‘1’ (i.e., single), and to the resulting overfitting.  The confusion matrix makes this clear, with many of “true” classifications of the other status data (i.e.,. married, in a relationship, </a:t>
            </a:r>
            <a:r>
              <a:rPr lang="en-US" sz="2800" dirty="0" err="1"/>
              <a:t>etc</a:t>
            </a:r>
            <a:r>
              <a:rPr lang="en-US" sz="2800" dirty="0"/>
              <a:t>) being assigned to the single category by the data.</a:t>
            </a:r>
          </a:p>
          <a:p>
            <a:endParaRPr lang="en-US" dirty="0"/>
          </a:p>
          <a:p>
            <a:endParaRPr lang="en-US" dirty="0"/>
          </a:p>
          <a:p>
            <a:endParaRPr lang="en-US" dirty="0"/>
          </a:p>
        </p:txBody>
      </p:sp>
    </p:spTree>
    <p:extLst>
      <p:ext uri="{BB962C8B-B14F-4D97-AF65-F5344CB8AC3E}">
        <p14:creationId xmlns:p14="http://schemas.microsoft.com/office/powerpoint/2010/main" val="348649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FFAD-84DC-414B-9D07-F9E79489E32E}"/>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Classification Algorithms:</a:t>
            </a:r>
          </a:p>
        </p:txBody>
      </p:sp>
      <p:sp>
        <p:nvSpPr>
          <p:cNvPr id="3" name="Content Placeholder 2">
            <a:extLst>
              <a:ext uri="{FF2B5EF4-FFF2-40B4-BE49-F238E27FC236}">
                <a16:creationId xmlns:a16="http://schemas.microsoft.com/office/drawing/2014/main" id="{181431A5-B5DD-4221-BA8F-0FEAA0D7E86D}"/>
              </a:ext>
            </a:extLst>
          </p:cNvPr>
          <p:cNvSpPr txBox="1">
            <a:spLocks/>
          </p:cNvSpPr>
          <p:nvPr/>
        </p:nvSpPr>
        <p:spPr>
          <a:xfrm>
            <a:off x="1103312" y="2052918"/>
            <a:ext cx="8946541" cy="419548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3600" dirty="0">
                <a:solidFill>
                  <a:srgbClr val="FFFF00"/>
                </a:solidFill>
              </a:rPr>
              <a:t>                 Second Algorithm Used:</a:t>
            </a:r>
          </a:p>
          <a:p>
            <a:endParaRPr lang="en-US" dirty="0"/>
          </a:p>
          <a:p>
            <a:r>
              <a:rPr lang="en-US" sz="2800" b="1" dirty="0">
                <a:solidFill>
                  <a:srgbClr val="FFFF00"/>
                </a:solidFill>
              </a:rPr>
              <a:t>                               </a:t>
            </a:r>
            <a:r>
              <a:rPr lang="en-US" sz="3600" b="1" dirty="0">
                <a:solidFill>
                  <a:srgbClr val="FFFF00"/>
                </a:solidFill>
              </a:rPr>
              <a:t>K-Means</a:t>
            </a:r>
            <a:r>
              <a:rPr lang="en-US" sz="3600" b="1" dirty="0"/>
              <a:t> </a:t>
            </a:r>
            <a:endParaRPr lang="en-US" sz="3600" b="1" dirty="0">
              <a:solidFill>
                <a:srgbClr val="FFFF00"/>
              </a:solidFill>
            </a:endParaRPr>
          </a:p>
          <a:p>
            <a:endParaRPr lang="en-US" sz="3200" b="1" dirty="0">
              <a:solidFill>
                <a:srgbClr val="FFFF00"/>
              </a:solidFill>
            </a:endParaRPr>
          </a:p>
          <a:p>
            <a:endParaRPr lang="en-US" b="1" dirty="0"/>
          </a:p>
          <a:p>
            <a:endParaRPr lang="en-US" dirty="0"/>
          </a:p>
        </p:txBody>
      </p:sp>
    </p:spTree>
    <p:extLst>
      <p:ext uri="{BB962C8B-B14F-4D97-AF65-F5344CB8AC3E}">
        <p14:creationId xmlns:p14="http://schemas.microsoft.com/office/powerpoint/2010/main" val="59301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E73686-96A5-45E6-AB35-E65D22EE7A1C}"/>
              </a:ext>
            </a:extLst>
          </p:cNvPr>
          <p:cNvSpPr/>
          <p:nvPr/>
        </p:nvSpPr>
        <p:spPr>
          <a:xfrm>
            <a:off x="524111" y="2279737"/>
            <a:ext cx="4895190" cy="2939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TRAIN Analysis of  Data</a:t>
            </a:r>
          </a:p>
          <a:p>
            <a:pPr algn="ctr"/>
            <a:endParaRPr lang="en-US" dirty="0"/>
          </a:p>
          <a:p>
            <a:pPr algn="ctr"/>
            <a:r>
              <a:rPr lang="en-US" dirty="0"/>
              <a:t>accuracy 0.9401470961197058</a:t>
            </a:r>
          </a:p>
          <a:p>
            <a:pPr algn="ctr"/>
            <a:r>
              <a:rPr lang="en-US" dirty="0"/>
              <a:t>recall 0.9401470961197058</a:t>
            </a:r>
          </a:p>
          <a:p>
            <a:pPr algn="ctr"/>
            <a:r>
              <a:rPr lang="en-US" dirty="0"/>
              <a:t>precision 0.9305115069316553</a:t>
            </a:r>
          </a:p>
          <a:p>
            <a:pPr algn="ctr"/>
            <a:r>
              <a:rPr lang="en-US" dirty="0"/>
              <a:t>f1 0.9157193349774686</a:t>
            </a:r>
          </a:p>
          <a:p>
            <a:pPr algn="ctr"/>
            <a:endParaRPr lang="en-US" dirty="0"/>
          </a:p>
          <a:p>
            <a:pPr algn="ctr"/>
            <a:endParaRPr lang="en-US" dirty="0"/>
          </a:p>
          <a:p>
            <a:pPr algn="ctr"/>
            <a:r>
              <a:rPr lang="en-US" dirty="0"/>
              <a:t>total time to run program 0.4503</a:t>
            </a:r>
          </a:p>
        </p:txBody>
      </p:sp>
      <p:sp>
        <p:nvSpPr>
          <p:cNvPr id="2" name="Title 1">
            <a:extLst>
              <a:ext uri="{FF2B5EF4-FFF2-40B4-BE49-F238E27FC236}">
                <a16:creationId xmlns:a16="http://schemas.microsoft.com/office/drawing/2014/main" id="{B44C45AA-A9B8-457B-8041-93DC0AE1A44B}"/>
              </a:ext>
            </a:extLst>
          </p:cNvPr>
          <p:cNvSpPr>
            <a:spLocks noGrp="1"/>
          </p:cNvSpPr>
          <p:nvPr>
            <p:ph type="title"/>
          </p:nvPr>
        </p:nvSpPr>
        <p:spPr/>
        <p:txBody>
          <a:bodyPr/>
          <a:lstStyle/>
          <a:p>
            <a:r>
              <a:rPr lang="en-US" dirty="0"/>
              <a:t>       Classification Approaches:</a:t>
            </a:r>
            <a:br>
              <a:rPr lang="en-US" dirty="0"/>
            </a:br>
            <a:r>
              <a:rPr lang="en-US" dirty="0"/>
              <a:t>                      </a:t>
            </a:r>
            <a:r>
              <a:rPr lang="en-US" sz="3200" b="1" dirty="0">
                <a:solidFill>
                  <a:srgbClr val="FFFF00"/>
                </a:solidFill>
              </a:rPr>
              <a:t>K-Means Results</a:t>
            </a:r>
            <a:endParaRPr lang="en-US" dirty="0"/>
          </a:p>
        </p:txBody>
      </p:sp>
      <p:sp>
        <p:nvSpPr>
          <p:cNvPr id="6" name="Rectangle 5">
            <a:extLst>
              <a:ext uri="{FF2B5EF4-FFF2-40B4-BE49-F238E27FC236}">
                <a16:creationId xmlns:a16="http://schemas.microsoft.com/office/drawing/2014/main" id="{F66A6562-E5E2-42F9-8831-983C0C1C9918}"/>
              </a:ext>
            </a:extLst>
          </p:cNvPr>
          <p:cNvSpPr/>
          <p:nvPr/>
        </p:nvSpPr>
        <p:spPr>
          <a:xfrm>
            <a:off x="211874" y="6858000"/>
            <a:ext cx="6690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a:extLst>
              <a:ext uri="{FF2B5EF4-FFF2-40B4-BE49-F238E27FC236}">
                <a16:creationId xmlns:a16="http://schemas.microsoft.com/office/drawing/2014/main" id="{81B061CE-6E48-4516-9778-94AEF1F45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65" y="2044786"/>
            <a:ext cx="6248589" cy="42728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8EFA67-9A4B-4821-854D-800F045F7A3C}"/>
              </a:ext>
            </a:extLst>
          </p:cNvPr>
          <p:cNvSpPr txBox="1"/>
          <p:nvPr/>
        </p:nvSpPr>
        <p:spPr>
          <a:xfrm>
            <a:off x="7114783" y="2304790"/>
            <a:ext cx="3657600" cy="338554"/>
          </a:xfrm>
          <a:prstGeom prst="rect">
            <a:avLst/>
          </a:prstGeom>
          <a:noFill/>
        </p:spPr>
        <p:txBody>
          <a:bodyPr wrap="square" rtlCol="0">
            <a:spAutoFit/>
          </a:bodyPr>
          <a:lstStyle/>
          <a:p>
            <a:r>
              <a:rPr lang="en-US" sz="1600" b="1" dirty="0">
                <a:solidFill>
                  <a:schemeClr val="bg1"/>
                </a:solidFill>
              </a:rPr>
              <a:t>K-Means Classification of Status</a:t>
            </a:r>
          </a:p>
        </p:txBody>
      </p:sp>
      <p:sp>
        <p:nvSpPr>
          <p:cNvPr id="4" name="TextBox 3">
            <a:extLst>
              <a:ext uri="{FF2B5EF4-FFF2-40B4-BE49-F238E27FC236}">
                <a16:creationId xmlns:a16="http://schemas.microsoft.com/office/drawing/2014/main" id="{B149BF58-C077-4460-AD38-A1AD943B7A7B}"/>
              </a:ext>
            </a:extLst>
          </p:cNvPr>
          <p:cNvSpPr txBox="1"/>
          <p:nvPr/>
        </p:nvSpPr>
        <p:spPr>
          <a:xfrm>
            <a:off x="8329807" y="5386192"/>
            <a:ext cx="2592887" cy="338554"/>
          </a:xfrm>
          <a:prstGeom prst="rect">
            <a:avLst/>
          </a:prstGeom>
          <a:noFill/>
        </p:spPr>
        <p:txBody>
          <a:bodyPr wrap="square" rtlCol="0">
            <a:spAutoFit/>
          </a:bodyPr>
          <a:lstStyle/>
          <a:p>
            <a:r>
              <a:rPr lang="en-US" sz="1600" b="1" dirty="0">
                <a:solidFill>
                  <a:schemeClr val="bg1"/>
                </a:solidFill>
              </a:rPr>
              <a:t>True Values</a:t>
            </a:r>
          </a:p>
        </p:txBody>
      </p:sp>
      <p:sp>
        <p:nvSpPr>
          <p:cNvPr id="5" name="TextBox 4">
            <a:extLst>
              <a:ext uri="{FF2B5EF4-FFF2-40B4-BE49-F238E27FC236}">
                <a16:creationId xmlns:a16="http://schemas.microsoft.com/office/drawing/2014/main" id="{B48C3E0C-2774-445F-89FA-10B61B4D4224}"/>
              </a:ext>
            </a:extLst>
          </p:cNvPr>
          <p:cNvSpPr txBox="1"/>
          <p:nvPr/>
        </p:nvSpPr>
        <p:spPr>
          <a:xfrm rot="16200000">
            <a:off x="5047993" y="3068877"/>
            <a:ext cx="3006247" cy="338554"/>
          </a:xfrm>
          <a:prstGeom prst="rect">
            <a:avLst/>
          </a:prstGeom>
          <a:noFill/>
        </p:spPr>
        <p:txBody>
          <a:bodyPr wrap="square" rtlCol="0">
            <a:spAutoFit/>
          </a:bodyPr>
          <a:lstStyle/>
          <a:p>
            <a:r>
              <a:rPr lang="en-US" sz="1600" b="1" dirty="0">
                <a:solidFill>
                  <a:schemeClr val="bg1"/>
                </a:solidFill>
              </a:rPr>
              <a:t>Performance</a:t>
            </a:r>
          </a:p>
        </p:txBody>
      </p:sp>
    </p:spTree>
    <p:extLst>
      <p:ext uri="{BB962C8B-B14F-4D97-AF65-F5344CB8AC3E}">
        <p14:creationId xmlns:p14="http://schemas.microsoft.com/office/powerpoint/2010/main" val="234660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80B2-5760-4B4E-B575-5F8FBF81DFB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043685A-9B9B-415F-BB58-1A08DC6FB842}"/>
              </a:ext>
            </a:extLst>
          </p:cNvPr>
          <p:cNvSpPr>
            <a:spLocks noGrp="1"/>
          </p:cNvSpPr>
          <p:nvPr>
            <p:ph idx="1"/>
          </p:nvPr>
        </p:nvSpPr>
        <p:spPr/>
        <p:txBody>
          <a:bodyPr/>
          <a:lstStyle/>
          <a:p>
            <a:r>
              <a:rPr lang="en-US" dirty="0"/>
              <a:t>Question to be answered</a:t>
            </a:r>
          </a:p>
          <a:p>
            <a:r>
              <a:rPr lang="en-US" dirty="0"/>
              <a:t>Exploration of dataset</a:t>
            </a:r>
          </a:p>
          <a:p>
            <a:r>
              <a:rPr lang="en-US" dirty="0"/>
              <a:t>Augmentation of dataset</a:t>
            </a:r>
          </a:p>
          <a:p>
            <a:r>
              <a:rPr lang="en-US" dirty="0"/>
              <a:t>Classification Approaches (and Discussion)</a:t>
            </a:r>
          </a:p>
          <a:p>
            <a:r>
              <a:rPr lang="en-US" dirty="0"/>
              <a:t>Regression Approaches (and Discussion)</a:t>
            </a:r>
          </a:p>
          <a:p>
            <a:r>
              <a:rPr lang="en-US" dirty="0"/>
              <a:t>Summary/Next Steps</a:t>
            </a:r>
          </a:p>
        </p:txBody>
      </p:sp>
    </p:spTree>
    <p:extLst>
      <p:ext uri="{BB962C8B-B14F-4D97-AF65-F5344CB8AC3E}">
        <p14:creationId xmlns:p14="http://schemas.microsoft.com/office/powerpoint/2010/main" val="140309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7659-A3E3-4DAF-AC9E-A28C0C0F3E4A}"/>
              </a:ext>
            </a:extLst>
          </p:cNvPr>
          <p:cNvSpPr>
            <a:spLocks noGrp="1"/>
          </p:cNvSpPr>
          <p:nvPr>
            <p:ph type="title"/>
          </p:nvPr>
        </p:nvSpPr>
        <p:spPr>
          <a:xfrm>
            <a:off x="2274189" y="185094"/>
            <a:ext cx="9404723" cy="2000550"/>
          </a:xfrm>
        </p:spPr>
        <p:txBody>
          <a:bodyPr/>
          <a:lstStyle/>
          <a:p>
            <a:r>
              <a:rPr lang="en-US" dirty="0"/>
              <a:t> Classification Approaches:</a:t>
            </a:r>
            <a:br>
              <a:rPr lang="en-US" dirty="0"/>
            </a:br>
            <a:r>
              <a:rPr lang="en-US" dirty="0"/>
              <a:t>                </a:t>
            </a:r>
            <a:r>
              <a:rPr lang="en-US" sz="3200" b="1" dirty="0">
                <a:solidFill>
                  <a:srgbClr val="FFFF00"/>
                </a:solidFill>
              </a:rPr>
              <a:t>K-Means Results</a:t>
            </a:r>
            <a:br>
              <a:rPr lang="en-US" sz="3200" b="1" dirty="0">
                <a:solidFill>
                  <a:srgbClr val="FFFF00"/>
                </a:solidFill>
              </a:rPr>
            </a:br>
            <a:r>
              <a:rPr lang="en-US" sz="3200" b="1" dirty="0">
                <a:solidFill>
                  <a:srgbClr val="FFFF00"/>
                </a:solidFill>
              </a:rPr>
              <a:t>                 classification report</a:t>
            </a:r>
            <a:br>
              <a:rPr lang="en-US" sz="3200" b="1" dirty="0">
                <a:solidFill>
                  <a:srgbClr val="FFFF00"/>
                </a:solidFill>
              </a:rPr>
            </a:br>
            <a:br>
              <a:rPr lang="en-US" sz="3200" b="1" dirty="0">
                <a:solidFill>
                  <a:srgbClr val="FFFF00"/>
                </a:solidFill>
              </a:rPr>
            </a:br>
            <a:endParaRPr lang="en-US" dirty="0"/>
          </a:p>
        </p:txBody>
      </p:sp>
      <p:sp>
        <p:nvSpPr>
          <p:cNvPr id="3" name="Content Placeholder 2">
            <a:extLst>
              <a:ext uri="{FF2B5EF4-FFF2-40B4-BE49-F238E27FC236}">
                <a16:creationId xmlns:a16="http://schemas.microsoft.com/office/drawing/2014/main" id="{3CCCA2EC-F693-446E-8DDA-F6A9CF2FB559}"/>
              </a:ext>
            </a:extLst>
          </p:cNvPr>
          <p:cNvSpPr>
            <a:spLocks noGrp="1"/>
          </p:cNvSpPr>
          <p:nvPr>
            <p:ph idx="1"/>
          </p:nvPr>
        </p:nvSpPr>
        <p:spPr>
          <a:xfrm>
            <a:off x="501148" y="2052918"/>
            <a:ext cx="5910803" cy="4195481"/>
          </a:xfrm>
        </p:spPr>
        <p:txBody>
          <a:bodyPr>
            <a:normAutofit/>
          </a:bodyPr>
          <a:lstStyle/>
          <a:p>
            <a:endParaRPr lang="en-US" sz="1800" dirty="0"/>
          </a:p>
          <a:p>
            <a:r>
              <a:rPr lang="en-US" sz="1800" dirty="0"/>
              <a:t>             precision    recall  f1-score   support</a:t>
            </a:r>
          </a:p>
          <a:p>
            <a:endParaRPr lang="en-US" sz="1800" dirty="0"/>
          </a:p>
          <a:p>
            <a:r>
              <a:rPr lang="en-US" sz="1800" dirty="0"/>
              <a:t>          0       1.00      1.00      1.00         1</a:t>
            </a:r>
          </a:p>
          <a:p>
            <a:r>
              <a:rPr lang="en-US" sz="1800" dirty="0"/>
              <a:t>          1       0.94      1.00      0.97     11066</a:t>
            </a:r>
          </a:p>
          <a:p>
            <a:r>
              <a:rPr lang="en-US" sz="1800" dirty="0"/>
              <a:t>          2       0.59      0.08      0.14       332</a:t>
            </a:r>
          </a:p>
          <a:p>
            <a:r>
              <a:rPr lang="en-US" sz="1800" dirty="0"/>
              <a:t>          3       0.89      0.07      0.13       363</a:t>
            </a:r>
          </a:p>
          <a:p>
            <a:r>
              <a:rPr lang="en-US" sz="1800" dirty="0"/>
              <a:t>          4       1.00      0.03      0.06        67</a:t>
            </a:r>
          </a:p>
          <a:p>
            <a:endParaRPr lang="en-US" sz="1800" dirty="0"/>
          </a:p>
          <a:p>
            <a:r>
              <a:rPr lang="en-US" sz="1800" dirty="0"/>
              <a:t>avg / total       0.93      0.94      0.92     11829</a:t>
            </a:r>
          </a:p>
        </p:txBody>
      </p:sp>
      <p:sp>
        <p:nvSpPr>
          <p:cNvPr id="4" name="TextBox 3">
            <a:extLst>
              <a:ext uri="{FF2B5EF4-FFF2-40B4-BE49-F238E27FC236}">
                <a16:creationId xmlns:a16="http://schemas.microsoft.com/office/drawing/2014/main" id="{4D31121B-47E5-4005-8DF6-66FE01422CE0}"/>
              </a:ext>
            </a:extLst>
          </p:cNvPr>
          <p:cNvSpPr txBox="1"/>
          <p:nvPr/>
        </p:nvSpPr>
        <p:spPr>
          <a:xfrm>
            <a:off x="7159083" y="3233848"/>
            <a:ext cx="3122341" cy="1754326"/>
          </a:xfrm>
          <a:prstGeom prst="rect">
            <a:avLst/>
          </a:prstGeom>
          <a:noFill/>
        </p:spPr>
        <p:txBody>
          <a:bodyPr wrap="square" rtlCol="0">
            <a:spAutoFit/>
          </a:bodyPr>
          <a:lstStyle/>
          <a:p>
            <a:r>
              <a:rPr lang="en-US"/>
              <a:t>accuracy 0.9401470961197058</a:t>
            </a:r>
          </a:p>
          <a:p>
            <a:r>
              <a:rPr lang="en-US"/>
              <a:t>recall 0.9401470961197058</a:t>
            </a:r>
          </a:p>
          <a:p>
            <a:r>
              <a:rPr lang="en-US"/>
              <a:t>precision 0.9305115069316553</a:t>
            </a:r>
          </a:p>
          <a:p>
            <a:r>
              <a:rPr lang="en-US"/>
              <a:t>f1 0.9157193349774686</a:t>
            </a:r>
            <a:endParaRPr lang="en-US" dirty="0"/>
          </a:p>
        </p:txBody>
      </p:sp>
    </p:spTree>
    <p:extLst>
      <p:ext uri="{BB962C8B-B14F-4D97-AF65-F5344CB8AC3E}">
        <p14:creationId xmlns:p14="http://schemas.microsoft.com/office/powerpoint/2010/main" val="117281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AFCE-9B06-4169-8F3C-84B770170811}"/>
              </a:ext>
            </a:extLst>
          </p:cNvPr>
          <p:cNvSpPr>
            <a:spLocks noGrp="1"/>
          </p:cNvSpPr>
          <p:nvPr>
            <p:ph type="title"/>
          </p:nvPr>
        </p:nvSpPr>
        <p:spPr/>
        <p:txBody>
          <a:bodyPr/>
          <a:lstStyle/>
          <a:p>
            <a:r>
              <a:rPr lang="en-US" dirty="0"/>
              <a:t>           Classification Approaches:</a:t>
            </a:r>
            <a:br>
              <a:rPr lang="en-US" dirty="0"/>
            </a:br>
            <a:r>
              <a:rPr lang="en-US" dirty="0"/>
              <a:t>                  </a:t>
            </a:r>
            <a:r>
              <a:rPr lang="en-US" sz="3200" b="1" dirty="0">
                <a:solidFill>
                  <a:srgbClr val="FFFF00"/>
                </a:solidFill>
              </a:rPr>
              <a:t>K-Means Confusion Matrix</a:t>
            </a:r>
            <a:endParaRPr lang="en-US" dirty="0"/>
          </a:p>
        </p:txBody>
      </p:sp>
      <p:sp>
        <p:nvSpPr>
          <p:cNvPr id="3" name="Content Placeholder 2">
            <a:extLst>
              <a:ext uri="{FF2B5EF4-FFF2-40B4-BE49-F238E27FC236}">
                <a16:creationId xmlns:a16="http://schemas.microsoft.com/office/drawing/2014/main" id="{4CB516D8-9D66-4F96-9098-208A71C841A5}"/>
              </a:ext>
            </a:extLst>
          </p:cNvPr>
          <p:cNvSpPr>
            <a:spLocks noGrp="1"/>
          </p:cNvSpPr>
          <p:nvPr>
            <p:ph idx="1"/>
          </p:nvPr>
        </p:nvSpPr>
        <p:spPr>
          <a:xfrm>
            <a:off x="3389312" y="2432059"/>
            <a:ext cx="8946541" cy="4195481"/>
          </a:xfrm>
        </p:spPr>
        <p:txBody>
          <a:bodyPr/>
          <a:lstStyle/>
          <a:p>
            <a:r>
              <a:rPr lang="en-US" dirty="0"/>
              <a:t>array([[    1,     0,     0,     0,     0],</a:t>
            </a:r>
          </a:p>
          <a:p>
            <a:r>
              <a:rPr lang="en-US" dirty="0"/>
              <a:t>       [    0, 11066,     0,     0,     0],</a:t>
            </a:r>
          </a:p>
          <a:p>
            <a:r>
              <a:rPr lang="en-US" dirty="0"/>
              <a:t>       [    0,   305,    27,     0,     0],</a:t>
            </a:r>
          </a:p>
          <a:p>
            <a:r>
              <a:rPr lang="en-US" dirty="0"/>
              <a:t>       [    0,   321,    17,    25,     0],</a:t>
            </a:r>
          </a:p>
          <a:p>
            <a:r>
              <a:rPr lang="en-US" dirty="0"/>
              <a:t>       [    0,    60,     2,     3,     2]]</a:t>
            </a:r>
          </a:p>
        </p:txBody>
      </p:sp>
    </p:spTree>
    <p:extLst>
      <p:ext uri="{BB962C8B-B14F-4D97-AF65-F5344CB8AC3E}">
        <p14:creationId xmlns:p14="http://schemas.microsoft.com/office/powerpoint/2010/main" val="445120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4876-0793-47AA-98C8-2966B9EB7F44}"/>
              </a:ext>
            </a:extLst>
          </p:cNvPr>
          <p:cNvSpPr>
            <a:spLocks noGrp="1"/>
          </p:cNvSpPr>
          <p:nvPr>
            <p:ph type="title"/>
          </p:nvPr>
        </p:nvSpPr>
        <p:spPr>
          <a:xfrm>
            <a:off x="646111" y="185094"/>
            <a:ext cx="9404723" cy="1867824"/>
          </a:xfrm>
        </p:spPr>
        <p:txBody>
          <a:bodyPr/>
          <a:lstStyle/>
          <a:p>
            <a:r>
              <a:rPr lang="en-US" sz="5400" b="1" dirty="0">
                <a:solidFill>
                  <a:srgbClr val="FFFF00"/>
                </a:solidFill>
              </a:rPr>
              <a:t>                Discussion</a:t>
            </a:r>
            <a:br>
              <a:rPr lang="en-US" sz="5400" b="1" dirty="0">
                <a:solidFill>
                  <a:srgbClr val="FFFF00"/>
                </a:solidFill>
              </a:rPr>
            </a:br>
            <a:r>
              <a:rPr lang="en-US" sz="5400" dirty="0"/>
              <a:t>                   </a:t>
            </a:r>
            <a:r>
              <a:rPr lang="en-US" sz="3600" b="1" dirty="0">
                <a:solidFill>
                  <a:srgbClr val="FFFF00"/>
                </a:solidFill>
              </a:rPr>
              <a:t>K-Means</a:t>
            </a:r>
            <a:br>
              <a:rPr lang="en-US" sz="4400" b="1" dirty="0">
                <a:solidFill>
                  <a:srgbClr val="FFFF00"/>
                </a:solidFill>
              </a:rPr>
            </a:br>
            <a:endParaRPr lang="en-US" dirty="0"/>
          </a:p>
        </p:txBody>
      </p:sp>
      <p:sp>
        <p:nvSpPr>
          <p:cNvPr id="3" name="Content Placeholder 2">
            <a:extLst>
              <a:ext uri="{FF2B5EF4-FFF2-40B4-BE49-F238E27FC236}">
                <a16:creationId xmlns:a16="http://schemas.microsoft.com/office/drawing/2014/main" id="{FB824F0E-BCD3-4F86-938E-8A7F9D918507}"/>
              </a:ext>
            </a:extLst>
          </p:cNvPr>
          <p:cNvSpPr>
            <a:spLocks noGrp="1"/>
          </p:cNvSpPr>
          <p:nvPr>
            <p:ph idx="1"/>
          </p:nvPr>
        </p:nvSpPr>
        <p:spPr/>
        <p:txBody>
          <a:bodyPr>
            <a:normAutofit/>
          </a:bodyPr>
          <a:lstStyle/>
          <a:p>
            <a:r>
              <a:rPr lang="en-US" sz="2400" dirty="0">
                <a:solidFill>
                  <a:srgbClr val="FFFF00"/>
                </a:solidFill>
              </a:rPr>
              <a:t>Discussion</a:t>
            </a:r>
            <a:r>
              <a:rPr lang="en-US" sz="2400" dirty="0"/>
              <a:t>:</a:t>
            </a:r>
          </a:p>
          <a:p>
            <a:endParaRPr lang="en-US" sz="2400" dirty="0"/>
          </a:p>
          <a:p>
            <a:pPr marL="0" indent="0">
              <a:buNone/>
            </a:pPr>
            <a:r>
              <a:rPr lang="en-US" sz="2400" dirty="0"/>
              <a:t>Like K-Nearest Neighbors, K-Means basically assigned all of the outcome predictions to the “single” category.  The f1 score from the classification report shows that the categories outside of “single” (i.e., unknown, married, in a relationship, </a:t>
            </a:r>
            <a:r>
              <a:rPr lang="en-US" sz="2400" dirty="0" err="1"/>
              <a:t>etc</a:t>
            </a:r>
            <a:r>
              <a:rPr lang="en-US" sz="2400" dirty="0"/>
              <a:t>) were very poorly classified. The confusion matrix confirms this.</a:t>
            </a:r>
          </a:p>
        </p:txBody>
      </p:sp>
    </p:spTree>
    <p:extLst>
      <p:ext uri="{BB962C8B-B14F-4D97-AF65-F5344CB8AC3E}">
        <p14:creationId xmlns:p14="http://schemas.microsoft.com/office/powerpoint/2010/main" val="375278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5870-112D-461C-9DF3-6A225C58A37F}"/>
              </a:ext>
            </a:extLst>
          </p:cNvPr>
          <p:cNvSpPr>
            <a:spLocks noGrp="1"/>
          </p:cNvSpPr>
          <p:nvPr>
            <p:ph type="title"/>
          </p:nvPr>
        </p:nvSpPr>
        <p:spPr>
          <a:xfrm>
            <a:off x="2573766" y="2462750"/>
            <a:ext cx="9404723" cy="1400530"/>
          </a:xfrm>
        </p:spPr>
        <p:txBody>
          <a:bodyPr/>
          <a:lstStyle/>
          <a:p>
            <a:r>
              <a:rPr lang="en-US" sz="4800" b="1" dirty="0">
                <a:solidFill>
                  <a:srgbClr val="FFFF00"/>
                </a:solidFill>
              </a:rPr>
              <a:t>Multiple Regression</a:t>
            </a:r>
          </a:p>
        </p:txBody>
      </p:sp>
      <p:sp>
        <p:nvSpPr>
          <p:cNvPr id="3" name="Content Placeholder 2">
            <a:extLst>
              <a:ext uri="{FF2B5EF4-FFF2-40B4-BE49-F238E27FC236}">
                <a16:creationId xmlns:a16="http://schemas.microsoft.com/office/drawing/2014/main" id="{1E3E1321-CBDD-440C-8216-55DB8F2CD6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736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06F9B8-B635-4AFB-8BC4-5DD6EBB0EC97}"/>
              </a:ext>
            </a:extLst>
          </p:cNvPr>
          <p:cNvSpPr/>
          <p:nvPr/>
        </p:nvSpPr>
        <p:spPr>
          <a:xfrm>
            <a:off x="613316" y="2475570"/>
            <a:ext cx="4783874" cy="3198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384C09-785D-4C7A-919A-CA1C49B987E9}"/>
              </a:ext>
            </a:extLst>
          </p:cNvPr>
          <p:cNvSpPr txBox="1"/>
          <p:nvPr/>
        </p:nvSpPr>
        <p:spPr>
          <a:xfrm>
            <a:off x="702527" y="2788333"/>
            <a:ext cx="5129561" cy="1600438"/>
          </a:xfrm>
          <a:prstGeom prst="rect">
            <a:avLst/>
          </a:prstGeom>
          <a:noFill/>
        </p:spPr>
        <p:txBody>
          <a:bodyPr wrap="square" rtlCol="0">
            <a:spAutoFit/>
          </a:bodyPr>
          <a:lstStyle/>
          <a:p>
            <a:r>
              <a:rPr lang="en-US" sz="1400" dirty="0"/>
              <a:t>score,(</a:t>
            </a:r>
            <a:r>
              <a:rPr lang="en-US" sz="1400" dirty="0" err="1"/>
              <a:t>X_test</a:t>
            </a:r>
            <a:r>
              <a:rPr lang="en-US" sz="1400" dirty="0"/>
              <a:t>, </a:t>
            </a:r>
            <a:r>
              <a:rPr lang="en-US" sz="1400" dirty="0" err="1"/>
              <a:t>y_test</a:t>
            </a:r>
            <a:r>
              <a:rPr lang="en-US" sz="1400" dirty="0"/>
              <a:t>) 0.02511</a:t>
            </a:r>
          </a:p>
          <a:p>
            <a:endParaRPr lang="en-US" sz="1400" dirty="0"/>
          </a:p>
          <a:p>
            <a:r>
              <a:rPr lang="en-US" sz="1400" dirty="0"/>
              <a:t>coefficient values  [-1.07569869e-02 -1.28180340e-03 -4.36362064e-03 -7.61180999e-03</a:t>
            </a:r>
          </a:p>
          <a:p>
            <a:r>
              <a:rPr lang="en-US" sz="1400" dirty="0"/>
              <a:t> -7.83641759e-03  2.57462624e-05  8.68577070e-02]</a:t>
            </a:r>
          </a:p>
          <a:p>
            <a:endParaRPr lang="en-US" sz="1400" dirty="0"/>
          </a:p>
          <a:p>
            <a:r>
              <a:rPr lang="en-US" sz="1400" dirty="0"/>
              <a:t>time to run the program 0.2563</a:t>
            </a:r>
          </a:p>
        </p:txBody>
      </p:sp>
      <p:pic>
        <p:nvPicPr>
          <p:cNvPr id="9218" name="Picture 2">
            <a:extLst>
              <a:ext uri="{FF2B5EF4-FFF2-40B4-BE49-F238E27FC236}">
                <a16:creationId xmlns:a16="http://schemas.microsoft.com/office/drawing/2014/main" id="{B4F10365-D963-40BE-B7B6-39C73F3BE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09" y="1409071"/>
            <a:ext cx="6461550" cy="4407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B79EDB-C273-479E-AC6F-B5DEEB827868}"/>
              </a:ext>
            </a:extLst>
          </p:cNvPr>
          <p:cNvSpPr txBox="1"/>
          <p:nvPr/>
        </p:nvSpPr>
        <p:spPr>
          <a:xfrm>
            <a:off x="3005253" y="403656"/>
            <a:ext cx="5568115" cy="1138773"/>
          </a:xfrm>
          <a:prstGeom prst="rect">
            <a:avLst/>
          </a:prstGeom>
          <a:noFill/>
        </p:spPr>
        <p:txBody>
          <a:bodyPr wrap="square" rtlCol="0">
            <a:spAutoFit/>
          </a:bodyPr>
          <a:lstStyle/>
          <a:p>
            <a:r>
              <a:rPr lang="en-US" sz="4000" dirty="0"/>
              <a:t>Regression Algorithm:</a:t>
            </a:r>
            <a:br>
              <a:rPr lang="en-US" sz="4000" dirty="0"/>
            </a:br>
            <a:r>
              <a:rPr lang="en-US" dirty="0"/>
              <a:t>           </a:t>
            </a:r>
            <a:r>
              <a:rPr lang="en-US" sz="2800" b="1" dirty="0">
                <a:solidFill>
                  <a:srgbClr val="FFFF00"/>
                </a:solidFill>
              </a:rPr>
              <a:t>Multiple Regression</a:t>
            </a:r>
            <a:endParaRPr lang="en-US" sz="2800" dirty="0"/>
          </a:p>
        </p:txBody>
      </p:sp>
      <p:sp>
        <p:nvSpPr>
          <p:cNvPr id="5" name="Rectangle 1">
            <a:extLst>
              <a:ext uri="{FF2B5EF4-FFF2-40B4-BE49-F238E27FC236}">
                <a16:creationId xmlns:a16="http://schemas.microsoft.com/office/drawing/2014/main" id="{3F44A4D5-644C-4727-8AB3-F054ECE5ADE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coefficient_of_determination: R2 =: 0.025118751679393148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A29DD66-F6DE-4BDD-81EF-9CCBE6B172D9}"/>
              </a:ext>
            </a:extLst>
          </p:cNvPr>
          <p:cNvSpPr/>
          <p:nvPr/>
        </p:nvSpPr>
        <p:spPr>
          <a:xfrm>
            <a:off x="990626" y="5027958"/>
            <a:ext cx="3731687" cy="646331"/>
          </a:xfrm>
          <a:prstGeom prst="rect">
            <a:avLst/>
          </a:prstGeom>
        </p:spPr>
        <p:txBody>
          <a:bodyPr wrap="square">
            <a:spAutoFit/>
          </a:bodyPr>
          <a:lstStyle/>
          <a:p>
            <a:r>
              <a:rPr lang="en-US" dirty="0" err="1"/>
              <a:t>coefficient_of_determination</a:t>
            </a:r>
            <a:r>
              <a:rPr lang="en-US" dirty="0"/>
              <a:t>:  </a:t>
            </a:r>
          </a:p>
          <a:p>
            <a:r>
              <a:rPr lang="en-US" dirty="0"/>
              <a:t>              R2 =  0.0258</a:t>
            </a:r>
          </a:p>
        </p:txBody>
      </p:sp>
    </p:spTree>
    <p:extLst>
      <p:ext uri="{BB962C8B-B14F-4D97-AF65-F5344CB8AC3E}">
        <p14:creationId xmlns:p14="http://schemas.microsoft.com/office/powerpoint/2010/main" val="3293086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6ED073-A9AC-49B1-93F5-0C774E18C5AA}"/>
              </a:ext>
            </a:extLst>
          </p:cNvPr>
          <p:cNvSpPr/>
          <p:nvPr/>
        </p:nvSpPr>
        <p:spPr>
          <a:xfrm>
            <a:off x="3361151" y="379461"/>
            <a:ext cx="6096000" cy="1138773"/>
          </a:xfrm>
          <a:prstGeom prst="rect">
            <a:avLst/>
          </a:prstGeom>
        </p:spPr>
        <p:txBody>
          <a:bodyPr>
            <a:spAutoFit/>
          </a:bodyPr>
          <a:lstStyle/>
          <a:p>
            <a:pPr lvl="0"/>
            <a:r>
              <a:rPr lang="en-US" sz="4000" dirty="0">
                <a:solidFill>
                  <a:prstClr val="white"/>
                </a:solidFill>
              </a:rPr>
              <a:t>Regression Algorithm:</a:t>
            </a:r>
            <a:br>
              <a:rPr lang="en-US" sz="4000" dirty="0">
                <a:solidFill>
                  <a:prstClr val="white"/>
                </a:solidFill>
              </a:rPr>
            </a:br>
            <a:r>
              <a:rPr lang="en-US" dirty="0">
                <a:solidFill>
                  <a:prstClr val="white"/>
                </a:solidFill>
              </a:rPr>
              <a:t>                </a:t>
            </a:r>
            <a:r>
              <a:rPr lang="en-US" sz="2800" b="1" dirty="0">
                <a:solidFill>
                  <a:srgbClr val="FFFF00"/>
                </a:solidFill>
              </a:rPr>
              <a:t>Multiple Regression</a:t>
            </a:r>
            <a:endParaRPr lang="en-US" sz="2800" dirty="0">
              <a:solidFill>
                <a:prstClr val="white"/>
              </a:solidFill>
            </a:endParaRPr>
          </a:p>
        </p:txBody>
      </p:sp>
      <p:sp>
        <p:nvSpPr>
          <p:cNvPr id="4" name="TextBox 3">
            <a:extLst>
              <a:ext uri="{FF2B5EF4-FFF2-40B4-BE49-F238E27FC236}">
                <a16:creationId xmlns:a16="http://schemas.microsoft.com/office/drawing/2014/main" id="{A73A084D-CEB6-4E91-A33D-AB53CD6F6687}"/>
              </a:ext>
            </a:extLst>
          </p:cNvPr>
          <p:cNvSpPr txBox="1"/>
          <p:nvPr/>
        </p:nvSpPr>
        <p:spPr>
          <a:xfrm>
            <a:off x="939452" y="1740886"/>
            <a:ext cx="10697227" cy="5109091"/>
          </a:xfrm>
          <a:prstGeom prst="rect">
            <a:avLst/>
          </a:prstGeom>
          <a:noFill/>
        </p:spPr>
        <p:txBody>
          <a:bodyPr wrap="square" rtlCol="0">
            <a:spAutoFit/>
          </a:bodyPr>
          <a:lstStyle/>
          <a:p>
            <a:r>
              <a:rPr lang="en-US" sz="2800" dirty="0">
                <a:solidFill>
                  <a:srgbClr val="FFFF00"/>
                </a:solidFill>
              </a:rPr>
              <a:t>Discussion</a:t>
            </a:r>
          </a:p>
          <a:p>
            <a:endParaRPr lang="en-US" sz="2800" dirty="0"/>
          </a:p>
          <a:p>
            <a:r>
              <a:rPr lang="en-US" sz="2800" dirty="0"/>
              <a:t>Multiple regression did an extremely POOR job of predicting the score of the predicted variable, ‘status’.  The R-squared of R2 = .0251 indicates that the analysis only accounted for 2+% of the variance in the data.  The graphs visually demonstrate the poor predictive power of the algorithm.</a:t>
            </a:r>
          </a:p>
          <a:p>
            <a:endParaRPr lang="en-US" sz="2800" dirty="0"/>
          </a:p>
          <a:p>
            <a:r>
              <a:rPr lang="en-US" sz="2800" dirty="0"/>
              <a:t>This analysis is also plagued by the use of non-normally distributed, categorical variables, typically described as inappropriate data for this analysis.</a:t>
            </a:r>
          </a:p>
          <a:p>
            <a:endParaRPr lang="en-US" dirty="0"/>
          </a:p>
        </p:txBody>
      </p:sp>
    </p:spTree>
    <p:extLst>
      <p:ext uri="{BB962C8B-B14F-4D97-AF65-F5344CB8AC3E}">
        <p14:creationId xmlns:p14="http://schemas.microsoft.com/office/powerpoint/2010/main" val="251756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B4283F-A473-414A-AABF-F787B793EA53}"/>
              </a:ext>
            </a:extLst>
          </p:cNvPr>
          <p:cNvSpPr/>
          <p:nvPr/>
        </p:nvSpPr>
        <p:spPr>
          <a:xfrm>
            <a:off x="3048000" y="2413566"/>
            <a:ext cx="6096000" cy="1754326"/>
          </a:xfrm>
          <a:prstGeom prst="rect">
            <a:avLst/>
          </a:prstGeom>
        </p:spPr>
        <p:txBody>
          <a:bodyPr>
            <a:spAutoFit/>
          </a:bodyPr>
          <a:lstStyle/>
          <a:p>
            <a:pPr lvl="0"/>
            <a:r>
              <a:rPr lang="en-US" sz="4000" dirty="0">
                <a:solidFill>
                  <a:prstClr val="white"/>
                </a:solidFill>
              </a:rPr>
              <a:t>Regression Algorithm:</a:t>
            </a:r>
          </a:p>
          <a:p>
            <a:pPr lvl="0"/>
            <a:br>
              <a:rPr lang="en-US" sz="4000" dirty="0">
                <a:solidFill>
                  <a:prstClr val="white"/>
                </a:solidFill>
              </a:rPr>
            </a:br>
            <a:r>
              <a:rPr lang="en-US" dirty="0">
                <a:solidFill>
                  <a:prstClr val="white"/>
                </a:solidFill>
              </a:rPr>
              <a:t>              </a:t>
            </a:r>
            <a:r>
              <a:rPr lang="en-US" sz="2800" b="1" dirty="0">
                <a:solidFill>
                  <a:srgbClr val="FFFF00"/>
                </a:solidFill>
              </a:rPr>
              <a:t>  </a:t>
            </a:r>
            <a:r>
              <a:rPr lang="en-US" sz="2800" b="1" dirty="0" err="1">
                <a:solidFill>
                  <a:srgbClr val="FFFF00"/>
                </a:solidFill>
              </a:rPr>
              <a:t>KNeighborsRegressor</a:t>
            </a:r>
            <a:endParaRPr lang="en-US" sz="2800" b="1" dirty="0">
              <a:solidFill>
                <a:srgbClr val="FFFF00"/>
              </a:solidFill>
            </a:endParaRPr>
          </a:p>
        </p:txBody>
      </p:sp>
    </p:spTree>
    <p:extLst>
      <p:ext uri="{BB962C8B-B14F-4D97-AF65-F5344CB8AC3E}">
        <p14:creationId xmlns:p14="http://schemas.microsoft.com/office/powerpoint/2010/main" val="1495366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853177D-935F-466E-BAAF-D03ACCA72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540" y="1701018"/>
            <a:ext cx="6929736" cy="49523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6283B7-E979-433D-9251-C741C0FBE149}"/>
              </a:ext>
            </a:extLst>
          </p:cNvPr>
          <p:cNvSpPr txBox="1"/>
          <p:nvPr/>
        </p:nvSpPr>
        <p:spPr>
          <a:xfrm>
            <a:off x="7825887" y="2203759"/>
            <a:ext cx="2623279" cy="369332"/>
          </a:xfrm>
          <a:prstGeom prst="rect">
            <a:avLst/>
          </a:prstGeom>
          <a:noFill/>
        </p:spPr>
        <p:txBody>
          <a:bodyPr wrap="square" rtlCol="0">
            <a:spAutoFit/>
          </a:bodyPr>
          <a:lstStyle/>
          <a:p>
            <a:r>
              <a:rPr lang="en-US" dirty="0" err="1">
                <a:solidFill>
                  <a:schemeClr val="bg1"/>
                </a:solidFill>
              </a:rPr>
              <a:t>KNeighbors</a:t>
            </a:r>
            <a:r>
              <a:rPr lang="en-US" dirty="0">
                <a:solidFill>
                  <a:schemeClr val="bg1"/>
                </a:solidFill>
              </a:rPr>
              <a:t> Regressor</a:t>
            </a:r>
          </a:p>
        </p:txBody>
      </p:sp>
      <p:sp>
        <p:nvSpPr>
          <p:cNvPr id="3" name="TextBox 2">
            <a:extLst>
              <a:ext uri="{FF2B5EF4-FFF2-40B4-BE49-F238E27FC236}">
                <a16:creationId xmlns:a16="http://schemas.microsoft.com/office/drawing/2014/main" id="{6EF3EC0E-0AD8-42D0-B892-7D2BF9C4D873}"/>
              </a:ext>
            </a:extLst>
          </p:cNvPr>
          <p:cNvSpPr txBox="1"/>
          <p:nvPr/>
        </p:nvSpPr>
        <p:spPr>
          <a:xfrm>
            <a:off x="7875991" y="5654584"/>
            <a:ext cx="3009733" cy="369332"/>
          </a:xfrm>
          <a:prstGeom prst="rect">
            <a:avLst/>
          </a:prstGeom>
          <a:noFill/>
        </p:spPr>
        <p:txBody>
          <a:bodyPr wrap="square" rtlCol="0">
            <a:spAutoFit/>
          </a:bodyPr>
          <a:lstStyle/>
          <a:p>
            <a:r>
              <a:rPr lang="en-US" dirty="0">
                <a:solidFill>
                  <a:schemeClr val="bg1"/>
                </a:solidFill>
              </a:rPr>
              <a:t>Relationship ‘Status’</a:t>
            </a:r>
          </a:p>
        </p:txBody>
      </p:sp>
      <p:sp>
        <p:nvSpPr>
          <p:cNvPr id="4" name="TextBox 3">
            <a:extLst>
              <a:ext uri="{FF2B5EF4-FFF2-40B4-BE49-F238E27FC236}">
                <a16:creationId xmlns:a16="http://schemas.microsoft.com/office/drawing/2014/main" id="{F71C4878-0199-493D-A03A-7113F365EB38}"/>
              </a:ext>
            </a:extLst>
          </p:cNvPr>
          <p:cNvSpPr txBox="1"/>
          <p:nvPr/>
        </p:nvSpPr>
        <p:spPr>
          <a:xfrm rot="16200000">
            <a:off x="4849557" y="3202680"/>
            <a:ext cx="2732049" cy="369332"/>
          </a:xfrm>
          <a:prstGeom prst="rect">
            <a:avLst/>
          </a:prstGeom>
          <a:noFill/>
        </p:spPr>
        <p:txBody>
          <a:bodyPr wrap="square" rtlCol="0">
            <a:spAutoFit/>
          </a:bodyPr>
          <a:lstStyle/>
          <a:p>
            <a:r>
              <a:rPr lang="en-US" b="1" dirty="0">
                <a:solidFill>
                  <a:schemeClr val="bg1"/>
                </a:solidFill>
              </a:rPr>
              <a:t>Predictions</a:t>
            </a:r>
          </a:p>
        </p:txBody>
      </p:sp>
      <p:sp>
        <p:nvSpPr>
          <p:cNvPr id="7" name="TextBox 6">
            <a:extLst>
              <a:ext uri="{FF2B5EF4-FFF2-40B4-BE49-F238E27FC236}">
                <a16:creationId xmlns:a16="http://schemas.microsoft.com/office/drawing/2014/main" id="{745088E0-3B4B-439D-8576-C2D0FC259B0B}"/>
              </a:ext>
            </a:extLst>
          </p:cNvPr>
          <p:cNvSpPr txBox="1"/>
          <p:nvPr/>
        </p:nvSpPr>
        <p:spPr>
          <a:xfrm>
            <a:off x="1139868" y="2455101"/>
            <a:ext cx="2993721" cy="2862322"/>
          </a:xfrm>
          <a:prstGeom prst="rect">
            <a:avLst/>
          </a:prstGeom>
          <a:noFill/>
        </p:spPr>
        <p:txBody>
          <a:bodyPr wrap="square" rtlCol="0">
            <a:spAutoFit/>
          </a:bodyPr>
          <a:lstStyle/>
          <a:p>
            <a:r>
              <a:rPr lang="en-US" dirty="0"/>
              <a:t> time to run the program </a:t>
            </a:r>
          </a:p>
          <a:p>
            <a:r>
              <a:rPr lang="en-US" dirty="0"/>
              <a:t>    </a:t>
            </a:r>
          </a:p>
          <a:p>
            <a:r>
              <a:rPr lang="en-US" dirty="0"/>
              <a:t>               0.5884</a:t>
            </a:r>
          </a:p>
          <a:p>
            <a:endParaRPr lang="en-US" dirty="0"/>
          </a:p>
          <a:p>
            <a:endParaRPr lang="en-US" dirty="0"/>
          </a:p>
          <a:p>
            <a:r>
              <a:rPr lang="en-US" dirty="0"/>
              <a:t>          R2 =:  -0.420</a:t>
            </a:r>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13FEB92A-B370-4348-AA49-FBFA3B239E69}"/>
              </a:ext>
            </a:extLst>
          </p:cNvPr>
          <p:cNvPicPr>
            <a:picLocks noChangeAspect="1"/>
          </p:cNvPicPr>
          <p:nvPr/>
        </p:nvPicPr>
        <p:blipFill>
          <a:blip r:embed="rId3"/>
          <a:stretch>
            <a:fillRect/>
          </a:stretch>
        </p:blipFill>
        <p:spPr>
          <a:xfrm>
            <a:off x="2938403" y="-100613"/>
            <a:ext cx="4887484" cy="1739851"/>
          </a:xfrm>
          <a:prstGeom prst="rect">
            <a:avLst/>
          </a:prstGeom>
        </p:spPr>
      </p:pic>
    </p:spTree>
    <p:extLst>
      <p:ext uri="{BB962C8B-B14F-4D97-AF65-F5344CB8AC3E}">
        <p14:creationId xmlns:p14="http://schemas.microsoft.com/office/powerpoint/2010/main" val="176048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39099A-B68C-4660-B949-0BA6899DCC69}"/>
              </a:ext>
            </a:extLst>
          </p:cNvPr>
          <p:cNvPicPr>
            <a:picLocks noChangeAspect="1"/>
          </p:cNvPicPr>
          <p:nvPr/>
        </p:nvPicPr>
        <p:blipFill>
          <a:blip r:embed="rId2"/>
          <a:stretch>
            <a:fillRect/>
          </a:stretch>
        </p:blipFill>
        <p:spPr>
          <a:xfrm>
            <a:off x="3175763" y="0"/>
            <a:ext cx="5329410" cy="1835809"/>
          </a:xfrm>
          <a:prstGeom prst="rect">
            <a:avLst/>
          </a:prstGeom>
        </p:spPr>
      </p:pic>
      <p:sp>
        <p:nvSpPr>
          <p:cNvPr id="3" name="TextBox 2">
            <a:extLst>
              <a:ext uri="{FF2B5EF4-FFF2-40B4-BE49-F238E27FC236}">
                <a16:creationId xmlns:a16="http://schemas.microsoft.com/office/drawing/2014/main" id="{D188BA7D-B540-49F1-8538-EC9F79091524}"/>
              </a:ext>
            </a:extLst>
          </p:cNvPr>
          <p:cNvSpPr txBox="1"/>
          <p:nvPr/>
        </p:nvSpPr>
        <p:spPr>
          <a:xfrm>
            <a:off x="1148219" y="1638097"/>
            <a:ext cx="9895562" cy="5109091"/>
          </a:xfrm>
          <a:prstGeom prst="rect">
            <a:avLst/>
          </a:prstGeom>
          <a:noFill/>
        </p:spPr>
        <p:txBody>
          <a:bodyPr wrap="square" rtlCol="0">
            <a:spAutoFit/>
          </a:bodyPr>
          <a:lstStyle/>
          <a:p>
            <a:r>
              <a:rPr lang="en-US" sz="2800" b="1" dirty="0">
                <a:solidFill>
                  <a:srgbClr val="FFFF00"/>
                </a:solidFill>
              </a:rPr>
              <a:t>Discussion</a:t>
            </a:r>
          </a:p>
          <a:p>
            <a:endParaRPr lang="en-US" sz="2800" dirty="0"/>
          </a:p>
          <a:p>
            <a:r>
              <a:rPr lang="en-US" sz="2800" dirty="0"/>
              <a:t>Like Multiple Regression and the classification algorithms, </a:t>
            </a:r>
            <a:r>
              <a:rPr lang="en-US" sz="2800" dirty="0" err="1"/>
              <a:t>KNeighborsRegressor</a:t>
            </a:r>
            <a:r>
              <a:rPr lang="en-US" sz="2800" dirty="0"/>
              <a:t> was unable to predict the scores on the ‘status’ variable from the various predictors used in my </a:t>
            </a:r>
            <a:r>
              <a:rPr lang="en-US" sz="2800" dirty="0" err="1"/>
              <a:t>feature_data</a:t>
            </a:r>
            <a:r>
              <a:rPr lang="en-US" sz="2800" dirty="0"/>
              <a:t> file.</a:t>
            </a:r>
          </a:p>
          <a:p>
            <a:endParaRPr lang="en-US" sz="2800" dirty="0"/>
          </a:p>
          <a:p>
            <a:r>
              <a:rPr lang="en-US" sz="2800" dirty="0"/>
              <a:t>As before, skewed data in the ‘status’ variable, a response by the large majority of participants that they are single, lack of a random distribution of the variables invalidated the analyses.</a:t>
            </a:r>
          </a:p>
          <a:p>
            <a:endParaRPr lang="en-US" dirty="0"/>
          </a:p>
        </p:txBody>
      </p:sp>
    </p:spTree>
    <p:extLst>
      <p:ext uri="{BB962C8B-B14F-4D97-AF65-F5344CB8AC3E}">
        <p14:creationId xmlns:p14="http://schemas.microsoft.com/office/powerpoint/2010/main" val="142907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91AE5-5FB4-47DB-84BC-D255A23DBE03}"/>
              </a:ext>
            </a:extLst>
          </p:cNvPr>
          <p:cNvSpPr txBox="1"/>
          <p:nvPr/>
        </p:nvSpPr>
        <p:spPr>
          <a:xfrm>
            <a:off x="3156557" y="0"/>
            <a:ext cx="7878872" cy="707886"/>
          </a:xfrm>
          <a:prstGeom prst="rect">
            <a:avLst/>
          </a:prstGeom>
          <a:noFill/>
        </p:spPr>
        <p:txBody>
          <a:bodyPr wrap="square" rtlCol="0">
            <a:spAutoFit/>
          </a:bodyPr>
          <a:lstStyle/>
          <a:p>
            <a:r>
              <a:rPr lang="en-US" sz="4000" b="1" dirty="0">
                <a:solidFill>
                  <a:srgbClr val="FFFF00"/>
                </a:solidFill>
              </a:rPr>
              <a:t>Summary of Findings</a:t>
            </a:r>
          </a:p>
        </p:txBody>
      </p:sp>
      <p:sp>
        <p:nvSpPr>
          <p:cNvPr id="3" name="TextBox 2">
            <a:extLst>
              <a:ext uri="{FF2B5EF4-FFF2-40B4-BE49-F238E27FC236}">
                <a16:creationId xmlns:a16="http://schemas.microsoft.com/office/drawing/2014/main" id="{39BE27AF-667D-4FDC-BA5E-1D7E056CE053}"/>
              </a:ext>
            </a:extLst>
          </p:cNvPr>
          <p:cNvSpPr txBox="1"/>
          <p:nvPr/>
        </p:nvSpPr>
        <p:spPr>
          <a:xfrm>
            <a:off x="225468" y="1240077"/>
            <a:ext cx="11511420" cy="5324535"/>
          </a:xfrm>
          <a:prstGeom prst="rect">
            <a:avLst/>
          </a:prstGeom>
          <a:noFill/>
        </p:spPr>
        <p:txBody>
          <a:bodyPr wrap="square" rtlCol="0">
            <a:spAutoFit/>
          </a:bodyPr>
          <a:lstStyle/>
          <a:p>
            <a:pPr marL="342900" indent="-342900">
              <a:buAutoNum type="arabicPeriod"/>
            </a:pPr>
            <a:r>
              <a:rPr lang="en-US" sz="2000" dirty="0"/>
              <a:t>The ‘status’ variable (i.e., single, married, in a relationship, </a:t>
            </a:r>
            <a:r>
              <a:rPr lang="en-US" sz="2000" dirty="0" err="1"/>
              <a:t>etc</a:t>
            </a:r>
            <a:r>
              <a:rPr lang="en-US" sz="2000" dirty="0"/>
              <a:t>) was highly skewed to the ‘single’ category and in retrospect was a poor choice for this analysis.  The use of classification variables as predictors was also a poor choice for regression analyses, as the data was not normally distributed.</a:t>
            </a:r>
          </a:p>
          <a:p>
            <a:pPr marL="342900" indent="-342900">
              <a:buAutoNum type="arabicPeriod"/>
            </a:pPr>
            <a:endParaRPr lang="en-US" sz="2000" dirty="0"/>
          </a:p>
          <a:p>
            <a:pPr marL="342900" indent="-342900">
              <a:buAutoNum type="arabicPeriod"/>
            </a:pPr>
            <a:r>
              <a:rPr lang="en-US" sz="2000" dirty="0"/>
              <a:t> Neither the Classification nor  Regression algorithms were able to accurately predict , or prove an association between, the ‘status’ variable and the psychosocial variables used.</a:t>
            </a:r>
          </a:p>
          <a:p>
            <a:pPr marL="342900" indent="-342900">
              <a:buAutoNum type="arabicPeriod"/>
            </a:pPr>
            <a:endParaRPr lang="en-US" sz="2000" dirty="0"/>
          </a:p>
          <a:p>
            <a:pPr marL="342900" indent="-342900">
              <a:buAutoNum type="arabicPeriod"/>
            </a:pPr>
            <a:r>
              <a:rPr lang="en-US" sz="2000" dirty="0"/>
              <a:t>From a timing perspective, the Multiple Regression algorithm ran the fastest, with the others running at least 30+ milliseconds longer that Multiple Regression.</a:t>
            </a:r>
          </a:p>
          <a:p>
            <a:pPr marL="342900" indent="-342900">
              <a:buAutoNum type="arabicPeriod"/>
            </a:pPr>
            <a:endParaRPr lang="en-US" sz="2000" dirty="0"/>
          </a:p>
          <a:p>
            <a:pPr marL="342900" indent="-342900">
              <a:buAutoNum type="arabicPeriod"/>
            </a:pPr>
            <a:r>
              <a:rPr lang="en-US" sz="2000" dirty="0"/>
              <a:t> I found the Multiple Regression to be the easiest </a:t>
            </a:r>
            <a:r>
              <a:rPr lang="en-US" sz="2000" dirty="0" err="1"/>
              <a:t>algo</a:t>
            </a:r>
            <a:r>
              <a:rPr lang="en-US" sz="2000" dirty="0"/>
              <a:t> to run.  It also ran the fastest of any of the </a:t>
            </a:r>
            <a:r>
              <a:rPr lang="en-US" sz="2000" dirty="0" err="1"/>
              <a:t>algos</a:t>
            </a:r>
            <a:r>
              <a:rPr lang="en-US" sz="2000" dirty="0"/>
              <a:t>.  However, for predicting stock market values, the </a:t>
            </a:r>
            <a:r>
              <a:rPr lang="en-US" sz="2000" dirty="0" err="1"/>
              <a:t>KNeighborsRegressor</a:t>
            </a:r>
            <a:r>
              <a:rPr lang="en-US" sz="2000" dirty="0"/>
              <a:t> method of assigning scores to unknown variable sounds of particular interest.  Of the two classifications, K-Means was the simplest and easiest of the </a:t>
            </a:r>
            <a:r>
              <a:rPr lang="en-US" sz="2000" dirty="0" err="1"/>
              <a:t>algos</a:t>
            </a:r>
            <a:r>
              <a:rPr lang="en-US" sz="2000" dirty="0"/>
              <a:t> for me to run.</a:t>
            </a:r>
          </a:p>
          <a:p>
            <a:pPr marL="342900" indent="-342900">
              <a:buAutoNum type="arabicPeriod"/>
            </a:pPr>
            <a:endParaRPr lang="en-US" sz="2000" dirty="0"/>
          </a:p>
          <a:p>
            <a:pPr marL="342900" indent="-342900">
              <a:buAutoNum type="arabicPeriod"/>
            </a:pPr>
            <a:endParaRPr lang="en-US" sz="2000" dirty="0"/>
          </a:p>
        </p:txBody>
      </p:sp>
    </p:spTree>
    <p:extLst>
      <p:ext uri="{BB962C8B-B14F-4D97-AF65-F5344CB8AC3E}">
        <p14:creationId xmlns:p14="http://schemas.microsoft.com/office/powerpoint/2010/main" val="188565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8DCF-49D0-4A31-A4FE-02C750CFE130}"/>
              </a:ext>
            </a:extLst>
          </p:cNvPr>
          <p:cNvSpPr>
            <a:spLocks noGrp="1"/>
          </p:cNvSpPr>
          <p:nvPr>
            <p:ph type="title"/>
          </p:nvPr>
        </p:nvSpPr>
        <p:spPr/>
        <p:txBody>
          <a:bodyPr/>
          <a:lstStyle/>
          <a:p>
            <a:r>
              <a:rPr lang="en-US" dirty="0"/>
              <a:t>Question to be answered:</a:t>
            </a:r>
          </a:p>
        </p:txBody>
      </p:sp>
      <p:sp>
        <p:nvSpPr>
          <p:cNvPr id="3" name="Content Placeholder 2">
            <a:extLst>
              <a:ext uri="{FF2B5EF4-FFF2-40B4-BE49-F238E27FC236}">
                <a16:creationId xmlns:a16="http://schemas.microsoft.com/office/drawing/2014/main" id="{BFBF4918-1116-47CD-BA83-4FBC17E31CC1}"/>
              </a:ext>
            </a:extLst>
          </p:cNvPr>
          <p:cNvSpPr>
            <a:spLocks noGrp="1"/>
          </p:cNvSpPr>
          <p:nvPr>
            <p:ph idx="1"/>
          </p:nvPr>
        </p:nvSpPr>
        <p:spPr>
          <a:xfrm>
            <a:off x="1103312" y="2052918"/>
            <a:ext cx="8946541" cy="4652682"/>
          </a:xfrm>
        </p:spPr>
        <p:txBody>
          <a:bodyPr/>
          <a:lstStyle/>
          <a:p>
            <a:r>
              <a:rPr lang="en-US" b="1" dirty="0">
                <a:solidFill>
                  <a:srgbClr val="FFC000"/>
                </a:solidFill>
              </a:rPr>
              <a:t>Can relationship status (i.e., married, single, divorced, </a:t>
            </a:r>
            <a:r>
              <a:rPr lang="en-US" b="1" dirty="0" err="1">
                <a:solidFill>
                  <a:srgbClr val="FFC000"/>
                </a:solidFill>
              </a:rPr>
              <a:t>etc</a:t>
            </a:r>
            <a:r>
              <a:rPr lang="en-US" b="1" dirty="0">
                <a:solidFill>
                  <a:srgbClr val="FFC000"/>
                </a:solidFill>
              </a:rPr>
              <a:t>) be predicted by and/or are they associated with the following psychosocial variables?? </a:t>
            </a:r>
          </a:p>
          <a:p>
            <a:endParaRPr lang="en-US" dirty="0"/>
          </a:p>
          <a:p>
            <a:r>
              <a:rPr lang="en-US" dirty="0"/>
              <a:t>1.  Drug Use</a:t>
            </a:r>
          </a:p>
          <a:p>
            <a:r>
              <a:rPr lang="en-US" dirty="0"/>
              <a:t>2.  Drinking History</a:t>
            </a:r>
          </a:p>
          <a:p>
            <a:r>
              <a:rPr lang="en-US" dirty="0"/>
              <a:t>3.  Smoking History</a:t>
            </a:r>
          </a:p>
          <a:p>
            <a:r>
              <a:rPr lang="en-US" dirty="0"/>
              <a:t>4.  Body Type</a:t>
            </a:r>
          </a:p>
          <a:p>
            <a:r>
              <a:rPr lang="en-US" dirty="0"/>
              <a:t>5. Age</a:t>
            </a:r>
          </a:p>
          <a:p>
            <a:r>
              <a:rPr lang="en-US" dirty="0"/>
              <a:t>6.  Gender</a:t>
            </a:r>
          </a:p>
          <a:p>
            <a:r>
              <a:rPr lang="en-US" dirty="0"/>
              <a:t>7.   Writing Ability (i.e., Essay Length)</a:t>
            </a:r>
          </a:p>
          <a:p>
            <a:endParaRPr lang="en-US" dirty="0"/>
          </a:p>
        </p:txBody>
      </p:sp>
    </p:spTree>
    <p:extLst>
      <p:ext uri="{BB962C8B-B14F-4D97-AF65-F5344CB8AC3E}">
        <p14:creationId xmlns:p14="http://schemas.microsoft.com/office/powerpoint/2010/main" val="3878306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8E32BA-C558-46BA-BC4A-7992A44F3B78}"/>
              </a:ext>
            </a:extLst>
          </p:cNvPr>
          <p:cNvSpPr/>
          <p:nvPr/>
        </p:nvSpPr>
        <p:spPr>
          <a:xfrm>
            <a:off x="338203" y="1482846"/>
            <a:ext cx="11148164" cy="3108543"/>
          </a:xfrm>
          <a:prstGeom prst="rect">
            <a:avLst/>
          </a:prstGeom>
        </p:spPr>
        <p:txBody>
          <a:bodyPr wrap="square">
            <a:spAutoFit/>
          </a:bodyPr>
          <a:lstStyle/>
          <a:p>
            <a:pPr lvl="0"/>
            <a:r>
              <a:rPr lang="en-US" sz="2800" b="1" i="1" dirty="0">
                <a:solidFill>
                  <a:srgbClr val="FFC000"/>
                </a:solidFill>
              </a:rPr>
              <a:t>Question:  Are psychosocial variables predictive of, or associated with, relationship ‘Status’ (i.e. single, </a:t>
            </a:r>
            <a:r>
              <a:rPr lang="en-US" sz="2800" b="1" i="1" dirty="0" err="1">
                <a:solidFill>
                  <a:srgbClr val="FFC000"/>
                </a:solidFill>
              </a:rPr>
              <a:t>etc</a:t>
            </a:r>
            <a:r>
              <a:rPr lang="en-US" sz="2800" b="1" i="1" dirty="0">
                <a:solidFill>
                  <a:srgbClr val="FFC000"/>
                </a:solidFill>
              </a:rPr>
              <a:t>)? </a:t>
            </a:r>
          </a:p>
          <a:p>
            <a:pPr lvl="0"/>
            <a:endParaRPr lang="en-US" sz="2800" b="1" i="1" dirty="0">
              <a:solidFill>
                <a:srgbClr val="FFC000"/>
              </a:solidFill>
            </a:endParaRPr>
          </a:p>
          <a:p>
            <a:pPr lvl="0"/>
            <a:endParaRPr lang="en-US" sz="2800" b="1" i="1" dirty="0">
              <a:solidFill>
                <a:srgbClr val="FFC000"/>
              </a:solidFill>
            </a:endParaRPr>
          </a:p>
          <a:p>
            <a:pPr lvl="0"/>
            <a:r>
              <a:rPr lang="en-US" sz="2800" b="1" i="1" dirty="0">
                <a:solidFill>
                  <a:srgbClr val="FFC000"/>
                </a:solidFill>
              </a:rPr>
              <a:t>Answer:  The answer remains unknown as all of the </a:t>
            </a:r>
            <a:r>
              <a:rPr lang="en-US" sz="2800" b="1" i="1" dirty="0" err="1">
                <a:solidFill>
                  <a:srgbClr val="FFC000"/>
                </a:solidFill>
              </a:rPr>
              <a:t>algos</a:t>
            </a:r>
            <a:r>
              <a:rPr lang="en-US" sz="2800" b="1" i="1" dirty="0">
                <a:solidFill>
                  <a:srgbClr val="FFC000"/>
                </a:solidFill>
              </a:rPr>
              <a:t> had very poor metrics (i.e., f1, precision, </a:t>
            </a:r>
            <a:r>
              <a:rPr lang="en-US" sz="2800" b="1" i="1" dirty="0" err="1">
                <a:solidFill>
                  <a:srgbClr val="FFC000"/>
                </a:solidFill>
              </a:rPr>
              <a:t>etc</a:t>
            </a:r>
            <a:r>
              <a:rPr lang="en-US" sz="2800" b="1" i="1" dirty="0">
                <a:solidFill>
                  <a:srgbClr val="FFC000"/>
                </a:solidFill>
              </a:rPr>
              <a:t>) in their use with this data.</a:t>
            </a:r>
          </a:p>
        </p:txBody>
      </p:sp>
      <p:sp>
        <p:nvSpPr>
          <p:cNvPr id="4" name="TextBox 3">
            <a:extLst>
              <a:ext uri="{FF2B5EF4-FFF2-40B4-BE49-F238E27FC236}">
                <a16:creationId xmlns:a16="http://schemas.microsoft.com/office/drawing/2014/main" id="{FF64CCE3-14D2-4D49-ACBB-61B35080955C}"/>
              </a:ext>
            </a:extLst>
          </p:cNvPr>
          <p:cNvSpPr txBox="1"/>
          <p:nvPr/>
        </p:nvSpPr>
        <p:spPr>
          <a:xfrm>
            <a:off x="1202499" y="212942"/>
            <a:ext cx="9670093" cy="646331"/>
          </a:xfrm>
          <a:prstGeom prst="rect">
            <a:avLst/>
          </a:prstGeom>
          <a:noFill/>
        </p:spPr>
        <p:txBody>
          <a:bodyPr wrap="square" rtlCol="0">
            <a:spAutoFit/>
          </a:bodyPr>
          <a:lstStyle/>
          <a:p>
            <a:r>
              <a:rPr lang="en-US" sz="3600" b="1" dirty="0"/>
              <a:t>Answer to the question posed in this study</a:t>
            </a:r>
          </a:p>
        </p:txBody>
      </p:sp>
    </p:spTree>
    <p:extLst>
      <p:ext uri="{BB962C8B-B14F-4D97-AF65-F5344CB8AC3E}">
        <p14:creationId xmlns:p14="http://schemas.microsoft.com/office/powerpoint/2010/main" val="3681467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9DB2D-E6C6-4384-9399-5CC92CA0E119}"/>
              </a:ext>
            </a:extLst>
          </p:cNvPr>
          <p:cNvSpPr txBox="1"/>
          <p:nvPr/>
        </p:nvSpPr>
        <p:spPr>
          <a:xfrm>
            <a:off x="4549036" y="93759"/>
            <a:ext cx="10083452" cy="923330"/>
          </a:xfrm>
          <a:prstGeom prst="rect">
            <a:avLst/>
          </a:prstGeom>
          <a:noFill/>
        </p:spPr>
        <p:txBody>
          <a:bodyPr wrap="square" rtlCol="0">
            <a:spAutoFit/>
          </a:bodyPr>
          <a:lstStyle/>
          <a:p>
            <a:r>
              <a:rPr lang="en-US" sz="5400" b="1" dirty="0"/>
              <a:t>Next Steps</a:t>
            </a:r>
          </a:p>
        </p:txBody>
      </p:sp>
      <p:sp>
        <p:nvSpPr>
          <p:cNvPr id="3" name="TextBox 2">
            <a:extLst>
              <a:ext uri="{FF2B5EF4-FFF2-40B4-BE49-F238E27FC236}">
                <a16:creationId xmlns:a16="http://schemas.microsoft.com/office/drawing/2014/main" id="{0CC2C676-8BCD-49CE-B6B1-FF7788F741A1}"/>
              </a:ext>
            </a:extLst>
          </p:cNvPr>
          <p:cNvSpPr txBox="1"/>
          <p:nvPr/>
        </p:nvSpPr>
        <p:spPr>
          <a:xfrm>
            <a:off x="764086" y="2279735"/>
            <a:ext cx="10647124" cy="3785652"/>
          </a:xfrm>
          <a:prstGeom prst="rect">
            <a:avLst/>
          </a:prstGeom>
          <a:noFill/>
        </p:spPr>
        <p:txBody>
          <a:bodyPr wrap="square" rtlCol="0">
            <a:spAutoFit/>
          </a:bodyPr>
          <a:lstStyle/>
          <a:p>
            <a:pPr marL="342900" indent="-342900">
              <a:buAutoNum type="arabicPeriod"/>
            </a:pPr>
            <a:r>
              <a:rPr lang="en-US" sz="2000" b="1" dirty="0"/>
              <a:t>Recruitment of more subjects would increase the number of subjects in the categories other than being single.</a:t>
            </a:r>
          </a:p>
          <a:p>
            <a:pPr marL="342900" indent="-342900">
              <a:buAutoNum type="arabicPeriod"/>
            </a:pPr>
            <a:endParaRPr lang="en-US" sz="2000" b="1" dirty="0"/>
          </a:p>
          <a:p>
            <a:pPr marL="342900" indent="-342900">
              <a:buAutoNum type="arabicPeriod"/>
            </a:pPr>
            <a:r>
              <a:rPr lang="en-US" sz="2000" b="1" dirty="0"/>
              <a:t>Since the data is not normally distributed,  non-parametric approach to analyzing the data may prove to be more useful.</a:t>
            </a:r>
          </a:p>
          <a:p>
            <a:endParaRPr lang="en-US" sz="2000" b="1" dirty="0"/>
          </a:p>
          <a:p>
            <a:r>
              <a:rPr lang="en-US" sz="2000" b="1" dirty="0"/>
              <a:t>3.  Adding other items onto the ‘status’ variable on the questionnaire’ might lead to better parsing and understanding the ‘status’ data.  For example, the question of “how many dates have you ever gone on”, “how long since your last data”, “are you more interested in finding, through your dating, ‘Mr./Ms. Right’ , or for a friend, or for sexual partners “, </a:t>
            </a:r>
            <a:r>
              <a:rPr lang="en-US" sz="2000" b="1" dirty="0" err="1"/>
              <a:t>etc</a:t>
            </a:r>
            <a:r>
              <a:rPr lang="en-US" sz="2000" b="1" dirty="0"/>
              <a:t>, would likely be more amenable to better understanding aspects of their ‘status’.</a:t>
            </a:r>
          </a:p>
        </p:txBody>
      </p:sp>
    </p:spTree>
    <p:extLst>
      <p:ext uri="{BB962C8B-B14F-4D97-AF65-F5344CB8AC3E}">
        <p14:creationId xmlns:p14="http://schemas.microsoft.com/office/powerpoint/2010/main" val="238109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698A-7AC2-4E45-940F-14CED7D7DA9F}"/>
              </a:ext>
            </a:extLst>
          </p:cNvPr>
          <p:cNvSpPr>
            <a:spLocks noGrp="1"/>
          </p:cNvSpPr>
          <p:nvPr>
            <p:ph type="title"/>
          </p:nvPr>
        </p:nvSpPr>
        <p:spPr>
          <a:xfrm>
            <a:off x="1785980" y="164619"/>
            <a:ext cx="9404723" cy="1400530"/>
          </a:xfrm>
        </p:spPr>
        <p:txBody>
          <a:bodyPr/>
          <a:lstStyle/>
          <a:p>
            <a:r>
              <a:rPr lang="en-US" b="1" dirty="0">
                <a:solidFill>
                  <a:srgbClr val="FFFF00"/>
                </a:solidFill>
              </a:rPr>
              <a:t>Exploration of Data Set:</a:t>
            </a:r>
            <a:endParaRPr lang="en-US" dirty="0">
              <a:solidFill>
                <a:srgbClr val="FFFF00"/>
              </a:solidFill>
            </a:endParaRPr>
          </a:p>
        </p:txBody>
      </p:sp>
      <p:sp>
        <p:nvSpPr>
          <p:cNvPr id="3" name="Content Placeholder 2">
            <a:extLst>
              <a:ext uri="{FF2B5EF4-FFF2-40B4-BE49-F238E27FC236}">
                <a16:creationId xmlns:a16="http://schemas.microsoft.com/office/drawing/2014/main" id="{27FDCDA5-1486-4E5C-88A5-4D71B54FD7CB}"/>
              </a:ext>
            </a:extLst>
          </p:cNvPr>
          <p:cNvSpPr>
            <a:spLocks noGrp="1"/>
          </p:cNvSpPr>
          <p:nvPr>
            <p:ph idx="1"/>
          </p:nvPr>
        </p:nvSpPr>
        <p:spPr/>
        <p:txBody>
          <a:bodyPr>
            <a:normAutofit/>
          </a:bodyPr>
          <a:lstStyle/>
          <a:p>
            <a:r>
              <a:rPr lang="en-US" sz="3200" dirty="0"/>
              <a:t>Once missing values were dropped, a total of  39427 subjects were included in this project.  The breakdown of the composition of the features of these subjects is shown on the next slide.</a:t>
            </a:r>
          </a:p>
        </p:txBody>
      </p:sp>
    </p:spTree>
    <p:extLst>
      <p:ext uri="{BB962C8B-B14F-4D97-AF65-F5344CB8AC3E}">
        <p14:creationId xmlns:p14="http://schemas.microsoft.com/office/powerpoint/2010/main" val="122913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4695-82B3-4190-A159-AE58E3915C65}"/>
              </a:ext>
            </a:extLst>
          </p:cNvPr>
          <p:cNvSpPr>
            <a:spLocks noGrp="1"/>
          </p:cNvSpPr>
          <p:nvPr>
            <p:ph type="title"/>
          </p:nvPr>
        </p:nvSpPr>
        <p:spPr>
          <a:xfrm>
            <a:off x="646111" y="861060"/>
            <a:ext cx="9404723" cy="992188"/>
          </a:xfrm>
        </p:spPr>
        <p:txBody>
          <a:bodyPr/>
          <a:lstStyle/>
          <a:p>
            <a:r>
              <a:rPr lang="en-US" dirty="0"/>
              <a:t>E</a:t>
            </a:r>
          </a:p>
        </p:txBody>
      </p:sp>
      <p:graphicFrame>
        <p:nvGraphicFramePr>
          <p:cNvPr id="4" name="Content Placeholder 3">
            <a:extLst>
              <a:ext uri="{FF2B5EF4-FFF2-40B4-BE49-F238E27FC236}">
                <a16:creationId xmlns:a16="http://schemas.microsoft.com/office/drawing/2014/main" id="{4B95A25B-F25E-4F76-ACAC-79944647B9CF}"/>
              </a:ext>
            </a:extLst>
          </p:cNvPr>
          <p:cNvGraphicFramePr>
            <a:graphicFrameLocks noGrp="1"/>
          </p:cNvGraphicFramePr>
          <p:nvPr>
            <p:ph idx="1"/>
            <p:extLst>
              <p:ext uri="{D42A27DB-BD31-4B8C-83A1-F6EECF244321}">
                <p14:modId xmlns:p14="http://schemas.microsoft.com/office/powerpoint/2010/main" val="1472122429"/>
              </p:ext>
            </p:extLst>
          </p:nvPr>
        </p:nvGraphicFramePr>
        <p:xfrm>
          <a:off x="117474" y="861060"/>
          <a:ext cx="11957051" cy="5943600"/>
        </p:xfrm>
        <a:graphic>
          <a:graphicData uri="http://schemas.openxmlformats.org/drawingml/2006/table">
            <a:tbl>
              <a:tblPr firstRow="1" bandRow="1">
                <a:tableStyleId>{5C22544A-7EE6-4342-B048-85BDC9FD1C3A}</a:tableStyleId>
              </a:tblPr>
              <a:tblGrid>
                <a:gridCol w="1751015">
                  <a:extLst>
                    <a:ext uri="{9D8B030D-6E8A-4147-A177-3AD203B41FA5}">
                      <a16:colId xmlns:a16="http://schemas.microsoft.com/office/drawing/2014/main" val="2104284581"/>
                    </a:ext>
                  </a:extLst>
                </a:gridCol>
                <a:gridCol w="1066169">
                  <a:extLst>
                    <a:ext uri="{9D8B030D-6E8A-4147-A177-3AD203B41FA5}">
                      <a16:colId xmlns:a16="http://schemas.microsoft.com/office/drawing/2014/main" val="2810422987"/>
                    </a:ext>
                  </a:extLst>
                </a:gridCol>
                <a:gridCol w="1498883">
                  <a:extLst>
                    <a:ext uri="{9D8B030D-6E8A-4147-A177-3AD203B41FA5}">
                      <a16:colId xmlns:a16="http://schemas.microsoft.com/office/drawing/2014/main" val="1551689958"/>
                    </a:ext>
                  </a:extLst>
                </a:gridCol>
                <a:gridCol w="1136653">
                  <a:extLst>
                    <a:ext uri="{9D8B030D-6E8A-4147-A177-3AD203B41FA5}">
                      <a16:colId xmlns:a16="http://schemas.microsoft.com/office/drawing/2014/main" val="3977945921"/>
                    </a:ext>
                  </a:extLst>
                </a:gridCol>
                <a:gridCol w="924312">
                  <a:extLst>
                    <a:ext uri="{9D8B030D-6E8A-4147-A177-3AD203B41FA5}">
                      <a16:colId xmlns:a16="http://schemas.microsoft.com/office/drawing/2014/main" val="2838872698"/>
                    </a:ext>
                  </a:extLst>
                </a:gridCol>
                <a:gridCol w="1559078">
                  <a:extLst>
                    <a:ext uri="{9D8B030D-6E8A-4147-A177-3AD203B41FA5}">
                      <a16:colId xmlns:a16="http://schemas.microsoft.com/office/drawing/2014/main" val="523632515"/>
                    </a:ext>
                  </a:extLst>
                </a:gridCol>
                <a:gridCol w="1389499">
                  <a:extLst>
                    <a:ext uri="{9D8B030D-6E8A-4147-A177-3AD203B41FA5}">
                      <a16:colId xmlns:a16="http://schemas.microsoft.com/office/drawing/2014/main" val="756547376"/>
                    </a:ext>
                  </a:extLst>
                </a:gridCol>
                <a:gridCol w="934531">
                  <a:extLst>
                    <a:ext uri="{9D8B030D-6E8A-4147-A177-3AD203B41FA5}">
                      <a16:colId xmlns:a16="http://schemas.microsoft.com/office/drawing/2014/main" val="804008022"/>
                    </a:ext>
                  </a:extLst>
                </a:gridCol>
                <a:gridCol w="1082088">
                  <a:extLst>
                    <a:ext uri="{9D8B030D-6E8A-4147-A177-3AD203B41FA5}">
                      <a16:colId xmlns:a16="http://schemas.microsoft.com/office/drawing/2014/main" val="4060725266"/>
                    </a:ext>
                  </a:extLst>
                </a:gridCol>
                <a:gridCol w="614823">
                  <a:extLst>
                    <a:ext uri="{9D8B030D-6E8A-4147-A177-3AD203B41FA5}">
                      <a16:colId xmlns:a16="http://schemas.microsoft.com/office/drawing/2014/main" val="850065549"/>
                    </a:ext>
                  </a:extLst>
                </a:gridCol>
              </a:tblGrid>
              <a:tr h="349082">
                <a:tc>
                  <a:txBody>
                    <a:bodyPr/>
                    <a:lstStyle/>
                    <a:p>
                      <a:r>
                        <a:rPr lang="en-US" dirty="0"/>
                        <a:t>Variables</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74805938"/>
                  </a:ext>
                </a:extLst>
              </a:tr>
              <a:tr h="610894">
                <a:tc>
                  <a:txBody>
                    <a:bodyPr/>
                    <a:lstStyle/>
                    <a:p>
                      <a:r>
                        <a:rPr lang="en-US" b="1" dirty="0"/>
                        <a:t>Drink History</a:t>
                      </a:r>
                    </a:p>
                  </a:txBody>
                  <a:tcPr/>
                </a:tc>
                <a:tc>
                  <a:txBody>
                    <a:bodyPr/>
                    <a:lstStyle/>
                    <a:p>
                      <a:r>
                        <a:rPr lang="en-US" dirty="0"/>
                        <a:t>Socially:</a:t>
                      </a:r>
                    </a:p>
                    <a:p>
                      <a:r>
                        <a:rPr lang="en-US" dirty="0"/>
                        <a:t>41780</a:t>
                      </a:r>
                    </a:p>
                  </a:txBody>
                  <a:tcPr/>
                </a:tc>
                <a:tc>
                  <a:txBody>
                    <a:bodyPr/>
                    <a:lstStyle/>
                    <a:p>
                      <a:r>
                        <a:rPr lang="en-US" dirty="0"/>
                        <a:t>Rarely:</a:t>
                      </a:r>
                    </a:p>
                    <a:p>
                      <a:r>
                        <a:rPr lang="en-US" dirty="0"/>
                        <a:t>5957</a:t>
                      </a:r>
                    </a:p>
                  </a:txBody>
                  <a:tcPr/>
                </a:tc>
                <a:tc>
                  <a:txBody>
                    <a:bodyPr/>
                    <a:lstStyle/>
                    <a:p>
                      <a:r>
                        <a:rPr lang="en-US" dirty="0"/>
                        <a:t>Often:</a:t>
                      </a:r>
                    </a:p>
                    <a:p>
                      <a:r>
                        <a:rPr lang="en-US" dirty="0"/>
                        <a:t>5164</a:t>
                      </a:r>
                    </a:p>
                  </a:txBody>
                  <a:tcPr/>
                </a:tc>
                <a:tc>
                  <a:txBody>
                    <a:bodyPr/>
                    <a:lstStyle/>
                    <a:p>
                      <a:r>
                        <a:rPr lang="en-US" dirty="0"/>
                        <a:t>Never:</a:t>
                      </a:r>
                    </a:p>
                    <a:p>
                      <a:r>
                        <a:rPr lang="en-US" dirty="0"/>
                        <a:t>3267</a:t>
                      </a:r>
                    </a:p>
                  </a:txBody>
                  <a:tcPr/>
                </a:tc>
                <a:tc>
                  <a:txBody>
                    <a:bodyPr/>
                    <a:lstStyle/>
                    <a:p>
                      <a:r>
                        <a:rPr lang="en-US" dirty="0"/>
                        <a:t>Very Often:</a:t>
                      </a:r>
                    </a:p>
                    <a:p>
                      <a:r>
                        <a:rPr lang="en-US" dirty="0"/>
                        <a:t>471</a:t>
                      </a:r>
                    </a:p>
                  </a:txBody>
                  <a:tcPr/>
                </a:tc>
                <a:tc>
                  <a:txBody>
                    <a:bodyPr/>
                    <a:lstStyle/>
                    <a:p>
                      <a:r>
                        <a:rPr lang="en-US" dirty="0"/>
                        <a:t>Desperate:</a:t>
                      </a:r>
                    </a:p>
                    <a:p>
                      <a:r>
                        <a:rPr lang="en-US" dirty="0"/>
                        <a:t>322</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9647004"/>
                  </a:ext>
                </a:extLst>
              </a:tr>
              <a:tr h="610894">
                <a:tc>
                  <a:txBody>
                    <a:bodyPr/>
                    <a:lstStyle/>
                    <a:p>
                      <a:r>
                        <a:rPr lang="en-US" b="1" dirty="0"/>
                        <a:t>Drug Use</a:t>
                      </a:r>
                    </a:p>
                  </a:txBody>
                  <a:tcPr/>
                </a:tc>
                <a:tc>
                  <a:txBody>
                    <a:bodyPr/>
                    <a:lstStyle/>
                    <a:p>
                      <a:r>
                        <a:rPr lang="en-US" dirty="0"/>
                        <a:t>Never:</a:t>
                      </a:r>
                    </a:p>
                    <a:p>
                      <a:r>
                        <a:rPr lang="en-US" dirty="0"/>
                        <a:t>37724</a:t>
                      </a:r>
                    </a:p>
                  </a:txBody>
                  <a:tcPr/>
                </a:tc>
                <a:tc>
                  <a:txBody>
                    <a:bodyPr/>
                    <a:lstStyle/>
                    <a:p>
                      <a:r>
                        <a:rPr lang="en-US" dirty="0"/>
                        <a:t>Sometimes:</a:t>
                      </a:r>
                    </a:p>
                    <a:p>
                      <a:r>
                        <a:rPr lang="en-US" dirty="0"/>
                        <a:t>7732</a:t>
                      </a:r>
                    </a:p>
                  </a:txBody>
                  <a:tcPr/>
                </a:tc>
                <a:tc>
                  <a:txBody>
                    <a:bodyPr/>
                    <a:lstStyle/>
                    <a:p>
                      <a:r>
                        <a:rPr lang="en-US" dirty="0"/>
                        <a:t>Often:</a:t>
                      </a:r>
                    </a:p>
                    <a:p>
                      <a:r>
                        <a:rPr lang="en-US" dirty="0"/>
                        <a:t>410</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70859369"/>
                  </a:ext>
                </a:extLst>
              </a:tr>
              <a:tr h="872706">
                <a:tc>
                  <a:txBody>
                    <a:bodyPr/>
                    <a:lstStyle/>
                    <a:p>
                      <a:r>
                        <a:rPr lang="en-US" b="1" dirty="0"/>
                        <a:t>Smoking</a:t>
                      </a:r>
                    </a:p>
                  </a:txBody>
                  <a:tcPr/>
                </a:tc>
                <a:tc>
                  <a:txBody>
                    <a:bodyPr/>
                    <a:lstStyle/>
                    <a:p>
                      <a:r>
                        <a:rPr lang="en-US" dirty="0"/>
                        <a:t>No:</a:t>
                      </a:r>
                    </a:p>
                    <a:p>
                      <a:r>
                        <a:rPr lang="en-US" dirty="0"/>
                        <a:t>43896</a:t>
                      </a:r>
                    </a:p>
                  </a:txBody>
                  <a:tcPr/>
                </a:tc>
                <a:tc>
                  <a:txBody>
                    <a:bodyPr/>
                    <a:lstStyle/>
                    <a:p>
                      <a:r>
                        <a:rPr lang="en-US" dirty="0"/>
                        <a:t>Sometimes:</a:t>
                      </a:r>
                    </a:p>
                    <a:p>
                      <a:r>
                        <a:rPr lang="en-US" dirty="0"/>
                        <a:t>3787</a:t>
                      </a:r>
                    </a:p>
                  </a:txBody>
                  <a:tcPr/>
                </a:tc>
                <a:tc>
                  <a:txBody>
                    <a:bodyPr/>
                    <a:lstStyle/>
                    <a:p>
                      <a:r>
                        <a:rPr lang="en-US" dirty="0"/>
                        <a:t>When drinking:</a:t>
                      </a:r>
                    </a:p>
                    <a:p>
                      <a:r>
                        <a:rPr lang="en-US" dirty="0"/>
                        <a:t>3040</a:t>
                      </a:r>
                    </a:p>
                  </a:txBody>
                  <a:tcPr/>
                </a:tc>
                <a:tc>
                  <a:txBody>
                    <a:bodyPr/>
                    <a:lstStyle/>
                    <a:p>
                      <a:r>
                        <a:rPr lang="en-US" dirty="0"/>
                        <a:t>Yes:</a:t>
                      </a:r>
                    </a:p>
                    <a:p>
                      <a:r>
                        <a:rPr lang="en-US" dirty="0"/>
                        <a:t>2231</a:t>
                      </a:r>
                    </a:p>
                  </a:txBody>
                  <a:tcPr/>
                </a:tc>
                <a:tc>
                  <a:txBody>
                    <a:bodyPr/>
                    <a:lstStyle/>
                    <a:p>
                      <a:r>
                        <a:rPr lang="en-US" dirty="0"/>
                        <a:t>Trying to quit:</a:t>
                      </a:r>
                    </a:p>
                    <a:p>
                      <a:r>
                        <a:rPr lang="en-US" dirty="0"/>
                        <a:t>1480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27006668"/>
                  </a:ext>
                </a:extLst>
              </a:tr>
              <a:tr h="872706">
                <a:tc>
                  <a:txBody>
                    <a:bodyPr/>
                    <a:lstStyle/>
                    <a:p>
                      <a:r>
                        <a:rPr lang="en-US" b="1" dirty="0"/>
                        <a:t>Body Type</a:t>
                      </a:r>
                    </a:p>
                  </a:txBody>
                  <a:tcPr/>
                </a:tc>
                <a:tc>
                  <a:txBody>
                    <a:bodyPr/>
                    <a:lstStyle/>
                    <a:p>
                      <a:r>
                        <a:rPr lang="en-US" dirty="0"/>
                        <a:t>Fit:</a:t>
                      </a:r>
                    </a:p>
                    <a:p>
                      <a:r>
                        <a:rPr lang="en-US" dirty="0"/>
                        <a:t>12711</a:t>
                      </a:r>
                    </a:p>
                  </a:txBody>
                  <a:tcPr/>
                </a:tc>
                <a:tc>
                  <a:txBody>
                    <a:bodyPr/>
                    <a:lstStyle/>
                    <a:p>
                      <a:r>
                        <a:rPr lang="en-US" dirty="0"/>
                        <a:t>Athletic:</a:t>
                      </a:r>
                    </a:p>
                    <a:p>
                      <a:r>
                        <a:rPr lang="en-US" dirty="0"/>
                        <a:t>11819</a:t>
                      </a:r>
                    </a:p>
                  </a:txBody>
                  <a:tcPr/>
                </a:tc>
                <a:tc>
                  <a:txBody>
                    <a:bodyPr/>
                    <a:lstStyle/>
                    <a:p>
                      <a:r>
                        <a:rPr lang="en-US" dirty="0"/>
                        <a:t>Thin:</a:t>
                      </a:r>
                    </a:p>
                    <a:p>
                      <a:r>
                        <a:rPr lang="en-US" dirty="0"/>
                        <a:t>4711</a:t>
                      </a:r>
                    </a:p>
                  </a:txBody>
                  <a:tcPr/>
                </a:tc>
                <a:tc>
                  <a:txBody>
                    <a:bodyPr/>
                    <a:lstStyle/>
                    <a:p>
                      <a:r>
                        <a:rPr lang="en-US" dirty="0"/>
                        <a:t>Curvy:</a:t>
                      </a:r>
                    </a:p>
                    <a:p>
                      <a:r>
                        <a:rPr lang="en-US" dirty="0"/>
                        <a:t>3924</a:t>
                      </a:r>
                    </a:p>
                  </a:txBody>
                  <a:tcPr/>
                </a:tc>
                <a:tc>
                  <a:txBody>
                    <a:bodyPr/>
                    <a:lstStyle/>
                    <a:p>
                      <a:r>
                        <a:rPr lang="en-US" dirty="0"/>
                        <a:t>A little extra:</a:t>
                      </a:r>
                    </a:p>
                    <a:p>
                      <a:r>
                        <a:rPr lang="en-US" dirty="0"/>
                        <a:t>2629</a:t>
                      </a:r>
                    </a:p>
                  </a:txBody>
                  <a:tcPr/>
                </a:tc>
                <a:tc>
                  <a:txBody>
                    <a:bodyPr/>
                    <a:lstStyle/>
                    <a:p>
                      <a:r>
                        <a:rPr lang="en-US" dirty="0"/>
                        <a:t>Skinny:</a:t>
                      </a:r>
                    </a:p>
                    <a:p>
                      <a:r>
                        <a:rPr lang="en-US" dirty="0"/>
                        <a:t>1777</a:t>
                      </a:r>
                    </a:p>
                  </a:txBody>
                  <a:tcPr/>
                </a:tc>
                <a:tc>
                  <a:txBody>
                    <a:bodyPr/>
                    <a:lstStyle/>
                    <a:p>
                      <a:r>
                        <a:rPr lang="en-US" dirty="0"/>
                        <a:t>Full fig:</a:t>
                      </a:r>
                    </a:p>
                    <a:p>
                      <a:r>
                        <a:rPr lang="en-US" dirty="0"/>
                        <a:t>1009</a:t>
                      </a:r>
                    </a:p>
                  </a:txBody>
                  <a:tcPr/>
                </a:tc>
                <a:tc>
                  <a:txBody>
                    <a:bodyPr/>
                    <a:lstStyle/>
                    <a:p>
                      <a:r>
                        <a:rPr lang="en-US" dirty="0" err="1"/>
                        <a:t>Overwt</a:t>
                      </a:r>
                      <a:r>
                        <a:rPr lang="en-US" dirty="0"/>
                        <a:t>:</a:t>
                      </a:r>
                    </a:p>
                    <a:p>
                      <a:r>
                        <a:rPr lang="en-US" dirty="0"/>
                        <a:t>444</a:t>
                      </a:r>
                    </a:p>
                  </a:txBody>
                  <a:tcPr/>
                </a:tc>
                <a:tc>
                  <a:txBody>
                    <a:bodyPr/>
                    <a:lstStyle/>
                    <a:p>
                      <a:r>
                        <a:rPr lang="en-US" dirty="0"/>
                        <a:t>Jacked</a:t>
                      </a:r>
                    </a:p>
                    <a:p>
                      <a:r>
                        <a:rPr lang="en-US" dirty="0"/>
                        <a:t>421</a:t>
                      </a:r>
                    </a:p>
                  </a:txBody>
                  <a:tcPr/>
                </a:tc>
                <a:extLst>
                  <a:ext uri="{0D108BD9-81ED-4DB2-BD59-A6C34878D82A}">
                    <a16:rowId xmlns:a16="http://schemas.microsoft.com/office/drawing/2014/main" val="888192832"/>
                  </a:ext>
                </a:extLst>
              </a:tr>
              <a:tr h="349082">
                <a:tc>
                  <a:txBody>
                    <a:bodyPr/>
                    <a:lstStyle/>
                    <a:p>
                      <a:r>
                        <a:rPr lang="en-US" b="1" dirty="0"/>
                        <a:t>Age</a:t>
                      </a:r>
                    </a:p>
                  </a:txBody>
                  <a:tcPr/>
                </a:tc>
                <a:tc>
                  <a:txBody>
                    <a:bodyPr/>
                    <a:lstStyle/>
                    <a:p>
                      <a:r>
                        <a:rPr lang="en-US" dirty="0"/>
                        <a:t>26-69</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53477695"/>
                  </a:ext>
                </a:extLst>
              </a:tr>
              <a:tr h="349082">
                <a:tc>
                  <a:txBody>
                    <a:bodyPr/>
                    <a:lstStyle/>
                    <a:p>
                      <a:r>
                        <a:rPr lang="en-US" b="1" dirty="0"/>
                        <a:t>Gender</a:t>
                      </a:r>
                    </a:p>
                  </a:txBody>
                  <a:tcPr/>
                </a:tc>
                <a:tc>
                  <a:txBody>
                    <a:bodyPr/>
                    <a:lstStyle/>
                    <a:p>
                      <a:r>
                        <a:rPr lang="en-US" dirty="0"/>
                        <a:t>Male:</a:t>
                      </a:r>
                    </a:p>
                    <a:p>
                      <a:r>
                        <a:rPr lang="en-US" dirty="0"/>
                        <a:t>35829</a:t>
                      </a:r>
                    </a:p>
                  </a:txBody>
                  <a:tcPr/>
                </a:tc>
                <a:tc>
                  <a:txBody>
                    <a:bodyPr/>
                    <a:lstStyle/>
                    <a:p>
                      <a:r>
                        <a:rPr lang="en-US" dirty="0"/>
                        <a:t>Female:</a:t>
                      </a:r>
                    </a:p>
                    <a:p>
                      <a:r>
                        <a:rPr lang="en-US" dirty="0"/>
                        <a:t>24117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1794231"/>
                  </a:ext>
                </a:extLst>
              </a:tr>
              <a:tr h="610894">
                <a:tc>
                  <a:txBody>
                    <a:bodyPr/>
                    <a:lstStyle/>
                    <a:p>
                      <a:r>
                        <a:rPr lang="en-US" b="1" dirty="0"/>
                        <a:t>Writing Ability </a:t>
                      </a:r>
                    </a:p>
                  </a:txBody>
                  <a:tcPr/>
                </a:tc>
                <a:tc>
                  <a:txBody>
                    <a:bodyPr/>
                    <a:lstStyle/>
                    <a:p>
                      <a:r>
                        <a:rPr lang="en-US" dirty="0"/>
                        <a:t>Length:</a:t>
                      </a:r>
                    </a:p>
                    <a:p>
                      <a:r>
                        <a:rPr lang="en-US" dirty="0"/>
                        <a:t>Min:</a:t>
                      </a:r>
                    </a:p>
                    <a:p>
                      <a:r>
                        <a:rPr lang="en-US" dirty="0"/>
                        <a:t>784</a:t>
                      </a:r>
                    </a:p>
                    <a:p>
                      <a:endParaRPr lang="en-US" dirty="0"/>
                    </a:p>
                  </a:txBody>
                  <a:tcPr/>
                </a:tc>
                <a:tc>
                  <a:txBody>
                    <a:bodyPr/>
                    <a:lstStyle/>
                    <a:p>
                      <a:r>
                        <a:rPr lang="en-US" dirty="0"/>
                        <a:t>Length:</a:t>
                      </a:r>
                    </a:p>
                    <a:p>
                      <a:r>
                        <a:rPr lang="en-US" dirty="0"/>
                        <a:t>Max:</a:t>
                      </a:r>
                    </a:p>
                    <a:p>
                      <a:r>
                        <a:rPr lang="en-US" dirty="0"/>
                        <a:t>96277</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6634982"/>
                  </a:ext>
                </a:extLst>
              </a:tr>
            </a:tbl>
          </a:graphicData>
        </a:graphic>
      </p:graphicFrame>
      <p:sp>
        <p:nvSpPr>
          <p:cNvPr id="5" name="TextBox 4">
            <a:extLst>
              <a:ext uri="{FF2B5EF4-FFF2-40B4-BE49-F238E27FC236}">
                <a16:creationId xmlns:a16="http://schemas.microsoft.com/office/drawing/2014/main" id="{4695F1FA-6A01-49CB-A26F-8307936FA771}"/>
              </a:ext>
            </a:extLst>
          </p:cNvPr>
          <p:cNvSpPr txBox="1"/>
          <p:nvPr/>
        </p:nvSpPr>
        <p:spPr>
          <a:xfrm>
            <a:off x="646111" y="241300"/>
            <a:ext cx="9577389" cy="369332"/>
          </a:xfrm>
          <a:prstGeom prst="rect">
            <a:avLst/>
          </a:prstGeom>
          <a:noFill/>
        </p:spPr>
        <p:txBody>
          <a:bodyPr wrap="square" rtlCol="0">
            <a:spAutoFit/>
          </a:bodyPr>
          <a:lstStyle/>
          <a:p>
            <a:r>
              <a:rPr lang="en-US" b="1" dirty="0"/>
              <a:t>                                                             Exploration of Data Set:</a:t>
            </a:r>
          </a:p>
        </p:txBody>
      </p:sp>
    </p:spTree>
    <p:extLst>
      <p:ext uri="{BB962C8B-B14F-4D97-AF65-F5344CB8AC3E}">
        <p14:creationId xmlns:p14="http://schemas.microsoft.com/office/powerpoint/2010/main" val="17573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13A0-283E-4E97-9D27-77FF2E8B9630}"/>
              </a:ext>
            </a:extLst>
          </p:cNvPr>
          <p:cNvSpPr>
            <a:spLocks noGrp="1"/>
          </p:cNvSpPr>
          <p:nvPr>
            <p:ph type="title"/>
          </p:nvPr>
        </p:nvSpPr>
        <p:spPr>
          <a:xfrm>
            <a:off x="2287021" y="202197"/>
            <a:ext cx="9404723" cy="1400530"/>
          </a:xfrm>
        </p:spPr>
        <p:txBody>
          <a:bodyPr/>
          <a:lstStyle/>
          <a:p>
            <a:r>
              <a:rPr lang="en-US" dirty="0">
                <a:solidFill>
                  <a:srgbClr val="FFFF00"/>
                </a:solidFill>
              </a:rPr>
              <a:t>Exploration of data</a:t>
            </a:r>
            <a:r>
              <a:rPr lang="en-US" dirty="0"/>
              <a:t>:</a:t>
            </a:r>
          </a:p>
        </p:txBody>
      </p:sp>
      <p:sp>
        <p:nvSpPr>
          <p:cNvPr id="3" name="Content Placeholder 2">
            <a:extLst>
              <a:ext uri="{FF2B5EF4-FFF2-40B4-BE49-F238E27FC236}">
                <a16:creationId xmlns:a16="http://schemas.microsoft.com/office/drawing/2014/main" id="{06A5ADFB-4E59-45D0-85EB-275DC4C78DBC}"/>
              </a:ext>
            </a:extLst>
          </p:cNvPr>
          <p:cNvSpPr>
            <a:spLocks noGrp="1"/>
          </p:cNvSpPr>
          <p:nvPr>
            <p:ph idx="1"/>
          </p:nvPr>
        </p:nvSpPr>
        <p:spPr/>
        <p:txBody>
          <a:bodyPr>
            <a:normAutofit/>
          </a:bodyPr>
          <a:lstStyle/>
          <a:p>
            <a:r>
              <a:rPr lang="en-US" sz="2400" b="1" dirty="0"/>
              <a:t>The graph on the next slide is a pairwise plot of all of the variables used in these computations.  The legends are a little hard to read, but it can be seen by examination of the graphs that there are none that show a linear  distribution to the variable of interest, relationship status.</a:t>
            </a:r>
          </a:p>
          <a:p>
            <a:endParaRPr lang="en-US" sz="2400" b="1" dirty="0"/>
          </a:p>
          <a:p>
            <a:r>
              <a:rPr lang="en-US" sz="2400" b="1" dirty="0"/>
              <a:t>The fourth row down on the graph represents the </a:t>
            </a:r>
            <a:r>
              <a:rPr lang="en-US" sz="2400" b="1" dirty="0" err="1"/>
              <a:t>pairplots</a:t>
            </a:r>
            <a:r>
              <a:rPr lang="en-US" sz="2400" b="1" dirty="0"/>
              <a:t> between status and the </a:t>
            </a:r>
            <a:r>
              <a:rPr lang="en-US" sz="2400" b="1" dirty="0" err="1"/>
              <a:t>the</a:t>
            </a:r>
            <a:r>
              <a:rPr lang="en-US" sz="2400" b="1" dirty="0"/>
              <a:t> 7 predictor variables.</a:t>
            </a:r>
          </a:p>
        </p:txBody>
      </p:sp>
    </p:spTree>
    <p:extLst>
      <p:ext uri="{BB962C8B-B14F-4D97-AF65-F5344CB8AC3E}">
        <p14:creationId xmlns:p14="http://schemas.microsoft.com/office/powerpoint/2010/main" val="163922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90D0-2CE2-43C0-A7E2-8D90E22BBF95}"/>
              </a:ext>
            </a:extLst>
          </p:cNvPr>
          <p:cNvSpPr>
            <a:spLocks noGrp="1"/>
          </p:cNvSpPr>
          <p:nvPr>
            <p:ph type="title"/>
          </p:nvPr>
        </p:nvSpPr>
        <p:spPr>
          <a:xfrm>
            <a:off x="1695423" y="157398"/>
            <a:ext cx="9404723" cy="1400530"/>
          </a:xfrm>
        </p:spPr>
        <p:txBody>
          <a:bodyPr/>
          <a:lstStyle/>
          <a:p>
            <a:r>
              <a:rPr lang="en-US" dirty="0"/>
              <a:t>     Exploration of data set (</a:t>
            </a:r>
            <a:r>
              <a:rPr lang="en-US" dirty="0" err="1"/>
              <a:t>cont</a:t>
            </a:r>
            <a:r>
              <a:rPr lang="en-US" dirty="0"/>
              <a:t>)</a:t>
            </a:r>
          </a:p>
        </p:txBody>
      </p:sp>
      <p:pic>
        <p:nvPicPr>
          <p:cNvPr id="1026" name="Picture 2">
            <a:extLst>
              <a:ext uri="{FF2B5EF4-FFF2-40B4-BE49-F238E27FC236}">
                <a16:creationId xmlns:a16="http://schemas.microsoft.com/office/drawing/2014/main" id="{1241B18C-9C8B-441D-9B4A-F424282BD5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854" y="852991"/>
            <a:ext cx="10008292" cy="584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1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6487-6739-4373-8B4F-C79D084E6D14}"/>
              </a:ext>
            </a:extLst>
          </p:cNvPr>
          <p:cNvSpPr>
            <a:spLocks noGrp="1"/>
          </p:cNvSpPr>
          <p:nvPr>
            <p:ph type="title"/>
          </p:nvPr>
        </p:nvSpPr>
        <p:spPr>
          <a:xfrm>
            <a:off x="2149235" y="189671"/>
            <a:ext cx="9404723" cy="1400530"/>
          </a:xfrm>
        </p:spPr>
        <p:txBody>
          <a:bodyPr/>
          <a:lstStyle/>
          <a:p>
            <a:r>
              <a:rPr lang="en-US" dirty="0">
                <a:solidFill>
                  <a:srgbClr val="FFFF00"/>
                </a:solidFill>
              </a:rPr>
              <a:t>Exploration of data</a:t>
            </a:r>
            <a:r>
              <a:rPr lang="en-US" dirty="0"/>
              <a:t>:</a:t>
            </a:r>
          </a:p>
        </p:txBody>
      </p:sp>
      <p:sp>
        <p:nvSpPr>
          <p:cNvPr id="3" name="Content Placeholder 2">
            <a:extLst>
              <a:ext uri="{FF2B5EF4-FFF2-40B4-BE49-F238E27FC236}">
                <a16:creationId xmlns:a16="http://schemas.microsoft.com/office/drawing/2014/main" id="{C44436D3-BCF1-4B36-A0FE-228CA4FCF875}"/>
              </a:ext>
            </a:extLst>
          </p:cNvPr>
          <p:cNvSpPr>
            <a:spLocks noGrp="1"/>
          </p:cNvSpPr>
          <p:nvPr>
            <p:ph idx="1"/>
          </p:nvPr>
        </p:nvSpPr>
        <p:spPr/>
        <p:txBody>
          <a:bodyPr>
            <a:normAutofit/>
          </a:bodyPr>
          <a:lstStyle/>
          <a:p>
            <a:r>
              <a:rPr lang="en-US" sz="2400" b="1" dirty="0"/>
              <a:t>The next graph shows the distribution of relationship status.  As can be seen in the graph, the data is heavily skewed to the “single” column.  This violates the principal of ‘random distribution’ for the regression analyses.  </a:t>
            </a:r>
          </a:p>
          <a:p>
            <a:endParaRPr lang="en-US" sz="2400" b="1" dirty="0"/>
          </a:p>
          <a:p>
            <a:r>
              <a:rPr lang="en-US" sz="2400" b="1" dirty="0"/>
              <a:t>The second slide shows the distribution of data for the two continuous variables, age and essay length.</a:t>
            </a:r>
          </a:p>
        </p:txBody>
      </p:sp>
    </p:spTree>
    <p:extLst>
      <p:ext uri="{BB962C8B-B14F-4D97-AF65-F5344CB8AC3E}">
        <p14:creationId xmlns:p14="http://schemas.microsoft.com/office/powerpoint/2010/main" val="251192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4DBE-54B5-4435-8448-488FF025122B}"/>
              </a:ext>
            </a:extLst>
          </p:cNvPr>
          <p:cNvSpPr>
            <a:spLocks noGrp="1"/>
          </p:cNvSpPr>
          <p:nvPr>
            <p:ph type="title"/>
          </p:nvPr>
        </p:nvSpPr>
        <p:spPr>
          <a:xfrm>
            <a:off x="766032" y="167905"/>
            <a:ext cx="9404723" cy="1400530"/>
          </a:xfrm>
        </p:spPr>
        <p:txBody>
          <a:bodyPr/>
          <a:lstStyle/>
          <a:p>
            <a:r>
              <a:rPr lang="en-US" dirty="0">
                <a:solidFill>
                  <a:schemeClr val="accent3"/>
                </a:solidFill>
              </a:rPr>
              <a:t>                  Relationship Status </a:t>
            </a:r>
          </a:p>
        </p:txBody>
      </p:sp>
      <p:pic>
        <p:nvPicPr>
          <p:cNvPr id="2058" name="Picture 10">
            <a:extLst>
              <a:ext uri="{FF2B5EF4-FFF2-40B4-BE49-F238E27FC236}">
                <a16:creationId xmlns:a16="http://schemas.microsoft.com/office/drawing/2014/main" id="{7F747316-3B5C-465C-95F4-259FD3BA6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032" y="1263656"/>
            <a:ext cx="8295814" cy="54264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63E139-27CF-4A6E-9010-65B18EDAAC82}"/>
              </a:ext>
            </a:extLst>
          </p:cNvPr>
          <p:cNvSpPr txBox="1"/>
          <p:nvPr/>
        </p:nvSpPr>
        <p:spPr>
          <a:xfrm>
            <a:off x="4934464" y="1694985"/>
            <a:ext cx="2323072" cy="369332"/>
          </a:xfrm>
          <a:prstGeom prst="rect">
            <a:avLst/>
          </a:prstGeom>
          <a:noFill/>
        </p:spPr>
        <p:txBody>
          <a:bodyPr wrap="none" rtlCol="0">
            <a:spAutoFit/>
          </a:bodyPr>
          <a:lstStyle/>
          <a:p>
            <a:r>
              <a:rPr lang="en-US" dirty="0" err="1"/>
              <a:t>r</a:t>
            </a:r>
            <a:r>
              <a:rPr lang="en-US" dirty="0" err="1">
                <a:solidFill>
                  <a:schemeClr val="bg1"/>
                </a:solidFill>
              </a:rPr>
              <a:t>Relationship</a:t>
            </a:r>
            <a:r>
              <a:rPr lang="en-US" dirty="0">
                <a:solidFill>
                  <a:schemeClr val="bg1"/>
                </a:solidFill>
              </a:rPr>
              <a:t> Status</a:t>
            </a:r>
            <a:endParaRPr lang="en-US" dirty="0"/>
          </a:p>
        </p:txBody>
      </p:sp>
      <p:sp>
        <p:nvSpPr>
          <p:cNvPr id="9" name="TextBox 8">
            <a:extLst>
              <a:ext uri="{FF2B5EF4-FFF2-40B4-BE49-F238E27FC236}">
                <a16:creationId xmlns:a16="http://schemas.microsoft.com/office/drawing/2014/main" id="{9B739CF9-9AF3-4285-856A-E85E3D34EF59}"/>
              </a:ext>
            </a:extLst>
          </p:cNvPr>
          <p:cNvSpPr txBox="1"/>
          <p:nvPr/>
        </p:nvSpPr>
        <p:spPr>
          <a:xfrm rot="16200000">
            <a:off x="1522199" y="3668752"/>
            <a:ext cx="1479892" cy="369332"/>
          </a:xfrm>
          <a:prstGeom prst="rect">
            <a:avLst/>
          </a:prstGeom>
          <a:noFill/>
        </p:spPr>
        <p:txBody>
          <a:bodyPr wrap="none" rtlCol="0">
            <a:spAutoFit/>
          </a:bodyPr>
          <a:lstStyle/>
          <a:p>
            <a:r>
              <a:rPr lang="en-US" dirty="0" err="1"/>
              <a:t>fr</a:t>
            </a:r>
            <a:r>
              <a:rPr lang="en-US" dirty="0" err="1">
                <a:solidFill>
                  <a:schemeClr val="bg1"/>
                </a:solidFill>
              </a:rPr>
              <a:t>frequency</a:t>
            </a:r>
            <a:endParaRPr lang="en-US" dirty="0"/>
          </a:p>
        </p:txBody>
      </p:sp>
      <p:sp>
        <p:nvSpPr>
          <p:cNvPr id="11" name="TextBox 10">
            <a:extLst>
              <a:ext uri="{FF2B5EF4-FFF2-40B4-BE49-F238E27FC236}">
                <a16:creationId xmlns:a16="http://schemas.microsoft.com/office/drawing/2014/main" id="{A0643860-0822-49B7-9268-DB392DF6E2A3}"/>
              </a:ext>
            </a:extLst>
          </p:cNvPr>
          <p:cNvSpPr txBox="1"/>
          <p:nvPr/>
        </p:nvSpPr>
        <p:spPr>
          <a:xfrm rot="16200000">
            <a:off x="2121856" y="3958682"/>
            <a:ext cx="2323072" cy="369332"/>
          </a:xfrm>
          <a:prstGeom prst="rect">
            <a:avLst/>
          </a:prstGeom>
          <a:noFill/>
        </p:spPr>
        <p:txBody>
          <a:bodyPr wrap="square" rtlCol="0">
            <a:spAutoFit/>
          </a:bodyPr>
          <a:lstStyle/>
          <a:p>
            <a:r>
              <a:rPr lang="en-US" b="1" dirty="0">
                <a:solidFill>
                  <a:schemeClr val="bg1"/>
                </a:solidFill>
              </a:rPr>
              <a:t>single</a:t>
            </a:r>
          </a:p>
        </p:txBody>
      </p:sp>
      <p:sp>
        <p:nvSpPr>
          <p:cNvPr id="17" name="TextBox 16">
            <a:extLst>
              <a:ext uri="{FF2B5EF4-FFF2-40B4-BE49-F238E27FC236}">
                <a16:creationId xmlns:a16="http://schemas.microsoft.com/office/drawing/2014/main" id="{6653F856-857C-47C3-8F29-D32B19A93D01}"/>
              </a:ext>
            </a:extLst>
          </p:cNvPr>
          <p:cNvSpPr txBox="1"/>
          <p:nvPr/>
        </p:nvSpPr>
        <p:spPr>
          <a:xfrm rot="16200000">
            <a:off x="3515135" y="4070044"/>
            <a:ext cx="2516611" cy="369332"/>
          </a:xfrm>
          <a:prstGeom prst="rect">
            <a:avLst/>
          </a:prstGeom>
          <a:noFill/>
        </p:spPr>
        <p:txBody>
          <a:bodyPr wrap="square" rtlCol="0">
            <a:spAutoFit/>
          </a:bodyPr>
          <a:lstStyle/>
          <a:p>
            <a:r>
              <a:rPr lang="en-US" b="1" dirty="0">
                <a:solidFill>
                  <a:schemeClr val="bg1"/>
                </a:solidFill>
              </a:rPr>
              <a:t>available        </a:t>
            </a:r>
          </a:p>
        </p:txBody>
      </p:sp>
      <p:sp>
        <p:nvSpPr>
          <p:cNvPr id="12" name="TextBox 11">
            <a:extLst>
              <a:ext uri="{FF2B5EF4-FFF2-40B4-BE49-F238E27FC236}">
                <a16:creationId xmlns:a16="http://schemas.microsoft.com/office/drawing/2014/main" id="{15770CF2-2311-4131-95CF-C7771EEC33A9}"/>
              </a:ext>
            </a:extLst>
          </p:cNvPr>
          <p:cNvSpPr txBox="1"/>
          <p:nvPr/>
        </p:nvSpPr>
        <p:spPr>
          <a:xfrm rot="16200000">
            <a:off x="4761566" y="4323576"/>
            <a:ext cx="2058577" cy="369332"/>
          </a:xfrm>
          <a:prstGeom prst="rect">
            <a:avLst/>
          </a:prstGeom>
          <a:noFill/>
        </p:spPr>
        <p:txBody>
          <a:bodyPr wrap="none" rtlCol="0">
            <a:spAutoFit/>
          </a:bodyPr>
          <a:lstStyle/>
          <a:p>
            <a:r>
              <a:rPr lang="en-US" b="1" dirty="0">
                <a:solidFill>
                  <a:schemeClr val="bg1"/>
                </a:solidFill>
              </a:rPr>
              <a:t>Seeing someone</a:t>
            </a:r>
          </a:p>
        </p:txBody>
      </p:sp>
      <p:sp>
        <p:nvSpPr>
          <p:cNvPr id="13" name="TextBox 12">
            <a:extLst>
              <a:ext uri="{FF2B5EF4-FFF2-40B4-BE49-F238E27FC236}">
                <a16:creationId xmlns:a16="http://schemas.microsoft.com/office/drawing/2014/main" id="{57602D8E-5490-4827-9858-8DECBDD28E99}"/>
              </a:ext>
            </a:extLst>
          </p:cNvPr>
          <p:cNvSpPr txBox="1"/>
          <p:nvPr/>
        </p:nvSpPr>
        <p:spPr>
          <a:xfrm rot="16200000">
            <a:off x="6345048" y="4775866"/>
            <a:ext cx="1051891" cy="369332"/>
          </a:xfrm>
          <a:prstGeom prst="rect">
            <a:avLst/>
          </a:prstGeom>
          <a:noFill/>
        </p:spPr>
        <p:txBody>
          <a:bodyPr wrap="none" rtlCol="0">
            <a:spAutoFit/>
          </a:bodyPr>
          <a:lstStyle/>
          <a:p>
            <a:r>
              <a:rPr lang="en-US" b="1" dirty="0">
                <a:solidFill>
                  <a:schemeClr val="bg1"/>
                </a:solidFill>
              </a:rPr>
              <a:t>married</a:t>
            </a:r>
          </a:p>
        </p:txBody>
      </p:sp>
    </p:spTree>
    <p:extLst>
      <p:ext uri="{BB962C8B-B14F-4D97-AF65-F5344CB8AC3E}">
        <p14:creationId xmlns:p14="http://schemas.microsoft.com/office/powerpoint/2010/main" val="3105926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1182</TotalTime>
  <Words>1736</Words>
  <Application>Microsoft Office PowerPoint</Application>
  <PresentationFormat>Widescreen</PresentationFormat>
  <Paragraphs>281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Courier New</vt:lpstr>
      <vt:lpstr>Wingdings 3</vt:lpstr>
      <vt:lpstr>Ion</vt:lpstr>
      <vt:lpstr>Capstone Project: M.L. Fundamentals</vt:lpstr>
      <vt:lpstr>TABLE OF CONTENTS</vt:lpstr>
      <vt:lpstr>Question to be answered:</vt:lpstr>
      <vt:lpstr>Exploration of Data Set:</vt:lpstr>
      <vt:lpstr>E</vt:lpstr>
      <vt:lpstr>Exploration of data:</vt:lpstr>
      <vt:lpstr>     Exploration of data set (cont)</vt:lpstr>
      <vt:lpstr>Exploration of data:</vt:lpstr>
      <vt:lpstr>                  Relationship Status </vt:lpstr>
      <vt:lpstr>Distribution of Age and Essay Length Variables:</vt:lpstr>
      <vt:lpstr>      Augmentation of data set</vt:lpstr>
      <vt:lpstr>            Classification Algorithms:</vt:lpstr>
      <vt:lpstr>        Classification Approaches:            k-Nearest Neighbors Results </vt:lpstr>
      <vt:lpstr>Classification Approaches:            k-Nearest Neighbors Results </vt:lpstr>
      <vt:lpstr>              Classification Approaches:                    k-Nearest Neighbors Results</vt:lpstr>
      <vt:lpstr>        Classification Approaches:            k-Nearest Neighbors:  Graphic Results </vt:lpstr>
      <vt:lpstr>PowerPoint Presentation</vt:lpstr>
      <vt:lpstr>PowerPoint Presentation</vt:lpstr>
      <vt:lpstr>       Classification Approaches:                       K-Means Results</vt:lpstr>
      <vt:lpstr> Classification Approaches:                 K-Means Results                  classification report  </vt:lpstr>
      <vt:lpstr>           Classification Approaches:                   K-Means Confusion Matrix</vt:lpstr>
      <vt:lpstr>                Discussion                    K-Means </vt:lpstr>
      <vt:lpstr>Multiple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M.L. Fundamentals</dc:title>
  <dc:creator>Albert Deckel</dc:creator>
  <cp:lastModifiedBy>Albert Deckel</cp:lastModifiedBy>
  <cp:revision>53</cp:revision>
  <dcterms:created xsi:type="dcterms:W3CDTF">2019-01-14T21:42:41Z</dcterms:created>
  <dcterms:modified xsi:type="dcterms:W3CDTF">2019-01-16T00:53:54Z</dcterms:modified>
</cp:coreProperties>
</file>