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3" r:id="rId3"/>
    <p:sldId id="300" r:id="rId4"/>
    <p:sldId id="332" r:id="rId5"/>
    <p:sldId id="311" r:id="rId6"/>
    <p:sldId id="333" r:id="rId7"/>
    <p:sldId id="334" r:id="rId8"/>
    <p:sldId id="335" r:id="rId9"/>
    <p:sldId id="313" r:id="rId10"/>
    <p:sldId id="314" r:id="rId11"/>
    <p:sldId id="336" r:id="rId12"/>
    <p:sldId id="337" r:id="rId13"/>
    <p:sldId id="338" r:id="rId14"/>
    <p:sldId id="315" r:id="rId15"/>
    <p:sldId id="339" r:id="rId16"/>
    <p:sldId id="340" r:id="rId17"/>
    <p:sldId id="341" r:id="rId18"/>
    <p:sldId id="342" r:id="rId19"/>
    <p:sldId id="343" r:id="rId20"/>
    <p:sldId id="344" r:id="rId21"/>
    <p:sldId id="345" r:id="rId22"/>
    <p:sldId id="346" r:id="rId23"/>
    <p:sldId id="347" r:id="rId24"/>
    <p:sldId id="296"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613" indent="1588"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813" indent="1588"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013" indent="1588"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213" indent="1588"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C571"/>
    <a:srgbClr val="BF9000"/>
    <a:srgbClr val="BFDEAC"/>
    <a:srgbClr val="E2F0D9"/>
    <a:srgbClr val="ADF1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89201" autoAdjust="0"/>
  </p:normalViewPr>
  <p:slideViewPr>
    <p:cSldViewPr snapToGrid="0">
      <p:cViewPr varScale="1">
        <p:scale>
          <a:sx n="102" d="100"/>
          <a:sy n="102" d="100"/>
        </p:scale>
        <p:origin x="150" y="198"/>
      </p:cViewPr>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9" d="100"/>
          <a:sy n="59" d="100"/>
        </p:scale>
        <p:origin x="175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24C8788-E1DC-441A-90DD-2FBC7C4250D8}" type="datetimeFigureOut">
              <a:rPr lang="zh-CN" altLang="en-US"/>
              <a:pPr>
                <a:defRPr/>
              </a:pPr>
              <a:t>2017/5/5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91496B53-9A40-4762-AF6E-AB7D6845CE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5613" algn="l" rtl="0" eaLnBrk="0" fontAlgn="base" hangingPunct="0">
      <a:spcBef>
        <a:spcPct val="30000"/>
      </a:spcBef>
      <a:spcAft>
        <a:spcPct val="0"/>
      </a:spcAft>
      <a:defRPr sz="1200" kern="1200">
        <a:solidFill>
          <a:schemeClr val="tx1"/>
        </a:solidFill>
        <a:latin typeface="+mn-lt"/>
        <a:ea typeface="+mn-ea"/>
        <a:cs typeface="+mn-cs"/>
      </a:defRPr>
    </a:lvl2pPr>
    <a:lvl3pPr marL="912813" algn="l" rtl="0" eaLnBrk="0" fontAlgn="base" hangingPunct="0">
      <a:spcBef>
        <a:spcPct val="30000"/>
      </a:spcBef>
      <a:spcAft>
        <a:spcPct val="0"/>
      </a:spcAft>
      <a:defRPr sz="1200" kern="1200">
        <a:solidFill>
          <a:schemeClr val="tx1"/>
        </a:solidFill>
        <a:latin typeface="+mn-lt"/>
        <a:ea typeface="+mn-ea"/>
        <a:cs typeface="+mn-cs"/>
      </a:defRPr>
    </a:lvl3pPr>
    <a:lvl4pPr marL="1370013" algn="l" rtl="0" eaLnBrk="0" fontAlgn="base" hangingPunct="0">
      <a:spcBef>
        <a:spcPct val="30000"/>
      </a:spcBef>
      <a:spcAft>
        <a:spcPct val="0"/>
      </a:spcAft>
      <a:defRPr sz="1200" kern="1200">
        <a:solidFill>
          <a:schemeClr val="tx1"/>
        </a:solidFill>
        <a:latin typeface="+mn-lt"/>
        <a:ea typeface="+mn-ea"/>
        <a:cs typeface="+mn-cs"/>
      </a:defRPr>
    </a:lvl4pPr>
    <a:lvl5pPr marL="1827213" algn="l" rtl="0" eaLnBrk="0" fontAlgn="base" hangingPunct="0">
      <a:spcBef>
        <a:spcPct val="30000"/>
      </a:spcBef>
      <a:spcAft>
        <a:spcPct val="0"/>
      </a:spcAft>
      <a:defRPr sz="1200" kern="1200">
        <a:solidFill>
          <a:schemeClr val="tx1"/>
        </a:solidFill>
        <a:latin typeface="+mn-lt"/>
        <a:ea typeface="+mn-ea"/>
        <a:cs typeface="+mn-cs"/>
      </a:defRPr>
    </a:lvl5pPr>
    <a:lvl6pPr marL="2285910" algn="l" defTabSz="914364" rtl="0" eaLnBrk="1" latinLnBrk="0" hangingPunct="1">
      <a:defRPr sz="1200" kern="1200">
        <a:solidFill>
          <a:schemeClr val="tx1"/>
        </a:solidFill>
        <a:latin typeface="+mn-lt"/>
        <a:ea typeface="+mn-ea"/>
        <a:cs typeface="+mn-cs"/>
      </a:defRPr>
    </a:lvl6pPr>
    <a:lvl7pPr marL="2743092" algn="l" defTabSz="914364" rtl="0" eaLnBrk="1" latinLnBrk="0" hangingPunct="1">
      <a:defRPr sz="1200" kern="1200">
        <a:solidFill>
          <a:schemeClr val="tx1"/>
        </a:solidFill>
        <a:latin typeface="+mn-lt"/>
        <a:ea typeface="+mn-ea"/>
        <a:cs typeface="+mn-cs"/>
      </a:defRPr>
    </a:lvl7pPr>
    <a:lvl8pPr marL="3200274" algn="l" defTabSz="914364" rtl="0" eaLnBrk="1" latinLnBrk="0" hangingPunct="1">
      <a:defRPr sz="1200" kern="1200">
        <a:solidFill>
          <a:schemeClr val="tx1"/>
        </a:solidFill>
        <a:latin typeface="+mn-lt"/>
        <a:ea typeface="+mn-ea"/>
        <a:cs typeface="+mn-cs"/>
      </a:defRPr>
    </a:lvl8pPr>
    <a:lvl9pPr marL="3657456"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1496B53-9A40-4762-AF6E-AB7D6845CE69}" type="slidenum">
              <a:rPr lang="zh-CN" altLang="en-US" smtClean="0"/>
              <a:pPr>
                <a:defRPr/>
              </a:pPr>
              <a:t>2</a:t>
            </a:fld>
            <a:endParaRPr lang="zh-CN" altLang="en-US"/>
          </a:p>
        </p:txBody>
      </p:sp>
    </p:spTree>
    <p:extLst>
      <p:ext uri="{BB962C8B-B14F-4D97-AF65-F5344CB8AC3E}">
        <p14:creationId xmlns:p14="http://schemas.microsoft.com/office/powerpoint/2010/main" val="206321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pPr>
              <a:defRPr/>
            </a:pPr>
            <a:fld id="{AD707218-88AD-4AA6-AE1F-293CE4F0857C}" type="slidenum">
              <a:rPr lang="zh-CN" altLang="en-US" smtClean="0"/>
              <a:pPr>
                <a:defRPr/>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pPr>
              <a:defRPr/>
            </a:pPr>
            <a:fld id="{AD707218-88AD-4AA6-AE1F-293CE4F0857C}" type="slidenum">
              <a:rPr lang="zh-CN" altLang="en-US" smtClean="0"/>
              <a:pPr>
                <a:defRPr/>
              </a:pPr>
              <a:t>6</a:t>
            </a:fld>
            <a:endParaRPr lang="zh-CN" altLang="en-US"/>
          </a:p>
        </p:txBody>
      </p:sp>
    </p:spTree>
    <p:extLst>
      <p:ext uri="{BB962C8B-B14F-4D97-AF65-F5344CB8AC3E}">
        <p14:creationId xmlns:p14="http://schemas.microsoft.com/office/powerpoint/2010/main" val="408877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5"/>
          </p:nvPr>
        </p:nvSpPr>
        <p:spPr/>
        <p:txBody>
          <a:bodyPr/>
          <a:lstStyle/>
          <a:p>
            <a:pPr>
              <a:defRPr/>
            </a:pPr>
            <a:fld id="{969A753C-E8A1-4B51-9B04-B08058A4888A}" type="slidenum">
              <a:rPr lang="zh-CN" altLang="en-US" smtClean="0"/>
              <a:pPr>
                <a:defRPr/>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5"/>
          </p:nvPr>
        </p:nvSpPr>
        <p:spPr/>
        <p:txBody>
          <a:bodyPr/>
          <a:lstStyle/>
          <a:p>
            <a:pPr>
              <a:defRPr/>
            </a:pPr>
            <a:fld id="{969A753C-E8A1-4B51-9B04-B08058A4888A}" type="slidenum">
              <a:rPr lang="zh-CN" altLang="en-US" smtClean="0"/>
              <a:pPr>
                <a:defRPr/>
              </a:pPr>
              <a:t>11</a:t>
            </a:fld>
            <a:endParaRPr lang="zh-CN" altLang="en-US"/>
          </a:p>
        </p:txBody>
      </p:sp>
    </p:spTree>
    <p:extLst>
      <p:ext uri="{BB962C8B-B14F-4D97-AF65-F5344CB8AC3E}">
        <p14:creationId xmlns:p14="http://schemas.microsoft.com/office/powerpoint/2010/main" val="1296706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5"/>
          </p:nvPr>
        </p:nvSpPr>
        <p:spPr/>
        <p:txBody>
          <a:bodyPr/>
          <a:lstStyle/>
          <a:p>
            <a:pPr>
              <a:defRPr/>
            </a:pPr>
            <a:fld id="{969A753C-E8A1-4B51-9B04-B08058A4888A}" type="slidenum">
              <a:rPr lang="zh-CN" altLang="en-US" smtClean="0"/>
              <a:pPr>
                <a:defRPr/>
              </a:pPr>
              <a:t>12</a:t>
            </a:fld>
            <a:endParaRPr lang="zh-CN" altLang="en-US"/>
          </a:p>
        </p:txBody>
      </p:sp>
    </p:spTree>
    <p:extLst>
      <p:ext uri="{BB962C8B-B14F-4D97-AF65-F5344CB8AC3E}">
        <p14:creationId xmlns:p14="http://schemas.microsoft.com/office/powerpoint/2010/main" val="231710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16E22D8F-351E-432D-A5B9-FE08813C19AC}" type="slidenum">
              <a:rPr lang="zh-CN" altLang="en-US" smtClean="0"/>
              <a:pPr>
                <a:defRPr/>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E67FCF9-2E0C-4C60-A25C-D24705E0C02E}" type="datetimeFigureOut">
              <a:rPr lang="zh-CN" altLang="en-US"/>
              <a:pPr>
                <a:defRPr/>
              </a:pPr>
              <a:t>2017/5/5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7588E9-3334-4C35-B660-2794A11B1716}" type="slidenum">
              <a:rPr lang="zh-CN" altLang="en-US"/>
              <a:pPr>
                <a:defRPr/>
              </a:pPr>
              <a:t>‹#›</a:t>
            </a:fld>
            <a:endParaRPr lang="zh-CN" altLang="en-US"/>
          </a:p>
        </p:txBody>
      </p:sp>
    </p:spTree>
    <p:extLst>
      <p:ext uri="{BB962C8B-B14F-4D97-AF65-F5344CB8AC3E}">
        <p14:creationId xmlns:p14="http://schemas.microsoft.com/office/powerpoint/2010/main" val="384940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12192000" cy="368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6489700"/>
            <a:ext cx="12192000" cy="368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 name="日期占位符 3"/>
          <p:cNvSpPr>
            <a:spLocks noGrp="1"/>
          </p:cNvSpPr>
          <p:nvPr>
            <p:ph type="dt" sz="half" idx="10"/>
          </p:nvPr>
        </p:nvSpPr>
        <p:spPr/>
        <p:txBody>
          <a:bodyPr/>
          <a:lstStyle>
            <a:lvl1pPr>
              <a:defRPr/>
            </a:lvl1pPr>
          </a:lstStyle>
          <a:p>
            <a:pPr>
              <a:defRPr/>
            </a:pPr>
            <a:fld id="{AFF99811-3CC6-454F-B1A4-6E323EE52778}" type="datetimeFigureOut">
              <a:rPr lang="zh-CN" altLang="en-US"/>
              <a:pPr>
                <a:defRPr/>
              </a:pPr>
              <a:t>2017/5/5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28075" y="6489700"/>
            <a:ext cx="3463925" cy="365125"/>
          </a:xfrm>
        </p:spPr>
        <p:txBody>
          <a:bodyPr/>
          <a:lstStyle>
            <a:lvl1pPr>
              <a:defRPr sz="2000">
                <a:solidFill>
                  <a:schemeClr val="bg1"/>
                </a:solidFill>
                <a:latin typeface="微软雅黑" panose="020B0503020204020204" pitchFamily="34" charset="-122"/>
                <a:ea typeface="微软雅黑" panose="020B0503020204020204" pitchFamily="34" charset="-122"/>
              </a:defRPr>
            </a:lvl1pPr>
          </a:lstStyle>
          <a:p>
            <a:pPr>
              <a:defRPr/>
            </a:pPr>
            <a:r>
              <a:rPr lang="zh-CN" altLang="en-US"/>
              <a:t>演绎精灵</a:t>
            </a:r>
            <a:r>
              <a:rPr lang="en-US" altLang="zh-CN"/>
              <a:t>www.pptelf.com</a:t>
            </a:r>
            <a:endParaRPr lang="zh-CN" altLang="en-US"/>
          </a:p>
        </p:txBody>
      </p:sp>
    </p:spTree>
    <p:extLst>
      <p:ext uri="{BB962C8B-B14F-4D97-AF65-F5344CB8AC3E}">
        <p14:creationId xmlns:p14="http://schemas.microsoft.com/office/powerpoint/2010/main" val="3486220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29A75566-6058-4AFE-86E7-06C86E1BFA87}" type="datetimeFigureOut">
              <a:rPr lang="zh-CN" altLang="en-US"/>
              <a:pPr>
                <a:defRPr/>
              </a:pPr>
              <a:t>2017/5/5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D99FCC35-6358-4E17-9593-75BD1B10EC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csdn.net/amyque/article/details/50933143" TargetMode="External"/><Relationship Id="rId7" Type="http://schemas.openxmlformats.org/officeDocument/2006/relationships/hyperlink" Target="https://www.anotherhome.net/2920" TargetMode="External"/><Relationship Id="rId2" Type="http://schemas.openxmlformats.org/officeDocument/2006/relationships/hyperlink" Target="http://dataunion.org/24057.html" TargetMode="External"/><Relationship Id="rId1" Type="http://schemas.openxmlformats.org/officeDocument/2006/relationships/slideLayout" Target="../slideLayouts/slideLayout2.xml"/><Relationship Id="rId6" Type="http://schemas.openxmlformats.org/officeDocument/2006/relationships/hyperlink" Target="https://www.qcloud.com/document/developer-resource/494/7244" TargetMode="External"/><Relationship Id="rId5" Type="http://schemas.openxmlformats.org/officeDocument/2006/relationships/hyperlink" Target="https://www.qcloud.com/document/product/271/2072" TargetMode="External"/><Relationship Id="rId4" Type="http://schemas.openxmlformats.org/officeDocument/2006/relationships/hyperlink" Target="http://blog.csdn.net/gatieme/article/details/4323579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00175"/>
            <a:ext cx="12192000" cy="3389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a:xfrm>
            <a:off x="665163" y="1971675"/>
            <a:ext cx="10485437" cy="2246313"/>
          </a:xfrm>
          <a:prstGeom prst="rect">
            <a:avLst/>
          </a:prstGeom>
          <a:noFill/>
        </p:spPr>
        <p:txBody>
          <a:bodyPr>
            <a:spAutoFit/>
          </a:bodyPr>
          <a:lstStyle/>
          <a:p>
            <a:pPr algn="ctr" eaLnBrk="1" hangingPunct="1">
              <a:defRPr/>
            </a:pPr>
            <a:endParaRPr lang="en-US" altLang="zh-CN" sz="3200" b="1" dirty="0">
              <a:solidFill>
                <a:srgbClr val="000000"/>
              </a:solidFill>
              <a:latin typeface="微软雅黑" panose="020B0503020204020204" pitchFamily="34" charset="-122"/>
              <a:ea typeface="微软雅黑" panose="020B0503020204020204" pitchFamily="34" charset="-122"/>
            </a:endParaRPr>
          </a:p>
          <a:p>
            <a:pPr algn="ctr" eaLnBrk="1" hangingPunct="1">
              <a:defRPr/>
            </a:pPr>
            <a:r>
              <a:rPr lang="zh-CN" altLang="en-US" sz="3600" b="1" dirty="0">
                <a:solidFill>
                  <a:srgbClr val="000000"/>
                </a:solidFill>
                <a:latin typeface="微软雅黑" panose="020B0503020204020204" pitchFamily="34" charset="-122"/>
                <a:ea typeface="微软雅黑" panose="020B0503020204020204" pitchFamily="34" charset="-122"/>
              </a:rPr>
              <a:t>基于微博爬虫的舆情分析</a:t>
            </a:r>
          </a:p>
          <a:p>
            <a:pPr algn="ctr" eaLnBrk="1" fontAlgn="auto" hangingPunct="1">
              <a:spcBef>
                <a:spcPts val="0"/>
              </a:spcBef>
              <a:spcAft>
                <a:spcPts val="0"/>
              </a:spcAft>
              <a:defRPr/>
            </a:pPr>
            <a:endParaRPr lang="en-US" altLang="zh-CN" sz="7200" b="1" spc="3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263650" y="5027613"/>
            <a:ext cx="1357313" cy="40005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spc="300" dirty="0">
                <a:latin typeface="微软雅黑" panose="020B0503020204020204" pitchFamily="34" charset="-122"/>
                <a:ea typeface="微软雅黑" panose="020B0503020204020204" pitchFamily="34" charset="-122"/>
              </a:rPr>
              <a:t>作者</a:t>
            </a:r>
            <a:endParaRPr lang="zh-HK" altLang="en-US" sz="2000" b="1" spc="300" dirty="0">
              <a:latin typeface="微软雅黑" panose="020B0503020204020204" pitchFamily="34" charset="-122"/>
              <a:ea typeface="微软雅黑" panose="020B0503020204020204" pitchFamily="34" charset="-122"/>
            </a:endParaRPr>
          </a:p>
        </p:txBody>
      </p:sp>
      <p:sp>
        <p:nvSpPr>
          <p:cNvPr id="16" name="矩形 15"/>
          <p:cNvSpPr/>
          <p:nvPr/>
        </p:nvSpPr>
        <p:spPr>
          <a:xfrm>
            <a:off x="1235075" y="6086475"/>
            <a:ext cx="1357313" cy="40005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spc="300" dirty="0">
                <a:latin typeface="微软雅黑" panose="020B0503020204020204" pitchFamily="34" charset="-122"/>
                <a:ea typeface="微软雅黑" panose="020B0503020204020204" pitchFamily="34" charset="-122"/>
              </a:rPr>
              <a:t>电话</a:t>
            </a:r>
            <a:endParaRPr lang="zh-HK" altLang="en-US" sz="2000" b="1"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20963" y="5016500"/>
            <a:ext cx="1614487" cy="400050"/>
          </a:xfrm>
          <a:prstGeom prst="rect">
            <a:avLst/>
          </a:prstGeom>
          <a:noFill/>
        </p:spPr>
        <p:txBody>
          <a:bodyPr>
            <a:spAutoFit/>
          </a:bodyPr>
          <a:lstStyle/>
          <a:p>
            <a:pPr eaLnBrk="1" fontAlgn="auto" hangingPunct="1">
              <a:spcBef>
                <a:spcPts val="0"/>
              </a:spcBef>
              <a:spcAft>
                <a:spcPts val="0"/>
              </a:spcAft>
              <a:defRPr/>
            </a:pP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李玉珍</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20963" y="6086475"/>
            <a:ext cx="4392485" cy="400110"/>
          </a:xfrm>
          <a:prstGeom prst="rect">
            <a:avLst/>
          </a:prstGeom>
          <a:noFill/>
        </p:spPr>
        <p:txBody>
          <a:bodyPr wrap="square">
            <a:spAutoFit/>
          </a:bodyPr>
          <a:lstStyle/>
          <a:p>
            <a:pPr eaLnBrk="1" fontAlgn="auto" hangingPunct="1">
              <a:spcBef>
                <a:spcPts val="0"/>
              </a:spcBef>
              <a:spcAft>
                <a:spcPts val="0"/>
              </a:spcAft>
              <a:defRPr/>
            </a:pPr>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18640376585</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235075" y="5551488"/>
            <a:ext cx="1357313" cy="40005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spc="300" dirty="0">
                <a:latin typeface="微软雅黑" panose="020B0503020204020204" pitchFamily="34" charset="-122"/>
                <a:ea typeface="微软雅黑" panose="020B0503020204020204" pitchFamily="34" charset="-122"/>
              </a:rPr>
              <a:t>学校</a:t>
            </a:r>
            <a:endParaRPr lang="zh-HK" altLang="en-US" sz="2000" b="1" spc="3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2620963" y="5549900"/>
            <a:ext cx="2540000" cy="401638"/>
          </a:xfrm>
          <a:prstGeom prst="rect">
            <a:avLst/>
          </a:prstGeom>
          <a:noFill/>
        </p:spPr>
        <p:txBody>
          <a:bodyPr>
            <a:spAutoFit/>
          </a:bodyPr>
          <a:lstStyle/>
          <a:p>
            <a:pPr eaLnBrk="1" fontAlgn="auto" hangingPunct="1">
              <a:spcBef>
                <a:spcPts val="0"/>
              </a:spcBef>
              <a:spcAft>
                <a:spcPts val="0"/>
              </a:spcAft>
              <a:defRPr/>
            </a:pP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东北大学</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106" name="图片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0"/>
            <a:ext cx="308292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8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15"/>
          <p:cNvGrpSpPr>
            <a:grpSpLocks/>
          </p:cNvGrpSpPr>
          <p:nvPr/>
        </p:nvGrpSpPr>
        <p:grpSpPr bwMode="auto">
          <a:xfrm>
            <a:off x="14289" y="324993"/>
            <a:ext cx="5673279" cy="523875"/>
            <a:chOff x="101" y="40"/>
            <a:chExt cx="7572" cy="825"/>
          </a:xfrm>
        </p:grpSpPr>
        <p:sp>
          <p:nvSpPr>
            <p:cNvPr id="12304"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2305"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3.1</a:t>
              </a:r>
              <a:r>
                <a:rPr lang="zh-CN" altLang="en-US" b="1" dirty="0">
                  <a:solidFill>
                    <a:srgbClr val="000000"/>
                  </a:solidFill>
                  <a:latin typeface="Arial" panose="020B0604020202020204" pitchFamily="34" charset="0"/>
                </a:rPr>
                <a:t>项目主要用到的工具</a:t>
              </a:r>
            </a:p>
          </p:txBody>
        </p:sp>
      </p:grpSp>
      <p:sp>
        <p:nvSpPr>
          <p:cNvPr id="13" name="圆角矩形2 675"/>
          <p:cNvSpPr>
            <a:spLocks noChangeArrowheads="1"/>
          </p:cNvSpPr>
          <p:nvPr/>
        </p:nvSpPr>
        <p:spPr bwMode="auto">
          <a:xfrm>
            <a:off x="694944" y="2361672"/>
            <a:ext cx="2235150"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en-US" altLang="zh-CN" sz="1800" dirty="0">
                <a:solidFill>
                  <a:schemeClr val="tx1"/>
                </a:solidFill>
                <a:latin typeface="Arial" panose="020B0604020202020204" pitchFamily="34" charset="0"/>
                <a:ea typeface="宋体" panose="02010600030101010101" pitchFamily="2" charset="-122"/>
              </a:rPr>
              <a:t>RSA</a:t>
            </a:r>
            <a:r>
              <a:rPr lang="zh-CN" altLang="en-US" sz="1800" dirty="0">
                <a:solidFill>
                  <a:schemeClr val="tx1"/>
                </a:solidFill>
                <a:latin typeface="Arial" panose="020B0604020202020204" pitchFamily="34" charset="0"/>
                <a:ea typeface="宋体" panose="02010600030101010101" pitchFamily="2" charset="-122"/>
              </a:rPr>
              <a:t>加密算法模块</a:t>
            </a:r>
            <a:endParaRPr lang="zh-CN" altLang="zh-CN" sz="1800" dirty="0">
              <a:solidFill>
                <a:schemeClr val="tx1"/>
              </a:solidFill>
              <a:latin typeface="Arial" panose="020B0604020202020204" pitchFamily="34" charset="0"/>
              <a:ea typeface="宋体" panose="02010600030101010101" pitchFamily="2" charset="-122"/>
            </a:endParaRPr>
          </a:p>
        </p:txBody>
      </p:sp>
      <p:grpSp>
        <p:nvGrpSpPr>
          <p:cNvPr id="19" name="Group 15"/>
          <p:cNvGrpSpPr>
            <a:grpSpLocks/>
          </p:cNvGrpSpPr>
          <p:nvPr/>
        </p:nvGrpSpPr>
        <p:grpSpPr bwMode="auto">
          <a:xfrm>
            <a:off x="709233" y="1493101"/>
            <a:ext cx="2220861" cy="433812"/>
            <a:chOff x="101" y="113"/>
            <a:chExt cx="5895" cy="693"/>
          </a:xfrm>
          <a:solidFill>
            <a:srgbClr val="93C571"/>
          </a:solidFill>
        </p:grpSpPr>
        <p:sp>
          <p:nvSpPr>
            <p:cNvPr id="20" name="圆角矩形2 675"/>
            <p:cNvSpPr>
              <a:spLocks noChangeArrowheads="1"/>
            </p:cNvSpPr>
            <p:nvPr/>
          </p:nvSpPr>
          <p:spPr bwMode="auto">
            <a:xfrm>
              <a:off x="101" y="113"/>
              <a:ext cx="5895" cy="679"/>
            </a:xfrm>
            <a:prstGeom prst="roundRect">
              <a:avLst>
                <a:gd name="adj" fmla="val 16667"/>
              </a:avLst>
            </a:prstGeom>
            <a:grp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endParaRPr lang="zh-CN" altLang="zh-CN" sz="1800">
                <a:solidFill>
                  <a:schemeClr val="tx1"/>
                </a:solidFill>
                <a:latin typeface="Arial" panose="020B0604020202020204" pitchFamily="34" charset="0"/>
                <a:ea typeface="宋体" panose="02010600030101010101" pitchFamily="2" charset="-122"/>
              </a:endParaRPr>
            </a:p>
          </p:txBody>
        </p:sp>
        <p:sp>
          <p:nvSpPr>
            <p:cNvPr id="21" name="Text Box 17"/>
            <p:cNvSpPr txBox="1">
              <a:spLocks noChangeArrowheads="1"/>
            </p:cNvSpPr>
            <p:nvPr/>
          </p:nvSpPr>
          <p:spPr bwMode="auto">
            <a:xfrm>
              <a:off x="407" y="167"/>
              <a:ext cx="5198" cy="63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en-US" altLang="zh-CN" sz="2000" b="1" dirty="0">
                  <a:solidFill>
                    <a:srgbClr val="000000"/>
                  </a:solidFill>
                  <a:latin typeface="Arial" panose="020B0604020202020204" pitchFamily="34" charset="0"/>
                  <a:ea typeface="宋体" panose="02010600030101010101" pitchFamily="2" charset="-122"/>
                </a:rPr>
                <a:t>Python</a:t>
              </a:r>
              <a:endParaRPr lang="zh-CN" altLang="en-US" sz="2000" b="1" dirty="0">
                <a:solidFill>
                  <a:srgbClr val="000000"/>
                </a:solidFill>
                <a:latin typeface="Arial" panose="020B0604020202020204" pitchFamily="34" charset="0"/>
                <a:ea typeface="宋体" panose="02010600030101010101" pitchFamily="2" charset="-122"/>
              </a:endParaRPr>
            </a:p>
          </p:txBody>
        </p:sp>
      </p:grpSp>
      <p:sp>
        <p:nvSpPr>
          <p:cNvPr id="3" name="文本框 2"/>
          <p:cNvSpPr txBox="1"/>
          <p:nvPr/>
        </p:nvSpPr>
        <p:spPr>
          <a:xfrm>
            <a:off x="3561015" y="2417388"/>
            <a:ext cx="4468018" cy="369332"/>
          </a:xfrm>
          <a:prstGeom prst="rect">
            <a:avLst/>
          </a:prstGeom>
          <a:noFill/>
        </p:spPr>
        <p:txBody>
          <a:bodyPr wrap="none" rtlCol="0">
            <a:spAutoFit/>
          </a:bodyPr>
          <a:lstStyle/>
          <a:p>
            <a:r>
              <a:rPr lang="en-US" altLang="zh-CN" dirty="0"/>
              <a:t>RSA</a:t>
            </a:r>
            <a:r>
              <a:rPr lang="zh-CN" altLang="en-US" dirty="0"/>
              <a:t>加密模块主要用来模拟登陆新浪微博。</a:t>
            </a:r>
          </a:p>
        </p:txBody>
      </p:sp>
      <p:sp>
        <p:nvSpPr>
          <p:cNvPr id="23" name="文本框 22"/>
          <p:cNvSpPr txBox="1"/>
          <p:nvPr/>
        </p:nvSpPr>
        <p:spPr>
          <a:xfrm>
            <a:off x="3583709" y="1557581"/>
            <a:ext cx="3853234" cy="369332"/>
          </a:xfrm>
          <a:prstGeom prst="rect">
            <a:avLst/>
          </a:prstGeom>
          <a:noFill/>
        </p:spPr>
        <p:txBody>
          <a:bodyPr wrap="none" rtlCol="0">
            <a:spAutoFit/>
          </a:bodyPr>
          <a:lstStyle/>
          <a:p>
            <a:r>
              <a:rPr lang="en-US" altLang="zh-CN" dirty="0"/>
              <a:t>Python</a:t>
            </a:r>
            <a:r>
              <a:rPr lang="zh-CN" altLang="en-US" dirty="0"/>
              <a:t>是我爬虫用的主要编程语言。</a:t>
            </a:r>
          </a:p>
        </p:txBody>
      </p:sp>
      <p:sp>
        <p:nvSpPr>
          <p:cNvPr id="24" name="圆角矩形2 675"/>
          <p:cNvSpPr>
            <a:spLocks noChangeArrowheads="1"/>
          </p:cNvSpPr>
          <p:nvPr/>
        </p:nvSpPr>
        <p:spPr bwMode="auto">
          <a:xfrm>
            <a:off x="694944" y="3134727"/>
            <a:ext cx="2235150"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en-US" altLang="zh-CN" sz="1800" dirty="0" err="1">
                <a:solidFill>
                  <a:schemeClr val="tx1"/>
                </a:solidFill>
                <a:latin typeface="Arial" panose="020B0604020202020204" pitchFamily="34" charset="0"/>
                <a:ea typeface="宋体" panose="02010600030101010101" pitchFamily="2" charset="-122"/>
              </a:rPr>
              <a:t>xlwt</a:t>
            </a:r>
            <a:r>
              <a:rPr lang="en-US" altLang="zh-CN" sz="1800" dirty="0">
                <a:solidFill>
                  <a:schemeClr val="tx1"/>
                </a:solidFill>
                <a:latin typeface="Arial" panose="020B0604020202020204" pitchFamily="34" charset="0"/>
                <a:ea typeface="宋体" panose="02010600030101010101" pitchFamily="2" charset="-122"/>
              </a:rPr>
              <a:t> , </a:t>
            </a:r>
            <a:r>
              <a:rPr lang="en-US" altLang="zh-CN" sz="1800" dirty="0" err="1">
                <a:solidFill>
                  <a:schemeClr val="tx1"/>
                </a:solidFill>
                <a:latin typeface="Arial" panose="020B0604020202020204" pitchFamily="34" charset="0"/>
                <a:ea typeface="宋体" panose="02010600030101010101" pitchFamily="2" charset="-122"/>
              </a:rPr>
              <a:t>xlwd</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模块</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25" name="文本框 24"/>
          <p:cNvSpPr txBox="1"/>
          <p:nvPr/>
        </p:nvSpPr>
        <p:spPr>
          <a:xfrm>
            <a:off x="3561015" y="3190443"/>
            <a:ext cx="3975768" cy="369332"/>
          </a:xfrm>
          <a:prstGeom prst="rect">
            <a:avLst/>
          </a:prstGeom>
          <a:noFill/>
        </p:spPr>
        <p:txBody>
          <a:bodyPr wrap="none" rtlCol="0">
            <a:spAutoFit/>
          </a:bodyPr>
          <a:lstStyle/>
          <a:p>
            <a:r>
              <a:rPr lang="zh-CN" altLang="en-US" dirty="0"/>
              <a:t>这两个模块主要用于向</a:t>
            </a:r>
            <a:r>
              <a:rPr lang="en-US" altLang="zh-CN" dirty="0"/>
              <a:t>EXCEL</a:t>
            </a:r>
            <a:r>
              <a:rPr lang="zh-CN" altLang="en-US" dirty="0"/>
              <a:t>中读写。</a:t>
            </a:r>
          </a:p>
        </p:txBody>
      </p:sp>
      <p:sp>
        <p:nvSpPr>
          <p:cNvPr id="26" name="圆角矩形2 675"/>
          <p:cNvSpPr>
            <a:spLocks noChangeArrowheads="1"/>
          </p:cNvSpPr>
          <p:nvPr/>
        </p:nvSpPr>
        <p:spPr bwMode="auto">
          <a:xfrm>
            <a:off x="694944" y="3963498"/>
            <a:ext cx="2235150"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None/>
              <a:defRPr/>
            </a:pPr>
            <a:r>
              <a:rPr lang="en-US" altLang="zh-CN" sz="1800" dirty="0" err="1">
                <a:solidFill>
                  <a:schemeClr val="tx1"/>
                </a:solidFill>
                <a:latin typeface="Arial" panose="020B0604020202020204" pitchFamily="34" charset="0"/>
                <a:ea typeface="宋体" panose="02010600030101010101" pitchFamily="2" charset="-122"/>
              </a:rPr>
              <a:t>Matplotlib</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模块</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27" name="文本框 26"/>
          <p:cNvSpPr txBox="1"/>
          <p:nvPr/>
        </p:nvSpPr>
        <p:spPr>
          <a:xfrm>
            <a:off x="3561015" y="4019214"/>
            <a:ext cx="5724644" cy="369332"/>
          </a:xfrm>
          <a:prstGeom prst="rect">
            <a:avLst/>
          </a:prstGeom>
          <a:noFill/>
        </p:spPr>
        <p:txBody>
          <a:bodyPr wrap="none" rtlCol="0">
            <a:spAutoFit/>
          </a:bodyPr>
          <a:lstStyle/>
          <a:p>
            <a:r>
              <a:rPr lang="zh-CN" altLang="en-US" dirty="0"/>
              <a:t>这个模块主要用于对舆情分析的结果进行可视化分析。</a:t>
            </a:r>
          </a:p>
        </p:txBody>
      </p:sp>
      <p:sp>
        <p:nvSpPr>
          <p:cNvPr id="28" name="圆角矩形2 675"/>
          <p:cNvSpPr>
            <a:spLocks noChangeArrowheads="1"/>
          </p:cNvSpPr>
          <p:nvPr/>
        </p:nvSpPr>
        <p:spPr bwMode="auto">
          <a:xfrm>
            <a:off x="694944" y="4847984"/>
            <a:ext cx="2235150" cy="693279"/>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fontAlgn="auto" hangingPunct="1">
              <a:lnSpc>
                <a:spcPct val="100000"/>
              </a:lnSpc>
              <a:spcBef>
                <a:spcPct val="0"/>
              </a:spcBef>
              <a:spcAft>
                <a:spcPts val="0"/>
              </a:spcAft>
              <a:buClrTx/>
              <a:buSzTx/>
              <a:buNone/>
              <a:defRPr/>
            </a:pPr>
            <a:r>
              <a:rPr lang="zh-CN" altLang="en-US" sz="1800" dirty="0">
                <a:solidFill>
                  <a:schemeClr val="tx1"/>
                </a:solidFill>
                <a:latin typeface="Arial" panose="020B0604020202020204" pitchFamily="34" charset="0"/>
                <a:ea typeface="宋体" panose="02010600030101010101" pitchFamily="2" charset="-122"/>
              </a:rPr>
              <a:t>腾讯文智情感分析</a:t>
            </a:r>
            <a:r>
              <a:rPr lang="en-US" altLang="zh-CN" sz="1800" dirty="0">
                <a:solidFill>
                  <a:schemeClr val="tx1"/>
                </a:solidFill>
                <a:latin typeface="Arial" panose="020B0604020202020204" pitchFamily="34" charset="0"/>
                <a:ea typeface="宋体" panose="02010600030101010101" pitchFamily="2" charset="-122"/>
              </a:rPr>
              <a:t>API</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29" name="文本框 28"/>
          <p:cNvSpPr txBox="1"/>
          <p:nvPr/>
        </p:nvSpPr>
        <p:spPr>
          <a:xfrm>
            <a:off x="3561015" y="5009957"/>
            <a:ext cx="4879862" cy="369332"/>
          </a:xfrm>
          <a:prstGeom prst="rect">
            <a:avLst/>
          </a:prstGeom>
          <a:noFill/>
        </p:spPr>
        <p:txBody>
          <a:bodyPr wrap="none" rtlCol="0">
            <a:spAutoFit/>
          </a:bodyPr>
          <a:lstStyle/>
          <a:p>
            <a:r>
              <a:rPr lang="zh-CN" altLang="en-US" dirty="0"/>
              <a:t>在对微博进行情绪判定的时候，调用这个</a:t>
            </a:r>
            <a:r>
              <a:rPr lang="en-US" altLang="zh-CN" dirty="0"/>
              <a:t>API</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15"/>
          <p:cNvGrpSpPr>
            <a:grpSpLocks/>
          </p:cNvGrpSpPr>
          <p:nvPr/>
        </p:nvGrpSpPr>
        <p:grpSpPr bwMode="auto">
          <a:xfrm>
            <a:off x="14289" y="324993"/>
            <a:ext cx="5673279" cy="523875"/>
            <a:chOff x="101" y="40"/>
            <a:chExt cx="7572" cy="825"/>
          </a:xfrm>
        </p:grpSpPr>
        <p:sp>
          <p:nvSpPr>
            <p:cNvPr id="12304"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2305"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3.1</a:t>
              </a:r>
              <a:r>
                <a:rPr lang="zh-CN" altLang="en-US" b="1" dirty="0">
                  <a:solidFill>
                    <a:srgbClr val="000000"/>
                  </a:solidFill>
                  <a:latin typeface="Arial" panose="020B0604020202020204" pitchFamily="34" charset="0"/>
                </a:rPr>
                <a:t>项目主要用到的工具</a:t>
              </a:r>
            </a:p>
          </p:txBody>
        </p:sp>
      </p:grpSp>
      <p:sp>
        <p:nvSpPr>
          <p:cNvPr id="28" name="圆角矩形2 675"/>
          <p:cNvSpPr>
            <a:spLocks noChangeArrowheads="1"/>
          </p:cNvSpPr>
          <p:nvPr/>
        </p:nvSpPr>
        <p:spPr bwMode="auto">
          <a:xfrm>
            <a:off x="89963" y="997261"/>
            <a:ext cx="2235150" cy="693279"/>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fontAlgn="auto" hangingPunct="1">
              <a:lnSpc>
                <a:spcPct val="100000"/>
              </a:lnSpc>
              <a:spcBef>
                <a:spcPct val="0"/>
              </a:spcBef>
              <a:spcAft>
                <a:spcPts val="0"/>
              </a:spcAft>
              <a:buClrTx/>
              <a:buSzTx/>
              <a:buNone/>
              <a:defRPr/>
            </a:pPr>
            <a:r>
              <a:rPr lang="zh-CN" altLang="en-US" sz="1800" dirty="0">
                <a:solidFill>
                  <a:schemeClr val="tx1"/>
                </a:solidFill>
                <a:latin typeface="Arial" panose="020B0604020202020204" pitchFamily="34" charset="0"/>
                <a:ea typeface="宋体" panose="02010600030101010101" pitchFamily="2" charset="-122"/>
              </a:rPr>
              <a:t>腾讯文智情感分析</a:t>
            </a:r>
            <a:r>
              <a:rPr lang="en-US" altLang="zh-CN" sz="1800" dirty="0">
                <a:solidFill>
                  <a:schemeClr val="tx1"/>
                </a:solidFill>
                <a:latin typeface="Arial" panose="020B0604020202020204" pitchFamily="34" charset="0"/>
                <a:ea typeface="宋体" panose="02010600030101010101" pitchFamily="2" charset="-122"/>
              </a:rPr>
              <a:t>API</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29" name="文本框 28"/>
          <p:cNvSpPr txBox="1"/>
          <p:nvPr/>
        </p:nvSpPr>
        <p:spPr>
          <a:xfrm>
            <a:off x="2888764" y="1010266"/>
            <a:ext cx="8388835" cy="523220"/>
          </a:xfrm>
          <a:prstGeom prst="rect">
            <a:avLst/>
          </a:prstGeom>
          <a:noFill/>
        </p:spPr>
        <p:txBody>
          <a:bodyPr wrap="square" rtlCol="0">
            <a:spAutoFit/>
          </a:bodyPr>
          <a:lstStyle/>
          <a:p>
            <a:r>
              <a:rPr lang="zh-CN" altLang="en-US" sz="1400" dirty="0"/>
              <a:t>在对微博进行情绪判定的时候，调用这个</a:t>
            </a:r>
            <a:r>
              <a:rPr lang="en-US" altLang="zh-CN" sz="1400" dirty="0"/>
              <a:t>API</a:t>
            </a:r>
            <a:r>
              <a:rPr lang="zh-CN" altLang="en-US" sz="1400" dirty="0"/>
              <a:t>。调用这个</a:t>
            </a:r>
            <a:r>
              <a:rPr lang="en-US" altLang="zh-CN" sz="1400" dirty="0"/>
              <a:t>API</a:t>
            </a:r>
            <a:r>
              <a:rPr lang="zh-CN" altLang="en-US" sz="1400" dirty="0"/>
              <a:t>后，我们可以得到所分析内容的正面情绪和负面情绪分别是多少。然后对相关微博的情绪值求平均，就可以得到对应微博信息的</a:t>
            </a:r>
            <a:r>
              <a:rPr lang="zh-CN" altLang="en-US" sz="1400" dirty="0">
                <a:solidFill>
                  <a:srgbClr val="FF0000"/>
                </a:solidFill>
              </a:rPr>
              <a:t>正面和负面</a:t>
            </a:r>
            <a:r>
              <a:rPr lang="zh-CN" altLang="en-US" sz="1400" dirty="0"/>
              <a:t>的情绪值。</a:t>
            </a:r>
          </a:p>
        </p:txBody>
      </p:sp>
      <p:pic>
        <p:nvPicPr>
          <p:cNvPr id="2" name="图片 1"/>
          <p:cNvPicPr>
            <a:picLocks noChangeAspect="1"/>
          </p:cNvPicPr>
          <p:nvPr/>
        </p:nvPicPr>
        <p:blipFill>
          <a:blip r:embed="rId3"/>
          <a:stretch>
            <a:fillRect/>
          </a:stretch>
        </p:blipFill>
        <p:spPr>
          <a:xfrm>
            <a:off x="14289" y="2601733"/>
            <a:ext cx="6779703" cy="3560899"/>
          </a:xfrm>
          <a:prstGeom prst="rect">
            <a:avLst/>
          </a:prstGeom>
        </p:spPr>
      </p:pic>
      <p:sp>
        <p:nvSpPr>
          <p:cNvPr id="4" name="矩形 3"/>
          <p:cNvSpPr/>
          <p:nvPr/>
        </p:nvSpPr>
        <p:spPr>
          <a:xfrm>
            <a:off x="6696364" y="2108272"/>
            <a:ext cx="4521708" cy="307777"/>
          </a:xfrm>
          <a:prstGeom prst="rect">
            <a:avLst/>
          </a:prstGeom>
        </p:spPr>
        <p:txBody>
          <a:bodyPr wrap="square">
            <a:spAutoFit/>
          </a:bodyPr>
          <a:lstStyle/>
          <a:p>
            <a:r>
              <a:rPr lang="en-US" altLang="zh-CN" sz="1400" dirty="0"/>
              <a:t>1.</a:t>
            </a:r>
            <a:r>
              <a:rPr lang="zh-CN" altLang="en-US" sz="1400" dirty="0"/>
              <a:t>https://www.qcloud.com/document/product/271/2072</a:t>
            </a:r>
          </a:p>
        </p:txBody>
      </p:sp>
      <p:sp>
        <p:nvSpPr>
          <p:cNvPr id="22" name="矩形 21"/>
          <p:cNvSpPr/>
          <p:nvPr/>
        </p:nvSpPr>
        <p:spPr>
          <a:xfrm>
            <a:off x="6696364" y="2447845"/>
            <a:ext cx="5651385" cy="307777"/>
          </a:xfrm>
          <a:prstGeom prst="rect">
            <a:avLst/>
          </a:prstGeom>
        </p:spPr>
        <p:txBody>
          <a:bodyPr wrap="square">
            <a:spAutoFit/>
          </a:bodyPr>
          <a:lstStyle/>
          <a:p>
            <a:r>
              <a:rPr lang="en-US" altLang="zh-CN" sz="1400" dirty="0"/>
              <a:t>2.https://www.qcloud.com/document/developer-resource/494/7244</a:t>
            </a:r>
            <a:endParaRPr lang="zh-CN" altLang="en-US" sz="1400" dirty="0"/>
          </a:p>
        </p:txBody>
      </p:sp>
      <p:sp>
        <p:nvSpPr>
          <p:cNvPr id="5" name="文本框 4"/>
          <p:cNvSpPr txBox="1"/>
          <p:nvPr/>
        </p:nvSpPr>
        <p:spPr>
          <a:xfrm>
            <a:off x="6696364" y="1585052"/>
            <a:ext cx="5206259" cy="523220"/>
          </a:xfrm>
          <a:prstGeom prst="rect">
            <a:avLst/>
          </a:prstGeom>
          <a:noFill/>
        </p:spPr>
        <p:txBody>
          <a:bodyPr wrap="square" rtlCol="0">
            <a:spAutoFit/>
          </a:bodyPr>
          <a:lstStyle/>
          <a:p>
            <a:r>
              <a:rPr lang="zh-CN" altLang="en-US" sz="1400" dirty="0">
                <a:latin typeface="Arial" panose="020B0604020202020204" pitchFamily="34" charset="0"/>
              </a:rPr>
              <a:t>腾讯文智情感分析</a:t>
            </a:r>
            <a:r>
              <a:rPr lang="en-US" altLang="zh-CN" sz="1400" dirty="0">
                <a:latin typeface="Arial" panose="020B0604020202020204" pitchFamily="34" charset="0"/>
              </a:rPr>
              <a:t>API</a:t>
            </a:r>
            <a:r>
              <a:rPr lang="zh-CN" altLang="en-US" sz="1400" dirty="0">
                <a:latin typeface="Arial" panose="020B0604020202020204" pitchFamily="34" charset="0"/>
              </a:rPr>
              <a:t>，初次使用，可以申请免费试用。具体用法，请</a:t>
            </a:r>
            <a:r>
              <a:rPr lang="zh-CN" altLang="en-US" sz="1400" dirty="0"/>
              <a:t>参考如下官网：</a:t>
            </a:r>
          </a:p>
        </p:txBody>
      </p:sp>
      <p:pic>
        <p:nvPicPr>
          <p:cNvPr id="6" name="图片 5"/>
          <p:cNvPicPr>
            <a:picLocks noChangeAspect="1"/>
          </p:cNvPicPr>
          <p:nvPr/>
        </p:nvPicPr>
        <p:blipFill>
          <a:blip r:embed="rId4"/>
          <a:stretch>
            <a:fillRect/>
          </a:stretch>
        </p:blipFill>
        <p:spPr>
          <a:xfrm>
            <a:off x="6816909" y="2962518"/>
            <a:ext cx="5085714" cy="2923809"/>
          </a:xfrm>
          <a:prstGeom prst="rect">
            <a:avLst/>
          </a:prstGeom>
        </p:spPr>
      </p:pic>
    </p:spTree>
    <p:extLst>
      <p:ext uri="{BB962C8B-B14F-4D97-AF65-F5344CB8AC3E}">
        <p14:creationId xmlns:p14="http://schemas.microsoft.com/office/powerpoint/2010/main" val="69074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15"/>
          <p:cNvGrpSpPr>
            <a:grpSpLocks/>
          </p:cNvGrpSpPr>
          <p:nvPr/>
        </p:nvGrpSpPr>
        <p:grpSpPr bwMode="auto">
          <a:xfrm>
            <a:off x="14289" y="324993"/>
            <a:ext cx="5673279" cy="523875"/>
            <a:chOff x="101" y="40"/>
            <a:chExt cx="7572" cy="825"/>
          </a:xfrm>
        </p:grpSpPr>
        <p:sp>
          <p:nvSpPr>
            <p:cNvPr id="12304"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2305"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3.2</a:t>
              </a:r>
              <a:r>
                <a:rPr lang="zh-CN" altLang="en-US" b="1" dirty="0">
                  <a:solidFill>
                    <a:srgbClr val="000000"/>
                  </a:solidFill>
                  <a:latin typeface="Arial" panose="020B0604020202020204" pitchFamily="34" charset="0"/>
                </a:rPr>
                <a:t>主要问题及解决方式</a:t>
              </a:r>
            </a:p>
          </p:txBody>
        </p:sp>
      </p:grpSp>
      <p:sp>
        <p:nvSpPr>
          <p:cNvPr id="28" name="圆角矩形2 675"/>
          <p:cNvSpPr>
            <a:spLocks noChangeArrowheads="1"/>
          </p:cNvSpPr>
          <p:nvPr/>
        </p:nvSpPr>
        <p:spPr bwMode="auto">
          <a:xfrm>
            <a:off x="47447" y="1830652"/>
            <a:ext cx="2235150" cy="693279"/>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fontAlgn="auto" hangingPunct="1">
              <a:lnSpc>
                <a:spcPct val="100000"/>
              </a:lnSpc>
              <a:spcBef>
                <a:spcPct val="0"/>
              </a:spcBef>
              <a:spcAft>
                <a:spcPts val="0"/>
              </a:spcAft>
              <a:buClrTx/>
              <a:buSzTx/>
              <a:buNone/>
              <a:defRPr/>
            </a:pPr>
            <a:r>
              <a:rPr lang="zh-CN" altLang="en-US" sz="1800" dirty="0">
                <a:solidFill>
                  <a:schemeClr val="tx1"/>
                </a:solidFill>
                <a:latin typeface="Arial" panose="020B0604020202020204" pitchFamily="34" charset="0"/>
                <a:ea typeface="宋体" panose="02010600030101010101" pitchFamily="2" charset="-122"/>
              </a:rPr>
              <a:t>爬虫失败，无法获得更多微博内容</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2" name="文本框 1"/>
          <p:cNvSpPr txBox="1"/>
          <p:nvPr/>
        </p:nvSpPr>
        <p:spPr>
          <a:xfrm>
            <a:off x="2671445" y="2023402"/>
            <a:ext cx="9520555" cy="307777"/>
          </a:xfrm>
          <a:prstGeom prst="rect">
            <a:avLst/>
          </a:prstGeom>
          <a:noFill/>
        </p:spPr>
        <p:txBody>
          <a:bodyPr wrap="none" rtlCol="0">
            <a:spAutoFit/>
          </a:bodyPr>
          <a:lstStyle/>
          <a:p>
            <a:r>
              <a:rPr lang="zh-CN" altLang="en-US" sz="1400" dirty="0"/>
              <a:t>查资料后发现，新浪官方网站有反爬虫机制，所以在登录的时候，一定要伪装成浏览器。伪装成浏览器后，问题解决。</a:t>
            </a:r>
          </a:p>
        </p:txBody>
      </p:sp>
      <p:sp>
        <p:nvSpPr>
          <p:cNvPr id="8" name="圆角矩形2 675"/>
          <p:cNvSpPr>
            <a:spLocks noChangeArrowheads="1"/>
          </p:cNvSpPr>
          <p:nvPr/>
        </p:nvSpPr>
        <p:spPr bwMode="auto">
          <a:xfrm>
            <a:off x="33158" y="2991720"/>
            <a:ext cx="2235150" cy="693279"/>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fontAlgn="auto" hangingPunct="1">
              <a:lnSpc>
                <a:spcPct val="100000"/>
              </a:lnSpc>
              <a:spcBef>
                <a:spcPct val="0"/>
              </a:spcBef>
              <a:spcAft>
                <a:spcPts val="0"/>
              </a:spcAft>
              <a:buClrTx/>
              <a:buSzTx/>
              <a:buNone/>
              <a:defRPr/>
            </a:pPr>
            <a:r>
              <a:rPr lang="zh-CN" altLang="en-US" sz="1800" dirty="0">
                <a:solidFill>
                  <a:schemeClr val="tx1"/>
                </a:solidFill>
                <a:latin typeface="Arial" panose="020B0604020202020204" pitchFamily="34" charset="0"/>
                <a:ea typeface="宋体" panose="02010600030101010101" pitchFamily="2" charset="-122"/>
              </a:rPr>
              <a:t>从抓到的微博中抽取重点内容失败</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9" name="文本框 8"/>
          <p:cNvSpPr txBox="1"/>
          <p:nvPr/>
        </p:nvSpPr>
        <p:spPr>
          <a:xfrm>
            <a:off x="2638520" y="2991720"/>
            <a:ext cx="9586407" cy="738664"/>
          </a:xfrm>
          <a:prstGeom prst="rect">
            <a:avLst/>
          </a:prstGeom>
          <a:noFill/>
        </p:spPr>
        <p:txBody>
          <a:bodyPr wrap="none" rtlCol="0">
            <a:spAutoFit/>
          </a:bodyPr>
          <a:lstStyle/>
          <a:p>
            <a:r>
              <a:rPr lang="zh-CN" altLang="en-US" sz="1400" dirty="0"/>
              <a:t>在进行内容抽取的时候，发现正则表达式对中文汉字并不适用。查资料后，发现可以对汉字进行</a:t>
            </a:r>
            <a:r>
              <a:rPr lang="en-US" altLang="zh-CN" sz="1400" dirty="0"/>
              <a:t>Unicode</a:t>
            </a:r>
            <a:r>
              <a:rPr lang="zh-CN" altLang="en-US" sz="1400" dirty="0"/>
              <a:t>编码，经过编码</a:t>
            </a:r>
            <a:endParaRPr lang="en-US" altLang="zh-CN" sz="1400" dirty="0"/>
          </a:p>
          <a:p>
            <a:r>
              <a:rPr lang="zh-CN" altLang="en-US" sz="1400" dirty="0"/>
              <a:t>后就可以进行正则匹配了。以关键词“服务”为例，其</a:t>
            </a:r>
            <a:r>
              <a:rPr lang="en-US" altLang="zh-CN" sz="1400" dirty="0"/>
              <a:t>Unicode</a:t>
            </a:r>
            <a:r>
              <a:rPr lang="zh-CN" altLang="en-US" sz="1400" dirty="0"/>
              <a:t>编码为</a:t>
            </a:r>
            <a:r>
              <a:rPr lang="en-US" altLang="zh-CN" sz="1400" dirty="0"/>
              <a:t>\u670d\u52a1</a:t>
            </a:r>
            <a:r>
              <a:rPr lang="zh-CN" altLang="en-US" sz="1400" dirty="0"/>
              <a:t>，正则表达式为：</a:t>
            </a:r>
            <a:endParaRPr lang="en-US" altLang="zh-CN" sz="1400" dirty="0"/>
          </a:p>
          <a:p>
            <a:r>
              <a:rPr lang="pl-PL" altLang="zh-CN" sz="1400" dirty="0"/>
              <a:t>pattern = re.compile(u"(\u670d\u52a1)+")</a:t>
            </a:r>
            <a:endParaRPr lang="zh-CN" altLang="en-US" sz="1400" dirty="0"/>
          </a:p>
        </p:txBody>
      </p:sp>
      <p:sp>
        <p:nvSpPr>
          <p:cNvPr id="10" name="圆角矩形2 675"/>
          <p:cNvSpPr>
            <a:spLocks noChangeArrowheads="1"/>
          </p:cNvSpPr>
          <p:nvPr/>
        </p:nvSpPr>
        <p:spPr bwMode="auto">
          <a:xfrm>
            <a:off x="33158" y="4198173"/>
            <a:ext cx="2235150" cy="693279"/>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fontAlgn="auto" hangingPunct="1">
              <a:lnSpc>
                <a:spcPct val="100000"/>
              </a:lnSpc>
              <a:spcBef>
                <a:spcPct val="0"/>
              </a:spcBef>
              <a:spcAft>
                <a:spcPts val="0"/>
              </a:spcAft>
              <a:buClrTx/>
              <a:buSzTx/>
              <a:buNone/>
              <a:defRPr/>
            </a:pPr>
            <a:r>
              <a:rPr lang="zh-CN" altLang="en-US" sz="1800" dirty="0">
                <a:solidFill>
                  <a:schemeClr val="tx1"/>
                </a:solidFill>
                <a:latin typeface="Arial" panose="020B0604020202020204" pitchFamily="34" charset="0"/>
                <a:ea typeface="宋体" panose="02010600030101010101" pitchFamily="2" charset="-122"/>
              </a:rPr>
              <a:t>情绪判定失败</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11" name="文本框 10"/>
          <p:cNvSpPr txBox="1"/>
          <p:nvPr/>
        </p:nvSpPr>
        <p:spPr>
          <a:xfrm>
            <a:off x="2624231" y="4152788"/>
            <a:ext cx="9451626" cy="954107"/>
          </a:xfrm>
          <a:prstGeom prst="rect">
            <a:avLst/>
          </a:prstGeom>
          <a:noFill/>
        </p:spPr>
        <p:txBody>
          <a:bodyPr wrap="none" rtlCol="0">
            <a:spAutoFit/>
          </a:bodyPr>
          <a:lstStyle/>
          <a:p>
            <a:r>
              <a:rPr lang="zh-CN" altLang="en-US" sz="1400" dirty="0"/>
              <a:t>在情绪判定的时候，我选择了在大连理工情感词汇本体库，但是由于词库，词不够全，以及我自己算法的一些问题，</a:t>
            </a:r>
            <a:endParaRPr lang="en-US" altLang="zh-CN" sz="1400" dirty="0"/>
          </a:p>
          <a:p>
            <a:r>
              <a:rPr lang="zh-CN" altLang="en-US" sz="1400" dirty="0"/>
              <a:t>获得的结果很差。后来查资料后，发现，腾讯有</a:t>
            </a:r>
            <a:r>
              <a:rPr lang="zh-CN" altLang="en-US" sz="1400" dirty="0">
                <a:latin typeface="Arial" panose="020B0604020202020204" pitchFamily="34" charset="0"/>
              </a:rPr>
              <a:t>腾讯文智情感分析</a:t>
            </a:r>
            <a:r>
              <a:rPr lang="en-US" altLang="zh-CN" sz="1400" dirty="0">
                <a:latin typeface="Arial" panose="020B0604020202020204" pitchFamily="34" charset="0"/>
              </a:rPr>
              <a:t>API</a:t>
            </a:r>
            <a:r>
              <a:rPr lang="zh-CN" altLang="en-US" sz="1400" dirty="0">
                <a:latin typeface="Arial" panose="020B0604020202020204" pitchFamily="34" charset="0"/>
              </a:rPr>
              <a:t>，新手可以获得免费调用机会。按照官方文档，</a:t>
            </a:r>
            <a:endParaRPr lang="en-US" altLang="zh-CN" sz="1400" dirty="0">
              <a:latin typeface="Arial" panose="020B0604020202020204" pitchFamily="34" charset="0"/>
            </a:endParaRPr>
          </a:p>
          <a:p>
            <a:r>
              <a:rPr lang="zh-CN" altLang="en-US" sz="1400" dirty="0">
                <a:latin typeface="Arial" panose="020B0604020202020204" pitchFamily="34" charset="0"/>
              </a:rPr>
              <a:t>调用后，成功就算出每条微博的正面情绪和负面情绪。</a:t>
            </a:r>
            <a:endParaRPr lang="zh-CN" altLang="zh-CN" sz="1400" dirty="0">
              <a:latin typeface="Arial" panose="020B0604020202020204" pitchFamily="34" charset="0"/>
            </a:endParaRPr>
          </a:p>
          <a:p>
            <a:endParaRPr lang="en-US" altLang="zh-CN" sz="1400" dirty="0"/>
          </a:p>
        </p:txBody>
      </p:sp>
    </p:spTree>
    <p:extLst>
      <p:ext uri="{BB962C8B-B14F-4D97-AF65-F5344CB8AC3E}">
        <p14:creationId xmlns:p14="http://schemas.microsoft.com/office/powerpoint/2010/main" val="19159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2175"/>
            <a:ext cx="784225" cy="16621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808038" y="2162175"/>
            <a:ext cx="320675" cy="1662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1152525" y="2162175"/>
            <a:ext cx="320675" cy="16621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1497013" y="2162175"/>
            <a:ext cx="320675" cy="166211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1828800" y="2185988"/>
            <a:ext cx="1662113" cy="161448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1" name="文本框 8"/>
          <p:cNvSpPr txBox="1">
            <a:spLocks noChangeArrowheads="1"/>
          </p:cNvSpPr>
          <p:nvPr/>
        </p:nvSpPr>
        <p:spPr bwMode="auto">
          <a:xfrm>
            <a:off x="3502025" y="2697765"/>
            <a:ext cx="811179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buNone/>
              <a:defRPr/>
            </a:pPr>
            <a:r>
              <a:rPr lang="en-US" altLang="zh-CN" sz="3600" b="1" dirty="0"/>
              <a:t>4.</a:t>
            </a:r>
            <a:r>
              <a:rPr lang="zh-CN" altLang="en-US" sz="3600" b="1" dirty="0"/>
              <a:t>爬虫及舆情分析结果展示与代码简介</a:t>
            </a:r>
          </a:p>
        </p:txBody>
      </p:sp>
    </p:spTree>
    <p:extLst>
      <p:ext uri="{BB962C8B-B14F-4D97-AF65-F5344CB8AC3E}">
        <p14:creationId xmlns:p14="http://schemas.microsoft.com/office/powerpoint/2010/main" val="200092495"/>
      </p:ext>
    </p:extLst>
  </p:cSld>
  <p:clrMapOvr>
    <a:masterClrMapping/>
  </p:clrMapOvr>
  <p:transition spd="slow" advTm="119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16306"/>
            <a:ext cx="2939143"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4.1 </a:t>
              </a:r>
              <a:r>
                <a:rPr lang="zh-CN" altLang="en-US" b="1" dirty="0">
                  <a:solidFill>
                    <a:srgbClr val="000000"/>
                  </a:solidFill>
                  <a:latin typeface="Arial" panose="020B0604020202020204" pitchFamily="34" charset="0"/>
                </a:rPr>
                <a:t>爬虫结果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2" name="文本框 1"/>
          <p:cNvSpPr txBox="1"/>
          <p:nvPr/>
        </p:nvSpPr>
        <p:spPr>
          <a:xfrm>
            <a:off x="0" y="868878"/>
            <a:ext cx="9829294" cy="369332"/>
          </a:xfrm>
          <a:prstGeom prst="rect">
            <a:avLst/>
          </a:prstGeom>
          <a:noFill/>
        </p:spPr>
        <p:txBody>
          <a:bodyPr wrap="none" rtlCol="0">
            <a:spAutoFit/>
          </a:bodyPr>
          <a:lstStyle/>
          <a:p>
            <a:r>
              <a:rPr lang="zh-CN" altLang="en-US" dirty="0"/>
              <a:t>运行</a:t>
            </a:r>
            <a:r>
              <a:rPr lang="en-US" altLang="zh-CN" dirty="0"/>
              <a:t>mymain.py</a:t>
            </a:r>
            <a:r>
              <a:rPr lang="zh-CN" altLang="en-US" dirty="0"/>
              <a:t>文件后，按照提示依次输入：关键词、爬虫起始时间、最近</a:t>
            </a:r>
            <a:r>
              <a:rPr lang="en-US" altLang="zh-CN" dirty="0"/>
              <a:t>N</a:t>
            </a:r>
            <a:r>
              <a:rPr lang="zh-CN" altLang="en-US" dirty="0"/>
              <a:t>天信息的</a:t>
            </a:r>
            <a:r>
              <a:rPr lang="en-US" altLang="zh-CN" dirty="0"/>
              <a:t>N</a:t>
            </a:r>
            <a:r>
              <a:rPr lang="zh-CN" altLang="en-US" dirty="0"/>
              <a:t>，如下：</a:t>
            </a:r>
          </a:p>
        </p:txBody>
      </p:sp>
      <p:pic>
        <p:nvPicPr>
          <p:cNvPr id="3" name="图片 2"/>
          <p:cNvPicPr>
            <a:picLocks noChangeAspect="1"/>
          </p:cNvPicPr>
          <p:nvPr/>
        </p:nvPicPr>
        <p:blipFill>
          <a:blip r:embed="rId2"/>
          <a:stretch>
            <a:fillRect/>
          </a:stretch>
        </p:blipFill>
        <p:spPr>
          <a:xfrm>
            <a:off x="39204" y="1430331"/>
            <a:ext cx="5219048" cy="961905"/>
          </a:xfrm>
          <a:prstGeom prst="rect">
            <a:avLst/>
          </a:prstGeom>
        </p:spPr>
      </p:pic>
      <p:sp>
        <p:nvSpPr>
          <p:cNvPr id="15" name="文本框 14"/>
          <p:cNvSpPr txBox="1"/>
          <p:nvPr/>
        </p:nvSpPr>
        <p:spPr>
          <a:xfrm>
            <a:off x="0" y="2584357"/>
            <a:ext cx="7155549" cy="369332"/>
          </a:xfrm>
          <a:prstGeom prst="rect">
            <a:avLst/>
          </a:prstGeom>
          <a:noFill/>
        </p:spPr>
        <p:txBody>
          <a:bodyPr wrap="none" rtlCol="0">
            <a:spAutoFit/>
          </a:bodyPr>
          <a:lstStyle/>
          <a:p>
            <a:r>
              <a:rPr lang="zh-CN" altLang="en-US" dirty="0"/>
              <a:t>爬虫获得的微博信息写入</a:t>
            </a:r>
            <a:r>
              <a:rPr lang="en-US" altLang="zh-CN" dirty="0"/>
              <a:t>weiboData.xls</a:t>
            </a:r>
            <a:r>
              <a:rPr lang="zh-CN" altLang="en-US" dirty="0"/>
              <a:t>文件中，一共获得</a:t>
            </a:r>
            <a:r>
              <a:rPr lang="en-US" altLang="zh-CN" dirty="0"/>
              <a:t>691</a:t>
            </a:r>
            <a:r>
              <a:rPr lang="zh-CN" altLang="en-US" dirty="0"/>
              <a:t>条微博：</a:t>
            </a:r>
          </a:p>
        </p:txBody>
      </p:sp>
      <p:pic>
        <p:nvPicPr>
          <p:cNvPr id="5" name="图片 4"/>
          <p:cNvPicPr>
            <a:picLocks noChangeAspect="1"/>
          </p:cNvPicPr>
          <p:nvPr/>
        </p:nvPicPr>
        <p:blipFill>
          <a:blip r:embed="rId3"/>
          <a:stretch>
            <a:fillRect/>
          </a:stretch>
        </p:blipFill>
        <p:spPr>
          <a:xfrm>
            <a:off x="0" y="3049642"/>
            <a:ext cx="12192000" cy="34359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3118049"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a:t>
            </a:r>
            <a:r>
              <a:rPr lang="zh-CN" altLang="en-US" sz="1800" dirty="0">
                <a:solidFill>
                  <a:srgbClr val="FF0000"/>
                </a:solidFill>
                <a:latin typeface="Arial" panose="020B0604020202020204" pitchFamily="34" charset="0"/>
                <a:ea typeface="宋体" panose="02010600030101010101" pitchFamily="2" charset="-122"/>
              </a:rPr>
              <a:t>服务</a:t>
            </a:r>
            <a:r>
              <a:rPr lang="zh-CN" altLang="en-US" sz="1800" dirty="0">
                <a:solidFill>
                  <a:schemeClr val="tx1"/>
                </a:solidFill>
                <a:latin typeface="Arial" panose="020B0604020202020204" pitchFamily="34" charset="0"/>
                <a:ea typeface="宋体" panose="02010600030101010101" pitchFamily="2" charset="-122"/>
              </a:rPr>
              <a:t>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890074203"/>
              </p:ext>
            </p:extLst>
          </p:nvPr>
        </p:nvGraphicFramePr>
        <p:xfrm>
          <a:off x="735291" y="2114833"/>
          <a:ext cx="9756740" cy="741680"/>
        </p:xfrm>
        <a:graphic>
          <a:graphicData uri="http://schemas.openxmlformats.org/drawingml/2006/table">
            <a:tbl>
              <a:tblPr firstRow="1" bandRow="1">
                <a:tableStyleId>{5C22544A-7EE6-4342-B048-85BDC9FD1C3A}</a:tableStyleId>
              </a:tblPr>
              <a:tblGrid>
                <a:gridCol w="1114290">
                  <a:extLst>
                    <a:ext uri="{9D8B030D-6E8A-4147-A177-3AD203B41FA5}">
                      <a16:colId xmlns:a16="http://schemas.microsoft.com/office/drawing/2014/main" val="3178756721"/>
                    </a:ext>
                  </a:extLst>
                </a:gridCol>
                <a:gridCol w="1728490">
                  <a:extLst>
                    <a:ext uri="{9D8B030D-6E8A-4147-A177-3AD203B41FA5}">
                      <a16:colId xmlns:a16="http://schemas.microsoft.com/office/drawing/2014/main" val="845018415"/>
                    </a:ext>
                  </a:extLst>
                </a:gridCol>
                <a:gridCol w="1728490">
                  <a:extLst>
                    <a:ext uri="{9D8B030D-6E8A-4147-A177-3AD203B41FA5}">
                      <a16:colId xmlns:a16="http://schemas.microsoft.com/office/drawing/2014/main" val="3841316729"/>
                    </a:ext>
                  </a:extLst>
                </a:gridCol>
                <a:gridCol w="1728490">
                  <a:extLst>
                    <a:ext uri="{9D8B030D-6E8A-4147-A177-3AD203B41FA5}">
                      <a16:colId xmlns:a16="http://schemas.microsoft.com/office/drawing/2014/main" val="2211390147"/>
                    </a:ext>
                  </a:extLst>
                </a:gridCol>
                <a:gridCol w="1728490">
                  <a:extLst>
                    <a:ext uri="{9D8B030D-6E8A-4147-A177-3AD203B41FA5}">
                      <a16:colId xmlns:a16="http://schemas.microsoft.com/office/drawing/2014/main" val="1971968862"/>
                    </a:ext>
                  </a:extLst>
                </a:gridCol>
                <a:gridCol w="1728490">
                  <a:extLst>
                    <a:ext uri="{9D8B030D-6E8A-4147-A177-3AD203B41FA5}">
                      <a16:colId xmlns:a16="http://schemas.microsoft.com/office/drawing/2014/main" val="1747824252"/>
                    </a:ext>
                  </a:extLst>
                </a:gridCol>
              </a:tblGrid>
              <a:tr h="370840">
                <a:tc rowSpan="2">
                  <a:txBody>
                    <a:bodyPr/>
                    <a:lstStyle/>
                    <a:p>
                      <a:pPr algn="r"/>
                      <a:r>
                        <a:rPr lang="zh-CN" altLang="en-US" dirty="0"/>
                        <a:t>服务相关微博舆情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370840">
                <a:tc vMerge="1">
                  <a:txBody>
                    <a:bodyPr/>
                    <a:lstStyle/>
                    <a:p>
                      <a:endParaRPr lang="zh-CN" altLang="en-US" dirty="0"/>
                    </a:p>
                  </a:txBody>
                  <a:tcPr/>
                </a:tc>
                <a:tc>
                  <a:txBody>
                    <a:bodyPr/>
                    <a:lstStyle/>
                    <a:p>
                      <a:r>
                        <a:rPr lang="en-US" altLang="zh-CN" dirty="0"/>
                        <a:t>36</a:t>
                      </a:r>
                      <a:endParaRPr lang="zh-CN" altLang="en-US" dirty="0"/>
                    </a:p>
                  </a:txBody>
                  <a:tcPr/>
                </a:tc>
                <a:tc>
                  <a:txBody>
                    <a:bodyPr/>
                    <a:lstStyle/>
                    <a:p>
                      <a:r>
                        <a:rPr lang="en-US" altLang="zh-CN" dirty="0"/>
                        <a:t>17.681</a:t>
                      </a:r>
                      <a:endParaRPr lang="zh-CN" altLang="en-US" dirty="0"/>
                    </a:p>
                  </a:txBody>
                  <a:tcPr/>
                </a:tc>
                <a:tc>
                  <a:txBody>
                    <a:bodyPr/>
                    <a:lstStyle/>
                    <a:p>
                      <a:r>
                        <a:rPr lang="en-US" altLang="zh-CN" dirty="0"/>
                        <a:t>18.319</a:t>
                      </a:r>
                      <a:endParaRPr lang="zh-CN" altLang="en-US" dirty="0"/>
                    </a:p>
                  </a:txBody>
                  <a:tcPr/>
                </a:tc>
                <a:tc>
                  <a:txBody>
                    <a:bodyPr/>
                    <a:lstStyle/>
                    <a:p>
                      <a:r>
                        <a:rPr lang="en-US" altLang="zh-CN" dirty="0"/>
                        <a:t>0.4911</a:t>
                      </a:r>
                      <a:endParaRPr lang="zh-CN" altLang="en-US" dirty="0"/>
                    </a:p>
                  </a:txBody>
                  <a:tcPr/>
                </a:tc>
                <a:tc>
                  <a:txBody>
                    <a:bodyPr/>
                    <a:lstStyle/>
                    <a:p>
                      <a:r>
                        <a:rPr lang="en-US" altLang="zh-CN" dirty="0"/>
                        <a:t>0.5089</a:t>
                      </a:r>
                      <a:endParaRPr lang="zh-CN" altLang="en-US" dirty="0"/>
                    </a:p>
                  </a:txBody>
                  <a:tcPr/>
                </a:tc>
                <a:extLst>
                  <a:ext uri="{0D108BD9-81ED-4DB2-BD59-A6C34878D82A}">
                    <a16:rowId xmlns:a16="http://schemas.microsoft.com/office/drawing/2014/main" val="2158345026"/>
                  </a:ext>
                </a:extLst>
              </a:tr>
            </a:tbl>
          </a:graphicData>
        </a:graphic>
      </p:graphicFrame>
      <p:pic>
        <p:nvPicPr>
          <p:cNvPr id="13" name="图片 12" descr="C:\Users\lenovo\AppData\Local\Microsoft\Windows\INetCache\Content.Word\server.png"/>
          <p:cNvPicPr/>
          <p:nvPr/>
        </p:nvPicPr>
        <p:blipFill>
          <a:blip r:embed="rId2">
            <a:extLst>
              <a:ext uri="{28A0092B-C50C-407E-A947-70E740481C1C}">
                <a14:useLocalDpi xmlns:a14="http://schemas.microsoft.com/office/drawing/2010/main" val="0"/>
              </a:ext>
            </a:extLst>
          </a:blip>
          <a:srcRect/>
          <a:stretch>
            <a:fillRect/>
          </a:stretch>
        </p:blipFill>
        <p:spPr bwMode="auto">
          <a:xfrm>
            <a:off x="186424" y="3199900"/>
            <a:ext cx="4371975" cy="3282315"/>
          </a:xfrm>
          <a:prstGeom prst="rect">
            <a:avLst/>
          </a:prstGeom>
          <a:noFill/>
          <a:ln>
            <a:noFill/>
          </a:ln>
        </p:spPr>
      </p:pic>
      <p:sp>
        <p:nvSpPr>
          <p:cNvPr id="14" name="圆角矩形2 675"/>
          <p:cNvSpPr>
            <a:spLocks noChangeArrowheads="1"/>
          </p:cNvSpPr>
          <p:nvPr/>
        </p:nvSpPr>
        <p:spPr bwMode="auto">
          <a:xfrm>
            <a:off x="5114582" y="3635694"/>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5018342" y="4453672"/>
            <a:ext cx="6072042" cy="923330"/>
          </a:xfrm>
          <a:prstGeom prst="rect">
            <a:avLst/>
          </a:prstGeom>
          <a:noFill/>
        </p:spPr>
        <p:txBody>
          <a:bodyPr wrap="square" rtlCol="0">
            <a:spAutoFit/>
          </a:bodyPr>
          <a:lstStyle/>
          <a:p>
            <a:r>
              <a:rPr lang="zh-CN" altLang="en-US" dirty="0"/>
              <a:t>从分析结果来看，顾客对招行服务的正面情绪为</a:t>
            </a:r>
            <a:r>
              <a:rPr lang="en-US" altLang="zh-CN" dirty="0"/>
              <a:t>49.1%</a:t>
            </a:r>
            <a:r>
              <a:rPr lang="zh-CN" altLang="en-US" dirty="0"/>
              <a:t>，</a:t>
            </a:r>
            <a:endParaRPr lang="en-US" altLang="zh-CN" dirty="0"/>
          </a:p>
          <a:p>
            <a:r>
              <a:rPr lang="zh-CN" altLang="en-US" dirty="0"/>
              <a:t>负面情绪为</a:t>
            </a:r>
            <a:r>
              <a:rPr lang="en-US" altLang="zh-CN" dirty="0"/>
              <a:t>50.9%</a:t>
            </a:r>
            <a:r>
              <a:rPr lang="zh-CN" altLang="en-US" dirty="0"/>
              <a:t>，负面情绪比正面情绪多了</a:t>
            </a:r>
            <a:r>
              <a:rPr lang="en-US" altLang="zh-CN" dirty="0"/>
              <a:t>1.8</a:t>
            </a:r>
            <a:r>
              <a:rPr lang="zh-CN" altLang="en-US" dirty="0"/>
              <a:t>个百分点，</a:t>
            </a:r>
            <a:endParaRPr lang="en-US" altLang="zh-CN" dirty="0"/>
          </a:p>
          <a:p>
            <a:r>
              <a:rPr lang="zh-CN" altLang="en-US" dirty="0"/>
              <a:t>所以，我们招行的服务态度还是有待改善。</a:t>
            </a:r>
          </a:p>
        </p:txBody>
      </p:sp>
    </p:spTree>
    <p:extLst>
      <p:ext uri="{BB962C8B-B14F-4D97-AF65-F5344CB8AC3E}">
        <p14:creationId xmlns:p14="http://schemas.microsoft.com/office/powerpoint/2010/main" val="365126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3836709"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招行产品</a:t>
            </a:r>
            <a:r>
              <a:rPr lang="zh-CN" altLang="en-US" sz="1800" dirty="0">
                <a:solidFill>
                  <a:srgbClr val="FF0000"/>
                </a:solidFill>
                <a:latin typeface="Arial" panose="020B0604020202020204" pitchFamily="34" charset="0"/>
                <a:ea typeface="宋体" panose="02010600030101010101" pitchFamily="2" charset="-122"/>
              </a:rPr>
              <a:t>黑金卡</a:t>
            </a:r>
            <a:r>
              <a:rPr lang="zh-CN" altLang="en-US" sz="1800" dirty="0">
                <a:solidFill>
                  <a:schemeClr val="tx1"/>
                </a:solidFill>
                <a:latin typeface="Arial" panose="020B0604020202020204" pitchFamily="34" charset="0"/>
                <a:ea typeface="宋体" panose="02010600030101010101" pitchFamily="2" charset="-122"/>
              </a:rPr>
              <a:t>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87193180"/>
              </p:ext>
            </p:extLst>
          </p:nvPr>
        </p:nvGraphicFramePr>
        <p:xfrm>
          <a:off x="282803" y="2114833"/>
          <a:ext cx="10209228" cy="741680"/>
        </p:xfrm>
        <a:graphic>
          <a:graphicData uri="http://schemas.openxmlformats.org/drawingml/2006/table">
            <a:tbl>
              <a:tblPr firstRow="1" bandRow="1">
                <a:tableStyleId>{5C22544A-7EE6-4342-B048-85BDC9FD1C3A}</a:tableStyleId>
              </a:tblPr>
              <a:tblGrid>
                <a:gridCol w="1566778">
                  <a:extLst>
                    <a:ext uri="{9D8B030D-6E8A-4147-A177-3AD203B41FA5}">
                      <a16:colId xmlns:a16="http://schemas.microsoft.com/office/drawing/2014/main" val="3178756721"/>
                    </a:ext>
                  </a:extLst>
                </a:gridCol>
                <a:gridCol w="1728490">
                  <a:extLst>
                    <a:ext uri="{9D8B030D-6E8A-4147-A177-3AD203B41FA5}">
                      <a16:colId xmlns:a16="http://schemas.microsoft.com/office/drawing/2014/main" val="845018415"/>
                    </a:ext>
                  </a:extLst>
                </a:gridCol>
                <a:gridCol w="1728490">
                  <a:extLst>
                    <a:ext uri="{9D8B030D-6E8A-4147-A177-3AD203B41FA5}">
                      <a16:colId xmlns:a16="http://schemas.microsoft.com/office/drawing/2014/main" val="3841316729"/>
                    </a:ext>
                  </a:extLst>
                </a:gridCol>
                <a:gridCol w="1728490">
                  <a:extLst>
                    <a:ext uri="{9D8B030D-6E8A-4147-A177-3AD203B41FA5}">
                      <a16:colId xmlns:a16="http://schemas.microsoft.com/office/drawing/2014/main" val="2211390147"/>
                    </a:ext>
                  </a:extLst>
                </a:gridCol>
                <a:gridCol w="1728490">
                  <a:extLst>
                    <a:ext uri="{9D8B030D-6E8A-4147-A177-3AD203B41FA5}">
                      <a16:colId xmlns:a16="http://schemas.microsoft.com/office/drawing/2014/main" val="1971968862"/>
                    </a:ext>
                  </a:extLst>
                </a:gridCol>
                <a:gridCol w="1728490">
                  <a:extLst>
                    <a:ext uri="{9D8B030D-6E8A-4147-A177-3AD203B41FA5}">
                      <a16:colId xmlns:a16="http://schemas.microsoft.com/office/drawing/2014/main" val="1747824252"/>
                    </a:ext>
                  </a:extLst>
                </a:gridCol>
              </a:tblGrid>
              <a:tr h="370840">
                <a:tc rowSpan="2">
                  <a:txBody>
                    <a:bodyPr/>
                    <a:lstStyle/>
                    <a:p>
                      <a:pPr algn="ctr"/>
                      <a:r>
                        <a:rPr lang="zh-CN" altLang="en-US" dirty="0"/>
                        <a:t>黑金卡相关微博舆情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370840">
                <a:tc vMerge="1">
                  <a:txBody>
                    <a:bodyPr/>
                    <a:lstStyle/>
                    <a:p>
                      <a:endParaRPr lang="zh-CN" altLang="en-US" dirty="0"/>
                    </a:p>
                  </a:txBody>
                  <a:tcPr/>
                </a:tc>
                <a:tc>
                  <a:txBody>
                    <a:bodyPr/>
                    <a:lstStyle/>
                    <a:p>
                      <a:r>
                        <a:rPr lang="en-US" altLang="zh-CN" dirty="0"/>
                        <a:t>21</a:t>
                      </a:r>
                      <a:endParaRPr lang="zh-CN" altLang="en-US" dirty="0"/>
                    </a:p>
                  </a:txBody>
                  <a:tcPr/>
                </a:tc>
                <a:tc>
                  <a:txBody>
                    <a:bodyPr/>
                    <a:lstStyle/>
                    <a:p>
                      <a:r>
                        <a:rPr lang="en-US" altLang="zh-CN" dirty="0"/>
                        <a:t>11.973</a:t>
                      </a:r>
                      <a:endParaRPr lang="zh-CN" altLang="en-US" dirty="0"/>
                    </a:p>
                  </a:txBody>
                  <a:tcPr/>
                </a:tc>
                <a:tc>
                  <a:txBody>
                    <a:bodyPr/>
                    <a:lstStyle/>
                    <a:p>
                      <a:r>
                        <a:rPr lang="en-US" altLang="zh-CN" dirty="0"/>
                        <a:t>9.027</a:t>
                      </a:r>
                      <a:endParaRPr lang="zh-CN" altLang="en-US" dirty="0"/>
                    </a:p>
                  </a:txBody>
                  <a:tcPr/>
                </a:tc>
                <a:tc>
                  <a:txBody>
                    <a:bodyPr/>
                    <a:lstStyle/>
                    <a:p>
                      <a:r>
                        <a:rPr lang="en-US" altLang="zh-CN" dirty="0"/>
                        <a:t>0.570</a:t>
                      </a:r>
                      <a:endParaRPr lang="zh-CN" altLang="en-US" dirty="0"/>
                    </a:p>
                  </a:txBody>
                  <a:tcPr/>
                </a:tc>
                <a:tc>
                  <a:txBody>
                    <a:bodyPr/>
                    <a:lstStyle/>
                    <a:p>
                      <a:r>
                        <a:rPr lang="en-US" altLang="zh-CN" dirty="0"/>
                        <a:t>0.430</a:t>
                      </a:r>
                      <a:endParaRPr lang="zh-CN" altLang="en-US" dirty="0"/>
                    </a:p>
                  </a:txBody>
                  <a:tcPr/>
                </a:tc>
                <a:extLst>
                  <a:ext uri="{0D108BD9-81ED-4DB2-BD59-A6C34878D82A}">
                    <a16:rowId xmlns:a16="http://schemas.microsoft.com/office/drawing/2014/main" val="2158345026"/>
                  </a:ext>
                </a:extLst>
              </a:tr>
            </a:tbl>
          </a:graphicData>
        </a:graphic>
      </p:graphicFrame>
      <p:sp>
        <p:nvSpPr>
          <p:cNvPr id="14" name="圆角矩形2 675"/>
          <p:cNvSpPr>
            <a:spLocks noChangeArrowheads="1"/>
          </p:cNvSpPr>
          <p:nvPr/>
        </p:nvSpPr>
        <p:spPr bwMode="auto">
          <a:xfrm>
            <a:off x="5008258" y="3720657"/>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4914647" y="4396621"/>
            <a:ext cx="6501213" cy="1200329"/>
          </a:xfrm>
          <a:prstGeom prst="rect">
            <a:avLst/>
          </a:prstGeom>
          <a:noFill/>
        </p:spPr>
        <p:txBody>
          <a:bodyPr wrap="square" rtlCol="0">
            <a:spAutoFit/>
          </a:bodyPr>
          <a:lstStyle/>
          <a:p>
            <a:r>
              <a:rPr lang="zh-CN" altLang="en-US" dirty="0"/>
              <a:t>从分析结果来看，顾客对招行产品黑金卡的正面态度</a:t>
            </a:r>
            <a:r>
              <a:rPr lang="en-US" altLang="zh-CN" dirty="0"/>
              <a:t>57.0%</a:t>
            </a:r>
            <a:r>
              <a:rPr lang="zh-CN" altLang="en-US" dirty="0"/>
              <a:t>，</a:t>
            </a:r>
            <a:endParaRPr lang="en-US" altLang="zh-CN" dirty="0"/>
          </a:p>
          <a:p>
            <a:r>
              <a:rPr lang="zh-CN" altLang="en-US" dirty="0"/>
              <a:t>负面情绪为</a:t>
            </a:r>
            <a:r>
              <a:rPr lang="en-US" altLang="zh-CN" dirty="0"/>
              <a:t>43.0%</a:t>
            </a:r>
            <a:r>
              <a:rPr lang="zh-CN" altLang="en-US" dirty="0"/>
              <a:t>，正面情绪比负面情绪多了</a:t>
            </a:r>
            <a:r>
              <a:rPr lang="en-US" altLang="zh-CN" dirty="0"/>
              <a:t>14</a:t>
            </a:r>
            <a:r>
              <a:rPr lang="zh-CN" altLang="en-US" dirty="0"/>
              <a:t>个百分点，</a:t>
            </a:r>
            <a:endParaRPr lang="en-US" altLang="zh-CN" dirty="0"/>
          </a:p>
          <a:p>
            <a:r>
              <a:rPr lang="zh-CN" altLang="en-US" dirty="0"/>
              <a:t>所以，说明顾客总体对我们招行的黑金卡还是比较满意的，可以长期广泛推广销售。</a:t>
            </a:r>
          </a:p>
        </p:txBody>
      </p:sp>
      <p:pic>
        <p:nvPicPr>
          <p:cNvPr id="11" name="图片 10" descr="C:\Users\lenovo\AppData\Local\Microsoft\Windows\INetCache\Content.Word\Black_gold_card.png"/>
          <p:cNvPicPr/>
          <p:nvPr/>
        </p:nvPicPr>
        <p:blipFill>
          <a:blip r:embed="rId2">
            <a:extLst>
              <a:ext uri="{28A0092B-C50C-407E-A947-70E740481C1C}">
                <a14:useLocalDpi xmlns:a14="http://schemas.microsoft.com/office/drawing/2010/main" val="0"/>
              </a:ext>
            </a:extLst>
          </a:blip>
          <a:srcRect/>
          <a:stretch>
            <a:fillRect/>
          </a:stretch>
        </p:blipFill>
        <p:spPr bwMode="auto">
          <a:xfrm>
            <a:off x="282803" y="3076318"/>
            <a:ext cx="4128940" cy="3220787"/>
          </a:xfrm>
          <a:prstGeom prst="rect">
            <a:avLst/>
          </a:prstGeom>
          <a:noFill/>
          <a:ln>
            <a:noFill/>
          </a:ln>
        </p:spPr>
      </p:pic>
    </p:spTree>
    <p:extLst>
      <p:ext uri="{BB962C8B-B14F-4D97-AF65-F5344CB8AC3E}">
        <p14:creationId xmlns:p14="http://schemas.microsoft.com/office/powerpoint/2010/main" val="9894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3836709"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招行产品</a:t>
            </a:r>
            <a:r>
              <a:rPr lang="zh-CN" altLang="en-US" sz="1800" dirty="0">
                <a:solidFill>
                  <a:srgbClr val="FF0000"/>
                </a:solidFill>
                <a:latin typeface="Arial" panose="020B0604020202020204" pitchFamily="34" charset="0"/>
                <a:ea typeface="宋体" panose="02010600030101010101" pitchFamily="2" charset="-122"/>
              </a:rPr>
              <a:t>信用卡</a:t>
            </a:r>
            <a:r>
              <a:rPr lang="zh-CN" altLang="en-US" sz="1800" dirty="0">
                <a:solidFill>
                  <a:schemeClr val="tx1"/>
                </a:solidFill>
                <a:latin typeface="Arial" panose="020B0604020202020204" pitchFamily="34" charset="0"/>
                <a:ea typeface="宋体" panose="02010600030101010101" pitchFamily="2" charset="-122"/>
              </a:rPr>
              <a:t>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53829803"/>
              </p:ext>
            </p:extLst>
          </p:nvPr>
        </p:nvGraphicFramePr>
        <p:xfrm>
          <a:off x="282803" y="2114833"/>
          <a:ext cx="10209228" cy="741680"/>
        </p:xfrm>
        <a:graphic>
          <a:graphicData uri="http://schemas.openxmlformats.org/drawingml/2006/table">
            <a:tbl>
              <a:tblPr firstRow="1" bandRow="1">
                <a:tableStyleId>{5C22544A-7EE6-4342-B048-85BDC9FD1C3A}</a:tableStyleId>
              </a:tblPr>
              <a:tblGrid>
                <a:gridCol w="1566778">
                  <a:extLst>
                    <a:ext uri="{9D8B030D-6E8A-4147-A177-3AD203B41FA5}">
                      <a16:colId xmlns:a16="http://schemas.microsoft.com/office/drawing/2014/main" val="3178756721"/>
                    </a:ext>
                  </a:extLst>
                </a:gridCol>
                <a:gridCol w="1728490">
                  <a:extLst>
                    <a:ext uri="{9D8B030D-6E8A-4147-A177-3AD203B41FA5}">
                      <a16:colId xmlns:a16="http://schemas.microsoft.com/office/drawing/2014/main" val="845018415"/>
                    </a:ext>
                  </a:extLst>
                </a:gridCol>
                <a:gridCol w="1728490">
                  <a:extLst>
                    <a:ext uri="{9D8B030D-6E8A-4147-A177-3AD203B41FA5}">
                      <a16:colId xmlns:a16="http://schemas.microsoft.com/office/drawing/2014/main" val="3841316729"/>
                    </a:ext>
                  </a:extLst>
                </a:gridCol>
                <a:gridCol w="1728490">
                  <a:extLst>
                    <a:ext uri="{9D8B030D-6E8A-4147-A177-3AD203B41FA5}">
                      <a16:colId xmlns:a16="http://schemas.microsoft.com/office/drawing/2014/main" val="2211390147"/>
                    </a:ext>
                  </a:extLst>
                </a:gridCol>
                <a:gridCol w="1728490">
                  <a:extLst>
                    <a:ext uri="{9D8B030D-6E8A-4147-A177-3AD203B41FA5}">
                      <a16:colId xmlns:a16="http://schemas.microsoft.com/office/drawing/2014/main" val="1971968862"/>
                    </a:ext>
                  </a:extLst>
                </a:gridCol>
                <a:gridCol w="1728490">
                  <a:extLst>
                    <a:ext uri="{9D8B030D-6E8A-4147-A177-3AD203B41FA5}">
                      <a16:colId xmlns:a16="http://schemas.microsoft.com/office/drawing/2014/main" val="1747824252"/>
                    </a:ext>
                  </a:extLst>
                </a:gridCol>
              </a:tblGrid>
              <a:tr h="370840">
                <a:tc rowSpan="2">
                  <a:txBody>
                    <a:bodyPr/>
                    <a:lstStyle/>
                    <a:p>
                      <a:pPr algn="ctr"/>
                      <a:r>
                        <a:rPr lang="zh-CN" altLang="en-US" dirty="0"/>
                        <a:t>信用卡相关微博舆情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370840">
                <a:tc vMerge="1">
                  <a:txBody>
                    <a:bodyPr/>
                    <a:lstStyle/>
                    <a:p>
                      <a:endParaRPr lang="zh-CN" altLang="en-US" dirty="0"/>
                    </a:p>
                  </a:txBody>
                  <a:tcPr/>
                </a:tc>
                <a:tc>
                  <a:txBody>
                    <a:bodyPr/>
                    <a:lstStyle/>
                    <a:p>
                      <a:r>
                        <a:rPr lang="en-US" altLang="zh-CN" dirty="0"/>
                        <a:t>85</a:t>
                      </a:r>
                      <a:endParaRPr lang="zh-CN" altLang="en-US" dirty="0"/>
                    </a:p>
                  </a:txBody>
                  <a:tcPr/>
                </a:tc>
                <a:tc>
                  <a:txBody>
                    <a:bodyPr/>
                    <a:lstStyle/>
                    <a:p>
                      <a:r>
                        <a:rPr lang="en-US" altLang="zh-CN" dirty="0"/>
                        <a:t>45.197</a:t>
                      </a:r>
                      <a:endParaRPr lang="zh-CN" altLang="en-US" dirty="0"/>
                    </a:p>
                  </a:txBody>
                  <a:tcPr/>
                </a:tc>
                <a:tc>
                  <a:txBody>
                    <a:bodyPr/>
                    <a:lstStyle/>
                    <a:p>
                      <a:r>
                        <a:rPr lang="en-US" altLang="zh-CN" dirty="0"/>
                        <a:t>39.803</a:t>
                      </a:r>
                      <a:endParaRPr lang="zh-CN" altLang="en-US" dirty="0"/>
                    </a:p>
                  </a:txBody>
                  <a:tcPr/>
                </a:tc>
                <a:tc>
                  <a:txBody>
                    <a:bodyPr/>
                    <a:lstStyle/>
                    <a:p>
                      <a:r>
                        <a:rPr lang="en-US" altLang="zh-CN" dirty="0"/>
                        <a:t>0.532</a:t>
                      </a:r>
                      <a:endParaRPr lang="zh-CN" altLang="en-US" dirty="0"/>
                    </a:p>
                  </a:txBody>
                  <a:tcPr/>
                </a:tc>
                <a:tc>
                  <a:txBody>
                    <a:bodyPr/>
                    <a:lstStyle/>
                    <a:p>
                      <a:r>
                        <a:rPr lang="en-US" altLang="zh-CN" dirty="0"/>
                        <a:t>0.468</a:t>
                      </a:r>
                      <a:endParaRPr lang="zh-CN" altLang="en-US" dirty="0"/>
                    </a:p>
                  </a:txBody>
                  <a:tcPr/>
                </a:tc>
                <a:extLst>
                  <a:ext uri="{0D108BD9-81ED-4DB2-BD59-A6C34878D82A}">
                    <a16:rowId xmlns:a16="http://schemas.microsoft.com/office/drawing/2014/main" val="2158345026"/>
                  </a:ext>
                </a:extLst>
              </a:tr>
            </a:tbl>
          </a:graphicData>
        </a:graphic>
      </p:graphicFrame>
      <p:sp>
        <p:nvSpPr>
          <p:cNvPr id="14" name="圆角矩形2 675"/>
          <p:cNvSpPr>
            <a:spLocks noChangeArrowheads="1"/>
          </p:cNvSpPr>
          <p:nvPr/>
        </p:nvSpPr>
        <p:spPr bwMode="auto">
          <a:xfrm>
            <a:off x="5008258" y="3663974"/>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4914647" y="4396621"/>
            <a:ext cx="6670895" cy="1200329"/>
          </a:xfrm>
          <a:prstGeom prst="rect">
            <a:avLst/>
          </a:prstGeom>
          <a:noFill/>
        </p:spPr>
        <p:txBody>
          <a:bodyPr wrap="square" rtlCol="0">
            <a:spAutoFit/>
          </a:bodyPr>
          <a:lstStyle/>
          <a:p>
            <a:r>
              <a:rPr lang="zh-CN" altLang="en-US" dirty="0"/>
              <a:t>从分析结果来看，顾客对招行产品信用卡的正面情绪</a:t>
            </a:r>
            <a:r>
              <a:rPr lang="en-US" altLang="zh-CN" dirty="0"/>
              <a:t>53.2%</a:t>
            </a:r>
            <a:r>
              <a:rPr lang="zh-CN" altLang="en-US" dirty="0"/>
              <a:t>，</a:t>
            </a:r>
            <a:endParaRPr lang="en-US" altLang="zh-CN" dirty="0"/>
          </a:p>
          <a:p>
            <a:r>
              <a:rPr lang="zh-CN" altLang="en-US" dirty="0"/>
              <a:t>负面情绪为</a:t>
            </a:r>
            <a:r>
              <a:rPr lang="en-US" altLang="zh-CN" dirty="0"/>
              <a:t>46.8%</a:t>
            </a:r>
            <a:r>
              <a:rPr lang="zh-CN" altLang="en-US" dirty="0"/>
              <a:t>，正面情绪比负面情绪多了</a:t>
            </a:r>
            <a:r>
              <a:rPr lang="en-US" altLang="zh-CN" dirty="0"/>
              <a:t>6.4</a:t>
            </a:r>
            <a:r>
              <a:rPr lang="zh-CN" altLang="en-US" dirty="0"/>
              <a:t>个百分点，</a:t>
            </a:r>
            <a:endParaRPr lang="en-US" altLang="zh-CN" dirty="0"/>
          </a:p>
          <a:p>
            <a:r>
              <a:rPr lang="zh-CN" altLang="en-US" dirty="0"/>
              <a:t>所以，说明顾客总体对我们招行的信用卡还是比较满意的，可以长期广泛推广销售。</a:t>
            </a:r>
          </a:p>
        </p:txBody>
      </p:sp>
      <p:pic>
        <p:nvPicPr>
          <p:cNvPr id="12" name="图片 11" descr="C:\Users\lenovo\AppData\Local\Microsoft\Windows\INetCache\Content.Word\Creditcard.png"/>
          <p:cNvPicPr/>
          <p:nvPr/>
        </p:nvPicPr>
        <p:blipFill>
          <a:blip r:embed="rId2">
            <a:extLst>
              <a:ext uri="{28A0092B-C50C-407E-A947-70E740481C1C}">
                <a14:useLocalDpi xmlns:a14="http://schemas.microsoft.com/office/drawing/2010/main" val="0"/>
              </a:ext>
            </a:extLst>
          </a:blip>
          <a:srcRect/>
          <a:stretch>
            <a:fillRect/>
          </a:stretch>
        </p:blipFill>
        <p:spPr bwMode="auto">
          <a:xfrm>
            <a:off x="301656" y="3199900"/>
            <a:ext cx="4459670" cy="3267672"/>
          </a:xfrm>
          <a:prstGeom prst="rect">
            <a:avLst/>
          </a:prstGeom>
          <a:noFill/>
          <a:ln>
            <a:noFill/>
          </a:ln>
        </p:spPr>
      </p:pic>
    </p:spTree>
    <p:extLst>
      <p:ext uri="{BB962C8B-B14F-4D97-AF65-F5344CB8AC3E}">
        <p14:creationId xmlns:p14="http://schemas.microsoft.com/office/powerpoint/2010/main" val="61289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4053526"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招行产品</a:t>
            </a:r>
            <a:r>
              <a:rPr lang="zh-CN" altLang="en-US" sz="1800" dirty="0">
                <a:solidFill>
                  <a:srgbClr val="FF0000"/>
                </a:solidFill>
                <a:latin typeface="Arial" panose="020B0604020202020204" pitchFamily="34" charset="0"/>
                <a:ea typeface="宋体" panose="02010600030101010101" pitchFamily="2" charset="-122"/>
              </a:rPr>
              <a:t>手机银行</a:t>
            </a:r>
            <a:r>
              <a:rPr lang="zh-CN" altLang="en-US" sz="1800" dirty="0">
                <a:solidFill>
                  <a:schemeClr val="tx1"/>
                </a:solidFill>
                <a:latin typeface="Arial" panose="020B0604020202020204" pitchFamily="34" charset="0"/>
                <a:ea typeface="宋体" panose="02010600030101010101" pitchFamily="2" charset="-122"/>
              </a:rPr>
              <a:t>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706548824"/>
              </p:ext>
            </p:extLst>
          </p:nvPr>
        </p:nvGraphicFramePr>
        <p:xfrm>
          <a:off x="282803" y="2114833"/>
          <a:ext cx="10209228" cy="741680"/>
        </p:xfrm>
        <a:graphic>
          <a:graphicData uri="http://schemas.openxmlformats.org/drawingml/2006/table">
            <a:tbl>
              <a:tblPr firstRow="1" bandRow="1">
                <a:tableStyleId>{5C22544A-7EE6-4342-B048-85BDC9FD1C3A}</a:tableStyleId>
              </a:tblPr>
              <a:tblGrid>
                <a:gridCol w="1566778">
                  <a:extLst>
                    <a:ext uri="{9D8B030D-6E8A-4147-A177-3AD203B41FA5}">
                      <a16:colId xmlns:a16="http://schemas.microsoft.com/office/drawing/2014/main" val="3178756721"/>
                    </a:ext>
                  </a:extLst>
                </a:gridCol>
                <a:gridCol w="1728490">
                  <a:extLst>
                    <a:ext uri="{9D8B030D-6E8A-4147-A177-3AD203B41FA5}">
                      <a16:colId xmlns:a16="http://schemas.microsoft.com/office/drawing/2014/main" val="845018415"/>
                    </a:ext>
                  </a:extLst>
                </a:gridCol>
                <a:gridCol w="1728490">
                  <a:extLst>
                    <a:ext uri="{9D8B030D-6E8A-4147-A177-3AD203B41FA5}">
                      <a16:colId xmlns:a16="http://schemas.microsoft.com/office/drawing/2014/main" val="3841316729"/>
                    </a:ext>
                  </a:extLst>
                </a:gridCol>
                <a:gridCol w="1728490">
                  <a:extLst>
                    <a:ext uri="{9D8B030D-6E8A-4147-A177-3AD203B41FA5}">
                      <a16:colId xmlns:a16="http://schemas.microsoft.com/office/drawing/2014/main" val="2211390147"/>
                    </a:ext>
                  </a:extLst>
                </a:gridCol>
                <a:gridCol w="1728490">
                  <a:extLst>
                    <a:ext uri="{9D8B030D-6E8A-4147-A177-3AD203B41FA5}">
                      <a16:colId xmlns:a16="http://schemas.microsoft.com/office/drawing/2014/main" val="1971968862"/>
                    </a:ext>
                  </a:extLst>
                </a:gridCol>
                <a:gridCol w="1728490">
                  <a:extLst>
                    <a:ext uri="{9D8B030D-6E8A-4147-A177-3AD203B41FA5}">
                      <a16:colId xmlns:a16="http://schemas.microsoft.com/office/drawing/2014/main" val="1747824252"/>
                    </a:ext>
                  </a:extLst>
                </a:gridCol>
              </a:tblGrid>
              <a:tr h="370840">
                <a:tc rowSpan="2">
                  <a:txBody>
                    <a:bodyPr/>
                    <a:lstStyle/>
                    <a:p>
                      <a:pPr algn="ctr"/>
                      <a:r>
                        <a:rPr lang="zh-CN" altLang="en-US" dirty="0"/>
                        <a:t>手机银行相关微博舆情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370840">
                <a:tc vMerge="1">
                  <a:txBody>
                    <a:bodyPr/>
                    <a:lstStyle/>
                    <a:p>
                      <a:endParaRPr lang="zh-CN" altLang="en-US" dirty="0"/>
                    </a:p>
                  </a:txBody>
                  <a:tcPr/>
                </a:tc>
                <a:tc>
                  <a:txBody>
                    <a:bodyPr/>
                    <a:lstStyle/>
                    <a:p>
                      <a:r>
                        <a:rPr lang="en-US" altLang="zh-CN" dirty="0"/>
                        <a:t>4</a:t>
                      </a:r>
                      <a:endParaRPr lang="zh-CN" altLang="en-US" dirty="0"/>
                    </a:p>
                  </a:txBody>
                  <a:tcPr/>
                </a:tc>
                <a:tc>
                  <a:txBody>
                    <a:bodyPr/>
                    <a:lstStyle/>
                    <a:p>
                      <a:r>
                        <a:rPr lang="en-US" altLang="zh-CN" dirty="0"/>
                        <a:t>1.360</a:t>
                      </a:r>
                      <a:endParaRPr lang="zh-CN" altLang="en-US" dirty="0"/>
                    </a:p>
                  </a:txBody>
                  <a:tcPr/>
                </a:tc>
                <a:tc>
                  <a:txBody>
                    <a:bodyPr/>
                    <a:lstStyle/>
                    <a:p>
                      <a:r>
                        <a:rPr lang="en-US" altLang="zh-CN" dirty="0"/>
                        <a:t>2.640</a:t>
                      </a:r>
                      <a:endParaRPr lang="zh-CN" altLang="en-US" dirty="0"/>
                    </a:p>
                  </a:txBody>
                  <a:tcPr/>
                </a:tc>
                <a:tc>
                  <a:txBody>
                    <a:bodyPr/>
                    <a:lstStyle/>
                    <a:p>
                      <a:r>
                        <a:rPr lang="en-US" altLang="zh-CN" dirty="0"/>
                        <a:t>0.340</a:t>
                      </a:r>
                      <a:endParaRPr lang="zh-CN" altLang="en-US" dirty="0"/>
                    </a:p>
                  </a:txBody>
                  <a:tcPr/>
                </a:tc>
                <a:tc>
                  <a:txBody>
                    <a:bodyPr/>
                    <a:lstStyle/>
                    <a:p>
                      <a:r>
                        <a:rPr lang="en-US" altLang="zh-CN" dirty="0"/>
                        <a:t>0.660</a:t>
                      </a:r>
                      <a:endParaRPr lang="zh-CN" altLang="en-US" dirty="0"/>
                    </a:p>
                  </a:txBody>
                  <a:tcPr/>
                </a:tc>
                <a:extLst>
                  <a:ext uri="{0D108BD9-81ED-4DB2-BD59-A6C34878D82A}">
                    <a16:rowId xmlns:a16="http://schemas.microsoft.com/office/drawing/2014/main" val="2158345026"/>
                  </a:ext>
                </a:extLst>
              </a:tr>
            </a:tbl>
          </a:graphicData>
        </a:graphic>
      </p:graphicFrame>
      <p:sp>
        <p:nvSpPr>
          <p:cNvPr id="14" name="圆角矩形2 675"/>
          <p:cNvSpPr>
            <a:spLocks noChangeArrowheads="1"/>
          </p:cNvSpPr>
          <p:nvPr/>
        </p:nvSpPr>
        <p:spPr bwMode="auto">
          <a:xfrm>
            <a:off x="4914647" y="3733136"/>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4826525" y="4396621"/>
            <a:ext cx="6759018" cy="1200329"/>
          </a:xfrm>
          <a:prstGeom prst="rect">
            <a:avLst/>
          </a:prstGeom>
          <a:noFill/>
        </p:spPr>
        <p:txBody>
          <a:bodyPr wrap="square" rtlCol="0">
            <a:spAutoFit/>
          </a:bodyPr>
          <a:lstStyle/>
          <a:p>
            <a:r>
              <a:rPr lang="zh-CN" altLang="en-US" dirty="0"/>
              <a:t>从分析结果来看，顾客对招行产品手机银行的正面情绪为</a:t>
            </a:r>
            <a:r>
              <a:rPr lang="en-US" altLang="zh-CN" dirty="0"/>
              <a:t>34.0%</a:t>
            </a:r>
            <a:r>
              <a:rPr lang="zh-CN" altLang="en-US" dirty="0"/>
              <a:t>，</a:t>
            </a:r>
            <a:endParaRPr lang="en-US" altLang="zh-CN" dirty="0"/>
          </a:p>
          <a:p>
            <a:r>
              <a:rPr lang="zh-CN" altLang="en-US" dirty="0"/>
              <a:t>负面情绪为</a:t>
            </a:r>
            <a:r>
              <a:rPr lang="en-US" altLang="zh-CN" dirty="0"/>
              <a:t>66.0%</a:t>
            </a:r>
            <a:r>
              <a:rPr lang="zh-CN" altLang="en-US" dirty="0"/>
              <a:t>，负面情绪比正面情绪多了</a:t>
            </a:r>
            <a:r>
              <a:rPr lang="en-US" altLang="zh-CN" dirty="0"/>
              <a:t>32</a:t>
            </a:r>
            <a:r>
              <a:rPr lang="zh-CN" altLang="en-US" dirty="0"/>
              <a:t>个百分点，所以，说明顾客总体对我们招行的手机银行是非常不满意，手机银行产品有待改善。</a:t>
            </a:r>
          </a:p>
        </p:txBody>
      </p:sp>
      <p:pic>
        <p:nvPicPr>
          <p:cNvPr id="11" name="图片 10" descr="C:\Users\lenovo\AppData\Local\Microsoft\Windows\INetCache\Content.Word\Phone_bank.png"/>
          <p:cNvPicPr/>
          <p:nvPr/>
        </p:nvPicPr>
        <p:blipFill>
          <a:blip r:embed="rId2">
            <a:extLst>
              <a:ext uri="{28A0092B-C50C-407E-A947-70E740481C1C}">
                <a14:useLocalDpi xmlns:a14="http://schemas.microsoft.com/office/drawing/2010/main" val="0"/>
              </a:ext>
            </a:extLst>
          </a:blip>
          <a:srcRect/>
          <a:stretch>
            <a:fillRect/>
          </a:stretch>
        </p:blipFill>
        <p:spPr bwMode="auto">
          <a:xfrm>
            <a:off x="451695" y="3061199"/>
            <a:ext cx="3931769" cy="3009662"/>
          </a:xfrm>
          <a:prstGeom prst="rect">
            <a:avLst/>
          </a:prstGeom>
          <a:noFill/>
          <a:ln>
            <a:noFill/>
          </a:ln>
        </p:spPr>
      </p:pic>
    </p:spTree>
    <p:extLst>
      <p:ext uri="{BB962C8B-B14F-4D97-AF65-F5344CB8AC3E}">
        <p14:creationId xmlns:p14="http://schemas.microsoft.com/office/powerpoint/2010/main" val="299751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5646656"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招行事件</a:t>
            </a:r>
            <a:r>
              <a:rPr lang="zh-CN" altLang="en-US" sz="1800" dirty="0">
                <a:solidFill>
                  <a:srgbClr val="FF0000"/>
                </a:solidFill>
                <a:latin typeface="Arial" panose="020B0604020202020204" pitchFamily="34" charset="0"/>
                <a:ea typeface="宋体" panose="02010600030101010101" pitchFamily="2" charset="-122"/>
              </a:rPr>
              <a:t>一季度盈利额超过交行</a:t>
            </a:r>
            <a:r>
              <a:rPr lang="zh-CN" altLang="en-US" sz="1800" dirty="0">
                <a:solidFill>
                  <a:schemeClr val="tx1"/>
                </a:solidFill>
                <a:latin typeface="Arial" panose="020B0604020202020204" pitchFamily="34" charset="0"/>
                <a:ea typeface="宋体" panose="02010600030101010101" pitchFamily="2" charset="-122"/>
              </a:rPr>
              <a:t>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649399873"/>
              </p:ext>
            </p:extLst>
          </p:nvPr>
        </p:nvGraphicFramePr>
        <p:xfrm>
          <a:off x="282803" y="2114833"/>
          <a:ext cx="10209228" cy="741680"/>
        </p:xfrm>
        <a:graphic>
          <a:graphicData uri="http://schemas.openxmlformats.org/drawingml/2006/table">
            <a:tbl>
              <a:tblPr firstRow="1" bandRow="1">
                <a:tableStyleId>{5C22544A-7EE6-4342-B048-85BDC9FD1C3A}</a:tableStyleId>
              </a:tblPr>
              <a:tblGrid>
                <a:gridCol w="1566778">
                  <a:extLst>
                    <a:ext uri="{9D8B030D-6E8A-4147-A177-3AD203B41FA5}">
                      <a16:colId xmlns:a16="http://schemas.microsoft.com/office/drawing/2014/main" val="3178756721"/>
                    </a:ext>
                  </a:extLst>
                </a:gridCol>
                <a:gridCol w="1728490">
                  <a:extLst>
                    <a:ext uri="{9D8B030D-6E8A-4147-A177-3AD203B41FA5}">
                      <a16:colId xmlns:a16="http://schemas.microsoft.com/office/drawing/2014/main" val="845018415"/>
                    </a:ext>
                  </a:extLst>
                </a:gridCol>
                <a:gridCol w="1728490">
                  <a:extLst>
                    <a:ext uri="{9D8B030D-6E8A-4147-A177-3AD203B41FA5}">
                      <a16:colId xmlns:a16="http://schemas.microsoft.com/office/drawing/2014/main" val="3841316729"/>
                    </a:ext>
                  </a:extLst>
                </a:gridCol>
                <a:gridCol w="1728490">
                  <a:extLst>
                    <a:ext uri="{9D8B030D-6E8A-4147-A177-3AD203B41FA5}">
                      <a16:colId xmlns:a16="http://schemas.microsoft.com/office/drawing/2014/main" val="2211390147"/>
                    </a:ext>
                  </a:extLst>
                </a:gridCol>
                <a:gridCol w="1728490">
                  <a:extLst>
                    <a:ext uri="{9D8B030D-6E8A-4147-A177-3AD203B41FA5}">
                      <a16:colId xmlns:a16="http://schemas.microsoft.com/office/drawing/2014/main" val="1971968862"/>
                    </a:ext>
                  </a:extLst>
                </a:gridCol>
                <a:gridCol w="1728490">
                  <a:extLst>
                    <a:ext uri="{9D8B030D-6E8A-4147-A177-3AD203B41FA5}">
                      <a16:colId xmlns:a16="http://schemas.microsoft.com/office/drawing/2014/main" val="1747824252"/>
                    </a:ext>
                  </a:extLst>
                </a:gridCol>
              </a:tblGrid>
              <a:tr h="370840">
                <a:tc rowSpan="2">
                  <a:txBody>
                    <a:bodyPr/>
                    <a:lstStyle/>
                    <a:p>
                      <a:pPr algn="ctr"/>
                      <a:r>
                        <a:rPr lang="zh-CN" altLang="en-US" dirty="0"/>
                        <a:t>一季度盈利额相关微博舆情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370840">
                <a:tc vMerge="1">
                  <a:txBody>
                    <a:bodyPr/>
                    <a:lstStyle/>
                    <a:p>
                      <a:endParaRPr lang="zh-CN" altLang="en-US" dirty="0"/>
                    </a:p>
                  </a:txBody>
                  <a:tcPr/>
                </a:tc>
                <a:tc>
                  <a:txBody>
                    <a:bodyPr/>
                    <a:lstStyle/>
                    <a:p>
                      <a:r>
                        <a:rPr lang="en-US" altLang="zh-CN" dirty="0"/>
                        <a:t>6</a:t>
                      </a:r>
                      <a:endParaRPr lang="zh-CN" altLang="en-US" dirty="0"/>
                    </a:p>
                  </a:txBody>
                  <a:tcPr/>
                </a:tc>
                <a:tc>
                  <a:txBody>
                    <a:bodyPr/>
                    <a:lstStyle/>
                    <a:p>
                      <a:r>
                        <a:rPr lang="en-US" altLang="zh-CN" dirty="0"/>
                        <a:t>4.014</a:t>
                      </a:r>
                      <a:endParaRPr lang="zh-CN" altLang="en-US" dirty="0"/>
                    </a:p>
                  </a:txBody>
                  <a:tcPr/>
                </a:tc>
                <a:tc>
                  <a:txBody>
                    <a:bodyPr/>
                    <a:lstStyle/>
                    <a:p>
                      <a:r>
                        <a:rPr lang="en-US" altLang="zh-CN" dirty="0"/>
                        <a:t>1.986</a:t>
                      </a:r>
                      <a:endParaRPr lang="zh-CN" altLang="en-US" dirty="0"/>
                    </a:p>
                  </a:txBody>
                  <a:tcPr/>
                </a:tc>
                <a:tc>
                  <a:txBody>
                    <a:bodyPr/>
                    <a:lstStyle/>
                    <a:p>
                      <a:r>
                        <a:rPr lang="en-US" altLang="zh-CN" dirty="0"/>
                        <a:t>0.669</a:t>
                      </a:r>
                      <a:endParaRPr lang="zh-CN" altLang="en-US" dirty="0"/>
                    </a:p>
                  </a:txBody>
                  <a:tcPr/>
                </a:tc>
                <a:tc>
                  <a:txBody>
                    <a:bodyPr/>
                    <a:lstStyle/>
                    <a:p>
                      <a:r>
                        <a:rPr lang="en-US" altLang="zh-CN" dirty="0"/>
                        <a:t>0.331</a:t>
                      </a:r>
                      <a:endParaRPr lang="zh-CN" altLang="en-US" dirty="0"/>
                    </a:p>
                  </a:txBody>
                  <a:tcPr/>
                </a:tc>
                <a:extLst>
                  <a:ext uri="{0D108BD9-81ED-4DB2-BD59-A6C34878D82A}">
                    <a16:rowId xmlns:a16="http://schemas.microsoft.com/office/drawing/2014/main" val="2158345026"/>
                  </a:ext>
                </a:extLst>
              </a:tr>
            </a:tbl>
          </a:graphicData>
        </a:graphic>
      </p:graphicFrame>
      <p:sp>
        <p:nvSpPr>
          <p:cNvPr id="14" name="圆角矩形2 675"/>
          <p:cNvSpPr>
            <a:spLocks noChangeArrowheads="1"/>
          </p:cNvSpPr>
          <p:nvPr/>
        </p:nvSpPr>
        <p:spPr bwMode="auto">
          <a:xfrm>
            <a:off x="5008258" y="3616840"/>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4914647" y="4396621"/>
            <a:ext cx="6670895" cy="1200329"/>
          </a:xfrm>
          <a:prstGeom prst="rect">
            <a:avLst/>
          </a:prstGeom>
          <a:noFill/>
        </p:spPr>
        <p:txBody>
          <a:bodyPr wrap="square" rtlCol="0">
            <a:spAutoFit/>
          </a:bodyPr>
          <a:lstStyle/>
          <a:p>
            <a:r>
              <a:rPr lang="zh-CN" altLang="en-US" dirty="0"/>
              <a:t>从分析结果来看，顾客对招行一季度盈利额超过交行的正面情绪为</a:t>
            </a:r>
            <a:r>
              <a:rPr lang="en-US" altLang="zh-CN" dirty="0"/>
              <a:t>66.9%</a:t>
            </a:r>
            <a:r>
              <a:rPr lang="zh-CN" altLang="en-US" dirty="0"/>
              <a:t>，负面情绪为</a:t>
            </a:r>
            <a:r>
              <a:rPr lang="en-US" altLang="zh-CN" dirty="0"/>
              <a:t>33.1%</a:t>
            </a:r>
            <a:r>
              <a:rPr lang="zh-CN" altLang="en-US" dirty="0"/>
              <a:t>，正面情绪比负面情绪多了</a:t>
            </a:r>
            <a:r>
              <a:rPr lang="en-US" altLang="zh-CN" dirty="0"/>
              <a:t>33.8</a:t>
            </a:r>
            <a:r>
              <a:rPr lang="zh-CN" altLang="en-US" dirty="0"/>
              <a:t>个百分点，所以，说明顾客总体对我们招行的一季度盈利额超过交行这件事是很称赞的，祝愿我行越来越好，早日超过四大行。</a:t>
            </a:r>
          </a:p>
        </p:txBody>
      </p:sp>
      <p:pic>
        <p:nvPicPr>
          <p:cNvPr id="12" name="图片 11" descr="C:\Users\lenovo\AppData\Local\Microsoft\Windows\INetCache\Content.Word\Profitability.png"/>
          <p:cNvPicPr/>
          <p:nvPr/>
        </p:nvPicPr>
        <p:blipFill>
          <a:blip r:embed="rId2">
            <a:extLst>
              <a:ext uri="{28A0092B-C50C-407E-A947-70E740481C1C}">
                <a14:useLocalDpi xmlns:a14="http://schemas.microsoft.com/office/drawing/2010/main" val="0"/>
              </a:ext>
            </a:extLst>
          </a:blip>
          <a:srcRect/>
          <a:stretch>
            <a:fillRect/>
          </a:stretch>
        </p:blipFill>
        <p:spPr bwMode="auto">
          <a:xfrm>
            <a:off x="479973" y="3199900"/>
            <a:ext cx="3809223" cy="2757840"/>
          </a:xfrm>
          <a:prstGeom prst="rect">
            <a:avLst/>
          </a:prstGeom>
          <a:noFill/>
          <a:ln>
            <a:noFill/>
          </a:ln>
        </p:spPr>
      </p:pic>
    </p:spTree>
    <p:extLst>
      <p:ext uri="{BB962C8B-B14F-4D97-AF65-F5344CB8AC3E}">
        <p14:creationId xmlns:p14="http://schemas.microsoft.com/office/powerpoint/2010/main" val="357176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290637" y="1766887"/>
            <a:ext cx="5872163" cy="59372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b="1" dirty="0">
                <a:solidFill>
                  <a:schemeClr val="tx1"/>
                </a:solidFill>
              </a:rPr>
              <a:t>1.</a:t>
            </a:r>
            <a:r>
              <a:rPr lang="zh-CN" altLang="en-US" b="1" dirty="0">
                <a:solidFill>
                  <a:schemeClr val="tx1"/>
                </a:solidFill>
              </a:rPr>
              <a:t>爬虫与舆情分析的主要流程</a:t>
            </a:r>
          </a:p>
        </p:txBody>
      </p:sp>
      <p:sp>
        <p:nvSpPr>
          <p:cNvPr id="8" name="圆角矩形 7"/>
          <p:cNvSpPr/>
          <p:nvPr/>
        </p:nvSpPr>
        <p:spPr>
          <a:xfrm>
            <a:off x="1290638" y="2738437"/>
            <a:ext cx="5872162" cy="5937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b="1" dirty="0">
                <a:solidFill>
                  <a:schemeClr val="tx1"/>
                </a:solidFill>
              </a:rPr>
              <a:t>2. </a:t>
            </a:r>
            <a:r>
              <a:rPr lang="zh-CN" altLang="en-US" b="1" dirty="0">
                <a:solidFill>
                  <a:schemeClr val="tx1"/>
                </a:solidFill>
              </a:rPr>
              <a:t>爬虫效率与性能分析</a:t>
            </a:r>
          </a:p>
        </p:txBody>
      </p:sp>
      <p:cxnSp>
        <p:nvCxnSpPr>
          <p:cNvPr id="11" name="直接连接符 10"/>
          <p:cNvCxnSpPr/>
          <p:nvPr/>
        </p:nvCxnSpPr>
        <p:spPr>
          <a:xfrm flipV="1">
            <a:off x="0" y="1130300"/>
            <a:ext cx="12192000" cy="60325"/>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47713" y="371475"/>
            <a:ext cx="119062" cy="819150"/>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右箭头 12"/>
          <p:cNvSpPr/>
          <p:nvPr/>
        </p:nvSpPr>
        <p:spPr>
          <a:xfrm>
            <a:off x="641350" y="442913"/>
            <a:ext cx="641350" cy="30797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右箭头 13"/>
          <p:cNvSpPr/>
          <p:nvPr/>
        </p:nvSpPr>
        <p:spPr>
          <a:xfrm rot="10800000">
            <a:off x="331788" y="603250"/>
            <a:ext cx="534987" cy="309563"/>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9" name="文本框 30"/>
          <p:cNvSpPr txBox="1">
            <a:spLocks noChangeArrowheads="1"/>
          </p:cNvSpPr>
          <p:nvPr/>
        </p:nvSpPr>
        <p:spPr bwMode="auto">
          <a:xfrm>
            <a:off x="1590675" y="468313"/>
            <a:ext cx="5688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a:solidFill>
                  <a:srgbClr val="BF9000"/>
                </a:solidFill>
                <a:latin typeface="微软雅黑" panose="020B0503020204020204" pitchFamily="34" charset="-122"/>
                <a:ea typeface="微软雅黑" panose="020B0503020204020204" pitchFamily="34" charset="-122"/>
              </a:rPr>
              <a:t>主要内容</a:t>
            </a:r>
          </a:p>
        </p:txBody>
      </p:sp>
      <p:sp>
        <p:nvSpPr>
          <p:cNvPr id="16" name="圆角矩形 15"/>
          <p:cNvSpPr/>
          <p:nvPr/>
        </p:nvSpPr>
        <p:spPr>
          <a:xfrm>
            <a:off x="1290638" y="4705350"/>
            <a:ext cx="5872162" cy="56991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b="1" dirty="0">
                <a:solidFill>
                  <a:schemeClr val="tx1"/>
                </a:solidFill>
              </a:rPr>
              <a:t>4.</a:t>
            </a:r>
            <a:r>
              <a:rPr lang="zh-CN" altLang="en-US" b="1" dirty="0">
                <a:solidFill>
                  <a:schemeClr val="tx1"/>
                </a:solidFill>
              </a:rPr>
              <a:t>爬虫及舆情分析结果展示与代码简介</a:t>
            </a:r>
          </a:p>
        </p:txBody>
      </p:sp>
      <p:sp>
        <p:nvSpPr>
          <p:cNvPr id="18" name="圆角矩形 17"/>
          <p:cNvSpPr/>
          <p:nvPr/>
        </p:nvSpPr>
        <p:spPr>
          <a:xfrm>
            <a:off x="1282700" y="3733800"/>
            <a:ext cx="5880100" cy="569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b="1" dirty="0">
                <a:solidFill>
                  <a:schemeClr val="tx1"/>
                </a:solidFill>
              </a:rPr>
              <a:t>3.</a:t>
            </a:r>
            <a:r>
              <a:rPr lang="zh-CN" altLang="en-US" b="1" dirty="0">
                <a:solidFill>
                  <a:schemeClr val="tx1"/>
                </a:solidFill>
              </a:rPr>
              <a:t>项目中的主要工具、问题及解决方式</a:t>
            </a:r>
          </a:p>
        </p:txBody>
      </p:sp>
    </p:spTree>
    <p:extLst>
      <p:ext uri="{BB962C8B-B14F-4D97-AF65-F5344CB8AC3E}">
        <p14:creationId xmlns:p14="http://schemas.microsoft.com/office/powerpoint/2010/main" val="2765422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4.2</a:t>
              </a:r>
              <a:r>
                <a:rPr lang="zh-CN" altLang="en-US" b="1" dirty="0">
                  <a:solidFill>
                    <a:srgbClr val="000000"/>
                  </a:solidFill>
                  <a:latin typeface="Arial" panose="020B0604020202020204" pitchFamily="34" charset="0"/>
                </a:rPr>
                <a:t>舆情分析结果</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0" name="圆角矩形2 675"/>
          <p:cNvSpPr>
            <a:spLocks noChangeArrowheads="1"/>
          </p:cNvSpPr>
          <p:nvPr/>
        </p:nvSpPr>
        <p:spPr bwMode="auto">
          <a:xfrm>
            <a:off x="0" y="1346398"/>
            <a:ext cx="5646656"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招行事件</a:t>
            </a:r>
            <a:r>
              <a:rPr lang="zh-CN" altLang="en-US" sz="1800" dirty="0">
                <a:solidFill>
                  <a:srgbClr val="FF0000"/>
                </a:solidFill>
                <a:latin typeface="Arial" panose="020B0604020202020204" pitchFamily="34" charset="0"/>
                <a:ea typeface="宋体" panose="02010600030101010101" pitchFamily="2" charset="-122"/>
              </a:rPr>
              <a:t>支持银联二维码支</a:t>
            </a:r>
            <a:r>
              <a:rPr lang="zh-CN" altLang="en-US" sz="1800" dirty="0">
                <a:solidFill>
                  <a:schemeClr val="tx1"/>
                </a:solidFill>
                <a:latin typeface="Arial" panose="020B0604020202020204" pitchFamily="34" charset="0"/>
                <a:ea typeface="宋体" panose="02010600030101010101" pitchFamily="2" charset="-122"/>
              </a:rPr>
              <a:t>付相关微博舆情分析</a:t>
            </a:r>
            <a:endParaRPr lang="zh-CN" altLang="zh-CN" sz="1800" dirty="0">
              <a:solidFill>
                <a:schemeClr val="tx1"/>
              </a:solidFill>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844490822"/>
              </p:ext>
            </p:extLst>
          </p:nvPr>
        </p:nvGraphicFramePr>
        <p:xfrm>
          <a:off x="55074" y="1943283"/>
          <a:ext cx="11981468" cy="904440"/>
        </p:xfrm>
        <a:graphic>
          <a:graphicData uri="http://schemas.openxmlformats.org/drawingml/2006/table">
            <a:tbl>
              <a:tblPr firstRow="1" bandRow="1">
                <a:tableStyleId>{5C22544A-7EE6-4342-B048-85BDC9FD1C3A}</a:tableStyleId>
              </a:tblPr>
              <a:tblGrid>
                <a:gridCol w="1838758">
                  <a:extLst>
                    <a:ext uri="{9D8B030D-6E8A-4147-A177-3AD203B41FA5}">
                      <a16:colId xmlns:a16="http://schemas.microsoft.com/office/drawing/2014/main" val="3178756721"/>
                    </a:ext>
                  </a:extLst>
                </a:gridCol>
                <a:gridCol w="2028542">
                  <a:extLst>
                    <a:ext uri="{9D8B030D-6E8A-4147-A177-3AD203B41FA5}">
                      <a16:colId xmlns:a16="http://schemas.microsoft.com/office/drawing/2014/main" val="845018415"/>
                    </a:ext>
                  </a:extLst>
                </a:gridCol>
                <a:gridCol w="2028542">
                  <a:extLst>
                    <a:ext uri="{9D8B030D-6E8A-4147-A177-3AD203B41FA5}">
                      <a16:colId xmlns:a16="http://schemas.microsoft.com/office/drawing/2014/main" val="3841316729"/>
                    </a:ext>
                  </a:extLst>
                </a:gridCol>
                <a:gridCol w="2028542">
                  <a:extLst>
                    <a:ext uri="{9D8B030D-6E8A-4147-A177-3AD203B41FA5}">
                      <a16:colId xmlns:a16="http://schemas.microsoft.com/office/drawing/2014/main" val="2211390147"/>
                    </a:ext>
                  </a:extLst>
                </a:gridCol>
                <a:gridCol w="2028542">
                  <a:extLst>
                    <a:ext uri="{9D8B030D-6E8A-4147-A177-3AD203B41FA5}">
                      <a16:colId xmlns:a16="http://schemas.microsoft.com/office/drawing/2014/main" val="1971968862"/>
                    </a:ext>
                  </a:extLst>
                </a:gridCol>
                <a:gridCol w="2028542">
                  <a:extLst>
                    <a:ext uri="{9D8B030D-6E8A-4147-A177-3AD203B41FA5}">
                      <a16:colId xmlns:a16="http://schemas.microsoft.com/office/drawing/2014/main" val="1747824252"/>
                    </a:ext>
                  </a:extLst>
                </a:gridCol>
              </a:tblGrid>
              <a:tr h="452220">
                <a:tc rowSpan="2">
                  <a:txBody>
                    <a:bodyPr/>
                    <a:lstStyle/>
                    <a:p>
                      <a:pPr algn="ctr"/>
                      <a:r>
                        <a:rPr lang="zh-CN" altLang="en-US" dirty="0"/>
                        <a:t>支持二维码支付相关微博舆情</a:t>
                      </a:r>
                    </a:p>
                  </a:txBody>
                  <a:tcPr/>
                </a:tc>
                <a:tc>
                  <a:txBody>
                    <a:bodyPr/>
                    <a:lstStyle/>
                    <a:p>
                      <a:r>
                        <a:rPr lang="zh-CN" altLang="en-US" dirty="0"/>
                        <a:t>条数</a:t>
                      </a:r>
                    </a:p>
                  </a:txBody>
                  <a:tcPr/>
                </a:tc>
                <a:tc>
                  <a:txBody>
                    <a:bodyPr/>
                    <a:lstStyle/>
                    <a:p>
                      <a:r>
                        <a:rPr lang="zh-CN" altLang="en-US" dirty="0"/>
                        <a:t>总正面情绪</a:t>
                      </a:r>
                    </a:p>
                  </a:txBody>
                  <a:tcPr/>
                </a:tc>
                <a:tc>
                  <a:txBody>
                    <a:bodyPr/>
                    <a:lstStyle/>
                    <a:p>
                      <a:r>
                        <a:rPr lang="zh-CN" altLang="en-US" dirty="0"/>
                        <a:t>总负面情绪</a:t>
                      </a:r>
                    </a:p>
                  </a:txBody>
                  <a:tcPr/>
                </a:tc>
                <a:tc>
                  <a:txBody>
                    <a:bodyPr/>
                    <a:lstStyle/>
                    <a:p>
                      <a:r>
                        <a:rPr lang="zh-CN" altLang="en-US" dirty="0"/>
                        <a:t>平均正面情绪</a:t>
                      </a:r>
                    </a:p>
                  </a:txBody>
                  <a:tcPr/>
                </a:tc>
                <a:tc>
                  <a:txBody>
                    <a:bodyPr/>
                    <a:lstStyle/>
                    <a:p>
                      <a:r>
                        <a:rPr lang="zh-CN" altLang="en-US" dirty="0"/>
                        <a:t>平均负面情绪</a:t>
                      </a:r>
                    </a:p>
                  </a:txBody>
                  <a:tcPr/>
                </a:tc>
                <a:extLst>
                  <a:ext uri="{0D108BD9-81ED-4DB2-BD59-A6C34878D82A}">
                    <a16:rowId xmlns:a16="http://schemas.microsoft.com/office/drawing/2014/main" val="1889011384"/>
                  </a:ext>
                </a:extLst>
              </a:tr>
              <a:tr h="452220">
                <a:tc vMerge="1">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0.730</a:t>
                      </a:r>
                      <a:endParaRPr lang="zh-CN" altLang="en-US" dirty="0"/>
                    </a:p>
                  </a:txBody>
                  <a:tcPr/>
                </a:tc>
                <a:tc>
                  <a:txBody>
                    <a:bodyPr/>
                    <a:lstStyle/>
                    <a:p>
                      <a:r>
                        <a:rPr lang="en-US" altLang="zh-CN" dirty="0"/>
                        <a:t>0.270</a:t>
                      </a:r>
                      <a:endParaRPr lang="zh-CN" altLang="en-US" dirty="0"/>
                    </a:p>
                  </a:txBody>
                  <a:tcPr/>
                </a:tc>
                <a:tc>
                  <a:txBody>
                    <a:bodyPr/>
                    <a:lstStyle/>
                    <a:p>
                      <a:r>
                        <a:rPr lang="en-US" altLang="zh-CN" dirty="0"/>
                        <a:t>0.730</a:t>
                      </a:r>
                      <a:endParaRPr lang="zh-CN" altLang="en-US" dirty="0"/>
                    </a:p>
                  </a:txBody>
                  <a:tcPr/>
                </a:tc>
                <a:tc>
                  <a:txBody>
                    <a:bodyPr/>
                    <a:lstStyle/>
                    <a:p>
                      <a:r>
                        <a:rPr lang="en-US" altLang="zh-CN" dirty="0"/>
                        <a:t>0.270</a:t>
                      </a:r>
                      <a:endParaRPr lang="zh-CN" altLang="en-US" dirty="0"/>
                    </a:p>
                  </a:txBody>
                  <a:tcPr/>
                </a:tc>
                <a:extLst>
                  <a:ext uri="{0D108BD9-81ED-4DB2-BD59-A6C34878D82A}">
                    <a16:rowId xmlns:a16="http://schemas.microsoft.com/office/drawing/2014/main" val="2158345026"/>
                  </a:ext>
                </a:extLst>
              </a:tr>
            </a:tbl>
          </a:graphicData>
        </a:graphic>
      </p:graphicFrame>
      <p:sp>
        <p:nvSpPr>
          <p:cNvPr id="14" name="圆角矩形2 675"/>
          <p:cNvSpPr>
            <a:spLocks noChangeArrowheads="1"/>
          </p:cNvSpPr>
          <p:nvPr/>
        </p:nvSpPr>
        <p:spPr bwMode="auto">
          <a:xfrm>
            <a:off x="5008258" y="3616840"/>
            <a:ext cx="758318" cy="425048"/>
          </a:xfrm>
          <a:prstGeom prst="roundRect">
            <a:avLst>
              <a:gd name="adj" fmla="val 16667"/>
            </a:avLst>
          </a:prstGeom>
          <a:solidFill>
            <a:srgbClr val="93C57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幼圆" panose="02010509060101010101" pitchFamily="49" charset="-122"/>
              </a:defRPr>
            </a:lvl1pPr>
            <a:lvl2pPr marL="742950" indent="-285750">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fontAlgn="auto" hangingPunct="1">
              <a:lnSpc>
                <a:spcPct val="100000"/>
              </a:lnSpc>
              <a:spcBef>
                <a:spcPct val="0"/>
              </a:spcBef>
              <a:spcAft>
                <a:spcPts val="0"/>
              </a:spcAft>
              <a:buClrTx/>
              <a:buSzTx/>
              <a:buFont typeface="Wingdings" panose="05000000000000000000" pitchFamily="2" charset="2"/>
              <a:buNone/>
              <a:defRPr/>
            </a:pPr>
            <a:r>
              <a:rPr lang="zh-CN" altLang="en-US" sz="1800" dirty="0">
                <a:solidFill>
                  <a:schemeClr val="tx1"/>
                </a:solidFill>
                <a:latin typeface="Arial" panose="020B0604020202020204" pitchFamily="34" charset="0"/>
                <a:ea typeface="宋体" panose="02010600030101010101" pitchFamily="2" charset="-122"/>
              </a:rPr>
              <a:t>结论</a:t>
            </a:r>
            <a:endParaRPr lang="zh-CN" altLang="zh-CN" sz="1800" dirty="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4914647" y="4396621"/>
            <a:ext cx="6670895" cy="1200329"/>
          </a:xfrm>
          <a:prstGeom prst="rect">
            <a:avLst/>
          </a:prstGeom>
          <a:noFill/>
        </p:spPr>
        <p:txBody>
          <a:bodyPr wrap="square" rtlCol="0">
            <a:spAutoFit/>
          </a:bodyPr>
          <a:lstStyle/>
          <a:p>
            <a:r>
              <a:rPr lang="zh-CN" altLang="en-US" dirty="0"/>
              <a:t>从分析结果来看，顾客对招行事件支持银联二维码支付的正面情绪为</a:t>
            </a:r>
            <a:r>
              <a:rPr lang="en-US" altLang="zh-CN" dirty="0"/>
              <a:t>73.0%</a:t>
            </a:r>
            <a:r>
              <a:rPr lang="zh-CN" altLang="en-US" dirty="0"/>
              <a:t>，负面情绪为</a:t>
            </a:r>
            <a:r>
              <a:rPr lang="en-US" altLang="zh-CN" dirty="0"/>
              <a:t>27.0%</a:t>
            </a:r>
            <a:r>
              <a:rPr lang="zh-CN" altLang="en-US" dirty="0"/>
              <a:t>，正面情绪比负面情绪多了</a:t>
            </a:r>
            <a:r>
              <a:rPr lang="en-US" altLang="zh-CN" dirty="0"/>
              <a:t>46</a:t>
            </a:r>
            <a:r>
              <a:rPr lang="zh-CN" altLang="en-US" dirty="0"/>
              <a:t>个百分点，所以，说明顾客总体对我们招行支持银联二维码支付这件事是很称赞的，祝愿我行能推出更多优秀便捷的产品。</a:t>
            </a:r>
          </a:p>
        </p:txBody>
      </p:sp>
      <p:pic>
        <p:nvPicPr>
          <p:cNvPr id="11" name="图片 10" descr="C:\Users\lenovo\AppData\Local\Microsoft\Windows\INetCache\Content.Word\Code_payment.png"/>
          <p:cNvPicPr/>
          <p:nvPr/>
        </p:nvPicPr>
        <p:blipFill>
          <a:blip r:embed="rId2">
            <a:extLst>
              <a:ext uri="{28A0092B-C50C-407E-A947-70E740481C1C}">
                <a14:useLocalDpi xmlns:a14="http://schemas.microsoft.com/office/drawing/2010/main" val="0"/>
              </a:ext>
            </a:extLst>
          </a:blip>
          <a:srcRect/>
          <a:stretch>
            <a:fillRect/>
          </a:stretch>
        </p:blipFill>
        <p:spPr bwMode="auto">
          <a:xfrm>
            <a:off x="489401" y="3202456"/>
            <a:ext cx="3639539" cy="2868406"/>
          </a:xfrm>
          <a:prstGeom prst="rect">
            <a:avLst/>
          </a:prstGeom>
          <a:noFill/>
          <a:ln>
            <a:noFill/>
          </a:ln>
        </p:spPr>
      </p:pic>
    </p:spTree>
    <p:extLst>
      <p:ext uri="{BB962C8B-B14F-4D97-AF65-F5344CB8AC3E}">
        <p14:creationId xmlns:p14="http://schemas.microsoft.com/office/powerpoint/2010/main" val="257390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4.3</a:t>
              </a:r>
              <a:r>
                <a:rPr lang="zh-CN" altLang="en-US" b="1" dirty="0">
                  <a:solidFill>
                    <a:srgbClr val="000000"/>
                  </a:solidFill>
                  <a:latin typeface="Arial" panose="020B0604020202020204" pitchFamily="34" charset="0"/>
                </a:rPr>
                <a:t>代码简介</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2" name="文本框 1"/>
          <p:cNvSpPr txBox="1"/>
          <p:nvPr/>
        </p:nvSpPr>
        <p:spPr>
          <a:xfrm>
            <a:off x="1" y="1562597"/>
            <a:ext cx="10566995" cy="369332"/>
          </a:xfrm>
          <a:prstGeom prst="rect">
            <a:avLst/>
          </a:prstGeom>
          <a:noFill/>
        </p:spPr>
        <p:txBody>
          <a:bodyPr wrap="none" rtlCol="0">
            <a:spAutoFit/>
          </a:bodyPr>
          <a:lstStyle/>
          <a:p>
            <a:r>
              <a:rPr lang="zh-CN" altLang="en-US" dirty="0"/>
              <a:t>所有的源代码以及结果放在所提交的</a:t>
            </a:r>
            <a:r>
              <a:rPr lang="en-US" altLang="zh-CN" dirty="0" err="1"/>
              <a:t>analysis_result</a:t>
            </a:r>
            <a:r>
              <a:rPr lang="zh-CN" altLang="en-US" dirty="0"/>
              <a:t>这个文件夹下，这个文件夹下存放三个文件夹如下：</a:t>
            </a:r>
          </a:p>
        </p:txBody>
      </p:sp>
      <p:pic>
        <p:nvPicPr>
          <p:cNvPr id="3" name="图片 2"/>
          <p:cNvPicPr>
            <a:picLocks noChangeAspect="1"/>
          </p:cNvPicPr>
          <p:nvPr/>
        </p:nvPicPr>
        <p:blipFill>
          <a:blip r:embed="rId2"/>
          <a:stretch>
            <a:fillRect/>
          </a:stretch>
        </p:blipFill>
        <p:spPr>
          <a:xfrm>
            <a:off x="1" y="2029005"/>
            <a:ext cx="5895238" cy="1000000"/>
          </a:xfrm>
          <a:prstGeom prst="rect">
            <a:avLst/>
          </a:prstGeom>
        </p:spPr>
      </p:pic>
      <p:sp>
        <p:nvSpPr>
          <p:cNvPr id="12" name="文本框 11"/>
          <p:cNvSpPr txBox="1"/>
          <p:nvPr/>
        </p:nvSpPr>
        <p:spPr>
          <a:xfrm>
            <a:off x="0" y="3071762"/>
            <a:ext cx="8032968" cy="369332"/>
          </a:xfrm>
          <a:prstGeom prst="rect">
            <a:avLst/>
          </a:prstGeom>
          <a:noFill/>
        </p:spPr>
        <p:txBody>
          <a:bodyPr wrap="none" rtlCol="0">
            <a:spAutoFit/>
          </a:bodyPr>
          <a:lstStyle/>
          <a:p>
            <a:r>
              <a:rPr lang="zh-CN" altLang="en-US" dirty="0"/>
              <a:t>从上到下依次存放着爬虫源代码以及结果、数据分析结果、数据分析源代码。</a:t>
            </a:r>
          </a:p>
        </p:txBody>
      </p:sp>
      <p:sp>
        <p:nvSpPr>
          <p:cNvPr id="13" name="文本框 12"/>
          <p:cNvSpPr txBox="1"/>
          <p:nvPr/>
        </p:nvSpPr>
        <p:spPr>
          <a:xfrm>
            <a:off x="0" y="3483851"/>
            <a:ext cx="3840860" cy="369332"/>
          </a:xfrm>
          <a:prstGeom prst="rect">
            <a:avLst/>
          </a:prstGeom>
          <a:noFill/>
        </p:spPr>
        <p:txBody>
          <a:bodyPr wrap="none" rtlCol="0">
            <a:spAutoFit/>
          </a:bodyPr>
          <a:lstStyle/>
          <a:p>
            <a:r>
              <a:rPr lang="en-US" altLang="zh-CN" dirty="0" err="1"/>
              <a:t>Crawler_source_code_result</a:t>
            </a:r>
            <a:r>
              <a:rPr lang="en-US" altLang="zh-CN" dirty="0"/>
              <a:t> </a:t>
            </a:r>
            <a:r>
              <a:rPr lang="zh-CN" altLang="en-US" dirty="0"/>
              <a:t>文件下：</a:t>
            </a:r>
          </a:p>
        </p:txBody>
      </p:sp>
      <p:pic>
        <p:nvPicPr>
          <p:cNvPr id="5" name="图片 4"/>
          <p:cNvPicPr>
            <a:picLocks noChangeAspect="1"/>
          </p:cNvPicPr>
          <p:nvPr/>
        </p:nvPicPr>
        <p:blipFill>
          <a:blip r:embed="rId3"/>
          <a:stretch>
            <a:fillRect/>
          </a:stretch>
        </p:blipFill>
        <p:spPr>
          <a:xfrm>
            <a:off x="0" y="3895940"/>
            <a:ext cx="6590476" cy="1314286"/>
          </a:xfrm>
          <a:prstGeom prst="rect">
            <a:avLst/>
          </a:prstGeom>
        </p:spPr>
      </p:pic>
      <p:sp>
        <p:nvSpPr>
          <p:cNvPr id="15" name="文本框 14"/>
          <p:cNvSpPr txBox="1"/>
          <p:nvPr/>
        </p:nvSpPr>
        <p:spPr>
          <a:xfrm>
            <a:off x="0" y="4883651"/>
            <a:ext cx="12011878" cy="369332"/>
          </a:xfrm>
          <a:prstGeom prst="rect">
            <a:avLst/>
          </a:prstGeom>
          <a:noFill/>
        </p:spPr>
        <p:txBody>
          <a:bodyPr wrap="none" rtlCol="0">
            <a:spAutoFit/>
          </a:bodyPr>
          <a:lstStyle/>
          <a:p>
            <a:r>
              <a:rPr lang="zh-CN" altLang="en-US" dirty="0"/>
              <a:t>从上到下依次存放着爬虫模块、模拟登陆模块、主程序模块、爬虫结果。准备爬虫的时候运行</a:t>
            </a:r>
            <a:r>
              <a:rPr lang="en-US" altLang="zh-CN" dirty="0"/>
              <a:t>mymain.py</a:t>
            </a:r>
            <a:r>
              <a:rPr lang="zh-CN" altLang="en-US" dirty="0"/>
              <a:t>文件即可。</a:t>
            </a:r>
          </a:p>
        </p:txBody>
      </p:sp>
    </p:spTree>
    <p:extLst>
      <p:ext uri="{BB962C8B-B14F-4D97-AF65-F5344CB8AC3E}">
        <p14:creationId xmlns:p14="http://schemas.microsoft.com/office/powerpoint/2010/main" val="2519323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4128940"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en-US" altLang="zh-CN" b="1" dirty="0">
                  <a:solidFill>
                    <a:srgbClr val="000000"/>
                  </a:solidFill>
                  <a:latin typeface="Arial" panose="020B0604020202020204" pitchFamily="34" charset="0"/>
                </a:rPr>
                <a:t>4.3</a:t>
              </a:r>
              <a:r>
                <a:rPr lang="zh-CN" altLang="en-US" b="1" dirty="0">
                  <a:solidFill>
                    <a:srgbClr val="000000"/>
                  </a:solidFill>
                  <a:latin typeface="Arial" panose="020B0604020202020204" pitchFamily="34" charset="0"/>
                </a:rPr>
                <a:t>代码简介</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17" name="文本框 16"/>
          <p:cNvSpPr txBox="1"/>
          <p:nvPr/>
        </p:nvSpPr>
        <p:spPr>
          <a:xfrm>
            <a:off x="55074" y="1047059"/>
            <a:ext cx="3751796" cy="369332"/>
          </a:xfrm>
          <a:prstGeom prst="rect">
            <a:avLst/>
          </a:prstGeom>
          <a:noFill/>
        </p:spPr>
        <p:txBody>
          <a:bodyPr wrap="none" rtlCol="0">
            <a:spAutoFit/>
          </a:bodyPr>
          <a:lstStyle/>
          <a:p>
            <a:r>
              <a:rPr lang="en-US" altLang="zh-CN" dirty="0" err="1"/>
              <a:t>Data_analysis_source_code</a:t>
            </a:r>
            <a:r>
              <a:rPr lang="en-US" altLang="zh-CN" dirty="0"/>
              <a:t> </a:t>
            </a:r>
            <a:r>
              <a:rPr lang="zh-CN" altLang="en-US" dirty="0"/>
              <a:t>文件下：</a:t>
            </a:r>
          </a:p>
        </p:txBody>
      </p:sp>
      <p:pic>
        <p:nvPicPr>
          <p:cNvPr id="7" name="图片 6"/>
          <p:cNvPicPr>
            <a:picLocks noChangeAspect="1"/>
          </p:cNvPicPr>
          <p:nvPr/>
        </p:nvPicPr>
        <p:blipFill>
          <a:blip r:embed="rId2"/>
          <a:stretch>
            <a:fillRect/>
          </a:stretch>
        </p:blipFill>
        <p:spPr>
          <a:xfrm>
            <a:off x="55074" y="1508536"/>
            <a:ext cx="6166617" cy="2166621"/>
          </a:xfrm>
          <a:prstGeom prst="rect">
            <a:avLst/>
          </a:prstGeom>
        </p:spPr>
      </p:pic>
      <p:sp>
        <p:nvSpPr>
          <p:cNvPr id="19" name="文本框 18"/>
          <p:cNvSpPr txBox="1"/>
          <p:nvPr/>
        </p:nvSpPr>
        <p:spPr>
          <a:xfrm>
            <a:off x="5723084" y="2130181"/>
            <a:ext cx="6468916" cy="923330"/>
          </a:xfrm>
          <a:prstGeom prst="rect">
            <a:avLst/>
          </a:prstGeom>
          <a:noFill/>
        </p:spPr>
        <p:txBody>
          <a:bodyPr wrap="square" rtlCol="0">
            <a:spAutoFit/>
          </a:bodyPr>
          <a:lstStyle/>
          <a:p>
            <a:r>
              <a:rPr lang="zh-CN" altLang="en-US" dirty="0"/>
              <a:t>第一个文件夹存放着腾讯文智情绪分析</a:t>
            </a:r>
            <a:r>
              <a:rPr lang="en-US" altLang="zh-CN" dirty="0"/>
              <a:t>API</a:t>
            </a:r>
            <a:r>
              <a:rPr lang="zh-CN" altLang="en-US" dirty="0"/>
              <a:t>模块，</a:t>
            </a:r>
            <a:r>
              <a:rPr lang="en-US" altLang="zh-CN" dirty="0"/>
              <a:t>analysisplot.py</a:t>
            </a:r>
            <a:r>
              <a:rPr lang="zh-CN" altLang="en-US" dirty="0"/>
              <a:t>是画图模块，其余的文件是和招行相关的产品、服务、重点事件的抽取和情绪值分析。</a:t>
            </a:r>
          </a:p>
        </p:txBody>
      </p:sp>
      <p:sp>
        <p:nvSpPr>
          <p:cNvPr id="14" name="文本框 13"/>
          <p:cNvSpPr txBox="1"/>
          <p:nvPr/>
        </p:nvSpPr>
        <p:spPr>
          <a:xfrm>
            <a:off x="55074" y="3876988"/>
            <a:ext cx="3181833" cy="369332"/>
          </a:xfrm>
          <a:prstGeom prst="rect">
            <a:avLst/>
          </a:prstGeom>
          <a:noFill/>
        </p:spPr>
        <p:txBody>
          <a:bodyPr wrap="none" rtlCol="0">
            <a:spAutoFit/>
          </a:bodyPr>
          <a:lstStyle/>
          <a:p>
            <a:r>
              <a:rPr lang="en-US" altLang="zh-CN" dirty="0" err="1"/>
              <a:t>Data_analysis_results</a:t>
            </a:r>
            <a:r>
              <a:rPr lang="en-US" altLang="zh-CN" dirty="0"/>
              <a:t> </a:t>
            </a:r>
            <a:r>
              <a:rPr lang="zh-CN" altLang="en-US" dirty="0"/>
              <a:t>文件下：</a:t>
            </a:r>
          </a:p>
        </p:txBody>
      </p:sp>
      <p:pic>
        <p:nvPicPr>
          <p:cNvPr id="4" name="图片 3"/>
          <p:cNvPicPr>
            <a:picLocks noChangeAspect="1"/>
          </p:cNvPicPr>
          <p:nvPr/>
        </p:nvPicPr>
        <p:blipFill>
          <a:blip r:embed="rId3"/>
          <a:stretch>
            <a:fillRect/>
          </a:stretch>
        </p:blipFill>
        <p:spPr>
          <a:xfrm>
            <a:off x="55074" y="4275133"/>
            <a:ext cx="7124412" cy="2374804"/>
          </a:xfrm>
          <a:prstGeom prst="rect">
            <a:avLst/>
          </a:prstGeom>
        </p:spPr>
      </p:pic>
      <p:sp>
        <p:nvSpPr>
          <p:cNvPr id="16" name="文本框 15"/>
          <p:cNvSpPr txBox="1"/>
          <p:nvPr/>
        </p:nvSpPr>
        <p:spPr>
          <a:xfrm>
            <a:off x="5573826" y="4539205"/>
            <a:ext cx="6468916" cy="923330"/>
          </a:xfrm>
          <a:prstGeom prst="rect">
            <a:avLst/>
          </a:prstGeom>
          <a:noFill/>
        </p:spPr>
        <p:txBody>
          <a:bodyPr wrap="square" rtlCol="0">
            <a:spAutoFit/>
          </a:bodyPr>
          <a:lstStyle/>
          <a:p>
            <a:r>
              <a:rPr lang="zh-CN" altLang="en-US" dirty="0"/>
              <a:t>其中</a:t>
            </a:r>
            <a:r>
              <a:rPr lang="en-US" altLang="zh-CN" dirty="0"/>
              <a:t>EXCEL</a:t>
            </a:r>
            <a:r>
              <a:rPr lang="zh-CN" altLang="en-US" dirty="0"/>
              <a:t>文件是和招行相关的产品、服务、重点事件的抽取结果的存放；图片是和招行相关的产品、服务、重点事件情绪分析的结果展示。</a:t>
            </a:r>
          </a:p>
        </p:txBody>
      </p:sp>
    </p:spTree>
    <p:extLst>
      <p:ext uri="{BB962C8B-B14F-4D97-AF65-F5344CB8AC3E}">
        <p14:creationId xmlns:p14="http://schemas.microsoft.com/office/powerpoint/2010/main" val="4255267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4" name="Group 15"/>
          <p:cNvGrpSpPr>
            <a:grpSpLocks/>
          </p:cNvGrpSpPr>
          <p:nvPr/>
        </p:nvGrpSpPr>
        <p:grpSpPr bwMode="auto">
          <a:xfrm>
            <a:off x="0" y="384685"/>
            <a:ext cx="3148553" cy="523875"/>
            <a:chOff x="101" y="40"/>
            <a:chExt cx="7572" cy="825"/>
          </a:xfrm>
        </p:grpSpPr>
        <p:sp>
          <p:nvSpPr>
            <p:cNvPr id="14345" name="圆角矩形2 675"/>
            <p:cNvSpPr>
              <a:spLocks noChangeArrowheads="1"/>
            </p:cNvSpPr>
            <p:nvPr/>
          </p:nvSpPr>
          <p:spPr bwMode="auto">
            <a:xfrm>
              <a:off x="101" y="113"/>
              <a:ext cx="5895"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latin typeface="Arial" panose="020B0604020202020204" pitchFamily="34" charset="0"/>
              </a:endParaRPr>
            </a:p>
          </p:txBody>
        </p:sp>
        <p:sp>
          <p:nvSpPr>
            <p:cNvPr id="14346" name="Text Box 17"/>
            <p:cNvSpPr txBox="1">
              <a:spLocks noChangeArrowheads="1"/>
            </p:cNvSpPr>
            <p:nvPr/>
          </p:nvSpPr>
          <p:spPr bwMode="auto">
            <a:xfrm>
              <a:off x="202" y="40"/>
              <a:ext cx="7471"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Wingdings" panose="05000000000000000000" pitchFamily="2" charset="2"/>
                <a:buNone/>
              </a:pPr>
              <a:r>
                <a:rPr lang="zh-CN" altLang="en-US" b="1" dirty="0">
                  <a:solidFill>
                    <a:srgbClr val="000000"/>
                  </a:solidFill>
                  <a:latin typeface="Arial" panose="020B0604020202020204" pitchFamily="34" charset="0"/>
                </a:rPr>
                <a:t>参考文献</a:t>
              </a:r>
              <a:r>
                <a:rPr lang="en-US" altLang="zh-CN" b="1" dirty="0">
                  <a:solidFill>
                    <a:srgbClr val="000000"/>
                  </a:solidFill>
                  <a:latin typeface="Arial" panose="020B0604020202020204" pitchFamily="34" charset="0"/>
                </a:rPr>
                <a:t> </a:t>
              </a:r>
              <a:endParaRPr lang="zh-CN" altLang="en-US" b="1" dirty="0">
                <a:solidFill>
                  <a:srgbClr val="000000"/>
                </a:solidFill>
                <a:latin typeface="Arial" panose="020B0604020202020204" pitchFamily="34" charset="0"/>
              </a:endParaRPr>
            </a:p>
          </p:txBody>
        </p:sp>
      </p:grpSp>
      <p:sp>
        <p:nvSpPr>
          <p:cNvPr id="3" name="矩形 2"/>
          <p:cNvSpPr/>
          <p:nvPr/>
        </p:nvSpPr>
        <p:spPr>
          <a:xfrm>
            <a:off x="208414" y="1500375"/>
            <a:ext cx="6742872" cy="2308324"/>
          </a:xfrm>
          <a:prstGeom prst="rect">
            <a:avLst/>
          </a:prstGeom>
        </p:spPr>
        <p:txBody>
          <a:bodyPr wrap="none">
            <a:spAutoFit/>
          </a:bodyPr>
          <a:lstStyle/>
          <a:p>
            <a:r>
              <a:rPr lang="en-US" altLang="zh-CN" dirty="0"/>
              <a:t>1.https://sanwen8.cn/p/415Cgz9.html</a:t>
            </a:r>
          </a:p>
          <a:p>
            <a:r>
              <a:rPr lang="en-US" altLang="zh-CN" dirty="0"/>
              <a:t>2. </a:t>
            </a:r>
            <a:r>
              <a:rPr lang="en-US" altLang="zh-CN" dirty="0">
                <a:hlinkClick r:id="rId2"/>
              </a:rPr>
              <a:t>http://dataunion.org/24057.html</a:t>
            </a:r>
            <a:endParaRPr lang="en-US" altLang="zh-CN" dirty="0"/>
          </a:p>
          <a:p>
            <a:r>
              <a:rPr lang="en-US" altLang="zh-CN" dirty="0"/>
              <a:t>3. </a:t>
            </a:r>
            <a:r>
              <a:rPr lang="en-US" altLang="zh-CN" dirty="0">
                <a:hlinkClick r:id="rId3"/>
              </a:rPr>
              <a:t>http://blog.csdn.net/amyque/article/details/50933143</a:t>
            </a:r>
            <a:endParaRPr lang="en-US" altLang="zh-CN" dirty="0"/>
          </a:p>
          <a:p>
            <a:r>
              <a:rPr lang="en-US" altLang="zh-CN" dirty="0"/>
              <a:t>4. </a:t>
            </a:r>
            <a:r>
              <a:rPr lang="en-US" altLang="zh-CN" dirty="0">
                <a:hlinkClick r:id="rId4"/>
              </a:rPr>
              <a:t>http://blog.csdn.net/gatieme/article/details/43235791</a:t>
            </a:r>
            <a:endParaRPr lang="en-US" altLang="zh-CN" dirty="0"/>
          </a:p>
          <a:p>
            <a:r>
              <a:rPr lang="en-US" altLang="zh-CN" dirty="0"/>
              <a:t>5. </a:t>
            </a:r>
            <a:r>
              <a:rPr lang="en-US" altLang="zh-CN" dirty="0">
                <a:hlinkClick r:id="rId5"/>
              </a:rPr>
              <a:t>https://www.qcloud.com/document/product/271/2072</a:t>
            </a:r>
            <a:endParaRPr lang="en-US" altLang="zh-CN" dirty="0"/>
          </a:p>
          <a:p>
            <a:r>
              <a:rPr lang="en-US" altLang="zh-CN" dirty="0"/>
              <a:t>6. </a:t>
            </a:r>
            <a:r>
              <a:rPr lang="en-US" altLang="zh-CN" dirty="0">
                <a:hlinkClick r:id="rId6"/>
              </a:rPr>
              <a:t>https://www.qcloud.com/document/developer-resource/494/7244</a:t>
            </a:r>
            <a:endParaRPr lang="en-US" altLang="zh-CN" dirty="0"/>
          </a:p>
          <a:p>
            <a:r>
              <a:rPr lang="en-US" altLang="zh-CN" dirty="0"/>
              <a:t>7. </a:t>
            </a:r>
            <a:r>
              <a:rPr lang="en-US" altLang="zh-CN" dirty="0">
                <a:hlinkClick r:id="rId7"/>
              </a:rPr>
              <a:t>https://www.anotherhome.net/2920</a:t>
            </a:r>
            <a:endParaRPr lang="en-US" altLang="zh-CN" dirty="0"/>
          </a:p>
          <a:p>
            <a:r>
              <a:rPr lang="en-US" altLang="zh-CN" dirty="0"/>
              <a:t>8. http://m.blog.csdn.net/article/details?id=38149451</a:t>
            </a:r>
          </a:p>
        </p:txBody>
      </p:sp>
    </p:spTree>
    <p:extLst>
      <p:ext uri="{BB962C8B-B14F-4D97-AF65-F5344CB8AC3E}">
        <p14:creationId xmlns:p14="http://schemas.microsoft.com/office/powerpoint/2010/main" val="224583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100497" y="1734041"/>
            <a:ext cx="9372681" cy="2800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Wingdings" panose="05000000000000000000" pitchFamily="2" charset="2"/>
              <a:buNone/>
            </a:pPr>
            <a:r>
              <a:rPr lang="zh-CN" altLang="en-US" sz="8800" b="1" i="1" dirty="0">
                <a:solidFill>
                  <a:srgbClr val="000000"/>
                </a:solidFill>
                <a:latin typeface="华文隶书" panose="02010800040101010101" pitchFamily="2" charset="-122"/>
                <a:ea typeface="华文隶书" panose="02010800040101010101" pitchFamily="2" charset="-122"/>
              </a:rPr>
              <a:t>谢谢，欢迎老师批评指正！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2175"/>
            <a:ext cx="784225" cy="16621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808038" y="2162175"/>
            <a:ext cx="320675" cy="1662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1152525" y="2162175"/>
            <a:ext cx="320675" cy="16621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1497013" y="2162175"/>
            <a:ext cx="320675" cy="166211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1828800" y="2185988"/>
            <a:ext cx="1662113" cy="161448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1" name="文本框 8"/>
          <p:cNvSpPr txBox="1">
            <a:spLocks noChangeArrowheads="1"/>
          </p:cNvSpPr>
          <p:nvPr/>
        </p:nvSpPr>
        <p:spPr bwMode="auto">
          <a:xfrm>
            <a:off x="3502025" y="2697765"/>
            <a:ext cx="6176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buNone/>
              <a:defRPr/>
            </a:pPr>
            <a:r>
              <a:rPr lang="en-US" altLang="zh-CN" sz="3600" b="1" dirty="0"/>
              <a:t>1.</a:t>
            </a:r>
            <a:r>
              <a:rPr lang="zh-CN" altLang="en-US" sz="3600" b="1" dirty="0"/>
              <a:t>爬虫与舆情分析的主要流程</a:t>
            </a:r>
          </a:p>
        </p:txBody>
      </p:sp>
    </p:spTree>
  </p:cSld>
  <p:clrMapOvr>
    <a:masterClrMapping/>
  </p:clrMapOvr>
  <p:transition spd="slow" advTm="119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1" y="319024"/>
            <a:ext cx="2688336" cy="954405"/>
            <a:chOff x="45" y="47"/>
            <a:chExt cx="8217" cy="1503"/>
          </a:xfrm>
        </p:grpSpPr>
        <p:sp>
          <p:nvSpPr>
            <p:cNvPr id="3" name="圆角矩形2 675"/>
            <p:cNvSpPr>
              <a:spLocks noChangeArrowheads="1"/>
            </p:cNvSpPr>
            <p:nvPr/>
          </p:nvSpPr>
          <p:spPr bwMode="auto">
            <a:xfrm>
              <a:off x="101" y="113"/>
              <a:ext cx="8050"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4" name="Text Box 20"/>
            <p:cNvSpPr txBox="1">
              <a:spLocks noChangeArrowheads="1"/>
            </p:cNvSpPr>
            <p:nvPr/>
          </p:nvSpPr>
          <p:spPr bwMode="auto">
            <a:xfrm>
              <a:off x="45" y="47"/>
              <a:ext cx="8217"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a:t>1.1</a:t>
              </a:r>
              <a:r>
                <a:rPr lang="zh-CN" altLang="en-US" sz="2800" b="1" dirty="0"/>
                <a:t>爬虫切入点</a:t>
              </a:r>
            </a:p>
          </p:txBody>
        </p:sp>
      </p:grpSp>
      <p:sp>
        <p:nvSpPr>
          <p:cNvPr id="5" name="文本框 4"/>
          <p:cNvSpPr txBox="1"/>
          <p:nvPr/>
        </p:nvSpPr>
        <p:spPr>
          <a:xfrm>
            <a:off x="18322" y="992173"/>
            <a:ext cx="11521406" cy="646331"/>
          </a:xfrm>
          <a:prstGeom prst="rect">
            <a:avLst/>
          </a:prstGeom>
          <a:noFill/>
        </p:spPr>
        <p:txBody>
          <a:bodyPr wrap="square" rtlCol="0">
            <a:spAutoFit/>
          </a:bodyPr>
          <a:lstStyle/>
          <a:p>
            <a:r>
              <a:rPr lang="zh-CN" altLang="en-US" dirty="0"/>
              <a:t>本课题主要对新浪微博进行爬虫，但是遗憾的是新浪微博并没有提供以“关键字</a:t>
            </a:r>
            <a:r>
              <a:rPr lang="en-US" altLang="zh-CN" dirty="0"/>
              <a:t>+</a:t>
            </a:r>
            <a:r>
              <a:rPr lang="zh-CN" altLang="en-US" dirty="0"/>
              <a:t>时间</a:t>
            </a:r>
            <a:r>
              <a:rPr lang="en-US" altLang="zh-CN" dirty="0"/>
              <a:t>+</a:t>
            </a:r>
            <a:r>
              <a:rPr lang="zh-CN" altLang="en-US" dirty="0"/>
              <a:t>区域”方式获取官方</a:t>
            </a:r>
            <a:r>
              <a:rPr lang="en-US" altLang="zh-CN" dirty="0"/>
              <a:t>API</a:t>
            </a:r>
            <a:r>
              <a:rPr lang="zh-CN" altLang="en-US" dirty="0"/>
              <a:t>。但是庆幸的是，新浪提供了高级搜索功能。</a:t>
            </a:r>
          </a:p>
        </p:txBody>
      </p:sp>
      <p:pic>
        <p:nvPicPr>
          <p:cNvPr id="6" name="图片 5"/>
          <p:cNvPicPr>
            <a:picLocks noChangeAspect="1"/>
          </p:cNvPicPr>
          <p:nvPr/>
        </p:nvPicPr>
        <p:blipFill>
          <a:blip r:embed="rId2"/>
          <a:stretch>
            <a:fillRect/>
          </a:stretch>
        </p:blipFill>
        <p:spPr>
          <a:xfrm>
            <a:off x="2374151" y="1565087"/>
            <a:ext cx="5285714" cy="2666667"/>
          </a:xfrm>
          <a:prstGeom prst="rect">
            <a:avLst/>
          </a:prstGeom>
        </p:spPr>
      </p:pic>
      <p:sp>
        <p:nvSpPr>
          <p:cNvPr id="7" name="矩形 6"/>
          <p:cNvSpPr/>
          <p:nvPr/>
        </p:nvSpPr>
        <p:spPr>
          <a:xfrm>
            <a:off x="109728" y="4434387"/>
            <a:ext cx="11942064" cy="276999"/>
          </a:xfrm>
          <a:prstGeom prst="rect">
            <a:avLst/>
          </a:prstGeom>
        </p:spPr>
        <p:txBody>
          <a:bodyPr wrap="square">
            <a:spAutoFit/>
          </a:bodyPr>
          <a:lstStyle/>
          <a:p>
            <a:r>
              <a:rPr lang="zh-CN" altLang="en-US" sz="1200" dirty="0"/>
              <a:t>http://s.weibo.com/weibo/%25E6%258B%259B%25E5%2595%2586%25E9%2593%25B6%25E8%25A1%258C&amp;typeall=1&amp;suball=1&amp;timescope=custom:2017-05-02:2017-05-02&amp;Refer=g</a:t>
            </a:r>
          </a:p>
        </p:txBody>
      </p:sp>
      <p:sp>
        <p:nvSpPr>
          <p:cNvPr id="8" name="文本框 7"/>
          <p:cNvSpPr txBox="1"/>
          <p:nvPr/>
        </p:nvSpPr>
        <p:spPr>
          <a:xfrm>
            <a:off x="109728" y="4077865"/>
            <a:ext cx="3794760" cy="307777"/>
          </a:xfrm>
          <a:prstGeom prst="rect">
            <a:avLst/>
          </a:prstGeom>
          <a:noFill/>
        </p:spPr>
        <p:txBody>
          <a:bodyPr wrap="square" rtlCol="0">
            <a:spAutoFit/>
          </a:bodyPr>
          <a:lstStyle/>
          <a:p>
            <a:r>
              <a:rPr lang="zh-CN" altLang="en-US" sz="1400" dirty="0"/>
              <a:t>点击搜索微博后，我们看地址栏：</a:t>
            </a:r>
          </a:p>
        </p:txBody>
      </p:sp>
      <p:sp>
        <p:nvSpPr>
          <p:cNvPr id="9" name="文本框 8"/>
          <p:cNvSpPr txBox="1"/>
          <p:nvPr/>
        </p:nvSpPr>
        <p:spPr>
          <a:xfrm>
            <a:off x="18322" y="4711386"/>
            <a:ext cx="12316968" cy="1169551"/>
          </a:xfrm>
          <a:prstGeom prst="rect">
            <a:avLst/>
          </a:prstGeom>
          <a:noFill/>
        </p:spPr>
        <p:txBody>
          <a:bodyPr wrap="square" rtlCol="0">
            <a:spAutoFit/>
          </a:bodyPr>
          <a:lstStyle/>
          <a:p>
            <a:pPr latinLnBrk="1"/>
            <a:r>
              <a:rPr lang="zh-CN" altLang="en-US" sz="1400" dirty="0"/>
              <a:t>解析如下固定地址部分：                   </a:t>
            </a:r>
            <a:r>
              <a:rPr lang="en-US" altLang="zh-CN" sz="1400" dirty="0"/>
              <a:t>http://s.weibo.com/wb/</a:t>
            </a:r>
          </a:p>
          <a:p>
            <a:pPr latinLnBrk="1"/>
            <a:r>
              <a:rPr lang="zh-CN" altLang="en-US" sz="1400" dirty="0"/>
              <a:t>关键字（</a:t>
            </a:r>
            <a:r>
              <a:rPr lang="en-US" altLang="zh-CN" sz="1400" dirty="0"/>
              <a:t>2</a:t>
            </a:r>
            <a:r>
              <a:rPr lang="zh-CN" altLang="en-US" sz="1400" dirty="0"/>
              <a:t>次</a:t>
            </a:r>
            <a:r>
              <a:rPr lang="en-US" altLang="zh-CN" sz="1400" dirty="0" err="1"/>
              <a:t>URLEncode</a:t>
            </a:r>
            <a:r>
              <a:rPr lang="zh-CN" altLang="en-US" sz="1400" dirty="0"/>
              <a:t>编码）：     %25E6%258B%259B%25E5%2595%2586%25E9%2593%25B6%25E8%25A1%258C</a:t>
            </a:r>
            <a:endParaRPr lang="en-US" altLang="zh-CN" sz="1400" dirty="0"/>
          </a:p>
          <a:p>
            <a:pPr latinLnBrk="1"/>
            <a:r>
              <a:rPr lang="zh-CN" altLang="en-US" sz="1400" dirty="0"/>
              <a:t>搜索时间范围：                                     timescope=custom:2017-05-02:2017-05-02</a:t>
            </a:r>
            <a:endParaRPr lang="en-US" altLang="zh-CN" sz="1400" dirty="0"/>
          </a:p>
          <a:p>
            <a:pPr latinLnBrk="1"/>
            <a:r>
              <a:rPr lang="zh-CN" altLang="en-US" sz="1400" dirty="0"/>
              <a:t>可忽略项：                                              </a:t>
            </a:r>
            <a:r>
              <a:rPr lang="en-US" altLang="zh-CN" sz="1400" dirty="0"/>
              <a:t>Refer=g</a:t>
            </a:r>
          </a:p>
          <a:p>
            <a:pPr latinLnBrk="1"/>
            <a:r>
              <a:rPr lang="zh-CN" altLang="en-US" sz="1400" dirty="0"/>
              <a:t>某次请求的页数（未出现）：          </a:t>
            </a:r>
            <a:r>
              <a:rPr lang="en-US" altLang="zh-CN" sz="1400" dirty="0"/>
              <a:t>page=1</a:t>
            </a:r>
            <a:r>
              <a:rPr lang="zh-CN" altLang="en-US" sz="1400" dirty="0"/>
              <a:t>（某页请求页数）</a:t>
            </a:r>
            <a:endParaRPr lang="en-US" altLang="zh-CN" sz="1400" dirty="0"/>
          </a:p>
        </p:txBody>
      </p:sp>
      <p:sp>
        <p:nvSpPr>
          <p:cNvPr id="10" name="矩形 9"/>
          <p:cNvSpPr/>
          <p:nvPr/>
        </p:nvSpPr>
        <p:spPr>
          <a:xfrm>
            <a:off x="1" y="6157936"/>
            <a:ext cx="10770708" cy="369332"/>
          </a:xfrm>
          <a:prstGeom prst="rect">
            <a:avLst/>
          </a:prstGeom>
        </p:spPr>
        <p:txBody>
          <a:bodyPr wrap="square">
            <a:spAutoFit/>
          </a:bodyPr>
          <a:lstStyle/>
          <a:p>
            <a:r>
              <a:rPr lang="zh-CN" altLang="en-US" dirty="0">
                <a:solidFill>
                  <a:srgbClr val="333333"/>
                </a:solidFill>
                <a:latin typeface="Arial" panose="020B0604020202020204" pitchFamily="34" charset="0"/>
              </a:rPr>
              <a:t>既然是这么回事，我们接下来就可以使用网页爬虫的方式获取“关键字</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时间”的微博了</a:t>
            </a:r>
            <a:r>
              <a:rPr lang="en-US" altLang="zh-CN" dirty="0">
                <a:solidFill>
                  <a:srgbClr val="333333"/>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23016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1" y="319024"/>
            <a:ext cx="2176272" cy="523875"/>
            <a:chOff x="45" y="47"/>
            <a:chExt cx="8217" cy="825"/>
          </a:xfrm>
        </p:grpSpPr>
        <p:sp>
          <p:nvSpPr>
            <p:cNvPr id="7233" name="圆角矩形2 675"/>
            <p:cNvSpPr>
              <a:spLocks noChangeArrowheads="1"/>
            </p:cNvSpPr>
            <p:nvPr/>
          </p:nvSpPr>
          <p:spPr bwMode="auto">
            <a:xfrm>
              <a:off x="101" y="113"/>
              <a:ext cx="8050"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7234" name="Text Box 20"/>
            <p:cNvSpPr txBox="1">
              <a:spLocks noChangeArrowheads="1"/>
            </p:cNvSpPr>
            <p:nvPr/>
          </p:nvSpPr>
          <p:spPr bwMode="auto">
            <a:xfrm>
              <a:off x="45" y="47"/>
              <a:ext cx="8217"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a:t>1.2</a:t>
              </a:r>
              <a:r>
                <a:rPr lang="zh-CN" altLang="en-US" sz="2800" b="1" dirty="0"/>
                <a:t>爬虫思路</a:t>
              </a:r>
            </a:p>
          </p:txBody>
        </p:sp>
      </p:grpSp>
      <p:sp>
        <p:nvSpPr>
          <p:cNvPr id="2" name="矩形: 圆角 1"/>
          <p:cNvSpPr/>
          <p:nvPr/>
        </p:nvSpPr>
        <p:spPr>
          <a:xfrm>
            <a:off x="4446931" y="319024"/>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伪装成浏览器</a:t>
            </a:r>
          </a:p>
        </p:txBody>
      </p:sp>
      <p:sp>
        <p:nvSpPr>
          <p:cNvPr id="65" name="矩形: 圆角 64"/>
          <p:cNvSpPr/>
          <p:nvPr/>
        </p:nvSpPr>
        <p:spPr>
          <a:xfrm>
            <a:off x="4446931" y="965200"/>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登录</a:t>
            </a:r>
          </a:p>
        </p:txBody>
      </p:sp>
      <p:sp>
        <p:nvSpPr>
          <p:cNvPr id="5" name="文本框 4"/>
          <p:cNvSpPr txBox="1"/>
          <p:nvPr/>
        </p:nvSpPr>
        <p:spPr>
          <a:xfrm>
            <a:off x="2655189" y="655165"/>
            <a:ext cx="1408176" cy="523220"/>
          </a:xfrm>
          <a:prstGeom prst="rect">
            <a:avLst/>
          </a:prstGeom>
          <a:noFill/>
        </p:spPr>
        <p:txBody>
          <a:bodyPr wrap="square" rtlCol="0">
            <a:spAutoFit/>
          </a:bodyPr>
          <a:lstStyle/>
          <a:p>
            <a:pPr algn="ctr"/>
            <a:r>
              <a:rPr lang="zh-CN" altLang="en-US" sz="1400" dirty="0"/>
              <a:t>使用</a:t>
            </a:r>
            <a:r>
              <a:rPr lang="en-US" altLang="zh-CN" sz="1400" dirty="0" err="1"/>
              <a:t>rsa</a:t>
            </a:r>
            <a:r>
              <a:rPr lang="zh-CN" altLang="en-US" sz="1400" dirty="0"/>
              <a:t>加密模块模拟登陆</a:t>
            </a:r>
          </a:p>
        </p:txBody>
      </p:sp>
      <p:sp>
        <p:nvSpPr>
          <p:cNvPr id="70" name="矩形: 圆角 69"/>
          <p:cNvSpPr/>
          <p:nvPr/>
        </p:nvSpPr>
        <p:spPr>
          <a:xfrm>
            <a:off x="4446931" y="1611376"/>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开始</a:t>
            </a:r>
          </a:p>
        </p:txBody>
      </p:sp>
      <p:sp>
        <p:nvSpPr>
          <p:cNvPr id="28" name="左大括号 27"/>
          <p:cNvSpPr/>
          <p:nvPr/>
        </p:nvSpPr>
        <p:spPr>
          <a:xfrm>
            <a:off x="4123945" y="319024"/>
            <a:ext cx="201166" cy="10576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箭头连接符 39"/>
          <p:cNvCxnSpPr>
            <a:cxnSpLocks/>
            <a:stCxn id="2" idx="2"/>
            <a:endCxn id="65" idx="0"/>
          </p:cNvCxnSpPr>
          <p:nvPr/>
        </p:nvCxnSpPr>
        <p:spPr>
          <a:xfrm>
            <a:off x="5297323" y="730504"/>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cxnSpLocks/>
            <a:stCxn id="65" idx="2"/>
            <a:endCxn id="70" idx="0"/>
          </p:cNvCxnSpPr>
          <p:nvPr/>
        </p:nvCxnSpPr>
        <p:spPr>
          <a:xfrm>
            <a:off x="5297323" y="1376680"/>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69" name="文本框 7168"/>
          <p:cNvSpPr txBox="1"/>
          <p:nvPr/>
        </p:nvSpPr>
        <p:spPr>
          <a:xfrm>
            <a:off x="9656064" y="470499"/>
            <a:ext cx="877163" cy="369332"/>
          </a:xfrm>
          <a:prstGeom prst="rect">
            <a:avLst/>
          </a:prstGeom>
          <a:noFill/>
        </p:spPr>
        <p:txBody>
          <a:bodyPr wrap="none" rtlCol="0">
            <a:spAutoFit/>
          </a:bodyPr>
          <a:lstStyle/>
          <a:p>
            <a:r>
              <a:rPr lang="zh-CN" altLang="en-US" dirty="0"/>
              <a:t>思路：</a:t>
            </a:r>
          </a:p>
        </p:txBody>
      </p:sp>
      <p:sp>
        <p:nvSpPr>
          <p:cNvPr id="7171" name="文本框 7170"/>
          <p:cNvSpPr txBox="1"/>
          <p:nvPr/>
        </p:nvSpPr>
        <p:spPr>
          <a:xfrm>
            <a:off x="8001000" y="792099"/>
            <a:ext cx="3410712" cy="2954655"/>
          </a:xfrm>
          <a:prstGeom prst="rect">
            <a:avLst/>
          </a:prstGeom>
          <a:noFill/>
        </p:spPr>
        <p:txBody>
          <a:bodyPr wrap="square" rtlCol="0">
            <a:spAutoFit/>
          </a:bodyPr>
          <a:lstStyle/>
          <a:p>
            <a:pPr latinLnBrk="1"/>
            <a:r>
              <a:rPr lang="zh-CN" altLang="en-US" sz="1400" dirty="0"/>
              <a:t>本课题所采用的爬虫语言是</a:t>
            </a:r>
            <a:r>
              <a:rPr lang="en-US" altLang="zh-CN" sz="1400" dirty="0"/>
              <a:t>Python</a:t>
            </a:r>
            <a:r>
              <a:rPr lang="zh-CN" altLang="en-US" sz="1400" dirty="0"/>
              <a:t>。在对新浪微博进行爬虫之前，首先需要模拟登陆，这里所采用的办法是：使用</a:t>
            </a:r>
            <a:r>
              <a:rPr lang="en-US" altLang="zh-CN" sz="1400" dirty="0" err="1"/>
              <a:t>rsa</a:t>
            </a:r>
            <a:r>
              <a:rPr lang="zh-CN" altLang="en-US" sz="1400" dirty="0"/>
              <a:t>加密模块进行模拟登陆。</a:t>
            </a:r>
            <a:endParaRPr lang="en-US" altLang="zh-CN" sz="1400" dirty="0"/>
          </a:p>
          <a:p>
            <a:pPr latinLnBrk="1"/>
            <a:endParaRPr lang="en-US" altLang="zh-CN" sz="1400" dirty="0"/>
          </a:p>
          <a:p>
            <a:pPr latinLnBrk="1"/>
            <a:r>
              <a:rPr lang="zh-CN" altLang="en-US" sz="1400" dirty="0"/>
              <a:t>接下来要构造</a:t>
            </a:r>
            <a:r>
              <a:rPr lang="en-US" altLang="zh-CN" sz="1400" dirty="0"/>
              <a:t>URL</a:t>
            </a:r>
            <a:r>
              <a:rPr lang="zh-CN" altLang="en-US" sz="1400" dirty="0"/>
              <a:t>，爬取网页，然后解析网页中的微博信息，如图所示。</a:t>
            </a:r>
            <a:endParaRPr lang="en-US" altLang="zh-CN" sz="1400" dirty="0"/>
          </a:p>
          <a:p>
            <a:pPr latinLnBrk="1"/>
            <a:endParaRPr lang="zh-CN" altLang="en-US" sz="1400" dirty="0"/>
          </a:p>
          <a:p>
            <a:pPr latinLnBrk="1"/>
            <a:r>
              <a:rPr lang="zh-CN" altLang="en-US" sz="1400" dirty="0"/>
              <a:t>另外，高级搜索最多返回</a:t>
            </a:r>
            <a:r>
              <a:rPr lang="en-US" altLang="zh-CN" sz="1400" dirty="0"/>
              <a:t>50</a:t>
            </a:r>
            <a:r>
              <a:rPr lang="zh-CN" altLang="en-US" sz="1400" dirty="0"/>
              <a:t>页微博。时间范围（</a:t>
            </a:r>
            <a:r>
              <a:rPr lang="en-US" altLang="zh-CN" sz="1400" dirty="0" err="1"/>
              <a:t>timescope</a:t>
            </a:r>
            <a:r>
              <a:rPr lang="zh-CN" altLang="en-US" sz="1400" dirty="0"/>
              <a:t>）可设置为</a:t>
            </a:r>
            <a:r>
              <a:rPr lang="en-US" altLang="zh-CN" sz="1400" dirty="0"/>
              <a:t>1</a:t>
            </a:r>
            <a:r>
              <a:rPr lang="zh-CN" altLang="en-US" sz="1400" dirty="0"/>
              <a:t>天，如</a:t>
            </a:r>
            <a:r>
              <a:rPr lang="en-US" altLang="zh-CN" sz="1400" dirty="0"/>
              <a:t>2017-05-02:201-05-02</a:t>
            </a:r>
            <a:r>
              <a:rPr lang="zh-CN" altLang="en-US" sz="1400" dirty="0"/>
              <a:t>。</a:t>
            </a:r>
            <a:br>
              <a:rPr lang="zh-CN" altLang="en-US" sz="1400" dirty="0"/>
            </a:br>
            <a:endParaRPr lang="zh-CN" altLang="en-US" sz="1400" dirty="0"/>
          </a:p>
          <a:p>
            <a:endParaRPr lang="zh-CN" altLang="en-US" dirty="0"/>
          </a:p>
        </p:txBody>
      </p:sp>
      <p:sp>
        <p:nvSpPr>
          <p:cNvPr id="82" name="矩形: 圆角 81"/>
          <p:cNvSpPr/>
          <p:nvPr/>
        </p:nvSpPr>
        <p:spPr>
          <a:xfrm>
            <a:off x="4446931" y="2257552"/>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构建下一天的</a:t>
            </a:r>
            <a:r>
              <a:rPr lang="en-US" altLang="zh-CN" sz="1600" dirty="0"/>
              <a:t>URL</a:t>
            </a:r>
            <a:endParaRPr lang="zh-CN" altLang="en-US" sz="1600" dirty="0"/>
          </a:p>
        </p:txBody>
      </p:sp>
      <p:sp>
        <p:nvSpPr>
          <p:cNvPr id="83" name="矩形: 圆角 82"/>
          <p:cNvSpPr/>
          <p:nvPr/>
        </p:nvSpPr>
        <p:spPr>
          <a:xfrm>
            <a:off x="4446931" y="2903728"/>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构建</a:t>
            </a:r>
            <a:r>
              <a:rPr lang="en-US" altLang="zh-CN" sz="1400" dirty="0" err="1"/>
              <a:t>nextpage</a:t>
            </a:r>
            <a:r>
              <a:rPr lang="zh-CN" altLang="en-US" sz="1400" dirty="0"/>
              <a:t>的</a:t>
            </a:r>
            <a:r>
              <a:rPr lang="en-US" altLang="zh-CN" sz="1400" dirty="0"/>
              <a:t>URL</a:t>
            </a:r>
            <a:endParaRPr lang="zh-CN" altLang="en-US" sz="1400" dirty="0"/>
          </a:p>
        </p:txBody>
      </p:sp>
      <p:sp>
        <p:nvSpPr>
          <p:cNvPr id="84" name="矩形: 圆角 83"/>
          <p:cNvSpPr/>
          <p:nvPr/>
        </p:nvSpPr>
        <p:spPr>
          <a:xfrm>
            <a:off x="4446931" y="3549904"/>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发送请求，接收返回数据</a:t>
            </a:r>
          </a:p>
        </p:txBody>
      </p:sp>
      <p:sp>
        <p:nvSpPr>
          <p:cNvPr id="7173" name="菱形 7172"/>
          <p:cNvSpPr/>
          <p:nvPr/>
        </p:nvSpPr>
        <p:spPr>
          <a:xfrm>
            <a:off x="3838855" y="4196080"/>
            <a:ext cx="2916936" cy="5394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程序是否发现为机器人</a:t>
            </a:r>
          </a:p>
        </p:txBody>
      </p:sp>
      <p:sp>
        <p:nvSpPr>
          <p:cNvPr id="87" name="菱形 86"/>
          <p:cNvSpPr/>
          <p:nvPr/>
        </p:nvSpPr>
        <p:spPr>
          <a:xfrm>
            <a:off x="3838855" y="4978400"/>
            <a:ext cx="2916936" cy="5394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网页是否有微博返回</a:t>
            </a:r>
          </a:p>
        </p:txBody>
      </p:sp>
      <p:sp>
        <p:nvSpPr>
          <p:cNvPr id="89" name="矩形: 圆角 88"/>
          <p:cNvSpPr/>
          <p:nvPr/>
        </p:nvSpPr>
        <p:spPr>
          <a:xfrm>
            <a:off x="4446931" y="5723128"/>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解析出网页微博的内容</a:t>
            </a:r>
          </a:p>
        </p:txBody>
      </p:sp>
      <p:sp>
        <p:nvSpPr>
          <p:cNvPr id="90" name="矩形: 圆角 89"/>
          <p:cNvSpPr/>
          <p:nvPr/>
        </p:nvSpPr>
        <p:spPr>
          <a:xfrm>
            <a:off x="4446931" y="6369304"/>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写入结果文件</a:t>
            </a:r>
          </a:p>
        </p:txBody>
      </p:sp>
      <p:sp>
        <p:nvSpPr>
          <p:cNvPr id="91" name="矩形: 圆角 90"/>
          <p:cNvSpPr/>
          <p:nvPr/>
        </p:nvSpPr>
        <p:spPr>
          <a:xfrm>
            <a:off x="2260041" y="1611376"/>
            <a:ext cx="1700784"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人工输入验证码</a:t>
            </a:r>
          </a:p>
        </p:txBody>
      </p:sp>
      <p:cxnSp>
        <p:nvCxnSpPr>
          <p:cNvPr id="7175" name="直接箭头连接符 7174"/>
          <p:cNvCxnSpPr>
            <a:cxnSpLocks/>
            <a:stCxn id="70" idx="2"/>
            <a:endCxn id="82" idx="0"/>
          </p:cNvCxnSpPr>
          <p:nvPr/>
        </p:nvCxnSpPr>
        <p:spPr>
          <a:xfrm>
            <a:off x="5297323" y="2022856"/>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cxnSpLocks/>
          </p:cNvCxnSpPr>
          <p:nvPr/>
        </p:nvCxnSpPr>
        <p:spPr>
          <a:xfrm>
            <a:off x="5297323" y="2669032"/>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8" name="直接箭头连接符 7177"/>
          <p:cNvCxnSpPr>
            <a:cxnSpLocks/>
            <a:stCxn id="83" idx="2"/>
            <a:endCxn id="84" idx="0"/>
          </p:cNvCxnSpPr>
          <p:nvPr/>
        </p:nvCxnSpPr>
        <p:spPr>
          <a:xfrm>
            <a:off x="5297323" y="3315208"/>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2" name="直接箭头连接符 7181"/>
          <p:cNvCxnSpPr>
            <a:cxnSpLocks/>
            <a:stCxn id="84" idx="2"/>
            <a:endCxn id="7173" idx="0"/>
          </p:cNvCxnSpPr>
          <p:nvPr/>
        </p:nvCxnSpPr>
        <p:spPr>
          <a:xfrm>
            <a:off x="5297323" y="3961384"/>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5" name="直接箭头连接符 7184"/>
          <p:cNvCxnSpPr>
            <a:stCxn id="7173" idx="2"/>
            <a:endCxn id="87" idx="0"/>
          </p:cNvCxnSpPr>
          <p:nvPr/>
        </p:nvCxnSpPr>
        <p:spPr>
          <a:xfrm>
            <a:off x="5297323" y="4735576"/>
            <a:ext cx="0" cy="24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2" name="直接箭头连接符 7191"/>
          <p:cNvCxnSpPr>
            <a:cxnSpLocks/>
            <a:stCxn id="87" idx="2"/>
            <a:endCxn id="89" idx="0"/>
          </p:cNvCxnSpPr>
          <p:nvPr/>
        </p:nvCxnSpPr>
        <p:spPr>
          <a:xfrm>
            <a:off x="5297323" y="5517896"/>
            <a:ext cx="0" cy="20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5" name="直接箭头连接符 7194"/>
          <p:cNvCxnSpPr>
            <a:cxnSpLocks/>
            <a:stCxn id="89" idx="2"/>
            <a:endCxn id="90" idx="0"/>
          </p:cNvCxnSpPr>
          <p:nvPr/>
        </p:nvCxnSpPr>
        <p:spPr>
          <a:xfrm>
            <a:off x="5297323" y="6134608"/>
            <a:ext cx="0" cy="23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9" name="直接连接符 7198"/>
          <p:cNvCxnSpPr>
            <a:cxnSpLocks/>
            <a:stCxn id="87" idx="3"/>
          </p:cNvCxnSpPr>
          <p:nvPr/>
        </p:nvCxnSpPr>
        <p:spPr>
          <a:xfrm>
            <a:off x="6755791" y="5248148"/>
            <a:ext cx="2720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03" name="直接连接符 7202"/>
          <p:cNvCxnSpPr>
            <a:cxnSpLocks/>
          </p:cNvCxnSpPr>
          <p:nvPr/>
        </p:nvCxnSpPr>
        <p:spPr>
          <a:xfrm flipV="1">
            <a:off x="7027824" y="2463292"/>
            <a:ext cx="0" cy="2784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11" name="直接箭头连接符 7210"/>
          <p:cNvCxnSpPr>
            <a:cxnSpLocks/>
            <a:endCxn id="82" idx="3"/>
          </p:cNvCxnSpPr>
          <p:nvPr/>
        </p:nvCxnSpPr>
        <p:spPr>
          <a:xfrm flipH="1">
            <a:off x="6147715" y="2463292"/>
            <a:ext cx="88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7" name="直接连接符 7216"/>
          <p:cNvCxnSpPr>
            <a:cxnSpLocks/>
            <a:stCxn id="90" idx="3"/>
          </p:cNvCxnSpPr>
          <p:nvPr/>
        </p:nvCxnSpPr>
        <p:spPr>
          <a:xfrm>
            <a:off x="6147715" y="6575044"/>
            <a:ext cx="1624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21" name="直接连接符 7220"/>
          <p:cNvCxnSpPr>
            <a:cxnSpLocks/>
          </p:cNvCxnSpPr>
          <p:nvPr/>
        </p:nvCxnSpPr>
        <p:spPr>
          <a:xfrm flipV="1">
            <a:off x="7772400" y="3109468"/>
            <a:ext cx="0" cy="3465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24" name="直接箭头连接符 7223"/>
          <p:cNvCxnSpPr>
            <a:cxnSpLocks/>
            <a:endCxn id="83" idx="3"/>
          </p:cNvCxnSpPr>
          <p:nvPr/>
        </p:nvCxnSpPr>
        <p:spPr>
          <a:xfrm flipH="1">
            <a:off x="6147715" y="3109468"/>
            <a:ext cx="1624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27" name="直接连接符 7226"/>
          <p:cNvCxnSpPr>
            <a:cxnSpLocks/>
            <a:stCxn id="7173" idx="1"/>
          </p:cNvCxnSpPr>
          <p:nvPr/>
        </p:nvCxnSpPr>
        <p:spPr>
          <a:xfrm flipH="1">
            <a:off x="1344168" y="4465828"/>
            <a:ext cx="24946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32" name="直接连接符 7231"/>
          <p:cNvCxnSpPr>
            <a:cxnSpLocks/>
          </p:cNvCxnSpPr>
          <p:nvPr/>
        </p:nvCxnSpPr>
        <p:spPr>
          <a:xfrm flipV="1">
            <a:off x="1344168" y="1817116"/>
            <a:ext cx="0" cy="2636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36" name="直接箭头连接符 7235"/>
          <p:cNvCxnSpPr>
            <a:cxnSpLocks/>
            <a:endCxn id="91" idx="1"/>
          </p:cNvCxnSpPr>
          <p:nvPr/>
        </p:nvCxnSpPr>
        <p:spPr>
          <a:xfrm flipV="1">
            <a:off x="1344168" y="1817116"/>
            <a:ext cx="915873" cy="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40" name="文本框 7239"/>
          <p:cNvSpPr txBox="1"/>
          <p:nvPr/>
        </p:nvSpPr>
        <p:spPr>
          <a:xfrm>
            <a:off x="2490411" y="4122912"/>
            <a:ext cx="415498" cy="369332"/>
          </a:xfrm>
          <a:prstGeom prst="rect">
            <a:avLst/>
          </a:prstGeom>
          <a:noFill/>
        </p:spPr>
        <p:txBody>
          <a:bodyPr wrap="none" rtlCol="0">
            <a:spAutoFit/>
          </a:bodyPr>
          <a:lstStyle/>
          <a:p>
            <a:r>
              <a:rPr lang="zh-CN" altLang="en-US" dirty="0"/>
              <a:t>是</a:t>
            </a:r>
          </a:p>
        </p:txBody>
      </p:sp>
      <p:sp>
        <p:nvSpPr>
          <p:cNvPr id="148" name="文本框 147"/>
          <p:cNvSpPr txBox="1"/>
          <p:nvPr/>
        </p:nvSpPr>
        <p:spPr>
          <a:xfrm>
            <a:off x="5390130" y="4653526"/>
            <a:ext cx="415498" cy="369332"/>
          </a:xfrm>
          <a:prstGeom prst="rect">
            <a:avLst/>
          </a:prstGeom>
          <a:noFill/>
        </p:spPr>
        <p:txBody>
          <a:bodyPr wrap="none" rtlCol="0">
            <a:spAutoFit/>
          </a:bodyPr>
          <a:lstStyle/>
          <a:p>
            <a:r>
              <a:rPr lang="zh-CN" altLang="en-US" dirty="0"/>
              <a:t>否</a:t>
            </a:r>
          </a:p>
        </p:txBody>
      </p:sp>
      <p:sp>
        <p:nvSpPr>
          <p:cNvPr id="149" name="文本框 148"/>
          <p:cNvSpPr txBox="1"/>
          <p:nvPr/>
        </p:nvSpPr>
        <p:spPr>
          <a:xfrm>
            <a:off x="6662342" y="4932403"/>
            <a:ext cx="415498" cy="369332"/>
          </a:xfrm>
          <a:prstGeom prst="rect">
            <a:avLst/>
          </a:prstGeom>
          <a:noFill/>
        </p:spPr>
        <p:txBody>
          <a:bodyPr wrap="none" rtlCol="0">
            <a:spAutoFit/>
          </a:bodyPr>
          <a:lstStyle/>
          <a:p>
            <a:r>
              <a:rPr lang="zh-CN" altLang="en-US" dirty="0"/>
              <a:t>否</a:t>
            </a:r>
          </a:p>
        </p:txBody>
      </p:sp>
      <p:sp>
        <p:nvSpPr>
          <p:cNvPr id="150" name="文本框 149"/>
          <p:cNvSpPr txBox="1"/>
          <p:nvPr/>
        </p:nvSpPr>
        <p:spPr>
          <a:xfrm>
            <a:off x="5474329" y="5404096"/>
            <a:ext cx="415498" cy="369332"/>
          </a:xfrm>
          <a:prstGeom prst="rect">
            <a:avLst/>
          </a:prstGeom>
          <a:noFill/>
        </p:spPr>
        <p:txBody>
          <a:bodyPr wrap="none" rtlCol="0">
            <a:spAutoFit/>
          </a:bodyPr>
          <a:lstStyle/>
          <a:p>
            <a:r>
              <a:rPr lang="zh-CN" altLang="en-US" dirty="0"/>
              <a:t>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1" y="319024"/>
            <a:ext cx="2176272" cy="523875"/>
            <a:chOff x="45" y="47"/>
            <a:chExt cx="8217" cy="825"/>
          </a:xfrm>
        </p:grpSpPr>
        <p:sp>
          <p:nvSpPr>
            <p:cNvPr id="7233" name="圆角矩形2 675"/>
            <p:cNvSpPr>
              <a:spLocks noChangeArrowheads="1"/>
            </p:cNvSpPr>
            <p:nvPr/>
          </p:nvSpPr>
          <p:spPr bwMode="auto">
            <a:xfrm>
              <a:off x="101" y="113"/>
              <a:ext cx="8050"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7234" name="Text Box 20"/>
            <p:cNvSpPr txBox="1">
              <a:spLocks noChangeArrowheads="1"/>
            </p:cNvSpPr>
            <p:nvPr/>
          </p:nvSpPr>
          <p:spPr bwMode="auto">
            <a:xfrm>
              <a:off x="45" y="47"/>
              <a:ext cx="8217"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a:t>1.3</a:t>
              </a:r>
              <a:r>
                <a:rPr lang="zh-CN" altLang="en-US" sz="2800" b="1" dirty="0"/>
                <a:t>舆情分析</a:t>
              </a:r>
            </a:p>
          </p:txBody>
        </p:sp>
      </p:grpSp>
      <p:sp>
        <p:nvSpPr>
          <p:cNvPr id="3" name="矩形 2"/>
          <p:cNvSpPr/>
          <p:nvPr/>
        </p:nvSpPr>
        <p:spPr>
          <a:xfrm>
            <a:off x="0" y="1639665"/>
            <a:ext cx="4581144" cy="1200329"/>
          </a:xfrm>
          <a:prstGeom prst="rect">
            <a:avLst/>
          </a:prstGeom>
        </p:spPr>
        <p:txBody>
          <a:bodyPr wrap="square">
            <a:spAutoFit/>
          </a:bodyPr>
          <a:lstStyle/>
          <a:p>
            <a:r>
              <a:rPr lang="zh-CN" altLang="en-US" sz="1200" b="0" i="0" dirty="0">
                <a:solidFill>
                  <a:srgbClr val="362E2B"/>
                </a:solidFill>
                <a:effectLst/>
                <a:latin typeface="Arial" panose="020B0604020202020204" pitchFamily="34" charset="0"/>
              </a:rPr>
              <a:t>爬虫得到微博信息存储在</a:t>
            </a:r>
            <a:r>
              <a:rPr lang="en-US" altLang="zh-CN" sz="1200" b="0" i="0" dirty="0">
                <a:solidFill>
                  <a:srgbClr val="362E2B"/>
                </a:solidFill>
                <a:effectLst/>
                <a:latin typeface="Arial" panose="020B0604020202020204" pitchFamily="34" charset="0"/>
              </a:rPr>
              <a:t>weiboData.xls</a:t>
            </a:r>
            <a:r>
              <a:rPr lang="zh-CN" altLang="en-US" sz="1200" b="0" i="0" dirty="0">
                <a:solidFill>
                  <a:srgbClr val="362E2B"/>
                </a:solidFill>
                <a:effectLst/>
                <a:latin typeface="Arial" panose="020B0604020202020204" pitchFamily="34" charset="0"/>
              </a:rPr>
              <a:t>这个</a:t>
            </a:r>
            <a:r>
              <a:rPr lang="en-US" altLang="zh-CN" sz="1200" b="0" i="0" dirty="0">
                <a:solidFill>
                  <a:srgbClr val="362E2B"/>
                </a:solidFill>
                <a:effectLst/>
                <a:latin typeface="Arial" panose="020B0604020202020204" pitchFamily="34" charset="0"/>
              </a:rPr>
              <a:t>EXCEL</a:t>
            </a:r>
            <a:r>
              <a:rPr lang="zh-CN" altLang="en-US" sz="1200" b="0" i="0" dirty="0">
                <a:solidFill>
                  <a:srgbClr val="362E2B"/>
                </a:solidFill>
                <a:effectLst/>
                <a:latin typeface="Arial" panose="020B0604020202020204" pitchFamily="34" charset="0"/>
              </a:rPr>
              <a:t>文件中，我抽取的是</a:t>
            </a:r>
            <a:r>
              <a:rPr lang="en-US" altLang="zh-CN" sz="1200" dirty="0">
                <a:solidFill>
                  <a:srgbClr val="362E2B"/>
                </a:solidFill>
                <a:latin typeface="Arial" panose="020B0604020202020204" pitchFamily="34" charset="0"/>
              </a:rPr>
              <a:t>5017-05-02</a:t>
            </a:r>
            <a:r>
              <a:rPr lang="zh-CN" altLang="en-US" sz="1200" dirty="0">
                <a:solidFill>
                  <a:srgbClr val="362E2B"/>
                </a:solidFill>
                <a:latin typeface="Arial" panose="020B0604020202020204" pitchFamily="34" charset="0"/>
              </a:rPr>
              <a:t>开始的最近</a:t>
            </a:r>
            <a:r>
              <a:rPr lang="en-US" altLang="zh-CN" sz="1200" dirty="0">
                <a:solidFill>
                  <a:srgbClr val="362E2B"/>
                </a:solidFill>
                <a:latin typeface="Arial" panose="020B0604020202020204" pitchFamily="34" charset="0"/>
              </a:rPr>
              <a:t>10</a:t>
            </a:r>
            <a:r>
              <a:rPr lang="zh-CN" altLang="en-US" sz="1200" dirty="0">
                <a:solidFill>
                  <a:srgbClr val="362E2B"/>
                </a:solidFill>
                <a:latin typeface="Arial" panose="020B0604020202020204" pitchFamily="34" charset="0"/>
              </a:rPr>
              <a:t>天的信息，一共</a:t>
            </a:r>
            <a:r>
              <a:rPr lang="en-US" altLang="zh-CN" sz="1200" dirty="0">
                <a:solidFill>
                  <a:srgbClr val="362E2B"/>
                </a:solidFill>
                <a:latin typeface="Arial" panose="020B0604020202020204" pitchFamily="34" charset="0"/>
              </a:rPr>
              <a:t>691</a:t>
            </a:r>
            <a:r>
              <a:rPr lang="zh-CN" altLang="en-US" sz="1200" dirty="0">
                <a:solidFill>
                  <a:srgbClr val="362E2B"/>
                </a:solidFill>
                <a:latin typeface="Arial" panose="020B0604020202020204" pitchFamily="34" charset="0"/>
              </a:rPr>
              <a:t>条微博信息。</a:t>
            </a:r>
            <a:endParaRPr lang="en-US" altLang="zh-CN" sz="1200" dirty="0">
              <a:solidFill>
                <a:srgbClr val="362E2B"/>
              </a:solidFill>
              <a:latin typeface="Arial" panose="020B0604020202020204" pitchFamily="34" charset="0"/>
            </a:endParaRPr>
          </a:p>
          <a:p>
            <a:r>
              <a:rPr lang="zh-CN" altLang="en-US" sz="1200" b="0" i="0" dirty="0">
                <a:solidFill>
                  <a:srgbClr val="362E2B"/>
                </a:solidFill>
                <a:effectLst/>
                <a:latin typeface="Arial" panose="020B0604020202020204" pitchFamily="34" charset="0"/>
              </a:rPr>
              <a:t>要想进行舆情分析，就必须对爬虫信息进行抽取。我通关关键词正则匹配的方式，从爬虫得到的信息中抽取了和招行相关相关的服务，黑金卡、信用卡、手机银行、一季度盈利额超过交行、支持银联二维码支付等重点信息。</a:t>
            </a:r>
            <a:endParaRPr lang="en-US" altLang="zh-CN" sz="1200" b="0" i="0" dirty="0">
              <a:solidFill>
                <a:srgbClr val="362E2B"/>
              </a:solidFill>
              <a:effectLst/>
              <a:latin typeface="Arial" panose="020B0604020202020204" pitchFamily="34" charset="0"/>
            </a:endParaRPr>
          </a:p>
        </p:txBody>
      </p:sp>
      <p:sp>
        <p:nvSpPr>
          <p:cNvPr id="4" name="矩形: 圆角 3"/>
          <p:cNvSpPr/>
          <p:nvPr/>
        </p:nvSpPr>
        <p:spPr>
          <a:xfrm>
            <a:off x="91440" y="1202944"/>
            <a:ext cx="1371600"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信息抽取</a:t>
            </a:r>
          </a:p>
        </p:txBody>
      </p:sp>
      <p:sp>
        <p:nvSpPr>
          <p:cNvPr id="44" name="矩形: 圆角 43"/>
          <p:cNvSpPr/>
          <p:nvPr/>
        </p:nvSpPr>
        <p:spPr>
          <a:xfrm>
            <a:off x="91440" y="2927338"/>
            <a:ext cx="1371600"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情绪分析</a:t>
            </a:r>
          </a:p>
        </p:txBody>
      </p:sp>
      <p:sp>
        <p:nvSpPr>
          <p:cNvPr id="46" name="矩形 45"/>
          <p:cNvSpPr/>
          <p:nvPr/>
        </p:nvSpPr>
        <p:spPr>
          <a:xfrm>
            <a:off x="0" y="3364059"/>
            <a:ext cx="4581144" cy="1384995"/>
          </a:xfrm>
          <a:prstGeom prst="rect">
            <a:avLst/>
          </a:prstGeom>
        </p:spPr>
        <p:txBody>
          <a:bodyPr wrap="square">
            <a:spAutoFit/>
          </a:bodyPr>
          <a:lstStyle/>
          <a:p>
            <a:r>
              <a:rPr lang="zh-CN" altLang="en-US" sz="1200" dirty="0"/>
              <a:t>情绪分析算法过于复杂，短时间内，做不来。这个关键在于词典，是找现成的：</a:t>
            </a:r>
            <a:endParaRPr lang="en-US" altLang="zh-CN" sz="1200" dirty="0"/>
          </a:p>
          <a:p>
            <a:pPr marL="228600" indent="-228600">
              <a:buAutoNum type="arabicPeriod"/>
            </a:pPr>
            <a:r>
              <a:rPr lang="zh-CN" altLang="en-US" sz="1200" dirty="0"/>
              <a:t>中文情感极性词典 </a:t>
            </a:r>
            <a:r>
              <a:rPr lang="en-US" altLang="zh-CN" sz="1200" dirty="0"/>
              <a:t>NTUSD </a:t>
            </a:r>
          </a:p>
          <a:p>
            <a:pPr marL="228600" indent="-228600">
              <a:buAutoNum type="arabicPeriod"/>
            </a:pPr>
            <a:r>
              <a:rPr lang="zh-CN" altLang="en-US" sz="1200" dirty="0"/>
              <a:t>大连理工情感词汇本体库</a:t>
            </a:r>
            <a:endParaRPr lang="en-US" altLang="zh-CN" sz="1200" dirty="0"/>
          </a:p>
          <a:p>
            <a:r>
              <a:rPr lang="zh-CN" altLang="en-US" sz="1200" dirty="0"/>
              <a:t>后来选择了大连理工的词汇库。</a:t>
            </a:r>
            <a:r>
              <a:rPr lang="zh-CN" altLang="en-US" sz="1200" b="0" i="0" dirty="0">
                <a:solidFill>
                  <a:srgbClr val="362E2B"/>
                </a:solidFill>
                <a:effectLst/>
                <a:latin typeface="Arial" panose="020B0604020202020204" pitchFamily="34" charset="0"/>
              </a:rPr>
              <a:t>然后把要分析的词在词库中匹配，计算，但是发现效果很差，后来废弃了所有东西，直接使用腾讯文智的情感分析服务（收费）。</a:t>
            </a:r>
            <a:endParaRPr lang="en-US" altLang="zh-CN" sz="1200" b="0" i="0" dirty="0">
              <a:solidFill>
                <a:srgbClr val="362E2B"/>
              </a:solidFill>
              <a:effectLst/>
              <a:latin typeface="Arial" panose="020B0604020202020204" pitchFamily="34" charset="0"/>
            </a:endParaRPr>
          </a:p>
        </p:txBody>
      </p:sp>
      <p:sp>
        <p:nvSpPr>
          <p:cNvPr id="47" name="矩形: 圆角 46"/>
          <p:cNvSpPr/>
          <p:nvPr/>
        </p:nvSpPr>
        <p:spPr>
          <a:xfrm>
            <a:off x="6790944" y="1635418"/>
            <a:ext cx="1371600"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确定关键词</a:t>
            </a:r>
          </a:p>
        </p:txBody>
      </p:sp>
      <p:sp>
        <p:nvSpPr>
          <p:cNvPr id="48" name="矩形: 圆角 47"/>
          <p:cNvSpPr/>
          <p:nvPr/>
        </p:nvSpPr>
        <p:spPr>
          <a:xfrm>
            <a:off x="6790944" y="2230096"/>
            <a:ext cx="1371600"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正则匹配</a:t>
            </a:r>
          </a:p>
        </p:txBody>
      </p:sp>
      <p:sp>
        <p:nvSpPr>
          <p:cNvPr id="50" name="矩形: 圆角 49"/>
          <p:cNvSpPr/>
          <p:nvPr/>
        </p:nvSpPr>
        <p:spPr>
          <a:xfrm>
            <a:off x="6416040" y="2824774"/>
            <a:ext cx="2121408" cy="739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调用腾讯文智情绪分析</a:t>
            </a:r>
            <a:r>
              <a:rPr lang="en-US" altLang="zh-CN" dirty="0"/>
              <a:t>API</a:t>
            </a:r>
            <a:r>
              <a:rPr lang="zh-CN" altLang="en-US" dirty="0"/>
              <a:t>，计算每条微博的情绪值</a:t>
            </a:r>
          </a:p>
        </p:txBody>
      </p:sp>
      <p:sp>
        <p:nvSpPr>
          <p:cNvPr id="51" name="矩形: 圆角 50"/>
          <p:cNvSpPr/>
          <p:nvPr/>
        </p:nvSpPr>
        <p:spPr>
          <a:xfrm>
            <a:off x="6416040" y="3807202"/>
            <a:ext cx="2124456"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求取情绪值平均值</a:t>
            </a:r>
          </a:p>
        </p:txBody>
      </p:sp>
      <p:sp>
        <p:nvSpPr>
          <p:cNvPr id="52" name="矩形: 圆角 51"/>
          <p:cNvSpPr/>
          <p:nvPr/>
        </p:nvSpPr>
        <p:spPr>
          <a:xfrm>
            <a:off x="6790944" y="4399677"/>
            <a:ext cx="1371600" cy="34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画图比较</a:t>
            </a:r>
          </a:p>
        </p:txBody>
      </p:sp>
      <p:cxnSp>
        <p:nvCxnSpPr>
          <p:cNvPr id="8" name="直接箭头连接符 7"/>
          <p:cNvCxnSpPr>
            <a:cxnSpLocks/>
            <a:stCxn id="47" idx="2"/>
            <a:endCxn id="48" idx="0"/>
          </p:cNvCxnSpPr>
          <p:nvPr/>
        </p:nvCxnSpPr>
        <p:spPr>
          <a:xfrm>
            <a:off x="7476744" y="1984795"/>
            <a:ext cx="0" cy="24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a:stCxn id="48" idx="2"/>
          </p:cNvCxnSpPr>
          <p:nvPr/>
        </p:nvCxnSpPr>
        <p:spPr>
          <a:xfrm flipH="1">
            <a:off x="7470648" y="2579473"/>
            <a:ext cx="6096" cy="24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50" idx="2"/>
            <a:endCxn id="51" idx="0"/>
          </p:cNvCxnSpPr>
          <p:nvPr/>
        </p:nvCxnSpPr>
        <p:spPr>
          <a:xfrm>
            <a:off x="7476744" y="3564104"/>
            <a:ext cx="1524" cy="24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a:stCxn id="51" idx="2"/>
            <a:endCxn id="52" idx="0"/>
          </p:cNvCxnSpPr>
          <p:nvPr/>
        </p:nvCxnSpPr>
        <p:spPr>
          <a:xfrm flipH="1">
            <a:off x="7476744" y="4156579"/>
            <a:ext cx="1524" cy="24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1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2175"/>
            <a:ext cx="784225" cy="16621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808038" y="2162175"/>
            <a:ext cx="320675" cy="1662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1152525" y="2162175"/>
            <a:ext cx="320675" cy="16621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1497013" y="2162175"/>
            <a:ext cx="320675" cy="166211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1828800" y="2185988"/>
            <a:ext cx="1662113" cy="161448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51" name="文本框 8"/>
          <p:cNvSpPr txBox="1">
            <a:spLocks noChangeArrowheads="1"/>
          </p:cNvSpPr>
          <p:nvPr/>
        </p:nvSpPr>
        <p:spPr bwMode="auto">
          <a:xfrm>
            <a:off x="3502025" y="2697765"/>
            <a:ext cx="61769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buNone/>
              <a:defRPr/>
            </a:pPr>
            <a:r>
              <a:rPr lang="en-US" altLang="zh-CN" sz="3600" b="1" dirty="0"/>
              <a:t>2.</a:t>
            </a:r>
            <a:r>
              <a:rPr lang="zh-CN" altLang="en-US" sz="3600" b="1" dirty="0"/>
              <a:t>爬虫效率与性能分析</a:t>
            </a:r>
          </a:p>
        </p:txBody>
      </p:sp>
    </p:spTree>
    <p:extLst>
      <p:ext uri="{BB962C8B-B14F-4D97-AF65-F5344CB8AC3E}">
        <p14:creationId xmlns:p14="http://schemas.microsoft.com/office/powerpoint/2010/main" val="1455671181"/>
      </p:ext>
    </p:extLst>
  </p:cSld>
  <p:clrMapOvr>
    <a:masterClrMapping/>
  </p:clrMapOvr>
  <p:transition spd="slow" advTm="119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p:cNvGrpSpPr>
            <a:grpSpLocks/>
          </p:cNvGrpSpPr>
          <p:nvPr/>
        </p:nvGrpSpPr>
        <p:grpSpPr bwMode="auto">
          <a:xfrm>
            <a:off x="0" y="383032"/>
            <a:ext cx="2176272" cy="523875"/>
            <a:chOff x="45" y="47"/>
            <a:chExt cx="8217" cy="825"/>
          </a:xfrm>
        </p:grpSpPr>
        <p:sp>
          <p:nvSpPr>
            <p:cNvPr id="9" name="圆角矩形2 675"/>
            <p:cNvSpPr>
              <a:spLocks noChangeArrowheads="1"/>
            </p:cNvSpPr>
            <p:nvPr/>
          </p:nvSpPr>
          <p:spPr bwMode="auto">
            <a:xfrm>
              <a:off x="101" y="113"/>
              <a:ext cx="8050" cy="679"/>
            </a:xfrm>
            <a:prstGeom prst="roundRect">
              <a:avLst>
                <a:gd name="adj" fmla="val 16667"/>
              </a:avLst>
            </a:prstGeom>
            <a:solidFill>
              <a:srgbClr val="CC99FF">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10" name="Text Box 20"/>
            <p:cNvSpPr txBox="1">
              <a:spLocks noChangeArrowheads="1"/>
            </p:cNvSpPr>
            <p:nvPr/>
          </p:nvSpPr>
          <p:spPr bwMode="auto">
            <a:xfrm>
              <a:off x="45" y="47"/>
              <a:ext cx="8217"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a:t>2.1</a:t>
              </a:r>
              <a:r>
                <a:rPr lang="zh-CN" altLang="en-US" sz="2800" b="1" dirty="0"/>
                <a:t>爬虫性能</a:t>
              </a:r>
            </a:p>
          </p:txBody>
        </p:sp>
      </p:grpSp>
      <p:sp>
        <p:nvSpPr>
          <p:cNvPr id="7" name="文本框 6"/>
          <p:cNvSpPr txBox="1"/>
          <p:nvPr/>
        </p:nvSpPr>
        <p:spPr>
          <a:xfrm>
            <a:off x="1417320" y="1517904"/>
            <a:ext cx="7178040" cy="2585323"/>
          </a:xfrm>
          <a:prstGeom prst="rect">
            <a:avLst/>
          </a:prstGeom>
          <a:noFill/>
        </p:spPr>
        <p:txBody>
          <a:bodyPr wrap="square" rtlCol="0">
            <a:spAutoFit/>
          </a:bodyPr>
          <a:lstStyle/>
          <a:p>
            <a:r>
              <a:rPr lang="en-US" altLang="zh-CN" dirty="0"/>
              <a:t>1</a:t>
            </a:r>
            <a:r>
              <a:rPr lang="zh-CN" altLang="en-US" dirty="0"/>
              <a:t>、由于第一次接触网络爬虫这方面的知识，在图书馆借了很多书，查了很多资料，最后终于短时间内实现了微博爬虫。但是遗憾的是，我仅仅做到了实现，并没有进行优化，所以爬虫的效率性能都比较差。计算了一下，大概每分钟几百条（为了防止被新浪网站发现爬虫，每次网页请求之间设置了休眠，所以用时比较长。）</a:t>
            </a:r>
            <a:endParaRPr lang="en-US" altLang="zh-CN" dirty="0"/>
          </a:p>
          <a:p>
            <a:endParaRPr lang="en-US" altLang="zh-CN" dirty="0"/>
          </a:p>
          <a:p>
            <a:endParaRPr lang="en-US" altLang="zh-CN" dirty="0"/>
          </a:p>
          <a:p>
            <a:r>
              <a:rPr lang="en-US" altLang="zh-CN" dirty="0"/>
              <a:t>2</a:t>
            </a:r>
            <a:r>
              <a:rPr lang="zh-CN" altLang="en-US" dirty="0"/>
              <a:t>、接下来有时间准备研究一下分布式爬虫、多线程爬虫等，这样优化后一定能提高爬虫性能和效率。</a:t>
            </a:r>
          </a:p>
        </p:txBody>
      </p:sp>
    </p:spTree>
    <p:extLst>
      <p:ext uri="{BB962C8B-B14F-4D97-AF65-F5344CB8AC3E}">
        <p14:creationId xmlns:p14="http://schemas.microsoft.com/office/powerpoint/2010/main" val="992387502"/>
      </p:ext>
    </p:extLst>
  </p:cSld>
  <p:clrMapOvr>
    <a:masterClrMapping/>
  </p:clrMapOvr>
  <p:transition spd="slow" advTm="119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62175"/>
            <a:ext cx="784225" cy="16621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808038" y="2162175"/>
            <a:ext cx="320675" cy="1662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1152525" y="2162175"/>
            <a:ext cx="320675" cy="16621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1497013" y="2162175"/>
            <a:ext cx="320675" cy="166211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1828800" y="2185988"/>
            <a:ext cx="1662113" cy="161448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71" name="文本框 8"/>
          <p:cNvSpPr txBox="1">
            <a:spLocks noChangeArrowheads="1"/>
          </p:cNvSpPr>
          <p:nvPr/>
        </p:nvSpPr>
        <p:spPr bwMode="auto">
          <a:xfrm>
            <a:off x="3260270" y="2670065"/>
            <a:ext cx="81148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a:t>3</a:t>
            </a:r>
            <a:r>
              <a:rPr lang="en-US" altLang="zh-CN" sz="3600" b="1" dirty="0">
                <a:solidFill>
                  <a:schemeClr val="tx1"/>
                </a:solidFill>
              </a:rPr>
              <a:t>.</a:t>
            </a:r>
            <a:r>
              <a:rPr lang="zh-CN" altLang="en-US" sz="3600" b="1" dirty="0"/>
              <a:t>项目中的主要工具、问题及解决方式</a:t>
            </a:r>
            <a:endParaRPr lang="zh-CN" altLang="en-US" sz="3600" dirty="0">
              <a:solidFill>
                <a:srgbClr val="BF9000"/>
              </a:solidFill>
              <a:latin typeface="微软雅黑" panose="020B0503020204020204" pitchFamily="34" charset="-122"/>
              <a:ea typeface="微软雅黑" panose="020B0503020204020204" pitchFamily="34" charset="-122"/>
            </a:endParaRPr>
          </a:p>
        </p:txBody>
      </p:sp>
    </p:spTree>
  </p:cSld>
  <p:clrMapOvr>
    <a:masterClrMapping/>
  </p:clrMapOvr>
  <p:transition spd="slow" advTm="1190"/>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5705</TotalTime>
  <Words>2248</Words>
  <Application>Microsoft Office PowerPoint</Application>
  <PresentationFormat>宽屏</PresentationFormat>
  <Paragraphs>224</Paragraphs>
  <Slides>24</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华文隶书</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Bella</dc:creator>
  <cp:lastModifiedBy>lenovo</cp:lastModifiedBy>
  <cp:revision>298</cp:revision>
  <dcterms:created xsi:type="dcterms:W3CDTF">2014-12-18T10:04:32Z</dcterms:created>
  <dcterms:modified xsi:type="dcterms:W3CDTF">2017-05-05T09:41:55Z</dcterms:modified>
</cp:coreProperties>
</file>