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5"/>
  </p:notesMasterIdLst>
  <p:sldIdLst>
    <p:sldId id="1141" r:id="rId2"/>
    <p:sldId id="1150" r:id="rId3"/>
    <p:sldId id="1149" r:id="rId4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устой шаблон" id="{69A7313E-002B-9345-A1D1-2CE376D8FA06}">
          <p14:sldIdLst>
            <p14:sldId id="1141"/>
            <p14:sldId id="1150"/>
            <p14:sldId id="11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41"/>
    <a:srgbClr val="941C2F"/>
    <a:srgbClr val="BFBFBF"/>
    <a:srgbClr val="EDF4FF"/>
    <a:srgbClr val="FC6568"/>
    <a:srgbClr val="FFFFFF"/>
    <a:srgbClr val="3AB47A"/>
    <a:srgbClr val="DBEFF1"/>
    <a:srgbClr val="000000"/>
    <a:srgbClr val="36A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88682" autoAdjust="0"/>
  </p:normalViewPr>
  <p:slideViewPr>
    <p:cSldViewPr snapToGrid="0" snapToObjects="1" showGuides="1">
      <p:cViewPr>
        <p:scale>
          <a:sx n="100" d="100"/>
          <a:sy n="100" d="100"/>
        </p:scale>
        <p:origin x="2136" y="-1680"/>
      </p:cViewPr>
      <p:guideLst/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1CAA-9BFC-8545-B872-81E9FAF40E0C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5870-CBD7-3649-841C-437152CE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41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4EE7A5F6F9E76E58F816F1D71987E80C.dms.sberbank.ru/4EE7A5F6F9E76E58F816F1D71987E80C-9609B0E1BED8AEBD9CC162954DDDEF77-02BCB7CCFB4D9155276F510BA633678E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http://4EE7A5F6F9E76E58F816F1D71987E80C.dms.sberbank.ru/4EE7A5F6F9E76E58F816F1D71987E80C-9609B0E1BED8AEBD9CC162954DDDEF77-02BCB7CCFB4D9155276F510BA633678E/1.pn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http://4EE7A5F6F9E76E58F816F1D71987E80C.dms.sberbank.ru/4EE7A5F6F9E76E58F816F1D71987E80C-9609B0E1BED8AEBD9CC162954DDDEF77-02BCB7CCFB4D9155276F510BA633678E/1.pn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О компани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B6697A25-7B1E-8C4E-AB25-90F4794408B0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-1"/>
            <a:ext cx="504000" cy="504000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A625B55-B138-1B43-80F7-204692DACA23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677309"/>
            <a:ext cx="504000" cy="50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54B26C0-AB4A-4C4C-88B8-7C588A8BEDE6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1354619"/>
            <a:ext cx="504000" cy="50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2161CD2-E42B-6643-9E49-93E234928D5B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031929"/>
            <a:ext cx="504000" cy="50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9C493A8-8E5A-E04D-B356-9C7A90716ECE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709239"/>
            <a:ext cx="504000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7E30A5-3532-374E-97B8-6BB9325F9275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3386549"/>
            <a:ext cx="504000" cy="50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CB6D99F-8C62-3B45-8C92-95BE13B2BFA2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4063861"/>
            <a:ext cx="504000" cy="504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762E299-61FA-C447-BC2B-BBA7945498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966" r="46658"/>
          <a:stretch/>
        </p:blipFill>
        <p:spPr>
          <a:xfrm>
            <a:off x="2460743" y="-1"/>
            <a:ext cx="4397257" cy="33865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1B4030-557D-E34A-94E4-4E065DD29AEE}"/>
              </a:ext>
            </a:extLst>
          </p:cNvPr>
          <p:cNvSpPr txBox="1"/>
          <p:nvPr userDrawn="1"/>
        </p:nvSpPr>
        <p:spPr>
          <a:xfrm>
            <a:off x="441325" y="9527914"/>
            <a:ext cx="1851469" cy="16158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ru-RU" sz="1050" b="0" i="0" dirty="0">
                <a:ln>
                  <a:noFill/>
                </a:ln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ЦТК ДЗО</a:t>
            </a:r>
            <a:r>
              <a:rPr lang="en-US" sz="1050" b="0" i="0" dirty="0">
                <a:ln>
                  <a:noFill/>
                </a:ln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050" b="0" i="0" dirty="0">
                <a:ln>
                  <a:noFill/>
                </a:ln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en-US" sz="1050" b="0" i="0" dirty="0">
                <a:ln>
                  <a:noFill/>
                </a:ln>
                <a:solidFill>
                  <a:schemeClr val="bg1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|   Quick Check-up</a:t>
            </a:r>
            <a:endParaRPr lang="ru-RU" sz="1050" b="0" i="0" dirty="0">
              <a:ln>
                <a:noFill/>
              </a:ln>
              <a:solidFill>
                <a:schemeClr val="bg1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ент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5" name="Рисунок 44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6" name="Рисунок 45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7" name="Рисунок 46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8" name="Рисунок 47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9" name="Рисунок 48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B6697A25-7B1E-8C4E-AB25-90F4794408B0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-1"/>
            <a:ext cx="504000" cy="504000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A625B55-B138-1B43-80F7-204692DACA23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677309"/>
            <a:ext cx="504000" cy="50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54B26C0-AB4A-4C4C-88B8-7C588A8BEDE6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1354619"/>
            <a:ext cx="504000" cy="50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2161CD2-E42B-6643-9E49-93E234928D5B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031929"/>
            <a:ext cx="504000" cy="50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9C493A8-8E5A-E04D-B356-9C7A90716ECE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709239"/>
            <a:ext cx="504000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7E30A5-3532-374E-97B8-6BB9325F9275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3386549"/>
            <a:ext cx="504000" cy="50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CB6D99F-8C62-3B45-8C92-95BE13B2BFA2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4063861"/>
            <a:ext cx="504000" cy="504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6772E6E-7B00-2042-A301-291884EBF673}"/>
              </a:ext>
            </a:extLst>
          </p:cNvPr>
          <p:cNvCxnSpPr>
            <a:cxnSpLocks/>
          </p:cNvCxnSpPr>
          <p:nvPr userDrawn="1"/>
        </p:nvCxnSpPr>
        <p:spPr>
          <a:xfrm>
            <a:off x="309563" y="0"/>
            <a:ext cx="0" cy="75924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34287CEB-CD02-AB47-8507-E43566A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82" y="596978"/>
            <a:ext cx="16987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kumimoji="0" lang="ru-RU" sz="900" b="0" i="0" u="none" strike="noStrike" kern="0" cap="none" spc="0" normalizeH="0" baseline="0" smtClean="0">
                <a:ln>
                  <a:noFill/>
                </a:ln>
                <a:solidFill>
                  <a:schemeClr val="accent2">
                    <a:alpha val="70000"/>
                  </a:schemeClr>
                </a:solidFill>
                <a:effectLst/>
                <a:uLnTx/>
                <a:uFillTx/>
                <a:latin typeface="SB Sans Display Light" panose="020B0303040504020204" pitchFamily="34" charset="0"/>
                <a:ea typeface="+mn-ea"/>
                <a:cs typeface="SB Sans Display Light" panose="020B0303040504020204" pitchFamily="34" charset="0"/>
              </a:defRPr>
            </a:lvl1pPr>
          </a:lstStyle>
          <a:p>
            <a:fld id="{2CF235AF-954E-5044-BAF0-991FD76FF9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B4030-557D-E34A-94E4-4E065DD29AEE}"/>
              </a:ext>
            </a:extLst>
          </p:cNvPr>
          <p:cNvSpPr txBox="1"/>
          <p:nvPr userDrawn="1"/>
        </p:nvSpPr>
        <p:spPr>
          <a:xfrm>
            <a:off x="441325" y="9527914"/>
            <a:ext cx="1851469" cy="16158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ЦТК ДЗО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|   Quick Check-up</a:t>
            </a:r>
            <a:endParaRPr lang="ru-RU" sz="1050" b="0" i="0" dirty="0">
              <a:ln>
                <a:noFill/>
              </a:ln>
              <a:solidFill>
                <a:schemeClr val="accent2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A782B56-86ED-4741-900A-46A59BA3B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25" y="534115"/>
            <a:ext cx="5975350" cy="341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ru-RU" sz="2400" b="1" i="0" kern="1200" dirty="0">
                <a:solidFill>
                  <a:schemeClr val="tx1"/>
                </a:solidFill>
                <a:latin typeface="SB Sans Display" panose="020B0503040504020204" pitchFamily="34" charset="0"/>
                <a:ea typeface="+mn-ea"/>
                <a:cs typeface="SB Sans Display" panose="020B0503040504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41281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главл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7B9553-560F-D741-854F-D5DFA1C0EB0F}"/>
              </a:ext>
            </a:extLst>
          </p:cNvPr>
          <p:cNvSpPr/>
          <p:nvPr userDrawn="1"/>
        </p:nvSpPr>
        <p:spPr>
          <a:xfrm>
            <a:off x="0" y="0"/>
            <a:ext cx="6858000" cy="1354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5" name="Рисунок 44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6" name="Рисунок 45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7" name="Рисунок 46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8" name="Рисунок 47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9" name="Рисунок 48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B6697A25-7B1E-8C4E-AB25-90F4794408B0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-1"/>
            <a:ext cx="504000" cy="504000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A625B55-B138-1B43-80F7-204692DACA23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677309"/>
            <a:ext cx="504000" cy="50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54B26C0-AB4A-4C4C-88B8-7C588A8BEDE6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1354619"/>
            <a:ext cx="504000" cy="50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2161CD2-E42B-6643-9E49-93E234928D5B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031929"/>
            <a:ext cx="504000" cy="50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9C493A8-8E5A-E04D-B356-9C7A90716ECE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709239"/>
            <a:ext cx="504000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7E30A5-3532-374E-97B8-6BB9325F9275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3386549"/>
            <a:ext cx="504000" cy="50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CB6D99F-8C62-3B45-8C92-95BE13B2BFA2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4063861"/>
            <a:ext cx="504000" cy="504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6772E6E-7B00-2042-A301-291884EBF673}"/>
              </a:ext>
            </a:extLst>
          </p:cNvPr>
          <p:cNvCxnSpPr>
            <a:cxnSpLocks/>
          </p:cNvCxnSpPr>
          <p:nvPr userDrawn="1"/>
        </p:nvCxnSpPr>
        <p:spPr>
          <a:xfrm>
            <a:off x="309563" y="0"/>
            <a:ext cx="0" cy="759245"/>
          </a:xfrm>
          <a:prstGeom prst="line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</p:cxnSp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34287CEB-CD02-AB47-8507-E43566A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82" y="596978"/>
            <a:ext cx="16987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kumimoji="0" lang="ru-RU" sz="900" b="0" i="0" u="none" strike="noStrike" kern="0" cap="none" spc="0" normalizeH="0" baseline="0" smtClean="0">
                <a:ln>
                  <a:noFill/>
                </a:ln>
                <a:solidFill>
                  <a:schemeClr val="bg1">
                    <a:alpha val="70000"/>
                  </a:schemeClr>
                </a:solidFill>
                <a:effectLst/>
                <a:uLnTx/>
                <a:uFillTx/>
                <a:latin typeface="SB Sans Display Light" panose="020B0303040504020204" pitchFamily="34" charset="0"/>
                <a:ea typeface="+mn-ea"/>
                <a:cs typeface="SB Sans Display Light" panose="020B0303040504020204" pitchFamily="34" charset="0"/>
              </a:defRPr>
            </a:lvl1pPr>
          </a:lstStyle>
          <a:p>
            <a:fld id="{2CF235AF-954E-5044-BAF0-991FD76FF9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B4030-557D-E34A-94E4-4E065DD29AEE}"/>
              </a:ext>
            </a:extLst>
          </p:cNvPr>
          <p:cNvSpPr txBox="1"/>
          <p:nvPr userDrawn="1"/>
        </p:nvSpPr>
        <p:spPr>
          <a:xfrm>
            <a:off x="441325" y="9527914"/>
            <a:ext cx="1851469" cy="16158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ЦТК ДЗО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|   Quick Check-up</a:t>
            </a:r>
            <a:endParaRPr lang="ru-RU" sz="1050" b="0" i="0" dirty="0">
              <a:ln>
                <a:noFill/>
              </a:ln>
              <a:solidFill>
                <a:schemeClr val="accent2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A782B56-86ED-4741-900A-46A59BA3B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25" y="534115"/>
            <a:ext cx="5975350" cy="341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ru-RU" sz="2400" b="1" i="0" kern="1200" dirty="0">
                <a:solidFill>
                  <a:schemeClr val="bg1"/>
                </a:solidFill>
                <a:latin typeface="SB Sans Display" panose="020B0503040504020204" pitchFamily="34" charset="0"/>
                <a:ea typeface="+mn-ea"/>
                <a:cs typeface="SB Sans Display" panose="020B0503040504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F6D168C-0688-2043-98F7-FC3DDFF22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602" r="37647"/>
          <a:stretch/>
        </p:blipFill>
        <p:spPr>
          <a:xfrm>
            <a:off x="4630343" y="0"/>
            <a:ext cx="2227658" cy="13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Источник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7B9553-560F-D741-854F-D5DFA1C0EB0F}"/>
              </a:ext>
            </a:extLst>
          </p:cNvPr>
          <p:cNvSpPr/>
          <p:nvPr userDrawn="1"/>
        </p:nvSpPr>
        <p:spPr>
          <a:xfrm>
            <a:off x="0" y="0"/>
            <a:ext cx="6858000" cy="1568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5" name="Рисунок 44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6" name="Рисунок 45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7" name="Рисунок 46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8" name="Рисунок 47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pic>
        <p:nvPicPr>
          <p:cNvPr id="49" name="Рисунок 48" descr="http://4EE7A5F6F9E76E58F816F1D71987E80C.dms.sberbank.ru/4EE7A5F6F9E76E58F816F1D71987E80C-9609B0E1BED8AEBD9CC162954DDDEF77-02BCB7CCFB4D9155276F510BA633678E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" cy="2294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B6697A25-7B1E-8C4E-AB25-90F4794408B0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-1"/>
            <a:ext cx="504000" cy="504000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A625B55-B138-1B43-80F7-204692DACA23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677309"/>
            <a:ext cx="504000" cy="50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54B26C0-AB4A-4C4C-88B8-7C588A8BEDE6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1354619"/>
            <a:ext cx="504000" cy="50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2161CD2-E42B-6643-9E49-93E234928D5B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031929"/>
            <a:ext cx="504000" cy="50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9C493A8-8E5A-E04D-B356-9C7A90716ECE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2709239"/>
            <a:ext cx="504000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7E30A5-3532-374E-97B8-6BB9325F9275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5" y="3386549"/>
            <a:ext cx="504000" cy="50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CB6D99F-8C62-3B45-8C92-95BE13B2BFA2}"/>
              </a:ext>
            </a:extLst>
          </p:cNvPr>
          <p:cNvSpPr>
            <a:spLocks noChangeAspect="1"/>
          </p:cNvSpPr>
          <p:nvPr userDrawn="1"/>
        </p:nvSpPr>
        <p:spPr>
          <a:xfrm>
            <a:off x="-917286" y="4063861"/>
            <a:ext cx="504000" cy="504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6772E6E-7B00-2042-A301-291884EBF673}"/>
              </a:ext>
            </a:extLst>
          </p:cNvPr>
          <p:cNvCxnSpPr>
            <a:cxnSpLocks/>
          </p:cNvCxnSpPr>
          <p:nvPr userDrawn="1"/>
        </p:nvCxnSpPr>
        <p:spPr>
          <a:xfrm>
            <a:off x="309563" y="0"/>
            <a:ext cx="0" cy="759245"/>
          </a:xfrm>
          <a:prstGeom prst="line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</p:cxnSp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34287CEB-CD02-AB47-8507-E43566A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82" y="596978"/>
            <a:ext cx="16987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kumimoji="0" lang="ru-RU" sz="900" b="0" i="0" u="none" strike="noStrike" kern="0" cap="none" spc="0" normalizeH="0" baseline="0" smtClean="0">
                <a:ln>
                  <a:noFill/>
                </a:ln>
                <a:solidFill>
                  <a:schemeClr val="bg1">
                    <a:alpha val="70000"/>
                  </a:schemeClr>
                </a:solidFill>
                <a:effectLst/>
                <a:uLnTx/>
                <a:uFillTx/>
                <a:latin typeface="SB Sans Display Light" panose="020B0303040504020204" pitchFamily="34" charset="0"/>
                <a:ea typeface="+mn-ea"/>
                <a:cs typeface="SB Sans Display Light" panose="020B0303040504020204" pitchFamily="34" charset="0"/>
              </a:defRPr>
            </a:lvl1pPr>
          </a:lstStyle>
          <a:p>
            <a:fld id="{2CF235AF-954E-5044-BAF0-991FD76FF9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B4030-557D-E34A-94E4-4E065DD29AEE}"/>
              </a:ext>
            </a:extLst>
          </p:cNvPr>
          <p:cNvSpPr txBox="1"/>
          <p:nvPr userDrawn="1"/>
        </p:nvSpPr>
        <p:spPr>
          <a:xfrm>
            <a:off x="441325" y="9527914"/>
            <a:ext cx="1851469" cy="16158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ЦТК ДЗО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en-US" sz="1050" b="0" i="0" dirty="0">
                <a:ln>
                  <a:noFill/>
                </a:ln>
                <a:solidFill>
                  <a:schemeClr val="accent2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|   Quick Check-up</a:t>
            </a:r>
            <a:endParaRPr lang="ru-RU" sz="1050" b="0" i="0" dirty="0">
              <a:ln>
                <a:noFill/>
              </a:ln>
              <a:solidFill>
                <a:schemeClr val="accent2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A782B56-86ED-4741-900A-46A59BA3B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25" y="534115"/>
            <a:ext cx="5975350" cy="341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ru-RU" sz="2400" b="1" i="0" kern="1200" dirty="0">
                <a:solidFill>
                  <a:schemeClr val="bg1"/>
                </a:solidFill>
                <a:latin typeface="SB Sans Display" panose="020B0503040504020204" pitchFamily="34" charset="0"/>
                <a:ea typeface="+mn-ea"/>
                <a:cs typeface="SB Sans Display" panose="020B0503040504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F6D168C-0688-2043-98F7-FC3DDFF22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5" r="36614"/>
          <a:stretch/>
        </p:blipFill>
        <p:spPr>
          <a:xfrm>
            <a:off x="4630342" y="-1"/>
            <a:ext cx="2264563" cy="15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18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E33439EC-3B43-004D-A058-962D19D2AC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8555652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Слайд think-cell" r:id="rId8" imgW="395" imgH="394" progId="TCLayout.ActiveDocument.1">
                  <p:embed/>
                </p:oleObj>
              </mc:Choice>
              <mc:Fallback>
                <p:oleObj name="Слайд think-cell" r:id="rId8" imgW="395" imgH="394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вал 7">
            <a:extLst>
              <a:ext uri="{FF2B5EF4-FFF2-40B4-BE49-F238E27FC236}">
                <a16:creationId xmlns:a16="http://schemas.microsoft.com/office/drawing/2014/main" id="{E4D3FF3B-9289-0747-8672-2745F6DB04A5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0"/>
            <a:ext cx="283500" cy="728117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F5BCE26-9E2B-F044-874A-3CEA5F1C6878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1019941"/>
            <a:ext cx="283500" cy="728117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D431C18-26B4-0F49-BF8F-6B7456679BCC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2039882"/>
            <a:ext cx="283500" cy="72811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B745561-474C-0841-B6A3-834C87D8E4F8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3059824"/>
            <a:ext cx="283500" cy="728117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45B6834-BC23-A844-A1A0-C8F5A8DEF3BB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4079765"/>
            <a:ext cx="283500" cy="728117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B7F0D96-DC33-5845-A32A-3330573F27DC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5099706"/>
            <a:ext cx="283500" cy="728117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2691522-DF44-284F-8CDD-DF911125E9D7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7139589"/>
            <a:ext cx="283500" cy="728117"/>
          </a:xfrm>
          <a:prstGeom prst="ellipse">
            <a:avLst/>
          </a:prstGeom>
          <a:solidFill>
            <a:srgbClr val="DE9D8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B9A925F-8EF7-E748-BC6D-B70F26A44FCD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8159530"/>
            <a:ext cx="283500" cy="728117"/>
          </a:xfrm>
          <a:prstGeom prst="ellipse">
            <a:avLst/>
          </a:prstGeom>
          <a:solidFill>
            <a:srgbClr val="CEAA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AC3B3F6-C0BB-3249-9B22-3F50E2ACC40A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3" y="9179471"/>
            <a:ext cx="283500" cy="728117"/>
          </a:xfrm>
          <a:prstGeom prst="ellipse">
            <a:avLst/>
          </a:prstGeom>
          <a:solidFill>
            <a:srgbClr val="F5D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35BA2FC-CE6A-7D40-B963-EB9DC4A9E4EA}"/>
              </a:ext>
            </a:extLst>
          </p:cNvPr>
          <p:cNvSpPr>
            <a:spLocks noChangeAspect="1"/>
          </p:cNvSpPr>
          <p:nvPr userDrawn="1"/>
        </p:nvSpPr>
        <p:spPr>
          <a:xfrm>
            <a:off x="-433874" y="6119647"/>
            <a:ext cx="283500" cy="728117"/>
          </a:xfrm>
          <a:prstGeom prst="ellipse">
            <a:avLst/>
          </a:prstGeom>
          <a:solidFill>
            <a:srgbClr val="5B8C5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158935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7" r:id="rId2"/>
    <p:sldLayoutId id="2147483738" r:id="rId3"/>
    <p:sldLayoutId id="2147483739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42" userDrawn="1">
          <p15:clr>
            <a:srgbClr val="F26B43"/>
          </p15:clr>
        </p15:guide>
        <p15:guide id="2" pos="278" userDrawn="1">
          <p15:clr>
            <a:srgbClr val="F26B43"/>
          </p15:clr>
        </p15:guide>
        <p15:guide id="3" orient="horz" pos="58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&#1085;&#1072;&#1079;&#1074;&#1072;&#1085;&#1080;&#1077;.&#1088;&#1092;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TCHECKUP@sberbank.r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0F832-7B4F-4442-A935-F20DA48DDEC3}"/>
              </a:ext>
            </a:extLst>
          </p:cNvPr>
          <p:cNvSpPr txBox="1"/>
          <p:nvPr/>
        </p:nvSpPr>
        <p:spPr>
          <a:xfrm>
            <a:off x="441325" y="422527"/>
            <a:ext cx="4092316" cy="1883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Карточка компании</a:t>
            </a:r>
            <a:br>
              <a:rPr lang="ru-RU" sz="4000" b="1" dirty="0">
                <a:solidFill>
                  <a:schemeClr val="bg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</a:br>
            <a:r>
              <a:rPr lang="ru-RU" sz="4000" b="1" dirty="0">
                <a:solidFill>
                  <a:schemeClr val="bg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«название»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A05199-B7E6-0943-9211-C1DD44F2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63555"/>
              </p:ext>
            </p:extLst>
          </p:nvPr>
        </p:nvGraphicFramePr>
        <p:xfrm>
          <a:off x="0" y="3419845"/>
          <a:ext cx="6858000" cy="56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103">
                  <a:extLst>
                    <a:ext uri="{9D8B030D-6E8A-4147-A177-3AD203B41FA5}">
                      <a16:colId xmlns:a16="http://schemas.microsoft.com/office/drawing/2014/main" val="1586543730"/>
                    </a:ext>
                  </a:extLst>
                </a:gridCol>
                <a:gridCol w="4572897">
                  <a:extLst>
                    <a:ext uri="{9D8B030D-6E8A-4147-A177-3AD203B41FA5}">
                      <a16:colId xmlns:a16="http://schemas.microsoft.com/office/drawing/2014/main" val="190850760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Год </a:t>
                      </a:r>
                      <a:r>
                        <a:rPr lang="ru-RU" sz="1100" b="1" i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основания </a:t>
                      </a:r>
                      <a:r>
                        <a:rPr lang="ru-RU" sz="1100" b="1" i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компании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2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8</a:t>
                      </a: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.09.20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17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244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Штаб-квартира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123098, г. Москва,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</a:b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ул. Живописная, д. 52 ПОДВ П II ком. 5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714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Телефон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+7 (968) 8644897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0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ea typeface="+mn-ea"/>
                          <a:cs typeface="SB Sans Display Semibold" panose="020B0503040504020204" pitchFamily="34" charset="0"/>
                        </a:rPr>
                        <a:t>Email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 err="1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help@proil.moscow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778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CEO компании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 err="1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Кухилава</a:t>
                      </a: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 Леон Леванович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872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Количество</a:t>
                      </a:r>
                      <a:r>
                        <a:rPr lang="ru-RU" sz="1100" b="1" i="0" baseline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 </a:t>
                      </a:r>
                      <a:r>
                        <a:rPr lang="ru-RU" sz="1100" b="1" i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сотрудников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3 сотрудника (20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21</a:t>
                      </a: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)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 [1], 12 [</a:t>
                      </a: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9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]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6355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Объём финансирования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Уставный капитал 10 000 </a:t>
                      </a:r>
                      <a:r>
                        <a:rPr lang="ru-RU" sz="1200" b="0" i="0" dirty="0" err="1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руб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.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027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Основной вид деятельности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Техническое обслуживание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</a:b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и ремонт автотранспортных средств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748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Ключевые технологии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 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126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Сферы применения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Автотранспортная отрасль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2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Юридическое лицо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ООО «</a:t>
                      </a:r>
                      <a:r>
                        <a:rPr lang="ru-RU" sz="1200" b="0" i="0" dirty="0" err="1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Пройл</a:t>
                      </a:r>
                      <a:r>
                        <a:rPr lang="ru-RU" sz="1200" b="0" i="0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</a:rPr>
                        <a:t> Бизнес»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4532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i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Официальный</a:t>
                      </a:r>
                      <a:r>
                        <a:rPr lang="ru-RU" sz="1100" b="1" i="0" baseline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 с</a:t>
                      </a:r>
                      <a:r>
                        <a:rPr lang="ru-RU" sz="1100" b="1" i="0" dirty="0" smtClean="0">
                          <a:solidFill>
                            <a:schemeClr val="bg1"/>
                          </a:solidFill>
                          <a:effectLst/>
                          <a:latin typeface="SB Sans Display Semibold" panose="020B0503040504020204" pitchFamily="34" charset="0"/>
                          <a:cs typeface="SB Sans Display Semibold" panose="020B0503040504020204" pitchFamily="34" charset="0"/>
                        </a:rPr>
                        <a:t>айт</a:t>
                      </a:r>
                      <a:endParaRPr lang="ru-RU" sz="1100" b="1" i="0" dirty="0">
                        <a:solidFill>
                          <a:schemeClr val="bg1"/>
                        </a:solidFill>
                        <a:effectLst/>
                        <a:latin typeface="SB Sans Display Semibold" panose="020B0503040504020204" pitchFamily="34" charset="0"/>
                        <a:ea typeface="Calibri" panose="020F0502020204030204" pitchFamily="34" charset="0"/>
                        <a:cs typeface="SB Sans Display Semibold" panose="020B0503040504020204" pitchFamily="34" charset="0"/>
                      </a:endParaRPr>
                    </a:p>
                  </a:txBody>
                  <a:tcPr marL="86400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SB Sans Display Light" panose="020B0303040504020204" pitchFamily="34" charset="0"/>
                          <a:cs typeface="SB Sans Display Light" panose="020B0303040504020204" pitchFamily="34" charset="0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N/A</a:t>
                      </a:r>
                      <a:endParaRPr lang="ru-RU" sz="1200" b="0" i="0" dirty="0">
                        <a:solidFill>
                          <a:schemeClr val="bg1"/>
                        </a:solidFill>
                        <a:effectLst/>
                        <a:latin typeface="SB Sans Display Light" panose="020B0303040504020204" pitchFamily="34" charset="0"/>
                        <a:ea typeface="Calibri" panose="020F0502020204030204" pitchFamily="34" charset="0"/>
                        <a:cs typeface="SB Sans Display Light" panose="020B0303040504020204" pitchFamily="34" charset="0"/>
                      </a:endParaRPr>
                    </a:p>
                  </a:txBody>
                  <a:tcPr marL="68580" marR="46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05176"/>
                  </a:ext>
                </a:extLst>
              </a:tr>
            </a:tbl>
          </a:graphicData>
        </a:graphic>
      </p:graphicFrame>
      <p:grpSp>
        <p:nvGrpSpPr>
          <p:cNvPr id="7" name="Рисунок 346">
            <a:extLst>
              <a:ext uri="{FF2B5EF4-FFF2-40B4-BE49-F238E27FC236}">
                <a16:creationId xmlns:a16="http://schemas.microsoft.com/office/drawing/2014/main" id="{8C2A06F4-7A22-9343-A7E0-CC2CDE0CABC4}"/>
              </a:ext>
            </a:extLst>
          </p:cNvPr>
          <p:cNvGrpSpPr/>
          <p:nvPr/>
        </p:nvGrpSpPr>
        <p:grpSpPr>
          <a:xfrm>
            <a:off x="505573" y="4925505"/>
            <a:ext cx="260061" cy="260061"/>
            <a:chOff x="695324" y="1412875"/>
            <a:chExt cx="360000" cy="360000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A55C8453-4976-604B-B8ED-604939250BE8}"/>
                </a:ext>
              </a:extLst>
            </p:cNvPr>
            <p:cNvSpPr/>
            <p:nvPr/>
          </p:nvSpPr>
          <p:spPr>
            <a:xfrm>
              <a:off x="695324" y="14128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5CE4E15-6DE5-C548-AC9C-C645BC40571D}"/>
                </a:ext>
              </a:extLst>
            </p:cNvPr>
            <p:cNvSpPr/>
            <p:nvPr/>
          </p:nvSpPr>
          <p:spPr>
            <a:xfrm>
              <a:off x="740324" y="1502875"/>
              <a:ext cx="270000" cy="195000"/>
            </a:xfrm>
            <a:custGeom>
              <a:avLst/>
              <a:gdLst>
                <a:gd name="connsiteX0" fmla="*/ 270000 w 270000"/>
                <a:gd name="connsiteY0" fmla="*/ 91245 h 195000"/>
                <a:gd name="connsiteX1" fmla="*/ 255000 w 270000"/>
                <a:gd name="connsiteY1" fmla="*/ 90000 h 195000"/>
                <a:gd name="connsiteX2" fmla="*/ 165000 w 270000"/>
                <a:gd name="connsiteY2" fmla="*/ 180000 h 195000"/>
                <a:gd name="connsiteX3" fmla="*/ 166245 w 270000"/>
                <a:gd name="connsiteY3" fmla="*/ 195000 h 195000"/>
                <a:gd name="connsiteX4" fmla="*/ 30000 w 270000"/>
                <a:gd name="connsiteY4" fmla="*/ 195000 h 195000"/>
                <a:gd name="connsiteX5" fmla="*/ 0 w 270000"/>
                <a:gd name="connsiteY5" fmla="*/ 165000 h 195000"/>
                <a:gd name="connsiteX6" fmla="*/ 0 w 270000"/>
                <a:gd name="connsiteY6" fmla="*/ 30000 h 195000"/>
                <a:gd name="connsiteX7" fmla="*/ 30000 w 270000"/>
                <a:gd name="connsiteY7" fmla="*/ 0 h 195000"/>
                <a:gd name="connsiteX8" fmla="*/ 240000 w 270000"/>
                <a:gd name="connsiteY8" fmla="*/ 0 h 195000"/>
                <a:gd name="connsiteX9" fmla="*/ 270000 w 270000"/>
                <a:gd name="connsiteY9" fmla="*/ 30000 h 195000"/>
                <a:gd name="connsiteX10" fmla="*/ 270000 w 270000"/>
                <a:gd name="connsiteY10" fmla="*/ 91245 h 195000"/>
                <a:gd name="connsiteX11" fmla="*/ 227166 w 270000"/>
                <a:gd name="connsiteY11" fmla="*/ 27595 h 195000"/>
                <a:gd name="connsiteX12" fmla="*/ 135000 w 270000"/>
                <a:gd name="connsiteY12" fmla="*/ 77223 h 195000"/>
                <a:gd name="connsiteX13" fmla="*/ 42834 w 270000"/>
                <a:gd name="connsiteY13" fmla="*/ 27595 h 195000"/>
                <a:gd name="connsiteX14" fmla="*/ 27595 w 270000"/>
                <a:gd name="connsiteY14" fmla="*/ 32166 h 195000"/>
                <a:gd name="connsiteX15" fmla="*/ 32166 w 270000"/>
                <a:gd name="connsiteY15" fmla="*/ 47405 h 195000"/>
                <a:gd name="connsiteX16" fmla="*/ 129666 w 270000"/>
                <a:gd name="connsiteY16" fmla="*/ 99906 h 195000"/>
                <a:gd name="connsiteX17" fmla="*/ 140334 w 270000"/>
                <a:gd name="connsiteY17" fmla="*/ 99906 h 195000"/>
                <a:gd name="connsiteX18" fmla="*/ 237834 w 270000"/>
                <a:gd name="connsiteY18" fmla="*/ 47405 h 195000"/>
                <a:gd name="connsiteX19" fmla="*/ 242406 w 270000"/>
                <a:gd name="connsiteY19" fmla="*/ 32166 h 195000"/>
                <a:gd name="connsiteX20" fmla="*/ 227166 w 270000"/>
                <a:gd name="connsiteY20" fmla="*/ 27595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0000" h="195000">
                  <a:moveTo>
                    <a:pt x="270000" y="91245"/>
                  </a:moveTo>
                  <a:cubicBezTo>
                    <a:pt x="265122" y="90426"/>
                    <a:pt x="260111" y="90000"/>
                    <a:pt x="255000" y="90000"/>
                  </a:cubicBezTo>
                  <a:cubicBezTo>
                    <a:pt x="205295" y="90000"/>
                    <a:pt x="165000" y="130295"/>
                    <a:pt x="165000" y="180000"/>
                  </a:cubicBezTo>
                  <a:cubicBezTo>
                    <a:pt x="165000" y="185111"/>
                    <a:pt x="165426" y="190122"/>
                    <a:pt x="166245" y="195000"/>
                  </a:cubicBezTo>
                  <a:lnTo>
                    <a:pt x="30000" y="195000"/>
                  </a:lnTo>
                  <a:cubicBezTo>
                    <a:pt x="13431" y="195000"/>
                    <a:pt x="0" y="181569"/>
                    <a:pt x="0" y="165000"/>
                  </a:cubicBezTo>
                  <a:lnTo>
                    <a:pt x="0" y="30000"/>
                  </a:lnTo>
                  <a:cubicBezTo>
                    <a:pt x="0" y="13431"/>
                    <a:pt x="13431" y="0"/>
                    <a:pt x="30000" y="0"/>
                  </a:cubicBezTo>
                  <a:lnTo>
                    <a:pt x="240000" y="0"/>
                  </a:lnTo>
                  <a:cubicBezTo>
                    <a:pt x="256569" y="0"/>
                    <a:pt x="270000" y="13431"/>
                    <a:pt x="270000" y="30000"/>
                  </a:cubicBezTo>
                  <a:lnTo>
                    <a:pt x="270000" y="91245"/>
                  </a:lnTo>
                  <a:close/>
                  <a:moveTo>
                    <a:pt x="227166" y="27595"/>
                  </a:moveTo>
                  <a:lnTo>
                    <a:pt x="135000" y="77223"/>
                  </a:lnTo>
                  <a:lnTo>
                    <a:pt x="42834" y="27595"/>
                  </a:lnTo>
                  <a:cubicBezTo>
                    <a:pt x="37363" y="24649"/>
                    <a:pt x="30540" y="26696"/>
                    <a:pt x="27595" y="32166"/>
                  </a:cubicBezTo>
                  <a:cubicBezTo>
                    <a:pt x="24649" y="37637"/>
                    <a:pt x="26696" y="44460"/>
                    <a:pt x="32166" y="47405"/>
                  </a:cubicBezTo>
                  <a:lnTo>
                    <a:pt x="129666" y="99906"/>
                  </a:lnTo>
                  <a:cubicBezTo>
                    <a:pt x="132996" y="101698"/>
                    <a:pt x="137004" y="101698"/>
                    <a:pt x="140334" y="99906"/>
                  </a:cubicBezTo>
                  <a:lnTo>
                    <a:pt x="237834" y="47405"/>
                  </a:lnTo>
                  <a:cubicBezTo>
                    <a:pt x="243305" y="44460"/>
                    <a:pt x="245351" y="37637"/>
                    <a:pt x="242406" y="32166"/>
                  </a:cubicBezTo>
                  <a:cubicBezTo>
                    <a:pt x="239460" y="26696"/>
                    <a:pt x="232637" y="24649"/>
                    <a:pt x="227166" y="27595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1B8A1F37-1E0D-8443-8E50-9615B8CD1A99}"/>
                </a:ext>
              </a:extLst>
            </p:cNvPr>
            <p:cNvSpPr/>
            <p:nvPr/>
          </p:nvSpPr>
          <p:spPr>
            <a:xfrm>
              <a:off x="950324" y="1637875"/>
              <a:ext cx="75000" cy="75000"/>
            </a:xfrm>
            <a:custGeom>
              <a:avLst/>
              <a:gdLst>
                <a:gd name="connsiteX0" fmla="*/ 75000 w 75000"/>
                <a:gd name="connsiteY0" fmla="*/ 37500 h 75000"/>
                <a:gd name="connsiteX1" fmla="*/ 37500 w 75000"/>
                <a:gd name="connsiteY1" fmla="*/ 75000 h 75000"/>
                <a:gd name="connsiteX2" fmla="*/ 0 w 75000"/>
                <a:gd name="connsiteY2" fmla="*/ 37500 h 75000"/>
                <a:gd name="connsiteX3" fmla="*/ 37500 w 75000"/>
                <a:gd name="connsiteY3" fmla="*/ 0 h 75000"/>
                <a:gd name="connsiteX4" fmla="*/ 75000 w 75000"/>
                <a:gd name="connsiteY4" fmla="*/ 37500 h 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00" h="75000">
                  <a:moveTo>
                    <a:pt x="75000" y="37500"/>
                  </a:moveTo>
                  <a:cubicBezTo>
                    <a:pt x="75000" y="58211"/>
                    <a:pt x="58211" y="75000"/>
                    <a:pt x="37500" y="75000"/>
                  </a:cubicBezTo>
                  <a:cubicBezTo>
                    <a:pt x="16789" y="75000"/>
                    <a:pt x="0" y="58211"/>
                    <a:pt x="0" y="37500"/>
                  </a:cubicBezTo>
                  <a:cubicBezTo>
                    <a:pt x="0" y="16789"/>
                    <a:pt x="16789" y="0"/>
                    <a:pt x="37500" y="0"/>
                  </a:cubicBezTo>
                  <a:cubicBezTo>
                    <a:pt x="58211" y="0"/>
                    <a:pt x="75000" y="16789"/>
                    <a:pt x="75000" y="375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15" name="Рисунок 320">
            <a:extLst>
              <a:ext uri="{FF2B5EF4-FFF2-40B4-BE49-F238E27FC236}">
                <a16:creationId xmlns:a16="http://schemas.microsoft.com/office/drawing/2014/main" id="{83373503-B575-4C43-BF54-026164D0858C}"/>
              </a:ext>
            </a:extLst>
          </p:cNvPr>
          <p:cNvGrpSpPr/>
          <p:nvPr/>
        </p:nvGrpSpPr>
        <p:grpSpPr>
          <a:xfrm>
            <a:off x="505573" y="5396521"/>
            <a:ext cx="260061" cy="260061"/>
            <a:chOff x="8246654" y="2085929"/>
            <a:chExt cx="360000" cy="360000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2D86CF9-5E99-B848-9FEA-FEDBF6AE6D64}"/>
                </a:ext>
              </a:extLst>
            </p:cNvPr>
            <p:cNvSpPr/>
            <p:nvPr/>
          </p:nvSpPr>
          <p:spPr>
            <a:xfrm>
              <a:off x="8246654" y="2085929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18F7CBB-7F3D-F64A-9262-673D3653C850}"/>
                </a:ext>
              </a:extLst>
            </p:cNvPr>
            <p:cNvSpPr/>
            <p:nvPr/>
          </p:nvSpPr>
          <p:spPr>
            <a:xfrm>
              <a:off x="8366654" y="2130929"/>
              <a:ext cx="120000" cy="120000"/>
            </a:xfrm>
            <a:custGeom>
              <a:avLst/>
              <a:gdLst>
                <a:gd name="connsiteX0" fmla="*/ 60000 w 120000"/>
                <a:gd name="connsiteY0" fmla="*/ 120000 h 120000"/>
                <a:gd name="connsiteX1" fmla="*/ 0 w 120000"/>
                <a:gd name="connsiteY1" fmla="*/ 60000 h 120000"/>
                <a:gd name="connsiteX2" fmla="*/ 60000 w 120000"/>
                <a:gd name="connsiteY2" fmla="*/ 0 h 120000"/>
                <a:gd name="connsiteX3" fmla="*/ 120000 w 120000"/>
                <a:gd name="connsiteY3" fmla="*/ 60000 h 120000"/>
                <a:gd name="connsiteX4" fmla="*/ 60000 w 120000"/>
                <a:gd name="connsiteY4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6863" y="120000"/>
                    <a:pt x="0" y="93137"/>
                    <a:pt x="0" y="60000"/>
                  </a:cubicBez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6C8234B-2047-974B-AEAB-3F85458B90B4}"/>
                </a:ext>
              </a:extLst>
            </p:cNvPr>
            <p:cNvSpPr/>
            <p:nvPr/>
          </p:nvSpPr>
          <p:spPr>
            <a:xfrm>
              <a:off x="8291653" y="2280929"/>
              <a:ext cx="269999" cy="120000"/>
            </a:xfrm>
            <a:custGeom>
              <a:avLst/>
              <a:gdLst>
                <a:gd name="connsiteX0" fmla="*/ 10 w 269999"/>
                <a:gd name="connsiteY0" fmla="*/ 107988 h 120000"/>
                <a:gd name="connsiteX1" fmla="*/ 134750 w 269999"/>
                <a:gd name="connsiteY1" fmla="*/ 0 h 120000"/>
                <a:gd name="connsiteX2" fmla="*/ 269969 w 269999"/>
                <a:gd name="connsiteY2" fmla="*/ 108000 h 120000"/>
                <a:gd name="connsiteX3" fmla="*/ 258701 w 269999"/>
                <a:gd name="connsiteY3" fmla="*/ 120000 h 120000"/>
                <a:gd name="connsiteX4" fmla="*/ 10913 w 269999"/>
                <a:gd name="connsiteY4" fmla="*/ 120000 h 120000"/>
                <a:gd name="connsiteX5" fmla="*/ 10 w 269999"/>
                <a:gd name="connsiteY5" fmla="*/ 107988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999" h="120000">
                  <a:moveTo>
                    <a:pt x="10" y="107988"/>
                  </a:moveTo>
                  <a:cubicBezTo>
                    <a:pt x="5824" y="36398"/>
                    <a:pt x="63929" y="0"/>
                    <a:pt x="134750" y="0"/>
                  </a:cubicBezTo>
                  <a:cubicBezTo>
                    <a:pt x="206568" y="0"/>
                    <a:pt x="265574" y="34398"/>
                    <a:pt x="269969" y="108000"/>
                  </a:cubicBezTo>
                  <a:cubicBezTo>
                    <a:pt x="270144" y="110933"/>
                    <a:pt x="269969" y="120000"/>
                    <a:pt x="258701" y="120000"/>
                  </a:cubicBezTo>
                  <a:cubicBezTo>
                    <a:pt x="203117" y="120000"/>
                    <a:pt x="120521" y="120000"/>
                    <a:pt x="10913" y="120000"/>
                  </a:cubicBezTo>
                  <a:cubicBezTo>
                    <a:pt x="7151" y="120000"/>
                    <a:pt x="-307" y="111888"/>
                    <a:pt x="10" y="107988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9" name="Рисунок 255">
            <a:extLst>
              <a:ext uri="{FF2B5EF4-FFF2-40B4-BE49-F238E27FC236}">
                <a16:creationId xmlns:a16="http://schemas.microsoft.com/office/drawing/2014/main" id="{A2BC5D1D-BBC6-EA4D-95E4-4B0EC700AA16}"/>
              </a:ext>
            </a:extLst>
          </p:cNvPr>
          <p:cNvGrpSpPr/>
          <p:nvPr/>
        </p:nvGrpSpPr>
        <p:grpSpPr>
          <a:xfrm>
            <a:off x="505573" y="5867537"/>
            <a:ext cx="260061" cy="260061"/>
            <a:chOff x="3715855" y="5451199"/>
            <a:chExt cx="360000" cy="360000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514C0AA6-1138-C047-88B3-9CCEA021BA7C}"/>
                </a:ext>
              </a:extLst>
            </p:cNvPr>
            <p:cNvSpPr/>
            <p:nvPr/>
          </p:nvSpPr>
          <p:spPr>
            <a:xfrm>
              <a:off x="3715856" y="5451199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3F52BD1-5311-4544-B060-AE0E3963450E}"/>
                </a:ext>
              </a:extLst>
            </p:cNvPr>
            <p:cNvSpPr/>
            <p:nvPr/>
          </p:nvSpPr>
          <p:spPr>
            <a:xfrm>
              <a:off x="3790856" y="5496199"/>
              <a:ext cx="240000" cy="165000"/>
            </a:xfrm>
            <a:custGeom>
              <a:avLst/>
              <a:gdLst>
                <a:gd name="connsiteX0" fmla="*/ 195000 w 240000"/>
                <a:gd name="connsiteY0" fmla="*/ 165000 h 165000"/>
                <a:gd name="connsiteX1" fmla="*/ 150000 w 240000"/>
                <a:gd name="connsiteY1" fmla="*/ 120000 h 165000"/>
                <a:gd name="connsiteX2" fmla="*/ 195000 w 240000"/>
                <a:gd name="connsiteY2" fmla="*/ 75000 h 165000"/>
                <a:gd name="connsiteX3" fmla="*/ 240000 w 240000"/>
                <a:gd name="connsiteY3" fmla="*/ 120000 h 165000"/>
                <a:gd name="connsiteX4" fmla="*/ 195000 w 240000"/>
                <a:gd name="connsiteY4" fmla="*/ 165000 h 165000"/>
                <a:gd name="connsiteX5" fmla="*/ 60000 w 240000"/>
                <a:gd name="connsiteY5" fmla="*/ 120000 h 165000"/>
                <a:gd name="connsiteX6" fmla="*/ 0 w 240000"/>
                <a:gd name="connsiteY6" fmla="*/ 60000 h 165000"/>
                <a:gd name="connsiteX7" fmla="*/ 60000 w 240000"/>
                <a:gd name="connsiteY7" fmla="*/ 0 h 165000"/>
                <a:gd name="connsiteX8" fmla="*/ 120000 w 240000"/>
                <a:gd name="connsiteY8" fmla="*/ 60000 h 165000"/>
                <a:gd name="connsiteX9" fmla="*/ 60000 w 240000"/>
                <a:gd name="connsiteY9" fmla="*/ 120000 h 16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0" h="165000">
                  <a:moveTo>
                    <a:pt x="195000" y="165000"/>
                  </a:moveTo>
                  <a:cubicBezTo>
                    <a:pt x="170147" y="165000"/>
                    <a:pt x="150000" y="144854"/>
                    <a:pt x="150000" y="120000"/>
                  </a:cubicBezTo>
                  <a:cubicBezTo>
                    <a:pt x="150000" y="95147"/>
                    <a:pt x="170147" y="75000"/>
                    <a:pt x="195000" y="75000"/>
                  </a:cubicBezTo>
                  <a:cubicBezTo>
                    <a:pt x="219854" y="75000"/>
                    <a:pt x="240000" y="95147"/>
                    <a:pt x="240000" y="120000"/>
                  </a:cubicBezTo>
                  <a:cubicBezTo>
                    <a:pt x="240000" y="144854"/>
                    <a:pt x="219854" y="165000"/>
                    <a:pt x="195000" y="165000"/>
                  </a:cubicBezTo>
                  <a:close/>
                  <a:moveTo>
                    <a:pt x="60000" y="120000"/>
                  </a:moveTo>
                  <a:cubicBezTo>
                    <a:pt x="26863" y="120000"/>
                    <a:pt x="0" y="93137"/>
                    <a:pt x="0" y="60000"/>
                  </a:cubicBez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A045AD0C-07C7-8A41-8D36-6D48057F226B}"/>
                </a:ext>
              </a:extLst>
            </p:cNvPr>
            <p:cNvSpPr/>
            <p:nvPr/>
          </p:nvSpPr>
          <p:spPr>
            <a:xfrm>
              <a:off x="3715855" y="5646199"/>
              <a:ext cx="359999" cy="120000"/>
            </a:xfrm>
            <a:custGeom>
              <a:avLst/>
              <a:gdLst>
                <a:gd name="connsiteX0" fmla="*/ 264018 w 359999"/>
                <a:gd name="connsiteY0" fmla="*/ 30009 h 120000"/>
                <a:gd name="connsiteX1" fmla="*/ 359978 w 359999"/>
                <a:gd name="connsiteY1" fmla="*/ 111000 h 120000"/>
                <a:gd name="connsiteX2" fmla="*/ 351839 w 359999"/>
                <a:gd name="connsiteY2" fmla="*/ 120000 h 120000"/>
                <a:gd name="connsiteX3" fmla="*/ 294000 w 359999"/>
                <a:gd name="connsiteY3" fmla="*/ 120000 h 120000"/>
                <a:gd name="connsiteX4" fmla="*/ 264018 w 359999"/>
                <a:gd name="connsiteY4" fmla="*/ 30009 h 120000"/>
                <a:gd name="connsiteX5" fmla="*/ 10 w 359999"/>
                <a:gd name="connsiteY5" fmla="*/ 107988 h 120000"/>
                <a:gd name="connsiteX6" fmla="*/ 134750 w 359999"/>
                <a:gd name="connsiteY6" fmla="*/ 0 h 120000"/>
                <a:gd name="connsiteX7" fmla="*/ 269969 w 359999"/>
                <a:gd name="connsiteY7" fmla="*/ 108000 h 120000"/>
                <a:gd name="connsiteX8" fmla="*/ 258701 w 359999"/>
                <a:gd name="connsiteY8" fmla="*/ 120000 h 120000"/>
                <a:gd name="connsiteX9" fmla="*/ 10913 w 359999"/>
                <a:gd name="connsiteY9" fmla="*/ 120000 h 120000"/>
                <a:gd name="connsiteX10" fmla="*/ 10 w 359999"/>
                <a:gd name="connsiteY10" fmla="*/ 107988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999" h="120000">
                  <a:moveTo>
                    <a:pt x="264018" y="30009"/>
                  </a:moveTo>
                  <a:cubicBezTo>
                    <a:pt x="315116" y="30569"/>
                    <a:pt x="356838" y="56401"/>
                    <a:pt x="359978" y="111000"/>
                  </a:cubicBezTo>
                  <a:cubicBezTo>
                    <a:pt x="360104" y="113199"/>
                    <a:pt x="359978" y="120000"/>
                    <a:pt x="351839" y="120000"/>
                  </a:cubicBezTo>
                  <a:lnTo>
                    <a:pt x="294000" y="120000"/>
                  </a:lnTo>
                  <a:cubicBezTo>
                    <a:pt x="294000" y="86236"/>
                    <a:pt x="282845" y="55077"/>
                    <a:pt x="264018" y="30009"/>
                  </a:cubicBezTo>
                  <a:close/>
                  <a:moveTo>
                    <a:pt x="10" y="107988"/>
                  </a:moveTo>
                  <a:cubicBezTo>
                    <a:pt x="5824" y="36398"/>
                    <a:pt x="63929" y="0"/>
                    <a:pt x="134750" y="0"/>
                  </a:cubicBezTo>
                  <a:cubicBezTo>
                    <a:pt x="206568" y="0"/>
                    <a:pt x="265574" y="34398"/>
                    <a:pt x="269969" y="108000"/>
                  </a:cubicBezTo>
                  <a:cubicBezTo>
                    <a:pt x="270144" y="110933"/>
                    <a:pt x="269969" y="120000"/>
                    <a:pt x="258701" y="120000"/>
                  </a:cubicBezTo>
                  <a:cubicBezTo>
                    <a:pt x="203117" y="120000"/>
                    <a:pt x="120521" y="120000"/>
                    <a:pt x="10913" y="120000"/>
                  </a:cubicBezTo>
                  <a:cubicBezTo>
                    <a:pt x="7151" y="120000"/>
                    <a:pt x="-307" y="111888"/>
                    <a:pt x="10" y="107988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3" name="Рисунок 102">
            <a:extLst>
              <a:ext uri="{FF2B5EF4-FFF2-40B4-BE49-F238E27FC236}">
                <a16:creationId xmlns:a16="http://schemas.microsoft.com/office/drawing/2014/main" id="{40C26ED5-700F-D04A-8E8B-45CF9343C1DE}"/>
              </a:ext>
            </a:extLst>
          </p:cNvPr>
          <p:cNvGrpSpPr/>
          <p:nvPr/>
        </p:nvGrpSpPr>
        <p:grpSpPr>
          <a:xfrm>
            <a:off x="505573" y="4454489"/>
            <a:ext cx="260061" cy="260061"/>
            <a:chOff x="2996465" y="4778145"/>
            <a:chExt cx="360000" cy="360000"/>
          </a:xfrm>
        </p:grpSpPr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31255320-6561-304C-B694-65A67A548EF7}"/>
                </a:ext>
              </a:extLst>
            </p:cNvPr>
            <p:cNvSpPr/>
            <p:nvPr/>
          </p:nvSpPr>
          <p:spPr>
            <a:xfrm>
              <a:off x="2996465" y="477814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2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6329BAE1-6ECF-C24D-9644-1ECC6BEB2A08}"/>
                </a:ext>
              </a:extLst>
            </p:cNvPr>
            <p:cNvSpPr/>
            <p:nvPr/>
          </p:nvSpPr>
          <p:spPr>
            <a:xfrm>
              <a:off x="3060214" y="4841031"/>
              <a:ext cx="233912" cy="227060"/>
            </a:xfrm>
            <a:custGeom>
              <a:avLst/>
              <a:gdLst>
                <a:gd name="connsiteX0" fmla="*/ 114974 w 233912"/>
                <a:gd name="connsiteY0" fmla="*/ 149254 h 227060"/>
                <a:gd name="connsiteX1" fmla="*/ 148034 w 233912"/>
                <a:gd name="connsiteY1" fmla="*/ 116194 h 227060"/>
                <a:gd name="connsiteX2" fmla="*/ 153653 w 233912"/>
                <a:gd name="connsiteY2" fmla="*/ 81565 h 227060"/>
                <a:gd name="connsiteX3" fmla="*/ 151780 w 233912"/>
                <a:gd name="connsiteY3" fmla="*/ 77818 h 227060"/>
                <a:gd name="connsiteX4" fmla="*/ 157400 w 233912"/>
                <a:gd name="connsiteY4" fmla="*/ 43189 h 227060"/>
                <a:gd name="connsiteX5" fmla="*/ 198392 w 233912"/>
                <a:gd name="connsiteY5" fmla="*/ 2197 h 227060"/>
                <a:gd name="connsiteX6" fmla="*/ 208999 w 233912"/>
                <a:gd name="connsiteY6" fmla="*/ 2197 h 227060"/>
                <a:gd name="connsiteX7" fmla="*/ 210404 w 233912"/>
                <a:gd name="connsiteY7" fmla="*/ 4146 h 227060"/>
                <a:gd name="connsiteX8" fmla="*/ 226963 w 233912"/>
                <a:gd name="connsiteY8" fmla="*/ 37265 h 227060"/>
                <a:gd name="connsiteX9" fmla="*/ 214636 w 233912"/>
                <a:gd name="connsiteY9" fmla="*/ 113233 h 227060"/>
                <a:gd name="connsiteX10" fmla="*/ 124654 w 233912"/>
                <a:gd name="connsiteY10" fmla="*/ 203215 h 227060"/>
                <a:gd name="connsiteX11" fmla="*/ 41348 w 233912"/>
                <a:gd name="connsiteY11" fmla="*/ 222880 h 227060"/>
                <a:gd name="connsiteX12" fmla="*/ 5130 w 233912"/>
                <a:gd name="connsiteY12" fmla="*/ 210808 h 227060"/>
                <a:gd name="connsiteX13" fmla="*/ 387 w 233912"/>
                <a:gd name="connsiteY13" fmla="*/ 201322 h 227060"/>
                <a:gd name="connsiteX14" fmla="*/ 2199 w 233912"/>
                <a:gd name="connsiteY14" fmla="*/ 198390 h 227060"/>
                <a:gd name="connsiteX15" fmla="*/ 41968 w 233912"/>
                <a:gd name="connsiteY15" fmla="*/ 158620 h 227060"/>
                <a:gd name="connsiteX16" fmla="*/ 76598 w 233912"/>
                <a:gd name="connsiteY16" fmla="*/ 153001 h 227060"/>
                <a:gd name="connsiteX17" fmla="*/ 80344 w 233912"/>
                <a:gd name="connsiteY17" fmla="*/ 154875 h 227060"/>
                <a:gd name="connsiteX18" fmla="*/ 114974 w 233912"/>
                <a:gd name="connsiteY18" fmla="*/ 149254 h 22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3912" h="227060">
                  <a:moveTo>
                    <a:pt x="114974" y="149254"/>
                  </a:moveTo>
                  <a:lnTo>
                    <a:pt x="148034" y="116194"/>
                  </a:lnTo>
                  <a:cubicBezTo>
                    <a:pt x="157165" y="107064"/>
                    <a:pt x="159428" y="93115"/>
                    <a:pt x="153653" y="81565"/>
                  </a:cubicBezTo>
                  <a:lnTo>
                    <a:pt x="151780" y="77818"/>
                  </a:lnTo>
                  <a:cubicBezTo>
                    <a:pt x="146006" y="66269"/>
                    <a:pt x="148270" y="52319"/>
                    <a:pt x="157400" y="43189"/>
                  </a:cubicBezTo>
                  <a:lnTo>
                    <a:pt x="198392" y="2197"/>
                  </a:lnTo>
                  <a:cubicBezTo>
                    <a:pt x="201322" y="-732"/>
                    <a:pt x="206069" y="-732"/>
                    <a:pt x="208999" y="2197"/>
                  </a:cubicBezTo>
                  <a:cubicBezTo>
                    <a:pt x="209569" y="2767"/>
                    <a:pt x="210043" y="3425"/>
                    <a:pt x="210404" y="4146"/>
                  </a:cubicBezTo>
                  <a:lnTo>
                    <a:pt x="226963" y="37265"/>
                  </a:lnTo>
                  <a:cubicBezTo>
                    <a:pt x="239632" y="62602"/>
                    <a:pt x="234665" y="93202"/>
                    <a:pt x="214636" y="113233"/>
                  </a:cubicBezTo>
                  <a:lnTo>
                    <a:pt x="124654" y="203215"/>
                  </a:lnTo>
                  <a:cubicBezTo>
                    <a:pt x="102850" y="225018"/>
                    <a:pt x="70599" y="232632"/>
                    <a:pt x="41348" y="222880"/>
                  </a:cubicBezTo>
                  <a:lnTo>
                    <a:pt x="5130" y="210808"/>
                  </a:lnTo>
                  <a:cubicBezTo>
                    <a:pt x="1201" y="209499"/>
                    <a:pt x="-923" y="205251"/>
                    <a:pt x="387" y="201322"/>
                  </a:cubicBezTo>
                  <a:cubicBezTo>
                    <a:pt x="755" y="200217"/>
                    <a:pt x="1376" y="199213"/>
                    <a:pt x="2199" y="198390"/>
                  </a:cubicBezTo>
                  <a:lnTo>
                    <a:pt x="41968" y="158620"/>
                  </a:lnTo>
                  <a:cubicBezTo>
                    <a:pt x="51099" y="149490"/>
                    <a:pt x="65048" y="147226"/>
                    <a:pt x="76598" y="153001"/>
                  </a:cubicBezTo>
                  <a:lnTo>
                    <a:pt x="80344" y="154875"/>
                  </a:lnTo>
                  <a:cubicBezTo>
                    <a:pt x="91894" y="160650"/>
                    <a:pt x="105842" y="158386"/>
                    <a:pt x="114974" y="149254"/>
                  </a:cubicBezTo>
                  <a:close/>
                </a:path>
              </a:pathLst>
            </a:custGeom>
            <a:solidFill>
              <a:schemeClr val="bg1"/>
            </a:solidFill>
            <a:ln w="2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6" name="Рисунок 89">
            <a:extLst>
              <a:ext uri="{FF2B5EF4-FFF2-40B4-BE49-F238E27FC236}">
                <a16:creationId xmlns:a16="http://schemas.microsoft.com/office/drawing/2014/main" id="{7C515CB6-5F2E-044F-8032-90542703BC1D}"/>
              </a:ext>
            </a:extLst>
          </p:cNvPr>
          <p:cNvGrpSpPr/>
          <p:nvPr/>
        </p:nvGrpSpPr>
        <p:grpSpPr>
          <a:xfrm>
            <a:off x="505573" y="6809569"/>
            <a:ext cx="260061" cy="260061"/>
            <a:chOff x="2243313" y="5451199"/>
            <a:chExt cx="360000" cy="360000"/>
          </a:xfrm>
        </p:grpSpPr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90EDF68-6F45-0F40-9437-E3494A834A86}"/>
                </a:ext>
              </a:extLst>
            </p:cNvPr>
            <p:cNvSpPr/>
            <p:nvPr/>
          </p:nvSpPr>
          <p:spPr>
            <a:xfrm>
              <a:off x="2243313" y="5451199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2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5683C203-F345-7743-BBC1-12D383491860}"/>
                </a:ext>
              </a:extLst>
            </p:cNvPr>
            <p:cNvSpPr/>
            <p:nvPr/>
          </p:nvSpPr>
          <p:spPr>
            <a:xfrm>
              <a:off x="2303313" y="5594735"/>
              <a:ext cx="240000" cy="178129"/>
            </a:xfrm>
            <a:custGeom>
              <a:avLst/>
              <a:gdLst>
                <a:gd name="connsiteX0" fmla="*/ 0 w 240000"/>
                <a:gd name="connsiteY0" fmla="*/ 1584 h 178129"/>
                <a:gd name="connsiteX1" fmla="*/ 103204 w 240000"/>
                <a:gd name="connsiteY1" fmla="*/ 61168 h 178129"/>
                <a:gd name="connsiteX2" fmla="*/ 106667 w 240000"/>
                <a:gd name="connsiteY2" fmla="*/ 62568 h 178129"/>
                <a:gd name="connsiteX3" fmla="*/ 106667 w 240000"/>
                <a:gd name="connsiteY3" fmla="*/ 178129 h 178129"/>
                <a:gd name="connsiteX4" fmla="*/ 7360 w 240000"/>
                <a:gd name="connsiteY4" fmla="*/ 119361 h 178129"/>
                <a:gd name="connsiteX5" fmla="*/ 0 w 240000"/>
                <a:gd name="connsiteY5" fmla="*/ 106452 h 178129"/>
                <a:gd name="connsiteX6" fmla="*/ 0 w 240000"/>
                <a:gd name="connsiteY6" fmla="*/ 1584 h 178129"/>
                <a:gd name="connsiteX7" fmla="*/ 240000 w 240000"/>
                <a:gd name="connsiteY7" fmla="*/ 0 h 178129"/>
                <a:gd name="connsiteX8" fmla="*/ 240000 w 240000"/>
                <a:gd name="connsiteY8" fmla="*/ 106452 h 178129"/>
                <a:gd name="connsiteX9" fmla="*/ 232640 w 240000"/>
                <a:gd name="connsiteY9" fmla="*/ 119361 h 178129"/>
                <a:gd name="connsiteX10" fmla="*/ 133334 w 240000"/>
                <a:gd name="connsiteY10" fmla="*/ 178129 h 178129"/>
                <a:gd name="connsiteX11" fmla="*/ 133334 w 240000"/>
                <a:gd name="connsiteY11" fmla="*/ 61555 h 178129"/>
                <a:gd name="connsiteX12" fmla="*/ 134052 w 240000"/>
                <a:gd name="connsiteY12" fmla="*/ 61168 h 178129"/>
                <a:gd name="connsiteX13" fmla="*/ 240000 w 240000"/>
                <a:gd name="connsiteY13" fmla="*/ 0 h 1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00" h="178129">
                  <a:moveTo>
                    <a:pt x="0" y="1584"/>
                  </a:moveTo>
                  <a:lnTo>
                    <a:pt x="103204" y="61168"/>
                  </a:lnTo>
                  <a:cubicBezTo>
                    <a:pt x="104315" y="61810"/>
                    <a:pt x="105480" y="62274"/>
                    <a:pt x="106667" y="62568"/>
                  </a:cubicBezTo>
                  <a:lnTo>
                    <a:pt x="106667" y="178129"/>
                  </a:lnTo>
                  <a:lnTo>
                    <a:pt x="7360" y="119361"/>
                  </a:lnTo>
                  <a:cubicBezTo>
                    <a:pt x="2798" y="116661"/>
                    <a:pt x="0" y="111753"/>
                    <a:pt x="0" y="106452"/>
                  </a:cubicBezTo>
                  <a:lnTo>
                    <a:pt x="0" y="1584"/>
                  </a:lnTo>
                  <a:close/>
                  <a:moveTo>
                    <a:pt x="240000" y="0"/>
                  </a:moveTo>
                  <a:lnTo>
                    <a:pt x="240000" y="106452"/>
                  </a:lnTo>
                  <a:cubicBezTo>
                    <a:pt x="240000" y="111753"/>
                    <a:pt x="237201" y="116661"/>
                    <a:pt x="232640" y="119361"/>
                  </a:cubicBezTo>
                  <a:lnTo>
                    <a:pt x="133334" y="178129"/>
                  </a:lnTo>
                  <a:lnTo>
                    <a:pt x="133334" y="61555"/>
                  </a:lnTo>
                  <a:cubicBezTo>
                    <a:pt x="133575" y="61435"/>
                    <a:pt x="133815" y="61306"/>
                    <a:pt x="134052" y="61168"/>
                  </a:cubicBezTo>
                  <a:lnTo>
                    <a:pt x="240000" y="0"/>
                  </a:lnTo>
                  <a:close/>
                </a:path>
              </a:pathLst>
            </a:custGeom>
            <a:solidFill>
              <a:schemeClr val="bg1"/>
            </a:solidFill>
            <a:ln w="2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E2E4B-14F3-CD42-B327-D7239BC2F552}"/>
                </a:ext>
              </a:extLst>
            </p:cNvPr>
            <p:cNvSpPr/>
            <p:nvPr/>
          </p:nvSpPr>
          <p:spPr>
            <a:xfrm>
              <a:off x="2306554" y="5505788"/>
              <a:ext cx="232598" cy="128512"/>
            </a:xfrm>
            <a:custGeom>
              <a:avLst/>
              <a:gdLst>
                <a:gd name="connsiteX0" fmla="*/ 0 w 232598"/>
                <a:gd name="connsiteY0" fmla="*/ 61611 h 128512"/>
                <a:gd name="connsiteX1" fmla="*/ 4707 w 232598"/>
                <a:gd name="connsiteY1" fmla="*/ 57686 h 128512"/>
                <a:gd name="connsiteX2" fmla="*/ 109707 w 232598"/>
                <a:gd name="connsiteY2" fmla="*/ 1761 h 128512"/>
                <a:gd name="connsiteX3" fmla="*/ 123810 w 232598"/>
                <a:gd name="connsiteY3" fmla="*/ 1761 h 128512"/>
                <a:gd name="connsiteX4" fmla="*/ 228810 w 232598"/>
                <a:gd name="connsiteY4" fmla="*/ 57686 h 128512"/>
                <a:gd name="connsiteX5" fmla="*/ 232599 w 232598"/>
                <a:gd name="connsiteY5" fmla="*/ 60557 h 128512"/>
                <a:gd name="connsiteX6" fmla="*/ 117477 w 232598"/>
                <a:gd name="connsiteY6" fmla="*/ 127022 h 128512"/>
                <a:gd name="connsiteX7" fmla="*/ 115386 w 232598"/>
                <a:gd name="connsiteY7" fmla="*/ 128513 h 128512"/>
                <a:gd name="connsiteX8" fmla="*/ 113296 w 232598"/>
                <a:gd name="connsiteY8" fmla="*/ 127022 h 128512"/>
                <a:gd name="connsiteX9" fmla="*/ 0 w 232598"/>
                <a:gd name="connsiteY9" fmla="*/ 61611 h 12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98" h="128512">
                  <a:moveTo>
                    <a:pt x="0" y="61611"/>
                  </a:moveTo>
                  <a:cubicBezTo>
                    <a:pt x="1261" y="60020"/>
                    <a:pt x="2852" y="58674"/>
                    <a:pt x="4707" y="57686"/>
                  </a:cubicBezTo>
                  <a:lnTo>
                    <a:pt x="109707" y="1761"/>
                  </a:lnTo>
                  <a:cubicBezTo>
                    <a:pt x="114115" y="-587"/>
                    <a:pt x="119401" y="-587"/>
                    <a:pt x="123810" y="1761"/>
                  </a:cubicBezTo>
                  <a:lnTo>
                    <a:pt x="228810" y="57686"/>
                  </a:lnTo>
                  <a:cubicBezTo>
                    <a:pt x="230239" y="58448"/>
                    <a:pt x="231513" y="59422"/>
                    <a:pt x="232599" y="60557"/>
                  </a:cubicBezTo>
                  <a:lnTo>
                    <a:pt x="117477" y="127022"/>
                  </a:lnTo>
                  <a:cubicBezTo>
                    <a:pt x="116721" y="127460"/>
                    <a:pt x="116022" y="127959"/>
                    <a:pt x="115386" y="128513"/>
                  </a:cubicBezTo>
                  <a:cubicBezTo>
                    <a:pt x="114750" y="127959"/>
                    <a:pt x="114052" y="127460"/>
                    <a:pt x="113296" y="127022"/>
                  </a:cubicBezTo>
                  <a:lnTo>
                    <a:pt x="0" y="61611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22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" name="Рисунок 252">
            <a:extLst>
              <a:ext uri="{FF2B5EF4-FFF2-40B4-BE49-F238E27FC236}">
                <a16:creationId xmlns:a16="http://schemas.microsoft.com/office/drawing/2014/main" id="{C077B87D-2076-124F-81CC-9BE324D56276}"/>
              </a:ext>
            </a:extLst>
          </p:cNvPr>
          <p:cNvGrpSpPr/>
          <p:nvPr/>
        </p:nvGrpSpPr>
        <p:grpSpPr>
          <a:xfrm>
            <a:off x="505573" y="7751601"/>
            <a:ext cx="260061" cy="260061"/>
            <a:chOff x="1450457" y="5451199"/>
            <a:chExt cx="360000" cy="360000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6AA1757-3C74-5348-A446-E3C00297D200}"/>
                </a:ext>
              </a:extLst>
            </p:cNvPr>
            <p:cNvSpPr/>
            <p:nvPr/>
          </p:nvSpPr>
          <p:spPr>
            <a:xfrm>
              <a:off x="1450457" y="5451199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0542FA58-80AF-4748-9308-8B7E113D14B7}"/>
                </a:ext>
              </a:extLst>
            </p:cNvPr>
            <p:cNvSpPr/>
            <p:nvPr/>
          </p:nvSpPr>
          <p:spPr>
            <a:xfrm>
              <a:off x="1480457" y="5466199"/>
              <a:ext cx="120000" cy="120000"/>
            </a:xfrm>
            <a:custGeom>
              <a:avLst/>
              <a:gdLst>
                <a:gd name="connsiteX0" fmla="*/ 60000 w 120000"/>
                <a:gd name="connsiteY0" fmla="*/ 90000 h 120000"/>
                <a:gd name="connsiteX1" fmla="*/ 90000 w 120000"/>
                <a:gd name="connsiteY1" fmla="*/ 60000 h 120000"/>
                <a:gd name="connsiteX2" fmla="*/ 60000 w 120000"/>
                <a:gd name="connsiteY2" fmla="*/ 30000 h 120000"/>
                <a:gd name="connsiteX3" fmla="*/ 30000 w 120000"/>
                <a:gd name="connsiteY3" fmla="*/ 60000 h 120000"/>
                <a:gd name="connsiteX4" fmla="*/ 60000 w 120000"/>
                <a:gd name="connsiteY4" fmla="*/ 90000 h 120000"/>
                <a:gd name="connsiteX5" fmla="*/ 60000 w 120000"/>
                <a:gd name="connsiteY5" fmla="*/ 120000 h 120000"/>
                <a:gd name="connsiteX6" fmla="*/ 0 w 120000"/>
                <a:gd name="connsiteY6" fmla="*/ 60000 h 120000"/>
                <a:gd name="connsiteX7" fmla="*/ 60000 w 120000"/>
                <a:gd name="connsiteY7" fmla="*/ 0 h 120000"/>
                <a:gd name="connsiteX8" fmla="*/ 120000 w 120000"/>
                <a:gd name="connsiteY8" fmla="*/ 60000 h 120000"/>
                <a:gd name="connsiteX9" fmla="*/ 60000 w 120000"/>
                <a:gd name="connsiteY9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00" h="120000">
                  <a:moveTo>
                    <a:pt x="60000" y="90000"/>
                  </a:moveTo>
                  <a:cubicBezTo>
                    <a:pt x="76569" y="90000"/>
                    <a:pt x="90000" y="76569"/>
                    <a:pt x="90000" y="60000"/>
                  </a:cubicBezTo>
                  <a:cubicBezTo>
                    <a:pt x="90000" y="43431"/>
                    <a:pt x="76569" y="30000"/>
                    <a:pt x="60000" y="30000"/>
                  </a:cubicBezTo>
                  <a:cubicBezTo>
                    <a:pt x="43431" y="30000"/>
                    <a:pt x="30000" y="43431"/>
                    <a:pt x="30000" y="60000"/>
                  </a:cubicBezTo>
                  <a:cubicBezTo>
                    <a:pt x="30000" y="76569"/>
                    <a:pt x="43431" y="90000"/>
                    <a:pt x="60000" y="90000"/>
                  </a:cubicBezTo>
                  <a:close/>
                  <a:moveTo>
                    <a:pt x="60000" y="120000"/>
                  </a:moveTo>
                  <a:cubicBezTo>
                    <a:pt x="26863" y="120000"/>
                    <a:pt x="0" y="93137"/>
                    <a:pt x="0" y="60000"/>
                  </a:cubicBez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lose/>
                </a:path>
              </a:pathLst>
            </a:custGeom>
            <a:solidFill>
              <a:schemeClr val="bg2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695D8D0E-149B-4C44-B9B8-599CDD7EAAF6}"/>
                </a:ext>
              </a:extLst>
            </p:cNvPr>
            <p:cNvSpPr/>
            <p:nvPr/>
          </p:nvSpPr>
          <p:spPr>
            <a:xfrm>
              <a:off x="1525457" y="5556199"/>
              <a:ext cx="150000" cy="210000"/>
            </a:xfrm>
            <a:custGeom>
              <a:avLst/>
              <a:gdLst>
                <a:gd name="connsiteX0" fmla="*/ 30000 w 150000"/>
                <a:gd name="connsiteY0" fmla="*/ 66974 h 210000"/>
                <a:gd name="connsiteX1" fmla="*/ 30000 w 150000"/>
                <a:gd name="connsiteY1" fmla="*/ 150000 h 210000"/>
                <a:gd name="connsiteX2" fmla="*/ 60000 w 150000"/>
                <a:gd name="connsiteY2" fmla="*/ 180000 h 210000"/>
                <a:gd name="connsiteX3" fmla="*/ 150000 w 150000"/>
                <a:gd name="connsiteY3" fmla="*/ 180000 h 210000"/>
                <a:gd name="connsiteX4" fmla="*/ 150000 w 150000"/>
                <a:gd name="connsiteY4" fmla="*/ 210000 h 210000"/>
                <a:gd name="connsiteX5" fmla="*/ 60000 w 150000"/>
                <a:gd name="connsiteY5" fmla="*/ 210000 h 210000"/>
                <a:gd name="connsiteX6" fmla="*/ 0 w 150000"/>
                <a:gd name="connsiteY6" fmla="*/ 150000 h 210000"/>
                <a:gd name="connsiteX7" fmla="*/ 0 w 150000"/>
                <a:gd name="connsiteY7" fmla="*/ 15000 h 210000"/>
                <a:gd name="connsiteX8" fmla="*/ 0 w 150000"/>
                <a:gd name="connsiteY8" fmla="*/ 0 h 210000"/>
                <a:gd name="connsiteX9" fmla="*/ 30000 w 150000"/>
                <a:gd name="connsiteY9" fmla="*/ 0 h 210000"/>
                <a:gd name="connsiteX10" fmla="*/ 30000 w 150000"/>
                <a:gd name="connsiteY10" fmla="*/ 15000 h 210000"/>
                <a:gd name="connsiteX11" fmla="*/ 60000 w 150000"/>
                <a:gd name="connsiteY11" fmla="*/ 45000 h 210000"/>
                <a:gd name="connsiteX12" fmla="*/ 150000 w 150000"/>
                <a:gd name="connsiteY12" fmla="*/ 45000 h 210000"/>
                <a:gd name="connsiteX13" fmla="*/ 150000 w 150000"/>
                <a:gd name="connsiteY13" fmla="*/ 75000 h 210000"/>
                <a:gd name="connsiteX14" fmla="*/ 60000 w 150000"/>
                <a:gd name="connsiteY14" fmla="*/ 75000 h 210000"/>
                <a:gd name="connsiteX15" fmla="*/ 30000 w 150000"/>
                <a:gd name="connsiteY15" fmla="*/ 66974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000" h="210000">
                  <a:moveTo>
                    <a:pt x="30000" y="66974"/>
                  </a:moveTo>
                  <a:lnTo>
                    <a:pt x="30000" y="150000"/>
                  </a:lnTo>
                  <a:cubicBezTo>
                    <a:pt x="30000" y="166569"/>
                    <a:pt x="43431" y="180000"/>
                    <a:pt x="60000" y="180000"/>
                  </a:cubicBezTo>
                  <a:lnTo>
                    <a:pt x="150000" y="180000"/>
                  </a:lnTo>
                  <a:lnTo>
                    <a:pt x="150000" y="210000"/>
                  </a:lnTo>
                  <a:lnTo>
                    <a:pt x="60000" y="210000"/>
                  </a:lnTo>
                  <a:cubicBezTo>
                    <a:pt x="26863" y="210000"/>
                    <a:pt x="0" y="183137"/>
                    <a:pt x="0" y="150000"/>
                  </a:cubicBezTo>
                  <a:lnTo>
                    <a:pt x="0" y="15000"/>
                  </a:lnTo>
                  <a:lnTo>
                    <a:pt x="0" y="0"/>
                  </a:lnTo>
                  <a:lnTo>
                    <a:pt x="30000" y="0"/>
                  </a:lnTo>
                  <a:lnTo>
                    <a:pt x="30000" y="15000"/>
                  </a:lnTo>
                  <a:cubicBezTo>
                    <a:pt x="30000" y="31569"/>
                    <a:pt x="43431" y="45000"/>
                    <a:pt x="60000" y="45000"/>
                  </a:cubicBezTo>
                  <a:lnTo>
                    <a:pt x="150000" y="45000"/>
                  </a:lnTo>
                  <a:lnTo>
                    <a:pt x="150000" y="75000"/>
                  </a:lnTo>
                  <a:lnTo>
                    <a:pt x="60000" y="75000"/>
                  </a:lnTo>
                  <a:cubicBezTo>
                    <a:pt x="49071" y="75000"/>
                    <a:pt x="38825" y="72078"/>
                    <a:pt x="30000" y="66974"/>
                  </a:cubicBez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F0F2EA19-2276-DA4D-BA27-EECB29FCEB70}"/>
                </a:ext>
              </a:extLst>
            </p:cNvPr>
            <p:cNvSpPr/>
            <p:nvPr/>
          </p:nvSpPr>
          <p:spPr>
            <a:xfrm>
              <a:off x="1660457" y="5691199"/>
              <a:ext cx="120000" cy="120000"/>
            </a:xfrm>
            <a:custGeom>
              <a:avLst/>
              <a:gdLst>
                <a:gd name="connsiteX0" fmla="*/ 60000 w 120000"/>
                <a:gd name="connsiteY0" fmla="*/ 90000 h 120000"/>
                <a:gd name="connsiteX1" fmla="*/ 90000 w 120000"/>
                <a:gd name="connsiteY1" fmla="*/ 60000 h 120000"/>
                <a:gd name="connsiteX2" fmla="*/ 60000 w 120000"/>
                <a:gd name="connsiteY2" fmla="*/ 30000 h 120000"/>
                <a:gd name="connsiteX3" fmla="*/ 30000 w 120000"/>
                <a:gd name="connsiteY3" fmla="*/ 60000 h 120000"/>
                <a:gd name="connsiteX4" fmla="*/ 60000 w 120000"/>
                <a:gd name="connsiteY4" fmla="*/ 90000 h 120000"/>
                <a:gd name="connsiteX5" fmla="*/ 60000 w 120000"/>
                <a:gd name="connsiteY5" fmla="*/ 120000 h 120000"/>
                <a:gd name="connsiteX6" fmla="*/ 0 w 120000"/>
                <a:gd name="connsiteY6" fmla="*/ 60000 h 120000"/>
                <a:gd name="connsiteX7" fmla="*/ 60000 w 120000"/>
                <a:gd name="connsiteY7" fmla="*/ 0 h 120000"/>
                <a:gd name="connsiteX8" fmla="*/ 120000 w 120000"/>
                <a:gd name="connsiteY8" fmla="*/ 60000 h 120000"/>
                <a:gd name="connsiteX9" fmla="*/ 60000 w 120000"/>
                <a:gd name="connsiteY9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00" h="120000">
                  <a:moveTo>
                    <a:pt x="60000" y="90000"/>
                  </a:moveTo>
                  <a:cubicBezTo>
                    <a:pt x="76569" y="90000"/>
                    <a:pt x="90000" y="76569"/>
                    <a:pt x="90000" y="60000"/>
                  </a:cubicBezTo>
                  <a:cubicBezTo>
                    <a:pt x="90000" y="43431"/>
                    <a:pt x="76569" y="30000"/>
                    <a:pt x="60000" y="30000"/>
                  </a:cubicBezTo>
                  <a:cubicBezTo>
                    <a:pt x="43431" y="30000"/>
                    <a:pt x="30000" y="43431"/>
                    <a:pt x="30000" y="60000"/>
                  </a:cubicBezTo>
                  <a:cubicBezTo>
                    <a:pt x="30000" y="76569"/>
                    <a:pt x="43431" y="90000"/>
                    <a:pt x="60000" y="90000"/>
                  </a:cubicBezTo>
                  <a:close/>
                  <a:moveTo>
                    <a:pt x="60000" y="120000"/>
                  </a:moveTo>
                  <a:cubicBezTo>
                    <a:pt x="26864" y="120000"/>
                    <a:pt x="0" y="93137"/>
                    <a:pt x="0" y="60000"/>
                  </a:cubicBezTo>
                  <a:cubicBezTo>
                    <a:pt x="0" y="26863"/>
                    <a:pt x="26864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lose/>
                </a:path>
              </a:pathLst>
            </a:custGeom>
            <a:solidFill>
              <a:schemeClr val="bg2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2C6B1CE0-8BE2-184B-99C0-119A479F71A1}"/>
                </a:ext>
              </a:extLst>
            </p:cNvPr>
            <p:cNvSpPr/>
            <p:nvPr/>
          </p:nvSpPr>
          <p:spPr>
            <a:xfrm>
              <a:off x="1660457" y="5556199"/>
              <a:ext cx="120000" cy="120000"/>
            </a:xfrm>
            <a:custGeom>
              <a:avLst/>
              <a:gdLst>
                <a:gd name="connsiteX0" fmla="*/ 60000 w 120000"/>
                <a:gd name="connsiteY0" fmla="*/ 90000 h 120000"/>
                <a:gd name="connsiteX1" fmla="*/ 90000 w 120000"/>
                <a:gd name="connsiteY1" fmla="*/ 60000 h 120000"/>
                <a:gd name="connsiteX2" fmla="*/ 60000 w 120000"/>
                <a:gd name="connsiteY2" fmla="*/ 30000 h 120000"/>
                <a:gd name="connsiteX3" fmla="*/ 30000 w 120000"/>
                <a:gd name="connsiteY3" fmla="*/ 60000 h 120000"/>
                <a:gd name="connsiteX4" fmla="*/ 60000 w 120000"/>
                <a:gd name="connsiteY4" fmla="*/ 90000 h 120000"/>
                <a:gd name="connsiteX5" fmla="*/ 60000 w 120000"/>
                <a:gd name="connsiteY5" fmla="*/ 120000 h 120000"/>
                <a:gd name="connsiteX6" fmla="*/ 0 w 120000"/>
                <a:gd name="connsiteY6" fmla="*/ 60000 h 120000"/>
                <a:gd name="connsiteX7" fmla="*/ 60000 w 120000"/>
                <a:gd name="connsiteY7" fmla="*/ 0 h 120000"/>
                <a:gd name="connsiteX8" fmla="*/ 120000 w 120000"/>
                <a:gd name="connsiteY8" fmla="*/ 60000 h 120000"/>
                <a:gd name="connsiteX9" fmla="*/ 60000 w 120000"/>
                <a:gd name="connsiteY9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00" h="120000">
                  <a:moveTo>
                    <a:pt x="60000" y="90000"/>
                  </a:moveTo>
                  <a:cubicBezTo>
                    <a:pt x="76569" y="90000"/>
                    <a:pt x="90000" y="76569"/>
                    <a:pt x="90000" y="60000"/>
                  </a:cubicBezTo>
                  <a:cubicBezTo>
                    <a:pt x="90000" y="43431"/>
                    <a:pt x="76569" y="30000"/>
                    <a:pt x="60000" y="30000"/>
                  </a:cubicBezTo>
                  <a:cubicBezTo>
                    <a:pt x="43431" y="30000"/>
                    <a:pt x="30000" y="43431"/>
                    <a:pt x="30000" y="60000"/>
                  </a:cubicBezTo>
                  <a:cubicBezTo>
                    <a:pt x="30000" y="76569"/>
                    <a:pt x="43431" y="90000"/>
                    <a:pt x="60000" y="90000"/>
                  </a:cubicBezTo>
                  <a:close/>
                  <a:moveTo>
                    <a:pt x="60000" y="120000"/>
                  </a:moveTo>
                  <a:cubicBezTo>
                    <a:pt x="26864" y="120000"/>
                    <a:pt x="0" y="93137"/>
                    <a:pt x="0" y="60000"/>
                  </a:cubicBezTo>
                  <a:cubicBezTo>
                    <a:pt x="0" y="26863"/>
                    <a:pt x="26864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lose/>
                </a:path>
              </a:pathLst>
            </a:custGeom>
            <a:solidFill>
              <a:schemeClr val="bg2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6" name="Рисунок 269">
            <a:extLst>
              <a:ext uri="{FF2B5EF4-FFF2-40B4-BE49-F238E27FC236}">
                <a16:creationId xmlns:a16="http://schemas.microsoft.com/office/drawing/2014/main" id="{164AD834-8C8E-7144-83DD-5CAA72412681}"/>
              </a:ext>
            </a:extLst>
          </p:cNvPr>
          <p:cNvGrpSpPr/>
          <p:nvPr/>
        </p:nvGrpSpPr>
        <p:grpSpPr>
          <a:xfrm>
            <a:off x="505573" y="3983473"/>
            <a:ext cx="260061" cy="260061"/>
            <a:chOff x="2960723" y="4778145"/>
            <a:chExt cx="360000" cy="360000"/>
          </a:xfrm>
        </p:grpSpPr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6890EB0-8E08-E544-BCB3-16FD276D048D}"/>
                </a:ext>
              </a:extLst>
            </p:cNvPr>
            <p:cNvSpPr/>
            <p:nvPr/>
          </p:nvSpPr>
          <p:spPr>
            <a:xfrm>
              <a:off x="2960723" y="477814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71FB828D-A35E-9A49-B275-8FDED24AF4AE}"/>
                </a:ext>
              </a:extLst>
            </p:cNvPr>
            <p:cNvSpPr/>
            <p:nvPr/>
          </p:nvSpPr>
          <p:spPr>
            <a:xfrm>
              <a:off x="3005722" y="4833224"/>
              <a:ext cx="270000" cy="259922"/>
            </a:xfrm>
            <a:custGeom>
              <a:avLst/>
              <a:gdLst>
                <a:gd name="connsiteX0" fmla="*/ 14357 w 270000"/>
                <a:gd name="connsiteY0" fmla="*/ 71147 h 259922"/>
                <a:gd name="connsiteX1" fmla="*/ 127178 w 270000"/>
                <a:gd name="connsiteY1" fmla="*/ 2201 h 259922"/>
                <a:gd name="connsiteX2" fmla="*/ 142823 w 270000"/>
                <a:gd name="connsiteY2" fmla="*/ 2201 h 259922"/>
                <a:gd name="connsiteX3" fmla="*/ 255644 w 270000"/>
                <a:gd name="connsiteY3" fmla="*/ 71147 h 259922"/>
                <a:gd name="connsiteX4" fmla="*/ 270000 w 270000"/>
                <a:gd name="connsiteY4" fmla="*/ 96746 h 259922"/>
                <a:gd name="connsiteX5" fmla="*/ 270000 w 270000"/>
                <a:gd name="connsiteY5" fmla="*/ 229922 h 259922"/>
                <a:gd name="connsiteX6" fmla="*/ 240000 w 270000"/>
                <a:gd name="connsiteY6" fmla="*/ 259922 h 259922"/>
                <a:gd name="connsiteX7" fmla="*/ 30000 w 270000"/>
                <a:gd name="connsiteY7" fmla="*/ 259922 h 259922"/>
                <a:gd name="connsiteX8" fmla="*/ 0 w 270000"/>
                <a:gd name="connsiteY8" fmla="*/ 229922 h 259922"/>
                <a:gd name="connsiteX9" fmla="*/ 0 w 270000"/>
                <a:gd name="connsiteY9" fmla="*/ 96746 h 259922"/>
                <a:gd name="connsiteX10" fmla="*/ 14357 w 270000"/>
                <a:gd name="connsiteY10" fmla="*/ 71147 h 259922"/>
                <a:gd name="connsiteX11" fmla="*/ 105000 w 270000"/>
                <a:gd name="connsiteY11" fmla="*/ 139921 h 259922"/>
                <a:gd name="connsiteX12" fmla="*/ 90000 w 270000"/>
                <a:gd name="connsiteY12" fmla="*/ 154921 h 259922"/>
                <a:gd name="connsiteX13" fmla="*/ 90000 w 270000"/>
                <a:gd name="connsiteY13" fmla="*/ 199921 h 259922"/>
                <a:gd name="connsiteX14" fmla="*/ 105000 w 270000"/>
                <a:gd name="connsiteY14" fmla="*/ 214921 h 259922"/>
                <a:gd name="connsiteX15" fmla="*/ 165000 w 270000"/>
                <a:gd name="connsiteY15" fmla="*/ 214921 h 259922"/>
                <a:gd name="connsiteX16" fmla="*/ 180000 w 270000"/>
                <a:gd name="connsiteY16" fmla="*/ 199921 h 259922"/>
                <a:gd name="connsiteX17" fmla="*/ 180000 w 270000"/>
                <a:gd name="connsiteY17" fmla="*/ 154921 h 259922"/>
                <a:gd name="connsiteX18" fmla="*/ 165000 w 270000"/>
                <a:gd name="connsiteY18" fmla="*/ 139921 h 259922"/>
                <a:gd name="connsiteX19" fmla="*/ 105000 w 270000"/>
                <a:gd name="connsiteY19" fmla="*/ 139921 h 25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0000" h="259922">
                  <a:moveTo>
                    <a:pt x="14357" y="71147"/>
                  </a:moveTo>
                  <a:lnTo>
                    <a:pt x="127178" y="2201"/>
                  </a:lnTo>
                  <a:cubicBezTo>
                    <a:pt x="131981" y="-734"/>
                    <a:pt x="138020" y="-734"/>
                    <a:pt x="142823" y="2201"/>
                  </a:cubicBezTo>
                  <a:lnTo>
                    <a:pt x="255644" y="71147"/>
                  </a:lnTo>
                  <a:cubicBezTo>
                    <a:pt x="264561" y="76597"/>
                    <a:pt x="270000" y="86295"/>
                    <a:pt x="270000" y="96746"/>
                  </a:cubicBezTo>
                  <a:lnTo>
                    <a:pt x="270000" y="229922"/>
                  </a:lnTo>
                  <a:cubicBezTo>
                    <a:pt x="270000" y="246490"/>
                    <a:pt x="256569" y="259922"/>
                    <a:pt x="240000" y="259922"/>
                  </a:cubicBezTo>
                  <a:lnTo>
                    <a:pt x="30000" y="259922"/>
                  </a:lnTo>
                  <a:cubicBezTo>
                    <a:pt x="13431" y="259922"/>
                    <a:pt x="0" y="246490"/>
                    <a:pt x="0" y="229922"/>
                  </a:cubicBezTo>
                  <a:lnTo>
                    <a:pt x="0" y="96746"/>
                  </a:lnTo>
                  <a:cubicBezTo>
                    <a:pt x="0" y="86295"/>
                    <a:pt x="5439" y="76597"/>
                    <a:pt x="14357" y="71147"/>
                  </a:cubicBezTo>
                  <a:close/>
                  <a:moveTo>
                    <a:pt x="105000" y="139921"/>
                  </a:moveTo>
                  <a:cubicBezTo>
                    <a:pt x="96716" y="139921"/>
                    <a:pt x="90000" y="146636"/>
                    <a:pt x="90000" y="154921"/>
                  </a:cubicBezTo>
                  <a:lnTo>
                    <a:pt x="90000" y="199921"/>
                  </a:lnTo>
                  <a:cubicBezTo>
                    <a:pt x="90000" y="208205"/>
                    <a:pt x="96716" y="214921"/>
                    <a:pt x="105000" y="214921"/>
                  </a:cubicBezTo>
                  <a:lnTo>
                    <a:pt x="165000" y="214921"/>
                  </a:lnTo>
                  <a:cubicBezTo>
                    <a:pt x="173285" y="214921"/>
                    <a:pt x="180000" y="208205"/>
                    <a:pt x="180000" y="199921"/>
                  </a:cubicBezTo>
                  <a:lnTo>
                    <a:pt x="180000" y="154921"/>
                  </a:lnTo>
                  <a:cubicBezTo>
                    <a:pt x="180000" y="146636"/>
                    <a:pt x="173285" y="139921"/>
                    <a:pt x="165000" y="139921"/>
                  </a:cubicBezTo>
                  <a:lnTo>
                    <a:pt x="105000" y="139921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2" name="Рисунок 218">
            <a:extLst>
              <a:ext uri="{FF2B5EF4-FFF2-40B4-BE49-F238E27FC236}">
                <a16:creationId xmlns:a16="http://schemas.microsoft.com/office/drawing/2014/main" id="{5984E5C1-21F7-214D-B1B7-0A0A1CC5F49C}"/>
              </a:ext>
            </a:extLst>
          </p:cNvPr>
          <p:cNvGrpSpPr/>
          <p:nvPr/>
        </p:nvGrpSpPr>
        <p:grpSpPr>
          <a:xfrm>
            <a:off x="505573" y="7280585"/>
            <a:ext cx="260061" cy="260061"/>
            <a:chOff x="10512053" y="1412875"/>
            <a:chExt cx="360000" cy="360000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03850220-A8C5-994D-8EC1-1E88D3082756}"/>
                </a:ext>
              </a:extLst>
            </p:cNvPr>
            <p:cNvSpPr/>
            <p:nvPr/>
          </p:nvSpPr>
          <p:spPr>
            <a:xfrm>
              <a:off x="10512053" y="14128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F4C6B880-27F0-C045-A505-85D390E2E106}"/>
                </a:ext>
              </a:extLst>
            </p:cNvPr>
            <p:cNvSpPr/>
            <p:nvPr/>
          </p:nvSpPr>
          <p:spPr>
            <a:xfrm>
              <a:off x="10557053" y="1517875"/>
              <a:ext cx="255000" cy="165000"/>
            </a:xfrm>
            <a:custGeom>
              <a:avLst/>
              <a:gdLst>
                <a:gd name="connsiteX0" fmla="*/ 22500 w 255000"/>
                <a:gd name="connsiteY0" fmla="*/ 0 h 165000"/>
                <a:gd name="connsiteX1" fmla="*/ 97500 w 255000"/>
                <a:gd name="connsiteY1" fmla="*/ 0 h 165000"/>
                <a:gd name="connsiteX2" fmla="*/ 120000 w 255000"/>
                <a:gd name="connsiteY2" fmla="*/ 22500 h 165000"/>
                <a:gd name="connsiteX3" fmla="*/ 97500 w 255000"/>
                <a:gd name="connsiteY3" fmla="*/ 45000 h 165000"/>
                <a:gd name="connsiteX4" fmla="*/ 22500 w 255000"/>
                <a:gd name="connsiteY4" fmla="*/ 45000 h 165000"/>
                <a:gd name="connsiteX5" fmla="*/ 0 w 255000"/>
                <a:gd name="connsiteY5" fmla="*/ 22500 h 165000"/>
                <a:gd name="connsiteX6" fmla="*/ 22500 w 255000"/>
                <a:gd name="connsiteY6" fmla="*/ 0 h 165000"/>
                <a:gd name="connsiteX7" fmla="*/ 157500 w 255000"/>
                <a:gd name="connsiteY7" fmla="*/ 120000 h 165000"/>
                <a:gd name="connsiteX8" fmla="*/ 232500 w 255000"/>
                <a:gd name="connsiteY8" fmla="*/ 120000 h 165000"/>
                <a:gd name="connsiteX9" fmla="*/ 255000 w 255000"/>
                <a:gd name="connsiteY9" fmla="*/ 142500 h 165000"/>
                <a:gd name="connsiteX10" fmla="*/ 232500 w 255000"/>
                <a:gd name="connsiteY10" fmla="*/ 165000 h 165000"/>
                <a:gd name="connsiteX11" fmla="*/ 157500 w 255000"/>
                <a:gd name="connsiteY11" fmla="*/ 165000 h 165000"/>
                <a:gd name="connsiteX12" fmla="*/ 135000 w 255000"/>
                <a:gd name="connsiteY12" fmla="*/ 142500 h 165000"/>
                <a:gd name="connsiteX13" fmla="*/ 157500 w 255000"/>
                <a:gd name="connsiteY13" fmla="*/ 120000 h 16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5000" h="165000">
                  <a:moveTo>
                    <a:pt x="22500" y="0"/>
                  </a:moveTo>
                  <a:lnTo>
                    <a:pt x="97500" y="0"/>
                  </a:lnTo>
                  <a:cubicBezTo>
                    <a:pt x="109926" y="0"/>
                    <a:pt x="120000" y="10074"/>
                    <a:pt x="120000" y="22500"/>
                  </a:cubicBezTo>
                  <a:cubicBezTo>
                    <a:pt x="120000" y="34926"/>
                    <a:pt x="109926" y="45000"/>
                    <a:pt x="97500" y="45000"/>
                  </a:cubicBezTo>
                  <a:lnTo>
                    <a:pt x="22500" y="45000"/>
                  </a:lnTo>
                  <a:cubicBezTo>
                    <a:pt x="10074" y="45000"/>
                    <a:pt x="0" y="34926"/>
                    <a:pt x="0" y="22500"/>
                  </a:cubicBezTo>
                  <a:cubicBezTo>
                    <a:pt x="0" y="10074"/>
                    <a:pt x="10074" y="0"/>
                    <a:pt x="22500" y="0"/>
                  </a:cubicBezTo>
                  <a:close/>
                  <a:moveTo>
                    <a:pt x="157500" y="120000"/>
                  </a:moveTo>
                  <a:lnTo>
                    <a:pt x="232500" y="120000"/>
                  </a:lnTo>
                  <a:cubicBezTo>
                    <a:pt x="244926" y="120000"/>
                    <a:pt x="255000" y="130074"/>
                    <a:pt x="255000" y="142500"/>
                  </a:cubicBezTo>
                  <a:cubicBezTo>
                    <a:pt x="255000" y="154926"/>
                    <a:pt x="244926" y="165000"/>
                    <a:pt x="232500" y="165000"/>
                  </a:cubicBezTo>
                  <a:lnTo>
                    <a:pt x="157500" y="165000"/>
                  </a:lnTo>
                  <a:cubicBezTo>
                    <a:pt x="145074" y="165000"/>
                    <a:pt x="135000" y="154926"/>
                    <a:pt x="135000" y="142500"/>
                  </a:cubicBezTo>
                  <a:cubicBezTo>
                    <a:pt x="135000" y="130074"/>
                    <a:pt x="145074" y="120000"/>
                    <a:pt x="157500" y="120000"/>
                  </a:cubicBez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94071ADD-D7BE-4F47-B88C-E28EB1FA54ED}"/>
                </a:ext>
              </a:extLst>
            </p:cNvPr>
            <p:cNvSpPr/>
            <p:nvPr/>
          </p:nvSpPr>
          <p:spPr>
            <a:xfrm>
              <a:off x="10557053" y="1487875"/>
              <a:ext cx="255000" cy="210000"/>
            </a:xfrm>
            <a:custGeom>
              <a:avLst/>
              <a:gdLst>
                <a:gd name="connsiteX0" fmla="*/ 210000 w 255000"/>
                <a:gd name="connsiteY0" fmla="*/ 90000 h 210000"/>
                <a:gd name="connsiteX1" fmla="*/ 165000 w 255000"/>
                <a:gd name="connsiteY1" fmla="*/ 45000 h 210000"/>
                <a:gd name="connsiteX2" fmla="*/ 210000 w 255000"/>
                <a:gd name="connsiteY2" fmla="*/ 0 h 210000"/>
                <a:gd name="connsiteX3" fmla="*/ 255000 w 255000"/>
                <a:gd name="connsiteY3" fmla="*/ 45000 h 210000"/>
                <a:gd name="connsiteX4" fmla="*/ 210000 w 255000"/>
                <a:gd name="connsiteY4" fmla="*/ 90000 h 210000"/>
                <a:gd name="connsiteX5" fmla="*/ 45000 w 255000"/>
                <a:gd name="connsiteY5" fmla="*/ 210000 h 210000"/>
                <a:gd name="connsiteX6" fmla="*/ 0 w 255000"/>
                <a:gd name="connsiteY6" fmla="*/ 165000 h 210000"/>
                <a:gd name="connsiteX7" fmla="*/ 45000 w 255000"/>
                <a:gd name="connsiteY7" fmla="*/ 120000 h 210000"/>
                <a:gd name="connsiteX8" fmla="*/ 90000 w 255000"/>
                <a:gd name="connsiteY8" fmla="*/ 165000 h 210000"/>
                <a:gd name="connsiteX9" fmla="*/ 45000 w 255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00" h="210000">
                  <a:moveTo>
                    <a:pt x="210000" y="90000"/>
                  </a:moveTo>
                  <a:cubicBezTo>
                    <a:pt x="185147" y="90000"/>
                    <a:pt x="165000" y="69853"/>
                    <a:pt x="165000" y="45000"/>
                  </a:cubicBezTo>
                  <a:cubicBezTo>
                    <a:pt x="165000" y="20147"/>
                    <a:pt x="185147" y="0"/>
                    <a:pt x="210000" y="0"/>
                  </a:cubicBezTo>
                  <a:cubicBezTo>
                    <a:pt x="234854" y="0"/>
                    <a:pt x="255000" y="20147"/>
                    <a:pt x="255000" y="45000"/>
                  </a:cubicBezTo>
                  <a:cubicBezTo>
                    <a:pt x="255000" y="69853"/>
                    <a:pt x="234854" y="90000"/>
                    <a:pt x="210000" y="90000"/>
                  </a:cubicBezTo>
                  <a:close/>
                  <a:moveTo>
                    <a:pt x="45000" y="210000"/>
                  </a:moveTo>
                  <a:cubicBezTo>
                    <a:pt x="20147" y="210000"/>
                    <a:pt x="0" y="189854"/>
                    <a:pt x="0" y="165000"/>
                  </a:cubicBezTo>
                  <a:cubicBezTo>
                    <a:pt x="0" y="140147"/>
                    <a:pt x="20147" y="120000"/>
                    <a:pt x="45000" y="120000"/>
                  </a:cubicBezTo>
                  <a:cubicBezTo>
                    <a:pt x="69853" y="120000"/>
                    <a:pt x="90000" y="140147"/>
                    <a:pt x="90000" y="165000"/>
                  </a:cubicBezTo>
                  <a:cubicBezTo>
                    <a:pt x="90000" y="189854"/>
                    <a:pt x="69853" y="210000"/>
                    <a:pt x="45000" y="210000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46" name="Рисунок 333">
            <a:extLst>
              <a:ext uri="{FF2B5EF4-FFF2-40B4-BE49-F238E27FC236}">
                <a16:creationId xmlns:a16="http://schemas.microsoft.com/office/drawing/2014/main" id="{D5587FE2-39B2-074F-BB21-B25CC082FB39}"/>
              </a:ext>
            </a:extLst>
          </p:cNvPr>
          <p:cNvGrpSpPr/>
          <p:nvPr/>
        </p:nvGrpSpPr>
        <p:grpSpPr>
          <a:xfrm>
            <a:off x="505573" y="6338553"/>
            <a:ext cx="260061" cy="260061"/>
            <a:chOff x="8246654" y="1412875"/>
            <a:chExt cx="360000" cy="360000"/>
          </a:xfrm>
        </p:grpSpPr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AE8D3AE-4CE1-7E4C-A90E-E7946BAFF0F8}"/>
                </a:ext>
              </a:extLst>
            </p:cNvPr>
            <p:cNvSpPr/>
            <p:nvPr/>
          </p:nvSpPr>
          <p:spPr>
            <a:xfrm>
              <a:off x="8246654" y="14128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204BD62-C8EB-1149-896B-A72BC2FF0247}"/>
                </a:ext>
              </a:extLst>
            </p:cNvPr>
            <p:cNvSpPr/>
            <p:nvPr/>
          </p:nvSpPr>
          <p:spPr>
            <a:xfrm>
              <a:off x="8531654" y="1577875"/>
              <a:ext cx="45000" cy="45000"/>
            </a:xfrm>
            <a:custGeom>
              <a:avLst/>
              <a:gdLst>
                <a:gd name="connsiteX0" fmla="*/ 45000 w 45000"/>
                <a:gd name="connsiteY0" fmla="*/ 22500 h 45000"/>
                <a:gd name="connsiteX1" fmla="*/ 22500 w 45000"/>
                <a:gd name="connsiteY1" fmla="*/ 45000 h 45000"/>
                <a:gd name="connsiteX2" fmla="*/ 0 w 45000"/>
                <a:gd name="connsiteY2" fmla="*/ 22500 h 45000"/>
                <a:gd name="connsiteX3" fmla="*/ 22500 w 45000"/>
                <a:gd name="connsiteY3" fmla="*/ 0 h 45000"/>
                <a:gd name="connsiteX4" fmla="*/ 4500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45000" y="22500"/>
                  </a:moveTo>
                  <a:cubicBezTo>
                    <a:pt x="45000" y="34926"/>
                    <a:pt x="34926" y="45000"/>
                    <a:pt x="22500" y="45000"/>
                  </a:cubicBezTo>
                  <a:cubicBezTo>
                    <a:pt x="10074" y="45000"/>
                    <a:pt x="0" y="34926"/>
                    <a:pt x="0" y="22500"/>
                  </a:cubicBezTo>
                  <a:cubicBezTo>
                    <a:pt x="0" y="10074"/>
                    <a:pt x="10074" y="0"/>
                    <a:pt x="22500" y="0"/>
                  </a:cubicBezTo>
                  <a:cubicBezTo>
                    <a:pt x="34926" y="0"/>
                    <a:pt x="45000" y="10074"/>
                    <a:pt x="45000" y="2250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CC26E7F3-201E-8844-931C-46201967B90D}"/>
                </a:ext>
              </a:extLst>
            </p:cNvPr>
            <p:cNvSpPr/>
            <p:nvPr/>
          </p:nvSpPr>
          <p:spPr>
            <a:xfrm rot="-900000">
              <a:off x="8291654" y="1457875"/>
              <a:ext cx="270000" cy="105000"/>
            </a:xfrm>
            <a:custGeom>
              <a:avLst/>
              <a:gdLst>
                <a:gd name="connsiteX0" fmla="*/ 255000 w 270000"/>
                <a:gd name="connsiteY0" fmla="*/ 0 h 105000"/>
                <a:gd name="connsiteX1" fmla="*/ 270000 w 270000"/>
                <a:gd name="connsiteY1" fmla="*/ 0 h 105000"/>
                <a:gd name="connsiteX2" fmla="*/ 270000 w 270000"/>
                <a:gd name="connsiteY2" fmla="*/ 105000 h 105000"/>
                <a:gd name="connsiteX3" fmla="*/ 255000 w 270000"/>
                <a:gd name="connsiteY3" fmla="*/ 105000 h 105000"/>
                <a:gd name="connsiteX4" fmla="*/ 15000 w 270000"/>
                <a:gd name="connsiteY4" fmla="*/ 105000 h 105000"/>
                <a:gd name="connsiteX5" fmla="*/ 0 w 270000"/>
                <a:gd name="connsiteY5" fmla="*/ 105000 h 105000"/>
                <a:gd name="connsiteX6" fmla="*/ 0 w 270000"/>
                <a:gd name="connsiteY6" fmla="*/ 0 h 105000"/>
                <a:gd name="connsiteX7" fmla="*/ 15000 w 270000"/>
                <a:gd name="connsiteY7" fmla="*/ 0 h 1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105000">
                  <a:moveTo>
                    <a:pt x="255000" y="0"/>
                  </a:moveTo>
                  <a:cubicBezTo>
                    <a:pt x="263284" y="0"/>
                    <a:pt x="270000" y="0"/>
                    <a:pt x="270000" y="0"/>
                  </a:cubicBezTo>
                  <a:lnTo>
                    <a:pt x="270000" y="105000"/>
                  </a:lnTo>
                  <a:cubicBezTo>
                    <a:pt x="270000" y="105000"/>
                    <a:pt x="263284" y="105000"/>
                    <a:pt x="255000" y="105000"/>
                  </a:cubicBezTo>
                  <a:lnTo>
                    <a:pt x="15000" y="105000"/>
                  </a:lnTo>
                  <a:cubicBezTo>
                    <a:pt x="6716" y="105000"/>
                    <a:pt x="0" y="105000"/>
                    <a:pt x="0" y="105000"/>
                  </a:cubicBezTo>
                  <a:lnTo>
                    <a:pt x="0" y="0"/>
                  </a:lnTo>
                  <a:cubicBezTo>
                    <a:pt x="0" y="0"/>
                    <a:pt x="6716" y="0"/>
                    <a:pt x="15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0842DB41-0446-F642-A678-5D00DE273781}"/>
                </a:ext>
              </a:extLst>
            </p:cNvPr>
            <p:cNvSpPr/>
            <p:nvPr/>
          </p:nvSpPr>
          <p:spPr>
            <a:xfrm>
              <a:off x="8276654" y="1472875"/>
              <a:ext cx="300000" cy="240000"/>
            </a:xfrm>
            <a:custGeom>
              <a:avLst/>
              <a:gdLst>
                <a:gd name="connsiteX0" fmla="*/ 300000 w 300000"/>
                <a:gd name="connsiteY0" fmla="*/ 80052 h 240000"/>
                <a:gd name="connsiteX1" fmla="*/ 277500 w 300000"/>
                <a:gd name="connsiteY1" fmla="*/ 75000 h 240000"/>
                <a:gd name="connsiteX2" fmla="*/ 225000 w 300000"/>
                <a:gd name="connsiteY2" fmla="*/ 127500 h 240000"/>
                <a:gd name="connsiteX3" fmla="*/ 277500 w 300000"/>
                <a:gd name="connsiteY3" fmla="*/ 180000 h 240000"/>
                <a:gd name="connsiteX4" fmla="*/ 300000 w 300000"/>
                <a:gd name="connsiteY4" fmla="*/ 174948 h 240000"/>
                <a:gd name="connsiteX5" fmla="*/ 300000 w 300000"/>
                <a:gd name="connsiteY5" fmla="*/ 210000 h 240000"/>
                <a:gd name="connsiteX6" fmla="*/ 270000 w 300000"/>
                <a:gd name="connsiteY6" fmla="*/ 240000 h 240000"/>
                <a:gd name="connsiteX7" fmla="*/ 30000 w 300000"/>
                <a:gd name="connsiteY7" fmla="*/ 240000 h 240000"/>
                <a:gd name="connsiteX8" fmla="*/ 0 w 300000"/>
                <a:gd name="connsiteY8" fmla="*/ 210000 h 240000"/>
                <a:gd name="connsiteX9" fmla="*/ 0 w 300000"/>
                <a:gd name="connsiteY9" fmla="*/ 30000 h 240000"/>
                <a:gd name="connsiteX10" fmla="*/ 30000 w 300000"/>
                <a:gd name="connsiteY10" fmla="*/ 0 h 240000"/>
                <a:gd name="connsiteX11" fmla="*/ 270000 w 300000"/>
                <a:gd name="connsiteY11" fmla="*/ 0 h 240000"/>
                <a:gd name="connsiteX12" fmla="*/ 300000 w 300000"/>
                <a:gd name="connsiteY12" fmla="*/ 30000 h 240000"/>
                <a:gd name="connsiteX13" fmla="*/ 300000 w 300000"/>
                <a:gd name="connsiteY13" fmla="*/ 80052 h 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0000" h="240000">
                  <a:moveTo>
                    <a:pt x="300000" y="80052"/>
                  </a:moveTo>
                  <a:cubicBezTo>
                    <a:pt x="293181" y="76813"/>
                    <a:pt x="285552" y="75000"/>
                    <a:pt x="277500" y="75000"/>
                  </a:cubicBezTo>
                  <a:cubicBezTo>
                    <a:pt x="248505" y="75000"/>
                    <a:pt x="225000" y="98505"/>
                    <a:pt x="225000" y="127500"/>
                  </a:cubicBezTo>
                  <a:cubicBezTo>
                    <a:pt x="225000" y="156495"/>
                    <a:pt x="248505" y="180000"/>
                    <a:pt x="277500" y="180000"/>
                  </a:cubicBezTo>
                  <a:cubicBezTo>
                    <a:pt x="285552" y="180000"/>
                    <a:pt x="293181" y="178188"/>
                    <a:pt x="300000" y="174948"/>
                  </a:cubicBezTo>
                  <a:lnTo>
                    <a:pt x="300000" y="210000"/>
                  </a:lnTo>
                  <a:cubicBezTo>
                    <a:pt x="300000" y="226569"/>
                    <a:pt x="286569" y="240000"/>
                    <a:pt x="270000" y="240000"/>
                  </a:cubicBezTo>
                  <a:lnTo>
                    <a:pt x="30000" y="240000"/>
                  </a:lnTo>
                  <a:cubicBezTo>
                    <a:pt x="13431" y="240000"/>
                    <a:pt x="0" y="226569"/>
                    <a:pt x="0" y="210000"/>
                  </a:cubicBezTo>
                  <a:lnTo>
                    <a:pt x="0" y="30000"/>
                  </a:lnTo>
                  <a:cubicBezTo>
                    <a:pt x="0" y="13431"/>
                    <a:pt x="13431" y="0"/>
                    <a:pt x="30000" y="0"/>
                  </a:cubicBezTo>
                  <a:lnTo>
                    <a:pt x="270000" y="0"/>
                  </a:lnTo>
                  <a:cubicBezTo>
                    <a:pt x="286569" y="0"/>
                    <a:pt x="300000" y="13431"/>
                    <a:pt x="300000" y="30000"/>
                  </a:cubicBezTo>
                  <a:lnTo>
                    <a:pt x="300000" y="80052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51" name="Рисунок 180">
            <a:extLst>
              <a:ext uri="{FF2B5EF4-FFF2-40B4-BE49-F238E27FC236}">
                <a16:creationId xmlns:a16="http://schemas.microsoft.com/office/drawing/2014/main" id="{A9B21752-3A1E-5D46-A64B-AD5233E2B255}"/>
              </a:ext>
            </a:extLst>
          </p:cNvPr>
          <p:cNvGrpSpPr/>
          <p:nvPr/>
        </p:nvGrpSpPr>
        <p:grpSpPr>
          <a:xfrm>
            <a:off x="505573" y="8693632"/>
            <a:ext cx="260061" cy="260061"/>
            <a:chOff x="695324" y="1412875"/>
            <a:chExt cx="360000" cy="360000"/>
          </a:xfrm>
        </p:grpSpPr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F88427E6-0B6A-E14F-B6F2-96FBA32F0C54}"/>
                </a:ext>
              </a:extLst>
            </p:cNvPr>
            <p:cNvSpPr/>
            <p:nvPr/>
          </p:nvSpPr>
          <p:spPr>
            <a:xfrm>
              <a:off x="695324" y="14128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D8394E9-0FD8-3746-BD09-49856DE0B810}"/>
                </a:ext>
              </a:extLst>
            </p:cNvPr>
            <p:cNvSpPr/>
            <p:nvPr/>
          </p:nvSpPr>
          <p:spPr>
            <a:xfrm>
              <a:off x="740324" y="1472875"/>
              <a:ext cx="255000" cy="255000"/>
            </a:xfrm>
            <a:custGeom>
              <a:avLst/>
              <a:gdLst>
                <a:gd name="connsiteX0" fmla="*/ 45000 w 255000"/>
                <a:gd name="connsiteY0" fmla="*/ 75000 h 255000"/>
                <a:gd name="connsiteX1" fmla="*/ 45000 w 255000"/>
                <a:gd name="connsiteY1" fmla="*/ 165000 h 255000"/>
                <a:gd name="connsiteX2" fmla="*/ 90000 w 255000"/>
                <a:gd name="connsiteY2" fmla="*/ 210000 h 255000"/>
                <a:gd name="connsiteX3" fmla="*/ 180000 w 255000"/>
                <a:gd name="connsiteY3" fmla="*/ 210000 h 255000"/>
                <a:gd name="connsiteX4" fmla="*/ 180000 w 255000"/>
                <a:gd name="connsiteY4" fmla="*/ 222273 h 255000"/>
                <a:gd name="connsiteX5" fmla="*/ 147273 w 255000"/>
                <a:gd name="connsiteY5" fmla="*/ 255000 h 255000"/>
                <a:gd name="connsiteX6" fmla="*/ 32727 w 255000"/>
                <a:gd name="connsiteY6" fmla="*/ 255000 h 255000"/>
                <a:gd name="connsiteX7" fmla="*/ 0 w 255000"/>
                <a:gd name="connsiteY7" fmla="*/ 222273 h 255000"/>
                <a:gd name="connsiteX8" fmla="*/ 0 w 255000"/>
                <a:gd name="connsiteY8" fmla="*/ 107727 h 255000"/>
                <a:gd name="connsiteX9" fmla="*/ 32727 w 255000"/>
                <a:gd name="connsiteY9" fmla="*/ 75000 h 255000"/>
                <a:gd name="connsiteX10" fmla="*/ 45000 w 255000"/>
                <a:gd name="connsiteY10" fmla="*/ 75000 h 255000"/>
                <a:gd name="connsiteX11" fmla="*/ 210000 w 255000"/>
                <a:gd name="connsiteY11" fmla="*/ 180000 h 255000"/>
                <a:gd name="connsiteX12" fmla="*/ 210000 w 255000"/>
                <a:gd name="connsiteY12" fmla="*/ 90000 h 255000"/>
                <a:gd name="connsiteX13" fmla="*/ 165000 w 255000"/>
                <a:gd name="connsiteY13" fmla="*/ 45000 h 255000"/>
                <a:gd name="connsiteX14" fmla="*/ 75000 w 255000"/>
                <a:gd name="connsiteY14" fmla="*/ 45000 h 255000"/>
                <a:gd name="connsiteX15" fmla="*/ 75000 w 255000"/>
                <a:gd name="connsiteY15" fmla="*/ 32727 h 255000"/>
                <a:gd name="connsiteX16" fmla="*/ 107727 w 255000"/>
                <a:gd name="connsiteY16" fmla="*/ 0 h 255000"/>
                <a:gd name="connsiteX17" fmla="*/ 222273 w 255000"/>
                <a:gd name="connsiteY17" fmla="*/ 0 h 255000"/>
                <a:gd name="connsiteX18" fmla="*/ 255000 w 255000"/>
                <a:gd name="connsiteY18" fmla="*/ 32727 h 255000"/>
                <a:gd name="connsiteX19" fmla="*/ 255000 w 255000"/>
                <a:gd name="connsiteY19" fmla="*/ 147273 h 255000"/>
                <a:gd name="connsiteX20" fmla="*/ 222273 w 255000"/>
                <a:gd name="connsiteY20" fmla="*/ 180000 h 255000"/>
                <a:gd name="connsiteX21" fmla="*/ 210000 w 255000"/>
                <a:gd name="connsiteY21" fmla="*/ 180000 h 25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5000" h="255000">
                  <a:moveTo>
                    <a:pt x="45000" y="75000"/>
                  </a:moveTo>
                  <a:lnTo>
                    <a:pt x="45000" y="165000"/>
                  </a:lnTo>
                  <a:cubicBezTo>
                    <a:pt x="45000" y="189854"/>
                    <a:pt x="65147" y="210000"/>
                    <a:pt x="90000" y="210000"/>
                  </a:cubicBezTo>
                  <a:lnTo>
                    <a:pt x="180000" y="210000"/>
                  </a:lnTo>
                  <a:lnTo>
                    <a:pt x="180000" y="222273"/>
                  </a:lnTo>
                  <a:cubicBezTo>
                    <a:pt x="180000" y="243488"/>
                    <a:pt x="168488" y="255000"/>
                    <a:pt x="147273" y="255000"/>
                  </a:cubicBezTo>
                  <a:lnTo>
                    <a:pt x="32727" y="255000"/>
                  </a:lnTo>
                  <a:cubicBezTo>
                    <a:pt x="11513" y="255000"/>
                    <a:pt x="0" y="243488"/>
                    <a:pt x="0" y="222273"/>
                  </a:cubicBezTo>
                  <a:lnTo>
                    <a:pt x="0" y="107727"/>
                  </a:lnTo>
                  <a:cubicBezTo>
                    <a:pt x="0" y="86513"/>
                    <a:pt x="11513" y="75000"/>
                    <a:pt x="32727" y="75000"/>
                  </a:cubicBezTo>
                  <a:lnTo>
                    <a:pt x="45000" y="75000"/>
                  </a:lnTo>
                  <a:close/>
                  <a:moveTo>
                    <a:pt x="210000" y="180000"/>
                  </a:moveTo>
                  <a:lnTo>
                    <a:pt x="210000" y="90000"/>
                  </a:lnTo>
                  <a:cubicBezTo>
                    <a:pt x="210000" y="65147"/>
                    <a:pt x="189854" y="45000"/>
                    <a:pt x="165000" y="45000"/>
                  </a:cubicBezTo>
                  <a:lnTo>
                    <a:pt x="75000" y="45000"/>
                  </a:lnTo>
                  <a:lnTo>
                    <a:pt x="75000" y="32727"/>
                  </a:lnTo>
                  <a:cubicBezTo>
                    <a:pt x="75000" y="11513"/>
                    <a:pt x="86513" y="0"/>
                    <a:pt x="107727" y="0"/>
                  </a:cubicBezTo>
                  <a:lnTo>
                    <a:pt x="222273" y="0"/>
                  </a:lnTo>
                  <a:cubicBezTo>
                    <a:pt x="243488" y="0"/>
                    <a:pt x="255000" y="11513"/>
                    <a:pt x="255000" y="32727"/>
                  </a:cubicBezTo>
                  <a:lnTo>
                    <a:pt x="255000" y="147273"/>
                  </a:lnTo>
                  <a:cubicBezTo>
                    <a:pt x="255000" y="168488"/>
                    <a:pt x="243488" y="180000"/>
                    <a:pt x="222273" y="180000"/>
                  </a:cubicBezTo>
                  <a:lnTo>
                    <a:pt x="210000" y="180000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AE875F4-4AE7-234A-8DE8-85D09E9C1E3E}"/>
                </a:ext>
              </a:extLst>
            </p:cNvPr>
            <p:cNvSpPr/>
            <p:nvPr/>
          </p:nvSpPr>
          <p:spPr>
            <a:xfrm>
              <a:off x="815324" y="1547875"/>
              <a:ext cx="105000" cy="105000"/>
            </a:xfrm>
            <a:custGeom>
              <a:avLst/>
              <a:gdLst>
                <a:gd name="connsiteX0" fmla="*/ 19091 w 105000"/>
                <a:gd name="connsiteY0" fmla="*/ 0 h 105000"/>
                <a:gd name="connsiteX1" fmla="*/ 85909 w 105000"/>
                <a:gd name="connsiteY1" fmla="*/ 0 h 105000"/>
                <a:gd name="connsiteX2" fmla="*/ 105000 w 105000"/>
                <a:gd name="connsiteY2" fmla="*/ 19091 h 105000"/>
                <a:gd name="connsiteX3" fmla="*/ 105000 w 105000"/>
                <a:gd name="connsiteY3" fmla="*/ 85909 h 105000"/>
                <a:gd name="connsiteX4" fmla="*/ 85909 w 105000"/>
                <a:gd name="connsiteY4" fmla="*/ 105000 h 105000"/>
                <a:gd name="connsiteX5" fmla="*/ 19091 w 105000"/>
                <a:gd name="connsiteY5" fmla="*/ 105000 h 105000"/>
                <a:gd name="connsiteX6" fmla="*/ 0 w 105000"/>
                <a:gd name="connsiteY6" fmla="*/ 85909 h 105000"/>
                <a:gd name="connsiteX7" fmla="*/ 0 w 105000"/>
                <a:gd name="connsiteY7" fmla="*/ 19091 h 105000"/>
                <a:gd name="connsiteX8" fmla="*/ 19091 w 105000"/>
                <a:gd name="connsiteY8" fmla="*/ 0 h 1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00" h="105000">
                  <a:moveTo>
                    <a:pt x="19091" y="0"/>
                  </a:moveTo>
                  <a:lnTo>
                    <a:pt x="85909" y="0"/>
                  </a:lnTo>
                  <a:cubicBezTo>
                    <a:pt x="98285" y="0"/>
                    <a:pt x="105000" y="6716"/>
                    <a:pt x="105000" y="19091"/>
                  </a:cubicBezTo>
                  <a:lnTo>
                    <a:pt x="105000" y="85909"/>
                  </a:lnTo>
                  <a:cubicBezTo>
                    <a:pt x="105000" y="98285"/>
                    <a:pt x="98285" y="105000"/>
                    <a:pt x="85909" y="105000"/>
                  </a:cubicBezTo>
                  <a:lnTo>
                    <a:pt x="19091" y="105000"/>
                  </a:lnTo>
                  <a:cubicBezTo>
                    <a:pt x="6716" y="105000"/>
                    <a:pt x="0" y="98285"/>
                    <a:pt x="0" y="85909"/>
                  </a:cubicBezTo>
                  <a:lnTo>
                    <a:pt x="0" y="19091"/>
                  </a:lnTo>
                  <a:cubicBezTo>
                    <a:pt x="0" y="6716"/>
                    <a:pt x="6716" y="0"/>
                    <a:pt x="19091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55" name="Рисунок 215">
            <a:extLst>
              <a:ext uri="{FF2B5EF4-FFF2-40B4-BE49-F238E27FC236}">
                <a16:creationId xmlns:a16="http://schemas.microsoft.com/office/drawing/2014/main" id="{E7F12EE8-8936-514E-A25F-3E87DABAE6A3}"/>
              </a:ext>
            </a:extLst>
          </p:cNvPr>
          <p:cNvGrpSpPr/>
          <p:nvPr/>
        </p:nvGrpSpPr>
        <p:grpSpPr>
          <a:xfrm>
            <a:off x="505573" y="8222617"/>
            <a:ext cx="260061" cy="260061"/>
            <a:chOff x="10512053" y="4778145"/>
            <a:chExt cx="360000" cy="360000"/>
          </a:xfrm>
        </p:grpSpPr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93F0C04-EFD9-C146-889C-2F3AC472F643}"/>
                </a:ext>
              </a:extLst>
            </p:cNvPr>
            <p:cNvSpPr/>
            <p:nvPr/>
          </p:nvSpPr>
          <p:spPr>
            <a:xfrm>
              <a:off x="10512053" y="477814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7BE42583-D65F-E740-848D-FEDDE4A9E360}"/>
                </a:ext>
              </a:extLst>
            </p:cNvPr>
            <p:cNvSpPr/>
            <p:nvPr/>
          </p:nvSpPr>
          <p:spPr>
            <a:xfrm>
              <a:off x="10572053" y="4808145"/>
              <a:ext cx="240000" cy="300000"/>
            </a:xfrm>
            <a:custGeom>
              <a:avLst/>
              <a:gdLst>
                <a:gd name="connsiteX0" fmla="*/ 27857 w 240000"/>
                <a:gd name="connsiteY0" fmla="*/ 0 h 300000"/>
                <a:gd name="connsiteX1" fmla="*/ 146046 w 240000"/>
                <a:gd name="connsiteY1" fmla="*/ 0 h 300000"/>
                <a:gd name="connsiteX2" fmla="*/ 160577 w 240000"/>
                <a:gd name="connsiteY2" fmla="*/ 5321 h 300000"/>
                <a:gd name="connsiteX3" fmla="*/ 232031 w 240000"/>
                <a:gd name="connsiteY3" fmla="*/ 65759 h 300000"/>
                <a:gd name="connsiteX4" fmla="*/ 240000 w 240000"/>
                <a:gd name="connsiteY4" fmla="*/ 82938 h 300000"/>
                <a:gd name="connsiteX5" fmla="*/ 240000 w 240000"/>
                <a:gd name="connsiteY5" fmla="*/ 271250 h 300000"/>
                <a:gd name="connsiteX6" fmla="*/ 212144 w 240000"/>
                <a:gd name="connsiteY6" fmla="*/ 300000 h 300000"/>
                <a:gd name="connsiteX7" fmla="*/ 27857 w 240000"/>
                <a:gd name="connsiteY7" fmla="*/ 300000 h 300000"/>
                <a:gd name="connsiteX8" fmla="*/ 0 w 240000"/>
                <a:gd name="connsiteY8" fmla="*/ 271250 h 300000"/>
                <a:gd name="connsiteX9" fmla="*/ 0 w 240000"/>
                <a:gd name="connsiteY9" fmla="*/ 28750 h 300000"/>
                <a:gd name="connsiteX10" fmla="*/ 27857 w 240000"/>
                <a:gd name="connsiteY10" fmla="*/ 0 h 3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000" h="300000">
                  <a:moveTo>
                    <a:pt x="27857" y="0"/>
                  </a:moveTo>
                  <a:lnTo>
                    <a:pt x="146046" y="0"/>
                  </a:lnTo>
                  <a:cubicBezTo>
                    <a:pt x="151367" y="0"/>
                    <a:pt x="156515" y="1885"/>
                    <a:pt x="160577" y="5321"/>
                  </a:cubicBezTo>
                  <a:lnTo>
                    <a:pt x="232031" y="65759"/>
                  </a:lnTo>
                  <a:cubicBezTo>
                    <a:pt x="237086" y="70034"/>
                    <a:pt x="240000" y="76318"/>
                    <a:pt x="240000" y="82938"/>
                  </a:cubicBezTo>
                  <a:lnTo>
                    <a:pt x="240000" y="271250"/>
                  </a:lnTo>
                  <a:cubicBezTo>
                    <a:pt x="240000" y="298109"/>
                    <a:pt x="239694" y="300000"/>
                    <a:pt x="212144" y="300000"/>
                  </a:cubicBezTo>
                  <a:lnTo>
                    <a:pt x="27857" y="300000"/>
                  </a:lnTo>
                  <a:cubicBezTo>
                    <a:pt x="307" y="300000"/>
                    <a:pt x="0" y="298109"/>
                    <a:pt x="0" y="271250"/>
                  </a:cubicBezTo>
                  <a:lnTo>
                    <a:pt x="0" y="28750"/>
                  </a:lnTo>
                  <a:cubicBezTo>
                    <a:pt x="0" y="1892"/>
                    <a:pt x="307" y="0"/>
                    <a:pt x="27857" y="0"/>
                  </a:cubicBez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B273AF1E-C4E5-8444-B215-D47290C4F7F7}"/>
                </a:ext>
              </a:extLst>
            </p:cNvPr>
            <p:cNvSpPr/>
            <p:nvPr/>
          </p:nvSpPr>
          <p:spPr>
            <a:xfrm>
              <a:off x="10602053" y="4943145"/>
              <a:ext cx="135000" cy="30000"/>
            </a:xfrm>
            <a:custGeom>
              <a:avLst/>
              <a:gdLst>
                <a:gd name="connsiteX0" fmla="*/ 120000 w 135000"/>
                <a:gd name="connsiteY0" fmla="*/ 0 h 30000"/>
                <a:gd name="connsiteX1" fmla="*/ 135000 w 135000"/>
                <a:gd name="connsiteY1" fmla="*/ 0 h 30000"/>
                <a:gd name="connsiteX2" fmla="*/ 135000 w 135000"/>
                <a:gd name="connsiteY2" fmla="*/ 30000 h 30000"/>
                <a:gd name="connsiteX3" fmla="*/ 120000 w 135000"/>
                <a:gd name="connsiteY3" fmla="*/ 30000 h 30000"/>
                <a:gd name="connsiteX4" fmla="*/ 15000 w 135000"/>
                <a:gd name="connsiteY4" fmla="*/ 30000 h 30000"/>
                <a:gd name="connsiteX5" fmla="*/ 0 w 135000"/>
                <a:gd name="connsiteY5" fmla="*/ 30000 h 30000"/>
                <a:gd name="connsiteX6" fmla="*/ 0 w 135000"/>
                <a:gd name="connsiteY6" fmla="*/ 0 h 30000"/>
                <a:gd name="connsiteX7" fmla="*/ 15000 w 135000"/>
                <a:gd name="connsiteY7" fmla="*/ 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000" h="30000">
                  <a:moveTo>
                    <a:pt x="120000" y="0"/>
                  </a:moveTo>
                  <a:cubicBezTo>
                    <a:pt x="128284" y="0"/>
                    <a:pt x="135000" y="0"/>
                    <a:pt x="135000" y="0"/>
                  </a:cubicBezTo>
                  <a:lnTo>
                    <a:pt x="135000" y="30000"/>
                  </a:lnTo>
                  <a:cubicBezTo>
                    <a:pt x="135000" y="30000"/>
                    <a:pt x="128284" y="30000"/>
                    <a:pt x="120000" y="30000"/>
                  </a:cubicBezTo>
                  <a:lnTo>
                    <a:pt x="15000" y="30000"/>
                  </a:lnTo>
                  <a:cubicBezTo>
                    <a:pt x="6716" y="30000"/>
                    <a:pt x="0" y="30000"/>
                    <a:pt x="0" y="30000"/>
                  </a:cubicBezTo>
                  <a:lnTo>
                    <a:pt x="0" y="0"/>
                  </a:lnTo>
                  <a:cubicBezTo>
                    <a:pt x="0" y="0"/>
                    <a:pt x="6716" y="0"/>
                    <a:pt x="15000" y="0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81409133-FC04-1246-AC67-5EFDC0586EB0}"/>
                </a:ext>
              </a:extLst>
            </p:cNvPr>
            <p:cNvSpPr/>
            <p:nvPr/>
          </p:nvSpPr>
          <p:spPr>
            <a:xfrm>
              <a:off x="10602053" y="5003145"/>
              <a:ext cx="75000" cy="30000"/>
            </a:xfrm>
            <a:custGeom>
              <a:avLst/>
              <a:gdLst>
                <a:gd name="connsiteX0" fmla="*/ 60000 w 75000"/>
                <a:gd name="connsiteY0" fmla="*/ 0 h 30000"/>
                <a:gd name="connsiteX1" fmla="*/ 75000 w 75000"/>
                <a:gd name="connsiteY1" fmla="*/ 0 h 30000"/>
                <a:gd name="connsiteX2" fmla="*/ 75000 w 75000"/>
                <a:gd name="connsiteY2" fmla="*/ 30000 h 30000"/>
                <a:gd name="connsiteX3" fmla="*/ 60000 w 75000"/>
                <a:gd name="connsiteY3" fmla="*/ 30000 h 30000"/>
                <a:gd name="connsiteX4" fmla="*/ 15000 w 75000"/>
                <a:gd name="connsiteY4" fmla="*/ 30000 h 30000"/>
                <a:gd name="connsiteX5" fmla="*/ 0 w 75000"/>
                <a:gd name="connsiteY5" fmla="*/ 30000 h 30000"/>
                <a:gd name="connsiteX6" fmla="*/ 0 w 75000"/>
                <a:gd name="connsiteY6" fmla="*/ 0 h 30000"/>
                <a:gd name="connsiteX7" fmla="*/ 15000 w 75000"/>
                <a:gd name="connsiteY7" fmla="*/ 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00" h="30000">
                  <a:moveTo>
                    <a:pt x="60000" y="0"/>
                  </a:moveTo>
                  <a:cubicBezTo>
                    <a:pt x="68284" y="0"/>
                    <a:pt x="75000" y="0"/>
                    <a:pt x="75000" y="0"/>
                  </a:cubicBezTo>
                  <a:lnTo>
                    <a:pt x="75000" y="30000"/>
                  </a:lnTo>
                  <a:cubicBezTo>
                    <a:pt x="75000" y="30000"/>
                    <a:pt x="68284" y="30000"/>
                    <a:pt x="60000" y="30000"/>
                  </a:cubicBezTo>
                  <a:lnTo>
                    <a:pt x="15000" y="30000"/>
                  </a:lnTo>
                  <a:cubicBezTo>
                    <a:pt x="6716" y="30000"/>
                    <a:pt x="0" y="30000"/>
                    <a:pt x="0" y="30000"/>
                  </a:cubicBezTo>
                  <a:lnTo>
                    <a:pt x="0" y="0"/>
                  </a:lnTo>
                  <a:cubicBezTo>
                    <a:pt x="0" y="0"/>
                    <a:pt x="6716" y="0"/>
                    <a:pt x="15000" y="0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60" name="Рисунок 203">
            <a:extLst>
              <a:ext uri="{FF2B5EF4-FFF2-40B4-BE49-F238E27FC236}">
                <a16:creationId xmlns:a16="http://schemas.microsoft.com/office/drawing/2014/main" id="{2211CD38-D303-8545-8EB7-C249A49D086B}"/>
              </a:ext>
            </a:extLst>
          </p:cNvPr>
          <p:cNvGrpSpPr/>
          <p:nvPr/>
        </p:nvGrpSpPr>
        <p:grpSpPr>
          <a:xfrm>
            <a:off x="505573" y="3512457"/>
            <a:ext cx="260061" cy="260061"/>
            <a:chOff x="3715856" y="5451199"/>
            <a:chExt cx="360000" cy="360000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EC905ED-9FB9-6F41-B5BB-59E604DF80CF}"/>
                </a:ext>
              </a:extLst>
            </p:cNvPr>
            <p:cNvSpPr/>
            <p:nvPr/>
          </p:nvSpPr>
          <p:spPr>
            <a:xfrm>
              <a:off x="3715856" y="5451199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close/>
                </a:path>
              </a:pathLst>
            </a:custGeom>
            <a:noFill/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1DA82EB5-C479-1841-B4AB-520815DD5FF1}"/>
                </a:ext>
              </a:extLst>
            </p:cNvPr>
            <p:cNvSpPr/>
            <p:nvPr/>
          </p:nvSpPr>
          <p:spPr>
            <a:xfrm rot="-8100000">
              <a:off x="3835855" y="5481199"/>
              <a:ext cx="120000" cy="261222"/>
            </a:xfrm>
            <a:custGeom>
              <a:avLst/>
              <a:gdLst>
                <a:gd name="connsiteX0" fmla="*/ 0 w 120000"/>
                <a:gd name="connsiteY0" fmla="*/ 238722 h 261222"/>
                <a:gd name="connsiteX1" fmla="*/ 0 w 120000"/>
                <a:gd name="connsiteY1" fmla="*/ 59503 h 261222"/>
                <a:gd name="connsiteX2" fmla="*/ 6747 w 120000"/>
                <a:gd name="connsiteY2" fmla="*/ 43437 h 261222"/>
                <a:gd name="connsiteX3" fmla="*/ 44486 w 120000"/>
                <a:gd name="connsiteY3" fmla="*/ 6434 h 261222"/>
                <a:gd name="connsiteX4" fmla="*/ 75744 w 120000"/>
                <a:gd name="connsiteY4" fmla="*/ 6196 h 261222"/>
                <a:gd name="connsiteX5" fmla="*/ 113006 w 120000"/>
                <a:gd name="connsiteY5" fmla="*/ 41635 h 261222"/>
                <a:gd name="connsiteX6" fmla="*/ 120000 w 120000"/>
                <a:gd name="connsiteY6" fmla="*/ 57939 h 261222"/>
                <a:gd name="connsiteX7" fmla="*/ 120000 w 120000"/>
                <a:gd name="connsiteY7" fmla="*/ 238722 h 261222"/>
                <a:gd name="connsiteX8" fmla="*/ 97500 w 120000"/>
                <a:gd name="connsiteY8" fmla="*/ 261222 h 261222"/>
                <a:gd name="connsiteX9" fmla="*/ 22500 w 120000"/>
                <a:gd name="connsiteY9" fmla="*/ 261222 h 261222"/>
                <a:gd name="connsiteX10" fmla="*/ 0 w 120000"/>
                <a:gd name="connsiteY10" fmla="*/ 238722 h 2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0" h="261222">
                  <a:moveTo>
                    <a:pt x="0" y="238722"/>
                  </a:moveTo>
                  <a:lnTo>
                    <a:pt x="0" y="59503"/>
                  </a:lnTo>
                  <a:cubicBezTo>
                    <a:pt x="0" y="53459"/>
                    <a:pt x="2432" y="47669"/>
                    <a:pt x="6747" y="43437"/>
                  </a:cubicBezTo>
                  <a:lnTo>
                    <a:pt x="44486" y="6434"/>
                  </a:lnTo>
                  <a:cubicBezTo>
                    <a:pt x="53141" y="-2052"/>
                    <a:pt x="66962" y="-2157"/>
                    <a:pt x="75744" y="6196"/>
                  </a:cubicBezTo>
                  <a:lnTo>
                    <a:pt x="113006" y="41635"/>
                  </a:lnTo>
                  <a:cubicBezTo>
                    <a:pt x="117473" y="45882"/>
                    <a:pt x="120000" y="51776"/>
                    <a:pt x="120000" y="57939"/>
                  </a:cubicBezTo>
                  <a:lnTo>
                    <a:pt x="120000" y="238722"/>
                  </a:lnTo>
                  <a:cubicBezTo>
                    <a:pt x="120000" y="251148"/>
                    <a:pt x="109926" y="261222"/>
                    <a:pt x="97500" y="261222"/>
                  </a:cubicBezTo>
                  <a:lnTo>
                    <a:pt x="22500" y="261222"/>
                  </a:lnTo>
                  <a:cubicBezTo>
                    <a:pt x="10074" y="261222"/>
                    <a:pt x="0" y="251148"/>
                    <a:pt x="0" y="238722"/>
                  </a:cubicBezTo>
                  <a:close/>
                </a:path>
              </a:pathLst>
            </a:custGeom>
            <a:solidFill>
              <a:schemeClr val="bg1"/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63" name="Скругленный прямоугольник 62">
              <a:extLst>
                <a:ext uri="{FF2B5EF4-FFF2-40B4-BE49-F238E27FC236}">
                  <a16:creationId xmlns:a16="http://schemas.microsoft.com/office/drawing/2014/main" id="{85EA8A37-BDF7-3744-94F2-D1BB3765D26F}"/>
                </a:ext>
              </a:extLst>
            </p:cNvPr>
            <p:cNvSpPr/>
            <p:nvPr/>
          </p:nvSpPr>
          <p:spPr>
            <a:xfrm>
              <a:off x="3790856" y="5751199"/>
              <a:ext cx="225000" cy="30000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 w="14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753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35AF-954E-5044-BAF0-991FD76FF9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1325" y="1730693"/>
            <a:ext cx="5975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Отчет составлен автоматизированной системой на базе </a:t>
            </a:r>
            <a:r>
              <a:rPr lang="ru-RU" sz="1400" b="1" dirty="0" err="1"/>
              <a:t>нейросетевой</a:t>
            </a:r>
            <a:r>
              <a:rPr lang="ru-RU" sz="1400" b="1" dirty="0"/>
              <a:t> языковой модели GigaChat и содержит сведения о компании, собранные из открытых источников информации (интернет, СМИ и т.д.) на момент его формирования. </a:t>
            </a:r>
            <a:endParaRPr lang="ru-RU" sz="1400" b="1" dirty="0" smtClean="0"/>
          </a:p>
          <a:p>
            <a:r>
              <a:rPr lang="ru-RU" sz="1400" b="1" dirty="0" smtClean="0"/>
              <a:t>Выводы </a:t>
            </a:r>
            <a:r>
              <a:rPr lang="ru-RU" sz="1400" b="1" dirty="0"/>
              <a:t>получены в результате работы модели на основе ИИ и являются предварительными. </a:t>
            </a:r>
            <a:endParaRPr lang="ru-RU" sz="1400" b="1" dirty="0" smtClean="0"/>
          </a:p>
          <a:p>
            <a:r>
              <a:rPr lang="ru-RU" sz="1400" b="1" dirty="0" smtClean="0"/>
              <a:t>Отчет </a:t>
            </a:r>
            <a:r>
              <a:rPr lang="ru-RU" sz="1400" b="1" dirty="0"/>
              <a:t>предназначен исключительно для информирования и не является итоговым заключением. </a:t>
            </a:r>
            <a:endParaRPr lang="ru-RU" sz="1400" b="1" dirty="0" smtClean="0"/>
          </a:p>
          <a:p>
            <a:r>
              <a:rPr lang="ru-RU" sz="1400" b="1" dirty="0" smtClean="0"/>
              <a:t>Для </a:t>
            </a:r>
            <a:r>
              <a:rPr lang="ru-RU" sz="1400" b="1" dirty="0"/>
              <a:t>формирования заключения о фактическом состоянии технологической составляющей компании необходимо изучение внутренних процессов, продуктов, документов компании, а также проведение интервью с ее представителями.</a:t>
            </a:r>
            <a:endParaRPr lang="ru-RU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Для </a:t>
            </a:r>
            <a:r>
              <a:rPr lang="ru-RU" sz="1400" b="1" dirty="0"/>
              <a:t>получения дополнительной информации свяжитесь с нами по электронной почте </a:t>
            </a:r>
            <a:r>
              <a:rPr lang="ru-RU" sz="1400" b="1" u="sng" dirty="0">
                <a:hlinkClick r:id="rId2"/>
              </a:rPr>
              <a:t>ITCHECKUP@sberbank.ru</a:t>
            </a:r>
            <a:r>
              <a:rPr lang="ru-RU" sz="1400" b="1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53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sldNum" idx="12"/>
          </p:nvPr>
        </p:nvSpPr>
        <p:spPr>
          <a:xfrm>
            <a:off x="102782" y="596978"/>
            <a:ext cx="16987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441325" y="534115"/>
            <a:ext cx="597535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lang="ru-RU"/>
              <a:t>Оглавление</a:t>
            </a:r>
            <a:endParaRPr/>
          </a:p>
        </p:txBody>
      </p:sp>
      <p:graphicFrame>
        <p:nvGraphicFramePr>
          <p:cNvPr id="150" name="Google Shape;150;p3"/>
          <p:cNvGraphicFramePr/>
          <p:nvPr>
            <p:extLst>
              <p:ext uri="{D42A27DB-BD31-4B8C-83A1-F6EECF244321}">
                <p14:modId xmlns:p14="http://schemas.microsoft.com/office/powerpoint/2010/main" val="1342592040"/>
              </p:ext>
            </p:extLst>
          </p:nvPr>
        </p:nvGraphicFramePr>
        <p:xfrm>
          <a:off x="441325" y="1720915"/>
          <a:ext cx="5975350" cy="41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1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solidFill>
                            <a:schemeClr val="dk1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Executive summary</a:t>
                      </a:r>
                      <a:endParaRPr sz="1400" b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О компании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2.1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dirty="0">
                          <a:latin typeface="+mn-lt"/>
                          <a:ea typeface="Play"/>
                          <a:cs typeface="Play"/>
                          <a:sym typeface="Play"/>
                        </a:rPr>
                        <a:t>Анализ владения</a:t>
                      </a:r>
                      <a:endParaRPr sz="1400" b="0" i="0" dirty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2.2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Финансовые показатели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2.3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Бизнес-модель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2.4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Инвестиции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2.5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Продукты</a:t>
                      </a:r>
                      <a:endParaRPr sz="1400"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2.6</a:t>
                      </a:r>
                      <a:endParaRPr sz="1400" b="1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ИТ-Инфраструктура</a:t>
                      </a:r>
                      <a:endParaRPr sz="1400"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3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Оценка рынка и конкурентов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4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Оценка команды</a:t>
                      </a: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chemeClr val="accent2"/>
                          </a:solidFill>
                          <a:latin typeface="+mn-lt"/>
                          <a:ea typeface="Play"/>
                          <a:cs typeface="Play"/>
                          <a:sym typeface="Play"/>
                        </a:rPr>
                        <a:t>5</a:t>
                      </a:r>
                      <a:endParaRPr sz="1400" b="1" i="0">
                        <a:solidFill>
                          <a:schemeClr val="accent2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>
                          <a:latin typeface="+mn-lt"/>
                          <a:ea typeface="Play"/>
                          <a:cs typeface="Play"/>
                          <a:sym typeface="Play"/>
                        </a:rPr>
                        <a:t>Заключение</a:t>
                      </a:r>
                      <a:endParaRPr sz="1400"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dirty="0">
                        <a:solidFill>
                          <a:schemeClr val="dk1"/>
                        </a:solidFill>
                        <a:latin typeface="+mn-lt"/>
                        <a:ea typeface="Play"/>
                        <a:cs typeface="Play"/>
                        <a:sym typeface="Play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16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Тема Office">
  <a:themeElements>
    <a:clrScheme name="Quick">
      <a:dk1>
        <a:srgbClr val="222B41"/>
      </a:dk1>
      <a:lt1>
        <a:srgbClr val="FFFFFF"/>
      </a:lt1>
      <a:dk2>
        <a:srgbClr val="222B41"/>
      </a:dk2>
      <a:lt2>
        <a:srgbClr val="FFFFFF"/>
      </a:lt2>
      <a:accent1>
        <a:srgbClr val="6EC1AF"/>
      </a:accent1>
      <a:accent2>
        <a:srgbClr val="377164"/>
      </a:accent2>
      <a:accent3>
        <a:srgbClr val="247B9F"/>
      </a:accent3>
      <a:accent4>
        <a:srgbClr val="E29073"/>
      </a:accent4>
      <a:accent5>
        <a:srgbClr val="738CA9"/>
      </a:accent5>
      <a:accent6>
        <a:srgbClr val="941C2F"/>
      </a:accent6>
      <a:hlink>
        <a:srgbClr val="879DB3"/>
      </a:hlink>
      <a:folHlink>
        <a:srgbClr val="3B6487"/>
      </a:folHlink>
    </a:clrScheme>
    <a:fontScheme name="Другая 248">
      <a:majorFont>
        <a:latin typeface="SB Sans Display Bold"/>
        <a:ea typeface=""/>
        <a:cs typeface=""/>
      </a:majorFont>
      <a:minorFont>
        <a:latin typeface="SB Sans Display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46076</TotalTime>
  <Words>230</Words>
  <Application>Microsoft Office PowerPoint</Application>
  <PresentationFormat>Произвольный</PresentationFormat>
  <Paragraphs>57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Play</vt:lpstr>
      <vt:lpstr>SB Sans Display</vt:lpstr>
      <vt:lpstr>SB Sans Display Light</vt:lpstr>
      <vt:lpstr>SB Sans Display Semibold</vt:lpstr>
      <vt:lpstr>3_Тема Office</vt:lpstr>
      <vt:lpstr>Слайд think-cell</vt:lpstr>
      <vt:lpstr>Презентация PowerPoint</vt:lpstr>
      <vt:lpstr>Аннотация</vt:lpstr>
      <vt:lpstr>Оглавление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Амбросьева Тахмина Исмоиловна</cp:lastModifiedBy>
  <cp:revision>424</cp:revision>
  <dcterms:created xsi:type="dcterms:W3CDTF">2022-04-21T07:10:33Z</dcterms:created>
  <dcterms:modified xsi:type="dcterms:W3CDTF">2024-10-09T08:28:44Z</dcterms:modified>
</cp:coreProperties>
</file>