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6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4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05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00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55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926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368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040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24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09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97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5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96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5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40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55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00AB-0AFD-4C47-9811-2A8AFE374C64}" type="datetimeFigureOut">
              <a:rPr lang="es-PE" smtClean="0"/>
              <a:t>16/11/2016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A3C7-5A61-46CC-93D1-C9A612D98D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89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Formación de la organización (</a:t>
            </a:r>
            <a:r>
              <a:rPr lang="es-PE" dirty="0" err="1" smtClean="0"/>
              <a:t>ot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69735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Integrante:</a:t>
            </a:r>
          </a:p>
          <a:p>
            <a:r>
              <a:rPr lang="es-PE" dirty="0" smtClean="0"/>
              <a:t>-Santiago Guillen Paredes</a:t>
            </a:r>
          </a:p>
          <a:p>
            <a:r>
              <a:rPr lang="es-PE" dirty="0" smtClean="0"/>
              <a:t>-Anthony Reyes</a:t>
            </a:r>
          </a:p>
          <a:p>
            <a:r>
              <a:rPr lang="es-PE" dirty="0" smtClean="0"/>
              <a:t>-Christian Zambrano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630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5928" y="390300"/>
            <a:ext cx="8610600" cy="1293028"/>
          </a:xfrm>
        </p:spPr>
        <p:txBody>
          <a:bodyPr>
            <a:normAutofit/>
          </a:bodyPr>
          <a:lstStyle/>
          <a:p>
            <a:r>
              <a:rPr lang="es-PE" sz="2400" b="1" dirty="0"/>
              <a:t>SP 2.1 Impartir la formación</a:t>
            </a:r>
            <a:br>
              <a:rPr lang="es-PE" sz="2400" b="1" dirty="0"/>
            </a:b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6128" y="1311333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Impartir la formación siguiendo el plan táctico de formación de la organización</a:t>
            </a:r>
            <a:r>
              <a:rPr lang="es-PE" sz="1800" dirty="0" smtClean="0"/>
              <a:t>.</a:t>
            </a:r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r>
              <a:rPr lang="es-PE" sz="1800" b="1" dirty="0" err="1" smtClean="0"/>
              <a:t>Subprácticas</a:t>
            </a:r>
            <a:r>
              <a:rPr lang="es-P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 Seleccionar a aquellos que recibirán la formación necesaria para desempeñar sus roles con eficacia</a:t>
            </a:r>
            <a:r>
              <a:rPr lang="es-PE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Calendario de formación, incluyendo cualquier recurso, según sea </a:t>
            </a:r>
            <a:r>
              <a:rPr lang="es-PE" sz="1800" dirty="0" smtClean="0"/>
              <a:t>necesario.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Impartir la formación. </a:t>
            </a:r>
            <a:endParaRPr lang="es-P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Seguir la impartición de formación frente al plan</a:t>
            </a:r>
            <a:r>
              <a:rPr lang="es-PE" sz="1800" dirty="0" smtClean="0"/>
              <a:t>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10691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4363" y="494210"/>
            <a:ext cx="8610600" cy="1293028"/>
          </a:xfrm>
        </p:spPr>
        <p:txBody>
          <a:bodyPr>
            <a:normAutofit/>
          </a:bodyPr>
          <a:lstStyle/>
          <a:p>
            <a:r>
              <a:rPr lang="es-PE" sz="2400" b="1" dirty="0"/>
              <a:t>SP 2.2 establecer los registros de formación</a:t>
            </a:r>
            <a:br>
              <a:rPr lang="es-PE" sz="2400" b="1" dirty="0"/>
            </a:b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4563" y="1332114"/>
            <a:ext cx="10820400" cy="454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Esta práctica se aplica a la formación realizada a nivel de la organización. El establecimiento y mantenimiento de los registros de formación para la formación patrocinada por proyectos o grupos de soporte es responsabilidad de cada proyecto individual o grupo de soporte</a:t>
            </a:r>
            <a:r>
              <a:rPr lang="es-PE" sz="1800" dirty="0" smtClean="0"/>
              <a:t>.</a:t>
            </a:r>
          </a:p>
          <a:p>
            <a:pPr marL="0" indent="0">
              <a:buNone/>
            </a:pPr>
            <a:r>
              <a:rPr lang="es-PE" sz="1800" b="1" dirty="0" err="1" smtClean="0"/>
              <a:t>Subprácticas</a:t>
            </a:r>
            <a:r>
              <a:rPr lang="es-P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Mantener registros de todos los estudiantes que completen con éxito cada curso de formación u otras actividades de formación autorizadas, así como de aquellos que han fracasado. </a:t>
            </a:r>
            <a:endParaRPr lang="es-P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 Mantener registros de todo el personal que ha sido eximido de la formación. </a:t>
            </a:r>
            <a:endParaRPr lang="es-P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 Poner los registros de formación a disposición del personal apropiado para su consideración en las asignaciones. </a:t>
            </a:r>
          </a:p>
        </p:txBody>
      </p:sp>
    </p:spTree>
    <p:extLst>
      <p:ext uri="{BB962C8B-B14F-4D97-AF65-F5344CB8AC3E}">
        <p14:creationId xmlns:p14="http://schemas.microsoft.com/office/powerpoint/2010/main" val="70451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4754" y="556555"/>
            <a:ext cx="8610600" cy="1293028"/>
          </a:xfrm>
        </p:spPr>
        <p:txBody>
          <a:bodyPr>
            <a:normAutofit/>
          </a:bodyPr>
          <a:lstStyle/>
          <a:p>
            <a:r>
              <a:rPr lang="es-PE" sz="2400" b="1" dirty="0"/>
              <a:t>SP 2.3 evaluar la eficacia de la formación</a:t>
            </a:r>
            <a:br>
              <a:rPr lang="es-PE" sz="2400" b="1" dirty="0"/>
            </a:b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4954" y="1394460"/>
            <a:ext cx="10820400" cy="5266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Se pueden tomar medidas para evaluar los beneficios de la formación tanto frente a los objetivos del proyecto como frente a los objetivos de la organización. </a:t>
            </a:r>
            <a:endParaRPr lang="es-PE" sz="1800" dirty="0" smtClean="0"/>
          </a:p>
          <a:p>
            <a:pPr marL="0" indent="0">
              <a:buNone/>
            </a:pPr>
            <a:r>
              <a:rPr lang="es-PE" sz="1800" b="1" dirty="0" err="1"/>
              <a:t>S</a:t>
            </a:r>
            <a:r>
              <a:rPr lang="es-PE" sz="1800" b="1" dirty="0" err="1" smtClean="0"/>
              <a:t>ubprácticas</a:t>
            </a:r>
            <a:r>
              <a:rPr lang="es-P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 Evaluar los proyectos terminados o en curso para determinar si el conocimiento del personal es adecuado para realizar las tareas del proyecto. </a:t>
            </a:r>
            <a:endParaRPr lang="es-P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Proporcionar un mecanismo para evaluar la eficacia de cada curso de formación, con respecto a los objetivos de aprendizaje establecidos (o rendimiento) individual, del proyecto o de la organización. </a:t>
            </a:r>
            <a:endParaRPr lang="es-P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 Obtener evaluaciones de los estudiantes sobre cómo las actividades de formación han satisfecho sus necesidades.</a:t>
            </a:r>
          </a:p>
        </p:txBody>
      </p:sp>
    </p:spTree>
    <p:extLst>
      <p:ext uri="{BB962C8B-B14F-4D97-AF65-F5344CB8AC3E}">
        <p14:creationId xmlns:p14="http://schemas.microsoft.com/office/powerpoint/2010/main" val="38479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855" y="224045"/>
            <a:ext cx="3110345" cy="846218"/>
          </a:xfrm>
        </p:spPr>
        <p:txBody>
          <a:bodyPr/>
          <a:lstStyle/>
          <a:p>
            <a:r>
              <a:rPr lang="es-PE" dirty="0" smtClean="0"/>
              <a:t>Propósito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96246" y="2527588"/>
            <a:ext cx="6909954" cy="1473431"/>
          </a:xfrm>
        </p:spPr>
        <p:txBody>
          <a:bodyPr>
            <a:normAutofit/>
          </a:bodyPr>
          <a:lstStyle/>
          <a:p>
            <a:r>
              <a:rPr lang="es-PE" dirty="0" smtClean="0"/>
              <a:t>Básicamente consiste en identificar las necesidades de formación en la organización, proporcionar la formación, mantener un registro de esta y avaluar su eficacia.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0" y="2049087"/>
            <a:ext cx="3780677" cy="24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6930"/>
              </p:ext>
            </p:extLst>
          </p:nvPr>
        </p:nvGraphicFramePr>
        <p:xfrm>
          <a:off x="743529" y="397547"/>
          <a:ext cx="10370274" cy="567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758"/>
                <a:gridCol w="3456758"/>
                <a:gridCol w="3456758"/>
              </a:tblGrid>
              <a:tr h="473144">
                <a:tc>
                  <a:txBody>
                    <a:bodyPr/>
                    <a:lstStyle/>
                    <a:p>
                      <a:pPr algn="ctr"/>
                      <a:r>
                        <a:rPr lang="es-PE" sz="2300" dirty="0" smtClean="0"/>
                        <a:t>METAS</a:t>
                      </a:r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dirty="0" smtClean="0"/>
                        <a:t>PRACTICAS</a:t>
                      </a:r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dirty="0" smtClean="0"/>
                        <a:t>PGC_V0.1</a:t>
                      </a:r>
                      <a:endParaRPr lang="es-PE" sz="2300" dirty="0"/>
                    </a:p>
                  </a:txBody>
                  <a:tcPr marL="116666" marR="116666" marT="58333" marB="58333"/>
                </a:tc>
              </a:tr>
              <a:tr h="473144">
                <a:tc rowSpan="4">
                  <a:txBody>
                    <a:bodyPr/>
                    <a:lstStyle/>
                    <a:p>
                      <a:pPr algn="l"/>
                      <a:endParaRPr lang="es-PE" sz="1600" dirty="0" smtClean="0"/>
                    </a:p>
                    <a:p>
                      <a:pPr algn="l"/>
                      <a:endParaRPr lang="es-PE" sz="1600" dirty="0" smtClean="0"/>
                    </a:p>
                    <a:p>
                      <a:pPr algn="l"/>
                      <a:endParaRPr lang="es-PE" sz="1600" dirty="0" smtClean="0"/>
                    </a:p>
                    <a:p>
                      <a:pPr algn="l"/>
                      <a:endParaRPr lang="es-PE" sz="1600" dirty="0" smtClean="0"/>
                    </a:p>
                    <a:p>
                      <a:pPr algn="l"/>
                      <a:endParaRPr lang="es-PE" sz="1600" dirty="0" smtClean="0"/>
                    </a:p>
                    <a:p>
                      <a:pPr algn="l"/>
                      <a:r>
                        <a:rPr lang="es-PE" sz="1600" dirty="0" smtClean="0"/>
                        <a:t>SG 1 establecer una capacidad de formación de la organización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1.1 establecer las necesidades estratégicas de formación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/>
                    </a:p>
                    <a:p>
                      <a:pPr algn="ctr"/>
                      <a:r>
                        <a:rPr lang="es-PE" sz="1600" dirty="0" smtClean="0"/>
                        <a:t>Punto 7.3 Tarea 1</a:t>
                      </a:r>
                      <a:r>
                        <a:rPr lang="es-PE" sz="1600" baseline="0" dirty="0" smtClean="0"/>
                        <a:t> y 2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</a:tr>
              <a:tr h="473144">
                <a:tc vMerge="1">
                  <a:txBody>
                    <a:bodyPr/>
                    <a:lstStyle/>
                    <a:p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1.2  determinar qué necesidades de formación son responsabilidad de la organización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dirty="0" smtClean="0"/>
                        <a:t>Punto 7.3 Tarea 3</a:t>
                      </a:r>
                    </a:p>
                    <a:p>
                      <a:pPr algn="ctr"/>
                      <a:endParaRPr lang="es-PE" dirty="0"/>
                    </a:p>
                  </a:txBody>
                  <a:tcPr marL="116666" marR="116666" marT="58333" marB="58333"/>
                </a:tc>
              </a:tr>
              <a:tr h="473144">
                <a:tc vMerge="1">
                  <a:txBody>
                    <a:bodyPr/>
                    <a:lstStyle/>
                    <a:p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1.3 establecer un plan táctico de formación en la organización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 marL="116666" marR="116666" marT="58333" marB="58333"/>
                </a:tc>
              </a:tr>
              <a:tr h="473144">
                <a:tc vMerge="1">
                  <a:txBody>
                    <a:bodyPr/>
                    <a:lstStyle/>
                    <a:p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1.4 establecer una capacidad de formación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/>
                        <a:t>Punto 6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</a:tr>
              <a:tr h="473144">
                <a:tc rowSpan="3">
                  <a:txBody>
                    <a:bodyPr/>
                    <a:lstStyle/>
                    <a:p>
                      <a:endParaRPr lang="es-PE" sz="1600" dirty="0" smtClean="0"/>
                    </a:p>
                    <a:p>
                      <a:endParaRPr lang="es-PE" sz="1600" dirty="0" smtClean="0"/>
                    </a:p>
                    <a:p>
                      <a:r>
                        <a:rPr lang="es-PE" sz="1600" dirty="0" smtClean="0"/>
                        <a:t>SG 2 proporcionar formación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2.1 Impartir la formación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dirty="0" smtClean="0"/>
                        <a:t>Punto 7.3 Tarea 4</a:t>
                      </a:r>
                    </a:p>
                    <a:p>
                      <a:pPr algn="ctr"/>
                      <a:endParaRPr lang="es-PE" sz="1600" dirty="0"/>
                    </a:p>
                  </a:txBody>
                  <a:tcPr marL="116666" marR="116666" marT="58333" marB="58333"/>
                </a:tc>
              </a:tr>
              <a:tr h="236572">
                <a:tc vMerge="1">
                  <a:txBody>
                    <a:bodyPr/>
                    <a:lstStyle/>
                    <a:p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2.2 establecer los registros de formación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dirty="0" smtClean="0"/>
                        <a:t>Punto 7.3 Tarea 5</a:t>
                      </a:r>
                    </a:p>
                    <a:p>
                      <a:pPr algn="ctr"/>
                      <a:endParaRPr lang="es-PE" sz="1600" dirty="0"/>
                    </a:p>
                  </a:txBody>
                  <a:tcPr marL="116666" marR="116666" marT="58333" marB="58333"/>
                </a:tc>
              </a:tr>
              <a:tr h="236572">
                <a:tc vMerge="1">
                  <a:txBody>
                    <a:bodyPr/>
                    <a:lstStyle/>
                    <a:p>
                      <a:endParaRPr lang="es-PE" sz="23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SP 2.3 evaluar la eficacia de la formación</a:t>
                      </a:r>
                      <a:endParaRPr lang="es-PE" sz="1600" dirty="0"/>
                    </a:p>
                  </a:txBody>
                  <a:tcPr marL="116666" marR="116666" marT="58333" marB="583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dirty="0" smtClean="0"/>
                        <a:t>Punto 7.3 Tarea 6</a:t>
                      </a:r>
                    </a:p>
                    <a:p>
                      <a:pPr algn="ctr"/>
                      <a:endParaRPr lang="es-PE" sz="1600" dirty="0"/>
                    </a:p>
                  </a:txBody>
                  <a:tcPr marL="116666" marR="116666" marT="58333" marB="58333"/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74173" y="6286500"/>
            <a:ext cx="734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*PGC_V0.1 0 = Proceso General de Capacitación_V0.1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50207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1626819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SG 1 establecer una capacidad de formación de la organización</a:t>
            </a:r>
            <a:br>
              <a:rPr lang="es-PE" b="1" dirty="0"/>
            </a:b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3368733"/>
            <a:ext cx="10820400" cy="1400695"/>
          </a:xfrm>
        </p:spPr>
        <p:txBody>
          <a:bodyPr/>
          <a:lstStyle/>
          <a:p>
            <a:r>
              <a:rPr lang="es-PE" dirty="0"/>
              <a:t>La organización identifica la formación requerida para desarrollar las habilidades y el conocimiento necesarios para realizar las actividades de la empresa. Una vez que se identifican las necesidades, se desarrolla un programa de formación que las trate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560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191" y="550319"/>
            <a:ext cx="8610600" cy="1155868"/>
          </a:xfrm>
        </p:spPr>
        <p:txBody>
          <a:bodyPr>
            <a:normAutofit fontScale="90000"/>
          </a:bodyPr>
          <a:lstStyle/>
          <a:p>
            <a:r>
              <a:rPr lang="es-PE" sz="2800" b="1" dirty="0"/>
              <a:t>SP 1.1 establecer las necesidades estratégicas de formación</a:t>
            </a:r>
            <a:br>
              <a:rPr lang="es-PE" sz="2800" b="1" dirty="0"/>
            </a:br>
            <a:endParaRPr lang="es-PE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391" y="1404851"/>
            <a:ext cx="10820400" cy="4985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sz="2000" dirty="0"/>
              <a:t>Las necesidades estratégicas de formación tratan los objetivos a largo plazo para construir una capacidad cubriendo las carencias significativas de conocimiento, introduciendo nuevas tecnologías o implementando cambios importantes en el comportamiento. La planificación estratégica se considera, normalmente, de dos a cinco años vista.</a:t>
            </a:r>
          </a:p>
          <a:p>
            <a:pPr marL="0" indent="0">
              <a:buNone/>
            </a:pPr>
            <a:r>
              <a:rPr lang="es-PE" sz="2000" b="1" dirty="0" err="1" smtClean="0"/>
              <a:t>Subprácticas</a:t>
            </a:r>
            <a:r>
              <a:rPr lang="es-PE" sz="20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Analizar los objetivos estratégicos del negocio de la organización y el plan de mejora de proceso para identificar las necesidades potenciales de formación</a:t>
            </a:r>
            <a:r>
              <a:rPr lang="es-PE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Documentar las necesidades estratégicas de formación de la organización</a:t>
            </a:r>
            <a:r>
              <a:rPr lang="es-PE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 Determinar los roles y las habilidades necesarias para realizar el conjunto de procesos estándar de la organización. </a:t>
            </a:r>
            <a:endParaRPr lang="es-P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Documentar la formación necesaria para desempeñar los roles en el conjunto de procesos estándar de la organización. </a:t>
            </a:r>
            <a:endParaRPr lang="es-P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Documentar las necesidades de formación para mantener la seguridad, la protección y el funcionamiento continuado del negocio. </a:t>
            </a:r>
            <a:endParaRPr lang="es-P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Modificar las necesidades estratégicas y la formación requerida de la organización según sea </a:t>
            </a:r>
            <a:r>
              <a:rPr lang="es-PE" sz="2000" dirty="0" smtClean="0"/>
              <a:t>necesario.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08739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2019" y="442254"/>
            <a:ext cx="8610600" cy="1220292"/>
          </a:xfrm>
        </p:spPr>
        <p:txBody>
          <a:bodyPr>
            <a:normAutofit/>
          </a:bodyPr>
          <a:lstStyle/>
          <a:p>
            <a:r>
              <a:rPr lang="es-PE" sz="2400" b="1" dirty="0"/>
              <a:t>SP 1.2  determinar qué necesidades de formación son responsabilidad de la organización</a:t>
            </a:r>
            <a:br>
              <a:rPr lang="es-PE" sz="2400" b="1" dirty="0"/>
            </a:b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219" y="1311332"/>
            <a:ext cx="10820400" cy="5442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Además de las necesidades estratégicas de formación, la formación de la organización trata los requisitos de formación que son comunes a todos los proyectos y grupos de soporte. Los proyectos y grupos de soporte tienen la responsabilidad principal de identificar y tratar sus necesidades de formación. El personal de formación de la organización es responsable de tratar sólo las necesidades de formación comunes de todos los proyectos y grupos de </a:t>
            </a:r>
            <a:r>
              <a:rPr lang="es-PE" sz="1800" dirty="0" smtClean="0"/>
              <a:t>soporte.</a:t>
            </a:r>
          </a:p>
          <a:p>
            <a:pPr marL="0" indent="0">
              <a:buNone/>
            </a:pPr>
            <a:r>
              <a:rPr lang="es-PE" sz="1800" b="1" dirty="0" err="1" smtClean="0"/>
              <a:t>Subprácticas</a:t>
            </a:r>
            <a:r>
              <a:rPr lang="es-PE" sz="1800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Analizar </a:t>
            </a:r>
            <a:r>
              <a:rPr lang="es-PE" sz="1800" dirty="0" smtClean="0"/>
              <a:t>las necesidades </a:t>
            </a:r>
            <a:r>
              <a:rPr lang="es-PE" sz="1800" dirty="0"/>
              <a:t>de formación identificadas en los proyectos y grupos de soporte</a:t>
            </a:r>
            <a:r>
              <a:rPr lang="es-PE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Negociar con los proyectos y grupos de soporte cómo se satisfarán sus necesidades de formación</a:t>
            </a:r>
            <a:r>
              <a:rPr lang="es-PE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Documentar los compromisos para proporcionar soporte de formación a proyectos y grupos de soporte</a:t>
            </a:r>
            <a:r>
              <a:rPr lang="es-PE" sz="1800" dirty="0" smtClean="0"/>
              <a:t>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35205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190" y="494210"/>
            <a:ext cx="8610600" cy="1293028"/>
          </a:xfrm>
        </p:spPr>
        <p:txBody>
          <a:bodyPr>
            <a:normAutofit/>
          </a:bodyPr>
          <a:lstStyle/>
          <a:p>
            <a:r>
              <a:rPr lang="es-PE" sz="2400" b="1" dirty="0"/>
              <a:t>SP 1.3 establecer un plan táctico de formación en la organización</a:t>
            </a:r>
            <a:br>
              <a:rPr lang="es-PE" sz="2400" b="1" dirty="0"/>
            </a:b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390" y="1436023"/>
            <a:ext cx="10820400" cy="5318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El plan táctico de formación de la organización es el plan para impartir la formación que es responsabilidad de la organización y es necesario para que las personas realicen sus roles con eficacia</a:t>
            </a:r>
            <a:r>
              <a:rPr lang="es-PE" sz="1800" dirty="0" smtClean="0"/>
              <a:t>.</a:t>
            </a:r>
          </a:p>
          <a:p>
            <a:pPr marL="0" indent="0">
              <a:buNone/>
            </a:pPr>
            <a:r>
              <a:rPr lang="es-PE" sz="1800" b="1" dirty="0" err="1" smtClean="0"/>
              <a:t>Subprácticas</a:t>
            </a:r>
            <a:r>
              <a:rPr lang="es-P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Establecer el contenido del plan.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Establecer compromisos con el plan.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Modificar el plan y los compromisos según sea </a:t>
            </a:r>
            <a:r>
              <a:rPr lang="es-PE" sz="1800" dirty="0" smtClean="0"/>
              <a:t>necesario.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42037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5537" y="348737"/>
            <a:ext cx="8610600" cy="1293028"/>
          </a:xfrm>
        </p:spPr>
        <p:txBody>
          <a:bodyPr>
            <a:normAutofit/>
          </a:bodyPr>
          <a:lstStyle/>
          <a:p>
            <a:r>
              <a:rPr lang="es-PE" sz="2400" b="1" dirty="0"/>
              <a:t>SP 1.4 establecer una capacidad de formación</a:t>
            </a:r>
            <a:br>
              <a:rPr lang="es-PE" sz="2400" b="1" dirty="0"/>
            </a:b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5737" y="1290551"/>
            <a:ext cx="10820400" cy="543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Establecer y mantener una capacidad de formación para abordar las necesidades de formación de la organización. </a:t>
            </a:r>
          </a:p>
          <a:p>
            <a:pPr marL="0" indent="0">
              <a:buNone/>
            </a:pPr>
            <a:r>
              <a:rPr lang="es-PE" sz="1800" b="1" dirty="0" err="1" smtClean="0"/>
              <a:t>Subprácticas</a:t>
            </a:r>
            <a:r>
              <a:rPr lang="es-P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Seleccionar las aproximaciones adecuadas para satisfacer las necesidades de formación de la organización.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Determinar si los materiales de formación se desarrollan internamente o se adquieren externamente</a:t>
            </a:r>
            <a:r>
              <a:rPr lang="es-PE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Desarrollar u obtener los materiales de </a:t>
            </a:r>
            <a:r>
              <a:rPr lang="es-PE" sz="1800" dirty="0" smtClean="0"/>
              <a:t>formación.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 Desarrollar u obtener instructores cualificados, diseñadores de la formación o mentores. </a:t>
            </a:r>
            <a:endParaRPr lang="es-P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Describir la formación del catálogo de formación de la organización.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/>
              <a:t>Modificar los materiales de formación y artefactos de soporte según sea necesario</a:t>
            </a:r>
            <a:r>
              <a:rPr lang="es-PE" sz="1800" dirty="0" smtClean="0"/>
              <a:t>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53250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901532"/>
            <a:ext cx="8610600" cy="1293028"/>
          </a:xfrm>
        </p:spPr>
        <p:txBody>
          <a:bodyPr>
            <a:normAutofit/>
          </a:bodyPr>
          <a:lstStyle/>
          <a:p>
            <a:r>
              <a:rPr lang="es-PE" sz="3600" b="1" dirty="0"/>
              <a:t>SG 2 proporcionar formación</a:t>
            </a:r>
            <a:br>
              <a:rPr lang="es-PE" sz="3600" b="1" dirty="0"/>
            </a:br>
            <a:endParaRPr lang="es-PE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903615"/>
            <a:ext cx="10820400" cy="4559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Consideraciones:</a:t>
            </a:r>
          </a:p>
          <a:p>
            <a:pPr marL="0" indent="0">
              <a:buNone/>
            </a:pPr>
            <a:r>
              <a:rPr lang="es-PE" dirty="0" smtClean="0"/>
              <a:t>•Conocimientos </a:t>
            </a:r>
            <a:r>
              <a:rPr lang="es-PE" dirty="0"/>
              <a:t>previos de los receptores de la formación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s-PE" dirty="0" smtClean="0"/>
              <a:t>•Prerrequisitos </a:t>
            </a:r>
            <a:r>
              <a:rPr lang="es-PE" dirty="0"/>
              <a:t>previos para recibir la formación</a:t>
            </a:r>
            <a:r>
              <a:rPr lang="es-PE" dirty="0" smtClean="0"/>
              <a:t>.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•Habilidades </a:t>
            </a:r>
            <a:r>
              <a:rPr lang="es-PE" dirty="0"/>
              <a:t>y capacidades necesarias de las personas para desempeñar sus roles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s-PE" dirty="0" smtClean="0"/>
              <a:t>•Necesidad </a:t>
            </a:r>
            <a:r>
              <a:rPr lang="es-PE" dirty="0"/>
              <a:t>de formación interdisciplinaria para todas las disciplinas, incluyendo la gestión de proyectos. 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•Necesidad </a:t>
            </a:r>
            <a:r>
              <a:rPr lang="es-PE" dirty="0"/>
              <a:t>de que los gerentes tengan la formación en los procesos adecuados de la organización. 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•Necesidad de proporcionar el desarrollo de competencias para las áreas funcionales críticas. </a:t>
            </a:r>
          </a:p>
          <a:p>
            <a:pPr marL="0" indent="0">
              <a:buNone/>
            </a:pPr>
            <a:r>
              <a:rPr lang="es-PE" dirty="0" smtClean="0"/>
              <a:t>•Necesidad </a:t>
            </a:r>
            <a:r>
              <a:rPr lang="es-PE" dirty="0"/>
              <a:t>de mantener competencias y cualificaciones del personal para operar y mantener entornos de trabajo comunes a varios proyectos.</a:t>
            </a:r>
          </a:p>
        </p:txBody>
      </p:sp>
    </p:spTree>
    <p:extLst>
      <p:ext uri="{BB962C8B-B14F-4D97-AF65-F5344CB8AC3E}">
        <p14:creationId xmlns:p14="http://schemas.microsoft.com/office/powerpoint/2010/main" val="103910267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116</TotalTime>
  <Words>1062</Words>
  <Application>Microsoft Office PowerPoint</Application>
  <PresentationFormat>Panorámica</PresentationFormat>
  <Paragraphs>98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Estela de condensación</vt:lpstr>
      <vt:lpstr>Formación de la organización (ot)</vt:lpstr>
      <vt:lpstr>Propósito</vt:lpstr>
      <vt:lpstr>Presentación de PowerPoint</vt:lpstr>
      <vt:lpstr>SG 1 establecer una capacidad de formación de la organización </vt:lpstr>
      <vt:lpstr>SP 1.1 establecer las necesidades estratégicas de formación </vt:lpstr>
      <vt:lpstr>SP 1.2  determinar qué necesidades de formación son responsabilidad de la organización </vt:lpstr>
      <vt:lpstr>SP 1.3 establecer un plan táctico de formación en la organización </vt:lpstr>
      <vt:lpstr>SP 1.4 establecer una capacidad de formación </vt:lpstr>
      <vt:lpstr>SG 2 proporcionar formación </vt:lpstr>
      <vt:lpstr>SP 2.1 Impartir la formación </vt:lpstr>
      <vt:lpstr>SP 2.2 establecer los registros de formación </vt:lpstr>
      <vt:lpstr>SP 2.3 evaluar la eficacia de la formación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 la organización (ot)</dc:title>
  <dc:creator>santiago guillen paredes</dc:creator>
  <cp:lastModifiedBy>santiago guillen paredes</cp:lastModifiedBy>
  <cp:revision>8</cp:revision>
  <dcterms:created xsi:type="dcterms:W3CDTF">2016-11-02T20:33:48Z</dcterms:created>
  <dcterms:modified xsi:type="dcterms:W3CDTF">2016-11-16T20:50:11Z</dcterms:modified>
</cp:coreProperties>
</file>