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Área de Proceso Validación (VAL)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151184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Integrantes:</a:t>
            </a:r>
          </a:p>
          <a:p>
            <a:pPr marL="285750" indent="-285750" algn="l">
              <a:buFontTx/>
              <a:buChar char="-"/>
            </a:pPr>
            <a:r>
              <a:rPr lang="es-ES" dirty="0"/>
              <a:t>QUISPE SARMIENTO, Mirian</a:t>
            </a:r>
          </a:p>
          <a:p>
            <a:pPr marL="285750" indent="-285750" algn="l">
              <a:buFontTx/>
              <a:buChar char="-"/>
            </a:pPr>
            <a:r>
              <a:rPr lang="es-ES" dirty="0"/>
              <a:t>MORALES SEGOVIA, Lucho</a:t>
            </a:r>
          </a:p>
          <a:p>
            <a:pPr marL="285750" indent="-285750" algn="l">
              <a:buFontTx/>
              <a:buChar char="-"/>
            </a:pPr>
            <a:r>
              <a:rPr lang="es-ES" dirty="0"/>
              <a:t>SALVATIERRA ESPINOZA, Cesar</a:t>
            </a:r>
          </a:p>
          <a:p>
            <a:pPr marL="285750" indent="-285750" algn="l">
              <a:buFontTx/>
              <a:buChar char="-"/>
            </a:pPr>
            <a:r>
              <a:rPr lang="es-ES" dirty="0"/>
              <a:t>RIVERO GARCIA , Jose</a:t>
            </a:r>
          </a:p>
        </p:txBody>
      </p:sp>
    </p:spTree>
    <p:extLst>
      <p:ext uri="{BB962C8B-B14F-4D97-AF65-F5344CB8AC3E}">
        <p14:creationId xmlns:p14="http://schemas.microsoft.com/office/powerpoint/2010/main" val="311484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es-ES" altLang="en-US" dirty="0">
                <a:solidFill>
                  <a:schemeClr val="tx1"/>
                </a:solidFill>
              </a:rPr>
              <a:t>SP 2.1 Realizar la validación.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677334" y="2160589"/>
            <a:ext cx="47045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Para que las partes interesadas acepten un producto o un componente de producto, debería funcionar como se espera en su entorno operativo previsto.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Se realizan las actividades de validación y se recogen los datos resultantes de acuerdo a los métodos, procedimientos y criterios establecidos.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Se deberían documentar los procedimientos de validación tal y como se ejecutaron y se deberían anotar las desviaciones que ocurren durante la ejecución, según proceda.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932925" y="2368062"/>
            <a:ext cx="334107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Ejemplos de productos de trabajo</a:t>
            </a:r>
          </a:p>
          <a:p>
            <a:r>
              <a:rPr lang="es-ES" sz="1400" dirty="0"/>
              <a:t>1. Informes de la validación.</a:t>
            </a:r>
          </a:p>
          <a:p>
            <a:r>
              <a:rPr lang="es-ES" sz="1400" dirty="0"/>
              <a:t>2. Resultados de la validación.</a:t>
            </a:r>
          </a:p>
          <a:p>
            <a:r>
              <a:rPr lang="es-ES" sz="1400" dirty="0"/>
              <a:t>3. Registro de ejecución de los procedimientos.</a:t>
            </a:r>
          </a:p>
          <a:p>
            <a:r>
              <a:rPr lang="es-ES" sz="1400" dirty="0"/>
              <a:t>4</a:t>
            </a:r>
            <a:r>
              <a:rPr lang="es-ES" sz="1400" dirty="0" smtClean="0"/>
              <a:t>. </a:t>
            </a:r>
            <a:r>
              <a:rPr lang="es-ES" sz="1400" dirty="0"/>
              <a:t>Demostraciones de operación.</a:t>
            </a:r>
          </a:p>
        </p:txBody>
      </p:sp>
    </p:spTree>
    <p:extLst>
      <p:ext uri="{BB962C8B-B14F-4D97-AF65-F5344CB8AC3E}">
        <p14:creationId xmlns:p14="http://schemas.microsoft.com/office/powerpoint/2010/main" val="3031036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>
                <a:solidFill>
                  <a:schemeClr val="tx1"/>
                </a:solidFill>
              </a:rPr>
              <a:t>SP 2.2 Analizar los resultados de la validación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677334" y="1930400"/>
            <a:ext cx="549965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Los datos resultantes de las pruebas, inspecciones, demostraciones o evaluaciones de validación, se analizan frente a los criterios de validación definidos.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Los informes de análisis indican si se cumplieron las necesidades. En el caso de que existan deficiencias, estos informes documentan el grado de éxito o fallo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Los resultados recogidos de las pruebas, inspecciones o revisiones se comparan con los criterios de evaluación establecidos para determinar si se continúa o si se tratan las cuestiones de requisitos o de diseño en los procesos de desarrollo de requisitos o de solución técnica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Los informes de análisis o documentación de ejecución de la validación también pueden indicar que unos malos resultados de las pruebas se deben a un problema del procedimiento de validación o a un problema del entorno de validación.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693877" y="1749158"/>
            <a:ext cx="300110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Ejemplos de productos de trabajo</a:t>
            </a:r>
          </a:p>
          <a:p>
            <a:r>
              <a:rPr lang="es-ES" sz="1400" dirty="0"/>
              <a:t>1. Informes de deficiencias de la validación.</a:t>
            </a:r>
          </a:p>
          <a:p>
            <a:r>
              <a:rPr lang="es-ES" sz="1400" dirty="0"/>
              <a:t>2. Cuestiones de validación.</a:t>
            </a:r>
          </a:p>
          <a:p>
            <a:r>
              <a:rPr lang="es-ES" sz="1400" dirty="0"/>
              <a:t>3. Petición de cambio del procedimiento.</a:t>
            </a:r>
          </a:p>
          <a:p>
            <a:r>
              <a:rPr lang="es-ES" b="1" dirty="0" err="1"/>
              <a:t>Subprácticas</a:t>
            </a:r>
            <a:endParaRPr lang="es-ES" b="1" dirty="0"/>
          </a:p>
          <a:p>
            <a:pPr algn="just"/>
            <a:r>
              <a:rPr lang="es-ES" sz="1400" dirty="0"/>
              <a:t>1. Identificar los productos y los componentes de producto que no</a:t>
            </a:r>
          </a:p>
          <a:p>
            <a:pPr algn="just"/>
            <a:r>
              <a:rPr lang="es-ES" sz="1400" dirty="0"/>
              <a:t>funcionan adecuadamente en el entorno de operación previsto, o</a:t>
            </a:r>
          </a:p>
          <a:p>
            <a:pPr algn="just"/>
            <a:r>
              <a:rPr lang="es-ES" sz="1400" dirty="0"/>
              <a:t>identificar los problemas con los métodos, criterios o el entorno, en</a:t>
            </a:r>
          </a:p>
          <a:p>
            <a:pPr algn="just"/>
            <a:r>
              <a:rPr lang="es-ES" sz="1400" dirty="0"/>
              <a:t>base a los criterios de validación establecidos.</a:t>
            </a:r>
          </a:p>
          <a:p>
            <a:pPr algn="just"/>
            <a:r>
              <a:rPr lang="es-ES" sz="1400" dirty="0"/>
              <a:t>2. Analizar los datos de validación para encontrar defectos.</a:t>
            </a:r>
          </a:p>
          <a:p>
            <a:pPr algn="just"/>
            <a:r>
              <a:rPr lang="es-ES" sz="1400" dirty="0"/>
              <a:t>3. Registrar los resultados del análisis e identificar cuestiones.</a:t>
            </a:r>
          </a:p>
        </p:txBody>
      </p:sp>
    </p:spTree>
    <p:extLst>
      <p:ext uri="{BB962C8B-B14F-4D97-AF65-F5344CB8AC3E}">
        <p14:creationId xmlns:p14="http://schemas.microsoft.com/office/powerpoint/2010/main" val="418777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538761"/>
              </p:ext>
            </p:extLst>
          </p:nvPr>
        </p:nvGraphicFramePr>
        <p:xfrm>
          <a:off x="893513" y="342179"/>
          <a:ext cx="8545652" cy="5700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413">
                  <a:extLst>
                    <a:ext uri="{9D8B030D-6E8A-4147-A177-3AD203B41FA5}">
                      <a16:colId xmlns:a16="http://schemas.microsoft.com/office/drawing/2014/main" xmlns="" val="273878483"/>
                    </a:ext>
                  </a:extLst>
                </a:gridCol>
                <a:gridCol w="2136413">
                  <a:extLst>
                    <a:ext uri="{9D8B030D-6E8A-4147-A177-3AD203B41FA5}">
                      <a16:colId xmlns:a16="http://schemas.microsoft.com/office/drawing/2014/main" xmlns="" val="3440838722"/>
                    </a:ext>
                  </a:extLst>
                </a:gridCol>
                <a:gridCol w="2136413">
                  <a:extLst>
                    <a:ext uri="{9D8B030D-6E8A-4147-A177-3AD203B41FA5}">
                      <a16:colId xmlns:a16="http://schemas.microsoft.com/office/drawing/2014/main" xmlns="" val="1047257697"/>
                    </a:ext>
                  </a:extLst>
                </a:gridCol>
                <a:gridCol w="2136413">
                  <a:extLst>
                    <a:ext uri="{9D8B030D-6E8A-4147-A177-3AD203B41FA5}">
                      <a16:colId xmlns:a16="http://schemas.microsoft.com/office/drawing/2014/main" xmlns="" val="1821087062"/>
                    </a:ext>
                  </a:extLst>
                </a:gridCol>
              </a:tblGrid>
              <a:tr h="742041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METAS</a:t>
                      </a:r>
                      <a:endParaRPr lang="en-US" sz="1600" dirty="0"/>
                    </a:p>
                  </a:txBody>
                  <a:tcPr marL="84404" marR="84404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PRÁCTICAS</a:t>
                      </a:r>
                      <a:endParaRPr lang="en-US" sz="1600" dirty="0"/>
                    </a:p>
                  </a:txBody>
                  <a:tcPr marL="84404" marR="84404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</a:t>
                      </a:r>
                    </a:p>
                  </a:txBody>
                  <a:tcPr marL="84404" marR="84404" marT="45732" marB="45732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ARTEFACTOS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 marL="84404" marR="84404" marT="45732" marB="45732" anchor="ctr"/>
                </a:tc>
                <a:extLst>
                  <a:ext uri="{0D108BD9-81ED-4DB2-BD59-A6C34878D82A}">
                    <a16:rowId xmlns:a16="http://schemas.microsoft.com/office/drawing/2014/main" xmlns="" val="3414137883"/>
                  </a:ext>
                </a:extLst>
              </a:tr>
              <a:tr h="742041">
                <a:tc rowSpan="3">
                  <a:txBody>
                    <a:bodyPr/>
                    <a:lstStyle/>
                    <a:p>
                      <a:pPr marL="0" marR="0" lvl="1" indent="0" algn="ctr" defTabSz="914400" rtl="0" eaLnBrk="0" fontAlgn="auto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 1 Preparar para</a:t>
                      </a:r>
                      <a:r>
                        <a:rPr lang="es-MX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validación</a:t>
                      </a:r>
                    </a:p>
                  </a:txBody>
                  <a:tcPr marL="84404" marR="84404" marT="45732" marB="45732" anchor="ctr"/>
                </a:tc>
                <a:tc>
                  <a:txBody>
                    <a:bodyPr/>
                    <a:lstStyle/>
                    <a:p>
                      <a:pPr marL="0" marR="0" lvl="1" indent="0" algn="ctr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s-ES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 1.1 Seleccionar los productos de trabajo para la validación .</a:t>
                      </a:r>
                    </a:p>
                  </a:txBody>
                  <a:tcPr marL="84404" marR="84404" marT="45732" marB="45732" anchor="ctr"/>
                </a:tc>
                <a:tc rowSpan="2">
                  <a:txBody>
                    <a:bodyPr/>
                    <a:lstStyle/>
                    <a:p>
                      <a:pPr marL="0" marR="0" lvl="1" indent="0" algn="ctr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s-ES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Guía de Validación</a:t>
                      </a:r>
                    </a:p>
                  </a:txBody>
                  <a:tcPr marL="84404" marR="84404" marT="45732" marB="45732" anchor="ctr"/>
                </a:tc>
                <a:tc>
                  <a:txBody>
                    <a:bodyPr/>
                    <a:lstStyle/>
                    <a:p>
                      <a:pPr marL="285750" marR="0" lvl="1" indent="-285750" algn="ctr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Registro de Ítems de Configuración</a:t>
                      </a:r>
                    </a:p>
                    <a:p>
                      <a:pPr marL="285750" marR="0" lvl="1" indent="-285750" algn="l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Solución Técnica</a:t>
                      </a:r>
                    </a:p>
                    <a:p>
                      <a:pPr marL="0" marR="0" lvl="1" indent="0" algn="ctr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lang="es-ES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4" marR="84404" marT="45732" marB="45732" anchor="ctr"/>
                </a:tc>
                <a:extLst>
                  <a:ext uri="{0D108BD9-81ED-4DB2-BD59-A6C34878D82A}">
                    <a16:rowId xmlns:a16="http://schemas.microsoft.com/office/drawing/2014/main" xmlns="" val="2907897379"/>
                  </a:ext>
                </a:extLst>
              </a:tr>
              <a:tr h="7420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s-ES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 1.2 Establecer el ambiente de validación.</a:t>
                      </a:r>
                    </a:p>
                  </a:txBody>
                  <a:tcPr marL="84404" marR="84404" marT="45732" marB="45732" anchor="ctr"/>
                </a:tc>
                <a:tc vMerge="1">
                  <a:txBody>
                    <a:bodyPr/>
                    <a:lstStyle/>
                    <a:p>
                      <a:pPr marL="0" marR="0" lvl="1" indent="0" algn="ctr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lang="es-ES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4" marR="84404" marT="45732" marB="45732" anchor="ctr"/>
                </a:tc>
                <a:tc>
                  <a:txBody>
                    <a:bodyPr/>
                    <a:lstStyle/>
                    <a:p>
                      <a:pPr marL="0" marR="0" lvl="1" indent="0" algn="ctr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lang="es-ES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4" marR="84404" marT="45732" marB="45732" anchor="ctr"/>
                </a:tc>
                <a:extLst>
                  <a:ext uri="{0D108BD9-81ED-4DB2-BD59-A6C34878D82A}">
                    <a16:rowId xmlns:a16="http://schemas.microsoft.com/office/drawing/2014/main" xmlns="" val="4225282234"/>
                  </a:ext>
                </a:extLst>
              </a:tr>
              <a:tr h="7420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s-ES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 1.3 Establecer los procedimientos y criterios de validación.</a:t>
                      </a:r>
                    </a:p>
                  </a:txBody>
                  <a:tcPr marL="84404" marR="84404" marT="45732" marB="45732" anchor="ctr"/>
                </a:tc>
                <a:tc>
                  <a:txBody>
                    <a:bodyPr/>
                    <a:lstStyle/>
                    <a:p>
                      <a:pPr marL="0" marR="0" lvl="1" indent="0" algn="ctr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s-ES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Procedimiento de Pruebas</a:t>
                      </a:r>
                    </a:p>
                  </a:txBody>
                  <a:tcPr marL="84404" marR="84404" marT="45732" marB="45732" anchor="ctr"/>
                </a:tc>
                <a:tc rowSpan="2">
                  <a:txBody>
                    <a:bodyPr/>
                    <a:lstStyle/>
                    <a:p>
                      <a:pPr marL="0" marR="0" lvl="1" indent="0" algn="ctr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s-ES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Informe</a:t>
                      </a:r>
                      <a:r>
                        <a:rPr lang="es-ES" alt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Pruebas Funcionales</a:t>
                      </a:r>
                      <a:endParaRPr lang="es-ES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4" marR="84404" marT="45732" marB="45732" anchor="ctr"/>
                </a:tc>
                <a:extLst>
                  <a:ext uri="{0D108BD9-81ED-4DB2-BD59-A6C34878D82A}">
                    <a16:rowId xmlns:a16="http://schemas.microsoft.com/office/drawing/2014/main" xmlns="" val="819145657"/>
                  </a:ext>
                </a:extLst>
              </a:tr>
              <a:tr h="742041">
                <a:tc rowSpan="2">
                  <a:txBody>
                    <a:bodyPr/>
                    <a:lstStyle/>
                    <a:p>
                      <a:pPr marL="0" marR="0" lvl="1" indent="0" algn="ctr" defTabSz="914400" rtl="0" eaLnBrk="0" fontAlgn="auto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SG2 Validar producto o componente de producto</a:t>
                      </a:r>
                    </a:p>
                  </a:txBody>
                  <a:tcPr marL="84404" marR="84404" marT="45732" marB="45732" anchor="ctr"/>
                </a:tc>
                <a:tc>
                  <a:txBody>
                    <a:bodyPr/>
                    <a:lstStyle/>
                    <a:p>
                      <a:pPr marL="0" marR="0" lvl="1" indent="0" algn="ctr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s-ES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 2.1 Realizar la validación.</a:t>
                      </a:r>
                    </a:p>
                  </a:txBody>
                  <a:tcPr marL="84404" marR="84404" marT="45732" marB="45732" anchor="ctr"/>
                </a:tc>
                <a:tc>
                  <a:txBody>
                    <a:bodyPr/>
                    <a:lstStyle/>
                    <a:p>
                      <a:pPr marL="285750" marR="0" lvl="1" indent="-285750" algn="l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r>
                        <a:rPr lang="es-ES" alt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Pruebas</a:t>
                      </a:r>
                    </a:p>
                    <a:p>
                      <a:pPr marL="285750" marR="0" lvl="1" indent="-285750" algn="l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alt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Informe de Resultados</a:t>
                      </a:r>
                    </a:p>
                  </a:txBody>
                  <a:tcPr marL="84404" marR="84404" marT="45732" marB="45732" anchor="ctr"/>
                </a:tc>
                <a:tc vMerge="1">
                  <a:txBody>
                    <a:bodyPr/>
                    <a:lstStyle/>
                    <a:p>
                      <a:pPr marL="0" marR="0" lvl="1" indent="0" algn="ctr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lang="es-ES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4" marR="84404" marT="45732" marB="45732" anchor="ctr"/>
                </a:tc>
                <a:extLst>
                  <a:ext uri="{0D108BD9-81ED-4DB2-BD59-A6C34878D82A}">
                    <a16:rowId xmlns:a16="http://schemas.microsoft.com/office/drawing/2014/main" xmlns="" val="1310876041"/>
                  </a:ext>
                </a:extLst>
              </a:tr>
              <a:tr h="742041">
                <a:tc vMerge="1">
                  <a:txBody>
                    <a:bodyPr/>
                    <a:lstStyle/>
                    <a:p>
                      <a:pPr marL="0" marR="0" lvl="1" indent="0" algn="ctr" defTabSz="914400" rtl="0" eaLnBrk="0" fontAlgn="auto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s-ES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 2.2 Analizar los resultados de la validación.</a:t>
                      </a:r>
                    </a:p>
                  </a:txBody>
                  <a:tcPr marL="84404" marR="84404" marT="45732" marB="45732" anchor="ctr"/>
                </a:tc>
                <a:tc>
                  <a:txBody>
                    <a:bodyPr/>
                    <a:lstStyle/>
                    <a:p>
                      <a:pPr marL="285750" marR="0" lvl="1" indent="-285750" algn="l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Informe de Deficiencias de Validación</a:t>
                      </a:r>
                    </a:p>
                    <a:p>
                      <a:pPr marL="285750" marR="0" lvl="1" indent="-285750" algn="l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Solicitud de Cambio de Procedimiento</a:t>
                      </a:r>
                    </a:p>
                    <a:p>
                      <a:pPr marL="285750" marR="0" lvl="1" indent="-285750" algn="l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Cuestiones de Validación</a:t>
                      </a:r>
                      <a:endParaRPr lang="es-ES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4" marR="84404" marT="45732" marB="45732" anchor="ctr"/>
                </a:tc>
                <a:tc>
                  <a:txBody>
                    <a:bodyPr/>
                    <a:lstStyle/>
                    <a:p>
                      <a:pPr marL="0" marR="0" lvl="1" indent="0" algn="ctr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lang="es-ES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4" marR="84404" marT="45732" marB="45732" anchor="ctr"/>
                </a:tc>
                <a:extLst>
                  <a:ext uri="{0D108BD9-81ED-4DB2-BD59-A6C34878D82A}">
                    <a16:rowId xmlns:a16="http://schemas.microsoft.com/office/drawing/2014/main" xmlns="" val="2806101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73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32708" y="1723267"/>
            <a:ext cx="8596668" cy="3880773"/>
          </a:xfrm>
        </p:spPr>
        <p:txBody>
          <a:bodyPr/>
          <a:lstStyle/>
          <a:p>
            <a:pPr lvl="0" algn="just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MX" dirty="0">
                <a:solidFill>
                  <a:schemeClr val="tx1"/>
                </a:solidFill>
              </a:rPr>
              <a:t>El ambiente de validación permite que las actividades de validación se realizan</a:t>
            </a:r>
          </a:p>
          <a:p>
            <a:pPr lvl="0" algn="just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MX" dirty="0">
                <a:solidFill>
                  <a:schemeClr val="tx1"/>
                </a:solidFill>
              </a:rPr>
              <a:t>con la seguridad que la salida de estas será la misma que en ambiente</a:t>
            </a:r>
          </a:p>
          <a:p>
            <a:pPr lvl="0" algn="just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MX" dirty="0">
                <a:solidFill>
                  <a:schemeClr val="tx1"/>
                </a:solidFill>
              </a:rPr>
              <a:t>intencionado para el producto. Este ambiente puede ser el mismo que se uso</a:t>
            </a:r>
          </a:p>
          <a:p>
            <a:pPr lvl="0" algn="just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MX" dirty="0">
                <a:solidFill>
                  <a:schemeClr val="tx1"/>
                </a:solidFill>
              </a:rPr>
              <a:t>para la verificación o la integración de producto.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120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n para validacion CMM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269" y="705176"/>
            <a:ext cx="7474225" cy="523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01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3670"/>
          </a:xfrm>
        </p:spPr>
        <p:txBody>
          <a:bodyPr/>
          <a:lstStyle/>
          <a:p>
            <a:r>
              <a:rPr lang="es-ES" dirty="0"/>
              <a:t>Propósito y Metas Especificas</a:t>
            </a:r>
          </a:p>
        </p:txBody>
      </p:sp>
      <p:graphicFrame>
        <p:nvGraphicFramePr>
          <p:cNvPr id="4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898859"/>
              </p:ext>
            </p:extLst>
          </p:nvPr>
        </p:nvGraphicFramePr>
        <p:xfrm>
          <a:off x="2648710" y="2531166"/>
          <a:ext cx="5975257" cy="2780185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18803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949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949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METAS</a:t>
                      </a:r>
                      <a:endParaRPr lang="en-US" sz="1600" dirty="0"/>
                    </a:p>
                  </a:txBody>
                  <a:tcPr marL="84404" marR="84404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PRÁCTICAS</a:t>
                      </a:r>
                      <a:endParaRPr lang="en-US" sz="1600" dirty="0"/>
                    </a:p>
                  </a:txBody>
                  <a:tcPr marL="84404" marR="84404" marT="45732" marB="45732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9823">
                <a:tc rowSpan="3">
                  <a:txBody>
                    <a:bodyPr/>
                    <a:lstStyle/>
                    <a:p>
                      <a:pPr marL="0" marR="0" lvl="1" indent="0" algn="ctr" defTabSz="914400" rtl="0" eaLnBrk="0" fontAlgn="auto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 1 Preparar para</a:t>
                      </a:r>
                      <a:r>
                        <a:rPr lang="es-MX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validación</a:t>
                      </a:r>
                    </a:p>
                  </a:txBody>
                  <a:tcPr marL="84404" marR="84404" marT="45732" marB="45732" anchor="ctr">
                    <a:lnB w="12700" cap="flat" cmpd="sng" algn="ctr">
                      <a:solidFill>
                        <a:srgbClr val="52B4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s-ES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 1.1 Seleccionar los productos de trabajo para la validación .</a:t>
                      </a:r>
                    </a:p>
                  </a:txBody>
                  <a:tcPr marL="84404" marR="84404" marT="45732" marB="45732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29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s-ES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 1.2 Establecer el ambiente de validación.</a:t>
                      </a:r>
                    </a:p>
                  </a:txBody>
                  <a:tcPr marL="84404" marR="84404" marT="45732" marB="45732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98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s-ES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 1.3 Establecer los procedimientos y criterios de validación.</a:t>
                      </a:r>
                    </a:p>
                  </a:txBody>
                  <a:tcPr marL="84404" marR="84404" marT="45732" marB="45732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2103">
                <a:tc rowSpan="2">
                  <a:txBody>
                    <a:bodyPr/>
                    <a:lstStyle/>
                    <a:p>
                      <a:pPr marL="0" marR="0" lvl="1" indent="0" algn="ctr" defTabSz="914400" rtl="0" eaLnBrk="0" fontAlgn="auto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SG2 Validar producto o componente de producto</a:t>
                      </a:r>
                    </a:p>
                  </a:txBody>
                  <a:tcPr marL="84404" marR="84404" marT="45732" marB="45732" anchor="ctr">
                    <a:lnT w="12700" cap="flat" cmpd="sng" algn="ctr">
                      <a:solidFill>
                        <a:srgbClr val="52B4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2B4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s-ES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 2.1 Realizar la validación.</a:t>
                      </a:r>
                    </a:p>
                  </a:txBody>
                  <a:tcPr marL="84404" marR="84404" marT="45732" marB="45732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1066">
                <a:tc vMerge="1">
                  <a:txBody>
                    <a:bodyPr/>
                    <a:lstStyle/>
                    <a:p>
                      <a:pPr marL="0" marR="0" lvl="1" indent="0" algn="ctr" defTabSz="914400" rtl="0" eaLnBrk="0" fontAlgn="auto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2B4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2B4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s-ES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 2.2 Analizar los resultados de la validación.</a:t>
                      </a:r>
                    </a:p>
                  </a:txBody>
                  <a:tcPr marL="84404" marR="84404" marT="45732" marB="45732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537252" y="1497496"/>
            <a:ext cx="7832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Demostrar que un producto o componente de producto satisface su uso intencionado cuando sea puesto en el ambiente intencionado.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8598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0099" y="556591"/>
            <a:ext cx="8596668" cy="1320800"/>
          </a:xfrm>
        </p:spPr>
        <p:txBody>
          <a:bodyPr/>
          <a:lstStyle/>
          <a:p>
            <a:r>
              <a:rPr lang="es-ES" dirty="0"/>
              <a:t>SG 1 : Preparar la Validación 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829715"/>
              </p:ext>
            </p:extLst>
          </p:nvPr>
        </p:nvGraphicFramePr>
        <p:xfrm>
          <a:off x="1285606" y="1414639"/>
          <a:ext cx="7847011" cy="2192934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1445872">
                  <a:extLst>
                    <a:ext uri="{9D8B030D-6E8A-4147-A177-3AD203B41FA5}">
                      <a16:colId xmlns:a16="http://schemas.microsoft.com/office/drawing/2014/main" xmlns="" val="1792121283"/>
                    </a:ext>
                  </a:extLst>
                </a:gridCol>
                <a:gridCol w="2460531">
                  <a:extLst>
                    <a:ext uri="{9D8B030D-6E8A-4147-A177-3AD203B41FA5}">
                      <a16:colId xmlns:a16="http://schemas.microsoft.com/office/drawing/2014/main" xmlns="" val="3576468352"/>
                    </a:ext>
                  </a:extLst>
                </a:gridCol>
                <a:gridCol w="1970304">
                  <a:extLst>
                    <a:ext uri="{9D8B030D-6E8A-4147-A177-3AD203B41FA5}">
                      <a16:colId xmlns:a16="http://schemas.microsoft.com/office/drawing/2014/main" xmlns="" val="4263287564"/>
                    </a:ext>
                  </a:extLst>
                </a:gridCol>
                <a:gridCol w="1970304">
                  <a:extLst>
                    <a:ext uri="{9D8B030D-6E8A-4147-A177-3AD203B41FA5}">
                      <a16:colId xmlns:a16="http://schemas.microsoft.com/office/drawing/2014/main" xmlns="" val="2175540605"/>
                    </a:ext>
                  </a:extLst>
                </a:gridCol>
              </a:tblGrid>
              <a:tr h="35949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METAS</a:t>
                      </a:r>
                      <a:endParaRPr lang="en-US" sz="1600" dirty="0"/>
                    </a:p>
                  </a:txBody>
                  <a:tcPr marL="84404" marR="84404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PRÁCTICAS</a:t>
                      </a:r>
                      <a:endParaRPr lang="en-US" sz="1600" dirty="0"/>
                    </a:p>
                  </a:txBody>
                  <a:tcPr marL="84404" marR="84404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</a:t>
                      </a:r>
                    </a:p>
                  </a:txBody>
                  <a:tcPr marL="84404" marR="84404" marT="45732" marB="45732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ARTEFACTOS</a:t>
                      </a:r>
                    </a:p>
                  </a:txBody>
                  <a:tcPr marL="84404" marR="84404" marT="45732" marB="45732"/>
                </a:tc>
                <a:extLst>
                  <a:ext uri="{0D108BD9-81ED-4DB2-BD59-A6C34878D82A}">
                    <a16:rowId xmlns:a16="http://schemas.microsoft.com/office/drawing/2014/main" xmlns="" val="1073339569"/>
                  </a:ext>
                </a:extLst>
              </a:tr>
              <a:tr h="509823">
                <a:tc rowSpan="3">
                  <a:txBody>
                    <a:bodyPr/>
                    <a:lstStyle/>
                    <a:p>
                      <a:pPr marL="0" marR="0" lvl="1" indent="0" algn="ctr" defTabSz="914400" rtl="0" eaLnBrk="0" fontAlgn="auto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 1 Preparar para</a:t>
                      </a:r>
                      <a:r>
                        <a:rPr lang="es-MX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validación</a:t>
                      </a:r>
                    </a:p>
                  </a:txBody>
                  <a:tcPr marL="84404" marR="84404" marT="45732" marB="45732" anchor="ctr">
                    <a:lnB w="12700" cap="flat" cmpd="sng" algn="ctr">
                      <a:solidFill>
                        <a:srgbClr val="52B4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s-ES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 1.1 Seleccionar los productos de trabajo para la validación.</a:t>
                      </a:r>
                    </a:p>
                  </a:txBody>
                  <a:tcPr marL="84404" marR="84404" marT="45732" marB="4573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1" indent="0" algn="ctr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S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ctr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Guía de Validación</a:t>
                      </a:r>
                    </a:p>
                    <a:p>
                      <a:pPr marL="0" marR="0" lvl="1" indent="0" algn="l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lang="es-ES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4" marR="84404" marT="45732" marB="457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Registro de Ítems de Configuración</a:t>
                      </a:r>
                    </a:p>
                    <a:p>
                      <a:pPr marL="0" marR="0" lvl="1" indent="0" algn="l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S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4" marR="84404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759783"/>
                  </a:ext>
                </a:extLst>
              </a:tr>
              <a:tr h="3829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s-ES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 1.2 Establecer el ambiente de validación.</a:t>
                      </a:r>
                    </a:p>
                  </a:txBody>
                  <a:tcPr marL="84404" marR="84404" marT="45732" marB="4573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1" indent="0" algn="l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lang="es-ES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4" marR="84404" marT="45732" marB="45732"/>
                </a:tc>
                <a:tc>
                  <a:txBody>
                    <a:bodyPr/>
                    <a:lstStyle/>
                    <a:p>
                      <a:pPr marL="0" marR="0" lvl="1" indent="0" algn="l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lang="es-ES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4" marR="84404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90257584"/>
                  </a:ext>
                </a:extLst>
              </a:tr>
              <a:tr h="5098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s-ES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 1.3 Establecer los procedimientos y criterios de validación.</a:t>
                      </a:r>
                    </a:p>
                  </a:txBody>
                  <a:tcPr marL="84404" marR="84404" marT="45732" marB="45732"/>
                </a:tc>
                <a:tc>
                  <a:txBody>
                    <a:bodyPr/>
                    <a:lstStyle/>
                    <a:p>
                      <a:pPr marL="0" marR="0" lvl="1" indent="0" algn="ctr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s-ES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Procedimiento de Pruebas</a:t>
                      </a:r>
                    </a:p>
                  </a:txBody>
                  <a:tcPr marL="84404" marR="84404" marT="45732" marB="4573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s-ES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Informe</a:t>
                      </a:r>
                      <a:r>
                        <a:rPr lang="es-ES" alt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Pruebas Funcionales</a:t>
                      </a:r>
                      <a:endParaRPr lang="es-ES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4" marR="84404" marT="45732" marB="45732" anchor="ctr"/>
                </a:tc>
                <a:extLst>
                  <a:ext uri="{0D108BD9-81ED-4DB2-BD59-A6C34878D82A}">
                    <a16:rowId xmlns:a16="http://schemas.microsoft.com/office/drawing/2014/main" xmlns="" val="254192921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285605" y="3830897"/>
            <a:ext cx="78470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Los elementos seleccionados para la validación pueden incluir solo el producto o pueden incluir niveles adecuados de componentes de producto utilizados para construir el producto.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Cualquier producto o componente de producto puede estar sujeto a validación.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 Se prepara el entorno requerido para validar el producto o componente de producto. El entorno se puede comprar o se puede especificar, diseñar y construir.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Los entornos utilizados para la integración y verificación del producto se pueden considerar en colaboración con el entorno de validación para reducir costes y mejorar la eficiencia o la productividad</a:t>
            </a:r>
          </a:p>
        </p:txBody>
      </p:sp>
    </p:spTree>
    <p:extLst>
      <p:ext uri="{BB962C8B-B14F-4D97-AF65-F5344CB8AC3E}">
        <p14:creationId xmlns:p14="http://schemas.microsoft.com/office/powerpoint/2010/main" val="260063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982133" y="817217"/>
            <a:ext cx="8596668" cy="10336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altLang="en-US" dirty="0">
                <a:solidFill>
                  <a:schemeClr val="tx1"/>
                </a:solidFill>
              </a:rPr>
              <a:t>SP 1.1 Seleccionar los productos de trabajo para la validación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809912" y="2108377"/>
            <a:ext cx="43069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Se seleccionan los productos y los componentes de producto para la validación teniendo en cuenta su relación con las necesidades del usuario final.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 recogen los requisitos y las restricciones para realizar la validación.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Se seleccionan los métodos de validación en base a su capacidad para demostrar que se satisfacen las necesidades del usuario final.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Los métodos de validación se deberían seleccionar pronto en la vida del proyecto para que sean claramente comprendidos y aceptados por las partes interesadas relevantes.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5533293" y="1639454"/>
            <a:ext cx="392723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b="1" dirty="0"/>
              <a:t>Ejemplos de productos de trabajo</a:t>
            </a:r>
          </a:p>
          <a:p>
            <a:pPr algn="just"/>
            <a:r>
              <a:rPr lang="es-ES" sz="1400" dirty="0"/>
              <a:t>1. Listas de productos y de componentes de producto seleccionados</a:t>
            </a:r>
          </a:p>
          <a:p>
            <a:pPr algn="just"/>
            <a:r>
              <a:rPr lang="es-ES" sz="1400" dirty="0"/>
              <a:t>para la validación.</a:t>
            </a:r>
          </a:p>
          <a:p>
            <a:pPr algn="just"/>
            <a:r>
              <a:rPr lang="es-ES" sz="1400" dirty="0"/>
              <a:t>2. Métodos de validación para cada producto o componente de</a:t>
            </a:r>
          </a:p>
          <a:p>
            <a:pPr algn="just"/>
            <a:r>
              <a:rPr lang="es-ES" sz="1400" dirty="0"/>
              <a:t>producto.</a:t>
            </a:r>
          </a:p>
          <a:p>
            <a:pPr algn="just"/>
            <a:r>
              <a:rPr lang="es-ES" sz="1400" dirty="0"/>
              <a:t>3. Requisitos para realizar la validación para cada producto o componente</a:t>
            </a:r>
          </a:p>
          <a:p>
            <a:pPr algn="just"/>
            <a:r>
              <a:rPr lang="es-ES" sz="1400" dirty="0"/>
              <a:t>de producto.</a:t>
            </a:r>
          </a:p>
          <a:p>
            <a:pPr algn="just"/>
            <a:r>
              <a:rPr lang="es-ES" sz="1400" dirty="0"/>
              <a:t>4. Restricciones de la validación para cada producto o componente de</a:t>
            </a:r>
          </a:p>
          <a:p>
            <a:pPr algn="just"/>
            <a:r>
              <a:rPr lang="es-ES" sz="1400" dirty="0"/>
              <a:t>producto.</a:t>
            </a:r>
          </a:p>
          <a:p>
            <a:pPr algn="just"/>
            <a:r>
              <a:rPr lang="es-ES" sz="1400" b="1" i="1" dirty="0" err="1"/>
              <a:t>Subprácticas</a:t>
            </a:r>
            <a:endParaRPr lang="es-ES" sz="1400" b="1" i="1" dirty="0"/>
          </a:p>
          <a:p>
            <a:r>
              <a:rPr lang="es-ES" sz="1100" dirty="0"/>
              <a:t>1.</a:t>
            </a:r>
            <a:r>
              <a:rPr lang="es-ES" sz="1400" dirty="0"/>
              <a:t>Seleccionar el producto y los componentes de producto a validar.</a:t>
            </a:r>
          </a:p>
          <a:p>
            <a:r>
              <a:rPr lang="es-ES" sz="1400" dirty="0"/>
              <a:t>2. Seleccionar los métodos de evaluación para la validación del producto</a:t>
            </a:r>
          </a:p>
          <a:p>
            <a:r>
              <a:rPr lang="es-ES" sz="1400" dirty="0"/>
              <a:t>o del componente de producto.</a:t>
            </a:r>
          </a:p>
          <a:p>
            <a:r>
              <a:rPr lang="es-ES" sz="1400" dirty="0"/>
              <a:t>3. Revisar la selección, las restricciones y los métodos de validación</a:t>
            </a:r>
          </a:p>
          <a:p>
            <a:r>
              <a:rPr lang="es-ES" sz="1400" dirty="0"/>
              <a:t>con las partes interesadas relevantes.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04328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en-US" dirty="0">
                <a:solidFill>
                  <a:schemeClr val="tx1"/>
                </a:solidFill>
              </a:rPr>
              <a:t>SP 1.2 Establecer el ambiente de validación.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752756" y="1550862"/>
            <a:ext cx="422291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Los requisitos para el entorno de validación se deben al producto o los componentes de producto seleccionados, al tipo de productos de trabajo (p. ej., diseño, prototipo, versión final), y a los métodos de validación.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Estas selecciones pueden producir requisitos para la compra o el desarrollo de equipamiento, software u otros recursos. Estos requisitos se proporcionan a los procesos de desarrollo de requisitos para su desarrollo. El entorno de validación puede incluir la reutilización de recursos existentes</a:t>
            </a:r>
            <a:r>
              <a:rPr lang="es-ES" dirty="0"/>
              <a:t>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509846" y="2029403"/>
            <a:ext cx="37641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Ejemplo de productos de trabajo</a:t>
            </a:r>
          </a:p>
          <a:p>
            <a:pPr marL="342900" indent="-342900">
              <a:buAutoNum type="arabicPeriod"/>
            </a:pPr>
            <a:r>
              <a:rPr lang="es-ES" sz="1400" dirty="0"/>
              <a:t>Entorno de validación.</a:t>
            </a:r>
          </a:p>
          <a:p>
            <a:r>
              <a:rPr lang="es-ES" b="1" dirty="0" err="1"/>
              <a:t>Subprácticas</a:t>
            </a:r>
            <a:endParaRPr lang="es-ES" b="1" dirty="0"/>
          </a:p>
          <a:p>
            <a:r>
              <a:rPr lang="es-ES" sz="1400" dirty="0"/>
              <a:t>1. Identificar los requisitos para el entorno de validación.</a:t>
            </a:r>
          </a:p>
          <a:p>
            <a:r>
              <a:rPr lang="es-ES" sz="1400" dirty="0"/>
              <a:t>2. Identificar los productos suministrados por el cliente.</a:t>
            </a:r>
          </a:p>
          <a:p>
            <a:r>
              <a:rPr lang="es-ES" sz="1400" dirty="0"/>
              <a:t>3. Identificar el equipamiento y las herramientas de prueba.</a:t>
            </a:r>
          </a:p>
          <a:p>
            <a:r>
              <a:rPr lang="es-ES" sz="1400" dirty="0"/>
              <a:t>4. Identificar los recursos de validación que están disponibles para su</a:t>
            </a:r>
          </a:p>
          <a:p>
            <a:r>
              <a:rPr lang="es-ES" sz="1400" dirty="0"/>
              <a:t>reutilización y modificación.</a:t>
            </a:r>
          </a:p>
        </p:txBody>
      </p:sp>
    </p:spTree>
    <p:extLst>
      <p:ext uri="{BB962C8B-B14F-4D97-AF65-F5344CB8AC3E}">
        <p14:creationId xmlns:p14="http://schemas.microsoft.com/office/powerpoint/2010/main" val="2539579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325217"/>
          </a:xfrm>
        </p:spPr>
        <p:txBody>
          <a:bodyPr/>
          <a:lstStyle/>
          <a:p>
            <a:r>
              <a:rPr lang="es-ES" altLang="en-US" dirty="0">
                <a:solidFill>
                  <a:schemeClr val="tx1"/>
                </a:solidFill>
              </a:rPr>
              <a:t>SP 1.3 Establecer los procedimientos y criterios de validación.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503957" y="2450543"/>
            <a:ext cx="457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Los procedimientos y los criterios de validación se definen para asegurar que el producto o componente de producto cumplirá su uso previsto cuando se ubica en su entorno previsto.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Los casos y procedimientos para la prueba de aceptación se pueden utilizar para los procedimientos de validación.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533292" y="2028092"/>
            <a:ext cx="385689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Ejemplos de productos de trabajo</a:t>
            </a:r>
          </a:p>
          <a:p>
            <a:r>
              <a:rPr lang="es-ES" sz="1400" dirty="0"/>
              <a:t>1. Procedimientos de validación.</a:t>
            </a:r>
          </a:p>
          <a:p>
            <a:r>
              <a:rPr lang="es-ES" sz="1400" dirty="0"/>
              <a:t>2. Criterios de validación.</a:t>
            </a:r>
          </a:p>
          <a:p>
            <a:r>
              <a:rPr lang="es-ES" sz="1400" dirty="0"/>
              <a:t>3. Procedimientos de prueba y de evaluación para mantenimiento,</a:t>
            </a:r>
          </a:p>
          <a:p>
            <a:r>
              <a:rPr lang="es-ES" sz="1400" dirty="0"/>
              <a:t>formación y soporte.</a:t>
            </a:r>
          </a:p>
          <a:p>
            <a:r>
              <a:rPr lang="es-ES" b="1" dirty="0" err="1"/>
              <a:t>Subprácticas</a:t>
            </a:r>
            <a:endParaRPr lang="es-ES" b="1" dirty="0"/>
          </a:p>
          <a:p>
            <a:pPr algn="just"/>
            <a:r>
              <a:rPr lang="es-ES" sz="1400" dirty="0"/>
              <a:t>1. Revisar los requisitos de producto para asegurar que se identifican</a:t>
            </a:r>
          </a:p>
          <a:p>
            <a:pPr algn="just"/>
            <a:r>
              <a:rPr lang="es-ES" sz="1400" dirty="0"/>
              <a:t>y resuelven las cuestiones que afectan a la validación del producto</a:t>
            </a:r>
          </a:p>
          <a:p>
            <a:pPr algn="just"/>
            <a:r>
              <a:rPr lang="es-ES" sz="1400" dirty="0"/>
              <a:t>o del componente de producto.</a:t>
            </a:r>
          </a:p>
          <a:p>
            <a:pPr algn="just"/>
            <a:r>
              <a:rPr lang="es-ES" sz="1400" dirty="0"/>
              <a:t>2. Documentar el entorno, escenario operativo, procedimientos, entradas,</a:t>
            </a:r>
          </a:p>
          <a:p>
            <a:pPr algn="just"/>
            <a:r>
              <a:rPr lang="es-ES" sz="1400" dirty="0"/>
              <a:t>salidas y criterios para la validación del producto o del componente</a:t>
            </a:r>
          </a:p>
          <a:p>
            <a:pPr algn="just"/>
            <a:r>
              <a:rPr lang="es-ES" sz="1400" dirty="0"/>
              <a:t>de producto seleccionado.</a:t>
            </a:r>
          </a:p>
        </p:txBody>
      </p:sp>
    </p:spTree>
    <p:extLst>
      <p:ext uri="{BB962C8B-B14F-4D97-AF65-F5344CB8AC3E}">
        <p14:creationId xmlns:p14="http://schemas.microsoft.com/office/powerpoint/2010/main" val="38650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SG 2 : Preparar la Validación </a:t>
            </a:r>
          </a:p>
        </p:txBody>
      </p:sp>
      <p:graphicFrame>
        <p:nvGraphicFramePr>
          <p:cNvPr id="7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864814"/>
              </p:ext>
            </p:extLst>
          </p:nvPr>
        </p:nvGraphicFramePr>
        <p:xfrm>
          <a:off x="1377294" y="1465385"/>
          <a:ext cx="7564610" cy="3593287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15107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44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69477">
                  <a:extLst>
                    <a:ext uri="{9D8B030D-6E8A-4147-A177-3AD203B41FA5}">
                      <a16:colId xmlns:a16="http://schemas.microsoft.com/office/drawing/2014/main" xmlns="" val="2788042775"/>
                    </a:ext>
                  </a:extLst>
                </a:gridCol>
                <a:gridCol w="2039815">
                  <a:extLst>
                    <a:ext uri="{9D8B030D-6E8A-4147-A177-3AD203B41FA5}">
                      <a16:colId xmlns:a16="http://schemas.microsoft.com/office/drawing/2014/main" xmlns="" val="4277641654"/>
                    </a:ext>
                  </a:extLst>
                </a:gridCol>
              </a:tblGrid>
              <a:tr h="329724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METAS</a:t>
                      </a:r>
                      <a:endParaRPr lang="en-US" sz="1600" dirty="0"/>
                    </a:p>
                  </a:txBody>
                  <a:tcPr marL="84404" marR="84404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PRÁCTICAS</a:t>
                      </a:r>
                      <a:endParaRPr lang="en-US" sz="1600" dirty="0"/>
                    </a:p>
                  </a:txBody>
                  <a:tcPr marL="84404" marR="84404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</a:t>
                      </a:r>
                    </a:p>
                  </a:txBody>
                  <a:tcPr marL="84404" marR="84404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ARTEFACTOS</a:t>
                      </a:r>
                    </a:p>
                  </a:txBody>
                  <a:tcPr marL="84404" marR="84404" marT="45732" marB="45732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11741">
                <a:tc rowSpan="2">
                  <a:txBody>
                    <a:bodyPr/>
                    <a:lstStyle/>
                    <a:p>
                      <a:pPr marL="0" marR="0" lvl="1" indent="0" algn="ctr" defTabSz="914400" rtl="0" eaLnBrk="0" fontAlgn="auto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SG2 Validar producto o componente de producto</a:t>
                      </a:r>
                    </a:p>
                  </a:txBody>
                  <a:tcPr marL="84404" marR="84404" marT="45732" marB="45732" anchor="ctr">
                    <a:lnB w="12700" cap="flat" cmpd="sng" algn="ctr">
                      <a:solidFill>
                        <a:srgbClr val="52B4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s-ES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 2.1 Realizar la validación.</a:t>
                      </a:r>
                    </a:p>
                  </a:txBody>
                  <a:tcPr marL="84404" marR="84404" marT="45732" marB="45732" anchor="ctr"/>
                </a:tc>
                <a:tc>
                  <a:txBody>
                    <a:bodyPr/>
                    <a:lstStyle/>
                    <a:p>
                      <a:pPr marL="285750" marR="0" lvl="1" indent="-285750" algn="l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1" indent="-285750" algn="l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r>
                        <a:rPr lang="es-ES" alt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s-ES" alt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Pruebas</a:t>
                      </a:r>
                    </a:p>
                    <a:p>
                      <a:pPr marL="285750" marR="0" lvl="1" indent="-285750" algn="l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alt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Informe de Pruebas</a:t>
                      </a:r>
                      <a:endParaRPr lang="es-ES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ctr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lang="es-ES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4" marR="84404" marT="45732" marB="45732" anchor="ctr"/>
                </a:tc>
                <a:tc>
                  <a:txBody>
                    <a:bodyPr/>
                    <a:lstStyle/>
                    <a:p>
                      <a:pPr marL="0" marR="0" lvl="1" indent="0" algn="ctr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s-ES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Informe</a:t>
                      </a:r>
                      <a:r>
                        <a:rPr lang="es-ES" alt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Pruebas Funcionales</a:t>
                      </a:r>
                      <a:endParaRPr lang="es-ES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4" marR="84404" marT="45732" marB="45732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2351">
                <a:tc vMerge="1">
                  <a:txBody>
                    <a:bodyPr/>
                    <a:lstStyle/>
                    <a:p>
                      <a:pPr marL="0" marR="0" lvl="1" indent="0" algn="ctr" defTabSz="914400" rtl="0" eaLnBrk="0" fontAlgn="auto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2B4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2B4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s-ES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 2.2 Analizar los resultados de la validación.</a:t>
                      </a:r>
                    </a:p>
                  </a:txBody>
                  <a:tcPr marL="84404" marR="84404" marT="45732" marB="45732" anchor="ctr"/>
                </a:tc>
                <a:tc>
                  <a:txBody>
                    <a:bodyPr/>
                    <a:lstStyle/>
                    <a:p>
                      <a:pPr marL="285750" marR="0" lvl="1" indent="-285750" algn="l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Informe de Deficiencias de Validación</a:t>
                      </a:r>
                    </a:p>
                    <a:p>
                      <a:pPr marL="285750" marR="0" lvl="1" indent="-285750" algn="l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Solicitud de Cambio de Procedimiento</a:t>
                      </a:r>
                    </a:p>
                    <a:p>
                      <a:pPr marL="285750" marR="0" lvl="1" indent="-285750" algn="l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Cuestiones de Validación</a:t>
                      </a:r>
                    </a:p>
                  </a:txBody>
                  <a:tcPr marL="84404" marR="84404" marT="45732" marB="45732" anchor="ctr"/>
                </a:tc>
                <a:tc>
                  <a:txBody>
                    <a:bodyPr/>
                    <a:lstStyle/>
                    <a:p>
                      <a:pPr marL="0" marR="0" lvl="1" indent="0" algn="l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lang="es-ES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4" marR="84404" marT="45732" marB="45732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1368931" y="5233224"/>
            <a:ext cx="74652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/>
              <a:t>Se utilizan los métodos, los procedimientos y los criterios de validación para validar los productos y componentes de producto seleccionados y cualquier servicio asociado de mantenimiento, formación y soporte utilizando el entorno de validación adecuado. Las actividades de validación se realizan durante todo el ciclo de vida del producto.</a:t>
            </a:r>
          </a:p>
        </p:txBody>
      </p:sp>
    </p:spTree>
    <p:extLst>
      <p:ext uri="{BB962C8B-B14F-4D97-AF65-F5344CB8AC3E}">
        <p14:creationId xmlns:p14="http://schemas.microsoft.com/office/powerpoint/2010/main" val="42931441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1215</TotalTime>
  <Words>1379</Words>
  <Application>Microsoft Office PowerPoint</Application>
  <PresentationFormat>Panorámica</PresentationFormat>
  <Paragraphs>148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Faceta</vt:lpstr>
      <vt:lpstr>Área de Proceso Validación (VAL)</vt:lpstr>
      <vt:lpstr>Concepto</vt:lpstr>
      <vt:lpstr>Presentación de PowerPoint</vt:lpstr>
      <vt:lpstr>Propósito y Metas Especificas</vt:lpstr>
      <vt:lpstr>SG 1 : Preparar la Validación </vt:lpstr>
      <vt:lpstr>Presentación de PowerPoint</vt:lpstr>
      <vt:lpstr>SP 1.2 Establecer el ambiente de validación. </vt:lpstr>
      <vt:lpstr>SP 1.3 Establecer los procedimientos y criterios de validación.</vt:lpstr>
      <vt:lpstr>SG 2 : Preparar la Validación </vt:lpstr>
      <vt:lpstr>SP 2.1 Realizar la validación.</vt:lpstr>
      <vt:lpstr>SP 2.2 Analizar los resultados de la validación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Área de Proceso Validación (VAL)</dc:title>
  <dc:creator>Jose Gustavo Rivero Garcia</dc:creator>
  <cp:lastModifiedBy>LAB-USR-AQ265-A0108</cp:lastModifiedBy>
  <cp:revision>43</cp:revision>
  <dcterms:created xsi:type="dcterms:W3CDTF">2016-10-03T20:23:44Z</dcterms:created>
  <dcterms:modified xsi:type="dcterms:W3CDTF">2016-10-20T00:02:14Z</dcterms:modified>
</cp:coreProperties>
</file>