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ESTEQ/ESTEQ_V1.0.docx" TargetMode="External"/><Relationship Id="rId2" Type="http://schemas.openxmlformats.org/officeDocument/2006/relationships/hyperlink" Target="../VISCOMPROY/VISCOMPROY_V1.0.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PROMEJACT/PROMEJACT_V1.0_2016.docx" TargetMode="External"/><Relationship Id="rId2" Type="http://schemas.openxmlformats.org/officeDocument/2006/relationships/hyperlink" Target="../ACTPROORG/ACTPROORG_V1.0.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GRUIN/GRUIN_V2.0_2016.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GRUIN/GRUIN_V2.0_2016.doc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CUCOIN/CUCOIN_V1.0_2016.xlsx" TargetMode="External"/><Relationship Id="rId2" Type="http://schemas.openxmlformats.org/officeDocument/2006/relationships/hyperlink" Target="../DOCOMTRA/DOCOMTRA_10_11_2016.do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PROYCHAR/PROYCHAR_V1.0_2016.doc" TargetMode="External"/><Relationship Id="rId2" Type="http://schemas.openxmlformats.org/officeDocument/2006/relationships/hyperlink" Target="../DPROY/DPROY_V3.0.docx" TargetMode="External"/><Relationship Id="rId1" Type="http://schemas.openxmlformats.org/officeDocument/2006/relationships/slideLayout" Target="../slideLayouts/slideLayout2.xml"/><Relationship Id="rId4" Type="http://schemas.openxmlformats.org/officeDocument/2006/relationships/hyperlink" Target="../ACGEN/ACGEN_V1.0_2016.docx"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ESTI/ESTI_V3.0.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ENCUSIS/ENCUSIS.docx" TargetMode="External"/><Relationship Id="rId2" Type="http://schemas.openxmlformats.org/officeDocument/2006/relationships/hyperlink" Target="../EQUIHEPROY/EQUIHEPROY_V1_2016.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PLANI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GEPROIN/GEPROIN_V1.0_2016.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09599" y="2404531"/>
            <a:ext cx="8786192" cy="1646302"/>
          </a:xfrm>
        </p:spPr>
        <p:txBody>
          <a:bodyPr/>
          <a:lstStyle/>
          <a:p>
            <a:r>
              <a:rPr lang="es-ES" dirty="0"/>
              <a:t>Área de Proceso </a:t>
            </a:r>
            <a:br>
              <a:rPr lang="es-ES" dirty="0"/>
            </a:br>
            <a:r>
              <a:rPr lang="es-ES" dirty="0"/>
              <a:t>Gestión Integrada del Proyecto (IPM)</a:t>
            </a:r>
          </a:p>
        </p:txBody>
      </p:sp>
      <p:sp>
        <p:nvSpPr>
          <p:cNvPr id="3" name="Subtítulo 2"/>
          <p:cNvSpPr>
            <a:spLocks noGrp="1"/>
          </p:cNvSpPr>
          <p:nvPr>
            <p:ph type="subTitle" idx="1"/>
          </p:nvPr>
        </p:nvSpPr>
        <p:spPr>
          <a:xfrm>
            <a:off x="1507067" y="4050833"/>
            <a:ext cx="7766936" cy="2151184"/>
          </a:xfrm>
        </p:spPr>
        <p:txBody>
          <a:bodyPr>
            <a:normAutofit/>
          </a:bodyPr>
          <a:lstStyle/>
          <a:p>
            <a:pPr algn="l"/>
            <a:r>
              <a:rPr lang="es-ES" dirty="0"/>
              <a:t>Integrantes:</a:t>
            </a:r>
          </a:p>
          <a:p>
            <a:pPr marL="285750" indent="-285750" algn="l">
              <a:buFontTx/>
              <a:buChar char="-"/>
            </a:pPr>
            <a:r>
              <a:rPr lang="es-ES" dirty="0"/>
              <a:t>QUISPE SARMIENTO, Mirian</a:t>
            </a:r>
          </a:p>
          <a:p>
            <a:pPr marL="285750" indent="-285750" algn="l">
              <a:buFontTx/>
              <a:buChar char="-"/>
            </a:pPr>
            <a:r>
              <a:rPr lang="es-ES" dirty="0"/>
              <a:t>MORALES SEGOVIA, Lucho</a:t>
            </a:r>
          </a:p>
          <a:p>
            <a:pPr marL="285750" indent="-285750" algn="l">
              <a:buFontTx/>
              <a:buChar char="-"/>
            </a:pPr>
            <a:r>
              <a:rPr lang="es-ES" dirty="0"/>
              <a:t>SALVATIERRA ESPINOZA, Cesar</a:t>
            </a:r>
          </a:p>
          <a:p>
            <a:pPr marL="285750" indent="-285750" algn="l">
              <a:buFontTx/>
              <a:buChar char="-"/>
            </a:pPr>
            <a:r>
              <a:rPr lang="es-ES" dirty="0"/>
              <a:t>RIVERO GARCIA , Jose</a:t>
            </a:r>
          </a:p>
        </p:txBody>
      </p:sp>
    </p:spTree>
    <p:extLst>
      <p:ext uri="{BB962C8B-B14F-4D97-AF65-F5344CB8AC3E}">
        <p14:creationId xmlns:p14="http://schemas.microsoft.com/office/powerpoint/2010/main" val="311484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n-US" dirty="0"/>
              <a:t>SP 1.6 </a:t>
            </a:r>
            <a:r>
              <a:rPr lang="es-ES" dirty="0">
                <a:latin typeface="BaileySansITC-Book"/>
              </a:rPr>
              <a:t>Establecer los equipos</a:t>
            </a:r>
            <a:endParaRPr lang="es-ES" dirty="0"/>
          </a:p>
        </p:txBody>
      </p:sp>
      <p:sp>
        <p:nvSpPr>
          <p:cNvPr id="3" name="Marcador de contenido 2"/>
          <p:cNvSpPr>
            <a:spLocks noGrp="1"/>
          </p:cNvSpPr>
          <p:nvPr>
            <p:ph idx="1"/>
          </p:nvPr>
        </p:nvSpPr>
        <p:spPr>
          <a:xfrm>
            <a:off x="1026957" y="1447896"/>
            <a:ext cx="8596668" cy="367458"/>
          </a:xfrm>
        </p:spPr>
        <p:txBody>
          <a:bodyPr/>
          <a:lstStyle/>
          <a:p>
            <a:pPr marL="0" indent="0">
              <a:buNone/>
            </a:pPr>
            <a:r>
              <a:rPr lang="es-ES" i="1" dirty="0"/>
              <a:t>Establecer y mantener equipos.</a:t>
            </a:r>
            <a:endParaRPr lang="es-ES" dirty="0"/>
          </a:p>
        </p:txBody>
      </p:sp>
      <p:sp>
        <p:nvSpPr>
          <p:cNvPr id="4" name="CuadroTexto 3"/>
          <p:cNvSpPr txBox="1"/>
          <p:nvPr/>
        </p:nvSpPr>
        <p:spPr>
          <a:xfrm>
            <a:off x="300817" y="2057400"/>
            <a:ext cx="5306607" cy="4278094"/>
          </a:xfrm>
          <a:prstGeom prst="rect">
            <a:avLst/>
          </a:prstGeom>
          <a:noFill/>
        </p:spPr>
        <p:txBody>
          <a:bodyPr wrap="square" rtlCol="0">
            <a:spAutoFit/>
          </a:bodyPr>
          <a:lstStyle/>
          <a:p>
            <a:pPr marL="285750" indent="-285750">
              <a:buFont typeface="Arial" panose="020B0604020202020204" pitchFamily="34" charset="0"/>
              <a:buChar char="•"/>
            </a:pPr>
            <a:r>
              <a:rPr lang="es-ES" sz="1600" dirty="0"/>
              <a:t>El proyecto se gestiona utilizando equipos que reflejen las reglas y guías de la organización para la estructuración, formación y operación de equipos.</a:t>
            </a:r>
          </a:p>
          <a:p>
            <a:pPr marL="285750" indent="-285750">
              <a:buFont typeface="Arial" panose="020B0604020202020204" pitchFamily="34" charset="0"/>
              <a:buChar char="•"/>
            </a:pPr>
            <a:r>
              <a:rPr lang="es-ES" sz="1600" dirty="0"/>
              <a:t>La visión compartida del proyecto se establece antes del establecimiento de la estructura del equipo, la cual puede basarse en la WBS.</a:t>
            </a:r>
          </a:p>
          <a:p>
            <a:pPr marL="285750" indent="-285750">
              <a:buFont typeface="Arial" panose="020B0604020202020204" pitchFamily="34" charset="0"/>
              <a:buChar char="•"/>
            </a:pPr>
            <a:r>
              <a:rPr lang="es-ES" sz="1600" dirty="0"/>
              <a:t>Para pequeñas organizaciones, la organización entera y las partes interesadas relevantes externas pueden ser tratadas como un equipo.</a:t>
            </a:r>
          </a:p>
          <a:p>
            <a:pPr marL="285750" indent="-285750">
              <a:buFont typeface="Arial" panose="020B0604020202020204" pitchFamily="34" charset="0"/>
              <a:buChar char="•"/>
            </a:pPr>
            <a:r>
              <a:rPr lang="es-ES" sz="1600" dirty="0"/>
              <a:t>Una de las mejores formas de asegurar la coordinación y la colaboración con las partes interesadas relevantes es incluirlas en un equipo.</a:t>
            </a:r>
          </a:p>
          <a:p>
            <a:pPr marL="285750" indent="-285750">
              <a:buFont typeface="Arial" panose="020B0604020202020204" pitchFamily="34" charset="0"/>
              <a:buChar char="•"/>
            </a:pPr>
            <a:r>
              <a:rPr lang="es-ES" sz="1600" dirty="0"/>
              <a:t>En un entorno del cliente que requiera la coordinación entre múltiples organizaciones de desarrollo de servicios o de productos, es importante establecer un equipo con representación de todas las partes que afecten al éxito global. </a:t>
            </a:r>
          </a:p>
        </p:txBody>
      </p:sp>
      <p:sp>
        <p:nvSpPr>
          <p:cNvPr id="6" name="Rectángulo 5"/>
          <p:cNvSpPr/>
          <p:nvPr/>
        </p:nvSpPr>
        <p:spPr>
          <a:xfrm>
            <a:off x="5607424" y="1810076"/>
            <a:ext cx="4309264" cy="3416320"/>
          </a:xfrm>
          <a:prstGeom prst="rect">
            <a:avLst/>
          </a:prstGeom>
        </p:spPr>
        <p:txBody>
          <a:bodyPr wrap="square">
            <a:spAutoFit/>
          </a:bodyPr>
          <a:lstStyle/>
          <a:p>
            <a:r>
              <a:rPr lang="es-ES" b="1" i="1" dirty="0">
                <a:latin typeface="Trebuchet MS (Cuerpo)"/>
              </a:rPr>
              <a:t>Ejemplos de productos de trabajo</a:t>
            </a:r>
          </a:p>
          <a:p>
            <a:r>
              <a:rPr lang="es-ES" sz="1600" dirty="0">
                <a:latin typeface="Trebuchet MS (Cuerpo)"/>
              </a:rPr>
              <a:t>1. Visión compartida documentada.</a:t>
            </a:r>
          </a:p>
          <a:p>
            <a:r>
              <a:rPr lang="es-ES" sz="1600" dirty="0">
                <a:latin typeface="Trebuchet MS (Cuerpo)"/>
              </a:rPr>
              <a:t>2. Lista de miembros asignados a cada equipo.</a:t>
            </a:r>
          </a:p>
          <a:p>
            <a:r>
              <a:rPr lang="es-ES" sz="1600" dirty="0">
                <a:latin typeface="Trebuchet MS (Cuerpo)"/>
              </a:rPr>
              <a:t>3. Estatutos del equipo.</a:t>
            </a:r>
          </a:p>
          <a:p>
            <a:r>
              <a:rPr lang="es-ES" sz="1600" dirty="0">
                <a:latin typeface="Trebuchet MS (Cuerpo)"/>
              </a:rPr>
              <a:t>4. Informes periódicos del estado del equipo.</a:t>
            </a:r>
          </a:p>
          <a:p>
            <a:endParaRPr lang="es-ES" sz="1600" dirty="0">
              <a:latin typeface="Trebuchet MS (Cuerpo)"/>
            </a:endParaRPr>
          </a:p>
          <a:p>
            <a:r>
              <a:rPr lang="es-ES" b="1" i="1" dirty="0" err="1">
                <a:latin typeface="Trebuchet MS (Cuerpo)"/>
              </a:rPr>
              <a:t>Subprácticas</a:t>
            </a:r>
            <a:endParaRPr lang="es-ES" b="1" i="1" dirty="0">
              <a:latin typeface="Trebuchet MS (Cuerpo)"/>
            </a:endParaRPr>
          </a:p>
          <a:p>
            <a:pPr marL="342900" indent="-342900">
              <a:buFont typeface="+mj-lt"/>
              <a:buAutoNum type="arabicPeriod"/>
            </a:pPr>
            <a:r>
              <a:rPr lang="es-PE" sz="1400" dirty="0"/>
              <a:t>Establecer y mantener la visión compartida del proyecto.</a:t>
            </a:r>
          </a:p>
          <a:p>
            <a:pPr marL="342900" indent="-342900">
              <a:buFont typeface="+mj-lt"/>
              <a:buAutoNum type="arabicPeriod"/>
            </a:pPr>
            <a:r>
              <a:rPr lang="es-PE" sz="1400" dirty="0"/>
              <a:t>Establecer y mantener la estructura del equipo.</a:t>
            </a:r>
          </a:p>
          <a:p>
            <a:pPr marL="342900" indent="-342900">
              <a:buFont typeface="+mj-lt"/>
              <a:buAutoNum type="arabicPeriod"/>
            </a:pPr>
            <a:r>
              <a:rPr lang="es-PE" sz="1400" dirty="0"/>
              <a:t>Evaluar periódicamente la estructura y composición del equipo</a:t>
            </a:r>
            <a:endParaRPr lang="es-ES" sz="1400" b="1" dirty="0">
              <a:latin typeface="Trebuchet MS (Cuerpo)"/>
            </a:endParaRPr>
          </a:p>
        </p:txBody>
      </p:sp>
      <p:sp>
        <p:nvSpPr>
          <p:cNvPr id="7" name="CuadroTexto 6"/>
          <p:cNvSpPr txBox="1"/>
          <p:nvPr/>
        </p:nvSpPr>
        <p:spPr>
          <a:xfrm>
            <a:off x="6051627" y="5588576"/>
            <a:ext cx="3769174" cy="1200329"/>
          </a:xfrm>
          <a:prstGeom prst="rect">
            <a:avLst/>
          </a:prstGeom>
          <a:noFill/>
        </p:spPr>
        <p:txBody>
          <a:bodyPr wrap="square" rtlCol="0">
            <a:spAutoFit/>
          </a:bodyPr>
          <a:lstStyle/>
          <a:p>
            <a:r>
              <a:rPr lang="es-ES" dirty="0"/>
              <a:t>Artefacto :</a:t>
            </a:r>
          </a:p>
          <a:p>
            <a:r>
              <a:rPr lang="es-ES" dirty="0">
                <a:hlinkClick r:id="rId2" action="ppaction://hlinkfile"/>
              </a:rPr>
              <a:t>VISCOMPROY</a:t>
            </a:r>
            <a:endParaRPr lang="es-ES" dirty="0"/>
          </a:p>
          <a:p>
            <a:r>
              <a:rPr lang="es-ES" dirty="0">
                <a:hlinkClick r:id="rId3" action="ppaction://hlinkfile"/>
              </a:rPr>
              <a:t>ESTEQ</a:t>
            </a:r>
            <a:endParaRPr lang="es-ES" dirty="0"/>
          </a:p>
          <a:p>
            <a:r>
              <a:rPr lang="es-ES" dirty="0"/>
              <a:t>		    </a:t>
            </a:r>
          </a:p>
        </p:txBody>
      </p:sp>
    </p:spTree>
    <p:extLst>
      <p:ext uri="{BB962C8B-B14F-4D97-AF65-F5344CB8AC3E}">
        <p14:creationId xmlns:p14="http://schemas.microsoft.com/office/powerpoint/2010/main" val="356719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n-US" dirty="0"/>
              <a:t>SP 1.7 </a:t>
            </a:r>
            <a:r>
              <a:rPr lang="es-ES" dirty="0">
                <a:latin typeface="BaileySansITC-Book"/>
              </a:rPr>
              <a:t>Contribuir a los activos de proceso de la organización</a:t>
            </a:r>
            <a:endParaRPr lang="es-ES" dirty="0"/>
          </a:p>
        </p:txBody>
      </p:sp>
      <p:sp>
        <p:nvSpPr>
          <p:cNvPr id="3" name="Marcador de contenido 2"/>
          <p:cNvSpPr>
            <a:spLocks noGrp="1"/>
          </p:cNvSpPr>
          <p:nvPr>
            <p:ph idx="1"/>
          </p:nvPr>
        </p:nvSpPr>
        <p:spPr>
          <a:xfrm>
            <a:off x="852146" y="1930400"/>
            <a:ext cx="8596668" cy="730529"/>
          </a:xfrm>
        </p:spPr>
        <p:txBody>
          <a:bodyPr>
            <a:normAutofit lnSpcReduction="10000"/>
          </a:bodyPr>
          <a:lstStyle/>
          <a:p>
            <a:pPr marL="0" indent="0">
              <a:buNone/>
            </a:pPr>
            <a:r>
              <a:rPr lang="es-ES" i="1" dirty="0"/>
              <a:t>Contribuir con experiencias relativas al proceso a los activos de proceso de la</a:t>
            </a:r>
          </a:p>
          <a:p>
            <a:pPr marL="0" indent="0">
              <a:buNone/>
            </a:pPr>
            <a:r>
              <a:rPr lang="es-ES" i="1" dirty="0"/>
              <a:t>organización.</a:t>
            </a:r>
            <a:endParaRPr lang="es-ES" dirty="0"/>
          </a:p>
        </p:txBody>
      </p:sp>
      <p:sp>
        <p:nvSpPr>
          <p:cNvPr id="4" name="CuadroTexto 3"/>
          <p:cNvSpPr txBox="1"/>
          <p:nvPr/>
        </p:nvSpPr>
        <p:spPr>
          <a:xfrm>
            <a:off x="852146" y="2796988"/>
            <a:ext cx="8596668" cy="646331"/>
          </a:xfrm>
          <a:prstGeom prst="rect">
            <a:avLst/>
          </a:prstGeom>
          <a:noFill/>
        </p:spPr>
        <p:txBody>
          <a:bodyPr wrap="square" rtlCol="0">
            <a:spAutoFit/>
          </a:bodyPr>
          <a:lstStyle/>
          <a:p>
            <a:r>
              <a:rPr lang="es-ES" dirty="0"/>
              <a:t>Esta práctica específica trata la contribución de información desde los procesos en el proceso definido del proyecto a los activos de proceso de la organización.</a:t>
            </a:r>
          </a:p>
        </p:txBody>
      </p:sp>
      <p:sp>
        <p:nvSpPr>
          <p:cNvPr id="5" name="CuadroTexto 4"/>
          <p:cNvSpPr txBox="1"/>
          <p:nvPr/>
        </p:nvSpPr>
        <p:spPr>
          <a:xfrm>
            <a:off x="852146" y="3603812"/>
            <a:ext cx="8421856" cy="1908215"/>
          </a:xfrm>
          <a:prstGeom prst="rect">
            <a:avLst/>
          </a:prstGeom>
          <a:noFill/>
        </p:spPr>
        <p:txBody>
          <a:bodyPr wrap="square" rtlCol="0">
            <a:spAutoFit/>
          </a:bodyPr>
          <a:lstStyle/>
          <a:p>
            <a:r>
              <a:rPr lang="es-ES" i="1" dirty="0"/>
              <a:t>Ejemplos de productos de trabajo</a:t>
            </a:r>
          </a:p>
          <a:p>
            <a:pPr marL="342900" indent="-342900">
              <a:buFont typeface="+mj-lt"/>
              <a:buAutoNum type="arabicPeriod"/>
            </a:pPr>
            <a:r>
              <a:rPr lang="es-PE" sz="1400" dirty="0"/>
              <a:t>Mejoras propuestas a los activos de proceso de la organización</a:t>
            </a:r>
          </a:p>
          <a:p>
            <a:pPr marL="342900" indent="-342900">
              <a:buFont typeface="+mj-lt"/>
              <a:buAutoNum type="arabicPeriod"/>
            </a:pPr>
            <a:r>
              <a:rPr lang="es-PE" sz="1400" dirty="0"/>
              <a:t>Medidas reales del proceso y del producto recogidas en el proyecto.</a:t>
            </a:r>
            <a:endParaRPr lang="es-ES" i="1" dirty="0"/>
          </a:p>
          <a:p>
            <a:r>
              <a:rPr lang="es-ES" i="1" dirty="0" err="1"/>
              <a:t>Subprácticas</a:t>
            </a:r>
            <a:endParaRPr lang="es-ES" i="1" dirty="0"/>
          </a:p>
          <a:p>
            <a:pPr marL="342900" indent="-342900">
              <a:buAutoNum type="arabicPeriod"/>
            </a:pPr>
            <a:r>
              <a:rPr lang="es-PE" dirty="0"/>
              <a:t>Proponer mejoras a los activos de proceso de la organización.</a:t>
            </a:r>
          </a:p>
          <a:p>
            <a:pPr marL="342900" indent="-342900">
              <a:buAutoNum type="arabicPeriod"/>
            </a:pPr>
            <a:r>
              <a:rPr lang="es-PE" dirty="0"/>
              <a:t>Almacenar medidas del proceso y del producto en el repositorio de mediciones de la organización</a:t>
            </a:r>
            <a:endParaRPr lang="es-ES" dirty="0"/>
          </a:p>
        </p:txBody>
      </p:sp>
      <p:sp>
        <p:nvSpPr>
          <p:cNvPr id="6" name="Rectángulo 5"/>
          <p:cNvSpPr/>
          <p:nvPr/>
        </p:nvSpPr>
        <p:spPr>
          <a:xfrm>
            <a:off x="1488251" y="5830457"/>
            <a:ext cx="2646943" cy="646331"/>
          </a:xfrm>
          <a:prstGeom prst="rect">
            <a:avLst/>
          </a:prstGeom>
        </p:spPr>
        <p:txBody>
          <a:bodyPr wrap="none">
            <a:spAutoFit/>
          </a:bodyPr>
          <a:lstStyle/>
          <a:p>
            <a:r>
              <a:rPr lang="es-ES" dirty="0"/>
              <a:t>Artefacto : </a:t>
            </a:r>
            <a:r>
              <a:rPr lang="es-ES" dirty="0">
                <a:hlinkClick r:id="rId2" action="ppaction://hlinkfile"/>
              </a:rPr>
              <a:t>ACTPROORG</a:t>
            </a:r>
            <a:endParaRPr lang="es-ES" dirty="0"/>
          </a:p>
          <a:p>
            <a:r>
              <a:rPr lang="es-ES" dirty="0"/>
              <a:t> 		    </a:t>
            </a:r>
            <a:r>
              <a:rPr lang="es-ES" dirty="0">
                <a:hlinkClick r:id="rId3" action="ppaction://hlinkfile"/>
              </a:rPr>
              <a:t>PROMEJACT</a:t>
            </a:r>
            <a:endParaRPr lang="es-ES" dirty="0"/>
          </a:p>
        </p:txBody>
      </p:sp>
    </p:spTree>
    <p:extLst>
      <p:ext uri="{BB962C8B-B14F-4D97-AF65-F5344CB8AC3E}">
        <p14:creationId xmlns:p14="http://schemas.microsoft.com/office/powerpoint/2010/main" val="357269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SG  2 </a:t>
            </a:r>
            <a:r>
              <a:rPr lang="es-ES" dirty="0">
                <a:latin typeface="BaileySansITC-Book"/>
              </a:rPr>
              <a:t>Coordinar y colaborar con las partes interesadas relevantes.</a:t>
            </a:r>
            <a:br>
              <a:rPr lang="es-ES" dirty="0">
                <a:latin typeface="BaileySansITC-Book"/>
              </a:rPr>
            </a:br>
            <a:endParaRPr lang="es-ES" dirty="0"/>
          </a:p>
        </p:txBody>
      </p:sp>
      <p:sp>
        <p:nvSpPr>
          <p:cNvPr id="3" name="Marcador de contenido 2"/>
          <p:cNvSpPr>
            <a:spLocks noGrp="1"/>
          </p:cNvSpPr>
          <p:nvPr>
            <p:ph idx="1"/>
          </p:nvPr>
        </p:nvSpPr>
        <p:spPr>
          <a:xfrm>
            <a:off x="1048395" y="1930400"/>
            <a:ext cx="8596668" cy="662124"/>
          </a:xfrm>
        </p:spPr>
        <p:txBody>
          <a:bodyPr>
            <a:normAutofit/>
          </a:bodyPr>
          <a:lstStyle/>
          <a:p>
            <a:pPr marL="0" indent="0">
              <a:buNone/>
            </a:pPr>
            <a:r>
              <a:rPr lang="es-ES" dirty="0"/>
              <a:t>La coordinación y la colaboración entre el proyecto y las partes interesadas relevantes se llevan a cabo.</a:t>
            </a:r>
          </a:p>
        </p:txBody>
      </p:sp>
      <p:graphicFrame>
        <p:nvGraphicFramePr>
          <p:cNvPr id="4" name="Marcador de contenido 3"/>
          <p:cNvGraphicFramePr>
            <a:graphicFrameLocks/>
          </p:cNvGraphicFramePr>
          <p:nvPr>
            <p:extLst>
              <p:ext uri="{D42A27DB-BD31-4B8C-83A1-F6EECF244321}">
                <p14:modId xmlns:p14="http://schemas.microsoft.com/office/powerpoint/2010/main" val="2061706787"/>
              </p:ext>
            </p:extLst>
          </p:nvPr>
        </p:nvGraphicFramePr>
        <p:xfrm>
          <a:off x="1341090" y="2884650"/>
          <a:ext cx="7312580" cy="2217437"/>
        </p:xfrm>
        <a:graphic>
          <a:graphicData uri="http://schemas.openxmlformats.org/drawingml/2006/table">
            <a:tbl>
              <a:tblPr firstRow="1" bandRow="1" bandCol="1">
                <a:tableStyleId>{72833802-FEF1-4C79-8D5D-14CF1EAF98D9}</a:tableStyleId>
              </a:tblPr>
              <a:tblGrid>
                <a:gridCol w="2212209">
                  <a:extLst>
                    <a:ext uri="{9D8B030D-6E8A-4147-A177-3AD203B41FA5}">
                      <a16:colId xmlns:a16="http://schemas.microsoft.com/office/drawing/2014/main" val="1792121283"/>
                    </a:ext>
                  </a:extLst>
                </a:gridCol>
                <a:gridCol w="5100371">
                  <a:extLst>
                    <a:ext uri="{9D8B030D-6E8A-4147-A177-3AD203B41FA5}">
                      <a16:colId xmlns:a16="http://schemas.microsoft.com/office/drawing/2014/main" val="3576468352"/>
                    </a:ext>
                  </a:extLst>
                </a:gridCol>
              </a:tblGrid>
              <a:tr h="423825">
                <a:tc>
                  <a:txBody>
                    <a:bodyPr/>
                    <a:lstStyle/>
                    <a:p>
                      <a:pPr algn="ctr"/>
                      <a:r>
                        <a:rPr lang="es-ES" sz="1600" dirty="0"/>
                        <a:t>METAS</a:t>
                      </a:r>
                      <a:endParaRPr lang="en-US" sz="1600" dirty="0"/>
                    </a:p>
                  </a:txBody>
                  <a:tcPr marL="84404" marR="84404" marT="45732" marB="45732"/>
                </a:tc>
                <a:tc>
                  <a:txBody>
                    <a:bodyPr/>
                    <a:lstStyle/>
                    <a:p>
                      <a:pPr algn="ctr"/>
                      <a:r>
                        <a:rPr lang="es-ES" sz="1600" dirty="0"/>
                        <a:t>PRÁCTICAS</a:t>
                      </a:r>
                      <a:endParaRPr lang="en-US" sz="1600" dirty="0"/>
                    </a:p>
                  </a:txBody>
                  <a:tcPr marL="84404" marR="84404" marT="45732" marB="45732"/>
                </a:tc>
                <a:extLst>
                  <a:ext uri="{0D108BD9-81ED-4DB2-BD59-A6C34878D82A}">
                    <a16:rowId xmlns:a16="http://schemas.microsoft.com/office/drawing/2014/main" val="1073339569"/>
                  </a:ext>
                </a:extLst>
              </a:tr>
              <a:tr h="594620">
                <a:tc rowSpan="3">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MX" sz="1600" kern="1200" dirty="0">
                          <a:solidFill>
                            <a:schemeClr val="tx1"/>
                          </a:solidFill>
                          <a:latin typeface="+mn-lt"/>
                          <a:ea typeface="+mn-ea"/>
                          <a:cs typeface="+mn-cs"/>
                        </a:rPr>
                        <a:t>SG  2 </a:t>
                      </a:r>
                      <a:r>
                        <a:rPr lang="es-ES" sz="1600" dirty="0">
                          <a:latin typeface="BaileySansITC-Book"/>
                        </a:rPr>
                        <a:t>Coordinar y colaborar con las partes interesadas relevantes.</a:t>
                      </a:r>
                    </a:p>
                  </a:txBody>
                  <a:tcPr marL="84404" marR="84404" marT="45732" marB="45732" anchor="ctr">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2.1 </a:t>
                      </a:r>
                      <a:r>
                        <a:rPr lang="es-ES" sz="1400" dirty="0">
                          <a:latin typeface="BaileySansITC-Book"/>
                        </a:rPr>
                        <a:t>Gestionar la involucración de las partes interesadas.</a:t>
                      </a:r>
                    </a:p>
                  </a:txBody>
                  <a:tcPr marL="84404" marR="84404" marT="45732" marB="45732" anchor="ctr">
                    <a:solidFill>
                      <a:schemeClr val="bg1"/>
                    </a:solidFill>
                  </a:tcPr>
                </a:tc>
                <a:extLst>
                  <a:ext uri="{0D108BD9-81ED-4DB2-BD59-A6C34878D82A}">
                    <a16:rowId xmlns:a16="http://schemas.microsoft.com/office/drawing/2014/main" val="682759783"/>
                  </a:ext>
                </a:extLst>
              </a:tr>
              <a:tr h="604372">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anchor="ct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2.2 </a:t>
                      </a:r>
                      <a:r>
                        <a:rPr lang="es-ES" sz="1400" dirty="0">
                          <a:latin typeface="BaileySansITC-Book"/>
                        </a:rPr>
                        <a:t>Resolver las cuestiones de coordinación.</a:t>
                      </a:r>
                      <a:endParaRPr lang="es-ES" altLang="en-US" sz="1400" kern="1200" dirty="0">
                        <a:solidFill>
                          <a:schemeClr val="tx1"/>
                        </a:solidFill>
                        <a:latin typeface="+mn-lt"/>
                        <a:ea typeface="+mn-ea"/>
                        <a:cs typeface="+mn-cs"/>
                      </a:endParaRPr>
                    </a:p>
                  </a:txBody>
                  <a:tcPr marL="84404" marR="84404" marT="45732" marB="45732" anchor="ctr"/>
                </a:tc>
                <a:extLst>
                  <a:ext uri="{0D108BD9-81ED-4DB2-BD59-A6C34878D82A}">
                    <a16:rowId xmlns:a16="http://schemas.microsoft.com/office/drawing/2014/main" val="390257584"/>
                  </a:ext>
                </a:extLst>
              </a:tr>
              <a:tr h="594620">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2.3 </a:t>
                      </a:r>
                      <a:r>
                        <a:rPr lang="es-ES" sz="1400" dirty="0">
                          <a:latin typeface="BaileySansITC-Book"/>
                        </a:rPr>
                        <a:t>Resolver las cuestiones de coordinación</a:t>
                      </a:r>
                      <a:endParaRPr lang="es-ES" altLang="en-US" sz="1400" kern="1200" dirty="0">
                        <a:solidFill>
                          <a:schemeClr val="tx1"/>
                        </a:solidFill>
                        <a:latin typeface="+mn-lt"/>
                        <a:ea typeface="+mn-ea"/>
                        <a:cs typeface="+mn-cs"/>
                      </a:endParaRPr>
                    </a:p>
                  </a:txBody>
                  <a:tcPr marL="84404" marR="84404" marT="45732" marB="45732" anchor="ctr"/>
                </a:tc>
                <a:extLst>
                  <a:ext uri="{0D108BD9-81ED-4DB2-BD59-A6C34878D82A}">
                    <a16:rowId xmlns:a16="http://schemas.microsoft.com/office/drawing/2014/main" val="254192921"/>
                  </a:ext>
                </a:extLst>
              </a:tr>
            </a:tbl>
          </a:graphicData>
        </a:graphic>
      </p:graphicFrame>
    </p:spTree>
    <p:extLst>
      <p:ext uri="{BB962C8B-B14F-4D97-AF65-F5344CB8AC3E}">
        <p14:creationId xmlns:p14="http://schemas.microsoft.com/office/powerpoint/2010/main" val="278261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ltLang="en-US" dirty="0"/>
              <a:t>SP 2.1 </a:t>
            </a:r>
            <a:r>
              <a:rPr lang="es-ES" dirty="0">
                <a:latin typeface="BaileySansITC-Book"/>
              </a:rPr>
              <a:t>Gestionar la involucración de las partes interesadas.</a:t>
            </a:r>
            <a:br>
              <a:rPr lang="es-ES" dirty="0">
                <a:latin typeface="BaileySansITC-Book"/>
              </a:rPr>
            </a:br>
            <a:endParaRPr lang="es-ES" dirty="0"/>
          </a:p>
        </p:txBody>
      </p:sp>
      <p:sp>
        <p:nvSpPr>
          <p:cNvPr id="3" name="Marcador de contenido 2"/>
          <p:cNvSpPr>
            <a:spLocks noGrp="1"/>
          </p:cNvSpPr>
          <p:nvPr>
            <p:ph idx="1"/>
          </p:nvPr>
        </p:nvSpPr>
        <p:spPr>
          <a:xfrm>
            <a:off x="852146" y="1739947"/>
            <a:ext cx="8596668" cy="380905"/>
          </a:xfrm>
        </p:spPr>
        <p:txBody>
          <a:bodyPr/>
          <a:lstStyle/>
          <a:p>
            <a:pPr marL="0" indent="0">
              <a:buNone/>
            </a:pPr>
            <a:r>
              <a:rPr lang="es-ES" i="1" dirty="0"/>
              <a:t>Gestionar la involucración en el proyecto de las partes interesadas relevantes.</a:t>
            </a:r>
            <a:endParaRPr lang="es-ES" dirty="0"/>
          </a:p>
        </p:txBody>
      </p:sp>
      <p:sp>
        <p:nvSpPr>
          <p:cNvPr id="4" name="CuadroTexto 3"/>
          <p:cNvSpPr txBox="1"/>
          <p:nvPr/>
        </p:nvSpPr>
        <p:spPr>
          <a:xfrm>
            <a:off x="852146" y="2259106"/>
            <a:ext cx="8421856" cy="646331"/>
          </a:xfrm>
          <a:prstGeom prst="rect">
            <a:avLst/>
          </a:prstGeom>
          <a:noFill/>
        </p:spPr>
        <p:txBody>
          <a:bodyPr wrap="square" rtlCol="0">
            <a:spAutoFit/>
          </a:bodyPr>
          <a:lstStyle/>
          <a:p>
            <a:r>
              <a:rPr lang="es-ES" dirty="0"/>
              <a:t>La involucración de las partes interesadas se gestiona de acuerdo con</a:t>
            </a:r>
          </a:p>
          <a:p>
            <a:r>
              <a:rPr lang="es-ES" dirty="0"/>
              <a:t>el plan integrado y el proceso definido del proyecto.</a:t>
            </a:r>
          </a:p>
        </p:txBody>
      </p:sp>
      <p:sp>
        <p:nvSpPr>
          <p:cNvPr id="5" name="CuadroTexto 4"/>
          <p:cNvSpPr txBox="1"/>
          <p:nvPr/>
        </p:nvSpPr>
        <p:spPr>
          <a:xfrm>
            <a:off x="954741" y="3079376"/>
            <a:ext cx="7933765" cy="2923877"/>
          </a:xfrm>
          <a:prstGeom prst="rect">
            <a:avLst/>
          </a:prstGeom>
          <a:noFill/>
        </p:spPr>
        <p:txBody>
          <a:bodyPr wrap="square" rtlCol="0">
            <a:spAutoFit/>
          </a:bodyPr>
          <a:lstStyle/>
          <a:p>
            <a:r>
              <a:rPr lang="es-ES" i="1" dirty="0"/>
              <a:t>Ejemplos de productos de trabajo</a:t>
            </a:r>
          </a:p>
          <a:p>
            <a:pPr marL="342900" indent="-342900">
              <a:buAutoNum type="arabicPeriod"/>
            </a:pPr>
            <a:r>
              <a:rPr lang="es-PE" sz="1400" dirty="0"/>
              <a:t>Agendas y calendarios para las actividades de colaboración. </a:t>
            </a:r>
          </a:p>
          <a:p>
            <a:pPr marL="342900" indent="-342900">
              <a:buAutoNum type="arabicPeriod"/>
            </a:pPr>
            <a:r>
              <a:rPr lang="es-PE" sz="1400" dirty="0"/>
              <a:t>Recomendaciones para resolver cuestiones de las partes interesadas relevantes.</a:t>
            </a:r>
            <a:endParaRPr lang="es-ES" sz="1400" i="1" dirty="0"/>
          </a:p>
          <a:p>
            <a:r>
              <a:rPr lang="es-ES" i="1" dirty="0" err="1"/>
              <a:t>Subprácticas</a:t>
            </a:r>
            <a:endParaRPr lang="es-ES" i="1" dirty="0"/>
          </a:p>
          <a:p>
            <a:pPr marL="342900" indent="-342900">
              <a:buFont typeface="+mj-lt"/>
              <a:buAutoNum type="arabicPeriod"/>
            </a:pPr>
            <a:r>
              <a:rPr lang="es-PE" sz="1400" dirty="0"/>
              <a:t>Coordinar con las partes interesadas relevantes quién debería participar en las actividades del proyecto.</a:t>
            </a:r>
          </a:p>
          <a:p>
            <a:pPr marL="342900" indent="-342900">
              <a:buFont typeface="+mj-lt"/>
              <a:buAutoNum type="arabicPeriod"/>
            </a:pPr>
            <a:r>
              <a:rPr lang="es-PE" sz="1400" dirty="0"/>
              <a:t>Asegurar que los productos de trabajo que se producen para satisfacer los compromisos cumplen los requisitos de los receptores</a:t>
            </a:r>
          </a:p>
          <a:p>
            <a:pPr marL="342900" indent="-342900">
              <a:buFont typeface="+mj-lt"/>
              <a:buAutoNum type="arabicPeriod"/>
            </a:pPr>
            <a:r>
              <a:rPr lang="es-PE" sz="1400" dirty="0"/>
              <a:t>Desarrollar recomendaciones y coordinar las acciones para resolver los malentendidos y los problemas con los requisitos</a:t>
            </a:r>
            <a:endParaRPr lang="es-ES" sz="1400" i="1" dirty="0"/>
          </a:p>
          <a:p>
            <a:endParaRPr lang="es-ES" i="1" dirty="0"/>
          </a:p>
          <a:p>
            <a:endParaRPr lang="es-ES" dirty="0"/>
          </a:p>
        </p:txBody>
      </p:sp>
      <p:sp>
        <p:nvSpPr>
          <p:cNvPr id="6" name="Rectángulo 5"/>
          <p:cNvSpPr/>
          <p:nvPr/>
        </p:nvSpPr>
        <p:spPr>
          <a:xfrm>
            <a:off x="1266276" y="5818587"/>
            <a:ext cx="2106667" cy="369332"/>
          </a:xfrm>
          <a:prstGeom prst="rect">
            <a:avLst/>
          </a:prstGeom>
        </p:spPr>
        <p:txBody>
          <a:bodyPr wrap="none">
            <a:spAutoFit/>
          </a:bodyPr>
          <a:lstStyle/>
          <a:p>
            <a:r>
              <a:rPr lang="es-ES" dirty="0"/>
              <a:t>Artefacto : </a:t>
            </a:r>
            <a:r>
              <a:rPr lang="es-ES" dirty="0">
                <a:hlinkClick r:id="rId2" action="ppaction://hlinkfile"/>
              </a:rPr>
              <a:t>GRUIN</a:t>
            </a:r>
            <a:r>
              <a:rPr lang="es-ES" dirty="0"/>
              <a:t> </a:t>
            </a:r>
          </a:p>
        </p:txBody>
      </p:sp>
    </p:spTree>
    <p:extLst>
      <p:ext uri="{BB962C8B-B14F-4D97-AF65-F5344CB8AC3E}">
        <p14:creationId xmlns:p14="http://schemas.microsoft.com/office/powerpoint/2010/main" val="125861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ltLang="en-US" dirty="0"/>
              <a:t>SP 2.2 </a:t>
            </a:r>
            <a:r>
              <a:rPr lang="es-ES" dirty="0">
                <a:latin typeface="BaileySansITC-Book"/>
              </a:rPr>
              <a:t>Resolver las cuestiones de coordinación.</a:t>
            </a:r>
            <a:br>
              <a:rPr lang="es-ES" altLang="en-US" dirty="0">
                <a:solidFill>
                  <a:schemeClr val="tx1"/>
                </a:solidFill>
              </a:rPr>
            </a:br>
            <a:endParaRPr lang="es-ES" dirty="0"/>
          </a:p>
        </p:txBody>
      </p:sp>
      <p:sp>
        <p:nvSpPr>
          <p:cNvPr id="3" name="Marcador de contenido 2"/>
          <p:cNvSpPr>
            <a:spLocks noGrp="1"/>
          </p:cNvSpPr>
          <p:nvPr>
            <p:ph idx="1"/>
          </p:nvPr>
        </p:nvSpPr>
        <p:spPr>
          <a:xfrm>
            <a:off x="677334" y="1689943"/>
            <a:ext cx="8596668" cy="676740"/>
          </a:xfrm>
        </p:spPr>
        <p:txBody>
          <a:bodyPr/>
          <a:lstStyle/>
          <a:p>
            <a:pPr marL="0" indent="0">
              <a:buNone/>
            </a:pPr>
            <a:r>
              <a:rPr lang="es-ES" i="1" dirty="0"/>
              <a:t>Participar con las partes interesadas relevantes para identificar, negociar y seguir las dependencias críticas.</a:t>
            </a:r>
            <a:endParaRPr lang="es-ES" dirty="0"/>
          </a:p>
        </p:txBody>
      </p:sp>
      <p:sp>
        <p:nvSpPr>
          <p:cNvPr id="4" name="CuadroTexto 3"/>
          <p:cNvSpPr txBox="1"/>
          <p:nvPr/>
        </p:nvSpPr>
        <p:spPr>
          <a:xfrm>
            <a:off x="860612" y="2549078"/>
            <a:ext cx="7933765" cy="2369880"/>
          </a:xfrm>
          <a:prstGeom prst="rect">
            <a:avLst/>
          </a:prstGeom>
          <a:noFill/>
        </p:spPr>
        <p:txBody>
          <a:bodyPr wrap="square" rtlCol="0">
            <a:spAutoFit/>
          </a:bodyPr>
          <a:lstStyle/>
          <a:p>
            <a:r>
              <a:rPr lang="es-ES" i="1" dirty="0"/>
              <a:t>Ejemplos de productos de trabajo</a:t>
            </a:r>
          </a:p>
          <a:p>
            <a:pPr marL="342900" indent="-342900">
              <a:buFont typeface="+mj-lt"/>
              <a:buAutoNum type="arabicPeriod"/>
            </a:pPr>
            <a:r>
              <a:rPr lang="es-PE" sz="1400" dirty="0"/>
              <a:t>Defectos, cuestiones y elementos de acción que resultan de las revisiones con las partes interesadas relevantes. </a:t>
            </a:r>
          </a:p>
          <a:p>
            <a:pPr marL="342900" indent="-342900">
              <a:buFont typeface="+mj-lt"/>
              <a:buAutoNum type="arabicPeriod"/>
            </a:pPr>
            <a:r>
              <a:rPr lang="es-PE" sz="1400" dirty="0"/>
              <a:t>Dependencias críticas. </a:t>
            </a:r>
          </a:p>
          <a:p>
            <a:pPr marL="342900" indent="-342900">
              <a:buFont typeface="+mj-lt"/>
              <a:buAutoNum type="arabicPeriod"/>
            </a:pPr>
            <a:r>
              <a:rPr lang="es-PE" sz="1400" dirty="0"/>
              <a:t>Compromisos para tratar las dependencias críticas</a:t>
            </a:r>
            <a:endParaRPr lang="es-ES" i="1" dirty="0"/>
          </a:p>
          <a:p>
            <a:r>
              <a:rPr lang="es-ES" i="1" dirty="0" err="1"/>
              <a:t>Subprácticas</a:t>
            </a:r>
            <a:endParaRPr lang="es-ES" i="1" dirty="0"/>
          </a:p>
          <a:p>
            <a:pPr marL="342900" indent="-342900">
              <a:buFont typeface="+mj-lt"/>
              <a:buAutoNum type="arabicPeriod"/>
            </a:pPr>
            <a:r>
              <a:rPr lang="es-PE" sz="1400" dirty="0"/>
              <a:t>Llevar a cabo revisiones con las partes interesadas relevantes. </a:t>
            </a:r>
          </a:p>
          <a:p>
            <a:pPr marL="342900" indent="-342900">
              <a:buFont typeface="+mj-lt"/>
              <a:buAutoNum type="arabicPeriod"/>
            </a:pPr>
            <a:r>
              <a:rPr lang="es-PE" sz="1400" dirty="0"/>
              <a:t>Identificar cada dependencia crítica.</a:t>
            </a:r>
          </a:p>
          <a:p>
            <a:pPr marL="342900" indent="-342900">
              <a:buFont typeface="+mj-lt"/>
              <a:buAutoNum type="arabicPeriod"/>
            </a:pPr>
            <a:r>
              <a:rPr lang="es-PE" sz="1400" dirty="0"/>
              <a:t>Establecer y planificar las fechas necesarias para cada dependencia crítica en base al calendario del proyecto</a:t>
            </a:r>
            <a:endParaRPr lang="es-ES" sz="1400" dirty="0"/>
          </a:p>
        </p:txBody>
      </p:sp>
      <p:sp>
        <p:nvSpPr>
          <p:cNvPr id="6" name="Rectángulo 5"/>
          <p:cNvSpPr/>
          <p:nvPr/>
        </p:nvSpPr>
        <p:spPr>
          <a:xfrm>
            <a:off x="1398798" y="5407770"/>
            <a:ext cx="2106667" cy="369332"/>
          </a:xfrm>
          <a:prstGeom prst="rect">
            <a:avLst/>
          </a:prstGeom>
        </p:spPr>
        <p:txBody>
          <a:bodyPr wrap="none">
            <a:spAutoFit/>
          </a:bodyPr>
          <a:lstStyle/>
          <a:p>
            <a:r>
              <a:rPr lang="es-ES" dirty="0"/>
              <a:t>Artefacto : </a:t>
            </a:r>
            <a:r>
              <a:rPr lang="es-ES" dirty="0">
                <a:hlinkClick r:id="rId2" action="ppaction://hlinkfile"/>
              </a:rPr>
              <a:t>GRUIN</a:t>
            </a:r>
            <a:r>
              <a:rPr lang="es-ES" dirty="0"/>
              <a:t> </a:t>
            </a:r>
          </a:p>
        </p:txBody>
      </p:sp>
    </p:spTree>
    <p:extLst>
      <p:ext uri="{BB962C8B-B14F-4D97-AF65-F5344CB8AC3E}">
        <p14:creationId xmlns:p14="http://schemas.microsoft.com/office/powerpoint/2010/main" val="92740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ltLang="en-US" dirty="0"/>
              <a:t>SP 2.3 </a:t>
            </a:r>
            <a:r>
              <a:rPr lang="es-ES" dirty="0">
                <a:latin typeface="BaileySansITC-Book"/>
              </a:rPr>
              <a:t>Resolver las cuestiones de coordinación</a:t>
            </a:r>
            <a:br>
              <a:rPr lang="es-ES" altLang="en-US" dirty="0">
                <a:solidFill>
                  <a:schemeClr val="tx1"/>
                </a:solidFill>
              </a:rPr>
            </a:br>
            <a:endParaRPr lang="es-ES" dirty="0"/>
          </a:p>
        </p:txBody>
      </p:sp>
      <p:sp>
        <p:nvSpPr>
          <p:cNvPr id="3" name="Marcador de contenido 2"/>
          <p:cNvSpPr>
            <a:spLocks noGrp="1"/>
          </p:cNvSpPr>
          <p:nvPr>
            <p:ph idx="1"/>
          </p:nvPr>
        </p:nvSpPr>
        <p:spPr>
          <a:xfrm>
            <a:off x="677334" y="1746671"/>
            <a:ext cx="8596668" cy="367458"/>
          </a:xfrm>
        </p:spPr>
        <p:txBody>
          <a:bodyPr/>
          <a:lstStyle/>
          <a:p>
            <a:pPr marL="0" indent="0">
              <a:buNone/>
            </a:pPr>
            <a:r>
              <a:rPr lang="es-ES" i="1" dirty="0"/>
              <a:t>Resolver las cuestiones con las partes interesadas relevantes.</a:t>
            </a:r>
            <a:endParaRPr lang="es-ES" dirty="0"/>
          </a:p>
        </p:txBody>
      </p:sp>
      <p:sp>
        <p:nvSpPr>
          <p:cNvPr id="5" name="CuadroTexto 4"/>
          <p:cNvSpPr txBox="1"/>
          <p:nvPr/>
        </p:nvSpPr>
        <p:spPr>
          <a:xfrm>
            <a:off x="860612" y="2549078"/>
            <a:ext cx="7933765" cy="1723549"/>
          </a:xfrm>
          <a:prstGeom prst="rect">
            <a:avLst/>
          </a:prstGeom>
          <a:noFill/>
        </p:spPr>
        <p:txBody>
          <a:bodyPr wrap="square" rtlCol="0">
            <a:spAutoFit/>
          </a:bodyPr>
          <a:lstStyle/>
          <a:p>
            <a:r>
              <a:rPr lang="es-ES" i="1" dirty="0"/>
              <a:t>Ejemplos de productos de trabajo</a:t>
            </a:r>
          </a:p>
          <a:p>
            <a:pPr marL="342900" indent="-342900">
              <a:buFont typeface="+mj-lt"/>
              <a:buAutoNum type="arabicPeriod"/>
            </a:pPr>
            <a:r>
              <a:rPr lang="es-PE" sz="1400" dirty="0"/>
              <a:t>Cuestiones de coordinación con las partes interesadas relevantes.</a:t>
            </a:r>
          </a:p>
          <a:p>
            <a:pPr marL="342900" indent="-342900">
              <a:buFont typeface="+mj-lt"/>
              <a:buAutoNum type="arabicPeriod"/>
            </a:pPr>
            <a:r>
              <a:rPr lang="es-PE" sz="1400" dirty="0"/>
              <a:t>Estado de las cuestiones de coordinación con las partes interesadas relevantes</a:t>
            </a:r>
            <a:endParaRPr lang="es-ES" sz="1400" i="1" dirty="0"/>
          </a:p>
          <a:p>
            <a:r>
              <a:rPr lang="es-ES" i="1" dirty="0" err="1"/>
              <a:t>Subprácticas</a:t>
            </a:r>
            <a:endParaRPr lang="es-ES" i="1" dirty="0"/>
          </a:p>
          <a:p>
            <a:pPr marL="342900" indent="-342900">
              <a:buFont typeface="+mj-lt"/>
              <a:buAutoNum type="arabicPeriod"/>
            </a:pPr>
            <a:r>
              <a:rPr lang="es-PE" sz="1400" dirty="0"/>
              <a:t>Identificar y documentar las cuestiones. </a:t>
            </a:r>
          </a:p>
          <a:p>
            <a:pPr marL="342900" indent="-342900">
              <a:buFont typeface="+mj-lt"/>
              <a:buAutoNum type="arabicPeriod"/>
            </a:pPr>
            <a:r>
              <a:rPr lang="es-PE" sz="1400" dirty="0"/>
              <a:t>Comunicar las cuestiones a las partes interesadas relevantes.</a:t>
            </a:r>
          </a:p>
          <a:p>
            <a:pPr marL="342900" indent="-342900">
              <a:buFont typeface="+mj-lt"/>
              <a:buAutoNum type="arabicPeriod"/>
            </a:pPr>
            <a:r>
              <a:rPr lang="es-PE" sz="1400" dirty="0"/>
              <a:t>Resolver las cuestiones con las partes interesadas relevantes.</a:t>
            </a:r>
            <a:endParaRPr lang="es-ES" sz="1400" dirty="0"/>
          </a:p>
        </p:txBody>
      </p:sp>
      <p:sp>
        <p:nvSpPr>
          <p:cNvPr id="6" name="Rectángulo 5"/>
          <p:cNvSpPr/>
          <p:nvPr/>
        </p:nvSpPr>
        <p:spPr>
          <a:xfrm>
            <a:off x="986617" y="5074081"/>
            <a:ext cx="2545890" cy="646331"/>
          </a:xfrm>
          <a:prstGeom prst="rect">
            <a:avLst/>
          </a:prstGeom>
        </p:spPr>
        <p:txBody>
          <a:bodyPr wrap="none">
            <a:spAutoFit/>
          </a:bodyPr>
          <a:lstStyle/>
          <a:p>
            <a:r>
              <a:rPr lang="es-ES" dirty="0"/>
              <a:t>Artefacto : </a:t>
            </a:r>
            <a:r>
              <a:rPr lang="es-ES" dirty="0">
                <a:hlinkClick r:id="rId2" action="ppaction://hlinkfile"/>
              </a:rPr>
              <a:t>DOCOMTRA</a:t>
            </a:r>
            <a:endParaRPr lang="es-ES" dirty="0"/>
          </a:p>
          <a:p>
            <a:r>
              <a:rPr lang="es-ES" dirty="0"/>
              <a:t>                  </a:t>
            </a:r>
            <a:r>
              <a:rPr lang="es-ES" dirty="0">
                <a:hlinkClick r:id="rId3" action="ppaction://hlinkfile"/>
              </a:rPr>
              <a:t>CUCOIN</a:t>
            </a:r>
            <a:endParaRPr lang="es-ES" dirty="0"/>
          </a:p>
        </p:txBody>
      </p:sp>
    </p:spTree>
    <p:extLst>
      <p:ext uri="{BB962C8B-B14F-4D97-AF65-F5344CB8AC3E}">
        <p14:creationId xmlns:p14="http://schemas.microsoft.com/office/powerpoint/2010/main" val="276355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8 Tabla"/>
          <p:cNvGraphicFramePr>
            <a:graphicFrameLocks noGrp="1"/>
          </p:cNvGraphicFramePr>
          <p:nvPr>
            <p:extLst>
              <p:ext uri="{D42A27DB-BD31-4B8C-83A1-F6EECF244321}">
                <p14:modId xmlns:p14="http://schemas.microsoft.com/office/powerpoint/2010/main" val="2968778152"/>
              </p:ext>
            </p:extLst>
          </p:nvPr>
        </p:nvGraphicFramePr>
        <p:xfrm>
          <a:off x="583095" y="291548"/>
          <a:ext cx="10389702" cy="6292898"/>
        </p:xfrm>
        <a:graphic>
          <a:graphicData uri="http://schemas.openxmlformats.org/drawingml/2006/table">
            <a:tbl>
              <a:tblPr firstRow="1" bandRow="1" bandCol="1">
                <a:tableStyleId>{72833802-FEF1-4C79-8D5D-14CF1EAF98D9}</a:tableStyleId>
              </a:tblPr>
              <a:tblGrid>
                <a:gridCol w="1312383">
                  <a:extLst>
                    <a:ext uri="{9D8B030D-6E8A-4147-A177-3AD203B41FA5}">
                      <a16:colId xmlns:a16="http://schemas.microsoft.com/office/drawing/2014/main" val="20000"/>
                    </a:ext>
                  </a:extLst>
                </a:gridCol>
                <a:gridCol w="3024480">
                  <a:extLst>
                    <a:ext uri="{9D8B030D-6E8A-4147-A177-3AD203B41FA5}">
                      <a16:colId xmlns:a16="http://schemas.microsoft.com/office/drawing/2014/main" val="20001"/>
                    </a:ext>
                  </a:extLst>
                </a:gridCol>
                <a:gridCol w="3027066">
                  <a:extLst>
                    <a:ext uri="{9D8B030D-6E8A-4147-A177-3AD203B41FA5}">
                      <a16:colId xmlns:a16="http://schemas.microsoft.com/office/drawing/2014/main" val="2547340577"/>
                    </a:ext>
                  </a:extLst>
                </a:gridCol>
                <a:gridCol w="3025773">
                  <a:extLst>
                    <a:ext uri="{9D8B030D-6E8A-4147-A177-3AD203B41FA5}">
                      <a16:colId xmlns:a16="http://schemas.microsoft.com/office/drawing/2014/main" val="2132033913"/>
                    </a:ext>
                  </a:extLst>
                </a:gridCol>
              </a:tblGrid>
              <a:tr h="274368">
                <a:tc>
                  <a:txBody>
                    <a:bodyPr/>
                    <a:lstStyle/>
                    <a:p>
                      <a:pPr algn="ctr"/>
                      <a:r>
                        <a:rPr lang="es-ES" sz="1600" dirty="0"/>
                        <a:t>METAS</a:t>
                      </a:r>
                      <a:endParaRPr lang="en-US" sz="1600" dirty="0"/>
                    </a:p>
                  </a:txBody>
                  <a:tcPr marL="84404" marR="84404" marT="45732" marB="45732"/>
                </a:tc>
                <a:tc>
                  <a:txBody>
                    <a:bodyPr/>
                    <a:lstStyle/>
                    <a:p>
                      <a:pPr algn="ctr"/>
                      <a:r>
                        <a:rPr lang="es-ES" sz="1600" dirty="0"/>
                        <a:t>PRÁCTICAS</a:t>
                      </a:r>
                      <a:endParaRPr lang="en-US" sz="1600" dirty="0"/>
                    </a:p>
                  </a:txBody>
                  <a:tcPr marL="84404" marR="84404" marT="45732" marB="45732"/>
                </a:tc>
                <a:tc>
                  <a:txBody>
                    <a:bodyPr/>
                    <a:lstStyle/>
                    <a:p>
                      <a:pPr algn="ctr"/>
                      <a:r>
                        <a:rPr lang="en-US" sz="1600" dirty="0"/>
                        <a:t>IPM</a:t>
                      </a:r>
                    </a:p>
                  </a:txBody>
                  <a:tcPr marL="84404" marR="84404" marT="45732" marB="45732"/>
                </a:tc>
                <a:tc>
                  <a:txBody>
                    <a:bodyPr/>
                    <a:lstStyle/>
                    <a:p>
                      <a:pPr algn="ctr"/>
                      <a:r>
                        <a:rPr lang="en-US" sz="1600" dirty="0"/>
                        <a:t>ARTEFACTOS</a:t>
                      </a:r>
                    </a:p>
                  </a:txBody>
                  <a:tcPr marL="84404" marR="84404" marT="45732" marB="45732"/>
                </a:tc>
                <a:extLst>
                  <a:ext uri="{0D108BD9-81ED-4DB2-BD59-A6C34878D82A}">
                    <a16:rowId xmlns:a16="http://schemas.microsoft.com/office/drawing/2014/main" val="10000"/>
                  </a:ext>
                </a:extLst>
              </a:tr>
              <a:tr h="650974">
                <a:tc rowSpan="7">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MX" sz="1100" kern="1200" dirty="0">
                          <a:solidFill>
                            <a:schemeClr val="tx1"/>
                          </a:solidFill>
                          <a:latin typeface="+mn-lt"/>
                          <a:ea typeface="+mn-ea"/>
                          <a:cs typeface="+mn-cs"/>
                        </a:rPr>
                        <a:t>SG 1 </a:t>
                      </a:r>
                      <a:r>
                        <a:rPr lang="es-ES" sz="1100" dirty="0">
                          <a:latin typeface="BaileySansITC-Book"/>
                        </a:rPr>
                        <a:t>Utilizar el proceso definido del proyecto</a:t>
                      </a:r>
                      <a:endParaRPr lang="es-MX" sz="1100" kern="1200" dirty="0">
                        <a:solidFill>
                          <a:schemeClr val="tx1"/>
                        </a:solidFill>
                        <a:latin typeface="+mn-lt"/>
                        <a:ea typeface="+mn-ea"/>
                        <a:cs typeface="+mn-cs"/>
                      </a:endParaRPr>
                    </a:p>
                  </a:txBody>
                  <a:tcPr marL="84404" marR="84404" marT="45732" marB="45732" anchor="ctr">
                    <a:lnB w="12700" cap="flat" cmpd="sng" algn="ctr">
                      <a:solidFill>
                        <a:srgbClr val="52B442"/>
                      </a:solidFill>
                      <a:prstDash val="solid"/>
                      <a:round/>
                      <a:headEnd type="none" w="med" len="med"/>
                      <a:tailEnd type="none" w="med" len="med"/>
                    </a:lnB>
                  </a:tcP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SP 1.1 </a:t>
                      </a:r>
                      <a:r>
                        <a:rPr lang="es-ES" sz="1100" dirty="0">
                          <a:latin typeface="BaileySansITC-Book"/>
                        </a:rPr>
                        <a:t>Establecer el proceso definido del proyecto.</a:t>
                      </a: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DPROY</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PROYCHAR</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ACGEN</a:t>
                      </a: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    PPROY</a:t>
                      </a:r>
                    </a:p>
                  </a:txBody>
                  <a:tcPr marL="84404" marR="84404" marT="45732" marB="45732" anchor="ctr"/>
                </a:tc>
                <a:extLst>
                  <a:ext uri="{0D108BD9-81ED-4DB2-BD59-A6C34878D82A}">
                    <a16:rowId xmlns:a16="http://schemas.microsoft.com/office/drawing/2014/main" val="10001"/>
                  </a:ext>
                </a:extLst>
              </a:tr>
              <a:tr h="773184">
                <a:tc vMerge="1">
                  <a:txBody>
                    <a:bodyPr/>
                    <a:lstStyle/>
                    <a:p>
                      <a:endParaRPr lang="en-US"/>
                    </a:p>
                  </a:txBody>
                  <a:tcPr/>
                </a:tc>
                <a:tc>
                  <a:txBody>
                    <a:bodyPr/>
                    <a:lstStyle/>
                    <a:p>
                      <a:pPr algn="ctr"/>
                      <a:r>
                        <a:rPr lang="es-ES" altLang="en-US" sz="1100" kern="1200" dirty="0">
                          <a:solidFill>
                            <a:schemeClr val="tx1"/>
                          </a:solidFill>
                          <a:latin typeface="+mn-lt"/>
                          <a:ea typeface="+mn-ea"/>
                          <a:cs typeface="+mn-cs"/>
                        </a:rPr>
                        <a:t>SP</a:t>
                      </a:r>
                      <a:r>
                        <a:rPr lang="es-ES" altLang="en-US" sz="1100" kern="1200" baseline="0" dirty="0">
                          <a:solidFill>
                            <a:schemeClr val="tx1"/>
                          </a:solidFill>
                          <a:latin typeface="+mn-lt"/>
                          <a:ea typeface="+mn-ea"/>
                          <a:cs typeface="+mn-cs"/>
                        </a:rPr>
                        <a:t> </a:t>
                      </a:r>
                      <a:r>
                        <a:rPr lang="es-ES" altLang="en-US" sz="1100" kern="1200" dirty="0">
                          <a:solidFill>
                            <a:schemeClr val="tx1"/>
                          </a:solidFill>
                          <a:latin typeface="+mn-lt"/>
                          <a:ea typeface="+mn-ea"/>
                          <a:cs typeface="+mn-cs"/>
                        </a:rPr>
                        <a:t>1.2</a:t>
                      </a:r>
                      <a:r>
                        <a:rPr lang="es-ES" altLang="en-US" sz="1100" kern="1200" baseline="0" dirty="0">
                          <a:solidFill>
                            <a:schemeClr val="tx1"/>
                          </a:solidFill>
                          <a:latin typeface="+mn-lt"/>
                          <a:ea typeface="+mn-ea"/>
                          <a:cs typeface="+mn-cs"/>
                        </a:rPr>
                        <a:t> </a:t>
                      </a:r>
                      <a:r>
                        <a:rPr lang="es-ES" sz="1100" dirty="0">
                          <a:latin typeface="BaileySansITC-Book"/>
                        </a:rPr>
                        <a:t>Utilizar los activos de proceso de la organización para planificar las actividades</a:t>
                      </a:r>
                      <a:r>
                        <a:rPr lang="es-ES" sz="1100" baseline="0" dirty="0">
                          <a:latin typeface="BaileySansITC-Book"/>
                        </a:rPr>
                        <a:t> </a:t>
                      </a:r>
                      <a:r>
                        <a:rPr lang="es-ES" sz="1100" dirty="0">
                          <a:latin typeface="BaileySansITC-Book"/>
                        </a:rPr>
                        <a:t>del proyecto</a:t>
                      </a:r>
                      <a:endParaRPr lang="es-ES" altLang="en-US" sz="1100" kern="1200" dirty="0">
                        <a:solidFill>
                          <a:schemeClr val="tx1"/>
                        </a:solidFill>
                        <a:latin typeface="+mn-lt"/>
                        <a:ea typeface="+mn-ea"/>
                        <a:cs typeface="+mn-cs"/>
                      </a:endParaRPr>
                    </a:p>
                  </a:txBody>
                  <a:tcPr marL="84404" marR="84404" marT="45732" marB="45732" anchor="ctr"/>
                </a:tc>
                <a:tc>
                  <a:txBody>
                    <a:bodyPr/>
                    <a:lstStyle/>
                    <a:p>
                      <a:pPr algn="ctr"/>
                      <a:r>
                        <a:rPr lang="es-ES" altLang="en-US" sz="1100" kern="1200" dirty="0">
                          <a:solidFill>
                            <a:schemeClr val="tx1"/>
                          </a:solidFill>
                          <a:latin typeface="+mn-lt"/>
                          <a:ea typeface="+mn-ea"/>
                          <a:cs typeface="+mn-cs"/>
                        </a:rPr>
                        <a:t>ESTI</a:t>
                      </a:r>
                    </a:p>
                  </a:txBody>
                  <a:tcPr marL="84404" marR="84404" marT="45732" marB="45732" anchor="ctr"/>
                </a:tc>
                <a:tc>
                  <a:txBody>
                    <a:bodyPr/>
                    <a:lstStyle/>
                    <a:p>
                      <a:pPr algn="ctr"/>
                      <a:r>
                        <a:rPr lang="es-ES" altLang="en-US" sz="1100" kern="1200" dirty="0">
                          <a:solidFill>
                            <a:schemeClr val="tx1"/>
                          </a:solidFill>
                          <a:latin typeface="+mn-lt"/>
                          <a:ea typeface="+mn-ea"/>
                          <a:cs typeface="+mn-cs"/>
                        </a:rPr>
                        <a:t>CPROY</a:t>
                      </a:r>
                    </a:p>
                    <a:p>
                      <a:pPr algn="ctr"/>
                      <a:r>
                        <a:rPr lang="es-ES" altLang="en-US" sz="1100" kern="1200" dirty="0">
                          <a:solidFill>
                            <a:schemeClr val="tx1"/>
                          </a:solidFill>
                          <a:latin typeface="+mn-lt"/>
                          <a:ea typeface="+mn-ea"/>
                          <a:cs typeface="+mn-cs"/>
                        </a:rPr>
                        <a:t>PPROY</a:t>
                      </a:r>
                    </a:p>
                  </a:txBody>
                  <a:tcPr marL="84404" marR="84404" marT="45732" marB="45732" anchor="ctr"/>
                </a:tc>
                <a:extLst>
                  <a:ext uri="{0D108BD9-81ED-4DB2-BD59-A6C34878D82A}">
                    <a16:rowId xmlns:a16="http://schemas.microsoft.com/office/drawing/2014/main" val="10002"/>
                  </a:ext>
                </a:extLst>
              </a:tr>
              <a:tr h="581140">
                <a:tc vMerge="1">
                  <a:txBody>
                    <a:bodyPr/>
                    <a:lstStyle/>
                    <a:p>
                      <a:endParaRPr lang="en-US"/>
                    </a:p>
                  </a:txBody>
                  <a:tcP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SP 1.3 </a:t>
                      </a:r>
                      <a:r>
                        <a:rPr lang="es-ES" sz="1100" dirty="0">
                          <a:latin typeface="BaileySansITC-Book"/>
                        </a:rPr>
                        <a:t>Establecer el entorno de trabajo del proyecto.</a:t>
                      </a:r>
                    </a:p>
                  </a:txBody>
                  <a:tcPr marL="84404" marR="84404" marT="45732" marB="45732" anchor="ctr"/>
                </a:tc>
                <a:tc>
                  <a:txBody>
                    <a:bodyPr/>
                    <a:lstStyle/>
                    <a:p>
                      <a:pPr algn="ctr"/>
                      <a:r>
                        <a:rPr lang="es-ES" sz="1100" dirty="0"/>
                        <a:t>  EQUIHEPROY</a:t>
                      </a:r>
                    </a:p>
                    <a:p>
                      <a:pPr algn="ctr"/>
                      <a:r>
                        <a:rPr lang="es-ES" sz="1100" dirty="0"/>
                        <a:t>ENCUSIS</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100" dirty="0">
                        <a:latin typeface="BaileySansITC-Book"/>
                      </a:endParaRP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PPROY</a:t>
                      </a:r>
                    </a:p>
                  </a:txBody>
                  <a:tcPr marL="84404" marR="84404" marT="45732" marB="45732" anchor="ctr"/>
                </a:tc>
                <a:extLst>
                  <a:ext uri="{0D108BD9-81ED-4DB2-BD59-A6C34878D82A}">
                    <a16:rowId xmlns:a16="http://schemas.microsoft.com/office/drawing/2014/main" val="10003"/>
                  </a:ext>
                </a:extLst>
              </a:tr>
              <a:tr h="441471">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SP 1.4 </a:t>
                      </a:r>
                      <a:r>
                        <a:rPr lang="es-ES" sz="1100" dirty="0">
                          <a:latin typeface="BaileySansITC-Book"/>
                        </a:rPr>
                        <a:t>Integrar los planes.</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a:t>
                      </a: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PLANINT</a:t>
                      </a: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CPROY</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PPROY</a:t>
                      </a:r>
                    </a:p>
                  </a:txBody>
                  <a:tcPr marL="84404" marR="84404" marT="45732" marB="45732" anchor="ctr"/>
                </a:tc>
                <a:extLst>
                  <a:ext uri="{0D108BD9-81ED-4DB2-BD59-A6C34878D82A}">
                    <a16:rowId xmlns:a16="http://schemas.microsoft.com/office/drawing/2014/main" val="2031866362"/>
                  </a:ext>
                </a:extLst>
              </a:tr>
              <a:tr h="650974">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SP 1.5 </a:t>
                      </a:r>
                      <a:r>
                        <a:rPr lang="es-ES" sz="1100" dirty="0">
                          <a:latin typeface="BaileySansITC-Book"/>
                        </a:rPr>
                        <a:t>Gestionar el proyecto utilizando planes integrados</a:t>
                      </a: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GEPROIN</a:t>
                      </a: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PPROY</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CPROY</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ACREPRO</a:t>
                      </a:r>
                    </a:p>
                  </a:txBody>
                  <a:tcPr marL="84404" marR="84404" marT="45732" marB="45732" anchor="ctr"/>
                </a:tc>
                <a:extLst>
                  <a:ext uri="{0D108BD9-81ED-4DB2-BD59-A6C34878D82A}">
                    <a16:rowId xmlns:a16="http://schemas.microsoft.com/office/drawing/2014/main" val="3694624400"/>
                  </a:ext>
                </a:extLst>
              </a:tr>
              <a:tr h="631021">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algn="ctr"/>
                      <a:r>
                        <a:rPr lang="es-ES" altLang="en-US" sz="1100" kern="1200" dirty="0">
                          <a:solidFill>
                            <a:schemeClr val="tx1"/>
                          </a:solidFill>
                          <a:latin typeface="+mn-lt"/>
                          <a:ea typeface="+mn-ea"/>
                          <a:cs typeface="+mn-cs"/>
                        </a:rPr>
                        <a:t>SP 1.6 </a:t>
                      </a:r>
                      <a:r>
                        <a:rPr lang="es-ES" sz="1100" dirty="0">
                          <a:latin typeface="BaileySansITC-Book"/>
                        </a:rPr>
                        <a:t>Establecer los equipos.</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100" dirty="0">
                        <a:latin typeface="BaileySansITC-Book"/>
                      </a:endParaRPr>
                    </a:p>
                  </a:txBody>
                  <a:tcPr marL="84404" marR="84404" marT="45732" marB="45732" anchor="ctr"/>
                </a:tc>
                <a:tc>
                  <a:txBody>
                    <a:bodyPr/>
                    <a:lstStyle/>
                    <a:p>
                      <a:pPr algn="ctr"/>
                      <a:r>
                        <a:rPr lang="es-ES" sz="1100" dirty="0"/>
                        <a:t>VISCOMPROY</a:t>
                      </a:r>
                    </a:p>
                    <a:p>
                      <a:pPr algn="ctr"/>
                      <a:r>
                        <a:rPr lang="es-ES" sz="1100" dirty="0"/>
                        <a:t>ESTEQ</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100" dirty="0">
                        <a:latin typeface="BaileySansITC-Book"/>
                      </a:endParaRPr>
                    </a:p>
                  </a:txBody>
                  <a:tcPr marL="84404" marR="84404" marT="45732" marB="45732" anchor="ctr"/>
                </a:tc>
                <a:tc rowSpan="4">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100" dirty="0">
                        <a:latin typeface="BaileySansITC-Book"/>
                      </a:endParaRP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100" dirty="0">
                          <a:latin typeface="BaileySansITC-Book"/>
                        </a:rPr>
                        <a:t>PPROY</a:t>
                      </a:r>
                    </a:p>
                  </a:txBody>
                  <a:tcPr marL="84404" marR="84404" marT="45732" marB="45732" anchor="ctr"/>
                </a:tc>
                <a:extLst>
                  <a:ext uri="{0D108BD9-81ED-4DB2-BD59-A6C34878D82A}">
                    <a16:rowId xmlns:a16="http://schemas.microsoft.com/office/drawing/2014/main" val="549276430"/>
                  </a:ext>
                </a:extLst>
              </a:tr>
              <a:tr h="581140">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algn="ctr"/>
                      <a:r>
                        <a:rPr lang="es-ES" altLang="en-US" sz="1100" kern="1200" dirty="0">
                          <a:solidFill>
                            <a:schemeClr val="tx1"/>
                          </a:solidFill>
                          <a:latin typeface="+mn-lt"/>
                          <a:ea typeface="+mn-ea"/>
                          <a:cs typeface="+mn-cs"/>
                        </a:rPr>
                        <a:t>SP 1.7 </a:t>
                      </a:r>
                      <a:r>
                        <a:rPr lang="es-ES" sz="1100" dirty="0">
                          <a:latin typeface="BaileySansITC-Book"/>
                        </a:rPr>
                        <a:t>Contribuir a los activos de proceso de la organización.</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100" dirty="0">
                        <a:latin typeface="BaileySansITC-Book"/>
                      </a:endParaRPr>
                    </a:p>
                  </a:txBody>
                  <a:tcPr marL="84404" marR="84404" marT="45732" marB="45732" anchor="ctr"/>
                </a:tc>
                <a:tc>
                  <a:txBody>
                    <a:bodyPr/>
                    <a:lstStyle/>
                    <a:p>
                      <a:pPr algn="ctr"/>
                      <a:r>
                        <a:rPr lang="es-ES" sz="1100" dirty="0"/>
                        <a:t>ACTPROORG</a:t>
                      </a:r>
                    </a:p>
                    <a:p>
                      <a:pPr algn="ctr"/>
                      <a:r>
                        <a:rPr lang="es-ES" sz="1100" dirty="0"/>
                        <a:t>PROMEJACT</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100" dirty="0">
                        <a:latin typeface="BaileySansITC-Book"/>
                      </a:endParaRPr>
                    </a:p>
                  </a:txBody>
                  <a:tcPr marL="84404" marR="84404" marT="45732" marB="45732" anchor="ctr"/>
                </a:tc>
                <a:tc vMerge="1">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100" dirty="0">
                        <a:latin typeface="BaileySansITC-Book"/>
                      </a:endParaRPr>
                    </a:p>
                  </a:txBody>
                  <a:tcPr marL="84404" marR="84404" marT="45732" marB="45732" anchor="ctr"/>
                </a:tc>
                <a:extLst>
                  <a:ext uri="{0D108BD9-81ED-4DB2-BD59-A6C34878D82A}">
                    <a16:rowId xmlns:a16="http://schemas.microsoft.com/office/drawing/2014/main" val="1408085513"/>
                  </a:ext>
                </a:extLst>
              </a:tr>
              <a:tr h="598598">
                <a:tc rowSpan="3">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MX" sz="1100" kern="1200" dirty="0">
                          <a:solidFill>
                            <a:schemeClr val="tx1"/>
                          </a:solidFill>
                          <a:latin typeface="+mn-lt"/>
                          <a:ea typeface="+mn-ea"/>
                          <a:cs typeface="+mn-cs"/>
                        </a:rPr>
                        <a:t>SG  2 </a:t>
                      </a:r>
                      <a:r>
                        <a:rPr lang="es-ES" sz="1100" dirty="0">
                          <a:latin typeface="BaileySansITC-Book"/>
                        </a:rPr>
                        <a:t>Coordinar y colaborar con las partes interesadas relevantes.</a:t>
                      </a:r>
                    </a:p>
                    <a:p>
                      <a:pPr marL="0" marR="0" lvl="1" indent="0" algn="ctr" defTabSz="914400" rtl="0" eaLnBrk="0" fontAlgn="auto" latinLnBrk="0" hangingPunct="0">
                        <a:lnSpc>
                          <a:spcPct val="95000"/>
                        </a:lnSpc>
                        <a:spcBef>
                          <a:spcPts val="0"/>
                        </a:spcBef>
                        <a:spcAft>
                          <a:spcPts val="0"/>
                        </a:spcAft>
                        <a:buClrTx/>
                        <a:buSzTx/>
                        <a:buFontTx/>
                        <a:buNone/>
                        <a:tabLst/>
                        <a:defRPr/>
                      </a:pPr>
                      <a:endParaRPr lang="es-MX" sz="11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SP 2.1 </a:t>
                      </a:r>
                      <a:r>
                        <a:rPr lang="es-ES" sz="1100" dirty="0">
                          <a:latin typeface="BaileySansITC-Book"/>
                        </a:rPr>
                        <a:t>Gestionar la involucración de las partes interesadas.</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altLang="en-US" sz="1100" kern="1200" dirty="0">
                        <a:solidFill>
                          <a:schemeClr val="tx1"/>
                        </a:solidFill>
                        <a:latin typeface="+mn-lt"/>
                        <a:ea typeface="+mn-ea"/>
                        <a:cs typeface="+mn-cs"/>
                      </a:endParaRP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GRUIN</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altLang="en-US" sz="1100" kern="1200" dirty="0">
                        <a:solidFill>
                          <a:schemeClr val="tx1"/>
                        </a:solidFill>
                        <a:latin typeface="+mn-lt"/>
                        <a:ea typeface="+mn-ea"/>
                        <a:cs typeface="+mn-cs"/>
                      </a:endParaRPr>
                    </a:p>
                  </a:txBody>
                  <a:tcPr marL="84404" marR="84404" marT="45732" marB="45732" anchor="ctr"/>
                </a:tc>
                <a:tc vMerge="1">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altLang="en-US" sz="1100" kern="1200" dirty="0">
                        <a:solidFill>
                          <a:schemeClr val="tx1"/>
                        </a:solidFill>
                        <a:latin typeface="+mn-lt"/>
                        <a:ea typeface="+mn-ea"/>
                        <a:cs typeface="+mn-cs"/>
                      </a:endParaRPr>
                    </a:p>
                  </a:txBody>
                  <a:tcPr marL="84404" marR="84404" marT="45732" marB="45732" anchor="ctr"/>
                </a:tc>
                <a:extLst>
                  <a:ext uri="{0D108BD9-81ED-4DB2-BD59-A6C34878D82A}">
                    <a16:rowId xmlns:a16="http://schemas.microsoft.com/office/drawing/2014/main" val="10004"/>
                  </a:ext>
                </a:extLst>
              </a:tr>
              <a:tr h="389096">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SP 2.2 </a:t>
                      </a:r>
                      <a:r>
                        <a:rPr lang="es-ES" sz="1100" dirty="0">
                          <a:latin typeface="BaileySansITC-Book"/>
                        </a:rPr>
                        <a:t>Resolver las cuestiones de coordinación.</a:t>
                      </a:r>
                      <a:endParaRPr lang="es-ES" altLang="en-US" sz="1100" kern="1200" dirty="0">
                        <a:solidFill>
                          <a:schemeClr val="tx1"/>
                        </a:solidFill>
                        <a:latin typeface="+mn-lt"/>
                        <a:ea typeface="+mn-ea"/>
                        <a:cs typeface="+mn-cs"/>
                      </a:endParaRP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GRUIN</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altLang="en-US" sz="1100" kern="1200" dirty="0">
                        <a:solidFill>
                          <a:schemeClr val="tx1"/>
                        </a:solidFill>
                        <a:latin typeface="+mn-lt"/>
                        <a:ea typeface="+mn-ea"/>
                        <a:cs typeface="+mn-cs"/>
                      </a:endParaRPr>
                    </a:p>
                  </a:txBody>
                  <a:tcPr marL="84404" marR="84404" marT="45732" marB="45732" anchor="ctr"/>
                </a:tc>
                <a:tc vMerge="1">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altLang="en-US" sz="1100" kern="1200" dirty="0">
                        <a:solidFill>
                          <a:schemeClr val="tx1"/>
                        </a:solidFill>
                        <a:latin typeface="+mn-lt"/>
                        <a:ea typeface="+mn-ea"/>
                        <a:cs typeface="+mn-cs"/>
                      </a:endParaRPr>
                    </a:p>
                  </a:txBody>
                  <a:tcPr marL="84404" marR="84404" marT="45732" marB="45732" anchor="ctr"/>
                </a:tc>
                <a:extLst>
                  <a:ext uri="{0D108BD9-81ED-4DB2-BD59-A6C34878D82A}">
                    <a16:rowId xmlns:a16="http://schemas.microsoft.com/office/drawing/2014/main" val="10005"/>
                  </a:ext>
                </a:extLst>
              </a:tr>
              <a:tr h="603547">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SP 2.3 </a:t>
                      </a:r>
                      <a:r>
                        <a:rPr lang="es-ES" sz="1100" dirty="0">
                          <a:latin typeface="BaileySansITC-Book"/>
                        </a:rPr>
                        <a:t>Resolver las cuestiones de coordinación</a:t>
                      </a:r>
                      <a:endParaRPr lang="es-ES" altLang="en-US" sz="1100" kern="1200" dirty="0">
                        <a:solidFill>
                          <a:schemeClr val="tx1"/>
                        </a:solidFill>
                        <a:latin typeface="+mn-lt"/>
                        <a:ea typeface="+mn-ea"/>
                        <a:cs typeface="+mn-cs"/>
                      </a:endParaRP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DOCOMTRA</a:t>
                      </a:r>
                    </a:p>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100" kern="1200" dirty="0">
                          <a:solidFill>
                            <a:schemeClr val="tx1"/>
                          </a:solidFill>
                          <a:latin typeface="+mn-lt"/>
                          <a:ea typeface="+mn-ea"/>
                          <a:cs typeface="+mn-cs"/>
                        </a:rPr>
                        <a:t>CUCOIN</a:t>
                      </a:r>
                    </a:p>
                  </a:txBody>
                  <a:tcPr marL="84404" marR="84404" marT="45732" marB="45732" anchor="ctr"/>
                </a:tc>
                <a:tc>
                  <a:txBody>
                    <a:bodyPr/>
                    <a:lstStyle/>
                    <a:p>
                      <a:pPr marL="0" marR="0" lvl="1" indent="0" algn="ctr"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altLang="en-US" sz="1100" kern="1200" dirty="0">
                        <a:solidFill>
                          <a:schemeClr val="tx1"/>
                        </a:solidFill>
                        <a:latin typeface="+mn-lt"/>
                        <a:ea typeface="+mn-ea"/>
                        <a:cs typeface="+mn-cs"/>
                      </a:endParaRPr>
                    </a:p>
                  </a:txBody>
                  <a:tcPr marL="84404" marR="84404" marT="45732" marB="45732" anchor="ctr"/>
                </a:tc>
                <a:extLst>
                  <a:ext uri="{0D108BD9-81ED-4DB2-BD59-A6C34878D82A}">
                    <a16:rowId xmlns:a16="http://schemas.microsoft.com/office/drawing/2014/main" val="452581657"/>
                  </a:ext>
                </a:extLst>
              </a:tr>
            </a:tbl>
          </a:graphicData>
        </a:graphic>
      </p:graphicFrame>
    </p:spTree>
    <p:extLst>
      <p:ext uri="{BB962C8B-B14F-4D97-AF65-F5344CB8AC3E}">
        <p14:creationId xmlns:p14="http://schemas.microsoft.com/office/powerpoint/2010/main" val="3374575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85112" y="2660073"/>
            <a:ext cx="6246421" cy="1015663"/>
          </a:xfrm>
          <a:prstGeom prst="rect">
            <a:avLst/>
          </a:prstGeom>
          <a:noFill/>
        </p:spPr>
        <p:txBody>
          <a:bodyPr wrap="square" rtlCol="0">
            <a:spAutoFit/>
          </a:bodyPr>
          <a:lstStyle/>
          <a:p>
            <a:r>
              <a:rPr lang="es-PE" sz="6000" dirty="0"/>
              <a:t>GRACIAS</a:t>
            </a:r>
          </a:p>
        </p:txBody>
      </p:sp>
    </p:spTree>
    <p:extLst>
      <p:ext uri="{BB962C8B-B14F-4D97-AF65-F5344CB8AC3E}">
        <p14:creationId xmlns:p14="http://schemas.microsoft.com/office/powerpoint/2010/main" val="94893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6847" y="1789044"/>
            <a:ext cx="8596668" cy="1320800"/>
          </a:xfrm>
        </p:spPr>
        <p:txBody>
          <a:bodyPr/>
          <a:lstStyle/>
          <a:p>
            <a:r>
              <a:rPr lang="es-ES" dirty="0"/>
              <a:t>Propósito </a:t>
            </a:r>
          </a:p>
        </p:txBody>
      </p:sp>
      <p:sp>
        <p:nvSpPr>
          <p:cNvPr id="3" name="Marcador de contenido 2"/>
          <p:cNvSpPr>
            <a:spLocks noGrp="1"/>
          </p:cNvSpPr>
          <p:nvPr>
            <p:ph idx="1"/>
          </p:nvPr>
        </p:nvSpPr>
        <p:spPr>
          <a:xfrm>
            <a:off x="862865" y="2677425"/>
            <a:ext cx="8596668" cy="1735550"/>
          </a:xfrm>
        </p:spPr>
        <p:txBody>
          <a:bodyPr>
            <a:normAutofit/>
          </a:bodyPr>
          <a:lstStyle/>
          <a:p>
            <a:pPr marL="0" indent="0" algn="just">
              <a:buNone/>
            </a:pPr>
            <a:r>
              <a:rPr lang="es-ES" sz="2000" dirty="0"/>
              <a:t>El propósito de la Gestión Integrada del Proyecto (IPM) es establecer y gestionar el proyecto y la involucración de las partes interesadas relevantes de acuerdo a un proceso integrado y definido, que se adapta a partir del conjunto de procesos estándar de la organización.</a:t>
            </a:r>
          </a:p>
        </p:txBody>
      </p:sp>
    </p:spTree>
    <p:extLst>
      <p:ext uri="{BB962C8B-B14F-4D97-AF65-F5344CB8AC3E}">
        <p14:creationId xmlns:p14="http://schemas.microsoft.com/office/powerpoint/2010/main" val="378120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2619" y="270977"/>
            <a:ext cx="8596668" cy="1033670"/>
          </a:xfrm>
        </p:spPr>
        <p:txBody>
          <a:bodyPr/>
          <a:lstStyle/>
          <a:p>
            <a:r>
              <a:rPr lang="es-ES" dirty="0"/>
              <a:t>Metas y Practicas Especificas</a:t>
            </a:r>
          </a:p>
        </p:txBody>
      </p:sp>
      <p:graphicFrame>
        <p:nvGraphicFramePr>
          <p:cNvPr id="4" name="8 Tabla"/>
          <p:cNvGraphicFramePr>
            <a:graphicFrameLocks noGrp="1"/>
          </p:cNvGraphicFramePr>
          <p:nvPr>
            <p:extLst>
              <p:ext uri="{D42A27DB-BD31-4B8C-83A1-F6EECF244321}">
                <p14:modId xmlns:p14="http://schemas.microsoft.com/office/powerpoint/2010/main" val="619739308"/>
              </p:ext>
            </p:extLst>
          </p:nvPr>
        </p:nvGraphicFramePr>
        <p:xfrm>
          <a:off x="1305240" y="1135012"/>
          <a:ext cx="7847012" cy="5467961"/>
        </p:xfrm>
        <a:graphic>
          <a:graphicData uri="http://schemas.openxmlformats.org/drawingml/2006/table">
            <a:tbl>
              <a:tblPr firstRow="1" bandRow="1" bandCol="1">
                <a:tableStyleId>{72833802-FEF1-4C79-8D5D-14CF1EAF98D9}</a:tableStyleId>
              </a:tblPr>
              <a:tblGrid>
                <a:gridCol w="2373886">
                  <a:extLst>
                    <a:ext uri="{9D8B030D-6E8A-4147-A177-3AD203B41FA5}">
                      <a16:colId xmlns:a16="http://schemas.microsoft.com/office/drawing/2014/main" val="20000"/>
                    </a:ext>
                  </a:extLst>
                </a:gridCol>
                <a:gridCol w="5473126">
                  <a:extLst>
                    <a:ext uri="{9D8B030D-6E8A-4147-A177-3AD203B41FA5}">
                      <a16:colId xmlns:a16="http://schemas.microsoft.com/office/drawing/2014/main" val="20001"/>
                    </a:ext>
                  </a:extLst>
                </a:gridCol>
              </a:tblGrid>
              <a:tr h="359490">
                <a:tc>
                  <a:txBody>
                    <a:bodyPr/>
                    <a:lstStyle/>
                    <a:p>
                      <a:pPr algn="ctr"/>
                      <a:r>
                        <a:rPr lang="es-ES" sz="1600" dirty="0"/>
                        <a:t>METAS</a:t>
                      </a:r>
                      <a:endParaRPr lang="en-US" sz="1600" dirty="0"/>
                    </a:p>
                  </a:txBody>
                  <a:tcPr marL="84404" marR="84404" marT="45732" marB="45732"/>
                </a:tc>
                <a:tc>
                  <a:txBody>
                    <a:bodyPr/>
                    <a:lstStyle/>
                    <a:p>
                      <a:pPr algn="ctr"/>
                      <a:r>
                        <a:rPr lang="es-ES" sz="1600" dirty="0"/>
                        <a:t>PRÁCTICAS</a:t>
                      </a:r>
                      <a:endParaRPr lang="en-US" sz="1600" dirty="0"/>
                    </a:p>
                  </a:txBody>
                  <a:tcPr marL="84404" marR="84404" marT="45732" marB="45732"/>
                </a:tc>
                <a:extLst>
                  <a:ext uri="{0D108BD9-81ED-4DB2-BD59-A6C34878D82A}">
                    <a16:rowId xmlns:a16="http://schemas.microsoft.com/office/drawing/2014/main" val="10000"/>
                  </a:ext>
                </a:extLst>
              </a:tr>
              <a:tr h="509823">
                <a:tc rowSpan="7">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MX" sz="1600" kern="1200" dirty="0">
                          <a:solidFill>
                            <a:schemeClr val="tx1"/>
                          </a:solidFill>
                          <a:latin typeface="+mn-lt"/>
                          <a:ea typeface="+mn-ea"/>
                          <a:cs typeface="+mn-cs"/>
                        </a:rPr>
                        <a:t>SG 1 </a:t>
                      </a:r>
                      <a:r>
                        <a:rPr lang="es-ES" sz="1600" dirty="0">
                          <a:latin typeface="BaileySansITC-Book"/>
                        </a:rPr>
                        <a:t>Utilizar el proceso definido del proyecto</a:t>
                      </a:r>
                      <a:endParaRPr lang="es-MX" sz="1600" kern="1200" dirty="0">
                        <a:solidFill>
                          <a:schemeClr val="tx1"/>
                        </a:solidFill>
                        <a:latin typeface="+mn-lt"/>
                        <a:ea typeface="+mn-ea"/>
                        <a:cs typeface="+mn-cs"/>
                      </a:endParaRPr>
                    </a:p>
                  </a:txBody>
                  <a:tcPr marL="84404" marR="84404" marT="45732" marB="45732" anchor="ctr">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1.1 </a:t>
                      </a:r>
                      <a:r>
                        <a:rPr lang="es-ES" sz="1400" dirty="0">
                          <a:latin typeface="BaileySansITC-Book"/>
                        </a:rPr>
                        <a:t>Establecer el proceso definido del proyecto.</a:t>
                      </a:r>
                    </a:p>
                  </a:txBody>
                  <a:tcPr marL="84404" marR="84404" marT="45732" marB="45732"/>
                </a:tc>
                <a:extLst>
                  <a:ext uri="{0D108BD9-81ED-4DB2-BD59-A6C34878D82A}">
                    <a16:rowId xmlns:a16="http://schemas.microsoft.com/office/drawing/2014/main" val="10001"/>
                  </a:ext>
                </a:extLst>
              </a:tr>
              <a:tr h="382993">
                <a:tc vMerge="1">
                  <a:txBody>
                    <a:bodyPr/>
                    <a:lstStyle/>
                    <a:p>
                      <a:endParaRPr lang="en-US"/>
                    </a:p>
                  </a:txBody>
                  <a:tcPr/>
                </a:tc>
                <a:tc>
                  <a:txBody>
                    <a:bodyPr/>
                    <a:lstStyle/>
                    <a:p>
                      <a:pPr algn="just"/>
                      <a:r>
                        <a:rPr lang="es-ES" altLang="en-US" sz="1400" kern="1200" dirty="0">
                          <a:solidFill>
                            <a:schemeClr val="tx1"/>
                          </a:solidFill>
                          <a:latin typeface="+mn-lt"/>
                          <a:ea typeface="+mn-ea"/>
                          <a:cs typeface="+mn-cs"/>
                        </a:rPr>
                        <a:t>SP</a:t>
                      </a:r>
                      <a:r>
                        <a:rPr lang="es-ES" altLang="en-US" sz="1400" kern="1200" baseline="0" dirty="0">
                          <a:solidFill>
                            <a:schemeClr val="tx1"/>
                          </a:solidFill>
                          <a:latin typeface="+mn-lt"/>
                          <a:ea typeface="+mn-ea"/>
                          <a:cs typeface="+mn-cs"/>
                        </a:rPr>
                        <a:t> </a:t>
                      </a:r>
                      <a:r>
                        <a:rPr lang="es-ES" altLang="en-US" sz="1400" kern="1200" dirty="0">
                          <a:solidFill>
                            <a:schemeClr val="tx1"/>
                          </a:solidFill>
                          <a:latin typeface="+mn-lt"/>
                          <a:ea typeface="+mn-ea"/>
                          <a:cs typeface="+mn-cs"/>
                        </a:rPr>
                        <a:t>1.2</a:t>
                      </a:r>
                      <a:r>
                        <a:rPr lang="es-ES" altLang="en-US" sz="1400" kern="1200" baseline="0" dirty="0">
                          <a:solidFill>
                            <a:schemeClr val="tx1"/>
                          </a:solidFill>
                          <a:latin typeface="+mn-lt"/>
                          <a:ea typeface="+mn-ea"/>
                          <a:cs typeface="+mn-cs"/>
                        </a:rPr>
                        <a:t> </a:t>
                      </a:r>
                      <a:r>
                        <a:rPr lang="es-ES" sz="1400" dirty="0">
                          <a:latin typeface="BaileySansITC-Book"/>
                        </a:rPr>
                        <a:t>Utilizar los activos de proceso de la organización para planificar las actividades</a:t>
                      </a:r>
                      <a:r>
                        <a:rPr lang="es-ES" sz="1400" baseline="0" dirty="0">
                          <a:latin typeface="BaileySansITC-Book"/>
                        </a:rPr>
                        <a:t> </a:t>
                      </a:r>
                      <a:r>
                        <a:rPr lang="es-ES" sz="1400" dirty="0">
                          <a:latin typeface="BaileySansITC-Book"/>
                        </a:rPr>
                        <a:t>del proyecto</a:t>
                      </a:r>
                      <a:endParaRPr lang="es-ES" altLang="en-US" sz="1100" kern="1200" dirty="0">
                        <a:solidFill>
                          <a:schemeClr val="tx1"/>
                        </a:solidFill>
                        <a:latin typeface="+mn-lt"/>
                        <a:ea typeface="+mn-ea"/>
                        <a:cs typeface="+mn-cs"/>
                      </a:endParaRPr>
                    </a:p>
                  </a:txBody>
                  <a:tcPr marL="84404" marR="84404" marT="45732" marB="45732"/>
                </a:tc>
                <a:extLst>
                  <a:ext uri="{0D108BD9-81ED-4DB2-BD59-A6C34878D82A}">
                    <a16:rowId xmlns:a16="http://schemas.microsoft.com/office/drawing/2014/main" val="10002"/>
                  </a:ext>
                </a:extLst>
              </a:tr>
              <a:tr h="509823">
                <a:tc vMerge="1">
                  <a:txBody>
                    <a:bodyPr/>
                    <a:lstStyle/>
                    <a:p>
                      <a:endParaRPr lang="en-US"/>
                    </a:p>
                  </a:txBody>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1.3 </a:t>
                      </a:r>
                      <a:r>
                        <a:rPr lang="es-ES" sz="1400" dirty="0">
                          <a:latin typeface="BaileySansITC-Book"/>
                        </a:rPr>
                        <a:t>Establecer el entorno de trabajo del proyecto.</a:t>
                      </a:r>
                    </a:p>
                  </a:txBody>
                  <a:tcPr marL="84404" marR="84404" marT="45732" marB="45732"/>
                </a:tc>
                <a:extLst>
                  <a:ext uri="{0D108BD9-81ED-4DB2-BD59-A6C34878D82A}">
                    <a16:rowId xmlns:a16="http://schemas.microsoft.com/office/drawing/2014/main" val="10003"/>
                  </a:ext>
                </a:extLst>
              </a:tr>
              <a:tr h="509823">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1.4 </a:t>
                      </a:r>
                      <a:r>
                        <a:rPr lang="es-ES" sz="1400" dirty="0">
                          <a:latin typeface="BaileySansITC-Book"/>
                        </a:rPr>
                        <a:t>Integrar los planes.</a:t>
                      </a:r>
                    </a:p>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400" dirty="0">
                          <a:latin typeface="BaileySansITC-Book"/>
                        </a:rPr>
                        <a:t>.</a:t>
                      </a:r>
                    </a:p>
                  </a:txBody>
                  <a:tcPr marL="84404" marR="84404" marT="45732" marB="45732"/>
                </a:tc>
                <a:extLst>
                  <a:ext uri="{0D108BD9-81ED-4DB2-BD59-A6C34878D82A}">
                    <a16:rowId xmlns:a16="http://schemas.microsoft.com/office/drawing/2014/main" val="2031866362"/>
                  </a:ext>
                </a:extLst>
              </a:tr>
              <a:tr h="509823">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1.5 </a:t>
                      </a:r>
                      <a:r>
                        <a:rPr lang="es-ES" sz="1400" dirty="0">
                          <a:latin typeface="BaileySansITC-Book"/>
                        </a:rPr>
                        <a:t>Gestionar el proyecto utilizando planes integrados</a:t>
                      </a:r>
                    </a:p>
                  </a:txBody>
                  <a:tcPr marL="84404" marR="84404" marT="45732" marB="45732"/>
                </a:tc>
                <a:extLst>
                  <a:ext uri="{0D108BD9-81ED-4DB2-BD59-A6C34878D82A}">
                    <a16:rowId xmlns:a16="http://schemas.microsoft.com/office/drawing/2014/main" val="3694624400"/>
                  </a:ext>
                </a:extLst>
              </a:tr>
              <a:tr h="509823">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r>
                        <a:rPr lang="es-ES" altLang="en-US" sz="1400" kern="1200" dirty="0">
                          <a:solidFill>
                            <a:schemeClr val="tx1"/>
                          </a:solidFill>
                          <a:latin typeface="+mn-lt"/>
                          <a:ea typeface="+mn-ea"/>
                          <a:cs typeface="+mn-cs"/>
                        </a:rPr>
                        <a:t>SP 1.6 </a:t>
                      </a:r>
                      <a:r>
                        <a:rPr lang="es-ES" sz="1400" dirty="0">
                          <a:latin typeface="BaileySansITC-Book"/>
                        </a:rPr>
                        <a:t>Establecer los equipos.</a:t>
                      </a:r>
                    </a:p>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400" dirty="0">
                        <a:latin typeface="BaileySansITC-Book"/>
                      </a:endParaRPr>
                    </a:p>
                  </a:txBody>
                  <a:tcPr marL="84404" marR="84404" marT="45732" marB="45732"/>
                </a:tc>
                <a:extLst>
                  <a:ext uri="{0D108BD9-81ED-4DB2-BD59-A6C34878D82A}">
                    <a16:rowId xmlns:a16="http://schemas.microsoft.com/office/drawing/2014/main" val="549276430"/>
                  </a:ext>
                </a:extLst>
              </a:tr>
              <a:tr h="509823">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r>
                        <a:rPr lang="es-ES" altLang="en-US" sz="1400" kern="1200" dirty="0">
                          <a:solidFill>
                            <a:schemeClr val="tx1"/>
                          </a:solidFill>
                          <a:latin typeface="+mn-lt"/>
                          <a:ea typeface="+mn-ea"/>
                          <a:cs typeface="+mn-cs"/>
                        </a:rPr>
                        <a:t>SP 1.7 </a:t>
                      </a:r>
                      <a:r>
                        <a:rPr lang="es-ES" sz="1400" dirty="0">
                          <a:latin typeface="BaileySansITC-Book"/>
                        </a:rPr>
                        <a:t>Contribuir a los activos de proceso de la organización.</a:t>
                      </a:r>
                    </a:p>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sz="1400" dirty="0">
                        <a:latin typeface="BaileySansITC-Book"/>
                      </a:endParaRPr>
                    </a:p>
                  </a:txBody>
                  <a:tcPr marL="84404" marR="84404" marT="45732" marB="45732"/>
                </a:tc>
                <a:extLst>
                  <a:ext uri="{0D108BD9-81ED-4DB2-BD59-A6C34878D82A}">
                    <a16:rowId xmlns:a16="http://schemas.microsoft.com/office/drawing/2014/main" val="1408085513"/>
                  </a:ext>
                </a:extLst>
              </a:tr>
              <a:tr h="477488">
                <a:tc rowSpan="3">
                  <a:txBody>
                    <a:bodyPr/>
                    <a:lstStyle/>
                    <a:p>
                      <a:pPr marL="0" marR="0" lvl="1" indent="0" algn="l" defTabSz="914400" rtl="0" eaLnBrk="0" fontAlgn="auto" latinLnBrk="0" hangingPunct="0">
                        <a:lnSpc>
                          <a:spcPct val="95000"/>
                        </a:lnSpc>
                        <a:spcBef>
                          <a:spcPts val="0"/>
                        </a:spcBef>
                        <a:spcAft>
                          <a:spcPts val="0"/>
                        </a:spcAft>
                        <a:buClrTx/>
                        <a:buSzTx/>
                        <a:buFontTx/>
                        <a:buNone/>
                        <a:tabLst/>
                        <a:defRPr/>
                      </a:pPr>
                      <a:r>
                        <a:rPr lang="es-MX" sz="1600" kern="1200" dirty="0">
                          <a:solidFill>
                            <a:schemeClr val="tx1"/>
                          </a:solidFill>
                          <a:latin typeface="+mn-lt"/>
                          <a:ea typeface="+mn-ea"/>
                          <a:cs typeface="+mn-cs"/>
                        </a:rPr>
                        <a:t>SG  2 </a:t>
                      </a:r>
                      <a:r>
                        <a:rPr lang="es-ES" sz="1600" dirty="0">
                          <a:latin typeface="BaileySansITC-Book"/>
                        </a:rPr>
                        <a:t>Coordinar y colaborar con las partes interesadas relevantes.</a:t>
                      </a:r>
                    </a:p>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2.1 </a:t>
                      </a:r>
                      <a:r>
                        <a:rPr lang="es-ES" sz="1400" dirty="0">
                          <a:latin typeface="BaileySansITC-Book"/>
                        </a:rPr>
                        <a:t>Gestionar la involucración de las partes interesadas.</a:t>
                      </a:r>
                    </a:p>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endParaRPr lang="es-ES" altLang="en-US" sz="1400" kern="1200" dirty="0">
                        <a:solidFill>
                          <a:schemeClr val="tx1"/>
                        </a:solidFill>
                        <a:latin typeface="+mn-lt"/>
                        <a:ea typeface="+mn-ea"/>
                        <a:cs typeface="+mn-cs"/>
                      </a:endParaRPr>
                    </a:p>
                  </a:txBody>
                  <a:tcPr marL="84404" marR="84404" marT="45732" marB="45732"/>
                </a:tc>
                <a:extLst>
                  <a:ext uri="{0D108BD9-81ED-4DB2-BD59-A6C34878D82A}">
                    <a16:rowId xmlns:a16="http://schemas.microsoft.com/office/drawing/2014/main" val="10004"/>
                  </a:ext>
                </a:extLst>
              </a:tr>
              <a:tr h="481066">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2.2 </a:t>
                      </a:r>
                      <a:r>
                        <a:rPr lang="es-ES" sz="1400" dirty="0">
                          <a:latin typeface="BaileySansITC-Book"/>
                        </a:rPr>
                        <a:t>Resolver las cuestiones de coordinación.</a:t>
                      </a:r>
                      <a:endParaRPr lang="es-ES" altLang="en-US" sz="1400" kern="1200" dirty="0">
                        <a:solidFill>
                          <a:schemeClr val="tx1"/>
                        </a:solidFill>
                        <a:latin typeface="+mn-lt"/>
                        <a:ea typeface="+mn-ea"/>
                        <a:cs typeface="+mn-cs"/>
                      </a:endParaRPr>
                    </a:p>
                  </a:txBody>
                  <a:tcPr marL="84404" marR="84404" marT="45732" marB="45732"/>
                </a:tc>
                <a:extLst>
                  <a:ext uri="{0D108BD9-81ED-4DB2-BD59-A6C34878D82A}">
                    <a16:rowId xmlns:a16="http://schemas.microsoft.com/office/drawing/2014/main" val="10005"/>
                  </a:ext>
                </a:extLst>
              </a:tr>
              <a:tr h="481066">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T w="12700" cap="flat" cmpd="sng" algn="ctr">
                      <a:solidFill>
                        <a:srgbClr val="52B442"/>
                      </a:solidFill>
                      <a:prstDash val="solid"/>
                      <a:round/>
                      <a:headEnd type="none" w="med" len="med"/>
                      <a:tailEnd type="none" w="med" len="med"/>
                    </a:lnT>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2.3 </a:t>
                      </a:r>
                      <a:r>
                        <a:rPr lang="es-ES" sz="1400" dirty="0">
                          <a:latin typeface="BaileySansITC-Book"/>
                        </a:rPr>
                        <a:t>Resolver las cuestiones de coordinación</a:t>
                      </a:r>
                      <a:endParaRPr lang="es-ES" altLang="en-US" sz="1400" kern="1200" dirty="0">
                        <a:solidFill>
                          <a:schemeClr val="tx1"/>
                        </a:solidFill>
                        <a:latin typeface="+mn-lt"/>
                        <a:ea typeface="+mn-ea"/>
                        <a:cs typeface="+mn-cs"/>
                      </a:endParaRPr>
                    </a:p>
                  </a:txBody>
                  <a:tcPr marL="84404" marR="84404" marT="45732" marB="45732"/>
                </a:tc>
                <a:extLst>
                  <a:ext uri="{0D108BD9-81ED-4DB2-BD59-A6C34878D82A}">
                    <a16:rowId xmlns:a16="http://schemas.microsoft.com/office/drawing/2014/main" val="452581657"/>
                  </a:ext>
                </a:extLst>
              </a:tr>
            </a:tbl>
          </a:graphicData>
        </a:graphic>
      </p:graphicFrame>
    </p:spTree>
    <p:extLst>
      <p:ext uri="{BB962C8B-B14F-4D97-AF65-F5344CB8AC3E}">
        <p14:creationId xmlns:p14="http://schemas.microsoft.com/office/powerpoint/2010/main" val="261859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0099" y="371060"/>
            <a:ext cx="8596668" cy="1320800"/>
          </a:xfrm>
        </p:spPr>
        <p:txBody>
          <a:bodyPr/>
          <a:lstStyle/>
          <a:p>
            <a:r>
              <a:rPr lang="es-ES" dirty="0"/>
              <a:t>SG 1 : </a:t>
            </a:r>
            <a:r>
              <a:rPr lang="es-ES" dirty="0">
                <a:latin typeface="BaileySansITC-Book"/>
              </a:rPr>
              <a:t>Utilizar el proceso definido del proyecto</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33141364"/>
              </p:ext>
            </p:extLst>
          </p:nvPr>
        </p:nvGraphicFramePr>
        <p:xfrm>
          <a:off x="1404730" y="2818390"/>
          <a:ext cx="7083626" cy="3792896"/>
        </p:xfrm>
        <a:graphic>
          <a:graphicData uri="http://schemas.openxmlformats.org/drawingml/2006/table">
            <a:tbl>
              <a:tblPr firstRow="1" bandRow="1" bandCol="1">
                <a:tableStyleId>{72833802-FEF1-4C79-8D5D-14CF1EAF98D9}</a:tableStyleId>
              </a:tblPr>
              <a:tblGrid>
                <a:gridCol w="2142946">
                  <a:extLst>
                    <a:ext uri="{9D8B030D-6E8A-4147-A177-3AD203B41FA5}">
                      <a16:colId xmlns:a16="http://schemas.microsoft.com/office/drawing/2014/main" val="1792121283"/>
                    </a:ext>
                  </a:extLst>
                </a:gridCol>
                <a:gridCol w="4940680">
                  <a:extLst>
                    <a:ext uri="{9D8B030D-6E8A-4147-A177-3AD203B41FA5}">
                      <a16:colId xmlns:a16="http://schemas.microsoft.com/office/drawing/2014/main" val="3576468352"/>
                    </a:ext>
                  </a:extLst>
                </a:gridCol>
              </a:tblGrid>
              <a:tr h="331710">
                <a:tc>
                  <a:txBody>
                    <a:bodyPr/>
                    <a:lstStyle/>
                    <a:p>
                      <a:pPr algn="ctr"/>
                      <a:r>
                        <a:rPr lang="es-ES" sz="1600" dirty="0"/>
                        <a:t>METAS</a:t>
                      </a:r>
                      <a:endParaRPr lang="en-US" sz="1600" dirty="0"/>
                    </a:p>
                  </a:txBody>
                  <a:tcPr marL="84404" marR="84404" marT="45732" marB="45732"/>
                </a:tc>
                <a:tc>
                  <a:txBody>
                    <a:bodyPr/>
                    <a:lstStyle/>
                    <a:p>
                      <a:pPr algn="ctr"/>
                      <a:r>
                        <a:rPr lang="es-ES" sz="1600" dirty="0"/>
                        <a:t>PRÁCTICAS</a:t>
                      </a:r>
                      <a:endParaRPr lang="en-US" sz="1600" dirty="0"/>
                    </a:p>
                  </a:txBody>
                  <a:tcPr marL="84404" marR="84404" marT="45732" marB="45732"/>
                </a:tc>
                <a:extLst>
                  <a:ext uri="{0D108BD9-81ED-4DB2-BD59-A6C34878D82A}">
                    <a16:rowId xmlns:a16="http://schemas.microsoft.com/office/drawing/2014/main" val="1073339569"/>
                  </a:ext>
                </a:extLst>
              </a:tr>
              <a:tr h="470426">
                <a:tc rowSpan="7">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r>
                        <a:rPr lang="es-MX" sz="1600" kern="1200" dirty="0">
                          <a:solidFill>
                            <a:schemeClr val="tx1"/>
                          </a:solidFill>
                          <a:latin typeface="+mn-lt"/>
                          <a:ea typeface="+mn-ea"/>
                          <a:cs typeface="+mn-cs"/>
                        </a:rPr>
                        <a:t>SG 1 </a:t>
                      </a:r>
                      <a:r>
                        <a:rPr lang="es-ES" sz="1600" dirty="0">
                          <a:latin typeface="BaileySansITC-Book"/>
                        </a:rPr>
                        <a:t>Utilizar el proceso definido del proyecto</a:t>
                      </a:r>
                      <a:endParaRPr lang="es-MX" sz="1600" kern="1200" dirty="0">
                        <a:solidFill>
                          <a:schemeClr val="tx1"/>
                        </a:solidFill>
                        <a:latin typeface="+mn-lt"/>
                        <a:ea typeface="+mn-ea"/>
                        <a:cs typeface="+mn-cs"/>
                      </a:endParaRPr>
                    </a:p>
                  </a:txBody>
                  <a:tcPr marL="84404" marR="84404" marT="45732" marB="45732" anchor="ctr">
                    <a:lnB w="12700" cap="flat" cmpd="sng" algn="ctr">
                      <a:solidFill>
                        <a:srgbClr val="52B442"/>
                      </a:solidFill>
                      <a:prstDash val="solid"/>
                      <a:round/>
                      <a:headEnd type="none" w="med" len="med"/>
                      <a:tailEnd type="none" w="med" len="med"/>
                    </a:lnB>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1.1 </a:t>
                      </a:r>
                      <a:r>
                        <a:rPr lang="es-ES" sz="1400" dirty="0">
                          <a:latin typeface="BaileySansITC-Book"/>
                        </a:rPr>
                        <a:t>Establecer el proceso definido del proyecto.</a:t>
                      </a:r>
                    </a:p>
                  </a:txBody>
                  <a:tcPr marL="84404" marR="84404" marT="45732" marB="45732">
                    <a:solidFill>
                      <a:schemeClr val="bg1"/>
                    </a:solidFill>
                  </a:tcPr>
                </a:tc>
                <a:extLst>
                  <a:ext uri="{0D108BD9-81ED-4DB2-BD59-A6C34878D82A}">
                    <a16:rowId xmlns:a16="http://schemas.microsoft.com/office/drawing/2014/main" val="682759783"/>
                  </a:ext>
                </a:extLst>
              </a:tr>
              <a:tr h="478141">
                <a:tc vMerge="1">
                  <a:txBody>
                    <a:bodyPr/>
                    <a:lstStyle/>
                    <a:p>
                      <a:endParaRPr lang="en-US"/>
                    </a:p>
                  </a:txBody>
                  <a:tcPr/>
                </a:tc>
                <a:tc>
                  <a:txBody>
                    <a:bodyPr/>
                    <a:lstStyle/>
                    <a:p>
                      <a:pPr algn="just"/>
                      <a:r>
                        <a:rPr lang="es-ES" altLang="en-US" sz="1400" kern="1200" dirty="0">
                          <a:solidFill>
                            <a:schemeClr val="tx1"/>
                          </a:solidFill>
                          <a:latin typeface="+mn-lt"/>
                          <a:ea typeface="+mn-ea"/>
                          <a:cs typeface="+mn-cs"/>
                        </a:rPr>
                        <a:t>SP</a:t>
                      </a:r>
                      <a:r>
                        <a:rPr lang="es-ES" altLang="en-US" sz="1400" kern="1200" baseline="0" dirty="0">
                          <a:solidFill>
                            <a:schemeClr val="tx1"/>
                          </a:solidFill>
                          <a:latin typeface="+mn-lt"/>
                          <a:ea typeface="+mn-ea"/>
                          <a:cs typeface="+mn-cs"/>
                        </a:rPr>
                        <a:t> </a:t>
                      </a:r>
                      <a:r>
                        <a:rPr lang="es-ES" altLang="en-US" sz="1400" kern="1200" dirty="0">
                          <a:solidFill>
                            <a:schemeClr val="tx1"/>
                          </a:solidFill>
                          <a:latin typeface="+mn-lt"/>
                          <a:ea typeface="+mn-ea"/>
                          <a:cs typeface="+mn-cs"/>
                        </a:rPr>
                        <a:t>1.2</a:t>
                      </a:r>
                      <a:r>
                        <a:rPr lang="es-ES" altLang="en-US" sz="1400" kern="1200" baseline="0" dirty="0">
                          <a:solidFill>
                            <a:schemeClr val="tx1"/>
                          </a:solidFill>
                          <a:latin typeface="+mn-lt"/>
                          <a:ea typeface="+mn-ea"/>
                          <a:cs typeface="+mn-cs"/>
                        </a:rPr>
                        <a:t> </a:t>
                      </a:r>
                      <a:r>
                        <a:rPr lang="es-ES" sz="1400" dirty="0">
                          <a:latin typeface="BaileySansITC-Book"/>
                        </a:rPr>
                        <a:t>Utilizar los activos de proceso de la organización para planificar las actividades</a:t>
                      </a:r>
                      <a:r>
                        <a:rPr lang="es-ES" sz="1400" baseline="0" dirty="0">
                          <a:latin typeface="BaileySansITC-Book"/>
                        </a:rPr>
                        <a:t> </a:t>
                      </a:r>
                      <a:r>
                        <a:rPr lang="es-ES" sz="1400" dirty="0">
                          <a:latin typeface="BaileySansITC-Book"/>
                        </a:rPr>
                        <a:t>del proyecto</a:t>
                      </a:r>
                      <a:endParaRPr lang="es-ES" altLang="en-US" sz="1100" kern="1200" dirty="0">
                        <a:solidFill>
                          <a:schemeClr val="tx1"/>
                        </a:solidFill>
                        <a:latin typeface="+mn-lt"/>
                        <a:ea typeface="+mn-ea"/>
                        <a:cs typeface="+mn-cs"/>
                      </a:endParaRPr>
                    </a:p>
                  </a:txBody>
                  <a:tcPr marL="84404" marR="84404" marT="45732" marB="45732"/>
                </a:tc>
                <a:extLst>
                  <a:ext uri="{0D108BD9-81ED-4DB2-BD59-A6C34878D82A}">
                    <a16:rowId xmlns:a16="http://schemas.microsoft.com/office/drawing/2014/main" val="390257584"/>
                  </a:ext>
                </a:extLst>
              </a:tr>
              <a:tr h="470426">
                <a:tc vMerge="1">
                  <a:txBody>
                    <a:bodyPr/>
                    <a:lstStyle/>
                    <a:p>
                      <a:endParaRPr lang="en-US"/>
                    </a:p>
                  </a:txBody>
                  <a:tcP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1.3 </a:t>
                      </a:r>
                      <a:r>
                        <a:rPr lang="es-ES" sz="1400" dirty="0">
                          <a:latin typeface="BaileySansITC-Book"/>
                        </a:rPr>
                        <a:t>Establecer el entorno de trabajo del proyecto.</a:t>
                      </a:r>
                    </a:p>
                  </a:txBody>
                  <a:tcPr marL="84404" marR="84404" marT="45732" marB="45732"/>
                </a:tc>
                <a:extLst>
                  <a:ext uri="{0D108BD9-81ED-4DB2-BD59-A6C34878D82A}">
                    <a16:rowId xmlns:a16="http://schemas.microsoft.com/office/drawing/2014/main" val="254192921"/>
                  </a:ext>
                </a:extLst>
              </a:tr>
              <a:tr h="497828">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1.4 </a:t>
                      </a:r>
                      <a:r>
                        <a:rPr lang="es-ES" sz="1400" dirty="0">
                          <a:latin typeface="BaileySansITC-Book"/>
                        </a:rPr>
                        <a:t>Integrar los planes.</a:t>
                      </a:r>
                    </a:p>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sz="1400" dirty="0">
                          <a:latin typeface="BaileySansITC-Book"/>
                        </a:rPr>
                        <a:t>.</a:t>
                      </a:r>
                    </a:p>
                  </a:txBody>
                  <a:tcPr marL="84404" marR="84404" marT="45732" marB="45732"/>
                </a:tc>
                <a:extLst>
                  <a:ext uri="{0D108BD9-81ED-4DB2-BD59-A6C34878D82A}">
                    <a16:rowId xmlns:a16="http://schemas.microsoft.com/office/drawing/2014/main" val="2639471077"/>
                  </a:ext>
                </a:extLst>
              </a:tr>
              <a:tr h="470426">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tc>
                <a:tc>
                  <a:txBody>
                    <a:bodyPr/>
                    <a:lstStyle/>
                    <a:p>
                      <a:pPr marL="0" marR="0" lvl="1" indent="0" algn="l" defTabSz="1027113" rtl="0" eaLnBrk="1" fontAlgn="auto" latinLnBrk="0" hangingPunct="1">
                        <a:lnSpc>
                          <a:spcPct val="90000"/>
                        </a:lnSpc>
                        <a:spcBef>
                          <a:spcPts val="0"/>
                        </a:spcBef>
                        <a:spcAft>
                          <a:spcPct val="30000"/>
                        </a:spcAft>
                        <a:buClr>
                          <a:schemeClr val="accent2"/>
                        </a:buClr>
                        <a:buSzPct val="60000"/>
                        <a:buFont typeface="Wingdings" pitchFamily="2" charset="2"/>
                        <a:buNone/>
                        <a:tabLst/>
                        <a:defRPr/>
                      </a:pPr>
                      <a:r>
                        <a:rPr lang="es-ES" altLang="en-US" sz="1400" kern="1200" dirty="0">
                          <a:solidFill>
                            <a:schemeClr val="tx1"/>
                          </a:solidFill>
                          <a:latin typeface="+mn-lt"/>
                          <a:ea typeface="+mn-ea"/>
                          <a:cs typeface="+mn-cs"/>
                        </a:rPr>
                        <a:t>SP 1.5 </a:t>
                      </a:r>
                      <a:r>
                        <a:rPr lang="es-ES" sz="1400" dirty="0">
                          <a:latin typeface="BaileySansITC-Book"/>
                        </a:rPr>
                        <a:t>Gestionar el proyecto utilizando planes integrados</a:t>
                      </a:r>
                    </a:p>
                  </a:txBody>
                  <a:tcPr marL="84404" marR="84404" marT="45732" marB="45732"/>
                </a:tc>
                <a:extLst>
                  <a:ext uri="{0D108BD9-81ED-4DB2-BD59-A6C34878D82A}">
                    <a16:rowId xmlns:a16="http://schemas.microsoft.com/office/drawing/2014/main" val="4138995079"/>
                  </a:ext>
                </a:extLst>
              </a:tr>
              <a:tr h="470426">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tc>
                <a:tc>
                  <a:txBody>
                    <a:bodyPr/>
                    <a:lstStyle/>
                    <a:p>
                      <a:r>
                        <a:rPr lang="es-ES" altLang="en-US" sz="1400" kern="1200" dirty="0">
                          <a:solidFill>
                            <a:schemeClr val="tx1"/>
                          </a:solidFill>
                          <a:latin typeface="+mn-lt"/>
                          <a:ea typeface="+mn-ea"/>
                          <a:cs typeface="+mn-cs"/>
                        </a:rPr>
                        <a:t>SP 1.6 </a:t>
                      </a:r>
                      <a:r>
                        <a:rPr lang="es-ES" sz="1400" dirty="0">
                          <a:latin typeface="BaileySansITC-Book"/>
                        </a:rPr>
                        <a:t>Establecer los equipos.</a:t>
                      </a:r>
                    </a:p>
                  </a:txBody>
                  <a:tcPr marL="84404" marR="84404" marT="45732" marB="45732"/>
                </a:tc>
                <a:extLst>
                  <a:ext uri="{0D108BD9-81ED-4DB2-BD59-A6C34878D82A}">
                    <a16:rowId xmlns:a16="http://schemas.microsoft.com/office/drawing/2014/main" val="28214562"/>
                  </a:ext>
                </a:extLst>
              </a:tr>
              <a:tr h="470426">
                <a:tc vMerge="1">
                  <a:txBody>
                    <a:bodyPr/>
                    <a:lstStyle/>
                    <a:p>
                      <a:pPr marL="0" marR="0" lvl="1" indent="0" algn="ctr" defTabSz="914400" rtl="0" eaLnBrk="0" fontAlgn="auto" latinLnBrk="0" hangingPunct="0">
                        <a:lnSpc>
                          <a:spcPct val="95000"/>
                        </a:lnSpc>
                        <a:spcBef>
                          <a:spcPts val="0"/>
                        </a:spcBef>
                        <a:spcAft>
                          <a:spcPts val="0"/>
                        </a:spcAft>
                        <a:buClrTx/>
                        <a:buSzTx/>
                        <a:buFontTx/>
                        <a:buNone/>
                        <a:tabLst/>
                        <a:defRPr/>
                      </a:pPr>
                      <a:endParaRPr lang="es-MX" sz="1600" kern="1200" dirty="0">
                        <a:solidFill>
                          <a:schemeClr val="tx1"/>
                        </a:solidFill>
                        <a:latin typeface="+mn-lt"/>
                        <a:ea typeface="+mn-ea"/>
                        <a:cs typeface="+mn-cs"/>
                      </a:endParaRPr>
                    </a:p>
                  </a:txBody>
                  <a:tcPr marL="84404" marR="84404" marT="45732" marB="45732" anchor="ctr">
                    <a:lnB w="12700" cap="flat" cmpd="sng" algn="ctr">
                      <a:solidFill>
                        <a:srgbClr val="52B442"/>
                      </a:solidFill>
                      <a:prstDash val="solid"/>
                      <a:round/>
                      <a:headEnd type="none" w="med" len="med"/>
                      <a:tailEnd type="none" w="med" len="med"/>
                    </a:lnB>
                  </a:tcPr>
                </a:tc>
                <a:tc>
                  <a:txBody>
                    <a:bodyPr/>
                    <a:lstStyle/>
                    <a:p>
                      <a:r>
                        <a:rPr lang="es-ES" altLang="en-US" sz="1400" kern="1200" dirty="0">
                          <a:solidFill>
                            <a:schemeClr val="tx1"/>
                          </a:solidFill>
                          <a:latin typeface="+mn-lt"/>
                          <a:ea typeface="+mn-ea"/>
                          <a:cs typeface="+mn-cs"/>
                        </a:rPr>
                        <a:t>SP 1.7 </a:t>
                      </a:r>
                      <a:r>
                        <a:rPr lang="es-ES" sz="1400" dirty="0">
                          <a:latin typeface="BaileySansITC-Book"/>
                        </a:rPr>
                        <a:t>Contribuir a los activos de proceso de la organización.</a:t>
                      </a:r>
                    </a:p>
                  </a:txBody>
                  <a:tcPr marL="84404" marR="84404" marT="45732" marB="45732"/>
                </a:tc>
                <a:extLst>
                  <a:ext uri="{0D108BD9-81ED-4DB2-BD59-A6C34878D82A}">
                    <a16:rowId xmlns:a16="http://schemas.microsoft.com/office/drawing/2014/main" val="1276717722"/>
                  </a:ext>
                </a:extLst>
              </a:tr>
            </a:tbl>
          </a:graphicData>
        </a:graphic>
      </p:graphicFrame>
      <p:sp>
        <p:nvSpPr>
          <p:cNvPr id="5" name="CuadroTexto 4"/>
          <p:cNvSpPr txBox="1"/>
          <p:nvPr/>
        </p:nvSpPr>
        <p:spPr>
          <a:xfrm>
            <a:off x="492427" y="1691860"/>
            <a:ext cx="9152011" cy="923330"/>
          </a:xfrm>
          <a:prstGeom prst="rect">
            <a:avLst/>
          </a:prstGeom>
          <a:noFill/>
        </p:spPr>
        <p:txBody>
          <a:bodyPr wrap="square" rtlCol="0">
            <a:spAutoFit/>
          </a:bodyPr>
          <a:lstStyle/>
          <a:p>
            <a:pPr algn="just"/>
            <a:r>
              <a:rPr lang="es-ES" dirty="0"/>
              <a:t>El proceso definido del proyecto incluye aquellos procesos del conjunto de procesos estándar de la organización que tratan todos los procesos necesarios para adquirir, desarrollar, mantener o entregar el producto.</a:t>
            </a:r>
          </a:p>
        </p:txBody>
      </p:sp>
    </p:spTree>
    <p:extLst>
      <p:ext uri="{BB962C8B-B14F-4D97-AF65-F5344CB8AC3E}">
        <p14:creationId xmlns:p14="http://schemas.microsoft.com/office/powerpoint/2010/main" val="260063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66945"/>
            <a:ext cx="8596668" cy="1320800"/>
          </a:xfrm>
        </p:spPr>
        <p:txBody>
          <a:bodyPr>
            <a:normAutofit fontScale="90000"/>
          </a:bodyPr>
          <a:lstStyle/>
          <a:p>
            <a:r>
              <a:rPr lang="es-ES" altLang="en-US" dirty="0"/>
              <a:t>SP 1.1 </a:t>
            </a:r>
            <a:r>
              <a:rPr lang="es-ES" dirty="0">
                <a:latin typeface="BaileySansITC-Book"/>
              </a:rPr>
              <a:t>Establecer el proceso definido del proyecto</a:t>
            </a:r>
            <a:br>
              <a:rPr lang="es-ES" dirty="0">
                <a:latin typeface="BaileySansITC-Book"/>
              </a:rPr>
            </a:br>
            <a:endParaRPr lang="es-ES" dirty="0"/>
          </a:p>
        </p:txBody>
      </p:sp>
      <p:sp>
        <p:nvSpPr>
          <p:cNvPr id="3" name="Marcador de contenido 2"/>
          <p:cNvSpPr>
            <a:spLocks noGrp="1"/>
          </p:cNvSpPr>
          <p:nvPr>
            <p:ph idx="1"/>
          </p:nvPr>
        </p:nvSpPr>
        <p:spPr>
          <a:xfrm>
            <a:off x="677334" y="1420151"/>
            <a:ext cx="8117042" cy="657915"/>
          </a:xfrm>
        </p:spPr>
        <p:txBody>
          <a:bodyPr>
            <a:normAutofit fontScale="92500" lnSpcReduction="20000"/>
          </a:bodyPr>
          <a:lstStyle/>
          <a:p>
            <a:pPr marL="0" indent="0" algn="just">
              <a:buNone/>
            </a:pPr>
            <a:r>
              <a:rPr lang="es-ES" i="1" dirty="0"/>
              <a:t>Establecer y mantener el proceso definido del proyecto desde su arranque y a lo</a:t>
            </a:r>
          </a:p>
          <a:p>
            <a:pPr marL="0" indent="0" algn="just">
              <a:buNone/>
            </a:pPr>
            <a:r>
              <a:rPr lang="es-ES" i="1" dirty="0"/>
              <a:t>largo de la vida del proyecto.</a:t>
            </a:r>
          </a:p>
          <a:p>
            <a:pPr marL="0" indent="0" algn="just">
              <a:buNone/>
            </a:pPr>
            <a:endParaRPr lang="es-ES" dirty="0"/>
          </a:p>
        </p:txBody>
      </p:sp>
      <p:sp>
        <p:nvSpPr>
          <p:cNvPr id="4" name="CuadroTexto 3"/>
          <p:cNvSpPr txBox="1"/>
          <p:nvPr/>
        </p:nvSpPr>
        <p:spPr>
          <a:xfrm>
            <a:off x="197708" y="2078066"/>
            <a:ext cx="4827495" cy="4770537"/>
          </a:xfrm>
          <a:prstGeom prst="rect">
            <a:avLst/>
          </a:prstGeom>
          <a:noFill/>
        </p:spPr>
        <p:txBody>
          <a:bodyPr wrap="square" rtlCol="0">
            <a:spAutoFit/>
          </a:bodyPr>
          <a:lstStyle/>
          <a:p>
            <a:pPr marL="285750" indent="-285750">
              <a:buFont typeface="Arial" panose="020B0604020202020204" pitchFamily="34" charset="0"/>
              <a:buChar char="•"/>
            </a:pPr>
            <a:r>
              <a:rPr lang="es-ES" sz="1600" dirty="0"/>
              <a:t>El proceso definido del proyecto se compone de procesos definidos que forman un ciclo de vida integrado y coherente para el proyecto.</a:t>
            </a:r>
          </a:p>
          <a:p>
            <a:pPr marL="285750" indent="-285750">
              <a:buFont typeface="Arial" panose="020B0604020202020204" pitchFamily="34" charset="0"/>
              <a:buChar char="•"/>
            </a:pPr>
            <a:r>
              <a:rPr lang="es-ES" sz="1600" dirty="0"/>
              <a:t>El proceso definido del proyecto debería satisfacer los requisitos contractuales, las necesidades de operación, las oportunidades y las limitaciones del proyecto. </a:t>
            </a:r>
          </a:p>
          <a:p>
            <a:pPr marL="285750" indent="-285750">
              <a:buFont typeface="Arial" panose="020B0604020202020204" pitchFamily="34" charset="0"/>
              <a:buChar char="•"/>
            </a:pPr>
            <a:r>
              <a:rPr lang="es-ES" sz="1600" dirty="0"/>
              <a:t>Establecer el proceso definido al inicio del proyecto, ayuda a asegurar que el personal del proyecto y las partes interesadas relevantes implementan un conjunto de actividades necesarias para establecer eficientemente un conjunto inicial de requisitos y planes para el proyecto.</a:t>
            </a:r>
          </a:p>
          <a:p>
            <a:pPr marL="285750" indent="-285750">
              <a:buFont typeface="Arial" panose="020B0604020202020204" pitchFamily="34" charset="0"/>
              <a:buChar char="•"/>
            </a:pPr>
            <a:r>
              <a:rPr lang="es-ES" sz="1600" dirty="0"/>
              <a:t>Conforme el proyecto progresa, se elabora y modifica la descripción del proceso definido del proyecto, para satisfacer mejor los requisitos del proyecto y de las necesidades y objetivos de proceso de la organización.</a:t>
            </a:r>
          </a:p>
        </p:txBody>
      </p:sp>
      <p:sp>
        <p:nvSpPr>
          <p:cNvPr id="5" name="CuadroTexto 4"/>
          <p:cNvSpPr txBox="1"/>
          <p:nvPr/>
        </p:nvSpPr>
        <p:spPr>
          <a:xfrm>
            <a:off x="5504828" y="1954341"/>
            <a:ext cx="4217395" cy="3416320"/>
          </a:xfrm>
          <a:prstGeom prst="rect">
            <a:avLst/>
          </a:prstGeom>
          <a:noFill/>
        </p:spPr>
        <p:txBody>
          <a:bodyPr wrap="square" rtlCol="0">
            <a:spAutoFit/>
          </a:bodyPr>
          <a:lstStyle/>
          <a:p>
            <a:r>
              <a:rPr lang="es-ES" b="1" i="1" dirty="0"/>
              <a:t>Ejemplos de productos de trabajo</a:t>
            </a:r>
          </a:p>
          <a:p>
            <a:pPr marL="342900" indent="-342900">
              <a:buAutoNum type="arabicPeriod"/>
            </a:pPr>
            <a:r>
              <a:rPr lang="es-ES" sz="1600" dirty="0"/>
              <a:t>El proceso definido del proyecto.</a:t>
            </a:r>
          </a:p>
          <a:p>
            <a:r>
              <a:rPr lang="es-ES" b="1" i="1" dirty="0" err="1"/>
              <a:t>Subprácticas</a:t>
            </a:r>
            <a:endParaRPr lang="es-ES" b="1" i="1" dirty="0"/>
          </a:p>
          <a:p>
            <a:r>
              <a:rPr lang="es-ES" sz="1600" dirty="0"/>
              <a:t>1. Seleccionar un modelo de ciclo de vida a partir de los disponibles en</a:t>
            </a:r>
          </a:p>
          <a:p>
            <a:r>
              <a:rPr lang="es-ES" sz="1600" dirty="0"/>
              <a:t>los activos de proceso de la organización.</a:t>
            </a:r>
          </a:p>
          <a:p>
            <a:r>
              <a:rPr lang="es-ES" sz="1600" dirty="0"/>
              <a:t>2. Seleccionar los procesos estándar que mejor se ajusten a las necesidades</a:t>
            </a:r>
          </a:p>
          <a:p>
            <a:r>
              <a:rPr lang="es-ES" sz="1600" dirty="0"/>
              <a:t>del proyecto a partir del conjunto de procesos estándar de la</a:t>
            </a:r>
          </a:p>
          <a:p>
            <a:r>
              <a:rPr lang="es-ES" sz="1600" dirty="0"/>
              <a:t>organización.</a:t>
            </a:r>
          </a:p>
          <a:p>
            <a:r>
              <a:rPr lang="es-ES" sz="1600" dirty="0"/>
              <a:t>3. Documentar el proceso definido del proyecto.</a:t>
            </a:r>
            <a:endParaRPr lang="es-ES" sz="1200" dirty="0"/>
          </a:p>
        </p:txBody>
      </p:sp>
      <p:sp>
        <p:nvSpPr>
          <p:cNvPr id="6" name="CuadroTexto 5"/>
          <p:cNvSpPr txBox="1"/>
          <p:nvPr/>
        </p:nvSpPr>
        <p:spPr>
          <a:xfrm>
            <a:off x="5504828" y="5513294"/>
            <a:ext cx="3769174" cy="923330"/>
          </a:xfrm>
          <a:prstGeom prst="rect">
            <a:avLst/>
          </a:prstGeom>
          <a:noFill/>
        </p:spPr>
        <p:txBody>
          <a:bodyPr wrap="square" rtlCol="0">
            <a:spAutoFit/>
          </a:bodyPr>
          <a:lstStyle/>
          <a:p>
            <a:r>
              <a:rPr lang="es-ES" dirty="0"/>
              <a:t>Artefactos : </a:t>
            </a:r>
            <a:r>
              <a:rPr lang="es-ES" dirty="0">
                <a:hlinkClick r:id="rId2" action="ppaction://hlinkfile"/>
              </a:rPr>
              <a:t>DPROY</a:t>
            </a:r>
            <a:endParaRPr lang="es-ES" dirty="0"/>
          </a:p>
          <a:p>
            <a:r>
              <a:rPr lang="es-ES" dirty="0"/>
              <a:t>		     </a:t>
            </a:r>
            <a:r>
              <a:rPr lang="es-ES" dirty="0">
                <a:hlinkClick r:id="rId3" action="ppaction://hlinkfile"/>
              </a:rPr>
              <a:t>PROYCHAR</a:t>
            </a:r>
            <a:endParaRPr lang="es-ES" dirty="0"/>
          </a:p>
          <a:p>
            <a:r>
              <a:rPr lang="es-ES" dirty="0"/>
              <a:t>		      </a:t>
            </a:r>
            <a:r>
              <a:rPr lang="es-ES" dirty="0">
                <a:hlinkClick r:id="rId4" action="ppaction://hlinkfile"/>
              </a:rPr>
              <a:t>ACGEN</a:t>
            </a:r>
            <a:r>
              <a:rPr lang="es-ES" dirty="0"/>
              <a:t>	</a:t>
            </a:r>
          </a:p>
        </p:txBody>
      </p:sp>
    </p:spTree>
    <p:extLst>
      <p:ext uri="{BB962C8B-B14F-4D97-AF65-F5344CB8AC3E}">
        <p14:creationId xmlns:p14="http://schemas.microsoft.com/office/powerpoint/2010/main" val="268491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06188"/>
            <a:ext cx="8797970" cy="1320800"/>
          </a:xfrm>
        </p:spPr>
        <p:txBody>
          <a:bodyPr>
            <a:normAutofit fontScale="90000"/>
          </a:bodyPr>
          <a:lstStyle/>
          <a:p>
            <a:r>
              <a:rPr lang="es-ES" altLang="en-US" dirty="0"/>
              <a:t>SP 1.2 </a:t>
            </a:r>
            <a:r>
              <a:rPr lang="es-ES" dirty="0">
                <a:latin typeface="BaileySansITC-Book"/>
              </a:rPr>
              <a:t>Utilizar los activos de proceso de la organización para planificar las actividades del proyecto</a:t>
            </a:r>
            <a:br>
              <a:rPr lang="es-ES" altLang="en-US" sz="2800" dirty="0">
                <a:solidFill>
                  <a:schemeClr val="tx1"/>
                </a:solidFill>
              </a:rPr>
            </a:br>
            <a:endParaRPr lang="es-ES" dirty="0"/>
          </a:p>
        </p:txBody>
      </p:sp>
      <p:sp>
        <p:nvSpPr>
          <p:cNvPr id="3" name="Marcador de contenido 2"/>
          <p:cNvSpPr>
            <a:spLocks noGrp="1"/>
          </p:cNvSpPr>
          <p:nvPr>
            <p:ph idx="1"/>
          </p:nvPr>
        </p:nvSpPr>
        <p:spPr>
          <a:xfrm>
            <a:off x="777985" y="1837861"/>
            <a:ext cx="8596668" cy="824658"/>
          </a:xfrm>
        </p:spPr>
        <p:txBody>
          <a:bodyPr>
            <a:normAutofit/>
          </a:bodyPr>
          <a:lstStyle/>
          <a:p>
            <a:pPr marL="0" indent="0">
              <a:buNone/>
            </a:pPr>
            <a:r>
              <a:rPr lang="es-ES" sz="1600" i="1" dirty="0"/>
              <a:t>Utilizar los activos de proceso de la organización y el repositorio de mediciones</a:t>
            </a:r>
          </a:p>
          <a:p>
            <a:pPr marL="0" indent="0">
              <a:buNone/>
            </a:pPr>
            <a:r>
              <a:rPr lang="es-ES" sz="1600" i="1" dirty="0"/>
              <a:t>para estimar y planificar las actividades del proyecto.</a:t>
            </a:r>
            <a:endParaRPr lang="es-ES" sz="1600" dirty="0"/>
          </a:p>
        </p:txBody>
      </p:sp>
      <p:sp>
        <p:nvSpPr>
          <p:cNvPr id="4" name="CuadroTexto 3"/>
          <p:cNvSpPr txBox="1"/>
          <p:nvPr/>
        </p:nvSpPr>
        <p:spPr>
          <a:xfrm>
            <a:off x="777985" y="2662519"/>
            <a:ext cx="8596668" cy="923330"/>
          </a:xfrm>
          <a:prstGeom prst="rect">
            <a:avLst/>
          </a:prstGeom>
          <a:noFill/>
        </p:spPr>
        <p:txBody>
          <a:bodyPr wrap="square" rtlCol="0">
            <a:spAutoFit/>
          </a:bodyPr>
          <a:lstStyle/>
          <a:p>
            <a:pPr algn="just"/>
            <a:r>
              <a:rPr lang="es-ES" dirty="0"/>
              <a:t>Cuando estén disponibles, utilice los resultados de las actividades de planificación y de ejecución anteriores como predictores del alcance y riesgos relativos al esfuerzo que se está estimando.</a:t>
            </a:r>
          </a:p>
        </p:txBody>
      </p:sp>
      <p:sp>
        <p:nvSpPr>
          <p:cNvPr id="5" name="CuadroTexto 4"/>
          <p:cNvSpPr txBox="1"/>
          <p:nvPr/>
        </p:nvSpPr>
        <p:spPr>
          <a:xfrm>
            <a:off x="777985" y="3764468"/>
            <a:ext cx="3987107" cy="861774"/>
          </a:xfrm>
          <a:prstGeom prst="rect">
            <a:avLst/>
          </a:prstGeom>
          <a:noFill/>
        </p:spPr>
        <p:txBody>
          <a:bodyPr wrap="square" rtlCol="0">
            <a:spAutoFit/>
          </a:bodyPr>
          <a:lstStyle/>
          <a:p>
            <a:r>
              <a:rPr lang="es-ES" i="1" dirty="0"/>
              <a:t>Ejemplos de productos de trabajo</a:t>
            </a:r>
          </a:p>
          <a:p>
            <a:r>
              <a:rPr lang="es-ES" sz="1600" dirty="0"/>
              <a:t>1. Estimaciones de proyecto.</a:t>
            </a:r>
          </a:p>
          <a:p>
            <a:r>
              <a:rPr lang="es-ES" sz="1600" dirty="0"/>
              <a:t>2. Planes de proyecto.</a:t>
            </a:r>
          </a:p>
        </p:txBody>
      </p:sp>
      <p:sp>
        <p:nvSpPr>
          <p:cNvPr id="6" name="CuadroTexto 5"/>
          <p:cNvSpPr txBox="1"/>
          <p:nvPr/>
        </p:nvSpPr>
        <p:spPr>
          <a:xfrm>
            <a:off x="5076319" y="3764468"/>
            <a:ext cx="4652682" cy="2092881"/>
          </a:xfrm>
          <a:prstGeom prst="rect">
            <a:avLst/>
          </a:prstGeom>
          <a:noFill/>
        </p:spPr>
        <p:txBody>
          <a:bodyPr wrap="square" rtlCol="0">
            <a:spAutoFit/>
          </a:bodyPr>
          <a:lstStyle/>
          <a:p>
            <a:r>
              <a:rPr lang="es-ES" b="1" i="1" dirty="0" err="1"/>
              <a:t>Subprácticas</a:t>
            </a:r>
            <a:endParaRPr lang="es-ES" b="1" i="1" dirty="0"/>
          </a:p>
          <a:p>
            <a:r>
              <a:rPr lang="es-ES" sz="1600" dirty="0"/>
              <a:t>1. Utilizar las tareas y los productos de trabajo del proceso definido del proyecto como base para estimar y planificar las actividades del proyecto.</a:t>
            </a:r>
          </a:p>
          <a:p>
            <a:r>
              <a:rPr lang="es-ES" sz="1600" dirty="0"/>
              <a:t>2. Utilizar el repositorio de mediciones de la organización para estimar los parámetros de planificación del proyecto.</a:t>
            </a:r>
          </a:p>
        </p:txBody>
      </p:sp>
      <p:sp>
        <p:nvSpPr>
          <p:cNvPr id="7" name="CuadroTexto 6"/>
          <p:cNvSpPr txBox="1"/>
          <p:nvPr/>
        </p:nvSpPr>
        <p:spPr>
          <a:xfrm>
            <a:off x="886951" y="5177117"/>
            <a:ext cx="3769174" cy="646331"/>
          </a:xfrm>
          <a:prstGeom prst="rect">
            <a:avLst/>
          </a:prstGeom>
          <a:noFill/>
        </p:spPr>
        <p:txBody>
          <a:bodyPr wrap="square" rtlCol="0">
            <a:spAutoFit/>
          </a:bodyPr>
          <a:lstStyle/>
          <a:p>
            <a:r>
              <a:rPr lang="es-ES" dirty="0"/>
              <a:t>Artefacto : </a:t>
            </a:r>
            <a:r>
              <a:rPr lang="es-ES" dirty="0">
                <a:hlinkClick r:id="rId2" action="ppaction://hlinkfile"/>
              </a:rPr>
              <a:t>ESTI</a:t>
            </a:r>
            <a:endParaRPr lang="es-ES" dirty="0"/>
          </a:p>
          <a:p>
            <a:r>
              <a:rPr lang="es-ES" dirty="0"/>
              <a:t>			</a:t>
            </a:r>
          </a:p>
        </p:txBody>
      </p:sp>
    </p:spTree>
    <p:extLst>
      <p:ext uri="{BB962C8B-B14F-4D97-AF65-F5344CB8AC3E}">
        <p14:creationId xmlns:p14="http://schemas.microsoft.com/office/powerpoint/2010/main" val="300618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67552"/>
            <a:ext cx="8596668" cy="1320800"/>
          </a:xfrm>
        </p:spPr>
        <p:txBody>
          <a:bodyPr>
            <a:normAutofit fontScale="90000"/>
          </a:bodyPr>
          <a:lstStyle/>
          <a:p>
            <a:r>
              <a:rPr lang="es-ES" altLang="en-US" dirty="0"/>
              <a:t>SP 1.3 </a:t>
            </a:r>
            <a:r>
              <a:rPr lang="es-ES" dirty="0">
                <a:latin typeface="BaileySansITC-Book"/>
              </a:rPr>
              <a:t>Establecer el entorno de trabajo del proyecto</a:t>
            </a:r>
            <a:br>
              <a:rPr lang="es-ES" dirty="0">
                <a:latin typeface="BaileySansITC-Book"/>
              </a:rPr>
            </a:br>
            <a:endParaRPr lang="es-ES" dirty="0"/>
          </a:p>
        </p:txBody>
      </p:sp>
      <p:sp>
        <p:nvSpPr>
          <p:cNvPr id="3" name="Marcador de contenido 2"/>
          <p:cNvSpPr>
            <a:spLocks noGrp="1"/>
          </p:cNvSpPr>
          <p:nvPr>
            <p:ph idx="1"/>
          </p:nvPr>
        </p:nvSpPr>
        <p:spPr>
          <a:xfrm>
            <a:off x="829741" y="1421002"/>
            <a:ext cx="8291854" cy="824658"/>
          </a:xfrm>
        </p:spPr>
        <p:txBody>
          <a:bodyPr>
            <a:normAutofit/>
          </a:bodyPr>
          <a:lstStyle/>
          <a:p>
            <a:pPr marL="0" indent="0">
              <a:buNone/>
            </a:pPr>
            <a:r>
              <a:rPr lang="es-ES" sz="1600" i="1" dirty="0"/>
              <a:t>Establecer y mantener el entorno de trabajo del proyecto en base a los estándares de entorno de trabajo de la organización.</a:t>
            </a:r>
            <a:endParaRPr lang="es-ES" sz="1600" dirty="0"/>
          </a:p>
        </p:txBody>
      </p:sp>
      <p:sp>
        <p:nvSpPr>
          <p:cNvPr id="4" name="CuadroTexto 3"/>
          <p:cNvSpPr txBox="1"/>
          <p:nvPr/>
        </p:nvSpPr>
        <p:spPr>
          <a:xfrm>
            <a:off x="677334" y="2111188"/>
            <a:ext cx="4871812" cy="4524315"/>
          </a:xfrm>
          <a:prstGeom prst="rect">
            <a:avLst/>
          </a:prstGeom>
          <a:noFill/>
        </p:spPr>
        <p:txBody>
          <a:bodyPr wrap="square" rtlCol="0">
            <a:spAutoFit/>
          </a:bodyPr>
          <a:lstStyle/>
          <a:p>
            <a:pPr marL="285750" indent="-285750">
              <a:buFont typeface="Arial" panose="020B0604020202020204" pitchFamily="34" charset="0"/>
              <a:buChar char="•"/>
            </a:pPr>
            <a:r>
              <a:rPr lang="es-ES" dirty="0"/>
              <a:t>Un entorno de trabajo apropiado para un proyecto comprende una infraestructura de instalaciones, herramientas y equipamiento, que las personas necesitan para realizar su trabajo eficazmente en el apoyo de los objetivos de negocio y del proyecto. </a:t>
            </a:r>
          </a:p>
          <a:p>
            <a:pPr marL="285750" indent="-285750">
              <a:buFont typeface="Arial" panose="020B0604020202020204" pitchFamily="34" charset="0"/>
              <a:buChar char="•"/>
            </a:pPr>
            <a:r>
              <a:rPr lang="es-ES" dirty="0"/>
              <a:t>Según sea requerido, el entorno de trabajo del proyecto o de alguno de sus componentes puede ser desarrollado internamente o adquirido de fuentes externas.</a:t>
            </a:r>
          </a:p>
          <a:p>
            <a:pPr marL="285750" indent="-285750">
              <a:buFont typeface="Arial" panose="020B0604020202020204" pitchFamily="34" charset="0"/>
              <a:buChar char="•"/>
            </a:pPr>
            <a:r>
              <a:rPr lang="es-ES" dirty="0"/>
              <a:t>El entorno de trabajo del proyecto podría abarcar los entornos para la integración, verificación y validación del producto o éstos podrían ser entornos separados.</a:t>
            </a:r>
          </a:p>
        </p:txBody>
      </p:sp>
      <p:sp>
        <p:nvSpPr>
          <p:cNvPr id="5" name="CuadroTexto 4"/>
          <p:cNvSpPr txBox="1"/>
          <p:nvPr/>
        </p:nvSpPr>
        <p:spPr>
          <a:xfrm>
            <a:off x="5930153" y="1919624"/>
            <a:ext cx="3496235" cy="1938992"/>
          </a:xfrm>
          <a:prstGeom prst="rect">
            <a:avLst/>
          </a:prstGeom>
          <a:noFill/>
        </p:spPr>
        <p:txBody>
          <a:bodyPr wrap="square" rtlCol="0">
            <a:spAutoFit/>
          </a:bodyPr>
          <a:lstStyle/>
          <a:p>
            <a:r>
              <a:rPr lang="es-ES" i="1" dirty="0"/>
              <a:t>Ejemplo de productos de trabajo</a:t>
            </a:r>
          </a:p>
          <a:p>
            <a:pPr marL="342900" indent="-342900">
              <a:buAutoNum type="arabicPeriod"/>
            </a:pPr>
            <a:r>
              <a:rPr lang="es-PE" sz="1400" dirty="0"/>
              <a:t>Equipamiento y herramientas para el proyecto. </a:t>
            </a:r>
          </a:p>
          <a:p>
            <a:pPr marL="342900" indent="-342900">
              <a:buAutoNum type="arabicPeriod"/>
            </a:pPr>
            <a:r>
              <a:rPr lang="es-PE" sz="1400" dirty="0"/>
              <a:t>Manuales de instalación, operación y mantenimiento del entorno de trabajo del proyecto. </a:t>
            </a:r>
          </a:p>
          <a:p>
            <a:pPr marL="342900" indent="-342900">
              <a:buAutoNum type="arabicPeriod"/>
            </a:pPr>
            <a:r>
              <a:rPr lang="es-PE" sz="1400" dirty="0"/>
              <a:t>Encuestas a usuarios y resultados.</a:t>
            </a:r>
            <a:endParaRPr lang="es-ES" sz="1400" i="1" dirty="0"/>
          </a:p>
        </p:txBody>
      </p:sp>
      <p:sp>
        <p:nvSpPr>
          <p:cNvPr id="6" name="CuadroTexto 5"/>
          <p:cNvSpPr txBox="1"/>
          <p:nvPr/>
        </p:nvSpPr>
        <p:spPr>
          <a:xfrm>
            <a:off x="5930153" y="3858616"/>
            <a:ext cx="3343849" cy="2123658"/>
          </a:xfrm>
          <a:prstGeom prst="rect">
            <a:avLst/>
          </a:prstGeom>
          <a:noFill/>
        </p:spPr>
        <p:txBody>
          <a:bodyPr wrap="square" rtlCol="0">
            <a:spAutoFit/>
          </a:bodyPr>
          <a:lstStyle/>
          <a:p>
            <a:r>
              <a:rPr lang="es-ES" i="1" dirty="0" err="1"/>
              <a:t>Subprácticas</a:t>
            </a:r>
            <a:endParaRPr lang="es-ES" i="1" dirty="0"/>
          </a:p>
          <a:p>
            <a:pPr marL="342900" indent="-342900">
              <a:buAutoNum type="arabicPeriod"/>
            </a:pPr>
            <a:r>
              <a:rPr lang="es-PE" sz="1400" dirty="0"/>
              <a:t>Planificar, diseñar e instalar un entorno de trabajo para el proyecto</a:t>
            </a:r>
          </a:p>
          <a:p>
            <a:pPr marL="342900" indent="-342900">
              <a:buAutoNum type="arabicPeriod"/>
            </a:pPr>
            <a:r>
              <a:rPr lang="es-PE" sz="1400" dirty="0"/>
              <a:t>Proporcionar mantenimiento y soporte operacional continuos para el entorno de trabajo del proyecto.</a:t>
            </a:r>
            <a:endParaRPr lang="es-ES" sz="1400" i="1" dirty="0"/>
          </a:p>
          <a:p>
            <a:pPr marL="342900" indent="-342900">
              <a:buAutoNum type="arabicPeriod"/>
            </a:pPr>
            <a:endParaRPr lang="es-ES" sz="1600" dirty="0"/>
          </a:p>
        </p:txBody>
      </p:sp>
      <p:sp>
        <p:nvSpPr>
          <p:cNvPr id="7" name="CuadroTexto 6"/>
          <p:cNvSpPr txBox="1"/>
          <p:nvPr/>
        </p:nvSpPr>
        <p:spPr>
          <a:xfrm>
            <a:off x="5930153" y="5797608"/>
            <a:ext cx="3769174" cy="646331"/>
          </a:xfrm>
          <a:prstGeom prst="rect">
            <a:avLst/>
          </a:prstGeom>
          <a:noFill/>
        </p:spPr>
        <p:txBody>
          <a:bodyPr wrap="square" rtlCol="0">
            <a:spAutoFit/>
          </a:bodyPr>
          <a:lstStyle/>
          <a:p>
            <a:r>
              <a:rPr lang="es-ES" dirty="0"/>
              <a:t>Artefacto : </a:t>
            </a:r>
            <a:r>
              <a:rPr lang="es-ES" dirty="0">
                <a:hlinkClick r:id="rId2" action="ppaction://hlinkfile"/>
              </a:rPr>
              <a:t>EQUIHEPROY</a:t>
            </a:r>
            <a:endParaRPr lang="es-ES" dirty="0"/>
          </a:p>
          <a:p>
            <a:r>
              <a:rPr lang="es-ES" dirty="0"/>
              <a:t>		    </a:t>
            </a:r>
            <a:r>
              <a:rPr lang="es-ES" dirty="0">
                <a:hlinkClick r:id="rId3" action="ppaction://hlinkfile"/>
              </a:rPr>
              <a:t>ENCUSIS</a:t>
            </a:r>
            <a:endParaRPr lang="es-ES" dirty="0"/>
          </a:p>
        </p:txBody>
      </p:sp>
    </p:spTree>
    <p:extLst>
      <p:ext uri="{BB962C8B-B14F-4D97-AF65-F5344CB8AC3E}">
        <p14:creationId xmlns:p14="http://schemas.microsoft.com/office/powerpoint/2010/main" val="17901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n-US" dirty="0"/>
              <a:t>SP 1.4 </a:t>
            </a:r>
            <a:r>
              <a:rPr lang="es-ES" dirty="0">
                <a:latin typeface="BaileySansITC-Book"/>
              </a:rPr>
              <a:t>Integrar los planes</a:t>
            </a:r>
            <a:endParaRPr lang="es-ES" dirty="0"/>
          </a:p>
        </p:txBody>
      </p:sp>
      <p:sp>
        <p:nvSpPr>
          <p:cNvPr id="3" name="Marcador de contenido 2"/>
          <p:cNvSpPr>
            <a:spLocks noGrp="1"/>
          </p:cNvSpPr>
          <p:nvPr>
            <p:ph idx="1"/>
          </p:nvPr>
        </p:nvSpPr>
        <p:spPr>
          <a:xfrm>
            <a:off x="677334" y="1320895"/>
            <a:ext cx="8596668" cy="609505"/>
          </a:xfrm>
        </p:spPr>
        <p:txBody>
          <a:bodyPr>
            <a:normAutofit/>
          </a:bodyPr>
          <a:lstStyle/>
          <a:p>
            <a:pPr marL="0" indent="0">
              <a:buNone/>
            </a:pPr>
            <a:r>
              <a:rPr lang="es-ES" sz="1600" i="1" dirty="0"/>
              <a:t>Integrar el plan del proyecto y otros planes que afecten al proyecto para describir el proceso definido del proyecto.</a:t>
            </a:r>
            <a:endParaRPr lang="es-ES" sz="1600" dirty="0"/>
          </a:p>
        </p:txBody>
      </p:sp>
      <p:sp>
        <p:nvSpPr>
          <p:cNvPr id="4" name="CuadroTexto 3"/>
          <p:cNvSpPr txBox="1"/>
          <p:nvPr/>
        </p:nvSpPr>
        <p:spPr>
          <a:xfrm>
            <a:off x="489075" y="2100910"/>
            <a:ext cx="4634254" cy="4031873"/>
          </a:xfrm>
          <a:prstGeom prst="rect">
            <a:avLst/>
          </a:prstGeom>
          <a:noFill/>
        </p:spPr>
        <p:txBody>
          <a:bodyPr wrap="square" rtlCol="0">
            <a:spAutoFit/>
          </a:bodyPr>
          <a:lstStyle/>
          <a:p>
            <a:pPr marL="285750" indent="-285750">
              <a:buFont typeface="Arial" panose="020B0604020202020204" pitchFamily="34" charset="0"/>
              <a:buChar char="•"/>
            </a:pPr>
            <a:r>
              <a:rPr lang="es-ES" sz="1600" dirty="0"/>
              <a:t>Esta práctica específica amplía las prácticas específicas para el establecimiento y mantenimiento de un plan de proyecto para tratar las actividades adicionales de planificación, tales como incorporar el proceso definido del proyecto, coordinar con las partes interesadas relevantes, utilizar los activos de proceso de la organización, incorporar planes para las revisiones entre pares y establecer criterios objetivos de entrada y de salida para las tareas.</a:t>
            </a:r>
          </a:p>
          <a:p>
            <a:pPr marL="285750" indent="-285750">
              <a:buFont typeface="Arial" panose="020B0604020202020204" pitchFamily="34" charset="0"/>
              <a:buChar char="•"/>
            </a:pPr>
            <a:r>
              <a:rPr lang="es-ES" sz="1600" dirty="0"/>
              <a:t>El desarrollo del plan de proyecto debería tener en cuenta las necesidades actuales y previstas, los objetivos y los requisitos de la organización, del cliente, de los proveedores y de los usuarios finales, según proceda.</a:t>
            </a:r>
          </a:p>
        </p:txBody>
      </p:sp>
      <p:sp>
        <p:nvSpPr>
          <p:cNvPr id="5" name="CuadroTexto 4"/>
          <p:cNvSpPr txBox="1"/>
          <p:nvPr/>
        </p:nvSpPr>
        <p:spPr>
          <a:xfrm>
            <a:off x="5930153" y="2003612"/>
            <a:ext cx="3496235" cy="923330"/>
          </a:xfrm>
          <a:prstGeom prst="rect">
            <a:avLst/>
          </a:prstGeom>
          <a:noFill/>
        </p:spPr>
        <p:txBody>
          <a:bodyPr wrap="square" rtlCol="0">
            <a:spAutoFit/>
          </a:bodyPr>
          <a:lstStyle/>
          <a:p>
            <a:r>
              <a:rPr lang="es-ES" i="1" dirty="0"/>
              <a:t>Ejemplo de productos de trabajo</a:t>
            </a:r>
          </a:p>
          <a:p>
            <a:r>
              <a:rPr lang="es-ES" sz="1600" dirty="0"/>
              <a:t>1. Planes integrados.</a:t>
            </a:r>
            <a:endParaRPr lang="es-ES" sz="1600" i="1" dirty="0"/>
          </a:p>
        </p:txBody>
      </p:sp>
      <p:sp>
        <p:nvSpPr>
          <p:cNvPr id="6" name="CuadroTexto 5"/>
          <p:cNvSpPr txBox="1"/>
          <p:nvPr/>
        </p:nvSpPr>
        <p:spPr>
          <a:xfrm>
            <a:off x="5930153" y="3096946"/>
            <a:ext cx="3657600" cy="1877437"/>
          </a:xfrm>
          <a:prstGeom prst="rect">
            <a:avLst/>
          </a:prstGeom>
          <a:noFill/>
        </p:spPr>
        <p:txBody>
          <a:bodyPr wrap="square" rtlCol="0">
            <a:spAutoFit/>
          </a:bodyPr>
          <a:lstStyle/>
          <a:p>
            <a:r>
              <a:rPr lang="es-ES" i="1" dirty="0" err="1"/>
              <a:t>Subprácticas</a:t>
            </a:r>
            <a:endParaRPr lang="es-ES" i="1" dirty="0"/>
          </a:p>
          <a:p>
            <a:pPr marL="342900" indent="-342900">
              <a:buFont typeface="+mj-lt"/>
              <a:buAutoNum type="arabicPeriod"/>
            </a:pPr>
            <a:r>
              <a:rPr lang="es-PE" sz="1400" dirty="0"/>
              <a:t>Integrar, con el plan de proyecto, otros planes que afecten al proyecto</a:t>
            </a:r>
          </a:p>
          <a:p>
            <a:pPr marL="342900" indent="-342900">
              <a:buFont typeface="+mj-lt"/>
              <a:buAutoNum type="arabicPeriod"/>
            </a:pPr>
            <a:r>
              <a:rPr lang="es-PE" sz="1400" dirty="0"/>
              <a:t>Establecer criterios objetivos de entrada y de salida, para autorizar el inicio y la terminación de las tareas descritas en la estructura de descomposición del trabajo (WBS).</a:t>
            </a:r>
            <a:endParaRPr lang="es-ES" sz="1400" i="1" dirty="0"/>
          </a:p>
        </p:txBody>
      </p:sp>
      <p:sp>
        <p:nvSpPr>
          <p:cNvPr id="7" name="CuadroTexto 6"/>
          <p:cNvSpPr txBox="1"/>
          <p:nvPr/>
        </p:nvSpPr>
        <p:spPr>
          <a:xfrm>
            <a:off x="5930153" y="5580529"/>
            <a:ext cx="3769174" cy="369332"/>
          </a:xfrm>
          <a:prstGeom prst="rect">
            <a:avLst/>
          </a:prstGeom>
          <a:noFill/>
        </p:spPr>
        <p:txBody>
          <a:bodyPr wrap="square" rtlCol="0">
            <a:spAutoFit/>
          </a:bodyPr>
          <a:lstStyle/>
          <a:p>
            <a:r>
              <a:rPr lang="es-ES" dirty="0"/>
              <a:t>Artefacto : </a:t>
            </a:r>
            <a:r>
              <a:rPr lang="es-ES" dirty="0">
                <a:hlinkClick r:id="rId2" action="ppaction://hlinkfile"/>
              </a:rPr>
              <a:t>PLANINT</a:t>
            </a:r>
            <a:endParaRPr lang="es-ES" dirty="0"/>
          </a:p>
        </p:txBody>
      </p:sp>
    </p:spTree>
    <p:extLst>
      <p:ext uri="{BB962C8B-B14F-4D97-AF65-F5344CB8AC3E}">
        <p14:creationId xmlns:p14="http://schemas.microsoft.com/office/powerpoint/2010/main" val="422924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altLang="en-US" dirty="0"/>
              <a:t>SP 1.5 </a:t>
            </a:r>
            <a:r>
              <a:rPr lang="es-ES" dirty="0">
                <a:latin typeface="BaileySansITC-Book"/>
              </a:rPr>
              <a:t>Gestionar el proyecto utilizando planes integrados</a:t>
            </a:r>
            <a:br>
              <a:rPr lang="es-ES" dirty="0">
                <a:latin typeface="BaileySansITC-Book"/>
              </a:rPr>
            </a:br>
            <a:endParaRPr lang="es-ES" dirty="0"/>
          </a:p>
        </p:txBody>
      </p:sp>
      <p:sp>
        <p:nvSpPr>
          <p:cNvPr id="3" name="Marcador de contenido 2"/>
          <p:cNvSpPr>
            <a:spLocks noGrp="1"/>
          </p:cNvSpPr>
          <p:nvPr>
            <p:ph idx="1"/>
          </p:nvPr>
        </p:nvSpPr>
        <p:spPr>
          <a:xfrm>
            <a:off x="677334" y="1719077"/>
            <a:ext cx="8596668" cy="864999"/>
          </a:xfrm>
        </p:spPr>
        <p:txBody>
          <a:bodyPr>
            <a:normAutofit/>
          </a:bodyPr>
          <a:lstStyle/>
          <a:p>
            <a:pPr marL="0" indent="0">
              <a:buNone/>
            </a:pPr>
            <a:r>
              <a:rPr lang="es-ES" sz="1600" i="1" dirty="0"/>
              <a:t>Gestionar el proyecto utilizando el plan de proyecto, otros planes que afecten</a:t>
            </a:r>
          </a:p>
          <a:p>
            <a:pPr marL="0" indent="0">
              <a:buNone/>
            </a:pPr>
            <a:r>
              <a:rPr lang="es-ES" sz="1600" i="1" dirty="0"/>
              <a:t>al proyecto y el proceso definido del proyecto.</a:t>
            </a:r>
            <a:endParaRPr lang="es-ES" sz="1600" dirty="0"/>
          </a:p>
        </p:txBody>
      </p:sp>
      <p:sp>
        <p:nvSpPr>
          <p:cNvPr id="4" name="CuadroTexto 3"/>
          <p:cNvSpPr txBox="1"/>
          <p:nvPr/>
        </p:nvSpPr>
        <p:spPr>
          <a:xfrm>
            <a:off x="780185" y="2689412"/>
            <a:ext cx="8390965" cy="2923877"/>
          </a:xfrm>
          <a:prstGeom prst="rect">
            <a:avLst/>
          </a:prstGeom>
          <a:noFill/>
        </p:spPr>
        <p:txBody>
          <a:bodyPr wrap="square" rtlCol="0">
            <a:spAutoFit/>
          </a:bodyPr>
          <a:lstStyle/>
          <a:p>
            <a:r>
              <a:rPr lang="es-ES" i="1" dirty="0"/>
              <a:t>Ejemplos de productos de trabajo</a:t>
            </a:r>
          </a:p>
          <a:p>
            <a:r>
              <a:rPr lang="es-ES" sz="1600" dirty="0"/>
              <a:t>1. Productos de trabajo creados al realizar el proceso definido del</a:t>
            </a:r>
          </a:p>
          <a:p>
            <a:r>
              <a:rPr lang="es-ES" sz="1600" dirty="0"/>
              <a:t>proyecto.</a:t>
            </a:r>
          </a:p>
          <a:p>
            <a:r>
              <a:rPr lang="es-ES" sz="1600" dirty="0"/>
              <a:t>2. Medidas recogidas (es decir, reales) y registros o informes de estado.</a:t>
            </a:r>
          </a:p>
          <a:p>
            <a:r>
              <a:rPr lang="es-ES" sz="1600" dirty="0"/>
              <a:t>3. Requisitos, planes y compromisos modificados.</a:t>
            </a:r>
          </a:p>
          <a:p>
            <a:r>
              <a:rPr lang="es-ES" sz="1600" dirty="0"/>
              <a:t>4. Planes integrados.</a:t>
            </a:r>
          </a:p>
          <a:p>
            <a:r>
              <a:rPr lang="es-ES" i="1" dirty="0" err="1"/>
              <a:t>Subprácticas</a:t>
            </a:r>
            <a:endParaRPr lang="es-ES" i="1" dirty="0"/>
          </a:p>
          <a:p>
            <a:pPr marL="342900" indent="-342900">
              <a:buFont typeface="+mj-lt"/>
              <a:buAutoNum type="arabicPeriod"/>
            </a:pPr>
            <a:r>
              <a:rPr lang="es-PE" sz="1600" dirty="0"/>
              <a:t>Implementar el proceso definido del proyecto utilizando la biblioteca de activos de proceso de la organización</a:t>
            </a:r>
          </a:p>
          <a:p>
            <a:pPr marL="342900" indent="-342900">
              <a:buFont typeface="+mj-lt"/>
              <a:buAutoNum type="arabicPeriod"/>
            </a:pPr>
            <a:r>
              <a:rPr lang="es-PE" sz="1600" dirty="0"/>
              <a:t>Obtener y analizar las mediciones seleccionadas para gestionar el proyecto y dar soporte a las necesidades de la organización.</a:t>
            </a:r>
            <a:endParaRPr lang="es-ES" sz="1600" i="1" dirty="0"/>
          </a:p>
        </p:txBody>
      </p:sp>
      <p:sp>
        <p:nvSpPr>
          <p:cNvPr id="5" name="CuadroTexto 4"/>
          <p:cNvSpPr txBox="1"/>
          <p:nvPr/>
        </p:nvSpPr>
        <p:spPr>
          <a:xfrm>
            <a:off x="910814" y="5718625"/>
            <a:ext cx="3769174" cy="369332"/>
          </a:xfrm>
          <a:prstGeom prst="rect">
            <a:avLst/>
          </a:prstGeom>
          <a:noFill/>
        </p:spPr>
        <p:txBody>
          <a:bodyPr wrap="square" rtlCol="0">
            <a:spAutoFit/>
          </a:bodyPr>
          <a:lstStyle/>
          <a:p>
            <a:r>
              <a:rPr lang="es-ES" dirty="0"/>
              <a:t>Artefacto : </a:t>
            </a:r>
            <a:r>
              <a:rPr lang="es-ES" dirty="0">
                <a:hlinkClick r:id="rId2" action="ppaction://hlinkfile"/>
              </a:rPr>
              <a:t>GEPROIN</a:t>
            </a:r>
            <a:endParaRPr lang="es-ES" dirty="0"/>
          </a:p>
        </p:txBody>
      </p:sp>
    </p:spTree>
    <p:extLst>
      <p:ext uri="{BB962C8B-B14F-4D97-AF65-F5344CB8AC3E}">
        <p14:creationId xmlns:p14="http://schemas.microsoft.com/office/powerpoint/2010/main" val="398547661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346</TotalTime>
  <Words>1976</Words>
  <Application>Microsoft Office PowerPoint</Application>
  <PresentationFormat>Panorámica</PresentationFormat>
  <Paragraphs>225</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BaileySansITC-Book</vt:lpstr>
      <vt:lpstr>Trebuchet MS</vt:lpstr>
      <vt:lpstr>Trebuchet MS (Cuerpo)</vt:lpstr>
      <vt:lpstr>Wingdings</vt:lpstr>
      <vt:lpstr>Wingdings 3</vt:lpstr>
      <vt:lpstr>Faceta</vt:lpstr>
      <vt:lpstr>Área de Proceso  Gestión Integrada del Proyecto (IPM)</vt:lpstr>
      <vt:lpstr>Propósito </vt:lpstr>
      <vt:lpstr>Metas y Practicas Especificas</vt:lpstr>
      <vt:lpstr>SG 1 : Utilizar el proceso definido del proyecto</vt:lpstr>
      <vt:lpstr>SP 1.1 Establecer el proceso definido del proyecto </vt:lpstr>
      <vt:lpstr>SP 1.2 Utilizar los activos de proceso de la organización para planificar las actividades del proyecto </vt:lpstr>
      <vt:lpstr>SP 1.3 Establecer el entorno de trabajo del proyecto </vt:lpstr>
      <vt:lpstr>SP 1.4 Integrar los planes</vt:lpstr>
      <vt:lpstr>SP 1.5 Gestionar el proyecto utilizando planes integrados </vt:lpstr>
      <vt:lpstr>SP 1.6 Establecer los equipos</vt:lpstr>
      <vt:lpstr>SP 1.7 Contribuir a los activos de proceso de la organización</vt:lpstr>
      <vt:lpstr>SG  2 Coordinar y colaborar con las partes interesadas relevantes. </vt:lpstr>
      <vt:lpstr>SP 2.1 Gestionar la involucración de las partes interesadas. </vt:lpstr>
      <vt:lpstr>SP 2.2 Resolver las cuestiones de coordinación. </vt:lpstr>
      <vt:lpstr>SP 2.3 Resolver las cuestiones de coordinación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Área de Proceso Validación (VAL)</dc:title>
  <dc:creator>Jose Gustavo Rivero Garcia</dc:creator>
  <cp:lastModifiedBy>Jose Gustavo RIVERO GARCIA</cp:lastModifiedBy>
  <cp:revision>28</cp:revision>
  <dcterms:created xsi:type="dcterms:W3CDTF">2016-10-03T20:23:44Z</dcterms:created>
  <dcterms:modified xsi:type="dcterms:W3CDTF">2016-11-16T13:37:21Z</dcterms:modified>
</cp:coreProperties>
</file>