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95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12" r:id="rId12"/>
    <p:sldId id="303" r:id="rId13"/>
    <p:sldId id="304" r:id="rId14"/>
    <p:sldId id="305" r:id="rId15"/>
    <p:sldId id="306" r:id="rId16"/>
    <p:sldId id="315" r:id="rId17"/>
    <p:sldId id="307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4660" y="869411"/>
            <a:ext cx="8370940" cy="1915352"/>
          </a:xfrm>
        </p:spPr>
        <p:txBody>
          <a:bodyPr>
            <a:no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es-ES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Enfoque en los Procesos de la Organización</a:t>
            </a:r>
            <a:br>
              <a:rPr lang="es-ES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</a:br>
            <a:r>
              <a:rPr lang="es-ES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OPF</a:t>
            </a:r>
            <a:endParaRPr lang="es-ES" sz="7200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6" y="66502"/>
            <a:ext cx="1637609" cy="145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6" y="5439295"/>
            <a:ext cx="236537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732652" y="5158230"/>
            <a:ext cx="520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Guillen Paredes, Santiago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Salazar, Christian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Reyes, Anthony</a:t>
            </a:r>
            <a:endParaRPr lang="es-P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728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73287" y="371729"/>
            <a:ext cx="10018713" cy="822083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2.2 Implementar los planes de acción de proceso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04748" y="3194013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04748" y="3476360"/>
            <a:ext cx="6669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1. Poner los planes de acción de proceso a disposición de las partes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interesadas relevantes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504748" y="4107303"/>
            <a:ext cx="773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Negociar y documentar los compromisos entre los equipos de acción de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proceso y modificar sus planes de acción de proceso, según sea necesario.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504748" y="4753634"/>
            <a:ext cx="7176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3. Seguir el progreso y los compromisos frente a los planes de acción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 proceso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504748" y="5315944"/>
            <a:ext cx="7301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4.Llevar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a cabo revisiones conjuntas con los equipos de acción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 y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con las partes interesadas relevantes para monitorizar el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progreso y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los resultados de las acciones de proceso.</a:t>
            </a:r>
          </a:p>
        </p:txBody>
      </p:sp>
    </p:spTree>
    <p:extLst>
      <p:ext uri="{BB962C8B-B14F-4D97-AF65-F5344CB8AC3E}">
        <p14:creationId xmlns:p14="http://schemas.microsoft.com/office/powerpoint/2010/main" val="29058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121946" y="48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5. Planificar los proyectos piloto necesarios para probar las mejoras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 procesos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seleccionadas.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121946" y="1127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6. Revisar las actividades y los productos de trabajo de los equipos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 acción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proceso.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21946" y="1774105"/>
            <a:ext cx="6245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7. Identificar, documentar y seguir hasta su cierre las cuestiones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encontradas cuando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se implementan los planes de acción de proceso.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121946" y="2697435"/>
            <a:ext cx="6761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8. Asegurar que los resultados de la implementación de los planes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 acción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proceso satisfacen los objetivos de mejora de procesos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 organización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4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6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31121" y="1359608"/>
            <a:ext cx="10018713" cy="1752599"/>
          </a:xfrm>
        </p:spPr>
        <p:txBody>
          <a:bodyPr>
            <a:noAutofit/>
          </a:bodyPr>
          <a:lstStyle/>
          <a:p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SG 3 DESPLEGAR LOS ACTIVOS DE PROCESO DE LA ORGANIZACIÓN E INCORPORAR LAS EXPERIENCIAS</a:t>
            </a:r>
            <a:endParaRPr lang="es-P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49235" y="3320025"/>
            <a:ext cx="8415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chemeClr val="accent5">
                    <a:lumMod val="50000"/>
                  </a:schemeClr>
                </a:solidFill>
                <a:latin typeface="BaileySansITC-BookItalic"/>
              </a:rPr>
              <a:t>Los activos de proceso de la organización se despliegan en toda la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  <a:latin typeface="BaileySansITC-BookItalic"/>
              </a:rPr>
              <a:t>organización y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  <a:latin typeface="BaileySansITC-BookItalic"/>
              </a:rPr>
              <a:t>las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experiencias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  <a:latin typeface="BaileySansITC-BookItalic"/>
              </a:rPr>
              <a:t> relativas a procesos se incorporan a los activos de proceso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  <a:latin typeface="BaileySansITC-BookItalic"/>
              </a:rPr>
              <a:t>de la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  <a:latin typeface="BaileySansITC-BookItalic"/>
              </a:rPr>
              <a:t>organización.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685800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3.1 Desplegar los activos de proceso de la </a:t>
            </a:r>
            <a:r>
              <a:rPr lang="es-PE" sz="2800" dirty="0" smtClean="0">
                <a:solidFill>
                  <a:schemeClr val="accent4">
                    <a:lumMod val="50000"/>
                  </a:schemeClr>
                </a:solidFill>
              </a:rPr>
              <a:t>organización </a:t>
            </a:r>
            <a:endParaRPr lang="es-PE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08033" y="1813147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08033" y="2182479"/>
            <a:ext cx="716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Desplegar los activos de proceso de la organización en toda la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organización.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933218" y="2828810"/>
            <a:ext cx="7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Documentar los cambios en los activos de proceso de la organización.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33218" y="38993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Proporcionar orientación y consultoría sobre la utilización de los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activos de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proceso de la organización.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933218" y="325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3. Desplegar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los cambios realizados a los activos de proceso de la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organización en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toda la organización.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6.1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1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25240" y="0"/>
            <a:ext cx="8366760" cy="679565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3.2 Desplegar los procesos </a:t>
            </a:r>
            <a:r>
              <a:rPr lang="es-PE" sz="2800" dirty="0" smtClean="0">
                <a:solidFill>
                  <a:schemeClr val="accent4">
                    <a:lumMod val="50000"/>
                  </a:schemeClr>
                </a:solidFill>
              </a:rPr>
              <a:t>estándar </a:t>
            </a:r>
            <a:endParaRPr lang="es-PE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36671" y="679565"/>
            <a:ext cx="6943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Desplegar el conjunto de procesos estándar de la organización para los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proyectos en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su arranque y desplegar los cambios de estos procesos estándar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según proceda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durante la vida de cada proyecto.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52171" y="1504816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91868" y="1830831"/>
            <a:ext cx="7168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Identificar los proyectos que están comenzando en la organización.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852171" y="2197313"/>
            <a:ext cx="7018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Identificar los proyectos activos que se beneficiarían de la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implementación del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conjunto actual de procesos estándar de la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organización.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891868" y="40172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Ayudar a los proyectos en la adaptación del conjunto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procesos estándar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la organización para cumplir sus necesidades.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91868" y="3096802"/>
            <a:ext cx="6441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3. Establecer los planes para implementar el conjunto actual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procesos estándar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la organización en los proyectos identificados.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891868" y="48982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5. Mantener los registros de adaptación e implementación de los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procesos en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los proyectos identificados.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891868" y="5544556"/>
            <a:ext cx="7600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6. Asegurar que los procesos definidos que resultan de la adaptación del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proceso se incorporan a los planes para las auditorías de conformidad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del proceso.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6.2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28109" y="0"/>
            <a:ext cx="8963891" cy="552796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3.3 Monitorizar la </a:t>
            </a:r>
            <a:r>
              <a:rPr lang="es-PE" sz="2800" dirty="0" smtClean="0">
                <a:solidFill>
                  <a:schemeClr val="accent4">
                    <a:lumMod val="50000"/>
                  </a:schemeClr>
                </a:solidFill>
              </a:rPr>
              <a:t>implementación</a:t>
            </a:r>
            <a:endParaRPr lang="es-PE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35731" y="552796"/>
            <a:ext cx="69605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Con la monitorización de la implementación, la organización se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asegura que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el conjunto de procesos estándar de la organización y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otros activos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proceso están apropiadamente desplegados en todos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los proyectos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monitorización de la implementación también ayuda a la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organización a desarrollar una comprensión de los activos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 que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se están utilizando y dónde se utilizan en la organización. </a:t>
            </a: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 monitorización también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ayuda a establecer un contexto más amplio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para interpretar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y utilizar las medidas de proceso y de producto, las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lecciones aprendidas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y la información de mejora obtenida de los proyectos.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717089" y="4521912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17089" y="4807658"/>
            <a:ext cx="716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1. Monitorizar el uso de los activos de proceso de la organización en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el proyecto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y los cambios a estos activos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17089" y="5416569"/>
            <a:ext cx="7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Revisar los artefactos de proceso seleccionados creados durante la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vida de cada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proyecto.(checklist -PPQA)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7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20997" y="12390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Identificar, documentar y seguir hasta su cierre las cuestiones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relativas a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la implementación del conjunto de procesos estándar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 organización.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20997" y="315715"/>
            <a:ext cx="6782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3. Revisar los resultados de las auditorías de conformidad del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 para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determinar cómo se ha desplegado el conjunto de procesos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estándar de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la organización.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6.3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8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64182" y="0"/>
            <a:ext cx="7827818" cy="1217815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3.4 Incorporar las experiencias en los activos de proceso de la organización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364182" y="1075113"/>
            <a:ext cx="7035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Incorporar las experiencias relativas al proceso derivadas de la planificación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y realización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del proceso en los activos de proceso de la organización.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82005" y="2856950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82005" y="3226282"/>
            <a:ext cx="7837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Llevar a cabo revisiones periódicas de la eficacia y de la adecuación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del conjunto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procesos estándar y de los activos de proceso relativos 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 organización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relacionados con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las necesidades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del proceso y los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objetivos derivados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a partir de los objetivos de negocio de la organización.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582005" y="4346301"/>
            <a:ext cx="7289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Obtener realimentación sobre el uso de los activos de proceso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 organización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582005" y="5915962"/>
            <a:ext cx="730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Poner las lecciones aprendidas a disposición del personal de la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organización según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proceda.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82005" y="4992632"/>
            <a:ext cx="7721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3. Obtener las lecciones aprendidas a partir de la definición, la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realización de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pilotos, la implementación y el despliegue de los activos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 proceso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290661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05121" y="192418"/>
            <a:ext cx="783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5. Analizar los datos de medición obtenidos a partir de la utilización del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conjunto común de medidas de la organización.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405121" y="838749"/>
            <a:ext cx="7289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6.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Evaluar los procesos, los métodos y las herramientas que se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utilicen en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la organización y desarrollar recomendaciones para mejorar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los activos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proceso de la organización..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405121" y="1716707"/>
            <a:ext cx="730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7.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Poner los mejores procesos, métodos y herramientas de la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organización a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disposición, de las personas de la organización, según proceda.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405121" y="2363038"/>
            <a:ext cx="772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8. Gestionar las propuestas de mejora de procesos.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405121" y="2732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9. Establecer y mantener los registros de las actividades de mejora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de procesos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de la organización.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6.4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0731" y="1779444"/>
            <a:ext cx="2775962" cy="696191"/>
          </a:xfrm>
        </p:spPr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accent4">
                    <a:lumMod val="50000"/>
                  </a:schemeClr>
                </a:solidFill>
              </a:rPr>
              <a:t>PROPÓSITO</a:t>
            </a:r>
            <a:endParaRPr lang="es-PE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0036" y="3323357"/>
            <a:ext cx="4727863" cy="165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Conocer las fortalezas y debilidades de los procesos de la organización para planificar y desplegar mejoras a estos procesos.</a:t>
            </a:r>
            <a:endParaRPr lang="es-PE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20" y="1848715"/>
            <a:ext cx="4297075" cy="29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19653"/>
              </p:ext>
            </p:extLst>
          </p:nvPr>
        </p:nvGraphicFramePr>
        <p:xfrm>
          <a:off x="1045297" y="400305"/>
          <a:ext cx="9370551" cy="5661896"/>
        </p:xfrm>
        <a:graphic>
          <a:graphicData uri="http://schemas.openxmlformats.org/drawingml/2006/table">
            <a:tbl>
              <a:tblPr firstRow="1" bandRow="1" bandCol="1">
                <a:tableStyleId>{0660B408-B3CF-4A94-85FC-2B1E0A45F4A2}</a:tableStyleId>
              </a:tblPr>
              <a:tblGrid>
                <a:gridCol w="248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0276">
                  <a:extLst>
                    <a:ext uri="{9D8B030D-6E8A-4147-A177-3AD203B41FA5}">
                      <a16:colId xmlns:a16="http://schemas.microsoft.com/office/drawing/2014/main" xmlns="" val="183505492"/>
                    </a:ext>
                  </a:extLst>
                </a:gridCol>
              </a:tblGrid>
              <a:tr h="401366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METAS</a:t>
                      </a:r>
                      <a:endParaRPr lang="en-US" sz="1600" dirty="0"/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PRÁCTICAS</a:t>
                      </a:r>
                      <a:endParaRPr lang="en-US" sz="1600" dirty="0"/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PLAN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s-PE" sz="1600" baseline="0" noProof="0" dirty="0" smtClean="0"/>
                        <a:t>MEJORA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s-PE" sz="1600" baseline="0" noProof="0" dirty="0" smtClean="0"/>
                        <a:t>PROCESOS</a:t>
                      </a:r>
                      <a:r>
                        <a:rPr lang="en-US" sz="1600" baseline="0" dirty="0" smtClean="0"/>
                        <a:t> DE SOFTWARE </a:t>
                      </a:r>
                    </a:p>
                    <a:p>
                      <a:pPr algn="ctr"/>
                      <a:r>
                        <a:rPr lang="es-PE" sz="1600" baseline="0" noProof="0" dirty="0" smtClean="0"/>
                        <a:t>Secciones del documento</a:t>
                      </a:r>
                      <a:endParaRPr lang="es-PE" sz="1600" noProof="0" dirty="0"/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549">
                <a:tc rowSpan="3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kern="1200" dirty="0" smtClean="0"/>
                    </a:p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kern="1200" dirty="0" smtClean="0"/>
                    </a:p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/>
                        <a:t>SG1 </a:t>
                      </a:r>
                      <a:r>
                        <a:rPr lang="es-MX" sz="1600" kern="1200" dirty="0" smtClean="0"/>
                        <a:t>Determinar</a:t>
                      </a:r>
                      <a:r>
                        <a:rPr lang="es-MX" sz="1600" kern="1200" baseline="0" dirty="0" smtClean="0"/>
                        <a:t> las</a:t>
                      </a:r>
                      <a:r>
                        <a:rPr lang="es-MX" sz="1600" kern="1200" dirty="0" smtClean="0"/>
                        <a:t> oportunidades</a:t>
                      </a:r>
                      <a:r>
                        <a:rPr lang="es-MX" sz="1600" kern="1200" baseline="0" dirty="0" smtClean="0"/>
                        <a:t> de mejora de procesos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5" marR="89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altLang="en-US" sz="1400" kern="1200" dirty="0" smtClean="0"/>
                        <a:t>SP 1.1 Establecer las necesidades de proceso de la organización.</a:t>
                      </a:r>
                      <a:endParaRPr lang="es-ES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altLang="en-US" sz="2000" kern="1200" dirty="0" smtClean="0"/>
                        <a:t>2.2</a:t>
                      </a:r>
                      <a:endParaRPr lang="es-ES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75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altLang="en-US" sz="1400" kern="1200" dirty="0" smtClean="0"/>
                        <a:t>SP 1.2 Evaluar los procesos de la organización.</a:t>
                      </a: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altLang="en-US" sz="2000" kern="1200" dirty="0" smtClean="0"/>
                        <a:t>5</a:t>
                      </a:r>
                      <a:endParaRPr lang="es-ES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392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altLang="en-US" sz="1400" kern="1200" dirty="0" smtClean="0"/>
                        <a:t>SP 1.3 Identificar las mejoras de procesos de la organización.</a:t>
                      </a:r>
                      <a:endParaRPr lang="es-E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altLang="en-US" sz="2000" kern="1200" dirty="0" smtClean="0"/>
                        <a:t>6.1</a:t>
                      </a:r>
                      <a:endParaRPr lang="es-ES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4364119"/>
                  </a:ext>
                </a:extLst>
              </a:tr>
              <a:tr h="534341">
                <a:tc rowSpan="2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/>
                        <a:t>SG2Planificar e implementar las acciones de proceso.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1400" kern="1200" dirty="0" smtClean="0"/>
                        <a:t>SP 2.1 Establecer los planes de acción de proceso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s-ES" sz="2000" kern="1200" dirty="0" smtClean="0"/>
                    </a:p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2000" kern="1200" dirty="0" smtClean="0"/>
                        <a:t>4</a:t>
                      </a:r>
                      <a:endParaRPr lang="es-E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8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S" sz="1400" kern="1200" dirty="0" smtClean="0"/>
                        <a:t>SP 2.2 Implementar los planes de acción de proceso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102711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lang="es-E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549">
                <a:tc rowSpan="4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/>
                        <a:t>SG 3 Desplegar los activos de proceso de la organización e incorporar las experiencias.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1400" kern="1200" dirty="0" smtClean="0"/>
                        <a:t>SP 3.1 Desplegar los activos de proceso de la organización.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2288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kern="1200" dirty="0" smtClean="0"/>
                        <a:t>SP 3.2 Desplegar los procesos estándar.</a:t>
                      </a:r>
                      <a:endParaRPr lang="es-P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PE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8549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1400" kern="1200" dirty="0" smtClean="0"/>
                        <a:t>SP 3.3 Monitorizar la implementación.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37098">
                <a:tc vMerge="1">
                  <a:txBody>
                    <a:bodyPr/>
                    <a:lstStyle/>
                    <a:p>
                      <a:pPr marL="0" marR="0" lvl="1" indent="0" algn="ctr" defTabSz="914400" rtl="0" eaLnBrk="0" fontAlgn="auto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2B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1400" kern="1200" dirty="0" smtClean="0"/>
                        <a:t>SP 3.4 Incorporar las experiencias en los activos de proceso de la organización.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ctr" defTabSz="1027113" rtl="0" eaLnBrk="1" latinLnBrk="0" hangingPunct="1">
                        <a:lnSpc>
                          <a:spcPct val="90000"/>
                        </a:lnSpc>
                        <a:spcAft>
                          <a:spcPct val="3000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s-E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84404" marR="8440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24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5836" y="665019"/>
            <a:ext cx="9476796" cy="1413164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accent4">
                    <a:lumMod val="50000"/>
                  </a:schemeClr>
                </a:solidFill>
              </a:rPr>
              <a:t>SG 1 DETERMINAR LAS OPORTUNIDADES DE MEJORA DE PROCESOS</a:t>
            </a:r>
            <a:endParaRPr lang="es-PE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3919" y="2615043"/>
            <a:ext cx="10018713" cy="183226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Se pueden determinar las oportunidades de mejora de procesos a través tanto de modelos como CMMI, así como cambios en los objetivos del negocio y el benchmarking.</a:t>
            </a:r>
            <a:endParaRPr lang="es-P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5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r>
              <a:rPr lang="es-PE" sz="2800" b="1" dirty="0" smtClean="0">
                <a:solidFill>
                  <a:schemeClr val="accent4">
                    <a:lumMod val="50000"/>
                  </a:schemeClr>
                </a:solidFill>
              </a:rPr>
              <a:t>SP </a:t>
            </a:r>
            <a:r>
              <a:rPr lang="es-PE" sz="2800" b="1" dirty="0">
                <a:solidFill>
                  <a:schemeClr val="accent4">
                    <a:lumMod val="50000"/>
                  </a:schemeClr>
                </a:solidFill>
              </a:rPr>
              <a:t>1.1 E</a:t>
            </a:r>
            <a:r>
              <a:rPr lang="es-PE" sz="2800" b="1" dirty="0" smtClean="0">
                <a:solidFill>
                  <a:schemeClr val="accent4">
                    <a:lumMod val="50000"/>
                  </a:schemeClr>
                </a:solidFill>
              </a:rPr>
              <a:t>stablecer </a:t>
            </a:r>
            <a:r>
              <a:rPr lang="es-PE" sz="2800" b="1" dirty="0">
                <a:solidFill>
                  <a:schemeClr val="accent4">
                    <a:lumMod val="50000"/>
                  </a:schemeClr>
                </a:solidFill>
              </a:rPr>
              <a:t>las </a:t>
            </a:r>
            <a:r>
              <a:rPr lang="es-PE" sz="2800" b="1" dirty="0" smtClean="0">
                <a:solidFill>
                  <a:schemeClr val="accent4">
                    <a:lumMod val="50000"/>
                  </a:schemeClr>
                </a:solidFill>
              </a:rPr>
              <a:t>Necesidades </a:t>
            </a:r>
            <a:r>
              <a:rPr lang="es-PE" sz="2800" b="1" dirty="0">
                <a:solidFill>
                  <a:schemeClr val="accent4">
                    <a:lumMod val="50000"/>
                  </a:schemeClr>
                </a:solidFill>
              </a:rPr>
              <a:t>de P</a:t>
            </a:r>
            <a:r>
              <a:rPr lang="es-PE" sz="2800" b="1" dirty="0" smtClean="0">
                <a:solidFill>
                  <a:schemeClr val="accent4">
                    <a:lumMod val="50000"/>
                  </a:schemeClr>
                </a:solidFill>
              </a:rPr>
              <a:t>roceso </a:t>
            </a:r>
            <a:r>
              <a:rPr lang="es-PE" sz="2800" b="1" dirty="0">
                <a:solidFill>
                  <a:schemeClr val="accent4">
                    <a:lumMod val="50000"/>
                  </a:schemeClr>
                </a:solidFill>
              </a:rPr>
              <a:t>de la O</a:t>
            </a:r>
            <a:r>
              <a:rPr lang="es-PE" sz="2800" b="1" dirty="0" smtClean="0">
                <a:solidFill>
                  <a:schemeClr val="accent4">
                    <a:lumMod val="50000"/>
                  </a:schemeClr>
                </a:solidFill>
              </a:rPr>
              <a:t>rganización </a:t>
            </a:r>
            <a:endParaRPr lang="es-PE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3287" y="991018"/>
            <a:ext cx="10018713" cy="1323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800" dirty="0">
                <a:solidFill>
                  <a:schemeClr val="accent4">
                    <a:lumMod val="50000"/>
                  </a:schemeClr>
                </a:solidFill>
              </a:rPr>
              <a:t> Los objetivos de negocio, las necesidades y las limitaciones de la organización determinan las necesidades y los objetivos para los procesos de la </a:t>
            </a:r>
            <a:r>
              <a:rPr lang="es-PE" sz="1800" dirty="0" smtClean="0">
                <a:solidFill>
                  <a:schemeClr val="accent4">
                    <a:lumMod val="50000"/>
                  </a:schemeClr>
                </a:solidFill>
              </a:rPr>
              <a:t>organización</a:t>
            </a:r>
            <a:r>
              <a:rPr lang="es-PE" sz="18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PE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47639" y="1944796"/>
            <a:ext cx="1460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0"/>
                <a:solidFill>
                  <a:schemeClr val="accent5">
                    <a:lumMod val="50000"/>
                  </a:schemeClr>
                </a:solidFill>
                <a:latin typeface="+mj-lt"/>
              </a:rPr>
              <a:t>Subpracticas</a:t>
            </a:r>
            <a:endParaRPr lang="es-ES" b="1" cap="none" spc="0" dirty="0">
              <a:ln w="0"/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73287" y="2323790"/>
            <a:ext cx="716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1. Identificar políticas, estándares y objetivos de negocio que sean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aplicables a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los procesos de la organización.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73287" y="2973253"/>
            <a:ext cx="7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2.Examinar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estándares y modelos de proceso relevantes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buenas prácticas.(Uso de CMMi) 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73287" y="3619584"/>
            <a:ext cx="624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3.Determinar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los objetivos de rendimiento de proceso de la organización.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.(ver artefactos de Medición y análisis)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173287" y="42659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Definir características principales de los procesos de la organización.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73287" y="49122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5. Documentar las necesidades y los objetivos de proceso de la organización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.(Plan de proyecto)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2.2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5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5608" y="1104899"/>
            <a:ext cx="8627918" cy="1115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 smtClean="0">
                <a:solidFill>
                  <a:schemeClr val="accent4">
                    <a:lumMod val="50000"/>
                  </a:schemeClr>
                </a:solidFill>
              </a:rPr>
              <a:t>Se Realiza la evaluación de los procesos para comprender sus fortalezas y debilidades.</a:t>
            </a:r>
            <a:endParaRPr lang="es-PE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813" y="768927"/>
            <a:ext cx="10018713" cy="893618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1.2 Evaluar los procesos de la </a:t>
            </a:r>
            <a:r>
              <a:rPr lang="es-PE" sz="2800" dirty="0" smtClean="0">
                <a:solidFill>
                  <a:schemeClr val="accent4">
                    <a:lumMod val="50000"/>
                  </a:schemeClr>
                </a:solidFill>
              </a:rPr>
              <a:t>organización </a:t>
            </a:r>
            <a:endParaRPr lang="es-PE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75608" y="1998517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75608" y="2351263"/>
            <a:ext cx="7168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1. Obtener el patrocinio de la alta dirección para la evaluación de proceso.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75608" y="2723592"/>
            <a:ext cx="7018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Definir el alcance de la evaluación de proceso.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75608" y="3092924"/>
            <a:ext cx="624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3. Determinar el método y los criterios que se utilizarán para la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evaluación de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proceso.</a:t>
            </a: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275608" y="37323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Planificar,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programar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y preparar la evaluación de proceso.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275608" y="4101677"/>
            <a:ext cx="408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5. Llevar a cabo la evaluación de proceso.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275608" y="4471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6. Documentar y entregar las actividades y los hallazgos de la evaluación.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5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3287" y="1160318"/>
            <a:ext cx="10018713" cy="1011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 smtClean="0">
                <a:solidFill>
                  <a:schemeClr val="accent4">
                    <a:lumMod val="50000"/>
                  </a:schemeClr>
                </a:solidFill>
              </a:rPr>
              <a:t>De las mejoras de proceso candidatas se priorizan de acuerdo al coste y esfuerzo y documentar estas mejoras.</a:t>
            </a:r>
            <a:endParaRPr lang="es-PE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73287" y="301338"/>
            <a:ext cx="10018713" cy="1007918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1.3 Identificar las mejoras de procesos de la </a:t>
            </a:r>
            <a:r>
              <a:rPr lang="es-PE" sz="2800" dirty="0" smtClean="0">
                <a:solidFill>
                  <a:schemeClr val="accent4">
                    <a:lumMod val="50000"/>
                  </a:schemeClr>
                </a:solidFill>
              </a:rPr>
              <a:t>organización</a:t>
            </a:r>
            <a:endParaRPr lang="es-PE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37017" y="2168236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37017" y="2537568"/>
            <a:ext cx="716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1.Determinar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las mejoras de proceso candidatas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.(Esquema de solución después de medir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los procesos y analizando los resultados de la medición.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173287" y="3175176"/>
            <a:ext cx="7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Priorizar las mejoras de procesos candidatas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.(considerar costes e importancia)	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173287" y="3821507"/>
            <a:ext cx="624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3. Identificar y documentar las mejoras de proceso que se implementarán</a:t>
            </a: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73287" y="4459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Modificar la lista de mejoras de procesos planificadas para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mantenerla actualizada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6.1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969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Se requiere de la participación de los que realizan el proceso, sus propietarios y también de las organizaciones de soporte en la planificación e implementación de las acciones de proceso.</a:t>
            </a:r>
            <a:endParaRPr lang="es-P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SG 2 PLANIFICAR E IMPLEMENTAR LAS ACCIONES DE PROCESO</a:t>
            </a:r>
            <a:endParaRPr lang="es-P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91788" y="0"/>
            <a:ext cx="10018713" cy="696191"/>
          </a:xfrm>
        </p:spPr>
        <p:txBody>
          <a:bodyPr>
            <a:normAutofit/>
          </a:bodyPr>
          <a:lstStyle/>
          <a:p>
            <a:r>
              <a:rPr lang="es-PE" sz="2800" dirty="0">
                <a:solidFill>
                  <a:schemeClr val="accent4">
                    <a:lumMod val="50000"/>
                  </a:schemeClr>
                </a:solidFill>
              </a:rPr>
              <a:t>SP 2.1 Establecer los planes de acción de </a:t>
            </a:r>
            <a:r>
              <a:rPr lang="es-PE" sz="2800" dirty="0" smtClean="0">
                <a:solidFill>
                  <a:schemeClr val="accent4">
                    <a:lumMod val="50000"/>
                  </a:schemeClr>
                </a:solidFill>
              </a:rPr>
              <a:t>proceso</a:t>
            </a:r>
            <a:endParaRPr lang="es-PE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90651" y="696191"/>
            <a:ext cx="8165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Establecer y mantener los planes de acción de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proceso para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tratar las mejoras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 los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procesos y a los activos de proceso de la organización.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01767" y="1392382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Subpracticas</a:t>
            </a:r>
            <a:endParaRPr lang="es-ES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90651" y="1761714"/>
            <a:ext cx="716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1. Identificar las estrategias, las aproximaciones y las acciones para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tratar las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mejoras de procesos identificadas.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490651" y="2404111"/>
            <a:ext cx="7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2. Establecer los equipos de acción de proceso para implementar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las acciones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	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(plan de mejora punto 4)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490651" y="3014126"/>
            <a:ext cx="624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 Documentar los planes de acción de proceso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. (plan de acción de procesos)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490651" y="3620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4. Revisar y negociar los planes de acción de proceso con las partes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interesadas relevantes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490651" y="4230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5. Modificar los planes de acción de proceso según sea necesario.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630391" y="648866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Plan de Mejora Sección 4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3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811</TotalTime>
  <Words>1660</Words>
  <Application>Microsoft Office PowerPoint</Application>
  <PresentationFormat>Panorámica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BaileySansITC-BookItalic</vt:lpstr>
      <vt:lpstr>Candara</vt:lpstr>
      <vt:lpstr>Corbel</vt:lpstr>
      <vt:lpstr>Wingdings</vt:lpstr>
      <vt:lpstr>Parallax</vt:lpstr>
      <vt:lpstr>Enfoque en los Procesos de la Organización OPF</vt:lpstr>
      <vt:lpstr>PROPÓSITO</vt:lpstr>
      <vt:lpstr>Presentación de PowerPoint</vt:lpstr>
      <vt:lpstr>SG 1 DETERMINAR LAS OPORTUNIDADES DE MEJORA DE PROCESOS</vt:lpstr>
      <vt:lpstr>SP 1.1 Establecer las Necesidades de Proceso de la Organización </vt:lpstr>
      <vt:lpstr>SP 1.2 Evaluar los procesos de la organización </vt:lpstr>
      <vt:lpstr>SP 1.3 Identificar las mejoras de procesos de la organización</vt:lpstr>
      <vt:lpstr>SG 2 PLANIFICAR E IMPLEMENTAR LAS ACCIONES DE PROCESO</vt:lpstr>
      <vt:lpstr>SP 2.1 Establecer los planes de acción de proceso</vt:lpstr>
      <vt:lpstr>SP 2.2 Implementar los planes de acción de proceso</vt:lpstr>
      <vt:lpstr>Presentación de PowerPoint</vt:lpstr>
      <vt:lpstr>SG 3 DESPLEGAR LOS ACTIVOS DE PROCESO DE LA ORGANIZACIÓN E INCORPORAR LAS EXPERIENCIAS</vt:lpstr>
      <vt:lpstr>SP 3.1 Desplegar los activos de proceso de la organización </vt:lpstr>
      <vt:lpstr>SP 3.2 Desplegar los procesos estándar </vt:lpstr>
      <vt:lpstr>SP 3.3 Monitorizar la implementación</vt:lpstr>
      <vt:lpstr>Presentación de PowerPoint</vt:lpstr>
      <vt:lpstr>SP 3.4 Incorporar las experiencias en los activos de proceso de la organización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Aseguramiento de la Calidad</dc:title>
  <dc:creator>Juan Carlos Guerrero Fernandez</dc:creator>
  <cp:lastModifiedBy>santiago guillen paredes</cp:lastModifiedBy>
  <cp:revision>108</cp:revision>
  <dcterms:created xsi:type="dcterms:W3CDTF">2015-10-22T05:00:36Z</dcterms:created>
  <dcterms:modified xsi:type="dcterms:W3CDTF">2016-10-16T20:24:12Z</dcterms:modified>
</cp:coreProperties>
</file>