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1" r:id="rId19"/>
    <p:sldId id="262" r:id="rId20"/>
    <p:sldId id="263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36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5AD-658E-4B43-9218-C2B438B7E48C}" type="datetimeFigureOut">
              <a:rPr lang="es-ES" smtClean="0"/>
              <a:t>05/01/2016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8B3F-EFF2-4ADE-A8C2-75058240239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5AD-658E-4B43-9218-C2B438B7E48C}" type="datetimeFigureOut">
              <a:rPr lang="es-ES" smtClean="0"/>
              <a:t>05/01/2016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8B3F-EFF2-4ADE-A8C2-75058240239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5AD-658E-4B43-9218-C2B438B7E48C}" type="datetimeFigureOut">
              <a:rPr lang="es-ES" smtClean="0"/>
              <a:t>05/01/2016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8B3F-EFF2-4ADE-A8C2-75058240239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5AD-658E-4B43-9218-C2B438B7E48C}" type="datetimeFigureOut">
              <a:rPr lang="es-ES" smtClean="0"/>
              <a:t>05/01/2016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8B3F-EFF2-4ADE-A8C2-75058240239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5AD-658E-4B43-9218-C2B438B7E48C}" type="datetimeFigureOut">
              <a:rPr lang="es-ES" smtClean="0"/>
              <a:t>05/01/2016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8B3F-EFF2-4ADE-A8C2-75058240239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5AD-658E-4B43-9218-C2B438B7E48C}" type="datetimeFigureOut">
              <a:rPr lang="es-ES" smtClean="0"/>
              <a:t>05/01/2016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8B3F-EFF2-4ADE-A8C2-75058240239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5AD-658E-4B43-9218-C2B438B7E48C}" type="datetimeFigureOut">
              <a:rPr lang="es-ES" smtClean="0"/>
              <a:t>05/01/2016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8B3F-EFF2-4ADE-A8C2-75058240239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5AD-658E-4B43-9218-C2B438B7E48C}" type="datetimeFigureOut">
              <a:rPr lang="es-ES" smtClean="0"/>
              <a:t>05/01/2016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8B3F-EFF2-4ADE-A8C2-75058240239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5AD-658E-4B43-9218-C2B438B7E48C}" type="datetimeFigureOut">
              <a:rPr lang="es-ES" smtClean="0"/>
              <a:t>05/01/2016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8B3F-EFF2-4ADE-A8C2-75058240239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5AD-658E-4B43-9218-C2B438B7E48C}" type="datetimeFigureOut">
              <a:rPr lang="es-ES" smtClean="0"/>
              <a:t>05/01/2016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8B3F-EFF2-4ADE-A8C2-75058240239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5AD-658E-4B43-9218-C2B438B7E48C}" type="datetimeFigureOut">
              <a:rPr lang="es-ES" smtClean="0"/>
              <a:t>05/01/2016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8B3F-EFF2-4ADE-A8C2-75058240239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695AD-658E-4B43-9218-C2B438B7E48C}" type="datetimeFigureOut">
              <a:rPr lang="es-ES" smtClean="0"/>
              <a:t>05/01/2016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F8B3F-EFF2-4ADE-A8C2-75058240239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57213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s-PE" sz="51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Al finalizar, </a:t>
            </a:r>
            <a:r>
              <a:rPr kumimoji="0" lang="es-PE" sz="5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habrán adquirido conocimiento de las mejores prácticas y herramientas de: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51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5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Planificación de proyectos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5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Monitorización y Control de proyectos </a:t>
            </a:r>
            <a:endParaRPr kumimoji="0" lang="es-ES" sz="51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5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Gestión de Acuerdos con proveedores</a:t>
            </a:r>
            <a:endParaRPr kumimoji="0" lang="es-ES" sz="51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4313" y="552450"/>
            <a:ext cx="8229600" cy="51911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Objetivos Categoría Gestión de Proyectos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SG 3 Obtener el compromiso de los interesados acerca del plan de proyecto </a:t>
            </a:r>
            <a:endParaRPr kumimoji="0" lang="es-E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Los compromisos con el plan están formalmente establecidos y son mantenidos a lo largo del proyecto.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274638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Planificación del Proyecto (PP)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600201"/>
            <a:ext cx="8229600" cy="24717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3.1 Revisar todos los planes que puedan afectar al proyecto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3.2 Ajustar el plan de proyecto para reflejar recursos estimados vs. disponibles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3.3 Obtener compromisos respecto al plan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274638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Planificación del Proyecto (PP)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42910" y="5072074"/>
            <a:ext cx="822960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Ejemplo: modelo de plan de proyecto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28596" y="357166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Seguimiento y Control del Proyecto (PMC)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Su propósito es monitorear la ejecución del proyecto –empleando para ello el plan- y gestionar acciones correctivas en el caso de detectarse desvíos.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SG 1 Monitorear el Proyecto</a:t>
            </a:r>
            <a:endParaRPr kumimoji="0" lang="es-E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El avance y la performance del proyecto se monitorean respecto a lo establecido en el plan de proyecto.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71472" y="285728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Seguimiento y Control del Proyecto (PMC)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3213" y="1063625"/>
            <a:ext cx="8229600" cy="5437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1.1 Monitorear los parámetros de planificación del proyecto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1.2 Monitorear los compromisos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1.3 Monitorear los riesgos del proyecto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1.4 Monitorear la gestión de datos del proyecto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1.5 Monitorear la participación de los interesados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1.6 Conducir revisiones de avance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1.7 Conducir revisiones de cumplimiento de hitos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57158" y="285728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Seguimiento y Control del Proyecto (PMC)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196975"/>
            <a:ext cx="8229600" cy="2017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SG 2 Gestionar Acciones Correctivas </a:t>
            </a:r>
            <a:endParaRPr kumimoji="0" lang="es-E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Cuando los resultados o la performance del proyecto se desvían significativamente del plan se gestionan acciones correctivas.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28596" y="214290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Seguimiento y Control del Proyecto (PMC)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42910" y="3429000"/>
            <a:ext cx="8229600" cy="16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latin typeface="Arial" pitchFamily="34" charset="0"/>
                <a:cs typeface="Arial" pitchFamily="34" charset="0"/>
              </a:rPr>
              <a:t>SP 2.1 Analizar problemas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latin typeface="Arial" pitchFamily="34" charset="0"/>
                <a:cs typeface="Arial" pitchFamily="34" charset="0"/>
              </a:rPr>
              <a:t>SP 2.2 Determinar acciones correctivas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latin typeface="Arial" pitchFamily="34" charset="0"/>
                <a:cs typeface="Arial" pitchFamily="34" charset="0"/>
              </a:rPr>
              <a:t>SP 2.3 Gestionar acciones correctivas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0034" y="5429264"/>
            <a:ext cx="822960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Debe constar en actas de reunión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571472" y="214290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Herramientas para PMC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2" y="1103281"/>
            <a:ext cx="8999152" cy="506202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57158" y="214290"/>
            <a:ext cx="8229600" cy="102550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Gestión de Acuerdos con Proveedores (SAM)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El propósito de esta área de proceso es gestionar la adquisición de productos de los proveedores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600201"/>
            <a:ext cx="8229600" cy="1685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SG 1 Establecer acuerdos con proveedores </a:t>
            </a:r>
            <a:endParaRPr kumimoji="0" lang="es-E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Se establecen y mantienen acuerdos con proveedores.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14348" y="357166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Gestión de Acuerdos con Proveedores (SAM)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3100" y="3656013"/>
            <a:ext cx="8229600" cy="1773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latin typeface="Arial" pitchFamily="34" charset="0"/>
                <a:cs typeface="Arial" pitchFamily="34" charset="0"/>
              </a:rPr>
              <a:t>SP 1.1 Determinar tipo de adquisición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latin typeface="Arial" pitchFamily="34" charset="0"/>
                <a:cs typeface="Arial" pitchFamily="34" charset="0"/>
              </a:rPr>
              <a:t>SP 1.2 Seleccionar proveedores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latin typeface="Arial" pitchFamily="34" charset="0"/>
                <a:cs typeface="Arial" pitchFamily="34" charset="0"/>
              </a:rPr>
              <a:t>SP 1.3 Establecer acuerdos con proveedores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SG 2 Satisfacer acuerdos con proveedores </a:t>
            </a:r>
            <a:endParaRPr kumimoji="0" lang="es-E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Los acuerdos con los proveedores son satisfechos por el proyecto y por los proveedores.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57158" y="500042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Gestión de Acuerdos con Proveedores (SAM)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116013" y="2636838"/>
            <a:ext cx="72009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2800" b="1">
                <a:latin typeface="Arial" pitchFamily="34" charset="0"/>
                <a:cs typeface="Arial" pitchFamily="34" charset="0"/>
              </a:rPr>
              <a:t>METAS Y BUENAS PRACTICAS</a:t>
            </a:r>
          </a:p>
          <a:p>
            <a:pPr algn="ctr"/>
            <a:r>
              <a:rPr lang="es-ES_tradnl" sz="2800" b="1">
                <a:latin typeface="Arial" pitchFamily="34" charset="0"/>
                <a:cs typeface="Arial" pitchFamily="34" charset="0"/>
              </a:rPr>
              <a:t>CATEGORIA GESTION DE PROYECTOS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600201"/>
            <a:ext cx="8229600" cy="34004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2.1 Ejecutar acuerdos con proveedores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2.2 Monitorear Procesos Seleccionados del Proveedor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2.3 Evaluar Productos Seleccionados del Proveedor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2.4 Aceptar el producto adquirido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2.5 Transferir  productos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14348" y="428604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Gestión de Acuerdos con Proveedores (SAM)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0034" y="5143512"/>
            <a:ext cx="822960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Debe estar considerado en el plan, y monitoreado en las actas de comité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Planificación del Proyecto (PP)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Esta área de proceso tiene como propósito establecer y mantener el plan que será empleado para ejecutar y monitorear el proyecto.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Planificación del Proyecto (PP)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00034" y="1285860"/>
            <a:ext cx="8229600" cy="1643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SG 1 Establecer estimaciones </a:t>
            </a:r>
            <a:endParaRPr kumimoji="0" lang="es-E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s-E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Se realizan y mantienen estimaciones de las magnitudes del proyecto.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3100" y="3035301"/>
            <a:ext cx="8229600" cy="2751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latin typeface="Arial" pitchFamily="34" charset="0"/>
                <a:cs typeface="Arial" pitchFamily="34" charset="0"/>
              </a:rPr>
              <a:t>SP 1.1 Estimar el alcance del proyecto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latin typeface="Arial" pitchFamily="34" charset="0"/>
                <a:cs typeface="Arial" pitchFamily="34" charset="0"/>
              </a:rPr>
              <a:t>SP 1.2 Estimar atributos de las tareas y de los productos del proyecto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latin typeface="Arial" pitchFamily="34" charset="0"/>
                <a:cs typeface="Arial" pitchFamily="34" charset="0"/>
              </a:rPr>
              <a:t>SP 1.3 Definir el ciclo de vida del proyecto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latin typeface="Arial" pitchFamily="34" charset="0"/>
                <a:cs typeface="Arial" pitchFamily="34" charset="0"/>
              </a:rPr>
              <a:t>SP 1.4 Estimar esfuerzo y costo del proyecto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447800" y="112713"/>
            <a:ext cx="34115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3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Ejemplo de WBS</a:t>
            </a:r>
            <a:endParaRPr lang="en-US" sz="3200" baseline="-25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5" y="958850"/>
            <a:ext cx="9142413" cy="542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500034" y="500042"/>
            <a:ext cx="8229600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Ejemplos de magnitudes de atributos de </a:t>
            </a:r>
            <a:b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Tareas / Productos del proyecto</a:t>
            </a:r>
            <a:b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s-ES" sz="3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2 Marcador de contenido"/>
          <p:cNvSpPr txBox="1">
            <a:spLocks/>
          </p:cNvSpPr>
          <p:nvPr/>
        </p:nvSpPr>
        <p:spPr>
          <a:xfrm>
            <a:off x="428596" y="1357298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Número de funciones.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Puntos de función.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Líneas de código fuente..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Número de clases y objetos.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Número de requerimientos.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Número y complejidad de las interfaces.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Número de páginas.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Número de entradas y de salidas.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Volumen de datos.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Número de puertas lógicas para circuitos integrados.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Número de piezas (p. ej., circuitos impresos, componentes y piezas mecánicas).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Magnitudes físicas (p. ej., peso y volumen).</a:t>
            </a:r>
            <a:endParaRPr kumimoji="0" lang="es-E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dualsoft.com.pe/images/ciclo_vid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0688" y="4129088"/>
            <a:ext cx="2786062" cy="260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 descr="http://www.ias.com.co/res/itemsTexto/img/ciclo-de-vid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" y="4143375"/>
            <a:ext cx="3206750" cy="2500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" name="Picture 6" descr="http://www.nexteleng.es/ingenieria/imagenes/ibmrational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857250"/>
            <a:ext cx="4411663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71500" y="71438"/>
            <a:ext cx="8321675" cy="4762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Ejemplos de Ciclo de vida de software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Picture 8" descr="http://static.commentcamarche.net/es.kioskea.net/pictures/genie-logiciel-images-cycle-vie-cascad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88" y="785813"/>
            <a:ext cx="3900487" cy="3214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SG 2 Desarrollar el plan de proyecto </a:t>
            </a:r>
            <a:endParaRPr kumimoji="0" lang="es-E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Se establece y mantiene un plan de proyecto que es empleado para gestionar el proyecto.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274638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Planificación del Proyecto (PP)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50825" y="1135063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2.1 Establecer el cronograma y el presupuesto del proyecto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2.2 Identificar los riesgos del proyecto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2.3 Planificar la gestión de datos del proyecto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2.4 Planificar recursos necesarios para el proyecto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2.5 Planificar la adquisición de conocimiento y habilidades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2.6 Planificar la participación de los interesados en el proyecto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2.7 Establecer el plan del proyecto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274638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Planificación del Proyecto (PP)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722</Words>
  <Application>Microsoft Office PowerPoint</Application>
  <PresentationFormat>Presentación en pantalla (4:3)</PresentationFormat>
  <Paragraphs>90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3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Familia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Manuel</dc:creator>
  <cp:lastModifiedBy>Manuel Enrique Saenz Tarazona</cp:lastModifiedBy>
  <cp:revision>19</cp:revision>
  <dcterms:created xsi:type="dcterms:W3CDTF">2013-02-12T14:38:00Z</dcterms:created>
  <dcterms:modified xsi:type="dcterms:W3CDTF">2016-01-05T18:23:33Z</dcterms:modified>
</cp:coreProperties>
</file>