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96" r:id="rId3"/>
    <p:sldId id="286" r:id="rId4"/>
    <p:sldId id="294" r:id="rId5"/>
    <p:sldId id="257" r:id="rId6"/>
    <p:sldId id="297" r:id="rId7"/>
    <p:sldId id="298" r:id="rId8"/>
    <p:sldId id="299" r:id="rId9"/>
    <p:sldId id="300" r:id="rId10"/>
    <p:sldId id="302" r:id="rId11"/>
    <p:sldId id="303" r:id="rId12"/>
    <p:sldId id="304" r:id="rId13"/>
    <p:sldId id="305" r:id="rId14"/>
    <p:sldId id="306" r:id="rId15"/>
    <p:sldId id="307" r:id="rId16"/>
    <p:sldId id="308" r:id="rId17"/>
    <p:sldId id="330" r:id="rId18"/>
    <p:sldId id="310" r:id="rId19"/>
    <p:sldId id="311" r:id="rId20"/>
    <p:sldId id="309" r:id="rId21"/>
    <p:sldId id="313" r:id="rId22"/>
    <p:sldId id="332" r:id="rId23"/>
    <p:sldId id="314" r:id="rId24"/>
    <p:sldId id="331" r:id="rId25"/>
    <p:sldId id="316" r:id="rId26"/>
    <p:sldId id="322" r:id="rId27"/>
    <p:sldId id="324" r:id="rId28"/>
    <p:sldId id="323" r:id="rId29"/>
    <p:sldId id="325" r:id="rId30"/>
    <p:sldId id="326" r:id="rId31"/>
    <p:sldId id="32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74" d="100"/>
          <a:sy n="74" d="100"/>
        </p:scale>
        <p:origin x="26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de Calidad</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300" dirty="0" smtClean="0">
              <a:solidFill>
                <a:schemeClr val="tx1"/>
              </a:solidFill>
              <a:latin typeface="+mj-lt"/>
            </a:rPr>
            <a:t>Planificar y realizar las Revisiones de QA.</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Aprueba las acciones correctivas y realiza las revisiones de QA a los entregables elaborados por el Analista de Calidad.</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DEV 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Responsable de la elaboración del producto o de su corrección en caso se encuentren no conformidades.</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PDS E.I.R.L.</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Rol / Roles autorizado(s) por el cliente para revisar/aprobar el entregable.</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0770D76F-7CE3-4133-82A4-FC0262F47783}">
      <dgm:prSet phldrT="[Texto]" custT="1"/>
      <dgm:spPr/>
      <dgm:t>
        <a:bodyPr/>
        <a:lstStyle/>
        <a:p>
          <a:pPr algn="just"/>
          <a:r>
            <a:rPr lang="es-PE" sz="1300" dirty="0" smtClean="0">
              <a:solidFill>
                <a:schemeClr val="tx1"/>
              </a:solidFill>
              <a:latin typeface="+mj-lt"/>
            </a:rPr>
            <a:t>Elaborar y proporcionar los entregables para el Aseguramiento de Calidad. Responsable de supervisar la corrección de las no conformidades que se encuentren en el proceso.</a:t>
          </a:r>
          <a:endParaRPr lang="es-PE" sz="1300" dirty="0">
            <a:solidFill>
              <a:schemeClr val="tx1"/>
            </a:solidFill>
            <a:latin typeface="+mj-lt"/>
          </a:endParaRPr>
        </a:p>
      </dgm:t>
    </dgm:pt>
    <dgm:pt modelId="{918FE333-784F-4B92-8944-7DEA1EEF4BEC}" type="parTrans" cxnId="{9C57C210-C4C3-4F12-85E6-80FFB4139D5C}">
      <dgm:prSet/>
      <dgm:spPr/>
      <dgm:t>
        <a:bodyPr/>
        <a:lstStyle/>
        <a:p>
          <a:endParaRPr lang="es-PE"/>
        </a:p>
      </dgm:t>
    </dgm:pt>
    <dgm:pt modelId="{2FE3DE82-C869-4E64-96A2-69672450A197}" type="sibTrans" cxnId="{9C57C210-C4C3-4F12-85E6-80FFB4139D5C}">
      <dgm:prSet/>
      <dgm:spPr/>
      <dgm:t>
        <a:bodyPr/>
        <a:lstStyle/>
        <a:p>
          <a:endParaRPr lang="es-PE"/>
        </a:p>
      </dgm:t>
    </dgm:pt>
    <dgm:pt modelId="{99574C2B-906B-4A2E-BD8E-7A5620035A46}">
      <dgm:prSet custT="1"/>
      <dgm:spPr/>
      <dgm:t>
        <a:bodyPr/>
        <a:lstStyle/>
        <a:p>
          <a:r>
            <a:rPr lang="es-PE" sz="1300" dirty="0" smtClean="0">
              <a:solidFill>
                <a:schemeClr val="tx1"/>
              </a:solidFill>
              <a:latin typeface="+mj-lt"/>
            </a:rPr>
            <a:t>De acuerdo al producto el responsable del producto (entregable) puede ser el Jefe de Proyecto, el Analista de Calidad ,el Analista Funcional o el Analista Programador .</a:t>
          </a:r>
        </a:p>
      </dgm:t>
    </dgm:pt>
    <dgm:pt modelId="{37477590-1CA8-4C42-A783-161C38649801}" type="parTrans" cxnId="{C38CD79D-F10C-42F2-B19E-73F93B7BA5C7}">
      <dgm:prSet/>
      <dgm:spPr/>
      <dgm:t>
        <a:bodyPr/>
        <a:lstStyle/>
        <a:p>
          <a:endParaRPr lang="es-PE"/>
        </a:p>
      </dgm:t>
    </dgm:pt>
    <dgm:pt modelId="{69721864-FA82-47E9-A0C1-3F1AA1EA1051}" type="sibTrans" cxnId="{C38CD79D-F10C-42F2-B19E-73F93B7BA5C7}">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79247">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415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562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65414">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81355">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3654">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48668">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42960">
        <dgm:presLayoutVars>
          <dgm:bulletEnabled val="1"/>
        </dgm:presLayoutVars>
      </dgm:prSet>
      <dgm:spPr/>
      <dgm:t>
        <a:bodyPr/>
        <a:lstStyle/>
        <a:p>
          <a:endParaRPr lang="es-PE"/>
        </a:p>
      </dgm:t>
    </dgm:pt>
  </dgm:ptLst>
  <dgm:cxnLst>
    <dgm:cxn modelId="{039ADF45-69CB-48DA-861A-F9B3C049FF7F}" srcId="{5C797779-C81B-43F3-8423-A700598B2677}" destId="{2DA36621-5AD9-43CE-974E-D6F11CA97388}" srcOrd="1" destOrd="0" parTransId="{A13BD8B3-D15A-4AE1-B5DC-A23D683691CC}" sibTransId="{7F85B649-8D87-4C46-8400-47D1CD9CF92C}"/>
    <dgm:cxn modelId="{0588F6A2-6307-4871-8336-680357DDB6FB}" type="presOf" srcId="{E6903C73-8DCB-4035-A9C3-F0717B48D13E}" destId="{606E3E56-5C5B-4E6D-B3B5-731FAFDC0CDE}"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81B192F-5E9A-4A89-9356-209DC0F12C6D}" type="presOf" srcId="{0770D76F-7CE3-4133-82A4-FC0262F47783}" destId="{55A4A5BB-6FD8-475A-835C-B4EB380A1BDF}" srcOrd="0" destOrd="1" presId="urn:microsoft.com/office/officeart/2005/8/layout/vList5"/>
    <dgm:cxn modelId="{B694168B-3703-4F35-B68D-215150500136}" type="presOf" srcId="{99574C2B-906B-4A2E-BD8E-7A5620035A46}" destId="{606E3E56-5C5B-4E6D-B3B5-731FAFDC0CDE}" srcOrd="0" destOrd="1"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40318578-2F46-4AFE-AD7A-C1C4112DB9AA}" type="presOf" srcId="{E3D32605-2223-480D-B69E-759FB6DB1567}" destId="{55A4A5BB-6FD8-475A-835C-B4EB380A1BDF}" srcOrd="0" destOrd="0"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23765BDA-5BF7-4FA9-A8DE-3DD4C7706429}" srcId="{98EAEFBA-6B1B-41FF-9ECF-E0BE9858B206}" destId="{E6903C73-8DCB-4035-A9C3-F0717B48D13E}" srcOrd="0" destOrd="0" parTransId="{975554EB-176A-4182-AB67-69ED2B02DA03}" sibTransId="{D64BA345-7D81-4E30-81BC-BBF0C4E8A3D8}"/>
    <dgm:cxn modelId="{5C1EC92E-C941-42BC-A6B8-740C1F8FEDB5}" type="presOf" srcId="{912786C0-1A5C-4994-B17A-49C3EA2CD46C}" destId="{50E57063-BAFE-4849-B27F-45AB6336F242}" srcOrd="0" destOrd="0" presId="urn:microsoft.com/office/officeart/2005/8/layout/vList5"/>
    <dgm:cxn modelId="{C38CD79D-F10C-42F2-B19E-73F93B7BA5C7}" srcId="{98EAEFBA-6B1B-41FF-9ECF-E0BE9858B206}" destId="{99574C2B-906B-4A2E-BD8E-7A5620035A46}" srcOrd="1" destOrd="0" parTransId="{37477590-1CA8-4C42-A783-161C38649801}" sibTransId="{69721864-FA82-47E9-A0C1-3F1AA1EA1051}"/>
    <dgm:cxn modelId="{7CE0CC06-7927-4653-9CC5-F545F1BD8E99}" type="presOf" srcId="{7074DA97-B849-4BFE-B9C8-2251A2A095F7}" destId="{90FF61B1-8C9B-462F-B4E1-EA95A07D6F86}" srcOrd="0" destOrd="0" presId="urn:microsoft.com/office/officeart/2005/8/layout/vList5"/>
    <dgm:cxn modelId="{9C57C210-C4C3-4F12-85E6-80FFB4139D5C}" srcId="{6B39907D-F20D-4C28-BC3D-FE4D86D767F5}" destId="{0770D76F-7CE3-4133-82A4-FC0262F47783}" srcOrd="1" destOrd="0" parTransId="{918FE333-784F-4B92-8944-7DEA1EEF4BEC}" sibTransId="{2FE3DE82-C869-4E64-96A2-69672450A197}"/>
    <dgm:cxn modelId="{90F6D8BD-9433-4FFA-B085-8A535E17A233}" type="presOf" srcId="{98EAEFBA-6B1B-41FF-9ECF-E0BE9858B206}" destId="{4F1584CA-B33D-4DB0-9C34-1ECED7CFA1C5}" srcOrd="0" destOrd="0" presId="urn:microsoft.com/office/officeart/2005/8/layout/vList5"/>
    <dgm:cxn modelId="{7265392C-1662-4DC8-81B5-A44CAC1D1166}" type="presOf" srcId="{ACCA13B9-031D-4126-B460-6A7ED494DC1B}" destId="{0C172A3D-1747-485F-A12F-621E60BDAD9E}"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145261E4-26FA-4460-A2B4-3DE5F2B77B83}" type="presOf" srcId="{6B39907D-F20D-4C28-BC3D-FE4D86D767F5}" destId="{8CC325B9-FE1B-4789-9E50-400E884AD525}" srcOrd="0" destOrd="0"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343B0383-D71F-47F0-9E93-3324E26F59DD}" type="presOf" srcId="{5C797779-C81B-43F3-8423-A700598B2677}" destId="{F6C33D35-E9A4-4BC8-B34B-3C838877C58B}"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14/07/2016</a:t>
            </a:fld>
            <a:endParaRPr lang="es-PE"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dirty="0"/>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dirty="0"/>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dirty="0"/>
          </a:p>
        </p:txBody>
      </p:sp>
    </p:spTree>
    <p:extLst>
      <p:ext uri="{BB962C8B-B14F-4D97-AF65-F5344CB8AC3E}">
        <p14:creationId xmlns:p14="http://schemas.microsoft.com/office/powerpoint/2010/main" val="2300497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dirty="0"/>
          </a:p>
        </p:txBody>
      </p:sp>
    </p:spTree>
    <p:extLst>
      <p:ext uri="{BB962C8B-B14F-4D97-AF65-F5344CB8AC3E}">
        <p14:creationId xmlns:p14="http://schemas.microsoft.com/office/powerpoint/2010/main" val="418907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dirty="0"/>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dirty="0"/>
          </a:p>
        </p:txBody>
      </p:sp>
    </p:spTree>
    <p:extLst>
      <p:ext uri="{BB962C8B-B14F-4D97-AF65-F5344CB8AC3E}">
        <p14:creationId xmlns:p14="http://schemas.microsoft.com/office/powerpoint/2010/main" val="31919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dirty="0"/>
          </a:p>
        </p:txBody>
      </p:sp>
    </p:spTree>
    <p:extLst>
      <p:ext uri="{BB962C8B-B14F-4D97-AF65-F5344CB8AC3E}">
        <p14:creationId xmlns:p14="http://schemas.microsoft.com/office/powerpoint/2010/main" val="381734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31</a:t>
            </a:fld>
            <a:endParaRPr lang="es-PE" dirty="0"/>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dirty="0"/>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11</a:t>
            </a:fld>
            <a:endParaRPr lang="es-PE" dirty="0"/>
          </a:p>
        </p:txBody>
      </p:sp>
    </p:spTree>
    <p:extLst>
      <p:ext uri="{BB962C8B-B14F-4D97-AF65-F5344CB8AC3E}">
        <p14:creationId xmlns:p14="http://schemas.microsoft.com/office/powerpoint/2010/main" val="1596427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14</a:t>
            </a:fld>
            <a:endParaRPr lang="es-PE" dirty="0"/>
          </a:p>
        </p:txBody>
      </p:sp>
    </p:spTree>
    <p:extLst>
      <p:ext uri="{BB962C8B-B14F-4D97-AF65-F5344CB8AC3E}">
        <p14:creationId xmlns:p14="http://schemas.microsoft.com/office/powerpoint/2010/main" val="143170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dirty="0"/>
          </a:p>
        </p:txBody>
      </p:sp>
    </p:spTree>
    <p:extLst>
      <p:ext uri="{BB962C8B-B14F-4D97-AF65-F5344CB8AC3E}">
        <p14:creationId xmlns:p14="http://schemas.microsoft.com/office/powerpoint/2010/main" val="347537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17</a:t>
            </a:fld>
            <a:endParaRPr lang="es-PE" dirty="0"/>
          </a:p>
        </p:txBody>
      </p:sp>
    </p:spTree>
    <p:extLst>
      <p:ext uri="{BB962C8B-B14F-4D97-AF65-F5344CB8AC3E}">
        <p14:creationId xmlns:p14="http://schemas.microsoft.com/office/powerpoint/2010/main" val="2938375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dirty="0"/>
          </a:p>
        </p:txBody>
      </p:sp>
    </p:spTree>
    <p:extLst>
      <p:ext uri="{BB962C8B-B14F-4D97-AF65-F5344CB8AC3E}">
        <p14:creationId xmlns:p14="http://schemas.microsoft.com/office/powerpoint/2010/main" val="52895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20</a:t>
            </a:fld>
            <a:endParaRPr lang="es-PE" dirty="0"/>
          </a:p>
        </p:txBody>
      </p:sp>
    </p:spTree>
    <p:extLst>
      <p:ext uri="{BB962C8B-B14F-4D97-AF65-F5344CB8AC3E}">
        <p14:creationId xmlns:p14="http://schemas.microsoft.com/office/powerpoint/2010/main" val="138982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dirty="0"/>
          </a:p>
        </p:txBody>
      </p:sp>
    </p:spTree>
    <p:extLst>
      <p:ext uri="{BB962C8B-B14F-4D97-AF65-F5344CB8AC3E}">
        <p14:creationId xmlns:p14="http://schemas.microsoft.com/office/powerpoint/2010/main" val="35420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7/14/2016</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dirty="0"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7/14/2016</a:t>
            </a:fld>
            <a:endParaRPr lang="en-US" dirty="0"/>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7/14/2016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7/14/2016</a:t>
            </a:fld>
            <a:endParaRPr lang="en-US" dirty="0"/>
          </a:p>
        </p:txBody>
      </p:sp>
      <p:sp>
        <p:nvSpPr>
          <p:cNvPr id="8" name="Footer Placeholder 7"/>
          <p:cNvSpPr>
            <a:spLocks noGrp="1"/>
          </p:cNvSpPr>
          <p:nvPr>
            <p:ph type="ftr" sz="quarter" idx="11"/>
          </p:nvPr>
        </p:nvSpPr>
        <p:spPr/>
        <p:txBody>
          <a:bodyPr/>
          <a:lstStyle/>
          <a:p>
            <a:r>
              <a:rPr lang="en-US" dirty="0" smtClean="0"/>
              <a:t>Footer Text</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7/14/2016</a:t>
            </a:fld>
            <a:endParaRPr lang="en-US" dirty="0"/>
          </a:p>
        </p:txBody>
      </p:sp>
      <p:sp>
        <p:nvSpPr>
          <p:cNvPr id="4" name="Footer Placeholder 3"/>
          <p:cNvSpPr>
            <a:spLocks noGrp="1"/>
          </p:cNvSpPr>
          <p:nvPr>
            <p:ph type="ftr" sz="quarter" idx="11"/>
          </p:nvPr>
        </p:nvSpPr>
        <p:spPr/>
        <p:txBody>
          <a:bodyPr/>
          <a:lstStyle/>
          <a:p>
            <a:r>
              <a:rPr lang="en-US" dirty="0" smtClean="0"/>
              <a:t>Footer Text</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7/14/2016</a:t>
            </a:fld>
            <a:endParaRPr lang="en-US" dirty="0"/>
          </a:p>
        </p:txBody>
      </p:sp>
      <p:sp>
        <p:nvSpPr>
          <p:cNvPr id="3" name="Footer Placeholder 2"/>
          <p:cNvSpPr>
            <a:spLocks noGrp="1"/>
          </p:cNvSpPr>
          <p:nvPr>
            <p:ph type="ftr" sz="quarter" idx="11"/>
          </p:nvPr>
        </p:nvSpPr>
        <p:spPr/>
        <p:txBody>
          <a:bodyPr/>
          <a:lstStyle/>
          <a:p>
            <a:r>
              <a:rPr lang="en-US" dirty="0" smtClean="0"/>
              <a:t>Footer Text</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7/14/2016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7/14/2016</a:t>
            </a:fld>
            <a:endParaRPr lang="en-US" dirty="0"/>
          </a:p>
        </p:txBody>
      </p:sp>
      <p:sp>
        <p:nvSpPr>
          <p:cNvPr id="6" name="Footer Placeholder 5"/>
          <p:cNvSpPr>
            <a:spLocks noGrp="1"/>
          </p:cNvSpPr>
          <p:nvPr>
            <p:ph type="ftr" sz="quarter" idx="11"/>
          </p:nvPr>
        </p:nvSpPr>
        <p:spPr/>
        <p:txBody>
          <a:bodyPr/>
          <a:lstStyle/>
          <a:p>
            <a:r>
              <a:rPr lang="en-US" dirty="0" smtClean="0"/>
              <a:t>Footer Text</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7/14/2016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232905"/>
          </a:xfrm>
          <a:prstGeom prst="rect">
            <a:avLst/>
          </a:prstGeom>
        </p:spPr>
        <p:txBody>
          <a:bodyPr vert="horz" lIns="91440" tIns="45720" rIns="91440" bIns="45720" rtlCol="0" anchor="b">
            <a:noAutofit/>
          </a:bodyPr>
          <a:lstStyle>
            <a:lvl1pPr algn="ctr">
              <a:lnSpc>
                <a:spcPct val="100000"/>
              </a:lnSpc>
              <a:spcBef>
                <a:spcPct val="0"/>
              </a:spcBef>
              <a:buNone/>
              <a:defRPr sz="6300">
                <a:solidFill>
                  <a:schemeClr val="tx2"/>
                </a:solidFill>
                <a:effectLst>
                  <a:outerShdw blurRad="63500" dist="38100" dir="5400000" algn="t" rotWithShape="0">
                    <a:prstClr val="black">
                      <a:alpha val="25000"/>
                    </a:prstClr>
                  </a:outerShdw>
                </a:effectLst>
                <a:ea typeface="+mj-ea"/>
                <a:cs typeface="+mj-cs"/>
              </a:defRPr>
            </a:lvl1pPr>
          </a:lstStyle>
          <a:p>
            <a:r>
              <a:rPr lang="es-PE" dirty="0"/>
              <a:t>BIO ASSITENS</a:t>
            </a: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3" name="Flecha a la derecha con bandas 2"/>
          <p:cNvSpPr/>
          <p:nvPr/>
        </p:nvSpPr>
        <p:spPr>
          <a:xfrm>
            <a:off x="107504" y="2564904"/>
            <a:ext cx="3019535" cy="2664296"/>
          </a:xfrm>
          <a:prstGeom prst="stripedRightArrow">
            <a:avLst>
              <a:gd name="adj1" fmla="val 62672"/>
              <a:gd name="adj2" fmla="val 49942"/>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Lista de Actividades de QA de Producto</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713194" y="2564904"/>
            <a:ext cx="3302766" cy="2664296"/>
          </a:xfrm>
          <a:prstGeom prst="stripedRightArrow">
            <a:avLst>
              <a:gd name="adj1" fmla="val 59504"/>
              <a:gd name="adj2" fmla="val 52054"/>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Registro de las revisiones realizadas.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Consolidado de No Conformidades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203848"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200" b="1" dirty="0" smtClean="0">
                <a:effectLst>
                  <a:outerShdw blurRad="38100" dist="38100" dir="2700000" algn="tl">
                    <a:srgbClr val="000000">
                      <a:alpha val="43137"/>
                    </a:srgbClr>
                  </a:outerShdw>
                </a:effectLst>
              </a:rPr>
              <a:t>Proceso de Aseguramiento de la calidad</a:t>
            </a:r>
            <a:endParaRPr lang="es-PE" sz="22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grpSp>
        <p:nvGrpSpPr>
          <p:cNvPr id="10" name="Grupo 9"/>
          <p:cNvGrpSpPr/>
          <p:nvPr/>
        </p:nvGrpSpPr>
        <p:grpSpPr>
          <a:xfrm>
            <a:off x="22834" y="2134970"/>
            <a:ext cx="9044877" cy="4387360"/>
            <a:chOff x="176926" y="1907655"/>
            <a:chExt cx="11274178" cy="4387360"/>
          </a:xfrm>
        </p:grpSpPr>
        <p:grpSp>
          <p:nvGrpSpPr>
            <p:cNvPr id="11" name="Group 89"/>
            <p:cNvGrpSpPr>
              <a:grpSpLocks/>
            </p:cNvGrpSpPr>
            <p:nvPr/>
          </p:nvGrpSpPr>
          <p:grpSpPr bwMode="auto">
            <a:xfrm>
              <a:off x="7295007" y="1937856"/>
              <a:ext cx="1873460" cy="2335374"/>
              <a:chOff x="2216" y="1399"/>
              <a:chExt cx="751" cy="839"/>
            </a:xfrm>
          </p:grpSpPr>
          <p:sp>
            <p:nvSpPr>
              <p:cNvPr id="38" name="Rectangle 70"/>
              <p:cNvSpPr>
                <a:spLocks noChangeArrowheads="1"/>
              </p:cNvSpPr>
              <p:nvPr/>
            </p:nvSpPr>
            <p:spPr bwMode="auto">
              <a:xfrm>
                <a:off x="2216" y="155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3" action="ppaction://hlinksldjump"/>
                  </a:rPr>
                  <a:t>ELABORACIÓN DE INFORME DE RESULTADOS QA</a:t>
                </a:r>
                <a:endParaRPr lang="es-ES" altLang="es-PE" sz="1300" b="1" dirty="0"/>
              </a:p>
            </p:txBody>
          </p:sp>
          <p:sp>
            <p:nvSpPr>
              <p:cNvPr id="39" name="Rectangle 71"/>
              <p:cNvSpPr>
                <a:spLocks noChangeArrowheads="1"/>
              </p:cNvSpPr>
              <p:nvPr/>
            </p:nvSpPr>
            <p:spPr bwMode="auto">
              <a:xfrm>
                <a:off x="2216" y="139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69"/>
                <a:ext cx="751"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31" idx="3"/>
              <a:endCxn id="42" idx="1"/>
            </p:cNvCxnSpPr>
            <p:nvPr/>
          </p:nvCxnSpPr>
          <p:spPr bwMode="auto">
            <a:xfrm flipV="1">
              <a:off x="1311144" y="2945815"/>
              <a:ext cx="407415" cy="454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907655"/>
              <a:ext cx="1861908" cy="2364083"/>
              <a:chOff x="647" y="1398"/>
              <a:chExt cx="745" cy="831"/>
            </a:xfrm>
          </p:grpSpPr>
          <p:sp>
            <p:nvSpPr>
              <p:cNvPr id="35" name="Rectangle 125"/>
              <p:cNvSpPr>
                <a:spLocks noChangeArrowheads="1"/>
              </p:cNvSpPr>
              <p:nvPr/>
            </p:nvSpPr>
            <p:spPr bwMode="auto">
              <a:xfrm>
                <a:off x="647" y="1561"/>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Planificación de Actividades de QA</a:t>
                </a:r>
                <a:endParaRPr lang="es-ES" altLang="es-PE" sz="1300" b="1" dirty="0"/>
              </a:p>
            </p:txBody>
          </p:sp>
          <p:sp>
            <p:nvSpPr>
              <p:cNvPr id="36" name="Rectangle 126"/>
              <p:cNvSpPr>
                <a:spLocks noChangeArrowheads="1"/>
              </p:cNvSpPr>
              <p:nvPr/>
            </p:nvSpPr>
            <p:spPr bwMode="auto">
              <a:xfrm>
                <a:off x="647" y="1398"/>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68"/>
                <a:ext cx="745" cy="261"/>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Herramienta Gestión QA- Producto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flipV="1">
              <a:off x="4770177" y="2949666"/>
              <a:ext cx="287996" cy="63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573772" y="2945815"/>
              <a:ext cx="334498" cy="448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37856"/>
              <a:ext cx="1956122" cy="2335374"/>
              <a:chOff x="2204" y="1399"/>
              <a:chExt cx="723" cy="839"/>
            </a:xfrm>
          </p:grpSpPr>
          <p:sp>
            <p:nvSpPr>
              <p:cNvPr id="32" name="Rectangle 161"/>
              <p:cNvSpPr>
                <a:spLocks noChangeArrowheads="1"/>
              </p:cNvSpPr>
              <p:nvPr/>
            </p:nvSpPr>
            <p:spPr bwMode="auto">
              <a:xfrm>
                <a:off x="2204" y="155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4" action="ppaction://hlinksldjump"/>
                  </a:rPr>
                  <a:t>EJECUCIÓN</a:t>
                </a:r>
                <a:r>
                  <a:rPr lang="es-PE" altLang="es-PE" sz="1300" b="1" dirty="0">
                    <a:hlinkClick r:id="rId4" action="ppaction://hlinksldjump"/>
                  </a:rPr>
                  <a:t> </a:t>
                </a:r>
                <a:r>
                  <a:rPr lang="es-PE" altLang="es-PE" sz="1300" b="1" dirty="0" smtClean="0">
                    <a:hlinkClick r:id="rId4" action="ppaction://hlinksldjump"/>
                  </a:rPr>
                  <a:t>DE PLAN DE QA</a:t>
                </a:r>
                <a:endParaRPr lang="es-ES" altLang="es-PE" sz="1300" b="1" dirty="0"/>
              </a:p>
            </p:txBody>
          </p:sp>
          <p:sp>
            <p:nvSpPr>
              <p:cNvPr id="33" name="Rectangle 162"/>
              <p:cNvSpPr>
                <a:spLocks noChangeArrowheads="1"/>
              </p:cNvSpPr>
              <p:nvPr/>
            </p:nvSpPr>
            <p:spPr bwMode="auto">
              <a:xfrm>
                <a:off x="2204" y="139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204" y="1969"/>
                <a:ext cx="723" cy="26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93663" algn="ctr"/>
                <a:r>
                  <a:rPr lang="es-ES" altLang="es-PE" sz="1200" b="1" dirty="0">
                    <a:solidFill>
                      <a:schemeClr val="bg1"/>
                    </a:solidFill>
                    <a:latin typeface="Arial" panose="020B0604020202020204" pitchFamily="34" charset="0"/>
                  </a:rPr>
                  <a:t>Herramienta Gestión QA-Producto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014295" y="2949666"/>
              <a:ext cx="280712"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892266" y="4612702"/>
              <a:ext cx="955958" cy="277016"/>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76926" y="2553613"/>
              <a:ext cx="1346339" cy="1132043"/>
              <a:chOff x="689629" y="2997679"/>
              <a:chExt cx="1346339" cy="1132043"/>
            </a:xfrm>
          </p:grpSpPr>
          <p:sp>
            <p:nvSpPr>
              <p:cNvPr id="30" name="Rectangle 109"/>
              <p:cNvSpPr>
                <a:spLocks noChangeArrowheads="1"/>
              </p:cNvSpPr>
              <p:nvPr/>
            </p:nvSpPr>
            <p:spPr bwMode="auto">
              <a:xfrm>
                <a:off x="689629" y="3791168"/>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5"/>
              <a:stretch>
                <a:fillRect/>
              </a:stretch>
            </p:blipFill>
            <p:spPr>
              <a:xfrm>
                <a:off x="901752" y="2997679"/>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577141"/>
              <a:chOff x="5652897" y="4838868"/>
              <a:chExt cx="1943375" cy="1577141"/>
            </a:xfrm>
          </p:grpSpPr>
          <p:pic>
            <p:nvPicPr>
              <p:cNvPr id="26"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REGISTRO DE REVISIONES REALIZADAS</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402498" y="3344698"/>
              <a:ext cx="1458975"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ACTIVIDADES</a:t>
              </a:r>
              <a:r>
                <a:rPr lang="es-ES" altLang="es-PE" sz="1000" b="1" dirty="0" smtClean="0">
                  <a:latin typeface="Arial Black" panose="020B0A04020102020204" pitchFamily="34" charset="0"/>
                </a:rPr>
                <a:t>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177553"/>
            <a:ext cx="9144000" cy="1852087"/>
          </a:xfrm>
        </p:spPr>
        <p:txBody>
          <a:bodyPr/>
          <a:lstStyle/>
          <a:p>
            <a:r>
              <a:rPr lang="es-PE" sz="4400" u="sng" dirty="0" smtClean="0"/>
              <a:t>SUBPROCESOS DEL PROCESO DE ASEGURAMIENTO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pic>
        <p:nvPicPr>
          <p:cNvPr id="41" name="Imagen 40"/>
          <p:cNvPicPr>
            <a:picLocks noChangeAspect="1"/>
          </p:cNvPicPr>
          <p:nvPr/>
        </p:nvPicPr>
        <p:blipFill>
          <a:blip r:embed="rId5"/>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tretch/>
        </p:blipFill>
        <p:spPr bwMode="auto">
          <a:xfrm>
            <a:off x="1259632" y="2830076"/>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101222787"/>
              </p:ext>
            </p:extLst>
          </p:nvPr>
        </p:nvGraphicFramePr>
        <p:xfrm>
          <a:off x="179512" y="473168"/>
          <a:ext cx="8821002" cy="48280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976108">
                  <a:extLst>
                    <a:ext uri="{9D8B030D-6E8A-4147-A177-3AD203B41FA5}">
                      <a16:colId xmlns:a16="http://schemas.microsoft.com/office/drawing/2014/main" xmlns="" val="20001"/>
                    </a:ext>
                  </a:extLst>
                </a:gridCol>
                <a:gridCol w="1119868">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60162">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 vez que se inicia una fase de seguimiento y control se debe elaborar la hoja “Planificación” de la herramienta </a:t>
                      </a:r>
                      <a:r>
                        <a:rPr lang="es-PE" sz="1200" kern="1200" noProof="1"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Hoja de Planificación elaborada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1"/>
                  </a:ext>
                </a:extLst>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es el responsable de la ejecución de las Revisiones de QA planificadas. Adicionalmente, el Analista de Calidad realizará la auditoría de Gestión de Configuración al entregable utilizando la herramienta Checklist de Aseguramiento de Calidad.</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Realizada la revisión de QA de producto,</a:t>
                      </a:r>
                      <a:r>
                        <a:rPr lang="es-PE" sz="1200" kern="1200" baseline="0" dirty="0" smtClean="0">
                          <a:solidFill>
                            <a:schemeClr val="dk1"/>
                          </a:solidFill>
                          <a:latin typeface="+mj-lt"/>
                          <a:ea typeface="Verdana" panose="020B0604030504040204" pitchFamily="34" charset="0"/>
                          <a:cs typeface="Verdana" panose="020B0604030504040204" pitchFamily="34" charset="0"/>
                        </a:rPr>
                        <a:t> comunicará</a:t>
                      </a:r>
                      <a:r>
                        <a:rPr lang="es-PE" sz="1200" kern="1200" dirty="0" smtClean="0">
                          <a:solidFill>
                            <a:schemeClr val="dk1"/>
                          </a:solidFill>
                          <a:latin typeface="+mj-lt"/>
                          <a:ea typeface="Verdana" panose="020B0604030504040204" pitchFamily="34" charset="0"/>
                          <a:cs typeface="Verdana" panose="020B0604030504040204" pitchFamily="34" charset="0"/>
                        </a:rPr>
                        <a:t> vía e-mail la ruta donde se encuentran los resultados de la revisión, con copia al Gestor de Configuración.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Es el responsable de verificar el cumplimiento del Plan de QA (Revisiones de QA)</a:t>
                      </a:r>
                    </a:p>
                  </a:txBody>
                  <a:tcPr marT="45717" marB="45717"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Checklist de Aseguramiento de Calidad</a:t>
                      </a:r>
                    </a:p>
                  </a:txBody>
                  <a:tcPr marT="45717" marB="45717"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las Revisiones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7" marB="45717"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PE" sz="1200" b="1"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Elaboración de Informe de Resultados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los Informes de  las Revisiones de QA y comunica al Jefe de Proyecto y a los Analistas.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QA-Producto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tc>
                  <a:txBody>
                    <a:bodyPr/>
                    <a:lstStyle/>
                    <a:p>
                      <a:pPr marL="0" marR="0" lvl="1"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Informe de las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30" marB="45730" anchor="ctr" horzOverflow="overflow"/>
                </a:tc>
                <a:extLst>
                  <a:ext uri="{0D108BD9-81ED-4DB2-BD59-A6C34878D82A}">
                    <a16:rowId xmlns:a16="http://schemas.microsoft.com/office/drawing/2014/main" xmlns="" val="10003"/>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grpSp>
        <p:nvGrpSpPr>
          <p:cNvPr id="10" name="Grupo 9"/>
          <p:cNvGrpSpPr/>
          <p:nvPr/>
        </p:nvGrpSpPr>
        <p:grpSpPr>
          <a:xfrm>
            <a:off x="167213" y="2463010"/>
            <a:ext cx="8900498" cy="3936209"/>
            <a:chOff x="356890" y="2235695"/>
            <a:chExt cx="11094214" cy="3936209"/>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tx1">
                  <a:lumMod val="75000"/>
                  <a:lumOff val="2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hlinkClick r:id="rId3" action="ppaction://hlinksldjump"/>
                  </a:rPr>
                  <a:t>REALIZAR REVISIONES DE QA</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comunicar los informes de las Revisiones de QA</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454030"/>
              <a:chOff x="5652897" y="4838868"/>
              <a:chExt cx="1943375" cy="1454030"/>
            </a:xfrm>
          </p:grpSpPr>
          <p:pic>
            <p:nvPicPr>
              <p:cNvPr id="2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REVISIÓN EJECUTADA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7263"/>
            <a:ext cx="9144000" cy="1852087"/>
          </a:xfrm>
        </p:spPr>
        <p:txBody>
          <a:bodyPr/>
          <a:lstStyle/>
          <a:p>
            <a:r>
              <a:rPr lang="es-PE" sz="4400" u="sng" dirty="0" smtClean="0"/>
              <a:t>ACTIVIDADES DEL SUBPROCESO DE EJECUCIÓN DE PLAN DE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pic>
        <p:nvPicPr>
          <p:cNvPr id="41" name="Imagen 40"/>
          <p:cNvPicPr>
            <a:picLocks noChangeAspect="1"/>
          </p:cNvPicPr>
          <p:nvPr/>
        </p:nvPicPr>
        <p:blipFill>
          <a:blip r:embed="rId4"/>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7"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131013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47867377"/>
              </p:ext>
            </p:extLst>
          </p:nvPr>
        </p:nvGraphicFramePr>
        <p:xfrm>
          <a:off x="179512" y="476672"/>
          <a:ext cx="8784977" cy="5583480"/>
        </p:xfrm>
        <a:graphic>
          <a:graphicData uri="http://schemas.openxmlformats.org/drawingml/2006/table">
            <a:tbl>
              <a:tblPr firstRow="1" bandRow="1">
                <a:tableStyleId>{073A0DAA-6AF3-43AB-8588-CEC1D06C72B9}</a:tableStyleId>
              </a:tblPr>
              <a:tblGrid>
                <a:gridCol w="216024">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4896544">
                  <a:extLst>
                    <a:ext uri="{9D8B030D-6E8A-4147-A177-3AD203B41FA5}">
                      <a16:colId xmlns:a16="http://schemas.microsoft.com/office/drawing/2014/main" xmlns="" val="20003"/>
                    </a:ext>
                  </a:extLst>
                </a:gridCol>
                <a:gridCol w="1224137">
                  <a:extLst>
                    <a:ext uri="{9D8B030D-6E8A-4147-A177-3AD203B41FA5}">
                      <a16:colId xmlns:a16="http://schemas.microsoft.com/office/drawing/2014/main" xmlns="" val="20004"/>
                    </a:ext>
                  </a:extLst>
                </a:gridCol>
              </a:tblGrid>
              <a:tr h="469621">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385309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Realizar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acuerdo al plan de actividades de QA, el Analista de Calidad se reúne con el</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entregable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para verificar si los entregables proporcionados están completos, cumplen con los estándares, si se usan los procesos definidos y si están conformes para pasar a la siguiente actividad.</a:t>
                      </a:r>
                    </a:p>
                    <a:p>
                      <a:pPr marL="0" marR="0" lvl="0" indent="0" algn="l"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Revisión del QA de Productos: </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los entregables indicados en la hoja “Planificación” del libro “Herramienta de Gestión QA-Producto” y de encontrar NC deberá actualizar la Hoja “Seguimiento de NC” del libro “Gestión QA-Producto.</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en conjunto con</a:t>
                      </a:r>
                      <a:r>
                        <a:rPr lang="es-PE" sz="1200" kern="1200" baseline="0" dirty="0" smtClean="0">
                          <a:solidFill>
                            <a:schemeClr val="dk1"/>
                          </a:solidFill>
                          <a:latin typeface="+mj-lt"/>
                          <a:ea typeface="Verdana" panose="020B0604030504040204" pitchFamily="34" charset="0"/>
                          <a:cs typeface="Verdana" panose="020B0604030504040204" pitchFamily="34" charset="0"/>
                        </a:rPr>
                        <a:t> el responsable del entregable y/o área, </a:t>
                      </a:r>
                      <a:r>
                        <a:rPr lang="es-PE" sz="1200" kern="1200" dirty="0" smtClean="0">
                          <a:solidFill>
                            <a:schemeClr val="dk1"/>
                          </a:solidFill>
                          <a:latin typeface="+mj-lt"/>
                          <a:ea typeface="Verdana" panose="020B0604030504040204" pitchFamily="34" charset="0"/>
                          <a:cs typeface="Verdana" panose="020B0604030504040204" pitchFamily="34" charset="0"/>
                        </a:rPr>
                        <a:t>decidirán las NC encontradas que deberán resolver, su tratamiento y registro en la hoja de “Seguimiento de NC”</a:t>
                      </a:r>
                    </a:p>
                    <a:p>
                      <a:pPr marL="171450" marR="0" lvl="0" indent="-1714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Las NC que no serán resueltas deberán ser justificadas y aprobadas por el Jefe de Proyecto; y asimismo se  informará al Analista de Calidad.</a:t>
                      </a:r>
                    </a:p>
                  </a:txBody>
                  <a:tcPr marL="90000" marR="90000" marT="46791" marB="467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Herramienta de Gestión Aseguramiento</a:t>
                      </a:r>
                      <a:r>
                        <a:rPr lang="es-PE"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1" marB="45711" anchor="ctr" horzOverflow="overflow"/>
                </a:tc>
                <a:extLst>
                  <a:ext uri="{0D108BD9-81ED-4DB2-BD59-A6C34878D82A}">
                    <a16:rowId xmlns:a16="http://schemas.microsoft.com/office/drawing/2014/main" xmlns="" val="10001"/>
                  </a:ext>
                </a:extLst>
              </a:tr>
              <a:tr h="126076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Comunicar los Informes de las Revisiones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3" marB="45703"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Después de cada Revisión de QA, el Analista de Calidad actualizará las duraciones reales de las revisiones en las hojas de Planificación de la herramienta: Herramienta de Gestión QA-Producto.</a:t>
                      </a:r>
                    </a:p>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Comunicará a la persona</a:t>
                      </a:r>
                      <a:r>
                        <a:rPr lang="es-PE" sz="1200" kern="1200" baseline="0" dirty="0" smtClean="0">
                          <a:solidFill>
                            <a:schemeClr val="dk1"/>
                          </a:solidFill>
                          <a:latin typeface="+mj-lt"/>
                          <a:ea typeface="Verdana" panose="020B0604030504040204" pitchFamily="34" charset="0"/>
                          <a:cs typeface="Verdana" panose="020B0604030504040204" pitchFamily="34" charset="0"/>
                        </a:rPr>
                        <a:t> responsable del documento y/o área a revisar,</a:t>
                      </a:r>
                      <a:r>
                        <a:rPr lang="es-PE" sz="1200" kern="1200" dirty="0" smtClean="0">
                          <a:solidFill>
                            <a:schemeClr val="dk1"/>
                          </a:solidFill>
                          <a:latin typeface="+mj-lt"/>
                          <a:ea typeface="Verdana" panose="020B0604030504040204" pitchFamily="34" charset="0"/>
                          <a:cs typeface="Verdana" panose="020B0604030504040204" pitchFamily="34" charset="0"/>
                        </a:rPr>
                        <a:t> el Informe del producto vía correo electrónico.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82" marB="4678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03" marB="45703"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(REALIZAR REVISIONES)</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764704"/>
            <a:ext cx="9144000" cy="4771256"/>
          </a:xfrm>
        </p:spPr>
        <p:txBody>
          <a:bodyPr/>
          <a:lstStyle/>
          <a:p>
            <a:r>
              <a:rPr lang="es-ES" sz="6300" dirty="0" smtClean="0"/>
              <a:t>PPQA </a:t>
            </a:r>
            <a:br>
              <a:rPr lang="es-ES" sz="6300" dirty="0" smtClean="0"/>
            </a:br>
            <a:r>
              <a:rPr lang="es-ES" sz="6300" dirty="0" smtClean="0"/>
              <a:t>AREA DEL PROCESO DE ASEGURAMIENTO DE LA CALIDAD Y DEL PRODUCTO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cxnSp>
        <p:nvCxnSpPr>
          <p:cNvPr id="12" name="AutoShape 103"/>
          <p:cNvCxnSpPr>
            <a:cxnSpLocks noChangeShapeType="1"/>
            <a:stCxn id="30" idx="2"/>
          </p:cNvCxnSpPr>
          <p:nvPr/>
        </p:nvCxnSpPr>
        <p:spPr bwMode="auto">
          <a:xfrm>
            <a:off x="557445" y="2821895"/>
            <a:ext cx="1489" cy="23754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740672"/>
            <a:ext cx="1151970" cy="1627039"/>
            <a:chOff x="647" y="1360"/>
            <a:chExt cx="747" cy="422"/>
          </a:xfrm>
        </p:grpSpPr>
        <p:sp>
          <p:nvSpPr>
            <p:cNvPr id="35"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Recepción de Solicitud de Control de QA</a:t>
              </a:r>
              <a:endParaRPr lang="es-ES" altLang="es-PE" sz="1100" b="1" dirty="0"/>
            </a:p>
          </p:txBody>
        </p:sp>
        <p:sp>
          <p:nvSpPr>
            <p:cNvPr id="36"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de Calidad</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4" name="AutoShape 131"/>
          <p:cNvCxnSpPr>
            <a:cxnSpLocks noChangeShapeType="1"/>
            <a:stCxn id="35" idx="3"/>
            <a:endCxn id="61" idx="1"/>
          </p:cNvCxnSpPr>
          <p:nvPr/>
        </p:nvCxnSpPr>
        <p:spPr bwMode="auto">
          <a:xfrm flipV="1">
            <a:off x="2267586" y="3441701"/>
            <a:ext cx="216182"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endCxn id="35" idx="1"/>
          </p:cNvCxnSpPr>
          <p:nvPr/>
        </p:nvCxnSpPr>
        <p:spPr bwMode="auto">
          <a:xfrm>
            <a:off x="879336" y="3442355"/>
            <a:ext cx="236281" cy="195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61" idx="3"/>
            <a:endCxn id="50" idx="1"/>
          </p:cNvCxnSpPr>
          <p:nvPr/>
        </p:nvCxnSpPr>
        <p:spPr bwMode="auto">
          <a:xfrm flipV="1">
            <a:off x="3635738" y="3437349"/>
            <a:ext cx="216182"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2"/>
            <a:endCxn id="71" idx="3"/>
          </p:cNvCxnSpPr>
          <p:nvPr/>
        </p:nvCxnSpPr>
        <p:spPr bwMode="auto">
          <a:xfrm rot="5400000">
            <a:off x="3402066" y="4295170"/>
            <a:ext cx="1320445" cy="652624"/>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628800"/>
            <a:ext cx="1187913" cy="1193095"/>
            <a:chOff x="454504" y="2882027"/>
            <a:chExt cx="1686718" cy="1359099"/>
          </a:xfrm>
        </p:grpSpPr>
        <p:sp>
          <p:nvSpPr>
            <p:cNvPr id="30"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sp>
        <p:nvSpPr>
          <p:cNvPr id="25" name="Rectangle 204"/>
          <p:cNvSpPr>
            <a:spLocks noChangeArrowheads="1"/>
          </p:cNvSpPr>
          <p:nvPr/>
        </p:nvSpPr>
        <p:spPr bwMode="auto">
          <a:xfrm>
            <a:off x="-45903" y="3873242"/>
            <a:ext cx="11615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SOLICITUD DE CONTROL DE CALIDAD DEL PRODUCTO</a:t>
            </a:r>
            <a:endParaRPr lang="es-ES" altLang="es-PE" sz="1000" b="1" dirty="0">
              <a:latin typeface="Arial Black" panose="020B0A04020102020204" pitchFamily="34" charset="0"/>
            </a:endParaRP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50" name="AutoShape 92"/>
          <p:cNvSpPr>
            <a:spLocks noChangeArrowheads="1"/>
          </p:cNvSpPr>
          <p:nvPr/>
        </p:nvSpPr>
        <p:spPr bwMode="auto">
          <a:xfrm>
            <a:off x="3851920" y="2913437"/>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sp>
        <p:nvSpPr>
          <p:cNvPr id="181" name="Text Box 47"/>
          <p:cNvSpPr txBox="1">
            <a:spLocks noChangeArrowheads="1"/>
          </p:cNvSpPr>
          <p:nvPr/>
        </p:nvSpPr>
        <p:spPr bwMode="auto">
          <a:xfrm>
            <a:off x="4848251" y="3172554"/>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3995936" y="3953637"/>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4" action="ppaction://hlinksldjump"/>
              </a:rPr>
              <a:t>REGRESAR</a:t>
            </a:r>
            <a:endParaRPr lang="es-ES" altLang="es-PE" sz="1200" dirty="0">
              <a:solidFill>
                <a:sysClr val="windowText" lastClr="000000"/>
              </a:solidFill>
            </a:endParaRPr>
          </a:p>
        </p:txBody>
      </p:sp>
      <p:sp>
        <p:nvSpPr>
          <p:cNvPr id="52" name="1 Título"/>
          <p:cNvSpPr txBox="1">
            <a:spLocks/>
          </p:cNvSpPr>
          <p:nvPr/>
        </p:nvSpPr>
        <p:spPr>
          <a:xfrm>
            <a:off x="0" y="177553"/>
            <a:ext cx="9144000" cy="1486821"/>
          </a:xfrm>
          <a:prstGeom prst="rect">
            <a:avLst/>
          </a:prstGeom>
        </p:spPr>
        <p:txBody>
          <a:bodyPr vert="horz" lIns="91440" tIns="45720" rIns="91440" bIns="45720" rtlCol="0" anchor="b">
            <a:noAutofit/>
          </a:bodyPr>
          <a:lstStyle>
            <a:lvl1pPr algn="ctr" defTabSz="914400" rtl="0" eaLnBrk="1" latinLnBrk="0" hangingPunct="1">
              <a:lnSpc>
                <a:spcPct val="100000"/>
              </a:lnSpc>
              <a:spcBef>
                <a:spcPct val="0"/>
              </a:spcBef>
              <a:buNone/>
              <a:defRPr sz="80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z="4400" u="sng" dirty="0" smtClean="0"/>
              <a:t>TAREAS DE LA ACTIVIDAD REALIZAR REVISIONES DE QA</a:t>
            </a:r>
            <a:endParaRPr lang="es-PE" sz="4400" u="sng" dirty="0"/>
          </a:p>
        </p:txBody>
      </p:sp>
      <p:grpSp>
        <p:nvGrpSpPr>
          <p:cNvPr id="60" name="Group 124"/>
          <p:cNvGrpSpPr>
            <a:grpSpLocks/>
          </p:cNvGrpSpPr>
          <p:nvPr/>
        </p:nvGrpSpPr>
        <p:grpSpPr bwMode="auto">
          <a:xfrm>
            <a:off x="2483768" y="2738065"/>
            <a:ext cx="1151970" cy="1627039"/>
            <a:chOff x="647" y="1360"/>
            <a:chExt cx="747" cy="422"/>
          </a:xfrm>
        </p:grpSpPr>
        <p:sp>
          <p:nvSpPr>
            <p:cNvPr id="6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Revisión</a:t>
              </a:r>
            </a:p>
            <a:p>
              <a:pPr algn="ctr" eaLnBrk="1" hangingPunct="1"/>
              <a:r>
                <a:rPr lang="es-ES" altLang="es-PE" sz="1100" b="1" dirty="0" smtClean="0"/>
                <a:t>General</a:t>
              </a:r>
              <a:endParaRPr lang="es-ES" altLang="es-PE" sz="1100" b="1" dirty="0"/>
            </a:p>
          </p:txBody>
        </p:sp>
        <p:sp>
          <p:nvSpPr>
            <p:cNvPr id="6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de Calidad</a:t>
              </a:r>
              <a:endParaRPr lang="es-ES" altLang="es-PE" sz="1100" b="1" dirty="0">
                <a:solidFill>
                  <a:schemeClr val="bg1"/>
                </a:solidFill>
                <a:latin typeface="Arial" panose="020B0604020202020204" pitchFamily="34" charset="0"/>
              </a:endParaRPr>
            </a:p>
          </p:txBody>
        </p:sp>
        <p:sp>
          <p:nvSpPr>
            <p:cNvPr id="63"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100" b="1" dirty="0" smtClean="0">
                  <a:solidFill>
                    <a:schemeClr val="bg1"/>
                  </a:solidFill>
                  <a:latin typeface="Arial" panose="020B0604020202020204" pitchFamily="34" charset="0"/>
                </a:rPr>
                <a:t>Solicitud de QA (Documentos especificados)</a:t>
              </a:r>
              <a:endParaRPr lang="es-PE" altLang="es-PE" sz="1100" b="1" dirty="0">
                <a:solidFill>
                  <a:schemeClr val="bg1"/>
                </a:solidFill>
                <a:latin typeface="Arial" panose="020B0604020202020204" pitchFamily="34" charset="0"/>
              </a:endParaRPr>
            </a:p>
          </p:txBody>
        </p:sp>
      </p:grpSp>
      <p:grpSp>
        <p:nvGrpSpPr>
          <p:cNvPr id="66" name="Group 124"/>
          <p:cNvGrpSpPr>
            <a:grpSpLocks/>
          </p:cNvGrpSpPr>
          <p:nvPr/>
        </p:nvGrpSpPr>
        <p:grpSpPr bwMode="auto">
          <a:xfrm>
            <a:off x="1109502" y="4682167"/>
            <a:ext cx="1151970" cy="1411129"/>
            <a:chOff x="647" y="1360"/>
            <a:chExt cx="747" cy="366"/>
          </a:xfrm>
        </p:grpSpPr>
        <p:sp>
          <p:nvSpPr>
            <p:cNvPr id="67" name="Rectangle 125"/>
            <p:cNvSpPr>
              <a:spLocks noChangeArrowheads="1"/>
            </p:cNvSpPr>
            <p:nvPr/>
          </p:nvSpPr>
          <p:spPr bwMode="auto">
            <a:xfrm>
              <a:off x="647" y="1453"/>
              <a:ext cx="747"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Seguimiento</a:t>
              </a:r>
              <a:endParaRPr lang="es-ES" altLang="es-PE" sz="1100" b="1" dirty="0"/>
            </a:p>
          </p:txBody>
        </p:sp>
        <p:sp>
          <p:nvSpPr>
            <p:cNvPr id="6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de Calidad</a:t>
              </a:r>
              <a:endParaRPr lang="es-ES" altLang="es-PE" sz="1100" b="1" dirty="0">
                <a:solidFill>
                  <a:schemeClr val="bg1"/>
                </a:solidFill>
                <a:latin typeface="Arial" panose="020B0604020202020204" pitchFamily="34" charset="0"/>
              </a:endParaRPr>
            </a:p>
          </p:txBody>
        </p:sp>
        <p:sp>
          <p:nvSpPr>
            <p:cNvPr id="69" name="Rectangle 127"/>
            <p:cNvSpPr>
              <a:spLocks noChangeArrowheads="1"/>
            </p:cNvSpPr>
            <p:nvPr/>
          </p:nvSpPr>
          <p:spPr bwMode="auto">
            <a:xfrm>
              <a:off x="647" y="1578"/>
              <a:ext cx="747"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grpSp>
        <p:nvGrpSpPr>
          <p:cNvPr id="70" name="Group 124"/>
          <p:cNvGrpSpPr>
            <a:grpSpLocks/>
          </p:cNvGrpSpPr>
          <p:nvPr/>
        </p:nvGrpSpPr>
        <p:grpSpPr bwMode="auto">
          <a:xfrm>
            <a:off x="2483768" y="4682167"/>
            <a:ext cx="1252208" cy="1411129"/>
            <a:chOff x="647" y="1360"/>
            <a:chExt cx="812" cy="366"/>
          </a:xfrm>
        </p:grpSpPr>
        <p:sp>
          <p:nvSpPr>
            <p:cNvPr id="71" name="Rectangle 125"/>
            <p:cNvSpPr>
              <a:spLocks noChangeArrowheads="1"/>
            </p:cNvSpPr>
            <p:nvPr/>
          </p:nvSpPr>
          <p:spPr bwMode="auto">
            <a:xfrm>
              <a:off x="647" y="1453"/>
              <a:ext cx="812" cy="125"/>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Levantamiento de NC</a:t>
              </a:r>
              <a:endParaRPr lang="es-ES" altLang="es-PE" sz="1100" b="1" dirty="0"/>
            </a:p>
          </p:txBody>
        </p:sp>
        <p:sp>
          <p:nvSpPr>
            <p:cNvPr id="72" name="Rectangle 126"/>
            <p:cNvSpPr>
              <a:spLocks noChangeArrowheads="1"/>
            </p:cNvSpPr>
            <p:nvPr/>
          </p:nvSpPr>
          <p:spPr bwMode="auto">
            <a:xfrm>
              <a:off x="647" y="1360"/>
              <a:ext cx="812"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Responsable de entregable/área</a:t>
              </a:r>
              <a:endParaRPr lang="es-ES" altLang="es-PE" sz="1100" b="1" dirty="0">
                <a:solidFill>
                  <a:schemeClr val="bg1"/>
                </a:solidFill>
                <a:latin typeface="Arial" panose="020B0604020202020204" pitchFamily="34" charset="0"/>
              </a:endParaRPr>
            </a:p>
          </p:txBody>
        </p:sp>
        <p:sp>
          <p:nvSpPr>
            <p:cNvPr id="73" name="Rectangle 127"/>
            <p:cNvSpPr>
              <a:spLocks noChangeArrowheads="1"/>
            </p:cNvSpPr>
            <p:nvPr/>
          </p:nvSpPr>
          <p:spPr bwMode="auto">
            <a:xfrm>
              <a:off x="647" y="1578"/>
              <a:ext cx="812" cy="148"/>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Herramienta Gestión QA-Producto</a:t>
              </a:r>
              <a:endParaRPr lang="es-PE" altLang="es-PE" sz="1100" b="1" dirty="0">
                <a:solidFill>
                  <a:schemeClr val="bg1"/>
                </a:solidFill>
                <a:latin typeface="Arial" panose="020B0604020202020204" pitchFamily="34" charset="0"/>
              </a:endParaRPr>
            </a:p>
          </p:txBody>
        </p:sp>
      </p:grpSp>
      <p:cxnSp>
        <p:nvCxnSpPr>
          <p:cNvPr id="87" name="AutoShape 131"/>
          <p:cNvCxnSpPr>
            <a:cxnSpLocks noChangeShapeType="1"/>
            <a:stCxn id="71" idx="1"/>
            <a:endCxn id="67" idx="3"/>
          </p:cNvCxnSpPr>
          <p:nvPr/>
        </p:nvCxnSpPr>
        <p:spPr bwMode="auto">
          <a:xfrm flipH="1">
            <a:off x="2261472" y="5281705"/>
            <a:ext cx="222296"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7" name="AutoShape 131"/>
          <p:cNvCxnSpPr>
            <a:cxnSpLocks noChangeShapeType="1"/>
            <a:stCxn id="68" idx="0"/>
            <a:endCxn id="37" idx="2"/>
          </p:cNvCxnSpPr>
          <p:nvPr/>
        </p:nvCxnSpPr>
        <p:spPr bwMode="auto">
          <a:xfrm flipV="1">
            <a:off x="1685487" y="4367711"/>
            <a:ext cx="6114" cy="31445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98" name="AutoShape 166"/>
          <p:cNvCxnSpPr>
            <a:cxnSpLocks noChangeShapeType="1"/>
            <a:stCxn id="50" idx="3"/>
            <a:endCxn id="101" idx="1"/>
          </p:cNvCxnSpPr>
          <p:nvPr/>
        </p:nvCxnSpPr>
        <p:spPr bwMode="auto">
          <a:xfrm>
            <a:off x="4925279" y="3437349"/>
            <a:ext cx="294793" cy="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99" name="Group 124"/>
          <p:cNvGrpSpPr>
            <a:grpSpLocks/>
          </p:cNvGrpSpPr>
          <p:nvPr/>
        </p:nvGrpSpPr>
        <p:grpSpPr bwMode="auto">
          <a:xfrm>
            <a:off x="5220072" y="2738065"/>
            <a:ext cx="1151970" cy="1627039"/>
            <a:chOff x="647" y="1360"/>
            <a:chExt cx="747" cy="422"/>
          </a:xfrm>
        </p:grpSpPr>
        <p:sp>
          <p:nvSpPr>
            <p:cNvPr id="101" name="Rectangle 125"/>
            <p:cNvSpPr>
              <a:spLocks noChangeArrowheads="1"/>
            </p:cNvSpPr>
            <p:nvPr/>
          </p:nvSpPr>
          <p:spPr bwMode="auto">
            <a:xfrm>
              <a:off x="647" y="1453"/>
              <a:ext cx="747" cy="179"/>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Revisar Documentos vs Checklist</a:t>
              </a:r>
              <a:endParaRPr lang="es-ES" altLang="es-PE" sz="1100" b="1" dirty="0"/>
            </a:p>
          </p:txBody>
        </p:sp>
        <p:sp>
          <p:nvSpPr>
            <p:cNvPr id="102"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Analista de Calidad</a:t>
              </a:r>
              <a:endParaRPr lang="es-ES" altLang="es-PE" sz="1100" b="1" dirty="0">
                <a:solidFill>
                  <a:schemeClr val="bg1"/>
                </a:solidFill>
                <a:latin typeface="Arial" panose="020B0604020202020204" pitchFamily="34" charset="0"/>
              </a:endParaRPr>
            </a:p>
          </p:txBody>
        </p:sp>
        <p:sp>
          <p:nvSpPr>
            <p:cNvPr id="104" name="Rectangle 127"/>
            <p:cNvSpPr>
              <a:spLocks noChangeArrowheads="1"/>
            </p:cNvSpPr>
            <p:nvPr/>
          </p:nvSpPr>
          <p:spPr bwMode="auto">
            <a:xfrm>
              <a:off x="647" y="1632"/>
              <a:ext cx="747" cy="150"/>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Checklist de Aseguramiento de Calidad</a:t>
              </a:r>
              <a:endParaRPr lang="es-PE" altLang="es-PE" sz="1100" b="1" dirty="0">
                <a:solidFill>
                  <a:schemeClr val="bg1"/>
                </a:solidFill>
                <a:latin typeface="Arial" panose="020B0604020202020204" pitchFamily="34" charset="0"/>
              </a:endParaRPr>
            </a:p>
          </p:txBody>
        </p:sp>
      </p:grpSp>
      <p:sp>
        <p:nvSpPr>
          <p:cNvPr id="105" name="AutoShape 92"/>
          <p:cNvSpPr>
            <a:spLocks noChangeArrowheads="1"/>
          </p:cNvSpPr>
          <p:nvPr/>
        </p:nvSpPr>
        <p:spPr bwMode="auto">
          <a:xfrm>
            <a:off x="6660232" y="2920396"/>
            <a:ext cx="1073359"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ES CONFORME?</a:t>
            </a:r>
            <a:endParaRPr lang="es-ES" altLang="es-PE" sz="1000" b="1" dirty="0">
              <a:solidFill>
                <a:srgbClr val="000066"/>
              </a:solidFill>
            </a:endParaRPr>
          </a:p>
        </p:txBody>
      </p:sp>
      <p:cxnSp>
        <p:nvCxnSpPr>
          <p:cNvPr id="106" name="AutoShape 166"/>
          <p:cNvCxnSpPr>
            <a:cxnSpLocks noChangeShapeType="1"/>
            <a:stCxn id="101" idx="3"/>
            <a:endCxn id="105" idx="1"/>
          </p:cNvCxnSpPr>
          <p:nvPr/>
        </p:nvCxnSpPr>
        <p:spPr bwMode="auto">
          <a:xfrm>
            <a:off x="6372042" y="3441701"/>
            <a:ext cx="288190" cy="260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16" name="Group 124"/>
          <p:cNvGrpSpPr>
            <a:grpSpLocks/>
          </p:cNvGrpSpPr>
          <p:nvPr/>
        </p:nvGrpSpPr>
        <p:grpSpPr bwMode="auto">
          <a:xfrm>
            <a:off x="5282831" y="4707315"/>
            <a:ext cx="1151970" cy="1542217"/>
            <a:chOff x="647" y="1360"/>
            <a:chExt cx="747" cy="400"/>
          </a:xfrm>
        </p:grpSpPr>
        <p:sp>
          <p:nvSpPr>
            <p:cNvPr id="117" name="Rectangle 125"/>
            <p:cNvSpPr>
              <a:spLocks noChangeArrowheads="1"/>
            </p:cNvSpPr>
            <p:nvPr/>
          </p:nvSpPr>
          <p:spPr bwMode="auto">
            <a:xfrm>
              <a:off x="647" y="1453"/>
              <a:ext cx="747" cy="140"/>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100" b="1" dirty="0" smtClean="0"/>
                <a:t>Poner a disposición para entrega a cliente</a:t>
              </a:r>
              <a:endParaRPr lang="es-ES" altLang="es-PE" sz="1100" b="1" dirty="0"/>
            </a:p>
          </p:txBody>
        </p:sp>
        <p:sp>
          <p:nvSpPr>
            <p:cNvPr id="118" name="Rectangle 126"/>
            <p:cNvSpPr>
              <a:spLocks noChangeArrowheads="1"/>
            </p:cNvSpPr>
            <p:nvPr/>
          </p:nvSpPr>
          <p:spPr bwMode="auto">
            <a:xfrm>
              <a:off x="647" y="1360"/>
              <a:ext cx="747" cy="93"/>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(6) Analista de Calidad</a:t>
              </a:r>
              <a:endParaRPr lang="es-ES" altLang="es-PE" sz="1100" b="1" dirty="0">
                <a:solidFill>
                  <a:schemeClr val="bg1"/>
                </a:solidFill>
                <a:latin typeface="Arial" panose="020B0604020202020204" pitchFamily="34" charset="0"/>
              </a:endParaRPr>
            </a:p>
          </p:txBody>
        </p:sp>
        <p:sp>
          <p:nvSpPr>
            <p:cNvPr id="119" name="Rectangle 127"/>
            <p:cNvSpPr>
              <a:spLocks noChangeArrowheads="1"/>
            </p:cNvSpPr>
            <p:nvPr/>
          </p:nvSpPr>
          <p:spPr bwMode="auto">
            <a:xfrm>
              <a:off x="647" y="1593"/>
              <a:ext cx="747" cy="167"/>
            </a:xfrm>
            <a:prstGeom prst="rect">
              <a:avLst/>
            </a:prstGeom>
            <a:solidFill>
              <a:schemeClr val="tx1">
                <a:lumMod val="75000"/>
                <a:lumOff val="25000"/>
              </a:schemeClr>
            </a:solidFill>
            <a:ln w="9525" algn="ctr">
              <a:solidFill>
                <a:schemeClr val="tx1">
                  <a:lumMod val="95000"/>
                  <a:lumOff val="5000"/>
                </a:schemeClr>
              </a:solidFill>
              <a:miter lim="800000"/>
              <a:headEnd/>
              <a:tailEnd/>
            </a:ln>
          </p:spPr>
          <p:txBody>
            <a:bodyPr lIns="0" tIns="0" rIns="0" bIns="0" anchor="ctr"/>
            <a:lstStyle/>
            <a:p>
              <a:pPr indent="6350" algn="ctr"/>
              <a:r>
                <a:rPr lang="es-ES" altLang="es-PE" sz="1100" b="1" dirty="0" smtClean="0">
                  <a:solidFill>
                    <a:schemeClr val="bg1"/>
                  </a:solidFill>
                  <a:latin typeface="Arial" panose="020B0604020202020204" pitchFamily="34" charset="0"/>
                </a:rPr>
                <a:t>GitHub</a:t>
              </a:r>
              <a:endParaRPr lang="es-PE" altLang="es-PE" sz="1100" b="1" dirty="0">
                <a:solidFill>
                  <a:schemeClr val="bg1"/>
                </a:solidFill>
                <a:latin typeface="Arial" panose="020B0604020202020204" pitchFamily="34" charset="0"/>
              </a:endParaRPr>
            </a:p>
          </p:txBody>
        </p:sp>
      </p:grpSp>
      <p:cxnSp>
        <p:nvCxnSpPr>
          <p:cNvPr id="120" name="AutoShape 166"/>
          <p:cNvCxnSpPr>
            <a:cxnSpLocks noChangeShapeType="1"/>
            <a:endCxn id="117" idx="1"/>
          </p:cNvCxnSpPr>
          <p:nvPr/>
        </p:nvCxnSpPr>
        <p:spPr bwMode="auto">
          <a:xfrm flipV="1">
            <a:off x="4925279" y="5335771"/>
            <a:ext cx="357552" cy="270588"/>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23" name="Grupo 122"/>
          <p:cNvGrpSpPr/>
          <p:nvPr/>
        </p:nvGrpSpPr>
        <p:grpSpPr>
          <a:xfrm>
            <a:off x="7196911" y="5528380"/>
            <a:ext cx="1187913" cy="1193095"/>
            <a:chOff x="454504" y="2882027"/>
            <a:chExt cx="1686718" cy="1359099"/>
          </a:xfrm>
        </p:grpSpPr>
        <p:sp>
          <p:nvSpPr>
            <p:cNvPr id="124" name="Rectangle 109"/>
            <p:cNvSpPr>
              <a:spLocks noChangeArrowheads="1"/>
            </p:cNvSpPr>
            <p:nvPr/>
          </p:nvSpPr>
          <p:spPr bwMode="auto">
            <a:xfrm>
              <a:off x="454504" y="3855467"/>
              <a:ext cx="1686718" cy="38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125" name="Imagen 124"/>
            <p:cNvPicPr>
              <a:picLocks noChangeAspect="1"/>
            </p:cNvPicPr>
            <p:nvPr/>
          </p:nvPicPr>
          <p:blipFill>
            <a:blip r:embed="rId3"/>
            <a:stretch>
              <a:fillRect/>
            </a:stretch>
          </p:blipFill>
          <p:spPr>
            <a:xfrm>
              <a:off x="783690" y="2882027"/>
              <a:ext cx="1101607" cy="947964"/>
            </a:xfrm>
            <a:prstGeom prst="rect">
              <a:avLst/>
            </a:prstGeom>
          </p:spPr>
        </p:pic>
      </p:grpSp>
      <p:cxnSp>
        <p:nvCxnSpPr>
          <p:cNvPr id="126" name="AutoShape 166"/>
          <p:cNvCxnSpPr>
            <a:cxnSpLocks noChangeShapeType="1"/>
            <a:stCxn id="105" idx="3"/>
          </p:cNvCxnSpPr>
          <p:nvPr/>
        </p:nvCxnSpPr>
        <p:spPr bwMode="auto">
          <a:xfrm flipV="1">
            <a:off x="7733591" y="3437348"/>
            <a:ext cx="497511" cy="696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pic>
        <p:nvPicPr>
          <p:cNvPr id="133"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220386" y="3114442"/>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4" name="Grupo 83"/>
          <p:cNvGrpSpPr/>
          <p:nvPr/>
        </p:nvGrpSpPr>
        <p:grpSpPr>
          <a:xfrm>
            <a:off x="7159970" y="4222651"/>
            <a:ext cx="1265410" cy="1294547"/>
            <a:chOff x="7785536" y="3771336"/>
            <a:chExt cx="1265410" cy="1294547"/>
          </a:xfrm>
        </p:grpSpPr>
        <p:sp>
          <p:nvSpPr>
            <p:cNvPr id="134" name="Rectangle 204"/>
            <p:cNvSpPr>
              <a:spLocks noChangeArrowheads="1"/>
            </p:cNvSpPr>
            <p:nvPr/>
          </p:nvSpPr>
          <p:spPr bwMode="auto">
            <a:xfrm>
              <a:off x="7785536" y="4481108"/>
              <a:ext cx="12654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CONFORMIDAD DE CALIDAD DEL PRODUCTO</a:t>
              </a:r>
              <a:endParaRPr lang="es-ES" altLang="es-PE" sz="1000" b="1" dirty="0">
                <a:latin typeface="Arial Black" panose="020B0A04020102020204" pitchFamily="34" charset="0"/>
              </a:endParaRPr>
            </a:p>
          </p:txBody>
        </p:sp>
        <p:pic>
          <p:nvPicPr>
            <p:cNvPr id="135"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8103771" y="3771336"/>
              <a:ext cx="628941" cy="6289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cxnSp>
        <p:nvCxnSpPr>
          <p:cNvPr id="138" name="AutoShape 131"/>
          <p:cNvCxnSpPr>
            <a:cxnSpLocks noChangeShapeType="1"/>
            <a:stCxn id="125" idx="0"/>
            <a:endCxn id="125" idx="0"/>
          </p:cNvCxnSpPr>
          <p:nvPr/>
        </p:nvCxnSpPr>
        <p:spPr bwMode="auto">
          <a:xfrm>
            <a:off x="7816665" y="5528380"/>
            <a:ext cx="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sp>
        <p:nvSpPr>
          <p:cNvPr id="143" name="Oval 92"/>
          <p:cNvSpPr>
            <a:spLocks noChangeArrowheads="1"/>
          </p:cNvSpPr>
          <p:nvPr/>
        </p:nvSpPr>
        <p:spPr bwMode="auto">
          <a:xfrm>
            <a:off x="8215704" y="3249021"/>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sp>
        <p:nvSpPr>
          <p:cNvPr id="144" name="Oval 92"/>
          <p:cNvSpPr>
            <a:spLocks noChangeArrowheads="1"/>
          </p:cNvSpPr>
          <p:nvPr/>
        </p:nvSpPr>
        <p:spPr bwMode="auto">
          <a:xfrm>
            <a:off x="4597705" y="5500676"/>
            <a:ext cx="327574" cy="359781"/>
          </a:xfrm>
          <a:prstGeom prst="ellipse">
            <a:avLst/>
          </a:prstGeom>
          <a:solidFill>
            <a:srgbClr val="FFFF00"/>
          </a:solidFill>
          <a:ln w="9525" algn="ctr">
            <a:solidFill>
              <a:schemeClr val="tx1"/>
            </a:solidFill>
            <a:round/>
            <a:headEnd/>
            <a:tailEnd/>
          </a:ln>
        </p:spPr>
        <p:txBody>
          <a:bodyPr anchor="ctr"/>
          <a:lstStyle>
            <a:lvl1pPr>
              <a:defRPr sz="1600">
                <a:solidFill>
                  <a:srgbClr val="0066CC"/>
                </a:solidFill>
                <a:latin typeface="Arial" panose="020B0604020202020204" pitchFamily="34" charset="0"/>
              </a:defRPr>
            </a:lvl1pPr>
            <a:lvl2pPr marL="742950" indent="-285750">
              <a:defRPr sz="1600">
                <a:solidFill>
                  <a:srgbClr val="0066CC"/>
                </a:solidFill>
                <a:latin typeface="Arial" panose="020B0604020202020204" pitchFamily="34" charset="0"/>
              </a:defRPr>
            </a:lvl2pPr>
            <a:lvl3pPr marL="1143000" indent="-228600">
              <a:defRPr sz="1600">
                <a:solidFill>
                  <a:srgbClr val="0066CC"/>
                </a:solidFill>
                <a:latin typeface="Arial" panose="020B0604020202020204" pitchFamily="34" charset="0"/>
              </a:defRPr>
            </a:lvl3pPr>
            <a:lvl4pPr marL="1600200" indent="-228600">
              <a:defRPr sz="1600">
                <a:solidFill>
                  <a:srgbClr val="0066CC"/>
                </a:solidFill>
                <a:latin typeface="Arial" panose="020B0604020202020204" pitchFamily="34" charset="0"/>
              </a:defRPr>
            </a:lvl4pPr>
            <a:lvl5pPr marL="2057400" indent="-228600">
              <a:defRPr sz="1600">
                <a:solidFill>
                  <a:srgbClr val="0066CC"/>
                </a:solidFill>
                <a:latin typeface="Arial" panose="020B0604020202020204" pitchFamily="34" charset="0"/>
              </a:defRPr>
            </a:lvl5pPr>
            <a:lvl6pPr marL="2514600" indent="-228600" eaLnBrk="0" fontAlgn="base" hangingPunct="0">
              <a:spcBef>
                <a:spcPct val="0"/>
              </a:spcBef>
              <a:spcAft>
                <a:spcPct val="0"/>
              </a:spcAft>
              <a:defRPr sz="1600">
                <a:solidFill>
                  <a:srgbClr val="0066CC"/>
                </a:solidFill>
                <a:latin typeface="Arial" panose="020B0604020202020204" pitchFamily="34" charset="0"/>
              </a:defRPr>
            </a:lvl6pPr>
            <a:lvl7pPr marL="2971800" indent="-228600" eaLnBrk="0" fontAlgn="base" hangingPunct="0">
              <a:spcBef>
                <a:spcPct val="0"/>
              </a:spcBef>
              <a:spcAft>
                <a:spcPct val="0"/>
              </a:spcAft>
              <a:defRPr sz="1600">
                <a:solidFill>
                  <a:srgbClr val="0066CC"/>
                </a:solidFill>
                <a:latin typeface="Arial" panose="020B0604020202020204" pitchFamily="34" charset="0"/>
              </a:defRPr>
            </a:lvl7pPr>
            <a:lvl8pPr marL="3429000" indent="-228600" eaLnBrk="0" fontAlgn="base" hangingPunct="0">
              <a:spcBef>
                <a:spcPct val="0"/>
              </a:spcBef>
              <a:spcAft>
                <a:spcPct val="0"/>
              </a:spcAft>
              <a:defRPr sz="1600">
                <a:solidFill>
                  <a:srgbClr val="0066CC"/>
                </a:solidFill>
                <a:latin typeface="Arial" panose="020B0604020202020204" pitchFamily="34" charset="0"/>
              </a:defRPr>
            </a:lvl8pPr>
            <a:lvl9pPr marL="3886200" indent="-228600" eaLnBrk="0" fontAlgn="base" hangingPunct="0">
              <a:spcBef>
                <a:spcPct val="0"/>
              </a:spcBef>
              <a:spcAft>
                <a:spcPct val="0"/>
              </a:spcAft>
              <a:defRPr sz="1600">
                <a:solidFill>
                  <a:srgbClr val="0066CC"/>
                </a:solidFill>
                <a:latin typeface="Arial" panose="020B0604020202020204" pitchFamily="34" charset="0"/>
              </a:defRPr>
            </a:lvl9pPr>
          </a:lstStyle>
          <a:p>
            <a:pPr algn="ctr" eaLnBrk="1" hangingPunct="1"/>
            <a:r>
              <a:rPr lang="es-PE" altLang="es-PE" sz="1200" dirty="0">
                <a:solidFill>
                  <a:srgbClr val="000066"/>
                </a:solidFill>
              </a:rPr>
              <a:t>A</a:t>
            </a:r>
            <a:endParaRPr lang="es-ES" altLang="es-PE" sz="1200" dirty="0">
              <a:solidFill>
                <a:srgbClr val="000066"/>
              </a:solidFill>
            </a:endParaRPr>
          </a:p>
        </p:txBody>
      </p:sp>
      <p:cxnSp>
        <p:nvCxnSpPr>
          <p:cNvPr id="145" name="AutoShape 197"/>
          <p:cNvCxnSpPr>
            <a:cxnSpLocks noChangeShapeType="1"/>
            <a:stCxn id="117" idx="3"/>
            <a:endCxn id="135" idx="1"/>
          </p:cNvCxnSpPr>
          <p:nvPr/>
        </p:nvCxnSpPr>
        <p:spPr bwMode="auto">
          <a:xfrm flipV="1">
            <a:off x="6434801" y="4537122"/>
            <a:ext cx="1043404" cy="798649"/>
          </a:xfrm>
          <a:prstGeom prst="bentConnector3">
            <a:avLst>
              <a:gd name="adj1" fmla="val 50000"/>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64" name="AutoShape 197"/>
          <p:cNvCxnSpPr>
            <a:cxnSpLocks noChangeShapeType="1"/>
            <a:stCxn id="105" idx="0"/>
            <a:endCxn id="36" idx="0"/>
          </p:cNvCxnSpPr>
          <p:nvPr/>
        </p:nvCxnSpPr>
        <p:spPr bwMode="auto">
          <a:xfrm rot="16200000" flipV="1">
            <a:off x="4354395" y="77878"/>
            <a:ext cx="179724" cy="5505311"/>
          </a:xfrm>
          <a:prstGeom prst="bentConnector3">
            <a:avLst>
              <a:gd name="adj1" fmla="val 227195"/>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sp>
        <p:nvSpPr>
          <p:cNvPr id="65" name="Text Box 47"/>
          <p:cNvSpPr txBox="1">
            <a:spLocks noChangeArrowheads="1"/>
          </p:cNvSpPr>
          <p:nvPr/>
        </p:nvSpPr>
        <p:spPr bwMode="auto">
          <a:xfrm>
            <a:off x="7159970" y="2686980"/>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211260513"/>
              </p:ext>
            </p:extLst>
          </p:nvPr>
        </p:nvGraphicFramePr>
        <p:xfrm>
          <a:off x="179512" y="332656"/>
          <a:ext cx="8886771" cy="5906904"/>
        </p:xfrm>
        <a:graphic>
          <a:graphicData uri="http://schemas.openxmlformats.org/drawingml/2006/table">
            <a:tbl>
              <a:tblPr firstRow="1" bandRow="1">
                <a:tableStyleId>{073A0DAA-6AF3-43AB-8588-CEC1D06C72B9}</a:tableStyleId>
              </a:tblPr>
              <a:tblGrid>
                <a:gridCol w="262513">
                  <a:extLst>
                    <a:ext uri="{9D8B030D-6E8A-4147-A177-3AD203B41FA5}">
                      <a16:colId xmlns:a16="http://schemas.microsoft.com/office/drawing/2014/main" xmlns="" val="20000"/>
                    </a:ext>
                  </a:extLst>
                </a:gridCol>
                <a:gridCol w="1249655">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312368">
                  <a:extLst>
                    <a:ext uri="{9D8B030D-6E8A-4147-A177-3AD203B41FA5}">
                      <a16:colId xmlns:a16="http://schemas.microsoft.com/office/drawing/2014/main" xmlns="" val="20003"/>
                    </a:ext>
                  </a:extLst>
                </a:gridCol>
                <a:gridCol w="1440160">
                  <a:extLst>
                    <a:ext uri="{9D8B030D-6E8A-4147-A177-3AD203B41FA5}">
                      <a16:colId xmlns:a16="http://schemas.microsoft.com/office/drawing/2014/main" xmlns="" val="20004"/>
                    </a:ext>
                  </a:extLst>
                </a:gridCol>
                <a:gridCol w="1397939">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Recepción de Solicitud de Control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Cada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vez que recibe por e-mail una solicitud de control de calidad de producto (entregable), toma control de la versión del producto.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 GitHub</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General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 una Revisión General para verificar si se han entregado todos los componentes del producto (entregable).</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haber No Conformidades, se comunica al responsable del producto mediante e-mail para que levante las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SOLQA</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Solicitud de</a:t>
                      </a:r>
                      <a:r>
                        <a:rPr lang="es-PE" sz="1200" kern="1200" baseline="0" dirty="0" smtClean="0">
                          <a:solidFill>
                            <a:schemeClr val="dk1"/>
                          </a:solidFill>
                          <a:latin typeface="+mj-lt"/>
                          <a:ea typeface="Verdana" panose="020B0604030504040204" pitchFamily="34" charset="0"/>
                          <a:cs typeface="Verdana" panose="020B0604030504040204" pitchFamily="34" charset="0"/>
                        </a:rPr>
                        <a:t> Aseguramiento de Calidad</a:t>
                      </a:r>
                      <a:r>
                        <a:rPr lang="es-PE" sz="1200" kern="1200" dirty="0" smtClean="0">
                          <a:solidFill>
                            <a:schemeClr val="dk1"/>
                          </a:solidFill>
                          <a:latin typeface="+mj-lt"/>
                          <a:ea typeface="Verdana" panose="020B0604030504040204" pitchFamily="34" charset="0"/>
                          <a:cs typeface="Verdana" panose="020B0604030504040204" pitchFamily="34" charset="0"/>
                        </a:rPr>
                        <a:t> (Documentos especificados)</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 de la Revisión General</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Responsable del entregable y/o área </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Levantamiento de NC</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responsable del entregable y/o área a revisar  de QA levanta las No Conformidades y comunica al Analista de Calidad vía e-mail.</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No Conformidades subsanadas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02" marB="45702" anchor="ctr"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Seguimiento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Puede</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optar por convocar reuniones para validar que las No Conformidades que debe resolver el Responsable del Proyecto, hayan sido solucionadas.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Actualizará la hoja de “Seguimiento de NC” con el resultado.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Realizará</a:t>
                      </a:r>
                      <a:r>
                        <a:rPr lang="es-PE" sz="1200" kern="1200" baseline="0" dirty="0" smtClean="0">
                          <a:solidFill>
                            <a:schemeClr val="dk1"/>
                          </a:solidFill>
                          <a:latin typeface="+mj-lt"/>
                          <a:ea typeface="Verdana" panose="020B0604030504040204" pitchFamily="34" charset="0"/>
                          <a:cs typeface="Verdana" panose="020B0604030504040204" pitchFamily="34" charset="0"/>
                        </a:rPr>
                        <a:t> </a:t>
                      </a:r>
                      <a:r>
                        <a:rPr lang="es-PE" sz="1200" kern="1200" dirty="0" smtClean="0">
                          <a:solidFill>
                            <a:schemeClr val="dk1"/>
                          </a:solidFill>
                          <a:latin typeface="+mj-lt"/>
                          <a:ea typeface="Verdana" panose="020B0604030504040204" pitchFamily="34" charset="0"/>
                          <a:cs typeface="Verdana" panose="020B0604030504040204" pitchFamily="34" charset="0"/>
                        </a:rPr>
                        <a:t>el seguimiento al levantamiento de las No Conformidades.</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Tendrá conocimiento de cuales fueron las No Conformidades que se acordaron no realizar.</a:t>
                      </a:r>
                    </a:p>
                  </a:txBody>
                  <a:tcPr marL="91437" marR="91437" marT="45714" marB="4571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L="91437" marR="91437"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ES_tradnl" sz="1200" kern="1200" dirty="0" smtClean="0">
                          <a:solidFill>
                            <a:schemeClr val="dk1"/>
                          </a:solidFill>
                          <a:latin typeface="+mj-lt"/>
                          <a:ea typeface="Verdana" panose="020B0604030504040204" pitchFamily="34" charset="0"/>
                          <a:cs typeface="Verdana" panose="020B0604030504040204" pitchFamily="34" charset="0"/>
                        </a:rPr>
                        <a:t>Seguimiento de No Conformidades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14" marB="45714" anchor="ctr" horzOverflow="overflow"/>
                </a:tc>
                <a:extLst>
                  <a:ext uri="{0D108BD9-81ED-4DB2-BD59-A6C34878D82A}">
                    <a16:rowId xmlns:a16="http://schemas.microsoft.com/office/drawing/2014/main" xmlns="" val="10004"/>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4288241624"/>
              </p:ext>
            </p:extLst>
          </p:nvPr>
        </p:nvGraphicFramePr>
        <p:xfrm>
          <a:off x="179512" y="332656"/>
          <a:ext cx="8886770" cy="2286016"/>
        </p:xfrm>
        <a:graphic>
          <a:graphicData uri="http://schemas.openxmlformats.org/drawingml/2006/table">
            <a:tbl>
              <a:tblPr firstRow="1" bandRow="1">
                <a:tableStyleId>{073A0DAA-6AF3-43AB-8588-CEC1D06C72B9}</a:tableStyleId>
              </a:tblPr>
              <a:tblGrid>
                <a:gridCol w="317817">
                  <a:extLst>
                    <a:ext uri="{9D8B030D-6E8A-4147-A177-3AD203B41FA5}">
                      <a16:colId xmlns:a16="http://schemas.microsoft.com/office/drawing/2014/main" xmlns="" val="20000"/>
                    </a:ext>
                  </a:extLst>
                </a:gridCol>
                <a:gridCol w="1224136">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3888432">
                  <a:extLst>
                    <a:ext uri="{9D8B030D-6E8A-4147-A177-3AD203B41FA5}">
                      <a16:colId xmlns:a16="http://schemas.microsoft.com/office/drawing/2014/main" xmlns="" val="20003"/>
                    </a:ext>
                  </a:extLst>
                </a:gridCol>
                <a:gridCol w="1872209">
                  <a:extLst>
                    <a:ext uri="{9D8B030D-6E8A-4147-A177-3AD203B41FA5}">
                      <a16:colId xmlns:a16="http://schemas.microsoft.com/office/drawing/2014/main" xmlns="" val="20004"/>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revisará los documentos utilizando el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CHKQA CheckList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Poner a disposición para entrega al cliente</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L="91437" marR="91437" marT="45724" marB="4572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r>
                        <a:rPr lang="es-ES" sz="1200" kern="1200" dirty="0" smtClean="0">
                          <a:solidFill>
                            <a:schemeClr val="dk1"/>
                          </a:solidFill>
                          <a:latin typeface="+mj-lt"/>
                          <a:ea typeface="Verdana" panose="020B0604030504040204" pitchFamily="34" charset="0"/>
                          <a:cs typeface="Verdana" panose="020B0604030504040204" pitchFamily="34" charset="0"/>
                        </a:rPr>
                        <a:t> </a:t>
                      </a:r>
                    </a:p>
                  </a:txBody>
                  <a:tcPr marL="91437" marR="91437" marT="45724" marB="4572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GitHub</a:t>
                      </a:r>
                    </a:p>
                  </a:txBody>
                  <a:tcPr marL="91437" marR="91437" marT="45724" marB="45724"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200386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(ELABORACIÓN DE INFORME QA)</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grpSp>
        <p:nvGrpSpPr>
          <p:cNvPr id="10" name="Grupo 9"/>
          <p:cNvGrpSpPr/>
          <p:nvPr/>
        </p:nvGrpSpPr>
        <p:grpSpPr>
          <a:xfrm>
            <a:off x="167213" y="2463010"/>
            <a:ext cx="8900498" cy="3816113"/>
            <a:chOff x="356890" y="2235695"/>
            <a:chExt cx="11094214" cy="3816113"/>
          </a:xfrm>
        </p:grpSpPr>
        <p:cxnSp>
          <p:nvCxnSpPr>
            <p:cNvPr id="12" name="AutoShape 103"/>
            <p:cNvCxnSpPr>
              <a:cxnSpLocks noChangeShapeType="1"/>
              <a:stCxn id="31" idx="3"/>
              <a:endCxn id="42" idx="1"/>
            </p:cNvCxnSpPr>
            <p:nvPr/>
          </p:nvCxnSpPr>
          <p:spPr bwMode="auto">
            <a:xfrm flipV="1">
              <a:off x="1491109" y="3242193"/>
              <a:ext cx="406962" cy="326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335637" y="2246196"/>
              <a:ext cx="1861908" cy="2472188"/>
              <a:chOff x="818" y="1517"/>
              <a:chExt cx="745" cy="869"/>
            </a:xfrm>
          </p:grpSpPr>
          <p:sp>
            <p:nvSpPr>
              <p:cNvPr id="35" name="Rectangle 125"/>
              <p:cNvSpPr>
                <a:spLocks noChangeArrowheads="1"/>
              </p:cNvSpPr>
              <p:nvPr/>
            </p:nvSpPr>
            <p:spPr bwMode="auto">
              <a:xfrm>
                <a:off x="818" y="1664"/>
                <a:ext cx="745" cy="407"/>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300" b="1" dirty="0" smtClean="0"/>
                  <a:t>Elaborar el Informe de Revisión General de Aseguramiento de Calidad</a:t>
                </a:r>
                <a:endParaRPr lang="es-ES" altLang="es-PE" sz="1300" b="1" dirty="0"/>
              </a:p>
            </p:txBody>
          </p:sp>
          <p:sp>
            <p:nvSpPr>
              <p:cNvPr id="36" name="Rectangle 126"/>
              <p:cNvSpPr>
                <a:spLocks noChangeArrowheads="1"/>
              </p:cNvSpPr>
              <p:nvPr/>
            </p:nvSpPr>
            <p:spPr bwMode="auto">
              <a:xfrm>
                <a:off x="818" y="1517"/>
                <a:ext cx="745"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a:t>
                </a:r>
                <a:r>
                  <a:rPr lang="es-PE" altLang="es-PE" sz="1200" b="1" dirty="0" smtClean="0">
                    <a:solidFill>
                      <a:schemeClr val="bg1"/>
                    </a:solidFill>
                    <a:latin typeface="Arial" panose="020B0604020202020204" pitchFamily="34" charset="0"/>
                  </a:rPr>
                  <a:t>Analista de Calidad</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818" y="2071"/>
                <a:ext cx="745" cy="315"/>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4" name="AutoShape 131"/>
            <p:cNvCxnSpPr>
              <a:cxnSpLocks noChangeShapeType="1"/>
              <a:stCxn id="35" idx="3"/>
              <a:endCxn id="32" idx="1"/>
            </p:cNvCxnSpPr>
            <p:nvPr/>
          </p:nvCxnSpPr>
          <p:spPr bwMode="auto">
            <a:xfrm>
              <a:off x="5197545" y="3243321"/>
              <a:ext cx="577601" cy="4183"/>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2" idx="3"/>
              <a:endCxn id="35" idx="1"/>
            </p:cNvCxnSpPr>
            <p:nvPr/>
          </p:nvCxnSpPr>
          <p:spPr bwMode="auto">
            <a:xfrm>
              <a:off x="2753283" y="3242193"/>
              <a:ext cx="582354" cy="1128"/>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775146" y="2235695"/>
              <a:ext cx="1956122" cy="2482901"/>
              <a:chOff x="2469" y="1506"/>
              <a:chExt cx="723" cy="892"/>
            </a:xfrm>
          </p:grpSpPr>
          <p:sp>
            <p:nvSpPr>
              <p:cNvPr id="32" name="Rectangle 161"/>
              <p:cNvSpPr>
                <a:spLocks noChangeArrowheads="1"/>
              </p:cNvSpPr>
              <p:nvPr/>
            </p:nvSpPr>
            <p:spPr bwMode="auto">
              <a:xfrm>
                <a:off x="2469" y="1663"/>
                <a:ext cx="723" cy="413"/>
              </a:xfrm>
              <a:prstGeom prst="rect">
                <a:avLst/>
              </a:prstGeom>
              <a:solidFill>
                <a:schemeClr val="bg1"/>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300" b="1" dirty="0" smtClean="0"/>
                  <a:t>Informar las actividades y resultados de QA al Jefe de Proyecto</a:t>
                </a:r>
                <a:endParaRPr lang="es-ES" altLang="es-PE" sz="1300" b="1" dirty="0"/>
              </a:p>
            </p:txBody>
          </p:sp>
          <p:sp>
            <p:nvSpPr>
              <p:cNvPr id="33" name="Rectangle 162"/>
              <p:cNvSpPr>
                <a:spLocks noChangeArrowheads="1"/>
              </p:cNvSpPr>
              <p:nvPr/>
            </p:nvSpPr>
            <p:spPr bwMode="auto">
              <a:xfrm>
                <a:off x="2469" y="1506"/>
                <a:ext cx="723" cy="159"/>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 Analista de Calidad</a:t>
                </a:r>
                <a:endParaRPr lang="es-ES" altLang="es-PE" sz="1200" b="1" dirty="0">
                  <a:solidFill>
                    <a:schemeClr val="bg1"/>
                  </a:solidFill>
                </a:endParaRPr>
              </a:p>
            </p:txBody>
          </p:sp>
          <p:sp>
            <p:nvSpPr>
              <p:cNvPr id="34" name="Rectangle 163"/>
              <p:cNvSpPr>
                <a:spLocks noChangeArrowheads="1"/>
              </p:cNvSpPr>
              <p:nvPr/>
            </p:nvSpPr>
            <p:spPr bwMode="auto">
              <a:xfrm>
                <a:off x="2469" y="2076"/>
                <a:ext cx="723" cy="322"/>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HGQA Herramienta de Gestión Aseguramiento de Calidad</a:t>
                </a:r>
              </a:p>
            </p:txBody>
          </p:sp>
        </p:grpSp>
        <p:cxnSp>
          <p:nvCxnSpPr>
            <p:cNvPr id="18" name="AutoShape 197"/>
            <p:cNvCxnSpPr>
              <a:cxnSpLocks noChangeShapeType="1"/>
              <a:stCxn id="32" idx="3"/>
              <a:endCxn id="26" idx="1"/>
            </p:cNvCxnSpPr>
            <p:nvPr/>
          </p:nvCxnSpPr>
          <p:spPr bwMode="auto">
            <a:xfrm>
              <a:off x="7731270" y="3247504"/>
              <a:ext cx="777481" cy="1981685"/>
            </a:xfrm>
            <a:prstGeom prst="bentConnector3">
              <a:avLst>
                <a:gd name="adj1" fmla="val 50000"/>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41" idx="1"/>
            </p:cNvCxnSpPr>
            <p:nvPr/>
          </p:nvCxnSpPr>
          <p:spPr bwMode="auto">
            <a:xfrm flipV="1">
              <a:off x="9783430" y="5225935"/>
              <a:ext cx="361955" cy="3254"/>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56890" y="2848711"/>
              <a:ext cx="1346339" cy="1132043"/>
              <a:chOff x="869593" y="3292777"/>
              <a:chExt cx="1346339" cy="1132043"/>
            </a:xfrm>
          </p:grpSpPr>
          <p:sp>
            <p:nvSpPr>
              <p:cNvPr id="30" name="Rectangle 109"/>
              <p:cNvSpPr>
                <a:spLocks noChangeArrowheads="1"/>
              </p:cNvSpPr>
              <p:nvPr/>
            </p:nvSpPr>
            <p:spPr bwMode="auto">
              <a:xfrm>
                <a:off x="869593" y="4086266"/>
                <a:ext cx="13463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ANALISTA DE CALIDAD</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1081717" y="3292777"/>
                <a:ext cx="922095" cy="793489"/>
              </a:xfrm>
              <a:prstGeom prst="rect">
                <a:avLst/>
              </a:prstGeom>
            </p:spPr>
          </p:pic>
        </p:grpSp>
        <p:sp>
          <p:nvSpPr>
            <p:cNvPr id="29" name="Rectangle 200"/>
            <p:cNvSpPr>
              <a:spLocks noChangeArrowheads="1"/>
            </p:cNvSpPr>
            <p:nvPr/>
          </p:nvSpPr>
          <p:spPr bwMode="auto">
            <a:xfrm>
              <a:off x="9927293" y="5699917"/>
              <a:ext cx="1523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nvGrpSpPr>
            <p:cNvPr id="22" name="Grupo 21"/>
            <p:cNvGrpSpPr/>
            <p:nvPr/>
          </p:nvGrpSpPr>
          <p:grpSpPr>
            <a:xfrm>
              <a:off x="8180983" y="4717874"/>
              <a:ext cx="1943375" cy="1333934"/>
              <a:chOff x="5652897" y="4838868"/>
              <a:chExt cx="1943375" cy="1333934"/>
            </a:xfrm>
          </p:grpSpPr>
          <p:pic>
            <p:nvPicPr>
              <p:cNvPr id="26" name="Picture 6" descr="http://static.freepik.com/free-photo/database-add_318-1118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QA</a:t>
                </a:r>
                <a:endParaRPr lang="es-ES" altLang="es-PE" sz="1000" b="1" dirty="0">
                  <a:latin typeface="Arial Black" panose="020B0A04020102020204" pitchFamily="34" charset="0"/>
                </a:endParaRPr>
              </a:p>
            </p:txBody>
          </p:sp>
        </p:grpSp>
        <p:sp>
          <p:nvSpPr>
            <p:cNvPr id="25" name="Rectangle 204"/>
            <p:cNvSpPr>
              <a:spLocks noChangeArrowheads="1"/>
            </p:cNvSpPr>
            <p:nvPr/>
          </p:nvSpPr>
          <p:spPr bwMode="auto">
            <a:xfrm>
              <a:off x="1596641" y="3703307"/>
              <a:ext cx="14589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RESULTADO DE REVISIONES DE QA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0" y="280769"/>
            <a:ext cx="9144000" cy="1852087"/>
          </a:xfrm>
        </p:spPr>
        <p:txBody>
          <a:bodyPr/>
          <a:lstStyle/>
          <a:p>
            <a:r>
              <a:rPr lang="es-PE" sz="4400" u="sng" dirty="0" smtClean="0"/>
              <a:t>ACTIVIDADES DEL SUBPROCESO ELABORACIÓN DE INFORME DE RESULTADOS QA</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pic>
        <p:nvPicPr>
          <p:cNvPr id="41" name="Imagen 40"/>
          <p:cNvPicPr>
            <a:picLocks noChangeAspect="1"/>
          </p:cNvPicPr>
          <p:nvPr/>
        </p:nvPicPr>
        <p:blipFill>
          <a:blip r:embed="rId3"/>
          <a:stretch>
            <a:fillRect/>
          </a:stretch>
        </p:blipFill>
        <p:spPr>
          <a:xfrm>
            <a:off x="8020179" y="4979268"/>
            <a:ext cx="883781" cy="947964"/>
          </a:xfrm>
          <a:prstGeom prst="rect">
            <a:avLst/>
          </a:prstGeom>
        </p:spPr>
      </p:pic>
      <p:pic>
        <p:nvPicPr>
          <p:cNvPr id="42"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403648" y="3126454"/>
            <a:ext cx="686107" cy="6861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446051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769401743"/>
              </p:ext>
            </p:extLst>
          </p:nvPr>
        </p:nvGraphicFramePr>
        <p:xfrm>
          <a:off x="179512" y="548680"/>
          <a:ext cx="8815183" cy="470432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1231880">
                  <a:extLst>
                    <a:ext uri="{9D8B030D-6E8A-4147-A177-3AD203B41FA5}">
                      <a16:colId xmlns:a16="http://schemas.microsoft.com/office/drawing/2014/main" xmlns="" val="20001"/>
                    </a:ext>
                  </a:extLst>
                </a:gridCol>
                <a:gridCol w="1224136">
                  <a:extLst>
                    <a:ext uri="{9D8B030D-6E8A-4147-A177-3AD203B41FA5}">
                      <a16:colId xmlns:a16="http://schemas.microsoft.com/office/drawing/2014/main" xmlns="" val="20002"/>
                    </a:ext>
                  </a:extLst>
                </a:gridCol>
                <a:gridCol w="3528392">
                  <a:extLst>
                    <a:ext uri="{9D8B030D-6E8A-4147-A177-3AD203B41FA5}">
                      <a16:colId xmlns:a16="http://schemas.microsoft.com/office/drawing/2014/main" xmlns="" val="20003"/>
                    </a:ext>
                  </a:extLst>
                </a:gridCol>
                <a:gridCol w="1368152">
                  <a:extLst>
                    <a:ext uri="{9D8B030D-6E8A-4147-A177-3AD203B41FA5}">
                      <a16:colId xmlns:a16="http://schemas.microsoft.com/office/drawing/2014/main" xmlns="" val="20004"/>
                    </a:ext>
                  </a:extLst>
                </a:gridCol>
                <a:gridCol w="1254343">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SALIDAS</a:t>
                      </a:r>
                      <a:endParaRPr lang="es-PE" sz="1200" dirty="0">
                        <a:latin typeface="+mj-lt"/>
                      </a:endParaRPr>
                    </a:p>
                  </a:txBody>
                  <a:tcPr anchor="ctr">
                    <a:solidFill>
                      <a:schemeClr val="accent5">
                        <a:lumMod val="50000"/>
                      </a:schemeClr>
                    </a:solidFill>
                  </a:tcPr>
                </a:tc>
                <a:extLst>
                  <a:ext uri="{0D108BD9-81ED-4DB2-BD59-A6C34878D82A}">
                    <a16:rowId xmlns:a16="http://schemas.microsoft.com/office/drawing/2014/main" xmlns="" val="10000"/>
                  </a:ext>
                </a:extLst>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el Informe Gerencial de QA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resultado de las Revisiones de QA de DEV SOFT al finalizar las reuniones definidas en los planes elaborados en el subproceso de Planificación de QA.</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Para las revisiones de QA del Producto se elaborará un consolidado de todos los informes de revisión presentados por requerimiento para el periodo definido en el cronograma (utilizar el artefacto Herramienta de Gestión QA-Producto hoja Informe de Revisión”).</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 hoja Informe de Revisión deben contener: </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Totales de no conformidades encontradas</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Desviación de lo planeado versus lo ejecutado.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Esfuerzo invertido en revisiones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792" marB="46792"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marT="45713" marB="45713"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Informe de Revisión General de Aseguramiento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Informar las actividades y resultados de QA a la Gerencia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Informará el estado de las revisiones, en reuniones quincenales, al Jefe de Proyecto.</a:t>
                      </a:r>
                    </a:p>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Las recomendaciones aprobadas o sugeridas por el Jefe de Proyecto se transformarán en Oportunidades de Mejora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L="90000" marR="90000" marT="46800" marB="46800"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PE" sz="1200" kern="1200" dirty="0" smtClean="0">
                          <a:solidFill>
                            <a:schemeClr val="dk1"/>
                          </a:solidFill>
                          <a:latin typeface="+mj-lt"/>
                          <a:ea typeface="Verdana" panose="020B0604030504040204" pitchFamily="34" charset="0"/>
                          <a:cs typeface="Verdana" panose="020B0604030504040204" pitchFamily="34" charset="0"/>
                        </a:rPr>
                        <a:t>HGQA Herramienta de Gestión Aseguramiento de Calidad</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_tradnl" sz="1200" kern="1200" dirty="0" smtClean="0">
                          <a:solidFill>
                            <a:schemeClr val="dk1"/>
                          </a:solidFill>
                          <a:latin typeface="+mj-lt"/>
                          <a:ea typeface="Verdana" panose="020B0604030504040204" pitchFamily="34" charset="0"/>
                          <a:cs typeface="Verdana" panose="020B0604030504040204" pitchFamily="34" charset="0"/>
                        </a:rPr>
                        <a:t>Resultados de Aseguramiento</a:t>
                      </a:r>
                      <a:r>
                        <a:rPr lang="es-ES_tradnl" sz="1200" kern="1200" baseline="0" dirty="0" smtClean="0">
                          <a:solidFill>
                            <a:schemeClr val="dk1"/>
                          </a:solidFill>
                          <a:latin typeface="+mj-lt"/>
                          <a:ea typeface="Verdana" panose="020B0604030504040204" pitchFamily="34" charset="0"/>
                          <a:cs typeface="Verdana" panose="020B0604030504040204" pitchFamily="34" charset="0"/>
                        </a:rPr>
                        <a:t> de Calidad</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extLst>
                  <a:ext uri="{0D108BD9-81ED-4DB2-BD59-A6C34878D82A}">
                    <a16:rowId xmlns:a16="http://schemas.microsoft.com/office/drawing/2014/main" xmlns="" val="10002"/>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2" name="Recortar y redondear rectángulo de esquina sencilla 1"/>
          <p:cNvSpPr/>
          <p:nvPr/>
        </p:nvSpPr>
        <p:spPr>
          <a:xfrm>
            <a:off x="3095834" y="3164483"/>
            <a:ext cx="3060341" cy="1200621"/>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a:effectLst>
                  <a:outerShdw blurRad="38100" dist="38100" dir="2700000" algn="tl">
                    <a:srgbClr val="000000">
                      <a:alpha val="43137"/>
                    </a:srgbClr>
                  </a:outerShdw>
                </a:effectLst>
              </a:rPr>
              <a:t>-</a:t>
            </a:r>
            <a:r>
              <a:rPr lang="es-PE" b="1" dirty="0" smtClean="0">
                <a:effectLst>
                  <a:outerShdw blurRad="38100" dist="38100" dir="2700000" algn="tl">
                    <a:srgbClr val="000000">
                      <a:alpha val="43137"/>
                    </a:srgbClr>
                  </a:outerShdw>
                </a:effectLst>
              </a:rPr>
              <a:t>FMNCONPRO</a:t>
            </a:r>
            <a:r>
              <a:rPr lang="es-ES" b="1" dirty="0" smtClean="0">
                <a:effectLst>
                  <a:outerShdw blurRad="38100" dist="38100" dir="2700000" algn="tl">
                    <a:srgbClr val="000000">
                      <a:alpha val="43137"/>
                    </a:srgbClr>
                  </a:outerShdw>
                </a:effectLst>
              </a:rPr>
              <a:t> (Ficha de Número de N Conformidades QA del producto)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3112404781"/>
              </p:ext>
            </p:extLst>
          </p:nvPr>
        </p:nvGraphicFramePr>
        <p:xfrm>
          <a:off x="335079" y="548680"/>
          <a:ext cx="8459692" cy="3242668"/>
        </p:xfrm>
        <a:graphic>
          <a:graphicData uri="http://schemas.openxmlformats.org/drawingml/2006/table">
            <a:tbl>
              <a:tblPr/>
              <a:tblGrid>
                <a:gridCol w="502937">
                  <a:extLst>
                    <a:ext uri="{9D8B030D-6E8A-4147-A177-3AD203B41FA5}">
                      <a16:colId xmlns:a16="http://schemas.microsoft.com/office/drawing/2014/main" xmlns="" val="20000"/>
                    </a:ext>
                  </a:extLst>
                </a:gridCol>
                <a:gridCol w="2797880">
                  <a:extLst>
                    <a:ext uri="{9D8B030D-6E8A-4147-A177-3AD203B41FA5}">
                      <a16:colId xmlns:a16="http://schemas.microsoft.com/office/drawing/2014/main" xmlns="" val="20001"/>
                    </a:ext>
                  </a:extLst>
                </a:gridCol>
                <a:gridCol w="2232248">
                  <a:extLst>
                    <a:ext uri="{9D8B030D-6E8A-4147-A177-3AD203B41FA5}">
                      <a16:colId xmlns:a16="http://schemas.microsoft.com/office/drawing/2014/main" xmlns="" val="20002"/>
                    </a:ext>
                  </a:extLst>
                </a:gridCol>
                <a:gridCol w="1656184">
                  <a:extLst>
                    <a:ext uri="{9D8B030D-6E8A-4147-A177-3AD203B41FA5}">
                      <a16:colId xmlns:a16="http://schemas.microsoft.com/office/drawing/2014/main" xmlns="" val="20003"/>
                    </a:ext>
                  </a:extLst>
                </a:gridCol>
                <a:gridCol w="1270443">
                  <a:extLst>
                    <a:ext uri="{9D8B030D-6E8A-4147-A177-3AD203B41FA5}">
                      <a16:colId xmlns:a16="http://schemas.microsoft.com/office/drawing/2014/main" xmlns="" val="20004"/>
                    </a:ext>
                  </a:extLst>
                </a:gridCol>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extLst>
                  <a:ext uri="{0D108BD9-81ED-4DB2-BD59-A6C34878D82A}">
                    <a16:rowId xmlns:a16="http://schemas.microsoft.com/office/drawing/2014/main" xmlns="" val="10000"/>
                  </a:ext>
                </a:extLst>
              </a:tr>
              <a:tr h="805802">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Planificación de Actividades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1"/>
                  </a:ext>
                </a:extLst>
              </a:tr>
              <a:tr h="205740">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Herramienta Gestión de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Ejecución de Plan de QA</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Todas las Actividades del Subproceso</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Levantamiento de NC</a:t>
                      </a:r>
                    </a:p>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Seguimiento</a:t>
                      </a:r>
                      <a:endParaRPr lang="es-ES_tradnl"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2"/>
                  </a:ext>
                </a:extLst>
              </a:tr>
              <a:tr h="1485896">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8" marB="457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HGQA CheckList</a:t>
                      </a:r>
                      <a:r>
                        <a:rPr lang="es-PE" sz="1200" b="1" kern="1200" baseline="0" dirty="0" smtClean="0">
                          <a:solidFill>
                            <a:schemeClr val="dk1"/>
                          </a:solidFill>
                          <a:latin typeface="+mj-lt"/>
                          <a:ea typeface="Verdana" panose="020B0604030504040204" pitchFamily="34" charset="0"/>
                          <a:cs typeface="Verdana" panose="020B0604030504040204" pitchFamily="34" charset="0"/>
                        </a:rPr>
                        <a:t> de</a:t>
                      </a:r>
                      <a:r>
                        <a:rPr lang="es-PE" sz="1200" b="1" kern="1200" dirty="0" smtClean="0">
                          <a:solidFill>
                            <a:schemeClr val="dk1"/>
                          </a:solidFill>
                          <a:latin typeface="+mj-lt"/>
                          <a:ea typeface="Verdana" panose="020B0604030504040204" pitchFamily="34" charset="0"/>
                          <a:cs typeface="Verdana" panose="020B0604030504040204" pitchFamily="34" charset="0"/>
                        </a:rPr>
                        <a:t> Aseguramiento de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horzOverflow="overflow">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dirty="0"/>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PE" sz="1200" kern="1200" dirty="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Revisar Documentos vs. Checklist</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49912"/>
          <a:stretch/>
        </p:blipFill>
        <p:spPr bwMode="auto">
          <a:xfrm>
            <a:off x="899592" y="1571132"/>
            <a:ext cx="1691680"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7/14/2016</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101490455"/>
              </p:ext>
            </p:extLst>
          </p:nvPr>
        </p:nvGraphicFramePr>
        <p:xfrm>
          <a:off x="228113" y="1700808"/>
          <a:ext cx="8668624" cy="35314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xmlns="" val="20000"/>
                    </a:ext>
                  </a:extLst>
                </a:gridCol>
                <a:gridCol w="870206">
                  <a:extLst>
                    <a:ext uri="{9D8B030D-6E8A-4147-A177-3AD203B41FA5}">
                      <a16:colId xmlns:a16="http://schemas.microsoft.com/office/drawing/2014/main" xmlns="" val="20001"/>
                    </a:ext>
                  </a:extLst>
                </a:gridCol>
                <a:gridCol w="1015241">
                  <a:extLst>
                    <a:ext uri="{9D8B030D-6E8A-4147-A177-3AD203B41FA5}">
                      <a16:colId xmlns:a16="http://schemas.microsoft.com/office/drawing/2014/main" xmlns="" val="20002"/>
                    </a:ext>
                  </a:extLst>
                </a:gridCol>
                <a:gridCol w="1860540">
                  <a:extLst>
                    <a:ext uri="{9D8B030D-6E8A-4147-A177-3AD203B41FA5}">
                      <a16:colId xmlns:a16="http://schemas.microsoft.com/office/drawing/2014/main" xmlns="" val="20003"/>
                    </a:ext>
                  </a:extLst>
                </a:gridCol>
                <a:gridCol w="1692861">
                  <a:extLst>
                    <a:ext uri="{9D8B030D-6E8A-4147-A177-3AD203B41FA5}">
                      <a16:colId xmlns:a16="http://schemas.microsoft.com/office/drawing/2014/main" xmlns="" val="20004"/>
                    </a:ext>
                  </a:extLst>
                </a:gridCol>
                <a:gridCol w="3021496">
                  <a:extLst>
                    <a:ext uri="{9D8B030D-6E8A-4147-A177-3AD203B41FA5}">
                      <a16:colId xmlns:a16="http://schemas.microsoft.com/office/drawing/2014/main" xmlns="" val="20005"/>
                    </a:ext>
                  </a:extLst>
                </a:gridCol>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0.1</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02/06/2016</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baseline="0" dirty="0" smtClean="0">
                          <a:solidFill>
                            <a:schemeClr val="dk1"/>
                          </a:solidFill>
                          <a:latin typeface="+mj-lt"/>
                          <a:ea typeface="Verdana" panose="020B0604030504040204" pitchFamily="34" charset="0"/>
                          <a:cs typeface="Verdana" panose="020B0604030504040204" pitchFamily="34" charset="0"/>
                        </a:rPr>
                        <a:t>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Benji</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PE" sz="1200" b="1" kern="1200" baseline="0" dirty="0" smtClean="0">
                          <a:solidFill>
                            <a:schemeClr val="dk1"/>
                          </a:solidFill>
                          <a:latin typeface="+mj-lt"/>
                          <a:ea typeface="Verdana" panose="020B0604030504040204" pitchFamily="34" charset="0"/>
                          <a:cs typeface="Verdana" panose="020B0604030504040204" pitchFamily="34" charset="0"/>
                        </a:rPr>
                        <a:t> Torres</a:t>
                      </a:r>
                    </a:p>
                  </a:txBody>
                  <a:tcPr anchor="ctr" horzOverflow="overflow"/>
                </a:tc>
                <a:extLst>
                  <a:ext uri="{0D108BD9-81ED-4DB2-BD59-A6C34878D82A}">
                    <a16:rowId xmlns:a16="http://schemas.microsoft.com/office/drawing/2014/main" xmlns="" val="10001"/>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_tradnl"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0.2</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11/02/2016</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err="1" smtClean="0">
                          <a:solidFill>
                            <a:schemeClr val="dk1"/>
                          </a:solidFill>
                          <a:latin typeface="+mj-lt"/>
                          <a:ea typeface="Verdana" panose="020B0604030504040204" pitchFamily="34" charset="0"/>
                          <a:cs typeface="Verdana" panose="020B0604030504040204" pitchFamily="34" charset="0"/>
                        </a:rPr>
                        <a:t>Carluis</a:t>
                      </a:r>
                      <a:r>
                        <a:rPr lang="es-ES" sz="1200" b="1" kern="1200" baseline="0" dirty="0" smtClean="0">
                          <a:solidFill>
                            <a:schemeClr val="dk1"/>
                          </a:solidFill>
                          <a:latin typeface="+mj-lt"/>
                          <a:ea typeface="Verdana" panose="020B0604030504040204" pitchFamily="34" charset="0"/>
                          <a:cs typeface="Verdana" panose="020B0604030504040204" pitchFamily="34" charset="0"/>
                        </a:rPr>
                        <a:t> </a:t>
                      </a:r>
                      <a:r>
                        <a:rPr lang="es-ES" sz="1200" b="1" kern="1200" baseline="0" dirty="0" err="1" smtClean="0">
                          <a:solidFill>
                            <a:schemeClr val="dk1"/>
                          </a:solidFill>
                          <a:latin typeface="+mj-lt"/>
                          <a:ea typeface="Verdana" panose="020B0604030504040204" pitchFamily="34" charset="0"/>
                          <a:cs typeface="Verdana" panose="020B0604030504040204" pitchFamily="34" charset="0"/>
                        </a:rPr>
                        <a:t>Oyola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Revisado</a:t>
                      </a:r>
                    </a:p>
                  </a:txBody>
                  <a:tcPr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err="1" smtClean="0">
                          <a:solidFill>
                            <a:schemeClr val="dk1"/>
                          </a:solidFill>
                          <a:latin typeface="+mj-lt"/>
                          <a:ea typeface="Verdana" panose="020B0604030504040204" pitchFamily="34" charset="0"/>
                          <a:cs typeface="Verdana" panose="020B0604030504040204" pitchFamily="34" charset="0"/>
                        </a:rPr>
                        <a:t>Benji</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baseline="0" dirty="0" err="1" smtClean="0">
                          <a:solidFill>
                            <a:schemeClr val="dk1"/>
                          </a:solidFill>
                          <a:latin typeface="+mj-lt"/>
                          <a:ea typeface="Verdana" panose="020B0604030504040204" pitchFamily="34" charset="0"/>
                          <a:cs typeface="Verdana" panose="020B0604030504040204" pitchFamily="34" charset="0"/>
                        </a:rPr>
                        <a:t>Santillan</a:t>
                      </a:r>
                      <a:r>
                        <a:rPr lang="es-PE" sz="1200" b="1" kern="1200" baseline="0" dirty="0" smtClean="0">
                          <a:solidFill>
                            <a:schemeClr val="dk1"/>
                          </a:solidFill>
                          <a:latin typeface="+mj-lt"/>
                          <a:ea typeface="Verdana" panose="020B0604030504040204" pitchFamily="34" charset="0"/>
                          <a:cs typeface="Verdana" panose="020B0604030504040204" pitchFamily="34" charset="0"/>
                        </a:rPr>
                        <a:t> Torres</a:t>
                      </a:r>
                    </a:p>
                  </a:txBody>
                  <a:tcPr anchor="ctr" horzOverflow="overflow"/>
                </a:tc>
                <a:extLst>
                  <a:ext uri="{0D108BD9-81ED-4DB2-BD59-A6C34878D82A}">
                    <a16:rowId xmlns:a16="http://schemas.microsoft.com/office/drawing/2014/main" xmlns="" val="10002"/>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3"/>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4"/>
                  </a:ext>
                </a:extLst>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extLst>
                  <a:ext uri="{0D108BD9-81ED-4DB2-BD59-A6C34878D82A}">
                    <a16:rowId xmlns:a16="http://schemas.microsoft.com/office/drawing/2014/main" xmlns="" val="10005"/>
                  </a:ext>
                </a:extLst>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293738"/>
            <a:ext cx="8572203" cy="4943574"/>
          </a:xfrm>
        </p:spPr>
        <p:txBody>
          <a:bodyPr>
            <a:noAutofit/>
          </a:bodyPr>
          <a:lstStyle/>
          <a:p>
            <a:pPr algn="just"/>
            <a:r>
              <a:rPr lang="es-PE" sz="2500" b="1" dirty="0">
                <a:solidFill>
                  <a:schemeClr val="tx1"/>
                </a:solidFill>
              </a:rPr>
              <a:t>Objetivo:</a:t>
            </a:r>
          </a:p>
          <a:p>
            <a:pPr algn="just"/>
            <a:r>
              <a:rPr lang="es-PE" sz="2500" dirty="0">
                <a:solidFill>
                  <a:schemeClr val="tx1"/>
                </a:solidFill>
              </a:rPr>
              <a:t>Definir </a:t>
            </a:r>
            <a:r>
              <a:rPr lang="es-PE" sz="2500" dirty="0" smtClean="0">
                <a:solidFill>
                  <a:schemeClr val="tx1"/>
                </a:solidFill>
              </a:rPr>
              <a:t>y establecer las actividades de aseguramiento de calidad a realizar, para que asegure que el producto BIO ASSITENS de la empresa DEV SOFT cumpla con los estándares de calidad establecidos con la metodología CMMI Nivel 2</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smtClean="0">
                <a:solidFill>
                  <a:schemeClr val="tx1"/>
                </a:solidFill>
              </a:rPr>
              <a:t>Esta gestión se aplica para los entregables pertenecientes al proyecto BIO ASSITENS desarrollado por DEV SOFT.</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363717739"/>
              </p:ext>
            </p:extLst>
          </p:nvPr>
        </p:nvGraphicFramePr>
        <p:xfrm>
          <a:off x="395536" y="332656"/>
          <a:ext cx="8424936" cy="4608512"/>
        </p:xfrm>
        <a:graphic>
          <a:graphicData uri="http://schemas.openxmlformats.org/drawingml/2006/table">
            <a:tbl>
              <a:tblPr firstRow="1" bandRow="1">
                <a:tableStyleId>{073A0DAA-6AF3-43AB-8588-CEC1D06C72B9}</a:tableStyleId>
              </a:tblPr>
              <a:tblGrid>
                <a:gridCol w="359678">
                  <a:extLst>
                    <a:ext uri="{9D8B030D-6E8A-4147-A177-3AD203B41FA5}">
                      <a16:colId xmlns:a16="http://schemas.microsoft.com/office/drawing/2014/main" xmlns="" val="20000"/>
                    </a:ext>
                  </a:extLst>
                </a:gridCol>
                <a:gridCol w="1741244">
                  <a:extLst>
                    <a:ext uri="{9D8B030D-6E8A-4147-A177-3AD203B41FA5}">
                      <a16:colId xmlns:a16="http://schemas.microsoft.com/office/drawing/2014/main" xmlns="" val="20001"/>
                    </a:ext>
                  </a:extLst>
                </a:gridCol>
                <a:gridCol w="6324014">
                  <a:extLst>
                    <a:ext uri="{9D8B030D-6E8A-4147-A177-3AD203B41FA5}">
                      <a16:colId xmlns:a16="http://schemas.microsoft.com/office/drawing/2014/main" xmlns="" val="20002"/>
                    </a:ext>
                  </a:extLst>
                </a:gridCol>
              </a:tblGrid>
              <a:tr h="513034">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extLst>
                  <a:ext uri="{0D108BD9-81ED-4DB2-BD59-A6C34878D82A}">
                    <a16:rowId xmlns:a16="http://schemas.microsoft.com/office/drawing/2014/main" xmlns="" val="10000"/>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DEV SOFT</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Empresa desarrolladora</a:t>
                      </a:r>
                      <a:r>
                        <a:rPr lang="es-PE" sz="1300" kern="1200" baseline="0" dirty="0" smtClean="0">
                          <a:solidFill>
                            <a:schemeClr val="dk1"/>
                          </a:solidFill>
                          <a:latin typeface="+mj-lt"/>
                          <a:ea typeface="Verdana" panose="020B0604030504040204" pitchFamily="34" charset="0"/>
                          <a:cs typeface="Verdana" panose="020B0604030504040204" pitchFamily="34" charset="0"/>
                        </a:rPr>
                        <a:t> </a:t>
                      </a:r>
                      <a:r>
                        <a:rPr lang="es-PE" sz="1300" kern="1200" dirty="0" smtClean="0">
                          <a:solidFill>
                            <a:schemeClr val="dk1"/>
                          </a:solidFill>
                          <a:latin typeface="+mj-lt"/>
                          <a:ea typeface="Verdana" panose="020B0604030504040204" pitchFamily="34" charset="0"/>
                          <a:cs typeface="Verdana" panose="020B0604030504040204" pitchFamily="34" charset="0"/>
                        </a:rPr>
                        <a:t>de Software encargada del</a:t>
                      </a:r>
                      <a:r>
                        <a:rPr lang="es-PE" sz="1300" kern="1200" baseline="0" dirty="0" smtClean="0">
                          <a:solidFill>
                            <a:schemeClr val="dk1"/>
                          </a:solidFill>
                          <a:latin typeface="+mj-lt"/>
                          <a:ea typeface="Verdana" panose="020B0604030504040204" pitchFamily="34" charset="0"/>
                          <a:cs typeface="Verdana" panose="020B0604030504040204" pitchFamily="34" charset="0"/>
                        </a:rPr>
                        <a:t> desarrollo del </a:t>
                      </a:r>
                      <a:r>
                        <a:rPr lang="es-PE" sz="1300" kern="1200" dirty="0" smtClean="0">
                          <a:solidFill>
                            <a:schemeClr val="dk1"/>
                          </a:solidFill>
                          <a:latin typeface="+mj-lt"/>
                          <a:ea typeface="Verdana" panose="020B0604030504040204" pitchFamily="34" charset="0"/>
                          <a:cs typeface="Verdana" panose="020B0604030504040204" pitchFamily="34" charset="0"/>
                        </a:rPr>
                        <a:t>proyecto</a:t>
                      </a:r>
                      <a:r>
                        <a:rPr lang="es-PE" sz="1300" kern="1200" baseline="0" dirty="0" smtClean="0">
                          <a:solidFill>
                            <a:schemeClr val="dk1"/>
                          </a:solidFill>
                          <a:latin typeface="+mj-lt"/>
                          <a:ea typeface="Verdana" panose="020B0604030504040204" pitchFamily="34" charset="0"/>
                          <a:cs typeface="Verdana" panose="020B0604030504040204" pitchFamily="34" charset="0"/>
                        </a:rPr>
                        <a:t> BIO ASSITENS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1"/>
                  </a:ext>
                </a:extLst>
              </a:tr>
              <a:tr h="802999">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Proceso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Conjunto de actividades, métodos,</a:t>
                      </a:r>
                      <a:r>
                        <a:rPr lang="es-ES" sz="1300" kern="1200" baseline="0" dirty="0" smtClean="0">
                          <a:solidFill>
                            <a:schemeClr val="dk1"/>
                          </a:solidFill>
                          <a:latin typeface="+mj-lt"/>
                          <a:ea typeface="Verdana" panose="020B0604030504040204" pitchFamily="34" charset="0"/>
                          <a:cs typeface="Verdana" panose="020B0604030504040204" pitchFamily="34" charset="0"/>
                        </a:rPr>
                        <a:t> prácticas y transformaciones que las personas usan con un propósito específico, y que a partir de ciertas entradas generan productos o servicios de salida.</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2"/>
                  </a:ext>
                </a:extLst>
              </a:tr>
              <a:tr h="814333">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Unidad de trabajo sujeto a Revisiones de QA, las cuales son ejecutadas por DEV SOFT.</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extLst>
                  <a:ext uri="{0D108BD9-81ED-4DB2-BD59-A6C34878D82A}">
                    <a16:rowId xmlns:a16="http://schemas.microsoft.com/office/drawing/2014/main" xmlns="" val="10003"/>
                  </a:ext>
                </a:extLst>
              </a:tr>
              <a:tr h="719936">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QA</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Aseguramiento de Calidad</a:t>
                      </a:r>
                    </a:p>
                  </a:txBody>
                  <a:tcPr marT="45713" marB="45713" anchor="ctr" horzOverflow="overflow"/>
                </a:tc>
                <a:extLst>
                  <a:ext uri="{0D108BD9-81ED-4DB2-BD59-A6C34878D82A}">
                    <a16:rowId xmlns:a16="http://schemas.microsoft.com/office/drawing/2014/main" xmlns="" val="10004"/>
                  </a:ext>
                </a:extLst>
              </a:tr>
              <a:tr h="879105">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NC</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No Conformidades encontradas en la Revisión de Calidad de los artefactos</a:t>
                      </a:r>
                      <a:r>
                        <a:rPr lang="es-ES" sz="1300" kern="1200" baseline="0" dirty="0" smtClean="0">
                          <a:solidFill>
                            <a:schemeClr val="dk1"/>
                          </a:solidFill>
                          <a:latin typeface="+mj-lt"/>
                          <a:ea typeface="Verdana" panose="020B0604030504040204" pitchFamily="34" charset="0"/>
                          <a:cs typeface="Verdana" panose="020B0604030504040204" pitchFamily="34" charset="0"/>
                        </a:rPr>
                        <a:t> y producto de DEV SOFT</a:t>
                      </a:r>
                      <a:r>
                        <a:rPr lang="es-ES" sz="1300" kern="1200" dirty="0" smtClean="0">
                          <a:solidFill>
                            <a:schemeClr val="dk1"/>
                          </a:solidFill>
                          <a:latin typeface="+mj-lt"/>
                          <a:ea typeface="Verdana" panose="020B0604030504040204" pitchFamily="34" charset="0"/>
                          <a:cs typeface="Verdana" panose="020B0604030504040204" pitchFamily="34" charset="0"/>
                        </a:rPr>
                        <a:t>.</a:t>
                      </a:r>
                    </a:p>
                  </a:txBody>
                  <a:tcPr marT="45713" marB="45713" anchor="ctr" horzOverflow="overflow"/>
                </a:tc>
                <a:extLst>
                  <a:ext uri="{0D108BD9-81ED-4DB2-BD59-A6C34878D82A}">
                    <a16:rowId xmlns:a16="http://schemas.microsoft.com/office/drawing/2014/main" xmlns="" val="10005"/>
                  </a:ext>
                </a:extLst>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7/14/2016</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2383245119"/>
              </p:ext>
            </p:extLst>
          </p:nvPr>
        </p:nvGraphicFramePr>
        <p:xfrm>
          <a:off x="251520" y="213618"/>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PQA_V0.2_2016</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7/14/2016</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2150</TotalTime>
  <Words>1920</Words>
  <Application>Microsoft Office PowerPoint</Application>
  <PresentationFormat>Presentación en pantalla (4:3)</PresentationFormat>
  <Paragraphs>421</Paragraphs>
  <Slides>31</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Arial</vt:lpstr>
      <vt:lpstr>Arial Black</vt:lpstr>
      <vt:lpstr>Calibri</vt:lpstr>
      <vt:lpstr>Century Gothic</vt:lpstr>
      <vt:lpstr>Courier New</vt:lpstr>
      <vt:lpstr>Palatino Linotype</vt:lpstr>
      <vt:lpstr>Verdana</vt:lpstr>
      <vt:lpstr>Ejecutivo</vt:lpstr>
      <vt:lpstr>Presentación de PowerPoint</vt:lpstr>
      <vt:lpstr>PPQA  AREA DEL PROCESO DE ASEGURAMIENTO DE LA CALIDAD Y DEL PRODUCTO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ASEGURAMIENTO DE QA</vt:lpstr>
      <vt:lpstr>Presentación de PowerPoint</vt:lpstr>
      <vt:lpstr>Presentación de PowerPoint</vt:lpstr>
      <vt:lpstr>ACTIVIDADES DEL SUBPROCESO DE EJECUCIÓN DE PLAN DE QA</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DEL SUBPROCESO ELABORACIÓN DE INFORME DE RESULTADOS QA</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AUL-USR-AQ265</cp:lastModifiedBy>
  <cp:revision>156</cp:revision>
  <dcterms:created xsi:type="dcterms:W3CDTF">2012-12-16T23:58:08Z</dcterms:created>
  <dcterms:modified xsi:type="dcterms:W3CDTF">2016-07-14T17:44:50Z</dcterms:modified>
</cp:coreProperties>
</file>