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96" r:id="rId3"/>
    <p:sldId id="286" r:id="rId4"/>
    <p:sldId id="294" r:id="rId5"/>
    <p:sldId id="257" r:id="rId6"/>
    <p:sldId id="297" r:id="rId7"/>
    <p:sldId id="298" r:id="rId8"/>
    <p:sldId id="299" r:id="rId9"/>
    <p:sldId id="300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28" r:id="rId21"/>
    <p:sldId id="313" r:id="rId22"/>
    <p:sldId id="330" r:id="rId23"/>
    <p:sldId id="322" r:id="rId24"/>
    <p:sldId id="324" r:id="rId25"/>
    <p:sldId id="323" r:id="rId26"/>
    <p:sldId id="325" r:id="rId27"/>
    <p:sldId id="326" r:id="rId28"/>
    <p:sldId id="327" r:id="rId29"/>
    <p:sldId id="331" r:id="rId30"/>
    <p:sldId id="33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>
      <p:cViewPr varScale="1">
        <p:scale>
          <a:sx n="74" d="100"/>
          <a:sy n="74" d="100"/>
        </p:scale>
        <p:origin x="4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97779-C81B-43F3-8423-A700598B2677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6B39907D-F20D-4C28-BC3D-FE4D86D767F5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Gestor de la Configuración</a:t>
          </a:r>
        </a:p>
        <a:p>
          <a:endParaRPr lang="es-ES" sz="16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 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8BEFB8-AE60-490B-8488-0A00E0B45F02}" type="parTrans" cxnId="{DECB9C99-8048-42E7-9287-9E2696B41CBE}">
      <dgm:prSet/>
      <dgm:spPr/>
      <dgm:t>
        <a:bodyPr/>
        <a:lstStyle/>
        <a:p>
          <a:endParaRPr lang="es-PE"/>
        </a:p>
      </dgm:t>
    </dgm:pt>
    <dgm:pt modelId="{2284A0CD-EB66-4B22-8455-0956E716E68E}" type="sibTrans" cxnId="{DECB9C99-8048-42E7-9287-9E2696B41CBE}">
      <dgm:prSet/>
      <dgm:spPr/>
      <dgm:t>
        <a:bodyPr/>
        <a:lstStyle/>
        <a:p>
          <a:endParaRPr lang="es-PE"/>
        </a:p>
      </dgm:t>
    </dgm:pt>
    <dgm:pt modelId="{E3D32605-2223-480D-B69E-759FB6DB1567}">
      <dgm:prSet phldrT="[Texto]"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Define, diseña y administra el proceso de Gestión de la configuración.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ADC7D8-32DF-4CAB-9261-5C1B54988A31}" type="parTrans" cxnId="{5B407760-515A-40BF-8E5F-96EEA7E9966A}">
      <dgm:prSet/>
      <dgm:spPr/>
      <dgm:t>
        <a:bodyPr/>
        <a:lstStyle/>
        <a:p>
          <a:endParaRPr lang="es-PE"/>
        </a:p>
      </dgm:t>
    </dgm:pt>
    <dgm:pt modelId="{59122947-FA5D-44A6-9920-F97B0E2507F3}" type="sibTrans" cxnId="{5B407760-515A-40BF-8E5F-96EEA7E9966A}">
      <dgm:prSet/>
      <dgm:spPr/>
      <dgm:t>
        <a:bodyPr/>
        <a:lstStyle/>
        <a:p>
          <a:endParaRPr lang="es-PE"/>
        </a:p>
      </dgm:t>
    </dgm:pt>
    <dgm:pt modelId="{2DA36621-5AD9-43CE-974E-D6F11CA97388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 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3BD8B3-D15A-4AE1-B5DC-A23D683691CC}" type="parTrans" cxnId="{039ADF45-69CB-48DA-861A-F9B3C049FF7F}">
      <dgm:prSet/>
      <dgm:spPr/>
      <dgm:t>
        <a:bodyPr/>
        <a:lstStyle/>
        <a:p>
          <a:endParaRPr lang="es-PE"/>
        </a:p>
      </dgm:t>
    </dgm:pt>
    <dgm:pt modelId="{7F85B649-8D87-4C46-8400-47D1CD9CF92C}" type="sibTrans" cxnId="{039ADF45-69CB-48DA-861A-F9B3C049FF7F}">
      <dgm:prSet/>
      <dgm:spPr/>
      <dgm:t>
        <a:bodyPr/>
        <a:lstStyle/>
        <a:p>
          <a:endParaRPr lang="es-PE"/>
        </a:p>
      </dgm:t>
    </dgm:pt>
    <dgm:pt modelId="{7074DA97-B849-4BFE-B9C8-2251A2A095F7}">
      <dgm:prSet phldrT="[Texto]" custT="1"/>
      <dgm:spPr/>
      <dgm:t>
        <a:bodyPr/>
        <a:lstStyle/>
        <a:p>
          <a:pPr marL="0" indent="0" algn="just"/>
          <a:r>
            <a:rPr lang="es-MX" sz="1300" dirty="0" smtClean="0">
              <a:solidFill>
                <a:schemeClr val="tx1"/>
              </a:solidFill>
              <a:latin typeface="+mj-lt"/>
            </a:rPr>
            <a:t>Encargado de las actividades de versionamiento de los documentos de análisis, diseño y control interno (cronogramas y actas de reunión), de acuerdo a los estándares establecidos.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1F7BCBF4-E74D-4A33-8BD5-70D7559B5B20}" type="parTrans" cxnId="{DFDDD0F7-24BE-4C28-9ABD-E96658C95677}">
      <dgm:prSet/>
      <dgm:spPr/>
      <dgm:t>
        <a:bodyPr/>
        <a:lstStyle/>
        <a:p>
          <a:endParaRPr lang="es-PE"/>
        </a:p>
      </dgm:t>
    </dgm:pt>
    <dgm:pt modelId="{AC3E9007-C5F9-4B5E-AD84-0C150F814ECB}" type="sibTrans" cxnId="{DFDDD0F7-24BE-4C28-9ABD-E96658C95677}">
      <dgm:prSet/>
      <dgm:spPr/>
      <dgm:t>
        <a:bodyPr/>
        <a:lstStyle/>
        <a:p>
          <a:endParaRPr lang="es-PE"/>
        </a:p>
      </dgm:t>
    </dgm:pt>
    <dgm:pt modelId="{98EAEFBA-6B1B-41FF-9ECF-E0BE9858B206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 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7786B2-3C8E-4549-B3E1-B6320AF93840}" type="parTrans" cxnId="{43E00D63-DCE7-4C1B-9EBD-F507EA687DA3}">
      <dgm:prSet/>
      <dgm:spPr/>
      <dgm:t>
        <a:bodyPr/>
        <a:lstStyle/>
        <a:p>
          <a:endParaRPr lang="es-PE"/>
        </a:p>
      </dgm:t>
    </dgm:pt>
    <dgm:pt modelId="{D8278C2F-629A-4595-B7DF-8DF27587E636}" type="sibTrans" cxnId="{43E00D63-DCE7-4C1B-9EBD-F507EA687DA3}">
      <dgm:prSet/>
      <dgm:spPr/>
      <dgm:t>
        <a:bodyPr/>
        <a:lstStyle/>
        <a:p>
          <a:endParaRPr lang="es-PE"/>
        </a:p>
      </dgm:t>
    </dgm:pt>
    <dgm:pt modelId="{E6903C73-8DCB-4035-A9C3-F0717B48D13E}">
      <dgm:prSet phldrT="[Texto]"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Encargado de las actividades de versionamiento y revisión de los documento, de acuerdo a los procedimientos establecidos y verificando que se cumplan los estándares con los que se trabaja en el proyecto.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5554EB-176A-4182-AB67-69ED2B02DA03}" type="parTrans" cxnId="{23765BDA-5BF7-4FA9-A8DE-3DD4C7706429}">
      <dgm:prSet/>
      <dgm:spPr/>
      <dgm:t>
        <a:bodyPr/>
        <a:lstStyle/>
        <a:p>
          <a:endParaRPr lang="es-PE"/>
        </a:p>
      </dgm:t>
    </dgm:pt>
    <dgm:pt modelId="{D64BA345-7D81-4E30-81BC-BBF0C4E8A3D8}" type="sibTrans" cxnId="{23765BDA-5BF7-4FA9-A8DE-3DD4C7706429}">
      <dgm:prSet/>
      <dgm:spPr/>
      <dgm:t>
        <a:bodyPr/>
        <a:lstStyle/>
        <a:p>
          <a:endParaRPr lang="es-PE"/>
        </a:p>
      </dgm:t>
    </dgm:pt>
    <dgm:pt modelId="{ACCA13B9-031D-4126-B460-6A7ED494DC1B}">
      <dgm:prSet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 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3FCA3C-F188-4DBA-B2D1-04DD0170E8BD}" type="parTrans" cxnId="{A3DEA26B-DB29-4139-8435-EB1200B60BC6}">
      <dgm:prSet/>
      <dgm:spPr/>
      <dgm:t>
        <a:bodyPr/>
        <a:lstStyle/>
        <a:p>
          <a:endParaRPr lang="es-PE"/>
        </a:p>
      </dgm:t>
    </dgm:pt>
    <dgm:pt modelId="{15D1A88D-399A-44CE-AA6E-8E77065C2E13}" type="sibTrans" cxnId="{A3DEA26B-DB29-4139-8435-EB1200B60BC6}">
      <dgm:prSet/>
      <dgm:spPr/>
      <dgm:t>
        <a:bodyPr/>
        <a:lstStyle/>
        <a:p>
          <a:endParaRPr lang="es-PE"/>
        </a:p>
      </dgm:t>
    </dgm:pt>
    <dgm:pt modelId="{912786C0-1A5C-4994-B17A-49C3EA2CD46C}">
      <dgm:prSet custT="1"/>
      <dgm:spPr/>
      <dgm:t>
        <a:bodyPr/>
        <a:lstStyle/>
        <a:p>
          <a:r>
            <a:rPr lang="es-MX" sz="1300" dirty="0" smtClean="0">
              <a:latin typeface="+mj-lt"/>
            </a:rPr>
            <a:t>Encargado de las actividades de versionamiento de documentos de análisis, diseño y control interno de acuerdo a los estándares establecidos.</a:t>
          </a:r>
          <a:endParaRPr lang="es-PE" sz="1300" dirty="0">
            <a:latin typeface="+mj-lt"/>
          </a:endParaRPr>
        </a:p>
      </dgm:t>
    </dgm:pt>
    <dgm:pt modelId="{2CC0A6A4-3743-4D4D-BDCF-B51C37F2880A}" type="parTrans" cxnId="{41E70123-8BE2-4162-81A8-E0CBFED1B886}">
      <dgm:prSet/>
      <dgm:spPr/>
      <dgm:t>
        <a:bodyPr/>
        <a:lstStyle/>
        <a:p>
          <a:endParaRPr lang="es-PE"/>
        </a:p>
      </dgm:t>
    </dgm:pt>
    <dgm:pt modelId="{C5D0A306-E29B-443C-87A3-42E83C27595D}" type="sibTrans" cxnId="{41E70123-8BE2-4162-81A8-E0CBFED1B886}">
      <dgm:prSet/>
      <dgm:spPr/>
      <dgm:t>
        <a:bodyPr/>
        <a:lstStyle/>
        <a:p>
          <a:endParaRPr lang="es-PE"/>
        </a:p>
      </dgm:t>
    </dgm:pt>
    <dgm:pt modelId="{74ACA448-D52A-46EE-8D4A-CAE65DC18124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Realiza el seguimiento de las tareas detalladas en el Plan de Proyecto.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DE5E1955-F998-4ACD-9B7E-E3D8825CE19B}" type="parTrans" cxnId="{050B469C-04E8-4640-8B43-45A2F92981E6}">
      <dgm:prSet/>
      <dgm:spPr/>
      <dgm:t>
        <a:bodyPr/>
        <a:lstStyle/>
        <a:p>
          <a:endParaRPr lang="es-PE"/>
        </a:p>
      </dgm:t>
    </dgm:pt>
    <dgm:pt modelId="{99CF3047-6D32-4DAA-9D44-2F841CF2BBA8}" type="sibTrans" cxnId="{050B469C-04E8-4640-8B43-45A2F92981E6}">
      <dgm:prSet/>
      <dgm:spPr/>
      <dgm:t>
        <a:bodyPr/>
        <a:lstStyle/>
        <a:p>
          <a:endParaRPr lang="es-PE"/>
        </a:p>
      </dgm:t>
    </dgm:pt>
    <dgm:pt modelId="{CC5CC9BF-D580-4CD8-A264-916D118155E7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Mantiene y preserva los </a:t>
          </a:r>
          <a:r>
            <a:rPr lang="es-ES" altLang="es-PE" sz="1300" dirty="0" err="1" smtClean="0">
              <a:solidFill>
                <a:schemeClr val="tx1"/>
              </a:solidFill>
              <a:latin typeface="+mj-lt"/>
            </a:rPr>
            <a:t>Baselines</a:t>
          </a:r>
          <a:r>
            <a:rPr lang="es-ES" altLang="es-PE" sz="1300" dirty="0" smtClean="0">
              <a:solidFill>
                <a:schemeClr val="tx1"/>
              </a:solidFill>
              <a:latin typeface="+mj-lt"/>
            </a:rPr>
            <a:t>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D9B8DD03-6F6B-4F6B-B934-A083A0256072}" type="parTrans" cxnId="{00FAD1C5-CBCE-4C43-BA15-52D78FF30D43}">
      <dgm:prSet/>
      <dgm:spPr/>
      <dgm:t>
        <a:bodyPr/>
        <a:lstStyle/>
        <a:p>
          <a:endParaRPr lang="es-PE"/>
        </a:p>
      </dgm:t>
    </dgm:pt>
    <dgm:pt modelId="{28954CD3-9BA9-4A27-8BBC-EF3EB468E462}" type="sibTrans" cxnId="{00FAD1C5-CBCE-4C43-BA15-52D78FF30D43}">
      <dgm:prSet/>
      <dgm:spPr/>
      <dgm:t>
        <a:bodyPr/>
        <a:lstStyle/>
        <a:p>
          <a:endParaRPr lang="es-PE"/>
        </a:p>
      </dgm:t>
    </dgm:pt>
    <dgm:pt modelId="{DC207684-5AE4-49B1-9C8C-6A586082B889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Asegura y garantiza la disponibilidad de la información almacenada en el repositorio.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BA019773-CC97-47EA-AD54-D39E8C48BE5D}" type="parTrans" cxnId="{4C8E9BA0-6BC7-4008-9F78-821B4656601A}">
      <dgm:prSet/>
      <dgm:spPr/>
      <dgm:t>
        <a:bodyPr/>
        <a:lstStyle/>
        <a:p>
          <a:endParaRPr lang="es-PE"/>
        </a:p>
      </dgm:t>
    </dgm:pt>
    <dgm:pt modelId="{722E6DD2-28E3-4875-BD2E-84FC8F0A6312}" type="sibTrans" cxnId="{4C8E9BA0-6BC7-4008-9F78-821B4656601A}">
      <dgm:prSet/>
      <dgm:spPr/>
      <dgm:t>
        <a:bodyPr/>
        <a:lstStyle/>
        <a:p>
          <a:endParaRPr lang="es-PE"/>
        </a:p>
      </dgm:t>
    </dgm:pt>
    <dgm:pt modelId="{4D164FBB-AC4C-4103-84B3-E020B3B6821C}">
      <dgm:prSet phldrT="[Texto]" custT="1"/>
      <dgm:spPr/>
      <dgm:t>
        <a:bodyPr/>
        <a:lstStyle/>
        <a:p>
          <a:pPr marL="0" indent="0" algn="just"/>
          <a:r>
            <a:rPr lang="es-MX" sz="1300" dirty="0" smtClean="0">
              <a:solidFill>
                <a:schemeClr val="tx1"/>
              </a:solidFill>
              <a:latin typeface="+mj-lt"/>
            </a:rPr>
            <a:t>Revisará que se mantenga los estándares de nomenclatura y versionamiento de los entregables.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599F7DA9-D83C-4838-9E49-9FE220CF6576}" type="parTrans" cxnId="{37B44EE2-6DE1-440E-9C8E-B3770E98DB1A}">
      <dgm:prSet/>
      <dgm:spPr/>
      <dgm:t>
        <a:bodyPr/>
        <a:lstStyle/>
        <a:p>
          <a:endParaRPr lang="es-PE"/>
        </a:p>
      </dgm:t>
    </dgm:pt>
    <dgm:pt modelId="{9DFCEB68-F7C4-4AB1-ADDA-3C13A0DCCD45}" type="sibTrans" cxnId="{37B44EE2-6DE1-440E-9C8E-B3770E98DB1A}">
      <dgm:prSet/>
      <dgm:spPr/>
      <dgm:t>
        <a:bodyPr/>
        <a:lstStyle/>
        <a:p>
          <a:endParaRPr lang="es-PE"/>
        </a:p>
      </dgm:t>
    </dgm:pt>
    <dgm:pt modelId="{1D7DFE88-35C4-45F3-96FC-BD0F2A370175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Encargado de actividades de versionamiento de los documentos a su cargo, de acuerdo a los estándares establecidos.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7CFB509A-462A-44F4-ACAB-D6FACBA7594A}" type="parTrans" cxnId="{CF185980-F64A-4F0F-B185-04B43A2E0014}">
      <dgm:prSet/>
      <dgm:spPr/>
      <dgm:t>
        <a:bodyPr/>
        <a:lstStyle/>
        <a:p>
          <a:endParaRPr lang="es-PE"/>
        </a:p>
      </dgm:t>
    </dgm:pt>
    <dgm:pt modelId="{9A99495B-F328-4999-BF4E-A1FBCBB4CC05}" type="sibTrans" cxnId="{CF185980-F64A-4F0F-B185-04B43A2E0014}">
      <dgm:prSet/>
      <dgm:spPr/>
      <dgm:t>
        <a:bodyPr/>
        <a:lstStyle/>
        <a:p>
          <a:endParaRPr lang="es-PE"/>
        </a:p>
      </dgm:t>
    </dgm:pt>
    <dgm:pt modelId="{E6E8C2A7-AAC0-405A-88EA-6537E784616A}">
      <dgm:prSet phldrT="[Texto]" custT="1"/>
      <dgm:spPr/>
      <dgm:t>
        <a:bodyPr/>
        <a:lstStyle/>
        <a:p>
          <a:pPr marL="0" indent="0"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Garantiza la sostenibilidad del proceso de gestión de la configuración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D3CA1FD7-C929-438A-9343-20E4CD3EF4A3}" type="parTrans" cxnId="{8F454466-1403-4584-B57C-54D21124E96C}">
      <dgm:prSet/>
      <dgm:spPr/>
      <dgm:t>
        <a:bodyPr/>
        <a:lstStyle/>
        <a:p>
          <a:endParaRPr lang="es-PE"/>
        </a:p>
      </dgm:t>
    </dgm:pt>
    <dgm:pt modelId="{C53F63C7-D322-44C6-BEC7-7EDA8F1694A1}" type="sibTrans" cxnId="{8F454466-1403-4584-B57C-54D21124E96C}">
      <dgm:prSet/>
      <dgm:spPr/>
      <dgm:t>
        <a:bodyPr/>
        <a:lstStyle/>
        <a:p>
          <a:endParaRPr lang="es-PE"/>
        </a:p>
      </dgm:t>
    </dgm:pt>
    <dgm:pt modelId="{F6C33D35-E9A4-4BC8-B34B-3C838877C58B}" type="pres">
      <dgm:prSet presAssocID="{5C797779-C81B-43F3-8423-A700598B26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AB898A08-95DB-40D9-A3D0-F2DF70757586}" type="pres">
      <dgm:prSet presAssocID="{6B39907D-F20D-4C28-BC3D-FE4D86D767F5}" presName="linNode" presStyleCnt="0"/>
      <dgm:spPr/>
    </dgm:pt>
    <dgm:pt modelId="{8CC325B9-FE1B-4789-9E50-400E884AD525}" type="pres">
      <dgm:prSet presAssocID="{6B39907D-F20D-4C28-BC3D-FE4D86D767F5}" presName="parentText" presStyleLbl="node1" presStyleIdx="0" presStyleCnt="4" custScaleX="56666" custScaleY="74018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5A4A5BB-6FD8-475A-835C-B4EB380A1BDF}" type="pres">
      <dgm:prSet presAssocID="{6B39907D-F20D-4C28-BC3D-FE4D86D767F5}" presName="descendantText" presStyleLbl="alignAccFollowNode1" presStyleIdx="0" presStyleCnt="4" custScaleX="130496" custScaleY="79826" custLinFactNeighborX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2F35A99-2F87-4142-87FB-CEFEE3E3B710}" type="pres">
      <dgm:prSet presAssocID="{2284A0CD-EB66-4B22-8455-0956E716E68E}" presName="sp" presStyleCnt="0"/>
      <dgm:spPr/>
    </dgm:pt>
    <dgm:pt modelId="{034A6B5F-73B0-486F-8565-41A9EEB953FD}" type="pres">
      <dgm:prSet presAssocID="{2DA36621-5AD9-43CE-974E-D6F11CA97388}" presName="linNode" presStyleCnt="0"/>
      <dgm:spPr/>
    </dgm:pt>
    <dgm:pt modelId="{26EEAA25-729A-4075-87DC-0DA13F9B7FA1}" type="pres">
      <dgm:prSet presAssocID="{2DA36621-5AD9-43CE-974E-D6F11CA97388}" presName="parentText" presStyleLbl="node1" presStyleIdx="1" presStyleCnt="4" custScaleX="56839" custScaleY="61639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FF61B1-8C9B-462F-B4E1-EA95A07D6F86}" type="pres">
      <dgm:prSet presAssocID="{2DA36621-5AD9-43CE-974E-D6F11CA97388}" presName="descendantText" presStyleLbl="alignAccFollowNode1" presStyleIdx="1" presStyleCnt="4" custScaleX="130932" custScaleY="6493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B870B2D-0418-4BFC-9853-9EB29FE570FB}" type="pres">
      <dgm:prSet presAssocID="{7F85B649-8D87-4C46-8400-47D1CD9CF92C}" presName="sp" presStyleCnt="0"/>
      <dgm:spPr/>
    </dgm:pt>
    <dgm:pt modelId="{1151F235-FE60-4900-ACAB-0DF6D3077193}" type="pres">
      <dgm:prSet presAssocID="{98EAEFBA-6B1B-41FF-9ECF-E0BE9858B206}" presName="linNode" presStyleCnt="0"/>
      <dgm:spPr/>
    </dgm:pt>
    <dgm:pt modelId="{4F1584CA-B33D-4DB0-9C34-1ECED7CFA1C5}" type="pres">
      <dgm:prSet presAssocID="{98EAEFBA-6B1B-41FF-9ECF-E0BE9858B206}" presName="parentText" presStyleLbl="node1" presStyleIdx="2" presStyleCnt="4" custScaleX="56666" custScaleY="38814" custLinFactNeighborX="-4090" custLinFactNeighborY="-28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06E3E56-5C5B-4E6D-B3B5-731FAFDC0CDE}" type="pres">
      <dgm:prSet presAssocID="{98EAEFBA-6B1B-41FF-9ECF-E0BE9858B206}" presName="descendantText" presStyleLbl="alignAccFollowNode1" presStyleIdx="2" presStyleCnt="4" custScaleX="130459" custScaleY="36332" custLinFactNeighborY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6C214F1-BC2E-4149-955C-53B49C571DE1}" type="pres">
      <dgm:prSet presAssocID="{D8278C2F-629A-4595-B7DF-8DF27587E636}" presName="sp" presStyleCnt="0"/>
      <dgm:spPr/>
    </dgm:pt>
    <dgm:pt modelId="{D5B635E4-8A8A-4209-880A-A706A33EB8D5}" type="pres">
      <dgm:prSet presAssocID="{ACCA13B9-031D-4126-B460-6A7ED494DC1B}" presName="linNode" presStyleCnt="0"/>
      <dgm:spPr/>
    </dgm:pt>
    <dgm:pt modelId="{0C172A3D-1747-485F-A12F-621E60BDAD9E}" type="pres">
      <dgm:prSet presAssocID="{ACCA13B9-031D-4126-B460-6A7ED494DC1B}" presName="parentText" presStyleLbl="node1" presStyleIdx="3" presStyleCnt="4" custScaleX="57840" custScaleY="4129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E57063-BAFE-4849-B27F-45AB6336F242}" type="pres">
      <dgm:prSet presAssocID="{ACCA13B9-031D-4126-B460-6A7ED494DC1B}" presName="descendantText" presStyleLbl="alignAccFollowNode1" presStyleIdx="3" presStyleCnt="4" custScaleX="133137" custScaleY="4292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3974840-B708-4D6B-B975-409C5325DD15}" type="presOf" srcId="{74ACA448-D52A-46EE-8D4A-CAE65DC18124}" destId="{55A4A5BB-6FD8-475A-835C-B4EB380A1BDF}" srcOrd="0" destOrd="1" presId="urn:microsoft.com/office/officeart/2005/8/layout/vList5"/>
    <dgm:cxn modelId="{6EA65ABE-17A2-4EB1-8ED4-2FF27E743634}" type="presOf" srcId="{CC5CC9BF-D580-4CD8-A264-916D118155E7}" destId="{55A4A5BB-6FD8-475A-835C-B4EB380A1BDF}" srcOrd="0" destOrd="2" presId="urn:microsoft.com/office/officeart/2005/8/layout/vList5"/>
    <dgm:cxn modelId="{0588F6A2-6307-4871-8336-680357DDB6FB}" type="presOf" srcId="{E6903C73-8DCB-4035-A9C3-F0717B48D13E}" destId="{606E3E56-5C5B-4E6D-B3B5-731FAFDC0CDE}" srcOrd="0" destOrd="0" presId="urn:microsoft.com/office/officeart/2005/8/layout/vList5"/>
    <dgm:cxn modelId="{050B469C-04E8-4640-8B43-45A2F92981E6}" srcId="{6B39907D-F20D-4C28-BC3D-FE4D86D767F5}" destId="{74ACA448-D52A-46EE-8D4A-CAE65DC18124}" srcOrd="1" destOrd="0" parTransId="{DE5E1955-F998-4ACD-9B7E-E3D8825CE19B}" sibTransId="{99CF3047-6D32-4DAA-9D44-2F841CF2BBA8}"/>
    <dgm:cxn modelId="{A3DEA26B-DB29-4139-8435-EB1200B60BC6}" srcId="{5C797779-C81B-43F3-8423-A700598B2677}" destId="{ACCA13B9-031D-4126-B460-6A7ED494DC1B}" srcOrd="3" destOrd="0" parTransId="{353FCA3C-F188-4DBA-B2D1-04DD0170E8BD}" sibTransId="{15D1A88D-399A-44CE-AA6E-8E77065C2E13}"/>
    <dgm:cxn modelId="{59303CDE-66A7-4DA2-8252-920EA31E03AC}" type="presOf" srcId="{1D7DFE88-35C4-45F3-96FC-BD0F2A370175}" destId="{55A4A5BB-6FD8-475A-835C-B4EB380A1BDF}" srcOrd="0" destOrd="4" presId="urn:microsoft.com/office/officeart/2005/8/layout/vList5"/>
    <dgm:cxn modelId="{B4869D1E-9ECC-49F0-9BD7-CB436FAF82E6}" type="presOf" srcId="{E6E8C2A7-AAC0-405A-88EA-6537E784616A}" destId="{90FF61B1-8C9B-462F-B4E1-EA95A07D6F86}" srcOrd="0" destOrd="2" presId="urn:microsoft.com/office/officeart/2005/8/layout/vList5"/>
    <dgm:cxn modelId="{4C8E9BA0-6BC7-4008-9F78-821B4656601A}" srcId="{6B39907D-F20D-4C28-BC3D-FE4D86D767F5}" destId="{DC207684-5AE4-49B1-9C8C-6A586082B889}" srcOrd="3" destOrd="0" parTransId="{BA019773-CC97-47EA-AD54-D39E8C48BE5D}" sibTransId="{722E6DD2-28E3-4875-BD2E-84FC8F0A6312}"/>
    <dgm:cxn modelId="{8F454466-1403-4584-B57C-54D21124E96C}" srcId="{2DA36621-5AD9-43CE-974E-D6F11CA97388}" destId="{E6E8C2A7-AAC0-405A-88EA-6537E784616A}" srcOrd="2" destOrd="0" parTransId="{D3CA1FD7-C929-438A-9343-20E4CD3EF4A3}" sibTransId="{C53F63C7-D322-44C6-BEC7-7EDA8F1694A1}"/>
    <dgm:cxn modelId="{7CE0CC06-7927-4653-9CC5-F545F1BD8E99}" type="presOf" srcId="{7074DA97-B849-4BFE-B9C8-2251A2A095F7}" destId="{90FF61B1-8C9B-462F-B4E1-EA95A07D6F86}" srcOrd="0" destOrd="0" presId="urn:microsoft.com/office/officeart/2005/8/layout/vList5"/>
    <dgm:cxn modelId="{43E00D63-DCE7-4C1B-9EBD-F507EA687DA3}" srcId="{5C797779-C81B-43F3-8423-A700598B2677}" destId="{98EAEFBA-6B1B-41FF-9ECF-E0BE9858B206}" srcOrd="2" destOrd="0" parTransId="{7F7786B2-3C8E-4549-B3E1-B6320AF93840}" sibTransId="{D8278C2F-629A-4595-B7DF-8DF27587E636}"/>
    <dgm:cxn modelId="{5B407760-515A-40BF-8E5F-96EEA7E9966A}" srcId="{6B39907D-F20D-4C28-BC3D-FE4D86D767F5}" destId="{E3D32605-2223-480D-B69E-759FB6DB1567}" srcOrd="0" destOrd="0" parTransId="{97ADC7D8-32DF-4CAB-9261-5C1B54988A31}" sibTransId="{59122947-FA5D-44A6-9920-F97B0E2507F3}"/>
    <dgm:cxn modelId="{90F6D8BD-9433-4FFA-B085-8A535E17A233}" type="presOf" srcId="{98EAEFBA-6B1B-41FF-9ECF-E0BE9858B206}" destId="{4F1584CA-B33D-4DB0-9C34-1ECED7CFA1C5}" srcOrd="0" destOrd="0" presId="urn:microsoft.com/office/officeart/2005/8/layout/vList5"/>
    <dgm:cxn modelId="{7265392C-1662-4DC8-81B5-A44CAC1D1166}" type="presOf" srcId="{ACCA13B9-031D-4126-B460-6A7ED494DC1B}" destId="{0C172A3D-1747-485F-A12F-621E60BDAD9E}" srcOrd="0" destOrd="0" presId="urn:microsoft.com/office/officeart/2005/8/layout/vList5"/>
    <dgm:cxn modelId="{DECB9C99-8048-42E7-9287-9E2696B41CBE}" srcId="{5C797779-C81B-43F3-8423-A700598B2677}" destId="{6B39907D-F20D-4C28-BC3D-FE4D86D767F5}" srcOrd="0" destOrd="0" parTransId="{748BEFB8-AE60-490B-8488-0A00E0B45F02}" sibTransId="{2284A0CD-EB66-4B22-8455-0956E716E68E}"/>
    <dgm:cxn modelId="{40318578-2F46-4AFE-AD7A-C1C4112DB9AA}" type="presOf" srcId="{E3D32605-2223-480D-B69E-759FB6DB1567}" destId="{55A4A5BB-6FD8-475A-835C-B4EB380A1BDF}" srcOrd="0" destOrd="0" presId="urn:microsoft.com/office/officeart/2005/8/layout/vList5"/>
    <dgm:cxn modelId="{343B0383-D71F-47F0-9E93-3324E26F59DD}" type="presOf" srcId="{5C797779-C81B-43F3-8423-A700598B2677}" destId="{F6C33D35-E9A4-4BC8-B34B-3C838877C58B}" srcOrd="0" destOrd="0" presId="urn:microsoft.com/office/officeart/2005/8/layout/vList5"/>
    <dgm:cxn modelId="{EAB1AE78-18A7-4A8C-AE01-0DCDD0546D3B}" type="presOf" srcId="{2DA36621-5AD9-43CE-974E-D6F11CA97388}" destId="{26EEAA25-729A-4075-87DC-0DA13F9B7FA1}" srcOrd="0" destOrd="0" presId="urn:microsoft.com/office/officeart/2005/8/layout/vList5"/>
    <dgm:cxn modelId="{23765BDA-5BF7-4FA9-A8DE-3DD4C7706429}" srcId="{98EAEFBA-6B1B-41FF-9ECF-E0BE9858B206}" destId="{E6903C73-8DCB-4035-A9C3-F0717B48D13E}" srcOrd="0" destOrd="0" parTransId="{975554EB-176A-4182-AB67-69ED2B02DA03}" sibTransId="{D64BA345-7D81-4E30-81BC-BBF0C4E8A3D8}"/>
    <dgm:cxn modelId="{145261E4-26FA-4460-A2B4-3DE5F2B77B83}" type="presOf" srcId="{6B39907D-F20D-4C28-BC3D-FE4D86D767F5}" destId="{8CC325B9-FE1B-4789-9E50-400E884AD525}" srcOrd="0" destOrd="0" presId="urn:microsoft.com/office/officeart/2005/8/layout/vList5"/>
    <dgm:cxn modelId="{71C09E77-6C9C-42F0-80DC-9127480EBD89}" type="presOf" srcId="{4D164FBB-AC4C-4103-84B3-E020B3B6821C}" destId="{90FF61B1-8C9B-462F-B4E1-EA95A07D6F86}" srcOrd="0" destOrd="1" presId="urn:microsoft.com/office/officeart/2005/8/layout/vList5"/>
    <dgm:cxn modelId="{5C1EC92E-C941-42BC-A6B8-740C1F8FEDB5}" type="presOf" srcId="{912786C0-1A5C-4994-B17A-49C3EA2CD46C}" destId="{50E57063-BAFE-4849-B27F-45AB6336F242}" srcOrd="0" destOrd="0" presId="urn:microsoft.com/office/officeart/2005/8/layout/vList5"/>
    <dgm:cxn modelId="{CF185980-F64A-4F0F-B185-04B43A2E0014}" srcId="{6B39907D-F20D-4C28-BC3D-FE4D86D767F5}" destId="{1D7DFE88-35C4-45F3-96FC-BD0F2A370175}" srcOrd="4" destOrd="0" parTransId="{7CFB509A-462A-44F4-ACAB-D6FACBA7594A}" sibTransId="{9A99495B-F328-4999-BF4E-A1FBCBB4CC05}"/>
    <dgm:cxn modelId="{9C32DAE8-9A3B-4BC5-B445-9A11EE08B877}" type="presOf" srcId="{DC207684-5AE4-49B1-9C8C-6A586082B889}" destId="{55A4A5BB-6FD8-475A-835C-B4EB380A1BDF}" srcOrd="0" destOrd="3" presId="urn:microsoft.com/office/officeart/2005/8/layout/vList5"/>
    <dgm:cxn modelId="{00FAD1C5-CBCE-4C43-BA15-52D78FF30D43}" srcId="{6B39907D-F20D-4C28-BC3D-FE4D86D767F5}" destId="{CC5CC9BF-D580-4CD8-A264-916D118155E7}" srcOrd="2" destOrd="0" parTransId="{D9B8DD03-6F6B-4F6B-B934-A083A0256072}" sibTransId="{28954CD3-9BA9-4A27-8BBC-EF3EB468E462}"/>
    <dgm:cxn modelId="{37B44EE2-6DE1-440E-9C8E-B3770E98DB1A}" srcId="{2DA36621-5AD9-43CE-974E-D6F11CA97388}" destId="{4D164FBB-AC4C-4103-84B3-E020B3B6821C}" srcOrd="1" destOrd="0" parTransId="{599F7DA9-D83C-4838-9E49-9FE220CF6576}" sibTransId="{9DFCEB68-F7C4-4AB1-ADDA-3C13A0DCCD45}"/>
    <dgm:cxn modelId="{41E70123-8BE2-4162-81A8-E0CBFED1B886}" srcId="{ACCA13B9-031D-4126-B460-6A7ED494DC1B}" destId="{912786C0-1A5C-4994-B17A-49C3EA2CD46C}" srcOrd="0" destOrd="0" parTransId="{2CC0A6A4-3743-4D4D-BDCF-B51C37F2880A}" sibTransId="{C5D0A306-E29B-443C-87A3-42E83C27595D}"/>
    <dgm:cxn modelId="{DFDDD0F7-24BE-4C28-9ABD-E96658C95677}" srcId="{2DA36621-5AD9-43CE-974E-D6F11CA97388}" destId="{7074DA97-B849-4BFE-B9C8-2251A2A095F7}" srcOrd="0" destOrd="0" parTransId="{1F7BCBF4-E74D-4A33-8BD5-70D7559B5B20}" sibTransId="{AC3E9007-C5F9-4B5E-AD84-0C150F814ECB}"/>
    <dgm:cxn modelId="{039ADF45-69CB-48DA-861A-F9B3C049FF7F}" srcId="{5C797779-C81B-43F3-8423-A700598B2677}" destId="{2DA36621-5AD9-43CE-974E-D6F11CA97388}" srcOrd="1" destOrd="0" parTransId="{A13BD8B3-D15A-4AE1-B5DC-A23D683691CC}" sibTransId="{7F85B649-8D87-4C46-8400-47D1CD9CF92C}"/>
    <dgm:cxn modelId="{5C36649C-00BE-403A-876A-49473CA99285}" type="presParOf" srcId="{F6C33D35-E9A4-4BC8-B34B-3C838877C58B}" destId="{AB898A08-95DB-40D9-A3D0-F2DF70757586}" srcOrd="0" destOrd="0" presId="urn:microsoft.com/office/officeart/2005/8/layout/vList5"/>
    <dgm:cxn modelId="{70633151-EE40-491B-9479-BE1E8A809B27}" type="presParOf" srcId="{AB898A08-95DB-40D9-A3D0-F2DF70757586}" destId="{8CC325B9-FE1B-4789-9E50-400E884AD525}" srcOrd="0" destOrd="0" presId="urn:microsoft.com/office/officeart/2005/8/layout/vList5"/>
    <dgm:cxn modelId="{8BCD06CE-AAB2-4963-86BC-18DF22F588C4}" type="presParOf" srcId="{AB898A08-95DB-40D9-A3D0-F2DF70757586}" destId="{55A4A5BB-6FD8-475A-835C-B4EB380A1BDF}" srcOrd="1" destOrd="0" presId="urn:microsoft.com/office/officeart/2005/8/layout/vList5"/>
    <dgm:cxn modelId="{3DB53399-5A75-43E7-B3C9-2B97DA1C113E}" type="presParOf" srcId="{F6C33D35-E9A4-4BC8-B34B-3C838877C58B}" destId="{82F35A99-2F87-4142-87FB-CEFEE3E3B710}" srcOrd="1" destOrd="0" presId="urn:microsoft.com/office/officeart/2005/8/layout/vList5"/>
    <dgm:cxn modelId="{1AA5422C-DC2C-4131-9405-EFEE9DB9B75E}" type="presParOf" srcId="{F6C33D35-E9A4-4BC8-B34B-3C838877C58B}" destId="{034A6B5F-73B0-486F-8565-41A9EEB953FD}" srcOrd="2" destOrd="0" presId="urn:microsoft.com/office/officeart/2005/8/layout/vList5"/>
    <dgm:cxn modelId="{E525954A-A675-4754-8824-B6208B6EA662}" type="presParOf" srcId="{034A6B5F-73B0-486F-8565-41A9EEB953FD}" destId="{26EEAA25-729A-4075-87DC-0DA13F9B7FA1}" srcOrd="0" destOrd="0" presId="urn:microsoft.com/office/officeart/2005/8/layout/vList5"/>
    <dgm:cxn modelId="{C71DA260-73C8-4451-B612-80CCBF50651C}" type="presParOf" srcId="{034A6B5F-73B0-486F-8565-41A9EEB953FD}" destId="{90FF61B1-8C9B-462F-B4E1-EA95A07D6F86}" srcOrd="1" destOrd="0" presId="urn:microsoft.com/office/officeart/2005/8/layout/vList5"/>
    <dgm:cxn modelId="{25860BC7-D7E7-4607-8C4D-EC77740C8344}" type="presParOf" srcId="{F6C33D35-E9A4-4BC8-B34B-3C838877C58B}" destId="{6B870B2D-0418-4BFC-9853-9EB29FE570FB}" srcOrd="3" destOrd="0" presId="urn:microsoft.com/office/officeart/2005/8/layout/vList5"/>
    <dgm:cxn modelId="{DCCBBC78-345A-42C6-A680-621063F0B1B2}" type="presParOf" srcId="{F6C33D35-E9A4-4BC8-B34B-3C838877C58B}" destId="{1151F235-FE60-4900-ACAB-0DF6D3077193}" srcOrd="4" destOrd="0" presId="urn:microsoft.com/office/officeart/2005/8/layout/vList5"/>
    <dgm:cxn modelId="{BCC93E1E-5AB7-48CF-BA66-459C6CC0DD53}" type="presParOf" srcId="{1151F235-FE60-4900-ACAB-0DF6D3077193}" destId="{4F1584CA-B33D-4DB0-9C34-1ECED7CFA1C5}" srcOrd="0" destOrd="0" presId="urn:microsoft.com/office/officeart/2005/8/layout/vList5"/>
    <dgm:cxn modelId="{85E77F81-3A8C-44B5-966A-F9D71DB15A32}" type="presParOf" srcId="{1151F235-FE60-4900-ACAB-0DF6D3077193}" destId="{606E3E56-5C5B-4E6D-B3B5-731FAFDC0CDE}" srcOrd="1" destOrd="0" presId="urn:microsoft.com/office/officeart/2005/8/layout/vList5"/>
    <dgm:cxn modelId="{BA5EC088-1DA6-432B-95EE-80CDFE1306A8}" type="presParOf" srcId="{F6C33D35-E9A4-4BC8-B34B-3C838877C58B}" destId="{46C214F1-BC2E-4149-955C-53B49C571DE1}" srcOrd="5" destOrd="0" presId="urn:microsoft.com/office/officeart/2005/8/layout/vList5"/>
    <dgm:cxn modelId="{2C91D0ED-5744-4DCC-8DA5-7E479D45F1C8}" type="presParOf" srcId="{F6C33D35-E9A4-4BC8-B34B-3C838877C58B}" destId="{D5B635E4-8A8A-4209-880A-A706A33EB8D5}" srcOrd="6" destOrd="0" presId="urn:microsoft.com/office/officeart/2005/8/layout/vList5"/>
    <dgm:cxn modelId="{932F3654-5DE5-49BC-BEA9-1AB3DC499CBD}" type="presParOf" srcId="{D5B635E4-8A8A-4209-880A-A706A33EB8D5}" destId="{0C172A3D-1747-485F-A12F-621E60BDAD9E}" srcOrd="0" destOrd="0" presId="urn:microsoft.com/office/officeart/2005/8/layout/vList5"/>
    <dgm:cxn modelId="{BF23BC36-38A6-4E39-9FDB-3ADBA19D6442}" type="presParOf" srcId="{D5B635E4-8A8A-4209-880A-A706A33EB8D5}" destId="{50E57063-BAFE-4849-B27F-45AB6336F2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4A5BB-6FD8-475A-835C-B4EB380A1BDF}">
      <dsp:nvSpPr>
        <dsp:cNvPr id="0" name=""/>
        <dsp:cNvSpPr/>
      </dsp:nvSpPr>
      <dsp:spPr>
        <a:xfrm rot="5400000">
          <a:off x="4334260" y="-2503761"/>
          <a:ext cx="1666061" cy="694185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Define, diseña y administra el proceso de Gestión de la configuración.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Realiza el seguimiento de las tareas detalladas en el Plan de Proyecto.</a:t>
          </a:r>
          <a:endParaRPr lang="es-ES" alt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Mantiene y preserva los </a:t>
          </a:r>
          <a:r>
            <a:rPr lang="es-ES" altLang="es-PE" sz="1300" kern="1200" dirty="0" err="1" smtClean="0">
              <a:solidFill>
                <a:schemeClr val="tx1"/>
              </a:solidFill>
              <a:latin typeface="+mj-lt"/>
            </a:rPr>
            <a:t>Baselines</a:t>
          </a: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.</a:t>
          </a:r>
          <a:endParaRPr lang="es-ES" alt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Asegura y garantiza la disponibilidad de la información almacenada en el repositorio.</a:t>
          </a:r>
          <a:endParaRPr lang="es-ES" alt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Encargado de actividades de versionamiento de los documentos a su cargo, de acuerdo a los estándares establecidos.</a:t>
          </a:r>
          <a:endParaRPr lang="es-ES" altLang="es-PE" sz="1300" kern="1200" dirty="0">
            <a:solidFill>
              <a:schemeClr val="tx1"/>
            </a:solidFill>
            <a:latin typeface="+mj-lt"/>
          </a:endParaRPr>
        </a:p>
      </dsp:txBody>
      <dsp:txXfrm rot="-5400000">
        <a:off x="1696364" y="215465"/>
        <a:ext cx="6860523" cy="1503401"/>
      </dsp:txXfrm>
    </dsp:sp>
    <dsp:sp modelId="{8CC325B9-FE1B-4789-9E50-400E884AD525}">
      <dsp:nvSpPr>
        <dsp:cNvPr id="0" name=""/>
        <dsp:cNvSpPr/>
      </dsp:nvSpPr>
      <dsp:spPr>
        <a:xfrm>
          <a:off x="765" y="1638"/>
          <a:ext cx="1695599" cy="193105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Gestor de la Configuración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 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3537" y="84410"/>
        <a:ext cx="1530055" cy="1765507"/>
      </dsp:txXfrm>
    </dsp:sp>
    <dsp:sp modelId="{90FF61B1-8C9B-462F-B4E1-EA95A07D6F86}">
      <dsp:nvSpPr>
        <dsp:cNvPr id="0" name=""/>
        <dsp:cNvSpPr/>
      </dsp:nvSpPr>
      <dsp:spPr>
        <a:xfrm rot="5400000">
          <a:off x="4490622" y="-604732"/>
          <a:ext cx="1355310" cy="694383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smtClean="0">
              <a:solidFill>
                <a:schemeClr val="tx1"/>
              </a:solidFill>
              <a:latin typeface="+mj-lt"/>
            </a:rPr>
            <a:t>Encargado de las actividades de versionamiento de los documentos de análisis, diseño y control interno (cronogramas y actas de reunión), de acuerdo a los estándares establecidos.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0" lvl="1" indent="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smtClean="0">
              <a:solidFill>
                <a:schemeClr val="tx1"/>
              </a:solidFill>
              <a:latin typeface="+mj-lt"/>
            </a:rPr>
            <a:t>Revisará que se mantenga los estándares de nomenclatura y versionamiento de los entregables.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0" lvl="1" indent="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Garantiza la sostenibilidad del proceso de gestión de la configuración</a:t>
          </a:r>
          <a:endParaRPr lang="es-PE" sz="1300" kern="1200" dirty="0">
            <a:solidFill>
              <a:schemeClr val="tx1"/>
            </a:solidFill>
            <a:latin typeface="+mj-lt"/>
          </a:endParaRPr>
        </a:p>
      </dsp:txBody>
      <dsp:txXfrm rot="-5400000">
        <a:off x="1696361" y="2255690"/>
        <a:ext cx="6877672" cy="1222988"/>
      </dsp:txXfrm>
    </dsp:sp>
    <dsp:sp modelId="{26EEAA25-729A-4075-87DC-0DA13F9B7FA1}">
      <dsp:nvSpPr>
        <dsp:cNvPr id="0" name=""/>
        <dsp:cNvSpPr/>
      </dsp:nvSpPr>
      <dsp:spPr>
        <a:xfrm>
          <a:off x="765" y="2063135"/>
          <a:ext cx="1695596" cy="160809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 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9266" y="2141636"/>
        <a:ext cx="1538594" cy="1451094"/>
      </dsp:txXfrm>
    </dsp:sp>
    <dsp:sp modelId="{606E3E56-5C5B-4E6D-B3B5-731FAFDC0CDE}">
      <dsp:nvSpPr>
        <dsp:cNvPr id="0" name=""/>
        <dsp:cNvSpPr/>
      </dsp:nvSpPr>
      <dsp:spPr>
        <a:xfrm rot="5400000">
          <a:off x="4787161" y="838042"/>
          <a:ext cx="758290" cy="693988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Encargado de las actividades de versionamiento y revisión de los documento, de acuerdo a los procedimientos establecidos y verificando que se cumplan los estándares con los que se trabaja en el proyecto.</a:t>
          </a:r>
          <a:endParaRPr lang="es-PE" sz="1300" kern="1200" dirty="0">
            <a:solidFill>
              <a:schemeClr val="tx1"/>
            </a:solidFill>
            <a:latin typeface="+mj-lt"/>
          </a:endParaRPr>
        </a:p>
      </dsp:txBody>
      <dsp:txXfrm rot="-5400000">
        <a:off x="1696364" y="3965857"/>
        <a:ext cx="6902868" cy="684256"/>
      </dsp:txXfrm>
    </dsp:sp>
    <dsp:sp modelId="{4F1584CA-B33D-4DB0-9C34-1ECED7CFA1C5}">
      <dsp:nvSpPr>
        <dsp:cNvPr id="0" name=""/>
        <dsp:cNvSpPr/>
      </dsp:nvSpPr>
      <dsp:spPr>
        <a:xfrm>
          <a:off x="0" y="3794267"/>
          <a:ext cx="1695599" cy="101261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 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432" y="3843699"/>
        <a:ext cx="1596735" cy="913752"/>
      </dsp:txXfrm>
    </dsp:sp>
    <dsp:sp modelId="{50E57063-BAFE-4849-B27F-45AB6336F242}">
      <dsp:nvSpPr>
        <dsp:cNvPr id="0" name=""/>
        <dsp:cNvSpPr/>
      </dsp:nvSpPr>
      <dsp:spPr>
        <a:xfrm rot="5400000">
          <a:off x="4717727" y="2014126"/>
          <a:ext cx="895790" cy="693853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smtClean="0">
              <a:latin typeface="+mj-lt"/>
            </a:rPr>
            <a:t>Encargado de las actividades de versionamiento de documentos de análisis, diseño y control interno de acuerdo a los estándares establecidos.</a:t>
          </a:r>
          <a:endParaRPr lang="es-PE" sz="1300" kern="1200" dirty="0">
            <a:latin typeface="+mj-lt"/>
          </a:endParaRPr>
        </a:p>
      </dsp:txBody>
      <dsp:txXfrm rot="-5400000">
        <a:off x="1696353" y="5079230"/>
        <a:ext cx="6894810" cy="808332"/>
      </dsp:txXfrm>
    </dsp:sp>
    <dsp:sp modelId="{0C172A3D-1747-485F-A12F-621E60BDAD9E}">
      <dsp:nvSpPr>
        <dsp:cNvPr id="0" name=""/>
        <dsp:cNvSpPr/>
      </dsp:nvSpPr>
      <dsp:spPr>
        <a:xfrm>
          <a:off x="765" y="4944738"/>
          <a:ext cx="1695587" cy="107731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 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3355" y="4997328"/>
        <a:ext cx="1590407" cy="972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9C03-A70A-4B29-84B2-81DDC41A991A}" type="datetimeFigureOut">
              <a:rPr lang="es-PE" smtClean="0"/>
              <a:t>20/06/2016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0ACA2-53CC-41A9-8A9C-96BBFE1501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46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5312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4499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1902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7341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8815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051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6427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170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537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9826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8953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532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205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14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slide" Target="slide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797" y="2412119"/>
            <a:ext cx="9144000" cy="1592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PE" sz="7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BIO ASSITENS</a:t>
            </a:r>
            <a:endParaRPr lang="es-PE" sz="7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4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ENTRADAS Y SALIDAS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lecha a la derecha con bandas 2"/>
          <p:cNvSpPr/>
          <p:nvPr/>
        </p:nvSpPr>
        <p:spPr>
          <a:xfrm>
            <a:off x="179512" y="2132856"/>
            <a:ext cx="2949927" cy="3096344"/>
          </a:xfrm>
          <a:prstGeom prst="stripedRightArrow">
            <a:avLst>
              <a:gd name="adj1" fmla="val 50000"/>
              <a:gd name="adj2" fmla="val 35948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Proyecto</a:t>
            </a:r>
          </a:p>
          <a:p>
            <a:pPr marL="92075" indent="-92075" defTabSz="17938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Solicitud de accesos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echa a la derecha con bandas 6"/>
          <p:cNvSpPr/>
          <p:nvPr/>
        </p:nvSpPr>
        <p:spPr>
          <a:xfrm>
            <a:off x="5508104" y="2135128"/>
            <a:ext cx="3528392" cy="3096344"/>
          </a:xfrm>
          <a:prstGeom prst="stripedRightArrow">
            <a:avLst>
              <a:gd name="adj1" fmla="val 50000"/>
              <a:gd name="adj2" fmla="val 32764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Repositorio con información actualizada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 de Ítems de configuración actualizada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3275856" y="2744924"/>
            <a:ext cx="2088232" cy="187220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de Configuración</a:t>
            </a:r>
            <a:endParaRPr lang="es-P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595263"/>
          </a:xfrm>
        </p:spPr>
        <p:txBody>
          <a:bodyPr/>
          <a:lstStyle/>
          <a:p>
            <a:r>
              <a:rPr lang="es-PE" sz="4800" u="sng" dirty="0" smtClean="0"/>
              <a:t>ENTRADAS Y SALIDAS</a:t>
            </a:r>
            <a:br>
              <a:rPr lang="es-PE" sz="4800" u="sng" dirty="0" smtClean="0"/>
            </a:br>
            <a:r>
              <a:rPr lang="es-PE" sz="4800" u="sng" dirty="0" smtClean="0"/>
              <a:t> DEL PROCESO</a:t>
            </a:r>
            <a:endParaRPr lang="es-PE" sz="4800" u="sng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12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PROCESO DE GESTIÓN DE PROYECTOS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5.1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SUBPROCESOS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0" name="Grupo 9"/>
          <p:cNvGrpSpPr/>
          <p:nvPr/>
        </p:nvGrpSpPr>
        <p:grpSpPr>
          <a:xfrm>
            <a:off x="35495" y="2109364"/>
            <a:ext cx="7967816" cy="4289855"/>
            <a:chOff x="192708" y="1882049"/>
            <a:chExt cx="9931650" cy="4289855"/>
          </a:xfrm>
        </p:grpSpPr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5997804" y="3655286"/>
              <a:ext cx="1873460" cy="1639494"/>
              <a:chOff x="1696" y="2016"/>
              <a:chExt cx="751" cy="589"/>
            </a:xfrm>
          </p:grpSpPr>
          <p:sp>
            <p:nvSpPr>
              <p:cNvPr id="38" name="Rectangle 70"/>
              <p:cNvSpPr>
                <a:spLocks noChangeArrowheads="1"/>
              </p:cNvSpPr>
              <p:nvPr/>
            </p:nvSpPr>
            <p:spPr bwMode="auto">
              <a:xfrm>
                <a:off x="1696" y="2176"/>
                <a:ext cx="751" cy="25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PE" altLang="es-PE" sz="1200" b="1" dirty="0" smtClean="0"/>
                  <a:t>AUDITAR ITEMS DE CONFIGURACIÓN</a:t>
                </a:r>
                <a:endParaRPr lang="es-ES" altLang="es-PE" sz="1200" b="1" dirty="0"/>
              </a:p>
            </p:txBody>
          </p:sp>
          <p:sp>
            <p:nvSpPr>
              <p:cNvPr id="39" name="Rectangle 71"/>
              <p:cNvSpPr>
                <a:spLocks noChangeArrowheads="1"/>
              </p:cNvSpPr>
              <p:nvPr/>
            </p:nvSpPr>
            <p:spPr bwMode="auto">
              <a:xfrm>
                <a:off x="1696" y="2016"/>
                <a:ext cx="751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(2) Analista de Calidad</a:t>
                </a:r>
                <a:endParaRPr lang="es-ES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" name="Rectangle 72"/>
              <p:cNvSpPr>
                <a:spLocks noChangeArrowheads="1"/>
              </p:cNvSpPr>
              <p:nvPr/>
            </p:nvSpPr>
            <p:spPr bwMode="auto">
              <a:xfrm>
                <a:off x="1696" y="2426"/>
                <a:ext cx="751" cy="17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Informe quincenal del proyecto</a:t>
                </a:r>
                <a:endParaRPr lang="es-PE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2" name="AutoShape 103"/>
            <p:cNvCxnSpPr>
              <a:cxnSpLocks noChangeShapeType="1"/>
              <a:stCxn id="31" idx="3"/>
            </p:cNvCxnSpPr>
            <p:nvPr/>
          </p:nvCxnSpPr>
          <p:spPr bwMode="auto">
            <a:xfrm>
              <a:off x="1410576" y="2912072"/>
              <a:ext cx="276093" cy="719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124"/>
            <p:cNvGrpSpPr>
              <a:grpSpLocks/>
            </p:cNvGrpSpPr>
            <p:nvPr/>
          </p:nvGrpSpPr>
          <p:grpSpPr bwMode="auto">
            <a:xfrm>
              <a:off x="2908269" y="1882049"/>
              <a:ext cx="1861908" cy="2329944"/>
              <a:chOff x="647" y="1389"/>
              <a:chExt cx="745" cy="819"/>
            </a:xfrm>
          </p:grpSpPr>
          <p:sp>
            <p:nvSpPr>
              <p:cNvPr id="35" name="Rectangle 125"/>
              <p:cNvSpPr>
                <a:spLocks noChangeArrowheads="1"/>
              </p:cNvSpPr>
              <p:nvPr/>
            </p:nvSpPr>
            <p:spPr bwMode="auto">
              <a:xfrm>
                <a:off x="647" y="1546"/>
                <a:ext cx="745" cy="4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MX" altLang="es-PE" sz="1300" b="1" dirty="0" smtClean="0">
                    <a:hlinkClick r:id="rId3" action="ppaction://hlinksldjump"/>
                  </a:rPr>
                  <a:t>ADMINISTRAR</a:t>
                </a:r>
              </a:p>
              <a:p>
                <a:pPr algn="ctr" eaLnBrk="1" hangingPunct="1"/>
                <a:r>
                  <a:rPr lang="es-MX" altLang="es-PE" sz="1300" b="1" dirty="0" smtClean="0">
                    <a:hlinkClick r:id="rId3" action="ppaction://hlinksldjump"/>
                  </a:rPr>
                  <a:t>SISTEMA DE GESTIÓN DE CONFIGURACIÓN</a:t>
                </a:r>
                <a:endParaRPr lang="es-ES" altLang="es-PE" sz="1300" b="1" dirty="0"/>
              </a:p>
            </p:txBody>
          </p:sp>
          <p:sp>
            <p:nvSpPr>
              <p:cNvPr id="36" name="Rectangle 126"/>
              <p:cNvSpPr>
                <a:spLocks noChangeArrowheads="1"/>
              </p:cNvSpPr>
              <p:nvPr/>
            </p:nvSpPr>
            <p:spPr bwMode="auto">
              <a:xfrm>
                <a:off x="647" y="1389"/>
                <a:ext cx="745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(1) </a:t>
                </a:r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Gestor de la configuración</a:t>
                </a:r>
                <a:endParaRPr lang="es-ES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127"/>
              <p:cNvSpPr>
                <a:spLocks noChangeArrowheads="1"/>
              </p:cNvSpPr>
              <p:nvPr/>
            </p:nvSpPr>
            <p:spPr bwMode="auto">
              <a:xfrm>
                <a:off x="647" y="1959"/>
                <a:ext cx="745" cy="24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indent="6350" algn="ctr"/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Repositorio Gestionado</a:t>
                </a:r>
                <a:endParaRPr lang="es-PE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5" name="AutoShape 159"/>
            <p:cNvCxnSpPr>
              <a:cxnSpLocks noChangeShapeType="1"/>
              <a:endCxn id="35" idx="1"/>
            </p:cNvCxnSpPr>
            <p:nvPr/>
          </p:nvCxnSpPr>
          <p:spPr bwMode="auto">
            <a:xfrm flipV="1">
              <a:off x="2660361" y="2916158"/>
              <a:ext cx="247908" cy="3106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97"/>
            <p:cNvCxnSpPr>
              <a:cxnSpLocks noChangeShapeType="1"/>
              <a:stCxn id="40" idx="2"/>
              <a:endCxn id="26" idx="1"/>
            </p:cNvCxnSpPr>
            <p:nvPr/>
          </p:nvCxnSpPr>
          <p:spPr bwMode="auto">
            <a:xfrm rot="5400000" flipH="1" flipV="1">
              <a:off x="7688847" y="4474876"/>
              <a:ext cx="65591" cy="1574218"/>
            </a:xfrm>
            <a:prstGeom prst="bentConnector4">
              <a:avLst>
                <a:gd name="adj1" fmla="val -348523"/>
                <a:gd name="adj2" fmla="val 79752"/>
              </a:avLst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0" name="Grupo 19"/>
            <p:cNvGrpSpPr/>
            <p:nvPr/>
          </p:nvGrpSpPr>
          <p:grpSpPr>
            <a:xfrm>
              <a:off x="192708" y="2438090"/>
              <a:ext cx="1346339" cy="1312293"/>
              <a:chOff x="705411" y="2882156"/>
              <a:chExt cx="1346339" cy="1312293"/>
            </a:xfrm>
          </p:grpSpPr>
          <p:sp>
            <p:nvSpPr>
              <p:cNvPr id="30" name="Rectangle 109"/>
              <p:cNvSpPr>
                <a:spLocks noChangeArrowheads="1"/>
              </p:cNvSpPr>
              <p:nvPr/>
            </p:nvSpPr>
            <p:spPr bwMode="auto">
              <a:xfrm>
                <a:off x="705411" y="3855895"/>
                <a:ext cx="13463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JEFE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31" name="Imagen 3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672" y="2882156"/>
                <a:ext cx="1101607" cy="947964"/>
              </a:xfrm>
              <a:prstGeom prst="rect">
                <a:avLst/>
              </a:prstGeom>
            </p:spPr>
          </p:pic>
        </p:grpSp>
        <p:grpSp>
          <p:nvGrpSpPr>
            <p:cNvPr id="22" name="Grupo 21"/>
            <p:cNvGrpSpPr/>
            <p:nvPr/>
          </p:nvGrpSpPr>
          <p:grpSpPr>
            <a:xfrm>
              <a:off x="8180983" y="4717874"/>
              <a:ext cx="1943375" cy="1454030"/>
              <a:chOff x="5652897" y="4838868"/>
              <a:chExt cx="1943375" cy="1454030"/>
            </a:xfrm>
          </p:grpSpPr>
          <p:pic>
            <p:nvPicPr>
              <p:cNvPr id="26" name="Picture 6" descr="http://static.freepik.com/free-photo/database-add_318-11186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/>
            </p:blipFill>
            <p:spPr bwMode="auto">
              <a:xfrm>
                <a:off x="5980666" y="4838868"/>
                <a:ext cx="1274677" cy="1022629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Rectangle 195"/>
              <p:cNvSpPr>
                <a:spLocks noChangeArrowheads="1"/>
              </p:cNvSpPr>
              <p:nvPr/>
            </p:nvSpPr>
            <p:spPr bwMode="auto">
              <a:xfrm>
                <a:off x="5652897" y="5954344"/>
                <a:ext cx="194337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INFORME DE AUDITORIA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5" name="Rectangle 204"/>
            <p:cNvSpPr>
              <a:spLocks noChangeArrowheads="1"/>
            </p:cNvSpPr>
            <p:nvPr/>
          </p:nvSpPr>
          <p:spPr bwMode="auto">
            <a:xfrm>
              <a:off x="1254476" y="3315738"/>
              <a:ext cx="176490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MX" altLang="es-PE" sz="1000" b="1" dirty="0" smtClean="0">
                  <a:latin typeface="Arial Black" panose="020B0A04020102020204" pitchFamily="34" charset="0"/>
                </a:rPr>
                <a:t>PLAN DE PROYECTO</a:t>
              </a:r>
              <a:endParaRPr lang="es-ES" altLang="es-PE" sz="1000" b="1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486821"/>
          </a:xfrm>
        </p:spPr>
        <p:txBody>
          <a:bodyPr/>
          <a:lstStyle/>
          <a:p>
            <a:r>
              <a:rPr lang="es-PE" sz="4400" u="sng" dirty="0" smtClean="0"/>
              <a:t>SUBPROCESOS DEL PROCESO DE GESTIÓN DE PROYECTOS</a:t>
            </a:r>
            <a:endParaRPr lang="es-PE" sz="4400" u="sng" dirty="0"/>
          </a:p>
        </p:txBody>
      </p:sp>
      <p:pic>
        <p:nvPicPr>
          <p:cNvPr id="41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1255878" y="2748798"/>
            <a:ext cx="683530" cy="78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AutoShape 197"/>
          <p:cNvCxnSpPr>
            <a:cxnSpLocks noChangeShapeType="1"/>
            <a:stCxn id="35" idx="3"/>
            <a:endCxn id="65" idx="1"/>
          </p:cNvCxnSpPr>
          <p:nvPr/>
        </p:nvCxnSpPr>
        <p:spPr bwMode="auto">
          <a:xfrm flipV="1">
            <a:off x="3707838" y="2647994"/>
            <a:ext cx="1364225" cy="495479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159"/>
          <p:cNvCxnSpPr>
            <a:cxnSpLocks noChangeShapeType="1"/>
            <a:stCxn id="63" idx="2"/>
            <a:endCxn id="39" idx="0"/>
          </p:cNvCxnSpPr>
          <p:nvPr/>
        </p:nvCxnSpPr>
        <p:spPr bwMode="auto">
          <a:xfrm>
            <a:off x="5444224" y="3343760"/>
            <a:ext cx="2" cy="538841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Rectangle 195"/>
          <p:cNvSpPr>
            <a:spLocks noChangeArrowheads="1"/>
          </p:cNvSpPr>
          <p:nvPr/>
        </p:nvSpPr>
        <p:spPr bwMode="auto">
          <a:xfrm>
            <a:off x="4664673" y="3005206"/>
            <a:ext cx="15591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REQUERIMIENTO ATENDIDO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65" name="Imagen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2063" y="2203215"/>
            <a:ext cx="744322" cy="889557"/>
          </a:xfrm>
          <a:prstGeom prst="rect">
            <a:avLst/>
          </a:prstGeom>
        </p:spPr>
      </p:pic>
      <p:sp>
        <p:nvSpPr>
          <p:cNvPr id="78" name="Rectangle 109"/>
          <p:cNvSpPr>
            <a:spLocks noChangeArrowheads="1"/>
          </p:cNvSpPr>
          <p:nvPr/>
        </p:nvSpPr>
        <p:spPr bwMode="auto">
          <a:xfrm>
            <a:off x="7566225" y="3987344"/>
            <a:ext cx="10801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PE" altLang="es-PE" sz="1000" b="1" dirty="0" smtClean="0">
                <a:latin typeface="Arial Black" panose="020B0A04020102020204" pitchFamily="34" charset="0"/>
              </a:rPr>
              <a:t>JEFE DE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79" name="Imagen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497" y="3013605"/>
            <a:ext cx="883781" cy="947964"/>
          </a:xfrm>
          <a:prstGeom prst="rect">
            <a:avLst/>
          </a:prstGeom>
        </p:spPr>
      </p:pic>
      <p:cxnSp>
        <p:nvCxnSpPr>
          <p:cNvPr id="84" name="AutoShape 197"/>
          <p:cNvCxnSpPr>
            <a:cxnSpLocks noChangeShapeType="1"/>
            <a:stCxn id="26" idx="0"/>
            <a:endCxn id="79" idx="1"/>
          </p:cNvCxnSpPr>
          <p:nvPr/>
        </p:nvCxnSpPr>
        <p:spPr bwMode="auto">
          <a:xfrm rot="5400000" flipH="1" flipV="1">
            <a:off x="6710188" y="3995881"/>
            <a:ext cx="1457602" cy="441015"/>
          </a:xfrm>
          <a:prstGeom prst="bent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197"/>
          <p:cNvCxnSpPr>
            <a:cxnSpLocks noChangeShapeType="1"/>
            <a:stCxn id="65" idx="3"/>
            <a:endCxn id="79" idx="1"/>
          </p:cNvCxnSpPr>
          <p:nvPr/>
        </p:nvCxnSpPr>
        <p:spPr bwMode="auto">
          <a:xfrm>
            <a:off x="5816385" y="2647994"/>
            <a:ext cx="1843112" cy="839593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751682"/>
              </p:ext>
            </p:extLst>
          </p:nvPr>
        </p:nvGraphicFramePr>
        <p:xfrm>
          <a:off x="179512" y="309747"/>
          <a:ext cx="8821003" cy="5496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38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881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55863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7329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</a:t>
                      </a:r>
                      <a:r>
                        <a:rPr lang="es-MX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Administrar sistema de gestión de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Aplicará la administración y control del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sistema de gestión de configuración, así también, la optimización del mismo. Se apoyará usando GitHub como herramienta de control de estructura y versionamiento.</a:t>
                      </a:r>
                      <a:endParaRPr lang="es-PE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PPROY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Plan del Proyecto</a:t>
                      </a:r>
                    </a:p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CPROY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Cronograma de proyecto</a:t>
                      </a:r>
                    </a:p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REGRI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Registro de Riesgos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MX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</a:t>
                      </a:r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gestionado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12325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de Calidad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Auditar ítems de configuración 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Confrontará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el grado de cumplimiento de la configuración definida en los documentos elaborados por el gestor de la configuración de acuerdo a los estándares establecidos en el proyecto</a:t>
                      </a: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Tomará como entrada las revisiones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QA del producto para determinar el grado de cumplimiento de la gestión de configuración.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Consolidará los resultados para el informe quincenal del proyecto.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IAUDICM Solicitud</a:t>
                      </a:r>
                      <a:r>
                        <a:rPr lang="es-ES" sz="12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Auditoria</a:t>
                      </a:r>
                      <a:endParaRPr lang="es-ES" sz="1200" kern="1200" dirty="0" smtClean="0">
                        <a:solidFill>
                          <a:schemeClr val="tx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IAVQUI Inform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 de Avance Quincenal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5.2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ACTIVIDADES</a:t>
            </a:r>
          </a:p>
          <a:p>
            <a:pPr>
              <a:spcBef>
                <a:spcPts val="0"/>
              </a:spcBef>
            </a:pPr>
            <a:r>
              <a:rPr lang="es-ES" sz="3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(ADMINISTRACIÓN)</a:t>
            </a:r>
            <a:endParaRPr lang="es-PE" sz="3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-1" y="44624"/>
            <a:ext cx="9183997" cy="2060848"/>
          </a:xfrm>
        </p:spPr>
        <p:txBody>
          <a:bodyPr/>
          <a:lstStyle/>
          <a:p>
            <a:r>
              <a:rPr lang="es-PE" sz="4400" u="sng" dirty="0" smtClean="0"/>
              <a:t>SUBPROCESO </a:t>
            </a:r>
            <a:r>
              <a:rPr lang="es-PE" sz="4400" u="sng" dirty="0"/>
              <a:t>DE </a:t>
            </a:r>
            <a:r>
              <a:rPr lang="es-PE" sz="4400" u="sng" dirty="0" smtClean="0"/>
              <a:t>ADMINISTRACIÓN DE GESTIÓN DE LA CONFIGURACIÓN</a:t>
            </a:r>
            <a:endParaRPr lang="es-PE" sz="4400" u="sng" dirty="0"/>
          </a:p>
        </p:txBody>
      </p:sp>
      <p:sp>
        <p:nvSpPr>
          <p:cNvPr id="51" name="AutoShape 59"/>
          <p:cNvSpPr>
            <a:spLocks noChangeArrowheads="1"/>
          </p:cNvSpPr>
          <p:nvPr/>
        </p:nvSpPr>
        <p:spPr bwMode="auto">
          <a:xfrm>
            <a:off x="7381261" y="6383471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ysClr val="windowText" lastClr="000000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55" name="Grupo 54"/>
          <p:cNvGrpSpPr/>
          <p:nvPr/>
        </p:nvGrpSpPr>
        <p:grpSpPr>
          <a:xfrm>
            <a:off x="671756" y="2175555"/>
            <a:ext cx="7871522" cy="4363357"/>
            <a:chOff x="21009" y="1848577"/>
            <a:chExt cx="7871522" cy="4363357"/>
          </a:xfrm>
        </p:grpSpPr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3398573" y="4516769"/>
              <a:ext cx="1273024" cy="1695165"/>
              <a:chOff x="2165" y="1389"/>
              <a:chExt cx="802" cy="609"/>
            </a:xfrm>
          </p:grpSpPr>
          <p:sp>
            <p:nvSpPr>
              <p:cNvPr id="38" name="Rectangle 70"/>
              <p:cNvSpPr>
                <a:spLocks noChangeArrowheads="1"/>
              </p:cNvSpPr>
              <p:nvPr/>
            </p:nvSpPr>
            <p:spPr bwMode="auto">
              <a:xfrm>
                <a:off x="2165" y="1540"/>
                <a:ext cx="802" cy="26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ES" altLang="es-PE" sz="1100" b="1" dirty="0" smtClean="0"/>
                  <a:t>GESTIONAR SOLICITUDES DE ACCESOS</a:t>
                </a:r>
                <a:endParaRPr lang="es-ES" altLang="es-PE" sz="1100" b="1" dirty="0"/>
              </a:p>
            </p:txBody>
          </p:sp>
          <p:sp>
            <p:nvSpPr>
              <p:cNvPr id="39" name="Rectangle 71"/>
              <p:cNvSpPr>
                <a:spLocks noChangeArrowheads="1"/>
              </p:cNvSpPr>
              <p:nvPr/>
            </p:nvSpPr>
            <p:spPr bwMode="auto">
              <a:xfrm>
                <a:off x="2165" y="1389"/>
                <a:ext cx="802" cy="151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(2) Gestor de Configuración</a:t>
                </a:r>
                <a:endParaRPr lang="es-ES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" name="Rectangle 72"/>
              <p:cNvSpPr>
                <a:spLocks noChangeArrowheads="1"/>
              </p:cNvSpPr>
              <p:nvPr/>
            </p:nvSpPr>
            <p:spPr bwMode="auto">
              <a:xfrm>
                <a:off x="2165" y="1800"/>
                <a:ext cx="802" cy="198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Solicitud </a:t>
                </a:r>
                <a:r>
                  <a:rPr lang="es-MX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de </a:t>
                </a:r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Accesos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2" name="AutoShape 103"/>
            <p:cNvCxnSpPr>
              <a:cxnSpLocks noChangeShapeType="1"/>
              <a:stCxn id="30" idx="2"/>
              <a:endCxn id="53" idx="0"/>
            </p:cNvCxnSpPr>
            <p:nvPr/>
          </p:nvCxnSpPr>
          <p:spPr bwMode="auto">
            <a:xfrm>
              <a:off x="614966" y="2971710"/>
              <a:ext cx="7054" cy="258415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124"/>
            <p:cNvGrpSpPr>
              <a:grpSpLocks/>
            </p:cNvGrpSpPr>
            <p:nvPr/>
          </p:nvGrpSpPr>
          <p:grpSpPr bwMode="auto">
            <a:xfrm>
              <a:off x="1475656" y="2852937"/>
              <a:ext cx="1411047" cy="1615472"/>
              <a:chOff x="647" y="1389"/>
              <a:chExt cx="915" cy="419"/>
            </a:xfrm>
          </p:grpSpPr>
          <p:sp>
            <p:nvSpPr>
              <p:cNvPr id="35" name="Rectangle 125"/>
              <p:cNvSpPr>
                <a:spLocks noChangeArrowheads="1"/>
              </p:cNvSpPr>
              <p:nvPr/>
            </p:nvSpPr>
            <p:spPr bwMode="auto">
              <a:xfrm>
                <a:off x="647" y="1482"/>
                <a:ext cx="915" cy="20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MX" altLang="es-PE" sz="1100" b="1" dirty="0" smtClean="0">
                    <a:solidFill>
                      <a:schemeClr val="bg1"/>
                    </a:solidFill>
                    <a:hlinkClick r:id="rId4" action="ppaction://hlinksldjump"/>
                  </a:rPr>
                  <a:t>GESTIONAR CONFIGURACIÓN DEL PROYECTO</a:t>
                </a:r>
                <a:endParaRPr lang="es-ES" altLang="es-PE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Rectangle 126"/>
              <p:cNvSpPr>
                <a:spLocks noChangeArrowheads="1"/>
              </p:cNvSpPr>
              <p:nvPr/>
            </p:nvSpPr>
            <p:spPr bwMode="auto">
              <a:xfrm>
                <a:off x="647" y="1389"/>
                <a:ext cx="915" cy="93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</a:t>
                </a:r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1) Gestor de Configuración</a:t>
                </a:r>
                <a:endParaRPr lang="es-ES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127"/>
              <p:cNvSpPr>
                <a:spLocks noChangeArrowheads="1"/>
              </p:cNvSpPr>
              <p:nvPr/>
            </p:nvSpPr>
            <p:spPr bwMode="auto">
              <a:xfrm>
                <a:off x="647" y="1687"/>
                <a:ext cx="915" cy="121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Repositorio</a:t>
                </a:r>
              </a:p>
              <a:p>
                <a:pPr marL="93663" algn="ctr"/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GitHub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4" name="AutoShape 131"/>
            <p:cNvCxnSpPr>
              <a:cxnSpLocks noChangeShapeType="1"/>
              <a:stCxn id="35" idx="3"/>
              <a:endCxn id="56" idx="1"/>
            </p:cNvCxnSpPr>
            <p:nvPr/>
          </p:nvCxnSpPr>
          <p:spPr bwMode="auto">
            <a:xfrm flipV="1">
              <a:off x="2886703" y="3573611"/>
              <a:ext cx="2462913" cy="29229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59"/>
            <p:cNvCxnSpPr>
              <a:cxnSpLocks noChangeShapeType="1"/>
              <a:stCxn id="53" idx="3"/>
              <a:endCxn id="35" idx="1"/>
            </p:cNvCxnSpPr>
            <p:nvPr/>
          </p:nvCxnSpPr>
          <p:spPr bwMode="auto">
            <a:xfrm flipV="1">
              <a:off x="963785" y="3602840"/>
              <a:ext cx="511871" cy="17874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97"/>
            <p:cNvCxnSpPr>
              <a:cxnSpLocks noChangeShapeType="1"/>
              <a:stCxn id="38" idx="1"/>
              <a:endCxn id="37" idx="2"/>
            </p:cNvCxnSpPr>
            <p:nvPr/>
          </p:nvCxnSpPr>
          <p:spPr bwMode="auto">
            <a:xfrm rot="10800000">
              <a:off x="2181181" y="4468410"/>
              <a:ext cx="1217393" cy="830529"/>
            </a:xfrm>
            <a:prstGeom prst="bentConnector2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" name="Grupo 2"/>
            <p:cNvGrpSpPr/>
            <p:nvPr/>
          </p:nvGrpSpPr>
          <p:grpSpPr>
            <a:xfrm>
              <a:off x="21009" y="1848577"/>
              <a:ext cx="1187913" cy="1123133"/>
              <a:chOff x="-339031" y="1848577"/>
              <a:chExt cx="1187913" cy="1123133"/>
            </a:xfrm>
          </p:grpSpPr>
          <p:sp>
            <p:nvSpPr>
              <p:cNvPr id="30" name="Rectangle 109"/>
              <p:cNvSpPr>
                <a:spLocks noChangeArrowheads="1"/>
              </p:cNvSpPr>
              <p:nvPr/>
            </p:nvSpPr>
            <p:spPr bwMode="auto">
              <a:xfrm>
                <a:off x="-339031" y="2510045"/>
                <a:ext cx="11879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ELABORAR 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52" name="Picture 2" descr="http://findicons.com/files/icons/2219/dot_pictograms/128/arrow_left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105598" y="1848577"/>
                <a:ext cx="735155" cy="735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" name="Grupo 3"/>
            <p:cNvGrpSpPr/>
            <p:nvPr/>
          </p:nvGrpSpPr>
          <p:grpSpPr>
            <a:xfrm>
              <a:off x="26885" y="3230125"/>
              <a:ext cx="1161519" cy="1093627"/>
              <a:chOff x="-333155" y="3230125"/>
              <a:chExt cx="1161519" cy="1093627"/>
            </a:xfrm>
          </p:grpSpPr>
          <p:sp>
            <p:nvSpPr>
              <p:cNvPr id="25" name="Rectangle 204"/>
              <p:cNvSpPr>
                <a:spLocks noChangeArrowheads="1"/>
              </p:cNvSpPr>
              <p:nvPr/>
            </p:nvSpPr>
            <p:spPr bwMode="auto">
              <a:xfrm>
                <a:off x="-333155" y="3985198"/>
                <a:ext cx="116151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53" name="Picture 4" descr="https://conceptdraw.com/a2326c3/p10/preview/256/pict--file-office-pictograms---vector-stencils-library.png--draw-diagram-flowchart-example.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73" t="12358" r="19713" b="12358"/>
              <a:stretch/>
            </p:blipFill>
            <p:spPr bwMode="auto">
              <a:xfrm>
                <a:off x="-79785" y="3230125"/>
                <a:ext cx="683530" cy="781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" name="Grupo 5"/>
            <p:cNvGrpSpPr/>
            <p:nvPr/>
          </p:nvGrpSpPr>
          <p:grpSpPr>
            <a:xfrm>
              <a:off x="5077508" y="3128832"/>
              <a:ext cx="1280579" cy="1289278"/>
              <a:chOff x="5351390" y="2931759"/>
              <a:chExt cx="1280579" cy="1289278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23498" y="2931759"/>
                <a:ext cx="744322" cy="889557"/>
              </a:xfrm>
              <a:prstGeom prst="rect">
                <a:avLst/>
              </a:prstGeom>
            </p:spPr>
          </p:pic>
          <p:sp>
            <p:nvSpPr>
              <p:cNvPr id="58" name="Rectangle 195"/>
              <p:cNvSpPr>
                <a:spLocks noChangeArrowheads="1"/>
              </p:cNvSpPr>
              <p:nvPr/>
            </p:nvSpPr>
            <p:spPr bwMode="auto">
              <a:xfrm>
                <a:off x="5351390" y="3759372"/>
                <a:ext cx="128057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PLAN DE PROYECTO EJECUTADO</a:t>
                </a:r>
              </a:p>
            </p:txBody>
          </p:sp>
        </p:grpSp>
        <p:grpSp>
          <p:nvGrpSpPr>
            <p:cNvPr id="68" name="Grupo 67"/>
            <p:cNvGrpSpPr/>
            <p:nvPr/>
          </p:nvGrpSpPr>
          <p:grpSpPr>
            <a:xfrm>
              <a:off x="5077508" y="4854160"/>
              <a:ext cx="1280579" cy="1166167"/>
              <a:chOff x="5306993" y="2935761"/>
              <a:chExt cx="1280579" cy="1166167"/>
            </a:xfrm>
          </p:grpSpPr>
          <p:pic>
            <p:nvPicPr>
              <p:cNvPr id="69" name="Imagen 6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79101" y="2935761"/>
                <a:ext cx="744322" cy="889557"/>
              </a:xfrm>
              <a:prstGeom prst="rect">
                <a:avLst/>
              </a:prstGeom>
            </p:spPr>
          </p:pic>
          <p:sp>
            <p:nvSpPr>
              <p:cNvPr id="70" name="Rectangle 195"/>
              <p:cNvSpPr>
                <a:spLocks noChangeArrowheads="1"/>
              </p:cNvSpPr>
              <p:nvPr/>
            </p:nvSpPr>
            <p:spPr bwMode="auto">
              <a:xfrm>
                <a:off x="5306993" y="3763374"/>
                <a:ext cx="128057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ACCESOS GESTIONADOS</a:t>
                </a:r>
              </a:p>
            </p:txBody>
          </p:sp>
        </p:grpSp>
        <p:grpSp>
          <p:nvGrpSpPr>
            <p:cNvPr id="28" name="Grupo 27"/>
            <p:cNvGrpSpPr/>
            <p:nvPr/>
          </p:nvGrpSpPr>
          <p:grpSpPr>
            <a:xfrm>
              <a:off x="6812410" y="3832621"/>
              <a:ext cx="1080121" cy="1312293"/>
              <a:chOff x="6555438" y="3065261"/>
              <a:chExt cx="1080121" cy="1312293"/>
            </a:xfrm>
          </p:grpSpPr>
          <p:sp>
            <p:nvSpPr>
              <p:cNvPr id="71" name="Rectangle 109"/>
              <p:cNvSpPr>
                <a:spLocks noChangeArrowheads="1"/>
              </p:cNvSpPr>
              <p:nvPr/>
            </p:nvSpPr>
            <p:spPr bwMode="auto">
              <a:xfrm>
                <a:off x="6555438" y="4039000"/>
                <a:ext cx="108012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JEFE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72" name="Imagen 7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48710" y="3065261"/>
                <a:ext cx="883781" cy="947964"/>
              </a:xfrm>
              <a:prstGeom prst="rect">
                <a:avLst/>
              </a:prstGeom>
            </p:spPr>
          </p:pic>
        </p:grpSp>
        <p:cxnSp>
          <p:nvCxnSpPr>
            <p:cNvPr id="74" name="AutoShape 131"/>
            <p:cNvCxnSpPr>
              <a:cxnSpLocks noChangeShapeType="1"/>
              <a:stCxn id="38" idx="3"/>
              <a:endCxn id="69" idx="1"/>
            </p:cNvCxnSpPr>
            <p:nvPr/>
          </p:nvCxnSpPr>
          <p:spPr bwMode="auto">
            <a:xfrm>
              <a:off x="4671597" y="5298939"/>
              <a:ext cx="678019" cy="0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AutoShape 197"/>
            <p:cNvCxnSpPr>
              <a:cxnSpLocks noChangeShapeType="1"/>
              <a:stCxn id="72" idx="1"/>
              <a:endCxn id="56" idx="3"/>
            </p:cNvCxnSpPr>
            <p:nvPr/>
          </p:nvCxnSpPr>
          <p:spPr bwMode="auto">
            <a:xfrm rot="10800000">
              <a:off x="6093938" y="3573611"/>
              <a:ext cx="811744" cy="73299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5">
                  <a:lumMod val="75000"/>
                </a:schemeClr>
              </a:solidFill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AutoShape 197"/>
            <p:cNvCxnSpPr>
              <a:cxnSpLocks noChangeShapeType="1"/>
              <a:stCxn id="72" idx="1"/>
              <a:endCxn id="69" idx="3"/>
            </p:cNvCxnSpPr>
            <p:nvPr/>
          </p:nvCxnSpPr>
          <p:spPr bwMode="auto">
            <a:xfrm rot="10800000" flipV="1">
              <a:off x="6093938" y="4306603"/>
              <a:ext cx="811744" cy="992336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5">
                  <a:lumMod val="75000"/>
                </a:schemeClr>
              </a:solidFill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6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014833"/>
              </p:ext>
            </p:extLst>
          </p:nvPr>
        </p:nvGraphicFramePr>
        <p:xfrm>
          <a:off x="179512" y="644556"/>
          <a:ext cx="8815183" cy="37990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38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423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1134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5118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</a:t>
                      </a:r>
                      <a:r>
                        <a:rPr lang="es-MX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Gestionar configuración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del proyecto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 objetivo del Analista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Funcional en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 etapa en la colaboración en la elaboración del Plan del Proyecto.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Coordina con Jefe de Proyecto algunas Actividades a llevar a cabo dentro de Cronograma.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(</a:t>
                      </a:r>
                      <a:r>
                        <a:rPr lang="es-E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GitHub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Documentación alojada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en el repositorio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906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Configuración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Gestionar solicitudes de accesos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atenderá la solicitud de acceso al repositorio, enviado por el Jefe de Proyecto usando el formato de solicitud de accesos.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SOLACC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Solicitud de Accesos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SOLACC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Solicitud de Acceso 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Atendida</a:t>
                      </a: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88224" y="6395243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8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5.3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TAREAS</a:t>
            </a:r>
          </a:p>
          <a:p>
            <a:pPr>
              <a:spcBef>
                <a:spcPts val="0"/>
              </a:spcBef>
            </a:pPr>
            <a:r>
              <a:rPr lang="es-ES" sz="3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(ADMINISTRACIÓN)</a:t>
            </a:r>
            <a:endParaRPr lang="es-PE" sz="3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241920"/>
            <a:ext cx="9144000" cy="4123184"/>
          </a:xfrm>
        </p:spPr>
        <p:txBody>
          <a:bodyPr/>
          <a:lstStyle/>
          <a:p>
            <a:r>
              <a:rPr lang="es-ES" sz="6300" dirty="0" smtClean="0"/>
              <a:t>PGC</a:t>
            </a:r>
            <a:br>
              <a:rPr lang="es-ES" sz="6300" dirty="0" smtClean="0"/>
            </a:br>
            <a:r>
              <a:rPr lang="es-ES" sz="6300" dirty="0" smtClean="0"/>
              <a:t>PROCESO DE GESTIÓN DE CONFIGURACIÓN</a:t>
            </a:r>
            <a:endParaRPr lang="es-PE" sz="6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996268"/>
          </a:xfrm>
        </p:spPr>
        <p:txBody>
          <a:bodyPr/>
          <a:lstStyle/>
          <a:p>
            <a:r>
              <a:rPr lang="es-ES" sz="4400" u="sng" dirty="0" smtClean="0"/>
              <a:t>TAREAS DE LA ACTIVIDAD DE GESTIONAR CONFIGURACIÓN DEL PROYECTO</a:t>
            </a:r>
            <a:endParaRPr lang="es-PE" sz="4400" u="sng" dirty="0"/>
          </a:p>
        </p:txBody>
      </p:sp>
      <p:sp>
        <p:nvSpPr>
          <p:cNvPr id="46" name="AutoShape 59"/>
          <p:cNvSpPr>
            <a:spLocks noChangeArrowheads="1"/>
          </p:cNvSpPr>
          <p:nvPr/>
        </p:nvSpPr>
        <p:spPr bwMode="auto">
          <a:xfrm>
            <a:off x="4087965" y="6395294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grpSp>
        <p:nvGrpSpPr>
          <p:cNvPr id="92" name="Grupo 91"/>
          <p:cNvGrpSpPr/>
          <p:nvPr/>
        </p:nvGrpSpPr>
        <p:grpSpPr>
          <a:xfrm>
            <a:off x="548041" y="1987086"/>
            <a:ext cx="8200423" cy="4323524"/>
            <a:chOff x="-811522" y="1772816"/>
            <a:chExt cx="8200423" cy="4323524"/>
          </a:xfrm>
        </p:grpSpPr>
        <p:grpSp>
          <p:nvGrpSpPr>
            <p:cNvPr id="43" name="Grupo 42"/>
            <p:cNvGrpSpPr/>
            <p:nvPr/>
          </p:nvGrpSpPr>
          <p:grpSpPr>
            <a:xfrm>
              <a:off x="-811522" y="2420888"/>
              <a:ext cx="8116885" cy="3675452"/>
              <a:chOff x="-811522" y="2373811"/>
              <a:chExt cx="8116885" cy="3675452"/>
            </a:xfrm>
          </p:grpSpPr>
          <p:cxnSp>
            <p:nvCxnSpPr>
              <p:cNvPr id="12" name="AutoShape 103"/>
              <p:cNvCxnSpPr>
                <a:cxnSpLocks noChangeShapeType="1"/>
                <a:stCxn id="30" idx="2"/>
                <a:endCxn id="49" idx="0"/>
              </p:cNvCxnSpPr>
              <p:nvPr/>
            </p:nvCxnSpPr>
            <p:spPr bwMode="auto">
              <a:xfrm>
                <a:off x="-208174" y="2835476"/>
                <a:ext cx="4253" cy="197317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AutoShape 131"/>
              <p:cNvCxnSpPr>
                <a:cxnSpLocks noChangeShapeType="1"/>
                <a:stCxn id="54" idx="2"/>
                <a:endCxn id="58" idx="0"/>
              </p:cNvCxnSpPr>
              <p:nvPr/>
            </p:nvCxnSpPr>
            <p:spPr bwMode="auto">
              <a:xfrm>
                <a:off x="1399531" y="4245542"/>
                <a:ext cx="468" cy="233815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159"/>
              <p:cNvCxnSpPr>
                <a:cxnSpLocks noChangeShapeType="1"/>
                <a:stCxn id="49" idx="3"/>
                <a:endCxn id="52" idx="1"/>
              </p:cNvCxnSpPr>
              <p:nvPr/>
            </p:nvCxnSpPr>
            <p:spPr bwMode="auto">
              <a:xfrm>
                <a:off x="137844" y="3423382"/>
                <a:ext cx="665651" cy="2413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166"/>
              <p:cNvCxnSpPr>
                <a:cxnSpLocks noChangeShapeType="1"/>
                <a:stCxn id="56" idx="3"/>
                <a:endCxn id="61" idx="1"/>
              </p:cNvCxnSpPr>
              <p:nvPr/>
            </p:nvCxnSpPr>
            <p:spPr bwMode="auto">
              <a:xfrm flipV="1">
                <a:off x="1996034" y="5164756"/>
                <a:ext cx="651266" cy="3523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" name="Rectangle 109"/>
              <p:cNvSpPr>
                <a:spLocks noChangeArrowheads="1"/>
              </p:cNvSpPr>
              <p:nvPr/>
            </p:nvSpPr>
            <p:spPr bwMode="auto">
              <a:xfrm>
                <a:off x="-802131" y="2373811"/>
                <a:ext cx="11879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ELABORAR 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Rectangle 204"/>
              <p:cNvSpPr>
                <a:spLocks noChangeArrowheads="1"/>
              </p:cNvSpPr>
              <p:nvPr/>
            </p:nvSpPr>
            <p:spPr bwMode="auto">
              <a:xfrm>
                <a:off x="-811522" y="3813971"/>
                <a:ext cx="116151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96" name="AutoShape 131"/>
              <p:cNvCxnSpPr>
                <a:cxnSpLocks noChangeShapeType="1"/>
                <a:stCxn id="66" idx="0"/>
                <a:endCxn id="71" idx="2"/>
              </p:cNvCxnSpPr>
              <p:nvPr/>
            </p:nvCxnSpPr>
            <p:spPr bwMode="auto">
              <a:xfrm flipV="1">
                <a:off x="5040642" y="4224677"/>
                <a:ext cx="2992" cy="237241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0" name="AutoShape 131"/>
              <p:cNvCxnSpPr>
                <a:cxnSpLocks noChangeShapeType="1"/>
                <a:stCxn id="61" idx="3"/>
                <a:endCxn id="65" idx="1"/>
              </p:cNvCxnSpPr>
              <p:nvPr/>
            </p:nvCxnSpPr>
            <p:spPr bwMode="auto">
              <a:xfrm flipV="1">
                <a:off x="3839371" y="5155015"/>
                <a:ext cx="605235" cy="9741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" name="AutoShape 131"/>
              <p:cNvCxnSpPr>
                <a:cxnSpLocks noChangeShapeType="1"/>
                <a:stCxn id="69" idx="3"/>
                <a:endCxn id="94" idx="1"/>
              </p:cNvCxnSpPr>
              <p:nvPr/>
            </p:nvCxnSpPr>
            <p:spPr bwMode="auto">
              <a:xfrm>
                <a:off x="5639698" y="3454013"/>
                <a:ext cx="740732" cy="4275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51" name="Group 89"/>
              <p:cNvGrpSpPr>
                <a:grpSpLocks/>
              </p:cNvGrpSpPr>
              <p:nvPr/>
            </p:nvGrpSpPr>
            <p:grpSpPr bwMode="auto">
              <a:xfrm>
                <a:off x="803495" y="2608831"/>
                <a:ext cx="1192071" cy="1636711"/>
                <a:chOff x="1974" y="1363"/>
                <a:chExt cx="751" cy="588"/>
              </a:xfrm>
            </p:grpSpPr>
            <p:sp>
              <p:nvSpPr>
                <p:cNvPr id="52" name="Rectangle 70"/>
                <p:cNvSpPr>
                  <a:spLocks noChangeArrowheads="1"/>
                </p:cNvSpPr>
                <p:nvPr/>
              </p:nvSpPr>
              <p:spPr bwMode="auto">
                <a:xfrm>
                  <a:off x="1974" y="1514"/>
                  <a:ext cx="751" cy="285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Preparar herramienta de soporte para la configuración</a:t>
                  </a:r>
                  <a:endParaRPr lang="es-ES" altLang="es-PE" sz="1100" b="1" dirty="0"/>
                </a:p>
              </p:txBody>
            </p:sp>
            <p:sp>
              <p:nvSpPr>
                <p:cNvPr id="53" name="Rectangle 71"/>
                <p:cNvSpPr>
                  <a:spLocks noChangeArrowheads="1"/>
                </p:cNvSpPr>
                <p:nvPr/>
              </p:nvSpPr>
              <p:spPr bwMode="auto">
                <a:xfrm>
                  <a:off x="1974" y="1363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(1) Gestor de configuración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4" name="Rectangle 72"/>
                <p:cNvSpPr>
                  <a:spLocks noChangeArrowheads="1"/>
                </p:cNvSpPr>
                <p:nvPr/>
              </p:nvSpPr>
              <p:spPr bwMode="auto">
                <a:xfrm>
                  <a:off x="1974" y="1800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marL="93663" algn="ctr"/>
                  <a:r>
                    <a:rPr lang="es-PE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Repositorio GitHub</a:t>
                  </a:r>
                  <a:endPara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5" name="Group 89"/>
              <p:cNvGrpSpPr>
                <a:grpSpLocks/>
              </p:cNvGrpSpPr>
              <p:nvPr/>
            </p:nvGrpSpPr>
            <p:grpSpPr bwMode="auto">
              <a:xfrm>
                <a:off x="803963" y="4479357"/>
                <a:ext cx="1192071" cy="1569906"/>
                <a:chOff x="1067" y="2035"/>
                <a:chExt cx="751" cy="564"/>
              </a:xfrm>
            </p:grpSpPr>
            <p:sp>
              <p:nvSpPr>
                <p:cNvPr id="56" name="Rectangle 70"/>
                <p:cNvSpPr>
                  <a:spLocks noChangeArrowheads="1"/>
                </p:cNvSpPr>
                <p:nvPr/>
              </p:nvSpPr>
              <p:spPr bwMode="auto">
                <a:xfrm>
                  <a:off x="1067" y="2187"/>
                  <a:ext cx="751" cy="191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Elaborar / Editar entregables</a:t>
                  </a:r>
                  <a:endParaRPr lang="es-ES" altLang="es-PE" sz="1100" b="1" dirty="0"/>
                </a:p>
              </p:txBody>
            </p:sp>
            <p:sp>
              <p:nvSpPr>
                <p:cNvPr id="58" name="Rectangle 71"/>
                <p:cNvSpPr>
                  <a:spLocks noChangeArrowheads="1"/>
                </p:cNvSpPr>
                <p:nvPr/>
              </p:nvSpPr>
              <p:spPr bwMode="auto">
                <a:xfrm>
                  <a:off x="1067" y="2035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(2) Analista Funcional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9" name="Rectangle 72"/>
                <p:cNvSpPr>
                  <a:spLocks noChangeArrowheads="1"/>
                </p:cNvSpPr>
                <p:nvPr/>
              </p:nvSpPr>
              <p:spPr bwMode="auto">
                <a:xfrm>
                  <a:off x="1067" y="2376"/>
                  <a:ext cx="751" cy="22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Lista de Ítems de configuración</a:t>
                  </a:r>
                </a:p>
              </p:txBody>
            </p:sp>
          </p:grpSp>
          <p:grpSp>
            <p:nvGrpSpPr>
              <p:cNvPr id="60" name="Group 89"/>
              <p:cNvGrpSpPr>
                <a:grpSpLocks/>
              </p:cNvGrpSpPr>
              <p:nvPr/>
            </p:nvGrpSpPr>
            <p:grpSpPr bwMode="auto">
              <a:xfrm>
                <a:off x="2647300" y="4481401"/>
                <a:ext cx="1192071" cy="1564339"/>
                <a:chOff x="1321" y="2033"/>
                <a:chExt cx="751" cy="562"/>
              </a:xfrm>
            </p:grpSpPr>
            <p:sp>
              <p:nvSpPr>
                <p:cNvPr id="61" name="Rectangle 70"/>
                <p:cNvSpPr>
                  <a:spLocks noChangeArrowheads="1"/>
                </p:cNvSpPr>
                <p:nvPr/>
              </p:nvSpPr>
              <p:spPr bwMode="auto">
                <a:xfrm>
                  <a:off x="1321" y="2184"/>
                  <a:ext cx="751" cy="189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Verificar entregables</a:t>
                  </a:r>
                  <a:endParaRPr lang="es-ES" altLang="es-PE" sz="1100" b="1" dirty="0"/>
                </a:p>
              </p:txBody>
            </p:sp>
            <p:sp>
              <p:nvSpPr>
                <p:cNvPr id="62" name="Rectangle 71"/>
                <p:cNvSpPr>
                  <a:spLocks noChangeArrowheads="1"/>
                </p:cNvSpPr>
                <p:nvPr/>
              </p:nvSpPr>
              <p:spPr bwMode="auto">
                <a:xfrm>
                  <a:off x="1321" y="2033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(3) Jefe de Proyecto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3" name="Rectangle 72"/>
                <p:cNvSpPr>
                  <a:spLocks noChangeArrowheads="1"/>
                </p:cNvSpPr>
                <p:nvPr/>
              </p:nvSpPr>
              <p:spPr bwMode="auto">
                <a:xfrm>
                  <a:off x="1321" y="2373"/>
                  <a:ext cx="751" cy="222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Lista de Ítems de configuración</a:t>
                  </a:r>
                  <a:endPara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4" name="Group 89"/>
              <p:cNvGrpSpPr>
                <a:grpSpLocks/>
              </p:cNvGrpSpPr>
              <p:nvPr/>
            </p:nvGrpSpPr>
            <p:grpSpPr bwMode="auto">
              <a:xfrm>
                <a:off x="4444606" y="4461918"/>
                <a:ext cx="1192071" cy="1564339"/>
                <a:chOff x="1546" y="2026"/>
                <a:chExt cx="751" cy="562"/>
              </a:xfrm>
            </p:grpSpPr>
            <p:sp>
              <p:nvSpPr>
                <p:cNvPr id="65" name="Rectangle 70"/>
                <p:cNvSpPr>
                  <a:spLocks noChangeArrowheads="1"/>
                </p:cNvSpPr>
                <p:nvPr/>
              </p:nvSpPr>
              <p:spPr bwMode="auto">
                <a:xfrm>
                  <a:off x="1546" y="2177"/>
                  <a:ext cx="751" cy="196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Aprobar entregables</a:t>
                  </a:r>
                </a:p>
              </p:txBody>
            </p:sp>
            <p:sp>
              <p:nvSpPr>
                <p:cNvPr id="66" name="Rectangle 71"/>
                <p:cNvSpPr>
                  <a:spLocks noChangeArrowheads="1"/>
                </p:cNvSpPr>
                <p:nvPr/>
              </p:nvSpPr>
              <p:spPr bwMode="auto">
                <a:xfrm>
                  <a:off x="1546" y="2026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(4) Analista de Calidad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7" name="Rectangle 72"/>
                <p:cNvSpPr>
                  <a:spLocks noChangeArrowheads="1"/>
                </p:cNvSpPr>
                <p:nvPr/>
              </p:nvSpPr>
              <p:spPr bwMode="auto">
                <a:xfrm>
                  <a:off x="1546" y="2373"/>
                  <a:ext cx="751" cy="215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Lista de Ítems de Configuración</a:t>
                  </a:r>
                  <a:endPara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8" name="Group 89"/>
              <p:cNvGrpSpPr>
                <a:grpSpLocks/>
              </p:cNvGrpSpPr>
              <p:nvPr/>
            </p:nvGrpSpPr>
            <p:grpSpPr bwMode="auto">
              <a:xfrm>
                <a:off x="4447569" y="2649932"/>
                <a:ext cx="1192129" cy="1574745"/>
                <a:chOff x="540" y="1382"/>
                <a:chExt cx="808" cy="377"/>
              </a:xfrm>
            </p:grpSpPr>
            <p:sp>
              <p:nvSpPr>
                <p:cNvPr id="69" name="Rectangle 70"/>
                <p:cNvSpPr>
                  <a:spLocks noChangeArrowheads="1"/>
                </p:cNvSpPr>
                <p:nvPr/>
              </p:nvSpPr>
              <p:spPr bwMode="auto">
                <a:xfrm>
                  <a:off x="540" y="1489"/>
                  <a:ext cx="808" cy="171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Publicar y dar seguimiento</a:t>
                  </a:r>
                  <a:endParaRPr lang="es-ES" altLang="es-PE" sz="1100" b="1" dirty="0"/>
                </a:p>
              </p:txBody>
            </p:sp>
            <p:sp>
              <p:nvSpPr>
                <p:cNvPr id="70" name="Rectangle 71"/>
                <p:cNvSpPr>
                  <a:spLocks noChangeArrowheads="1"/>
                </p:cNvSpPr>
                <p:nvPr/>
              </p:nvSpPr>
              <p:spPr bwMode="auto">
                <a:xfrm>
                  <a:off x="540" y="1382"/>
                  <a:ext cx="808" cy="107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(5) Gestor de Configuración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1" name="Rectangle 72"/>
                <p:cNvSpPr>
                  <a:spLocks noChangeArrowheads="1"/>
                </p:cNvSpPr>
                <p:nvPr/>
              </p:nvSpPr>
              <p:spPr bwMode="auto">
                <a:xfrm>
                  <a:off x="540" y="1659"/>
                  <a:ext cx="808" cy="1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Repositorio </a:t>
                  </a:r>
                  <a:r>
                    <a:rPr lang="es-ES" altLang="es-PE" sz="1100" b="1" dirty="0" err="1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GitHub</a:t>
                  </a:r>
                  <a:endPara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3" name="Grupo 82"/>
              <p:cNvGrpSpPr/>
              <p:nvPr/>
            </p:nvGrpSpPr>
            <p:grpSpPr>
              <a:xfrm>
                <a:off x="6117450" y="4633645"/>
                <a:ext cx="1187913" cy="1156141"/>
                <a:chOff x="-2101162" y="2831298"/>
                <a:chExt cx="1686718" cy="1317003"/>
              </a:xfrm>
            </p:grpSpPr>
            <p:sp>
              <p:nvSpPr>
                <p:cNvPr id="84" name="Rectangle 109"/>
                <p:cNvSpPr>
                  <a:spLocks noChangeArrowheads="1"/>
                </p:cNvSpPr>
                <p:nvPr/>
              </p:nvSpPr>
              <p:spPr bwMode="auto">
                <a:xfrm>
                  <a:off x="-2101162" y="3762642"/>
                  <a:ext cx="1686718" cy="3856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es-ES" altLang="es-PE" sz="1000" b="1" dirty="0" smtClean="0">
                      <a:latin typeface="Arial Black" panose="020B0A04020102020204" pitchFamily="34" charset="0"/>
                    </a:rPr>
                    <a:t>JEFE DE PROYECTO</a:t>
                  </a:r>
                  <a:endParaRPr lang="es-ES" altLang="es-PE" sz="1000" b="1" dirty="0">
                    <a:latin typeface="Arial Black" panose="020B0A04020102020204" pitchFamily="34" charset="0"/>
                  </a:endParaRPr>
                </a:p>
              </p:txBody>
            </p:sp>
            <p:pic>
              <p:nvPicPr>
                <p:cNvPr id="85" name="Imagen 8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1743618" y="2831298"/>
                  <a:ext cx="1101607" cy="947962"/>
                </a:xfrm>
                <a:prstGeom prst="rect">
                  <a:avLst/>
                </a:prstGeom>
              </p:spPr>
            </p:pic>
          </p:grpSp>
        </p:grpSp>
        <p:pic>
          <p:nvPicPr>
            <p:cNvPr id="47" name="Picture 2" descr="http://findicons.com/files/icons/2219/dot_pictograms/128/arrow_lef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575753" y="1772816"/>
              <a:ext cx="735155" cy="735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https://conceptdraw.com/a2326c3/p10/preview/256/pict--file-office-pictograms---vector-stencils-library.png--draw-diagram-flowchart-example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73" t="12358" r="19713" b="12358"/>
            <a:stretch/>
          </p:blipFill>
          <p:spPr bwMode="auto">
            <a:xfrm>
              <a:off x="-545686" y="3079870"/>
              <a:ext cx="683530" cy="781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Imagen 9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80430" y="3060586"/>
              <a:ext cx="744322" cy="889557"/>
            </a:xfrm>
            <a:prstGeom prst="rect">
              <a:avLst/>
            </a:prstGeom>
          </p:spPr>
        </p:pic>
        <p:sp>
          <p:nvSpPr>
            <p:cNvPr id="95" name="Rectangle 195"/>
            <p:cNvSpPr>
              <a:spLocks noChangeArrowheads="1"/>
            </p:cNvSpPr>
            <p:nvPr/>
          </p:nvSpPr>
          <p:spPr bwMode="auto">
            <a:xfrm>
              <a:off x="6108322" y="3888199"/>
              <a:ext cx="128057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ES" altLang="es-PE" sz="1000" b="1" dirty="0" smtClean="0">
                  <a:latin typeface="Arial Black" panose="020B0A04020102020204" pitchFamily="34" charset="0"/>
                </a:rPr>
                <a:t>PLAN DE PROYECTO EJECUTADO</a:t>
              </a:r>
            </a:p>
          </p:txBody>
        </p:sp>
      </p:grpSp>
      <p:cxnSp>
        <p:nvCxnSpPr>
          <p:cNvPr id="98" name="AutoShape 131"/>
          <p:cNvCxnSpPr>
            <a:cxnSpLocks noChangeShapeType="1"/>
            <a:stCxn id="95" idx="2"/>
            <a:endCxn id="85" idx="0"/>
          </p:cNvCxnSpPr>
          <p:nvPr/>
        </p:nvCxnSpPr>
        <p:spPr bwMode="auto">
          <a:xfrm>
            <a:off x="8108175" y="4564134"/>
            <a:ext cx="8564" cy="330858"/>
          </a:xfrm>
          <a:prstGeom prst="straightConnector1">
            <a:avLst/>
          </a:prstGeom>
          <a:noFill/>
          <a:ln w="38100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981707"/>
              </p:ext>
            </p:extLst>
          </p:nvPr>
        </p:nvGraphicFramePr>
        <p:xfrm>
          <a:off x="179512" y="620688"/>
          <a:ext cx="8815183" cy="42707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423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2175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161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Preparar herramienta de soporte para la configuración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Creación de carpetas para el acondicionamiento del esquema de repositorios a seguir. 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GitHub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Carpetas en el repositorio creadas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565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Funcional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Elaborar/</a:t>
                      </a:r>
                      <a:r>
                        <a:rPr lang="es-PE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Editar </a:t>
                      </a: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Enfocado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en 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elaborar y/o modificar los documentos de trabajo en el repositorio de información,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onsiderando nomenclaturas definidas en la lista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Documentos de Trabajo en las zonas de trabajo del repositorio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565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Jefe de Proyecto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Verificar 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Orientado a comprobar el grado de cumplimiento de los documentos (nomenclatura, versionamiento y contenido), según lo especificado en la lista de ítems de configuración.</a:t>
                      </a:r>
                    </a:p>
                  </a:txBody>
                  <a:tcPr marL="137160" marR="137160" marT="137160" marB="1371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PE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Entregables verificados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4087965" y="6395294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43700"/>
              </p:ext>
            </p:extLst>
          </p:nvPr>
        </p:nvGraphicFramePr>
        <p:xfrm>
          <a:off x="179512" y="692696"/>
          <a:ext cx="8815183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543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calidad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Aprobar 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brinda conformidad a los documentos verificados, utilizando como criterio la lista de ítems de configuración.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Entregables conformes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Cargar y configurar 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Realiza las copias respectivas de los documentos, se colocan en el repositorio correspondiente y se brinda accesos a los mismos. 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GitHub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Documentos copiados en el repositorio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Publicar y dar seguimiento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referencia la difusión de los nuevos documentos o la modificación de los mismos, brindando seguimiento a  problemas de acceso.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GitHub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Documentos difundidos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4087965" y="6395294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6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MÉTRICAS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2446563" y="2840447"/>
            <a:ext cx="4250873" cy="18722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MÉTRICAS DEL PROCESO</a:t>
            </a:r>
            <a:endParaRPr lang="es-PE" sz="4800" u="sng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2" name="Recortar y redondear rectángulo de esquina sencilla 1"/>
          <p:cNvSpPr/>
          <p:nvPr/>
        </p:nvSpPr>
        <p:spPr>
          <a:xfrm>
            <a:off x="3095835" y="3236491"/>
            <a:ext cx="2952328" cy="1080120"/>
          </a:xfrm>
          <a:prstGeom prst="snip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Índice de cambios en ítems de configuración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7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ARTEFACTOS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Group 3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961461"/>
              </p:ext>
            </p:extLst>
          </p:nvPr>
        </p:nvGraphicFramePr>
        <p:xfrm>
          <a:off x="467544" y="620688"/>
          <a:ext cx="8208199" cy="2613623"/>
        </p:xfrm>
        <a:graphic>
          <a:graphicData uri="http://schemas.openxmlformats.org/drawingml/2006/table">
            <a:tbl>
              <a:tblPr/>
              <a:tblGrid>
                <a:gridCol w="376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12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82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006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2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#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ARTEFACTO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SUPROCESO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ACTIVIDAD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4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Administrar sistema de gestión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4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PPROY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del Proyecto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Elaborar/ Actualizar plan de gestión de la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1476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SOLACC Solicitud de Accesos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Administrar sistema de gestión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Gestionar solicitudes de accesos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8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HISTORIAL DE REVISIONES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435349"/>
              </p:ext>
            </p:extLst>
          </p:nvPr>
        </p:nvGraphicFramePr>
        <p:xfrm>
          <a:off x="228113" y="1700808"/>
          <a:ext cx="8702654" cy="4282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32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8285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5278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VERSIÓN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FECHA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AUTOR/ROL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ESTADO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RESPONSABLE</a:t>
                      </a:r>
                      <a:r>
                        <a:rPr lang="es-ES" sz="1200" baseline="0" dirty="0" smtClean="0">
                          <a:latin typeface="+mj-lt"/>
                        </a:rPr>
                        <a:t> DE REVISIÓN Y/O APROBACIÓN/ROL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13/10/2015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Alfredo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b="1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Eguiluz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Adecuación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para proyecto 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BIO ASSITENS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REVISADO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Benji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b="1" kern="120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Santillan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Torres</a:t>
                      </a:r>
                    </a:p>
                  </a:txBody>
                  <a:tcPr marT="45702" marB="45702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T="45702" marB="45702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HISTORIAL DE VERSIONES</a:t>
            </a:r>
            <a:endParaRPr lang="es-PE" sz="4800" u="sng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9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ANEXO</a:t>
            </a: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PALETA DE ÍCONOS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8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63888" y="1412776"/>
            <a:ext cx="5580112" cy="5184576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Objetivo y alcance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Términos y definiciones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Roles y responsabilidades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Entradas y salidas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Descripción del proceso</a:t>
            </a:r>
          </a:p>
          <a:p>
            <a:pPr lvl="1" algn="l"/>
            <a:r>
              <a:rPr lang="es-PE" sz="2000" dirty="0" smtClean="0">
                <a:solidFill>
                  <a:schemeClr val="tx1"/>
                </a:solidFill>
              </a:rPr>
              <a:t>5.1 Subprocesos</a:t>
            </a:r>
          </a:p>
          <a:p>
            <a:pPr lvl="1" algn="l"/>
            <a:r>
              <a:rPr lang="es-ES" sz="2000" dirty="0" smtClean="0">
                <a:solidFill>
                  <a:schemeClr val="tx1"/>
                </a:solidFill>
              </a:rPr>
              <a:t>5.2 </a:t>
            </a:r>
            <a:r>
              <a:rPr lang="es-PE" sz="2000" dirty="0" smtClean="0">
                <a:solidFill>
                  <a:schemeClr val="tx1"/>
                </a:solidFill>
              </a:rPr>
              <a:t>Actividades</a:t>
            </a:r>
          </a:p>
          <a:p>
            <a:pPr lvl="1" algn="l"/>
            <a:r>
              <a:rPr lang="es-ES" sz="2000" dirty="0" smtClean="0">
                <a:solidFill>
                  <a:schemeClr val="tx1"/>
                </a:solidFill>
              </a:rPr>
              <a:t>5.3 </a:t>
            </a:r>
            <a:r>
              <a:rPr lang="es-PE" sz="2000" dirty="0" smtClean="0">
                <a:solidFill>
                  <a:schemeClr val="tx1"/>
                </a:solidFill>
              </a:rPr>
              <a:t>Tareas</a:t>
            </a:r>
            <a:endParaRPr lang="es-PE" sz="20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Métricas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Artefactos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Historial </a:t>
            </a:r>
            <a:r>
              <a:rPr lang="es-PE" sz="2500" dirty="0">
                <a:solidFill>
                  <a:schemeClr val="tx1"/>
                </a:solidFill>
              </a:rPr>
              <a:t>de revisiones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s-PE" sz="5000" u="sng" dirty="0" smtClean="0"/>
              <a:t>CONTENIDO</a:t>
            </a:r>
            <a:endParaRPr lang="es-PE" sz="5000" u="sng" dirty="0"/>
          </a:p>
        </p:txBody>
      </p:sp>
      <p:pic>
        <p:nvPicPr>
          <p:cNvPr id="2056" name="Picture 8" descr="https://lh4.ggpht.com/eszW_Kht6k8cH0-c9vhbYpPmNd9-Jh-xC3uB7muXdjNeWIoDLeD7F9eDrpGioDhHM94J=w300"/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1" r="48225"/>
          <a:stretch/>
        </p:blipFill>
        <p:spPr bwMode="auto">
          <a:xfrm>
            <a:off x="1229683" y="1594844"/>
            <a:ext cx="1763688" cy="42668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3 Marcador de fecha"/>
          <p:cNvSpPr txBox="1">
            <a:spLocks/>
          </p:cNvSpPr>
          <p:nvPr/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6C5678-EE20-4FA5-88E2-6E0BD67A2E26}" type="datetime1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65" y="3710615"/>
            <a:ext cx="775834" cy="832176"/>
          </a:xfrm>
          <a:prstGeom prst="rect">
            <a:avLst/>
          </a:prstGeom>
        </p:spPr>
      </p:pic>
      <p:pic>
        <p:nvPicPr>
          <p:cNvPr id="10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4529422" y="2106306"/>
            <a:ext cx="683530" cy="78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640" y="3328862"/>
            <a:ext cx="744322" cy="889557"/>
          </a:xfrm>
          <a:prstGeom prst="rect">
            <a:avLst/>
          </a:prstGeom>
        </p:spPr>
      </p:pic>
      <p:pic>
        <p:nvPicPr>
          <p:cNvPr id="12" name="Picture 6" descr="http://static.freepik.com/free-photo/database-add_318-11186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555640" y="4856850"/>
            <a:ext cx="744322" cy="7443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1680" y="1988840"/>
            <a:ext cx="891804" cy="12800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AutoShape 92"/>
          <p:cNvSpPr>
            <a:spLocks noChangeArrowheads="1"/>
          </p:cNvSpPr>
          <p:nvPr/>
        </p:nvSpPr>
        <p:spPr bwMode="auto">
          <a:xfrm rot="2791213">
            <a:off x="7587800" y="3708138"/>
            <a:ext cx="305106" cy="305107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15" name="AutoShape 87"/>
          <p:cNvSpPr>
            <a:spLocks noChangeArrowheads="1"/>
          </p:cNvSpPr>
          <p:nvPr/>
        </p:nvSpPr>
        <p:spPr bwMode="auto">
          <a:xfrm rot="13591213">
            <a:off x="7803466" y="3714995"/>
            <a:ext cx="305106" cy="305107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16" name="AutoShape 24"/>
          <p:cNvSpPr>
            <a:spLocks noChangeArrowheads="1"/>
          </p:cNvSpPr>
          <p:nvPr/>
        </p:nvSpPr>
        <p:spPr bwMode="auto">
          <a:xfrm>
            <a:off x="7295845" y="2111045"/>
            <a:ext cx="1079500" cy="863600"/>
          </a:xfrm>
          <a:prstGeom prst="diamond">
            <a:avLst/>
          </a:prstGeom>
          <a:noFill/>
          <a:ln w="38100" algn="ctr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 sz="800" dirty="0">
              <a:solidFill>
                <a:srgbClr val="000066"/>
              </a:solidFill>
            </a:endParaRPr>
          </a:p>
        </p:txBody>
      </p:sp>
      <p:sp>
        <p:nvSpPr>
          <p:cNvPr id="17" name="Rectangle 204"/>
          <p:cNvSpPr>
            <a:spLocks noChangeArrowheads="1"/>
          </p:cNvSpPr>
          <p:nvPr/>
        </p:nvSpPr>
        <p:spPr bwMode="auto">
          <a:xfrm>
            <a:off x="1022503" y="3324482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XXXXXXXX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8" name="Rectangle 204"/>
          <p:cNvSpPr>
            <a:spLocks noChangeArrowheads="1"/>
          </p:cNvSpPr>
          <p:nvPr/>
        </p:nvSpPr>
        <p:spPr bwMode="auto">
          <a:xfrm>
            <a:off x="1030046" y="4560883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XXXXXXXX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19" name="Picture 2" descr="http://findicons.com/files/icons/2219/dot_pictograms/128/arrow_lef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35687" y="5015891"/>
            <a:ext cx="735155" cy="73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204"/>
          <p:cNvSpPr>
            <a:spLocks noChangeArrowheads="1"/>
          </p:cNvSpPr>
          <p:nvPr/>
        </p:nvSpPr>
        <p:spPr bwMode="auto">
          <a:xfrm>
            <a:off x="1022504" y="5680625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PROCESO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1" name="Rectangle 204"/>
          <p:cNvSpPr>
            <a:spLocks noChangeArrowheads="1"/>
          </p:cNvSpPr>
          <p:nvPr/>
        </p:nvSpPr>
        <p:spPr bwMode="auto">
          <a:xfrm>
            <a:off x="4290427" y="2887484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DOCUMENTO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2" name="Rectangle 204"/>
          <p:cNvSpPr>
            <a:spLocks noChangeArrowheads="1"/>
          </p:cNvSpPr>
          <p:nvPr/>
        </p:nvSpPr>
        <p:spPr bwMode="auto">
          <a:xfrm>
            <a:off x="4347041" y="4144057"/>
            <a:ext cx="11615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APROBACIÓN DOCUMENTO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3" name="Rectangle 204"/>
          <p:cNvSpPr>
            <a:spLocks noChangeArrowheads="1"/>
          </p:cNvSpPr>
          <p:nvPr/>
        </p:nvSpPr>
        <p:spPr bwMode="auto">
          <a:xfrm>
            <a:off x="4275260" y="5682734"/>
            <a:ext cx="13050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INFORMACIÓN / DATOS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4" name="Rectangle 204"/>
          <p:cNvSpPr>
            <a:spLocks noChangeArrowheads="1"/>
          </p:cNvSpPr>
          <p:nvPr/>
        </p:nvSpPr>
        <p:spPr bwMode="auto">
          <a:xfrm>
            <a:off x="7254835" y="3069540"/>
            <a:ext cx="11944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BIFURCACIÓN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5" name="Rectangle 204"/>
          <p:cNvSpPr>
            <a:spLocks noChangeArrowheads="1"/>
          </p:cNvSpPr>
          <p:nvPr/>
        </p:nvSpPr>
        <p:spPr bwMode="auto">
          <a:xfrm>
            <a:off x="7201038" y="4124128"/>
            <a:ext cx="131042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PARALELISMO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6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130151"/>
          </a:xfrm>
        </p:spPr>
        <p:txBody>
          <a:bodyPr/>
          <a:lstStyle/>
          <a:p>
            <a:r>
              <a:rPr lang="es-ES" sz="4400" u="sng" dirty="0" smtClean="0"/>
              <a:t>PALETA DE ÍCONOS</a:t>
            </a:r>
            <a:endParaRPr lang="es-PE" sz="4400" u="sng" dirty="0"/>
          </a:p>
        </p:txBody>
      </p:sp>
      <p:sp>
        <p:nvSpPr>
          <p:cNvPr id="27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1</a:t>
            </a:r>
          </a:p>
          <a:p>
            <a:pPr>
              <a:spcBef>
                <a:spcPts val="0"/>
              </a:spcBef>
            </a:pPr>
            <a:r>
              <a:rPr lang="es-PE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OBJETIVO Y ALCANCE DEL PROCESO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15211" y="1412776"/>
            <a:ext cx="4821285" cy="4968552"/>
          </a:xfrm>
        </p:spPr>
        <p:txBody>
          <a:bodyPr>
            <a:noAutofit/>
          </a:bodyPr>
          <a:lstStyle/>
          <a:p>
            <a:pPr algn="just"/>
            <a:r>
              <a:rPr lang="es-PE" sz="2500" b="1" dirty="0">
                <a:solidFill>
                  <a:schemeClr val="tx1"/>
                </a:solidFill>
              </a:rPr>
              <a:t>Objetivo:</a:t>
            </a:r>
          </a:p>
          <a:p>
            <a:pPr algn="just"/>
            <a:r>
              <a:rPr lang="es-PE" sz="2500" dirty="0" smtClean="0">
                <a:solidFill>
                  <a:schemeClr val="tx1"/>
                </a:solidFill>
              </a:rPr>
              <a:t>Definir, diseñar e implementar actividades que brinden soporte a la Gestión de Configuración, del proyecto </a:t>
            </a:r>
            <a:r>
              <a:rPr lang="es-PE" sz="2500" dirty="0" smtClean="0">
                <a:solidFill>
                  <a:schemeClr val="tx1"/>
                </a:solidFill>
              </a:rPr>
              <a:t>BIO ASSITENS.</a:t>
            </a:r>
            <a:endParaRPr lang="es-PE" sz="2500" dirty="0">
              <a:solidFill>
                <a:schemeClr val="tx1"/>
              </a:solidFill>
            </a:endParaRPr>
          </a:p>
          <a:p>
            <a:pPr algn="just"/>
            <a:endParaRPr lang="es-PE" sz="2500" dirty="0">
              <a:solidFill>
                <a:schemeClr val="tx1"/>
              </a:solidFill>
            </a:endParaRPr>
          </a:p>
          <a:p>
            <a:pPr algn="just"/>
            <a:r>
              <a:rPr lang="es-PE" sz="2500" b="1" dirty="0" smtClean="0">
                <a:solidFill>
                  <a:schemeClr val="tx1"/>
                </a:solidFill>
              </a:rPr>
              <a:t>Alcance</a:t>
            </a:r>
            <a:r>
              <a:rPr lang="es-PE" sz="2500" b="1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s-PE" sz="2500" dirty="0">
                <a:solidFill>
                  <a:schemeClr val="tx1"/>
                </a:solidFill>
              </a:rPr>
              <a:t>Esta </a:t>
            </a:r>
            <a:r>
              <a:rPr lang="es-PE" sz="2500" dirty="0" smtClean="0">
                <a:solidFill>
                  <a:schemeClr val="tx1"/>
                </a:solidFill>
              </a:rPr>
              <a:t>gestión aplica para todos los documentos que están definidos en el proyecto </a:t>
            </a:r>
            <a:r>
              <a:rPr lang="es-PE" sz="2500" dirty="0" smtClean="0">
                <a:solidFill>
                  <a:schemeClr val="tx1"/>
                </a:solidFill>
              </a:rPr>
              <a:t>BIO ASSITENS.</a:t>
            </a:r>
            <a:endParaRPr lang="es-PE" sz="2500" dirty="0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OBJETIVO Y ALCANCE</a:t>
            </a:r>
            <a:endParaRPr lang="es-PE" sz="4800" u="sng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56792"/>
            <a:ext cx="4251723" cy="46575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2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TÉRMINOS Y DEFINICIONES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47307"/>
              </p:ext>
            </p:extLst>
          </p:nvPr>
        </p:nvGraphicFramePr>
        <p:xfrm>
          <a:off x="251520" y="332656"/>
          <a:ext cx="8712968" cy="58763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19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7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402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#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TÉRMINOS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DEFINICIONES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Baseline</a:t>
                      </a:r>
                      <a:r>
                        <a:rPr lang="es-PE" sz="13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 línea base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Identificación</a:t>
                      </a:r>
                      <a:r>
                        <a:rPr lang="es-MX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una lista de ítems que se han revisado formalmente. Se obtiene al final de cada una de las fases, luego de haber sido aprobados y aceptados. Los Baselines posteriormente sirven como base para el desarrollo posterior del proyecto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Control de la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Consiste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en la evaluación, seguimiento, coordinación, aprobación o desaprobación de la implementación de cambios en los ítems de configuración y/o líneas base.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5466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Ítem</a:t>
                      </a:r>
                      <a:r>
                        <a:rPr lang="es-ES" sz="13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configuración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Son los productos de trabajos que forman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una línea base. Su agrupamiento provee facilidad de identificación y acceso controlado.</a:t>
                      </a:r>
                      <a:endParaRPr lang="es-ES" sz="1300" b="1" kern="1200" dirty="0" smtClean="0">
                        <a:solidFill>
                          <a:srgbClr val="FF0000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Ubicación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donde se almacenará de manera virtual, los ítems de configuración bajo el control de una herramienta de cambios (</a:t>
                      </a:r>
                      <a:r>
                        <a:rPr lang="es-ES" sz="13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Github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Software de Gestión de la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Sistema que nos provee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la siguientes funcionabilidades: Control de versiones, identificación de la configuración, estructura del sistema, etc.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podrá mantener la integridad de los productos que se obtendrán a lo largo del proyecto, y se tendrá un rápido y fácil acceso a los mismos. (</a:t>
                      </a:r>
                      <a:r>
                        <a:rPr lang="es-ES" sz="13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Github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Rol de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la persona encargada de la Gestión de Configuración</a:t>
                      </a: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Gestión de la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Nos permite controlar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la evolución del proyecto, cubriendo aspectos operacionales como: Identificación del producto y sus componentes, Control de la publicación del producto, Seguimiento de estado del producto, Auditoria y revisión del mismo.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2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3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ROLES Y RESPONSABILIDADES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533968852"/>
              </p:ext>
            </p:extLst>
          </p:nvPr>
        </p:nvGraphicFramePr>
        <p:xfrm>
          <a:off x="251520" y="332656"/>
          <a:ext cx="8640960" cy="6023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Personalizado 2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FFFFFF"/>
      </a:hlink>
      <a:folHlink>
        <a:srgbClr val="FFFFFF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3419</TotalTime>
  <Words>1512</Words>
  <Application>Microsoft Office PowerPoint</Application>
  <PresentationFormat>Presentación en pantalla (4:3)</PresentationFormat>
  <Paragraphs>385</Paragraphs>
  <Slides>30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8" baseType="lpstr">
      <vt:lpstr>Arial</vt:lpstr>
      <vt:lpstr>Arial Black</vt:lpstr>
      <vt:lpstr>Calibri</vt:lpstr>
      <vt:lpstr>Century Gothic</vt:lpstr>
      <vt:lpstr>Courier New</vt:lpstr>
      <vt:lpstr>Palatino Linotype</vt:lpstr>
      <vt:lpstr>Verdana</vt:lpstr>
      <vt:lpstr>Ejecutivo</vt:lpstr>
      <vt:lpstr>Presentación de PowerPoint</vt:lpstr>
      <vt:lpstr>PGC PROCESO DE GESTIÓN DE CONFIGURACIÓN</vt:lpstr>
      <vt:lpstr>CONTENIDO</vt:lpstr>
      <vt:lpstr>Presentación de PowerPoint</vt:lpstr>
      <vt:lpstr>OBJETIVO Y ALCANCE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ENTRADAS Y SALIDAS  DEL PROCESO</vt:lpstr>
      <vt:lpstr>Presentación de PowerPoint</vt:lpstr>
      <vt:lpstr>Presentación de PowerPoint</vt:lpstr>
      <vt:lpstr>SUBPROCESOS DEL PROCESO DE GESTIÓN DE PROYECTOS</vt:lpstr>
      <vt:lpstr>Presentación de PowerPoint</vt:lpstr>
      <vt:lpstr>Presentación de PowerPoint</vt:lpstr>
      <vt:lpstr>SUBPROCESO DE ADMINISTRACIÓN DE GESTIÓN DE LA CONFIGURACIÓN</vt:lpstr>
      <vt:lpstr>Presentación de PowerPoint</vt:lpstr>
      <vt:lpstr>Presentación de PowerPoint</vt:lpstr>
      <vt:lpstr>TAREAS DE LA ACTIVIDAD DE GESTIONAR CONFIGURACIÓN DEL PROYECTO</vt:lpstr>
      <vt:lpstr>Presentación de PowerPoint</vt:lpstr>
      <vt:lpstr>Presentación de PowerPoint</vt:lpstr>
      <vt:lpstr>Presentación de PowerPoint</vt:lpstr>
      <vt:lpstr>MÉTRICAS DEL PROCESO</vt:lpstr>
      <vt:lpstr>Presentación de PowerPoint</vt:lpstr>
      <vt:lpstr>Presentación de PowerPoint</vt:lpstr>
      <vt:lpstr>Presentación de PowerPoint</vt:lpstr>
      <vt:lpstr>HISTORIAL DE VERSIONES</vt:lpstr>
      <vt:lpstr>Presentación de PowerPoint</vt:lpstr>
      <vt:lpstr>PALETA DE ÍCONOS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ESTRUCTURADO</dc:title>
  <dc:creator>Shadow</dc:creator>
  <cp:lastModifiedBy>AUL-USR-AQ265</cp:lastModifiedBy>
  <cp:revision>165</cp:revision>
  <dcterms:created xsi:type="dcterms:W3CDTF">2012-12-16T23:58:08Z</dcterms:created>
  <dcterms:modified xsi:type="dcterms:W3CDTF">2016-06-20T18:40:45Z</dcterms:modified>
</cp:coreProperties>
</file>