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6" r:id="rId3"/>
    <p:sldId id="286" r:id="rId4"/>
    <p:sldId id="294" r:id="rId5"/>
    <p:sldId id="257"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28" r:id="rId22"/>
    <p:sldId id="313" r:id="rId23"/>
    <p:sldId id="314" r:id="rId24"/>
    <p:sldId id="329" r:id="rId25"/>
    <p:sldId id="316" r:id="rId26"/>
    <p:sldId id="317" r:id="rId27"/>
    <p:sldId id="318" r:id="rId28"/>
    <p:sldId id="319" r:id="rId29"/>
    <p:sldId id="320" r:id="rId30"/>
    <p:sldId id="321" r:id="rId31"/>
    <p:sldId id="322" r:id="rId32"/>
    <p:sldId id="324" r:id="rId33"/>
    <p:sldId id="323" r:id="rId34"/>
    <p:sldId id="325" r:id="rId35"/>
    <p:sldId id="326" r:id="rId36"/>
    <p:sldId id="32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22" autoAdjust="0"/>
    <p:restoredTop sz="94660"/>
  </p:normalViewPr>
  <p:slideViewPr>
    <p:cSldViewPr>
      <p:cViewPr varScale="1">
        <p:scale>
          <a:sx n="74" d="100"/>
          <a:sy n="74" d="100"/>
        </p:scale>
        <p:origin x="57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Gestor de la Demanda “Cliente”</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ES" altLang="es-PE" sz="1300" dirty="0" smtClean="0">
              <a:solidFill>
                <a:schemeClr val="tx1"/>
              </a:solidFill>
              <a:latin typeface="+mj-lt"/>
            </a:rPr>
            <a:t>Revisa y aprueba el Plan de Gestión del Proyecto</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a:p>
          <a:r>
            <a:rPr lang="es-ES" sz="1600" b="1" dirty="0" smtClean="0">
              <a:effectLst>
                <a:outerShdw blurRad="38100" dist="38100" dir="2700000" algn="tl">
                  <a:srgbClr val="000000">
                    <a:alpha val="43137"/>
                  </a:srgbClr>
                </a:outerShdw>
              </a:effectLst>
            </a:rPr>
            <a:t>DEV 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Supervisar en forma directa la ejecución de Plan detallado del Proyecto.</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Analista Funcional</a:t>
          </a:r>
        </a:p>
        <a:p>
          <a:r>
            <a:rPr lang="es-ES" sz="1600" b="1" dirty="0" smtClean="0">
              <a:effectLst>
                <a:outerShdw blurRad="38100" dist="38100" dir="2700000" algn="tl">
                  <a:srgbClr val="000000">
                    <a:alpha val="43137"/>
                  </a:srgbClr>
                </a:outerShdw>
              </a:effectLst>
            </a:rPr>
            <a:t>DEV 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Tomar requerimientos de cliente y poder bajar a un mayor nivel de detalle a efectos de elaborar la aplicación a la medida.</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Analista de Calidad</a:t>
          </a:r>
        </a:p>
        <a:p>
          <a:r>
            <a:rPr lang="es-ES" sz="1600" b="1" dirty="0" smtClean="0">
              <a:effectLst>
                <a:outerShdw blurRad="38100" dist="38100" dir="2700000" algn="tl">
                  <a:srgbClr val="000000">
                    <a:alpha val="43137"/>
                  </a:srgbClr>
                </a:outerShdw>
              </a:effectLst>
            </a:rPr>
            <a:t>DEV 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Analizar el control de calidad del desarrollo de la aplicación</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74ACA448-D52A-46EE-8D4A-CAE65DC18124}">
      <dgm:prSet custT="1"/>
      <dgm:spPr/>
      <dgm:t>
        <a:bodyPr/>
        <a:lstStyle/>
        <a:p>
          <a:pPr algn="just"/>
          <a:r>
            <a:rPr lang="es-ES" altLang="es-PE" sz="1300" dirty="0" smtClean="0">
              <a:solidFill>
                <a:schemeClr val="tx1"/>
              </a:solidFill>
              <a:latin typeface="+mj-lt"/>
            </a:rPr>
            <a:t>Participa en el kick off meeting externo .</a:t>
          </a:r>
          <a:endParaRPr lang="es-ES" altLang="es-PE" sz="1300" dirty="0">
            <a:solidFill>
              <a:schemeClr val="tx1"/>
            </a:solidFill>
            <a:latin typeface="+mj-lt"/>
          </a:endParaRPr>
        </a:p>
      </dgm:t>
    </dgm:pt>
    <dgm:pt modelId="{DE5E1955-F998-4ACD-9B7E-E3D8825CE19B}" type="parTrans" cxnId="{050B469C-04E8-4640-8B43-45A2F92981E6}">
      <dgm:prSet/>
      <dgm:spPr/>
      <dgm:t>
        <a:bodyPr/>
        <a:lstStyle/>
        <a:p>
          <a:endParaRPr lang="es-PE"/>
        </a:p>
      </dgm:t>
    </dgm:pt>
    <dgm:pt modelId="{99CF3047-6D32-4DAA-9D44-2F841CF2BBA8}" type="sibTrans" cxnId="{050B469C-04E8-4640-8B43-45A2F92981E6}">
      <dgm:prSet/>
      <dgm:spPr/>
      <dgm:t>
        <a:bodyPr/>
        <a:lstStyle/>
        <a:p>
          <a:endParaRPr lang="es-PE"/>
        </a:p>
      </dgm:t>
    </dgm:pt>
    <dgm:pt modelId="{CC5CC9BF-D580-4CD8-A264-916D118155E7}">
      <dgm:prSet custT="1"/>
      <dgm:spPr/>
      <dgm:t>
        <a:bodyPr/>
        <a:lstStyle/>
        <a:p>
          <a:pPr algn="just"/>
          <a:r>
            <a:rPr lang="es-ES" altLang="es-PE" sz="1300" dirty="0" smtClean="0">
              <a:solidFill>
                <a:schemeClr val="tx1"/>
              </a:solidFill>
              <a:latin typeface="+mj-lt"/>
            </a:rPr>
            <a:t>Coordina conjuntamente con Jefe de Proyecto los aspectos que desea resolver mediante el Proyecto.</a:t>
          </a:r>
          <a:endParaRPr lang="es-ES" altLang="es-PE" sz="1300" dirty="0">
            <a:solidFill>
              <a:schemeClr val="tx1"/>
            </a:solidFill>
            <a:latin typeface="+mj-lt"/>
          </a:endParaRPr>
        </a:p>
      </dgm:t>
    </dgm:pt>
    <dgm:pt modelId="{D9B8DD03-6F6B-4F6B-B934-A083A0256072}" type="parTrans" cxnId="{00FAD1C5-CBCE-4C43-BA15-52D78FF30D43}">
      <dgm:prSet/>
      <dgm:spPr/>
      <dgm:t>
        <a:bodyPr/>
        <a:lstStyle/>
        <a:p>
          <a:endParaRPr lang="es-PE"/>
        </a:p>
      </dgm:t>
    </dgm:pt>
    <dgm:pt modelId="{28954CD3-9BA9-4A27-8BBC-EF3EB468E462}" type="sibTrans" cxnId="{00FAD1C5-CBCE-4C43-BA15-52D78FF30D43}">
      <dgm:prSet/>
      <dgm:spPr/>
      <dgm:t>
        <a:bodyPr/>
        <a:lstStyle/>
        <a:p>
          <a:endParaRPr lang="es-PE"/>
        </a:p>
      </dgm:t>
    </dgm:pt>
    <dgm:pt modelId="{0E9293FA-9FFF-4F34-9A42-C5AB15DA1673}">
      <dgm:prSet custT="1"/>
      <dgm:spPr/>
      <dgm:t>
        <a:bodyPr/>
        <a:lstStyle/>
        <a:p>
          <a:r>
            <a:rPr lang="es-PE" sz="1200" dirty="0" smtClean="0">
              <a:solidFill>
                <a:schemeClr val="tx1"/>
              </a:solidFill>
              <a:latin typeface="+mj-lt"/>
            </a:rPr>
            <a:t>Asignar </a:t>
          </a:r>
          <a:r>
            <a:rPr lang="es-PE" sz="1200" dirty="0">
              <a:solidFill>
                <a:schemeClr val="tx1"/>
              </a:solidFill>
              <a:latin typeface="+mj-lt"/>
            </a:rPr>
            <a:t>los recursos al Proyecto.</a:t>
          </a:r>
        </a:p>
      </dgm:t>
    </dgm:pt>
    <dgm:pt modelId="{75D35909-598B-432C-962E-424FAFA03491}" type="parTrans" cxnId="{EA52785C-C671-4552-AEA0-6ED38EDDE47F}">
      <dgm:prSet/>
      <dgm:spPr/>
      <dgm:t>
        <a:bodyPr/>
        <a:lstStyle/>
        <a:p>
          <a:endParaRPr lang="es-PE"/>
        </a:p>
      </dgm:t>
    </dgm:pt>
    <dgm:pt modelId="{0AF580AA-C96F-4CF1-8180-E7B0DD739EA4}" type="sibTrans" cxnId="{EA52785C-C671-4552-AEA0-6ED38EDDE47F}">
      <dgm:prSet/>
      <dgm:spPr/>
      <dgm:t>
        <a:bodyPr/>
        <a:lstStyle/>
        <a:p>
          <a:endParaRPr lang="es-PE"/>
        </a:p>
      </dgm:t>
    </dgm:pt>
    <dgm:pt modelId="{8D8C50F2-6290-44DA-8528-A652E57973C7}">
      <dgm:prSet custT="1"/>
      <dgm:spPr/>
      <dgm:t>
        <a:bodyPr/>
        <a:lstStyle/>
        <a:p>
          <a:r>
            <a:rPr lang="es-PE" sz="1200" dirty="0" smtClean="0">
              <a:solidFill>
                <a:schemeClr val="tx1"/>
              </a:solidFill>
              <a:latin typeface="+mj-lt"/>
            </a:rPr>
            <a:t>Controlar </a:t>
          </a:r>
          <a:r>
            <a:rPr lang="es-PE" sz="1200" dirty="0">
              <a:solidFill>
                <a:schemeClr val="tx1"/>
              </a:solidFill>
              <a:latin typeface="+mj-lt"/>
            </a:rPr>
            <a:t>que el Proyecto se lleve a cabo en los plazos previstos y con la calidad adecuada (que cumpla todas las revisiones internas y externas de calidad).</a:t>
          </a:r>
        </a:p>
      </dgm:t>
    </dgm:pt>
    <dgm:pt modelId="{AB424996-4271-4E06-BCA3-1FAE1D36B96B}" type="parTrans" cxnId="{3E4C0B21-FA64-4568-8AF1-D271C1F74F1C}">
      <dgm:prSet/>
      <dgm:spPr/>
      <dgm:t>
        <a:bodyPr/>
        <a:lstStyle/>
        <a:p>
          <a:endParaRPr lang="es-PE"/>
        </a:p>
      </dgm:t>
    </dgm:pt>
    <dgm:pt modelId="{C0E20C75-71D6-4FC8-9221-8E0E8249EDCA}" type="sibTrans" cxnId="{3E4C0B21-FA64-4568-8AF1-D271C1F74F1C}">
      <dgm:prSet/>
      <dgm:spPr/>
      <dgm:t>
        <a:bodyPr/>
        <a:lstStyle/>
        <a:p>
          <a:endParaRPr lang="es-PE"/>
        </a:p>
      </dgm:t>
    </dgm:pt>
    <dgm:pt modelId="{A9296EBF-5F30-4F9B-97BA-3AA0A43D097D}">
      <dgm:prSet custT="1"/>
      <dgm:spPr/>
      <dgm:t>
        <a:bodyPr/>
        <a:lstStyle/>
        <a:p>
          <a:r>
            <a:rPr lang="es-PE" sz="1200" dirty="0" smtClean="0">
              <a:solidFill>
                <a:schemeClr val="tx1"/>
              </a:solidFill>
              <a:latin typeface="+mj-lt"/>
            </a:rPr>
            <a:t>Revisar </a:t>
          </a:r>
          <a:r>
            <a:rPr lang="es-PE" sz="1200" dirty="0">
              <a:solidFill>
                <a:schemeClr val="tx1"/>
              </a:solidFill>
              <a:latin typeface="+mj-lt"/>
            </a:rPr>
            <a:t>y aprobar el Plan de Proyecto.</a:t>
          </a:r>
        </a:p>
      </dgm:t>
    </dgm:pt>
    <dgm:pt modelId="{FD905E2C-1C7B-44A8-A645-469680A6719B}" type="parTrans" cxnId="{96A8E0C5-DAA2-45F7-8A7A-7977C2423C35}">
      <dgm:prSet/>
      <dgm:spPr/>
      <dgm:t>
        <a:bodyPr/>
        <a:lstStyle/>
        <a:p>
          <a:endParaRPr lang="es-PE"/>
        </a:p>
      </dgm:t>
    </dgm:pt>
    <dgm:pt modelId="{7D26CD7B-9A13-4349-823F-7ABE08BFF897}" type="sibTrans" cxnId="{96A8E0C5-DAA2-45F7-8A7A-7977C2423C35}">
      <dgm:prSet/>
      <dgm:spPr/>
      <dgm:t>
        <a:bodyPr/>
        <a:lstStyle/>
        <a:p>
          <a:endParaRPr lang="es-PE"/>
        </a:p>
      </dgm:t>
    </dgm:pt>
    <dgm:pt modelId="{55BB7966-CECB-4CBC-A7F9-BDA71046CBF3}">
      <dgm:prSet custT="1"/>
      <dgm:spPr/>
      <dgm:t>
        <a:bodyPr/>
        <a:lstStyle/>
        <a:p>
          <a:r>
            <a:rPr lang="es-PE" sz="1200" dirty="0" smtClean="0">
              <a:solidFill>
                <a:schemeClr val="tx1"/>
              </a:solidFill>
              <a:latin typeface="+mj-lt"/>
            </a:rPr>
            <a:t> </a:t>
          </a:r>
          <a:r>
            <a:rPr lang="es-PE" sz="1200" dirty="0">
              <a:solidFill>
                <a:schemeClr val="tx1"/>
              </a:solidFill>
              <a:latin typeface="+mj-lt"/>
            </a:rPr>
            <a:t>Identificar problemas, riesgos y tomar acciones de forma preventiva.</a:t>
          </a:r>
        </a:p>
      </dgm:t>
    </dgm:pt>
    <dgm:pt modelId="{5C15B9C8-03E4-49AC-867A-B6EDB3F7F46A}" type="parTrans" cxnId="{1F86C18B-EDF9-4F5A-A454-11A2A727CF66}">
      <dgm:prSet/>
      <dgm:spPr/>
      <dgm:t>
        <a:bodyPr/>
        <a:lstStyle/>
        <a:p>
          <a:endParaRPr lang="es-PE"/>
        </a:p>
      </dgm:t>
    </dgm:pt>
    <dgm:pt modelId="{3E227E4E-5B36-4EE1-839B-E8BF313F6F70}" type="sibTrans" cxnId="{1F86C18B-EDF9-4F5A-A454-11A2A727CF66}">
      <dgm:prSet/>
      <dgm:spPr/>
      <dgm:t>
        <a:bodyPr/>
        <a:lstStyle/>
        <a:p>
          <a:endParaRPr lang="es-PE"/>
        </a:p>
      </dgm:t>
    </dgm:pt>
    <dgm:pt modelId="{330DDCA6-B9F5-446B-9592-A7B06C849FA8}">
      <dgm:prSet custT="1"/>
      <dgm:spPr/>
      <dgm:t>
        <a:bodyPr/>
        <a:lstStyle/>
        <a:p>
          <a:r>
            <a:rPr lang="es-PE" sz="1300" dirty="0" smtClean="0">
              <a:solidFill>
                <a:schemeClr val="tx1"/>
              </a:solidFill>
              <a:latin typeface="+mj-lt"/>
            </a:rPr>
            <a:t>Saber </a:t>
          </a:r>
          <a:r>
            <a:rPr lang="es-PE" sz="1300" dirty="0">
              <a:solidFill>
                <a:schemeClr val="tx1"/>
              </a:solidFill>
              <a:latin typeface="+mj-lt"/>
            </a:rPr>
            <a:t>detectar, en la medida de lo posible,  eventuales omisiones en los requerimientos del cliente.</a:t>
          </a:r>
        </a:p>
      </dgm:t>
    </dgm:pt>
    <dgm:pt modelId="{1A1C41FB-3838-40E0-A44D-B25232226D28}" type="parTrans" cxnId="{CC61305C-7552-4D98-9096-BED119D4700F}">
      <dgm:prSet/>
      <dgm:spPr/>
      <dgm:t>
        <a:bodyPr/>
        <a:lstStyle/>
        <a:p>
          <a:endParaRPr lang="es-PE"/>
        </a:p>
      </dgm:t>
    </dgm:pt>
    <dgm:pt modelId="{5D5CE6AA-289B-4C97-858D-FF93ECAD0F0D}" type="sibTrans" cxnId="{CC61305C-7552-4D98-9096-BED119D4700F}">
      <dgm:prSet/>
      <dgm:spPr/>
      <dgm:t>
        <a:bodyPr/>
        <a:lstStyle/>
        <a:p>
          <a:endParaRPr lang="es-PE"/>
        </a:p>
      </dgm:t>
    </dgm:pt>
    <dgm:pt modelId="{AE17EA56-5DF4-4A88-940A-99CEC8679E81}">
      <dgm:prSet custT="1"/>
      <dgm:spPr/>
      <dgm:t>
        <a:bodyPr/>
        <a:lstStyle/>
        <a:p>
          <a:r>
            <a:rPr lang="es-PE" sz="1300" dirty="0" smtClean="0">
              <a:solidFill>
                <a:schemeClr val="tx1"/>
              </a:solidFill>
              <a:latin typeface="+mj-lt"/>
            </a:rPr>
            <a:t>Validar/Obtener </a:t>
          </a:r>
          <a:r>
            <a:rPr lang="es-PE" sz="1300" dirty="0">
              <a:solidFill>
                <a:schemeClr val="tx1"/>
              </a:solidFill>
              <a:latin typeface="+mj-lt"/>
            </a:rPr>
            <a:t>la aprobación de las definiciones del usuario.</a:t>
          </a:r>
        </a:p>
      </dgm:t>
    </dgm:pt>
    <dgm:pt modelId="{162A3389-BA66-44A0-9698-CE8332AB417F}" type="parTrans" cxnId="{5BCB834E-6D6F-4502-B243-06423726618A}">
      <dgm:prSet/>
      <dgm:spPr/>
      <dgm:t>
        <a:bodyPr/>
        <a:lstStyle/>
        <a:p>
          <a:endParaRPr lang="es-PE"/>
        </a:p>
      </dgm:t>
    </dgm:pt>
    <dgm:pt modelId="{25C4D992-4FC8-4693-9F06-0C91841F9301}" type="sibTrans" cxnId="{5BCB834E-6D6F-4502-B243-06423726618A}">
      <dgm:prSet/>
      <dgm:spPr/>
      <dgm:t>
        <a:bodyPr/>
        <a:lstStyle/>
        <a:p>
          <a:endParaRPr lang="es-PE"/>
        </a:p>
      </dgm:t>
    </dgm:pt>
    <dgm:pt modelId="{E6936C9C-9F10-42FE-9CF3-A73FC8984524}">
      <dgm:prSet custT="1"/>
      <dgm:spPr/>
      <dgm:t>
        <a:bodyPr/>
        <a:lstStyle/>
        <a:p>
          <a:r>
            <a:rPr lang="es-PE" sz="1300" dirty="0" smtClean="0">
              <a:solidFill>
                <a:schemeClr val="tx1"/>
              </a:solidFill>
              <a:latin typeface="+mj-lt"/>
            </a:rPr>
            <a:t>Verificar </a:t>
          </a:r>
          <a:r>
            <a:rPr lang="es-PE" sz="1300" dirty="0">
              <a:solidFill>
                <a:schemeClr val="tx1"/>
              </a:solidFill>
              <a:latin typeface="+mj-lt"/>
            </a:rPr>
            <a:t>el cumplimiento de los requerimientos desde el punto de vista del usuario.</a:t>
          </a:r>
        </a:p>
      </dgm:t>
    </dgm:pt>
    <dgm:pt modelId="{A773D30B-0CF4-43A2-B589-9E63011AF4EE}" type="parTrans" cxnId="{9E9235B7-F332-4BFD-BF33-3FEC08EC1A67}">
      <dgm:prSet/>
      <dgm:spPr/>
      <dgm:t>
        <a:bodyPr/>
        <a:lstStyle/>
        <a:p>
          <a:endParaRPr lang="es-PE"/>
        </a:p>
      </dgm:t>
    </dgm:pt>
    <dgm:pt modelId="{57220467-C1C2-4979-B1FA-3E3E770B9C3F}" type="sibTrans" cxnId="{9E9235B7-F332-4BFD-BF33-3FEC08EC1A67}">
      <dgm:prSet/>
      <dgm:spPr/>
      <dgm:t>
        <a:bodyPr/>
        <a:lstStyle/>
        <a:p>
          <a:endParaRPr lang="es-PE"/>
        </a:p>
      </dgm:t>
    </dgm:pt>
    <dgm:pt modelId="{F45805A5-4903-4E04-831B-2CBF192EA7B9}">
      <dgm:prSet custT="1"/>
      <dgm:spPr/>
      <dgm:t>
        <a:bodyPr/>
        <a:lstStyle/>
        <a:p>
          <a:r>
            <a:rPr lang="es-PE" sz="1300" dirty="0" smtClean="0">
              <a:latin typeface="+mj-lt"/>
            </a:rPr>
            <a:t>Proponer y optimizar puntos de control en el desarrollo de la Aplicación</a:t>
          </a:r>
        </a:p>
      </dgm:t>
    </dgm:pt>
    <dgm:pt modelId="{AC738766-0496-497D-A43B-3F9B3525378D}" type="parTrans" cxnId="{30C773E1-19D0-4EB8-9E74-902866DFD679}">
      <dgm:prSet/>
      <dgm:spPr/>
      <dgm:t>
        <a:bodyPr/>
        <a:lstStyle/>
        <a:p>
          <a:endParaRPr lang="es-PE"/>
        </a:p>
      </dgm:t>
    </dgm:pt>
    <dgm:pt modelId="{3336DA60-F922-4857-92B5-3C1C73A6A5FB}" type="sibTrans" cxnId="{30C773E1-19D0-4EB8-9E74-902866DFD679}">
      <dgm:prSet/>
      <dgm:spPr/>
      <dgm:t>
        <a:bodyPr/>
        <a:lstStyle/>
        <a:p>
          <a:endParaRPr lang="es-PE"/>
        </a:p>
      </dgm:t>
    </dgm:pt>
    <dgm:pt modelId="{AC10B7E3-8902-407E-871C-0ED10E112716}">
      <dgm:prSet custT="1"/>
      <dgm:spPr/>
      <dgm:t>
        <a:bodyPr/>
        <a:lstStyle/>
        <a:p>
          <a:r>
            <a:rPr lang="es-PE" sz="1300" dirty="0" smtClean="0">
              <a:latin typeface="+mj-lt"/>
            </a:rPr>
            <a:t>Garantizar el cumplimiento de las normas y estándares de calidad pertinentes con el fin de garantizar la eficacia del desarrollo de la aplicación.</a:t>
          </a:r>
        </a:p>
      </dgm:t>
    </dgm:pt>
    <dgm:pt modelId="{FAE70491-E9FA-4B6F-8073-D35685177312}" type="parTrans" cxnId="{BCA904EF-DA8C-4D4F-BDBE-F04229EF74F7}">
      <dgm:prSet/>
      <dgm:spPr/>
      <dgm:t>
        <a:bodyPr/>
        <a:lstStyle/>
        <a:p>
          <a:endParaRPr lang="es-PE"/>
        </a:p>
      </dgm:t>
    </dgm:pt>
    <dgm:pt modelId="{824F72B6-4664-40B3-AFAB-96EA165535E1}" type="sibTrans" cxnId="{BCA904EF-DA8C-4D4F-BDBE-F04229EF74F7}">
      <dgm:prSet/>
      <dgm:spPr/>
      <dgm:t>
        <a:bodyPr/>
        <a:lstStyle/>
        <a:p>
          <a:endParaRPr lang="es-PE"/>
        </a:p>
      </dgm:t>
    </dgm:pt>
    <dgm:pt modelId="{7E74AEB0-A672-4EDD-B6F5-DAA71AC750EC}">
      <dgm:prSet custT="1"/>
      <dgm:spPr/>
      <dgm:t>
        <a:bodyPr/>
        <a:lstStyle/>
        <a:p>
          <a:r>
            <a:rPr lang="es-PE" sz="1300" dirty="0" smtClean="0">
              <a:latin typeface="+mj-lt"/>
            </a:rPr>
            <a:t>Realizar auditorías de calidad durante el desarrollo de la aplicación.</a:t>
          </a:r>
        </a:p>
      </dgm:t>
    </dgm:pt>
    <dgm:pt modelId="{E05C0095-7FC6-40EA-B2A1-71396EE21E90}" type="parTrans" cxnId="{51A6DCD7-F113-4931-BC8E-62F76E94D20E}">
      <dgm:prSet/>
      <dgm:spPr/>
      <dgm:t>
        <a:bodyPr/>
        <a:lstStyle/>
        <a:p>
          <a:endParaRPr lang="es-PE"/>
        </a:p>
      </dgm:t>
    </dgm:pt>
    <dgm:pt modelId="{522DE70D-E94C-4A88-8361-29B096C84D35}" type="sibTrans" cxnId="{51A6DCD7-F113-4931-BC8E-62F76E94D20E}">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64455">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083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123449">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125311">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111570">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129992">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89520">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105107">
        <dgm:presLayoutVars>
          <dgm:bulletEnabled val="1"/>
        </dgm:presLayoutVars>
      </dgm:prSet>
      <dgm:spPr/>
      <dgm:t>
        <a:bodyPr/>
        <a:lstStyle/>
        <a:p>
          <a:endParaRPr lang="es-PE"/>
        </a:p>
      </dgm:t>
    </dgm:pt>
  </dgm:ptLst>
  <dgm:cxnLst>
    <dgm:cxn modelId="{5BCB834E-6D6F-4502-B243-06423726618A}" srcId="{98EAEFBA-6B1B-41FF-9ECF-E0BE9858B206}" destId="{AE17EA56-5DF4-4A88-940A-99CEC8679E81}" srcOrd="2" destOrd="0" parTransId="{162A3389-BA66-44A0-9698-CE8332AB417F}" sibTransId="{25C4D992-4FC8-4693-9F06-0C91841F9301}"/>
    <dgm:cxn modelId="{1F86C18B-EDF9-4F5A-A454-11A2A727CF66}" srcId="{2DA36621-5AD9-43CE-974E-D6F11CA97388}" destId="{55BB7966-CECB-4CBC-A7F9-BDA71046CBF3}" srcOrd="4" destOrd="0" parTransId="{5C15B9C8-03E4-49AC-867A-B6EDB3F7F46A}" sibTransId="{3E227E4E-5B36-4EE1-839B-E8BF313F6F70}"/>
    <dgm:cxn modelId="{4EA74696-49B8-4CFA-9131-16A3522F8D19}" type="presOf" srcId="{F45805A5-4903-4E04-831B-2CBF192EA7B9}" destId="{50E57063-BAFE-4849-B27F-45AB6336F242}" srcOrd="0" destOrd="1" presId="urn:microsoft.com/office/officeart/2005/8/layout/vList5"/>
    <dgm:cxn modelId="{BA65A403-F5F2-42C7-8119-1E8F88CDD40F}" type="presOf" srcId="{AE17EA56-5DF4-4A88-940A-99CEC8679E81}" destId="{606E3E56-5C5B-4E6D-B3B5-731FAFDC0CDE}" srcOrd="0" destOrd="2" presId="urn:microsoft.com/office/officeart/2005/8/layout/vList5"/>
    <dgm:cxn modelId="{40318578-2F46-4AFE-AD7A-C1C4112DB9AA}" type="presOf" srcId="{E3D32605-2223-480D-B69E-759FB6DB1567}" destId="{55A4A5BB-6FD8-475A-835C-B4EB380A1BDF}"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EA65ABE-17A2-4EB1-8ED4-2FF27E743634}" type="presOf" srcId="{CC5CC9BF-D580-4CD8-A264-916D118155E7}" destId="{55A4A5BB-6FD8-475A-835C-B4EB380A1BDF}" srcOrd="0" destOrd="2" presId="urn:microsoft.com/office/officeart/2005/8/layout/vList5"/>
    <dgm:cxn modelId="{24D30155-ACE9-4E58-B76E-900856ED637D}" type="presOf" srcId="{0E9293FA-9FFF-4F34-9A42-C5AB15DA1673}" destId="{90FF61B1-8C9B-462F-B4E1-EA95A07D6F86}" srcOrd="0" destOrd="1" presId="urn:microsoft.com/office/officeart/2005/8/layout/vList5"/>
    <dgm:cxn modelId="{00FAD1C5-CBCE-4C43-BA15-52D78FF30D43}" srcId="{6B39907D-F20D-4C28-BC3D-FE4D86D767F5}" destId="{CC5CC9BF-D580-4CD8-A264-916D118155E7}" srcOrd="2" destOrd="0" parTransId="{D9B8DD03-6F6B-4F6B-B934-A083A0256072}" sibTransId="{28954CD3-9BA9-4A27-8BBC-EF3EB468E462}"/>
    <dgm:cxn modelId="{06C3EF35-284D-4D6B-A5FA-7D80D3CB4DAF}" type="presOf" srcId="{A9296EBF-5F30-4F9B-97BA-3AA0A43D097D}" destId="{90FF61B1-8C9B-462F-B4E1-EA95A07D6F86}" srcOrd="0" destOrd="3"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050B469C-04E8-4640-8B43-45A2F92981E6}" srcId="{6B39907D-F20D-4C28-BC3D-FE4D86D767F5}" destId="{74ACA448-D52A-46EE-8D4A-CAE65DC18124}" srcOrd="1" destOrd="0" parTransId="{DE5E1955-F998-4ACD-9B7E-E3D8825CE19B}" sibTransId="{99CF3047-6D32-4DAA-9D44-2F841CF2BBA8}"/>
    <dgm:cxn modelId="{EEC4BEEF-33ED-474D-82F3-A848830CB58B}" type="presOf" srcId="{E6936C9C-9F10-42FE-9CF3-A73FC8984524}" destId="{606E3E56-5C5B-4E6D-B3B5-731FAFDC0CDE}" srcOrd="0" destOrd="3" presId="urn:microsoft.com/office/officeart/2005/8/layout/vList5"/>
    <dgm:cxn modelId="{9E9235B7-F332-4BFD-BF33-3FEC08EC1A67}" srcId="{98EAEFBA-6B1B-41FF-9ECF-E0BE9858B206}" destId="{E6936C9C-9F10-42FE-9CF3-A73FC8984524}" srcOrd="3" destOrd="0" parTransId="{A773D30B-0CF4-43A2-B589-9E63011AF4EE}" sibTransId="{57220467-C1C2-4979-B1FA-3E3E770B9C3F}"/>
    <dgm:cxn modelId="{B6948471-C5FE-4133-B300-CA3814FC4054}" type="presOf" srcId="{330DDCA6-B9F5-446B-9592-A7B06C849FA8}" destId="{606E3E56-5C5B-4E6D-B3B5-731FAFDC0CDE}" srcOrd="0" destOrd="1" presId="urn:microsoft.com/office/officeart/2005/8/layout/vList5"/>
    <dgm:cxn modelId="{9A21683A-C0E7-4124-A07A-315D7000566D}" type="presOf" srcId="{AC10B7E3-8902-407E-871C-0ED10E112716}" destId="{50E57063-BAFE-4849-B27F-45AB6336F242}" srcOrd="0" destOrd="2" presId="urn:microsoft.com/office/officeart/2005/8/layout/vList5"/>
    <dgm:cxn modelId="{A3974840-B708-4D6B-B975-409C5325DD15}" type="presOf" srcId="{74ACA448-D52A-46EE-8D4A-CAE65DC18124}" destId="{55A4A5BB-6FD8-475A-835C-B4EB380A1BDF}" srcOrd="0" destOrd="1" presId="urn:microsoft.com/office/officeart/2005/8/layout/vList5"/>
    <dgm:cxn modelId="{EA52785C-C671-4552-AEA0-6ED38EDDE47F}" srcId="{2DA36621-5AD9-43CE-974E-D6F11CA97388}" destId="{0E9293FA-9FFF-4F34-9A42-C5AB15DA1673}" srcOrd="1" destOrd="0" parTransId="{75D35909-598B-432C-962E-424FAFA03491}" sibTransId="{0AF580AA-C96F-4CF1-8180-E7B0DD739EA4}"/>
    <dgm:cxn modelId="{30C773E1-19D0-4EB8-9E74-902866DFD679}" srcId="{ACCA13B9-031D-4126-B460-6A7ED494DC1B}" destId="{F45805A5-4903-4E04-831B-2CBF192EA7B9}" srcOrd="1" destOrd="0" parTransId="{AC738766-0496-497D-A43B-3F9B3525378D}" sibTransId="{3336DA60-F922-4857-92B5-3C1C73A6A5FB}"/>
    <dgm:cxn modelId="{3E4C0B21-FA64-4568-8AF1-D271C1F74F1C}" srcId="{2DA36621-5AD9-43CE-974E-D6F11CA97388}" destId="{8D8C50F2-6290-44DA-8528-A652E57973C7}" srcOrd="2" destOrd="0" parTransId="{AB424996-4271-4E06-BCA3-1FAE1D36B96B}" sibTransId="{C0E20C75-71D6-4FC8-9221-8E0E8249EDCA}"/>
    <dgm:cxn modelId="{145261E4-26FA-4460-A2B4-3DE5F2B77B83}" type="presOf" srcId="{6B39907D-F20D-4C28-BC3D-FE4D86D767F5}" destId="{8CC325B9-FE1B-4789-9E50-400E884AD525}" srcOrd="0" destOrd="0" presId="urn:microsoft.com/office/officeart/2005/8/layout/vList5"/>
    <dgm:cxn modelId="{A2EF727C-40F1-46A8-ACEA-4B2971382996}" type="presOf" srcId="{7E74AEB0-A672-4EDD-B6F5-DAA71AC750EC}" destId="{50E57063-BAFE-4849-B27F-45AB6336F242}" srcOrd="0" destOrd="3" presId="urn:microsoft.com/office/officeart/2005/8/layout/vList5"/>
    <dgm:cxn modelId="{96A8E0C5-DAA2-45F7-8A7A-7977C2423C35}" srcId="{2DA36621-5AD9-43CE-974E-D6F11CA97388}" destId="{A9296EBF-5F30-4F9B-97BA-3AA0A43D097D}" srcOrd="3" destOrd="0" parTransId="{FD905E2C-1C7B-44A8-A645-469680A6719B}" sibTransId="{7D26CD7B-9A13-4349-823F-7ABE08BFF897}"/>
    <dgm:cxn modelId="{DFDDD0F7-24BE-4C28-9ABD-E96658C95677}" srcId="{2DA36621-5AD9-43CE-974E-D6F11CA97388}" destId="{7074DA97-B849-4BFE-B9C8-2251A2A095F7}" srcOrd="0" destOrd="0" parTransId="{1F7BCBF4-E74D-4A33-8BD5-70D7559B5B20}" sibTransId="{AC3E9007-C5F9-4B5E-AD84-0C150F814ECB}"/>
    <dgm:cxn modelId="{7265392C-1662-4DC8-81B5-A44CAC1D1166}" type="presOf" srcId="{ACCA13B9-031D-4126-B460-6A7ED494DC1B}" destId="{0C172A3D-1747-485F-A12F-621E60BDAD9E}" srcOrd="0" destOrd="0"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039ADF45-69CB-48DA-861A-F9B3C049FF7F}" srcId="{5C797779-C81B-43F3-8423-A700598B2677}" destId="{2DA36621-5AD9-43CE-974E-D6F11CA97388}" srcOrd="1" destOrd="0" parTransId="{A13BD8B3-D15A-4AE1-B5DC-A23D683691CC}" sibTransId="{7F85B649-8D87-4C46-8400-47D1CD9CF92C}"/>
    <dgm:cxn modelId="{5C1EC92E-C941-42BC-A6B8-740C1F8FEDB5}" type="presOf" srcId="{912786C0-1A5C-4994-B17A-49C3EA2CD46C}" destId="{50E57063-BAFE-4849-B27F-45AB6336F242}"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41E70123-8BE2-4162-81A8-E0CBFED1B886}" srcId="{ACCA13B9-031D-4126-B460-6A7ED494DC1B}" destId="{912786C0-1A5C-4994-B17A-49C3EA2CD46C}" srcOrd="0" destOrd="0" parTransId="{2CC0A6A4-3743-4D4D-BDCF-B51C37F2880A}" sibTransId="{C5D0A306-E29B-443C-87A3-42E83C27595D}"/>
    <dgm:cxn modelId="{7CE0CC06-7927-4653-9CC5-F545F1BD8E99}" type="presOf" srcId="{7074DA97-B849-4BFE-B9C8-2251A2A095F7}" destId="{90FF61B1-8C9B-462F-B4E1-EA95A07D6F86}" srcOrd="0" destOrd="0" presId="urn:microsoft.com/office/officeart/2005/8/layout/vList5"/>
    <dgm:cxn modelId="{343B0383-D71F-47F0-9E93-3324E26F59DD}" type="presOf" srcId="{5C797779-C81B-43F3-8423-A700598B2677}" destId="{F6C33D35-E9A4-4BC8-B34B-3C838877C58B}" srcOrd="0" destOrd="0" presId="urn:microsoft.com/office/officeart/2005/8/layout/vList5"/>
    <dgm:cxn modelId="{0588F6A2-6307-4871-8336-680357DDB6FB}" type="presOf" srcId="{E6903C73-8DCB-4035-A9C3-F0717B48D13E}" destId="{606E3E56-5C5B-4E6D-B3B5-731FAFDC0CDE}" srcOrd="0" destOrd="0" presId="urn:microsoft.com/office/officeart/2005/8/layout/vList5"/>
    <dgm:cxn modelId="{CC61305C-7552-4D98-9096-BED119D4700F}" srcId="{98EAEFBA-6B1B-41FF-9ECF-E0BE9858B206}" destId="{330DDCA6-B9F5-446B-9592-A7B06C849FA8}" srcOrd="1" destOrd="0" parTransId="{1A1C41FB-3838-40E0-A44D-B25232226D28}" sibTransId="{5D5CE6AA-289B-4C97-858D-FF93ECAD0F0D}"/>
    <dgm:cxn modelId="{51A6DCD7-F113-4931-BC8E-62F76E94D20E}" srcId="{ACCA13B9-031D-4126-B460-6A7ED494DC1B}" destId="{7E74AEB0-A672-4EDD-B6F5-DAA71AC750EC}" srcOrd="3" destOrd="0" parTransId="{E05C0095-7FC6-40EA-B2A1-71396EE21E90}" sibTransId="{522DE70D-E94C-4A88-8361-29B096C84D35}"/>
    <dgm:cxn modelId="{A3DEA26B-DB29-4139-8435-EB1200B60BC6}" srcId="{5C797779-C81B-43F3-8423-A700598B2677}" destId="{ACCA13B9-031D-4126-B460-6A7ED494DC1B}" srcOrd="3" destOrd="0" parTransId="{353FCA3C-F188-4DBA-B2D1-04DD0170E8BD}" sibTransId="{15D1A88D-399A-44CE-AA6E-8E77065C2E13}"/>
    <dgm:cxn modelId="{FEC60A8A-FE47-465A-907A-2C25A834A241}" type="presOf" srcId="{55BB7966-CECB-4CBC-A7F9-BDA71046CBF3}" destId="{90FF61B1-8C9B-462F-B4E1-EA95A07D6F86}" srcOrd="0" destOrd="4" presId="urn:microsoft.com/office/officeart/2005/8/layout/vList5"/>
    <dgm:cxn modelId="{BCA904EF-DA8C-4D4F-BDBE-F04229EF74F7}" srcId="{ACCA13B9-031D-4126-B460-6A7ED494DC1B}" destId="{AC10B7E3-8902-407E-871C-0ED10E112716}" srcOrd="2" destOrd="0" parTransId="{FAE70491-E9FA-4B6F-8073-D35685177312}" sibTransId="{824F72B6-4664-40B3-AFAB-96EA165535E1}"/>
    <dgm:cxn modelId="{90F6D8BD-9433-4FFA-B085-8A535E17A233}" type="presOf" srcId="{98EAEFBA-6B1B-41FF-9ECF-E0BE9858B206}" destId="{4F1584CA-B33D-4DB0-9C34-1ECED7CFA1C5}" srcOrd="0" destOrd="0" presId="urn:microsoft.com/office/officeart/2005/8/layout/vList5"/>
    <dgm:cxn modelId="{A26CD2D2-CF94-40AE-BBF5-929A1309F301}" type="presOf" srcId="{8D8C50F2-6290-44DA-8528-A652E57973C7}" destId="{90FF61B1-8C9B-462F-B4E1-EA95A07D6F86}" srcOrd="0" destOrd="2" presId="urn:microsoft.com/office/officeart/2005/8/layout/vList5"/>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Programador</a:t>
          </a:r>
        </a:p>
        <a:p>
          <a:r>
            <a:rPr lang="es-ES" sz="1600" b="1" dirty="0" smtClean="0">
              <a:effectLst>
                <a:outerShdw blurRad="38100" dist="38100" dir="2700000" algn="tl">
                  <a:srgbClr val="000000">
                    <a:alpha val="43137"/>
                  </a:srgbClr>
                </a:outerShdw>
              </a:effectLst>
            </a:rPr>
            <a:t>DEV SOFT</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200" dirty="0" smtClean="0">
              <a:solidFill>
                <a:schemeClr val="tx1"/>
              </a:solidFill>
              <a:latin typeface="+mj-lt"/>
            </a:rPr>
            <a:t>Participar en el diseño técnico del sistema.</a:t>
          </a:r>
          <a:endParaRPr lang="es-PE" sz="12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Programador</a:t>
          </a:r>
        </a:p>
        <a:p>
          <a:r>
            <a:rPr lang="es-ES" sz="1600" b="1" dirty="0" smtClean="0">
              <a:effectLst>
                <a:outerShdw blurRad="38100" dist="38100" dir="2700000" algn="tl">
                  <a:srgbClr val="000000">
                    <a:alpha val="43137"/>
                  </a:srgbClr>
                </a:outerShdw>
              </a:effectLst>
            </a:rPr>
            <a:t>DEV 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87313" indent="-87313" algn="just"/>
          <a:r>
            <a:rPr lang="es-PE" altLang="es-PE" sz="1200" dirty="0" smtClean="0">
              <a:solidFill>
                <a:schemeClr val="tx1"/>
              </a:solidFill>
              <a:latin typeface="+mj-lt"/>
            </a:rPr>
            <a:t>Codificar los algoritmos recibidos del Analista Programador, con comentarios y según metodologías propuestas.</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Documentador</a:t>
          </a:r>
        </a:p>
        <a:p>
          <a:r>
            <a:rPr lang="es-ES" sz="1600" b="1" dirty="0" smtClean="0">
              <a:effectLst>
                <a:outerShdw blurRad="38100" dist="38100" dir="2700000" algn="tl">
                  <a:srgbClr val="000000">
                    <a:alpha val="43137"/>
                  </a:srgbClr>
                </a:outerShdw>
              </a:effectLst>
            </a:rPr>
            <a:t>DEV 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pPr algn="just"/>
          <a:r>
            <a:rPr lang="es-PE" altLang="es-PE" sz="1200" dirty="0" smtClean="0">
              <a:solidFill>
                <a:schemeClr val="tx1"/>
              </a:solidFill>
              <a:latin typeface="+mj-lt"/>
            </a:rPr>
            <a:t>Elaborar y/o actualizar los manuales  y otros documentos relacionados con la aplicación teniendo en cuenta los estándares establecidos por PDS E.I.R.L.</a:t>
          </a:r>
          <a:endParaRPr lang="es-PE" sz="12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Gestor de la Configuración</a:t>
          </a:r>
        </a:p>
        <a:p>
          <a:r>
            <a:rPr lang="es-ES" sz="1600" b="1" smtClean="0">
              <a:effectLst>
                <a:outerShdw blurRad="38100" dist="38100" dir="2700000" algn="tl">
                  <a:srgbClr val="000000">
                    <a:alpha val="43137"/>
                  </a:srgbClr>
                </a:outerShdw>
              </a:effectLst>
            </a:rPr>
            <a:t>DEV </a:t>
          </a:r>
          <a:r>
            <a:rPr lang="es-ES" sz="1600" b="1" dirty="0" smtClean="0">
              <a:effectLst>
                <a:outerShdw blurRad="38100" dist="38100" dir="2700000" algn="tl">
                  <a:srgbClr val="000000">
                    <a:alpha val="43137"/>
                  </a:srgbClr>
                </a:outerShdw>
              </a:effectLst>
            </a:rPr>
            <a:t>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pPr algn="just"/>
          <a:r>
            <a:rPr lang="es-PE" sz="1200" dirty="0" smtClean="0">
              <a:latin typeface="+mj-lt"/>
            </a:rPr>
            <a:t>Realizar Seguimiento de las Fases de Desarrollo de Software según la metodología de CASCADA.</a:t>
          </a:r>
          <a:endParaRPr lang="es-PE" sz="12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6B00BDC6-DFF6-4F14-86E1-E5B08A1CBFD2}">
      <dgm:prSet custT="1"/>
      <dgm:spPr/>
      <dgm:t>
        <a:bodyPr/>
        <a:lstStyle/>
        <a:p>
          <a:r>
            <a:rPr lang="es-PE" altLang="es-PE" sz="1200" dirty="0" smtClean="0">
              <a:solidFill>
                <a:schemeClr val="tx1"/>
              </a:solidFill>
              <a:latin typeface="+mj-lt"/>
            </a:rPr>
            <a:t>Efectuar la programación cumpliendo con los estándares.</a:t>
          </a:r>
        </a:p>
      </dgm:t>
    </dgm:pt>
    <dgm:pt modelId="{EF8EED6A-430F-451D-B950-BD714A9E9622}" type="parTrans" cxnId="{07C9A9BE-BE78-4689-BB55-3568E4E20D97}">
      <dgm:prSet/>
      <dgm:spPr/>
      <dgm:t>
        <a:bodyPr/>
        <a:lstStyle/>
        <a:p>
          <a:endParaRPr lang="es-PE"/>
        </a:p>
      </dgm:t>
    </dgm:pt>
    <dgm:pt modelId="{10B41CD3-7B90-4AA2-A10C-4CCA55BE5835}" type="sibTrans" cxnId="{07C9A9BE-BE78-4689-BB55-3568E4E20D97}">
      <dgm:prSet/>
      <dgm:spPr/>
      <dgm:t>
        <a:bodyPr/>
        <a:lstStyle/>
        <a:p>
          <a:endParaRPr lang="es-PE"/>
        </a:p>
      </dgm:t>
    </dgm:pt>
    <dgm:pt modelId="{8548025E-DA45-4C8F-A61F-EC14A372FDBF}">
      <dgm:prSet custT="1"/>
      <dgm:spPr/>
      <dgm:t>
        <a:bodyPr/>
        <a:lstStyle/>
        <a:p>
          <a:r>
            <a:rPr lang="es-PE" altLang="es-PE" sz="1200" dirty="0" smtClean="0">
              <a:solidFill>
                <a:schemeClr val="tx1"/>
              </a:solidFill>
              <a:latin typeface="+mj-lt"/>
            </a:rPr>
            <a:t>Elaborar la documentación técnica del sistema.</a:t>
          </a:r>
        </a:p>
      </dgm:t>
    </dgm:pt>
    <dgm:pt modelId="{8D3E899E-F111-4D35-B11D-4265BED4B4CB}" type="parTrans" cxnId="{1593D05C-DEAA-49AD-AB93-4D861ACCD63F}">
      <dgm:prSet/>
      <dgm:spPr/>
      <dgm:t>
        <a:bodyPr/>
        <a:lstStyle/>
        <a:p>
          <a:endParaRPr lang="es-PE"/>
        </a:p>
      </dgm:t>
    </dgm:pt>
    <dgm:pt modelId="{FDD1A15B-ACC3-46AB-8320-448E47E3AE37}" type="sibTrans" cxnId="{1593D05C-DEAA-49AD-AB93-4D861ACCD63F}">
      <dgm:prSet/>
      <dgm:spPr/>
      <dgm:t>
        <a:bodyPr/>
        <a:lstStyle/>
        <a:p>
          <a:endParaRPr lang="es-PE"/>
        </a:p>
      </dgm:t>
    </dgm:pt>
    <dgm:pt modelId="{A28E7703-CCD5-4086-B41A-C1DB1B706891}">
      <dgm:prSet custT="1"/>
      <dgm:spPr/>
      <dgm:t>
        <a:bodyPr/>
        <a:lstStyle/>
        <a:p>
          <a:r>
            <a:rPr lang="es-PE" altLang="es-PE" sz="1200" dirty="0" smtClean="0">
              <a:solidFill>
                <a:schemeClr val="tx1"/>
              </a:solidFill>
              <a:latin typeface="+mj-lt"/>
            </a:rPr>
            <a:t>Participar en la definición del Documento Prototipo del sistema.</a:t>
          </a:r>
        </a:p>
      </dgm:t>
    </dgm:pt>
    <dgm:pt modelId="{D9FC0184-018D-4802-AD72-641ED8DE8C29}" type="parTrans" cxnId="{3320446E-03B2-44CC-81B4-4F10C89BA083}">
      <dgm:prSet/>
      <dgm:spPr/>
      <dgm:t>
        <a:bodyPr/>
        <a:lstStyle/>
        <a:p>
          <a:endParaRPr lang="es-PE"/>
        </a:p>
      </dgm:t>
    </dgm:pt>
    <dgm:pt modelId="{7F210987-25DF-4199-812A-769118570BD4}" type="sibTrans" cxnId="{3320446E-03B2-44CC-81B4-4F10C89BA083}">
      <dgm:prSet/>
      <dgm:spPr/>
      <dgm:t>
        <a:bodyPr/>
        <a:lstStyle/>
        <a:p>
          <a:endParaRPr lang="es-PE"/>
        </a:p>
      </dgm:t>
    </dgm:pt>
    <dgm:pt modelId="{E26B3D5F-BB70-45EF-8B30-15935A14367D}">
      <dgm:prSet custT="1"/>
      <dgm:spPr/>
      <dgm:t>
        <a:bodyPr/>
        <a:lstStyle/>
        <a:p>
          <a:r>
            <a:rPr lang="es-PE" altLang="es-PE" sz="1200" dirty="0" smtClean="0">
              <a:solidFill>
                <a:schemeClr val="tx1"/>
              </a:solidFill>
              <a:latin typeface="+mj-lt"/>
            </a:rPr>
            <a:t>Otras actividades que el jefe de proyecto le asigne.</a:t>
          </a:r>
        </a:p>
      </dgm:t>
    </dgm:pt>
    <dgm:pt modelId="{E2B785A7-4C2B-4746-A30D-A82D38C8ED72}" type="parTrans" cxnId="{6A843F04-307F-489B-949F-065BC00A5F8A}">
      <dgm:prSet/>
      <dgm:spPr/>
      <dgm:t>
        <a:bodyPr/>
        <a:lstStyle/>
        <a:p>
          <a:endParaRPr lang="es-PE"/>
        </a:p>
      </dgm:t>
    </dgm:pt>
    <dgm:pt modelId="{8ABA302B-2FFA-460C-9FC3-5A18B4EC8C7A}" type="sibTrans" cxnId="{6A843F04-307F-489B-949F-065BC00A5F8A}">
      <dgm:prSet/>
      <dgm:spPr/>
      <dgm:t>
        <a:bodyPr/>
        <a:lstStyle/>
        <a:p>
          <a:endParaRPr lang="es-PE"/>
        </a:p>
      </dgm:t>
    </dgm:pt>
    <dgm:pt modelId="{51E6EBE6-9404-4771-BFD3-3B27C002BFE4}">
      <dgm:prSet custT="1"/>
      <dgm:spPr/>
      <dgm:t>
        <a:bodyPr/>
        <a:lstStyle/>
        <a:p>
          <a:pPr marL="87313" indent="-87313"/>
          <a:r>
            <a:rPr lang="es-PE" altLang="es-PE" sz="1200" dirty="0" smtClean="0">
              <a:solidFill>
                <a:schemeClr val="tx1"/>
              </a:solidFill>
              <a:latin typeface="+mj-lt"/>
            </a:rPr>
            <a:t>Informar de cualquier inconveniente en el proceso de construcción que pueda surgir.</a:t>
          </a:r>
        </a:p>
      </dgm:t>
    </dgm:pt>
    <dgm:pt modelId="{E36D3483-80B6-402A-A038-066D9F3692D4}" type="parTrans" cxnId="{973FA3D9-E367-4E2C-A14E-F0A87A2129AD}">
      <dgm:prSet/>
      <dgm:spPr/>
      <dgm:t>
        <a:bodyPr/>
        <a:lstStyle/>
        <a:p>
          <a:endParaRPr lang="es-PE"/>
        </a:p>
      </dgm:t>
    </dgm:pt>
    <dgm:pt modelId="{859EDB45-2623-4950-AC85-E9D08A5E6100}" type="sibTrans" cxnId="{973FA3D9-E367-4E2C-A14E-F0A87A2129AD}">
      <dgm:prSet/>
      <dgm:spPr/>
      <dgm:t>
        <a:bodyPr/>
        <a:lstStyle/>
        <a:p>
          <a:endParaRPr lang="es-PE"/>
        </a:p>
      </dgm:t>
    </dgm:pt>
    <dgm:pt modelId="{1C743015-66A0-4E24-916A-57ECD5319D70}">
      <dgm:prSet custT="1"/>
      <dgm:spPr/>
      <dgm:t>
        <a:bodyPr/>
        <a:lstStyle/>
        <a:p>
          <a:r>
            <a:rPr lang="es-PE" altLang="es-PE" sz="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dgm:t>
    </dgm:pt>
    <dgm:pt modelId="{C009FC0F-7B82-4120-9511-558DFAB4C85B}" type="parTrans" cxnId="{5CA6D56D-4EB4-4D6C-8D44-21391CE9E63C}">
      <dgm:prSet/>
      <dgm:spPr/>
      <dgm:t>
        <a:bodyPr/>
        <a:lstStyle/>
        <a:p>
          <a:endParaRPr lang="es-PE"/>
        </a:p>
      </dgm:t>
    </dgm:pt>
    <dgm:pt modelId="{623D7CA9-BE66-4A01-915C-D46D2B7A3479}" type="sibTrans" cxnId="{5CA6D56D-4EB4-4D6C-8D44-21391CE9E63C}">
      <dgm:prSet/>
      <dgm:spPr/>
      <dgm:t>
        <a:bodyPr/>
        <a:lstStyle/>
        <a:p>
          <a:endParaRPr lang="es-PE"/>
        </a:p>
      </dgm:t>
    </dgm:pt>
    <dgm:pt modelId="{5AB3B5A0-FCB3-499B-BB65-B2CDFC94A87E}">
      <dgm:prSet custT="1"/>
      <dgm:spPr/>
      <dgm:t>
        <a:bodyPr/>
        <a:lstStyle/>
        <a:p>
          <a:r>
            <a:rPr lang="es-PE" altLang="es-PE" sz="1200" dirty="0" smtClean="0">
              <a:solidFill>
                <a:schemeClr val="tx1"/>
              </a:solidFill>
              <a:latin typeface="+mj-lt"/>
            </a:rPr>
            <a:t>Brindar soporte en las tareas de documentación que el Jefe de Proyectos le asigne.</a:t>
          </a:r>
        </a:p>
      </dgm:t>
    </dgm:pt>
    <dgm:pt modelId="{1438674D-B4F4-477A-963B-695014BFFC01}" type="parTrans" cxnId="{BFACFA64-B1B4-4823-B0A3-A4CEAECFE737}">
      <dgm:prSet/>
      <dgm:spPr/>
      <dgm:t>
        <a:bodyPr/>
        <a:lstStyle/>
        <a:p>
          <a:endParaRPr lang="es-PE"/>
        </a:p>
      </dgm:t>
    </dgm:pt>
    <dgm:pt modelId="{9F89D098-A0D5-40FD-9DC0-2D28D95E84D9}" type="sibTrans" cxnId="{BFACFA64-B1B4-4823-B0A3-A4CEAECFE737}">
      <dgm:prSet/>
      <dgm:spPr/>
      <dgm:t>
        <a:bodyPr/>
        <a:lstStyle/>
        <a:p>
          <a:endParaRPr lang="es-PE"/>
        </a:p>
      </dgm:t>
    </dgm:pt>
    <dgm:pt modelId="{27C0545D-21E1-4D87-9C70-9B164632F5FE}">
      <dgm:prSet custT="1"/>
      <dgm:spPr/>
      <dgm:t>
        <a:bodyPr/>
        <a:lstStyle/>
        <a:p>
          <a:r>
            <a:rPr lang="es-PE" sz="1200" dirty="0" smtClean="0">
              <a:latin typeface="+mj-lt"/>
            </a:rPr>
            <a:t>Elección de Entorno de Desarrollo y Verificación de la funcionalidad y rendimiento del Hardware Disponible</a:t>
          </a:r>
        </a:p>
      </dgm:t>
    </dgm:pt>
    <dgm:pt modelId="{29154C3D-AB76-4827-BE79-47019E59217E}" type="parTrans" cxnId="{A022C3AC-7E8B-4843-A13E-477BFB1DF445}">
      <dgm:prSet/>
      <dgm:spPr/>
      <dgm:t>
        <a:bodyPr/>
        <a:lstStyle/>
        <a:p>
          <a:endParaRPr lang="es-PE"/>
        </a:p>
      </dgm:t>
    </dgm:pt>
    <dgm:pt modelId="{A7278615-BBAB-42B8-A877-BCCE5725DA76}" type="sibTrans" cxnId="{A022C3AC-7E8B-4843-A13E-477BFB1DF445}">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83533">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8866" custLinFactNeighborX="1064" custLinFactNeighborY="568">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315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73157" custLinFactNeighborX="-1078" custLinFactNeighborY="1928">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27" custScaleY="65703">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1389">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58695">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66366">
        <dgm:presLayoutVars>
          <dgm:bulletEnabled val="1"/>
        </dgm:presLayoutVars>
      </dgm:prSet>
      <dgm:spPr/>
      <dgm:t>
        <a:bodyPr/>
        <a:lstStyle/>
        <a:p>
          <a:endParaRPr lang="es-PE"/>
        </a:p>
      </dgm:t>
    </dgm:pt>
  </dgm:ptLst>
  <dgm:cxnLst>
    <dgm:cxn modelId="{114A5DC0-418F-4E4A-AB59-015A07EFCB8D}" type="presOf" srcId="{51E6EBE6-9404-4771-BFD3-3B27C002BFE4}" destId="{90FF61B1-8C9B-462F-B4E1-EA95A07D6F86}" srcOrd="0" destOrd="1" presId="urn:microsoft.com/office/officeart/2005/8/layout/vList5"/>
    <dgm:cxn modelId="{8B9D4D11-3E4F-4AA8-9526-988EBF290F58}" type="presOf" srcId="{5C797779-C81B-43F3-8423-A700598B2677}" destId="{F6C33D35-E9A4-4BC8-B34B-3C838877C58B}" srcOrd="0" destOrd="0" presId="urn:microsoft.com/office/officeart/2005/8/layout/vList5"/>
    <dgm:cxn modelId="{BFACFA64-B1B4-4823-B0A3-A4CEAECFE737}" srcId="{98EAEFBA-6B1B-41FF-9ECF-E0BE9858B206}" destId="{5AB3B5A0-FCB3-499B-BB65-B2CDFC94A87E}" srcOrd="2" destOrd="0" parTransId="{1438674D-B4F4-477A-963B-695014BFFC01}" sibTransId="{9F89D098-A0D5-40FD-9DC0-2D28D95E84D9}"/>
    <dgm:cxn modelId="{6823EBEF-3F23-47BC-9AF9-C93985541682}" type="presOf" srcId="{1C743015-66A0-4E24-916A-57ECD5319D70}" destId="{606E3E56-5C5B-4E6D-B3B5-731FAFDC0CDE}" srcOrd="0" destOrd="1"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F82869A6-2508-4DA8-8962-0DCF892FB0E6}" type="presOf" srcId="{E26B3D5F-BB70-45EF-8B30-15935A14367D}" destId="{55A4A5BB-6FD8-475A-835C-B4EB380A1BDF}" srcOrd="0" destOrd="4" presId="urn:microsoft.com/office/officeart/2005/8/layout/vList5"/>
    <dgm:cxn modelId="{247B7FC1-D3C0-4BF8-9CF5-DC12E238193A}" type="presOf" srcId="{E3D32605-2223-480D-B69E-759FB6DB1567}" destId="{55A4A5BB-6FD8-475A-835C-B4EB380A1BDF}" srcOrd="0" destOrd="0" presId="urn:microsoft.com/office/officeart/2005/8/layout/vList5"/>
    <dgm:cxn modelId="{07C9A9BE-BE78-4689-BB55-3568E4E20D97}" srcId="{6B39907D-F20D-4C28-BC3D-FE4D86D767F5}" destId="{6B00BDC6-DFF6-4F14-86E1-E5B08A1CBFD2}" srcOrd="1" destOrd="0" parTransId="{EF8EED6A-430F-451D-B950-BD714A9E9622}" sibTransId="{10B41CD3-7B90-4AA2-A10C-4CCA55BE5835}"/>
    <dgm:cxn modelId="{F18A5050-4442-4210-BC43-C99231EDB16B}" type="presOf" srcId="{27C0545D-21E1-4D87-9C70-9B164632F5FE}" destId="{50E57063-BAFE-4849-B27F-45AB6336F242}" srcOrd="0" destOrd="1" presId="urn:microsoft.com/office/officeart/2005/8/layout/vList5"/>
    <dgm:cxn modelId="{FC61C1B3-86B8-429E-9FFA-90194004AAE3}" type="presOf" srcId="{2DA36621-5AD9-43CE-974E-D6F11CA97388}" destId="{26EEAA25-729A-4075-87DC-0DA13F9B7FA1}" srcOrd="0" destOrd="0" presId="urn:microsoft.com/office/officeart/2005/8/layout/vList5"/>
    <dgm:cxn modelId="{6A843F04-307F-489B-949F-065BC00A5F8A}" srcId="{6B39907D-F20D-4C28-BC3D-FE4D86D767F5}" destId="{E26B3D5F-BB70-45EF-8B30-15935A14367D}" srcOrd="4" destOrd="0" parTransId="{E2B785A7-4C2B-4746-A30D-A82D38C8ED72}" sibTransId="{8ABA302B-2FFA-460C-9FC3-5A18B4EC8C7A}"/>
    <dgm:cxn modelId="{43E00D63-DCE7-4C1B-9EBD-F507EA687DA3}" srcId="{5C797779-C81B-43F3-8423-A700598B2677}" destId="{98EAEFBA-6B1B-41FF-9ECF-E0BE9858B206}" srcOrd="2" destOrd="0" parTransId="{7F7786B2-3C8E-4549-B3E1-B6320AF93840}" sibTransId="{D8278C2F-629A-4595-B7DF-8DF27587E636}"/>
    <dgm:cxn modelId="{5B407760-515A-40BF-8E5F-96EEA7E9966A}" srcId="{6B39907D-F20D-4C28-BC3D-FE4D86D767F5}" destId="{E3D32605-2223-480D-B69E-759FB6DB1567}" srcOrd="0" destOrd="0" parTransId="{97ADC7D8-32DF-4CAB-9261-5C1B54988A31}" sibTransId="{59122947-FA5D-44A6-9920-F97B0E2507F3}"/>
    <dgm:cxn modelId="{EDE3C237-634C-4C19-BBD9-0A4642164A70}" type="presOf" srcId="{8548025E-DA45-4C8F-A61F-EC14A372FDBF}" destId="{55A4A5BB-6FD8-475A-835C-B4EB380A1BDF}" srcOrd="0" destOrd="2" presId="urn:microsoft.com/office/officeart/2005/8/layout/vList5"/>
    <dgm:cxn modelId="{0C10762A-5E1D-4599-81EA-66CD1B39865D}" type="presOf" srcId="{ACCA13B9-031D-4126-B460-6A7ED494DC1B}" destId="{0C172A3D-1747-485F-A12F-621E60BDAD9E}"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2024E178-5634-4D98-863A-6227396DEC70}" type="presOf" srcId="{912786C0-1A5C-4994-B17A-49C3EA2CD46C}" destId="{50E57063-BAFE-4849-B27F-45AB6336F242}" srcOrd="0" destOrd="0" presId="urn:microsoft.com/office/officeart/2005/8/layout/vList5"/>
    <dgm:cxn modelId="{1593D05C-DEAA-49AD-AB93-4D861ACCD63F}" srcId="{6B39907D-F20D-4C28-BC3D-FE4D86D767F5}" destId="{8548025E-DA45-4C8F-A61F-EC14A372FDBF}" srcOrd="2" destOrd="0" parTransId="{8D3E899E-F111-4D35-B11D-4265BED4B4CB}" sibTransId="{FDD1A15B-ACC3-46AB-8320-448E47E3AE37}"/>
    <dgm:cxn modelId="{AC14E21F-C546-432D-B292-869235A62537}" type="presOf" srcId="{98EAEFBA-6B1B-41FF-9ECF-E0BE9858B206}" destId="{4F1584CA-B33D-4DB0-9C34-1ECED7CFA1C5}" srcOrd="0" destOrd="0" presId="urn:microsoft.com/office/officeart/2005/8/layout/vList5"/>
    <dgm:cxn modelId="{A022C3AC-7E8B-4843-A13E-477BFB1DF445}" srcId="{ACCA13B9-031D-4126-B460-6A7ED494DC1B}" destId="{27C0545D-21E1-4D87-9C70-9B164632F5FE}" srcOrd="1" destOrd="0" parTransId="{29154C3D-AB76-4827-BE79-47019E59217E}" sibTransId="{A7278615-BBAB-42B8-A877-BCCE5725DA76}"/>
    <dgm:cxn modelId="{5CA6D56D-4EB4-4D6C-8D44-21391CE9E63C}" srcId="{98EAEFBA-6B1B-41FF-9ECF-E0BE9858B206}" destId="{1C743015-66A0-4E24-916A-57ECD5319D70}" srcOrd="1" destOrd="0" parTransId="{C009FC0F-7B82-4120-9511-558DFAB4C85B}" sibTransId="{623D7CA9-BE66-4A01-915C-D46D2B7A3479}"/>
    <dgm:cxn modelId="{3320446E-03B2-44CC-81B4-4F10C89BA083}" srcId="{6B39907D-F20D-4C28-BC3D-FE4D86D767F5}" destId="{A28E7703-CCD5-4086-B41A-C1DB1B706891}" srcOrd="3" destOrd="0" parTransId="{D9FC0184-018D-4802-AD72-641ED8DE8C29}" sibTransId="{7F210987-25DF-4199-812A-769118570BD4}"/>
    <dgm:cxn modelId="{23765BDA-5BF7-4FA9-A8DE-3DD4C7706429}" srcId="{98EAEFBA-6B1B-41FF-9ECF-E0BE9858B206}" destId="{E6903C73-8DCB-4035-A9C3-F0717B48D13E}" srcOrd="0" destOrd="0" parTransId="{975554EB-176A-4182-AB67-69ED2B02DA03}" sibTransId="{D64BA345-7D81-4E30-81BC-BBF0C4E8A3D8}"/>
    <dgm:cxn modelId="{765BE305-C590-4F1E-9D08-C92CA1E8D8F7}" type="presOf" srcId="{6B39907D-F20D-4C28-BC3D-FE4D86D767F5}" destId="{8CC325B9-FE1B-4789-9E50-400E884AD525}" srcOrd="0" destOrd="0" presId="urn:microsoft.com/office/officeart/2005/8/layout/vList5"/>
    <dgm:cxn modelId="{583184CD-5D2C-4274-822E-D85D52C9D44E}" type="presOf" srcId="{7074DA97-B849-4BFE-B9C8-2251A2A095F7}" destId="{90FF61B1-8C9B-462F-B4E1-EA95A07D6F86}" srcOrd="0" destOrd="0" presId="urn:microsoft.com/office/officeart/2005/8/layout/vList5"/>
    <dgm:cxn modelId="{973FA3D9-E367-4E2C-A14E-F0A87A2129AD}" srcId="{2DA36621-5AD9-43CE-974E-D6F11CA97388}" destId="{51E6EBE6-9404-4771-BFD3-3B27C002BFE4}" srcOrd="1" destOrd="0" parTransId="{E36D3483-80B6-402A-A038-066D9F3692D4}" sibTransId="{859EDB45-2623-4950-AC85-E9D08A5E6100}"/>
    <dgm:cxn modelId="{C129051E-0F1C-4F72-9A90-D08C6CE38B5D}" type="presOf" srcId="{6B00BDC6-DFF6-4F14-86E1-E5B08A1CBFD2}" destId="{55A4A5BB-6FD8-475A-835C-B4EB380A1BDF}" srcOrd="0" destOrd="1" presId="urn:microsoft.com/office/officeart/2005/8/layout/vList5"/>
    <dgm:cxn modelId="{0970423E-38BF-4CEB-9865-E55B92F8E5FC}" type="presOf" srcId="{E6903C73-8DCB-4035-A9C3-F0717B48D13E}" destId="{606E3E56-5C5B-4E6D-B3B5-731FAFDC0CDE}" srcOrd="0" destOrd="0" presId="urn:microsoft.com/office/officeart/2005/8/layout/vList5"/>
    <dgm:cxn modelId="{9C1051C5-A328-4CFB-9974-CD1008A25B22}" type="presOf" srcId="{A28E7703-CCD5-4086-B41A-C1DB1B706891}" destId="{55A4A5BB-6FD8-475A-835C-B4EB380A1BDF}" srcOrd="0" destOrd="3"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41E70123-8BE2-4162-81A8-E0CBFED1B886}" srcId="{ACCA13B9-031D-4126-B460-6A7ED494DC1B}" destId="{912786C0-1A5C-4994-B17A-49C3EA2CD46C}" srcOrd="0" destOrd="0" parTransId="{2CC0A6A4-3743-4D4D-BDCF-B51C37F2880A}" sibTransId="{C5D0A306-E29B-443C-87A3-42E83C27595D}"/>
    <dgm:cxn modelId="{79958704-559F-4A1F-9CB4-B9A5A7D1689A}" type="presOf" srcId="{5AB3B5A0-FCB3-499B-BB65-B2CDFC94A87E}" destId="{606E3E56-5C5B-4E6D-B3B5-731FAFDC0CDE}" srcOrd="0" destOrd="2" presId="urn:microsoft.com/office/officeart/2005/8/layout/vList5"/>
    <dgm:cxn modelId="{039ADF45-69CB-48DA-861A-F9B3C049FF7F}" srcId="{5C797779-C81B-43F3-8423-A700598B2677}" destId="{2DA36621-5AD9-43CE-974E-D6F11CA97388}" srcOrd="1" destOrd="0" parTransId="{A13BD8B3-D15A-4AE1-B5DC-A23D683691CC}" sibTransId="{7F85B649-8D87-4C46-8400-47D1CD9CF92C}"/>
    <dgm:cxn modelId="{8A313236-4C2F-4081-9B27-782D6D603B9A}" type="presParOf" srcId="{F6C33D35-E9A4-4BC8-B34B-3C838877C58B}" destId="{AB898A08-95DB-40D9-A3D0-F2DF70757586}" srcOrd="0" destOrd="0" presId="urn:microsoft.com/office/officeart/2005/8/layout/vList5"/>
    <dgm:cxn modelId="{C3D90666-BDA2-499A-B563-BC69A360E367}" type="presParOf" srcId="{AB898A08-95DB-40D9-A3D0-F2DF70757586}" destId="{8CC325B9-FE1B-4789-9E50-400E884AD525}" srcOrd="0" destOrd="0" presId="urn:microsoft.com/office/officeart/2005/8/layout/vList5"/>
    <dgm:cxn modelId="{4D1C29AB-2844-4F1D-80BD-F96D4B84CB16}" type="presParOf" srcId="{AB898A08-95DB-40D9-A3D0-F2DF70757586}" destId="{55A4A5BB-6FD8-475A-835C-B4EB380A1BDF}" srcOrd="1" destOrd="0" presId="urn:microsoft.com/office/officeart/2005/8/layout/vList5"/>
    <dgm:cxn modelId="{F2968BBF-E6B1-4DC0-BFD3-0E7A3C01602F}" type="presParOf" srcId="{F6C33D35-E9A4-4BC8-B34B-3C838877C58B}" destId="{82F35A99-2F87-4142-87FB-CEFEE3E3B710}" srcOrd="1" destOrd="0" presId="urn:microsoft.com/office/officeart/2005/8/layout/vList5"/>
    <dgm:cxn modelId="{948023A1-9268-4EF1-9D3B-1CC4A99937AB}" type="presParOf" srcId="{F6C33D35-E9A4-4BC8-B34B-3C838877C58B}" destId="{034A6B5F-73B0-486F-8565-41A9EEB953FD}" srcOrd="2" destOrd="0" presId="urn:microsoft.com/office/officeart/2005/8/layout/vList5"/>
    <dgm:cxn modelId="{06C948CF-490F-43A2-8F51-B91961EB790C}" type="presParOf" srcId="{034A6B5F-73B0-486F-8565-41A9EEB953FD}" destId="{26EEAA25-729A-4075-87DC-0DA13F9B7FA1}" srcOrd="0" destOrd="0" presId="urn:microsoft.com/office/officeart/2005/8/layout/vList5"/>
    <dgm:cxn modelId="{AA83F01F-5A6B-431B-9C67-21C47117F1C2}" type="presParOf" srcId="{034A6B5F-73B0-486F-8565-41A9EEB953FD}" destId="{90FF61B1-8C9B-462F-B4E1-EA95A07D6F86}" srcOrd="1" destOrd="0" presId="urn:microsoft.com/office/officeart/2005/8/layout/vList5"/>
    <dgm:cxn modelId="{357A3220-04EB-458B-ACFA-70403B5F1D2C}" type="presParOf" srcId="{F6C33D35-E9A4-4BC8-B34B-3C838877C58B}" destId="{6B870B2D-0418-4BFC-9853-9EB29FE570FB}" srcOrd="3" destOrd="0" presId="urn:microsoft.com/office/officeart/2005/8/layout/vList5"/>
    <dgm:cxn modelId="{08709E74-D8ED-4161-AAB3-C99900B48351}" type="presParOf" srcId="{F6C33D35-E9A4-4BC8-B34B-3C838877C58B}" destId="{1151F235-FE60-4900-ACAB-0DF6D3077193}" srcOrd="4" destOrd="0" presId="urn:microsoft.com/office/officeart/2005/8/layout/vList5"/>
    <dgm:cxn modelId="{E0B938CC-88D5-40AD-9EC2-8827F0C7A1A4}" type="presParOf" srcId="{1151F235-FE60-4900-ACAB-0DF6D3077193}" destId="{4F1584CA-B33D-4DB0-9C34-1ECED7CFA1C5}" srcOrd="0" destOrd="0" presId="urn:microsoft.com/office/officeart/2005/8/layout/vList5"/>
    <dgm:cxn modelId="{D0A385B9-2C97-45DE-A00E-2393E37BB69C}" type="presParOf" srcId="{1151F235-FE60-4900-ACAB-0DF6D3077193}" destId="{606E3E56-5C5B-4E6D-B3B5-731FAFDC0CDE}" srcOrd="1" destOrd="0" presId="urn:microsoft.com/office/officeart/2005/8/layout/vList5"/>
    <dgm:cxn modelId="{82971E3C-D190-4610-BA62-A32249E1727C}" type="presParOf" srcId="{F6C33D35-E9A4-4BC8-B34B-3C838877C58B}" destId="{46C214F1-BC2E-4149-955C-53B49C571DE1}" srcOrd="5" destOrd="0" presId="urn:microsoft.com/office/officeart/2005/8/layout/vList5"/>
    <dgm:cxn modelId="{069C0F39-48BB-4C63-BBEB-74552BF60C27}" type="presParOf" srcId="{F6C33D35-E9A4-4BC8-B34B-3C838877C58B}" destId="{D5B635E4-8A8A-4209-880A-A706A33EB8D5}" srcOrd="6" destOrd="0" presId="urn:microsoft.com/office/officeart/2005/8/layout/vList5"/>
    <dgm:cxn modelId="{5840DCC3-E73B-44A2-9C3C-08D35486C3F7}" type="presParOf" srcId="{D5B635E4-8A8A-4209-880A-A706A33EB8D5}" destId="{0C172A3D-1747-485F-A12F-621E60BDAD9E}" srcOrd="0" destOrd="0" presId="urn:microsoft.com/office/officeart/2005/8/layout/vList5"/>
    <dgm:cxn modelId="{66D79BB0-BB0F-4B9D-9AEA-15ACDB9DDAE4}"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685602" y="-2988215"/>
          <a:ext cx="963377"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Revisa y aprueba el Plan de Gestión del Proyecto</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Participa en el kick off meeting externo .</a:t>
          </a:r>
          <a:endParaRPr lang="es-ES" alt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Coordina conjuntamente con Jefe de Proyecto los aspectos que desea resolver mediante el Proyecto.</a:t>
          </a:r>
          <a:endParaRPr lang="es-ES" altLang="es-PE" sz="1300" kern="1200" dirty="0">
            <a:solidFill>
              <a:schemeClr val="tx1"/>
            </a:solidFill>
            <a:latin typeface="+mj-lt"/>
          </a:endParaRPr>
        </a:p>
      </dsp:txBody>
      <dsp:txXfrm rot="-5400000">
        <a:off x="1696364" y="48051"/>
        <a:ext cx="6894825" cy="869321"/>
      </dsp:txXfrm>
    </dsp:sp>
    <dsp:sp modelId="{8CC325B9-FE1B-4789-9E50-400E884AD525}">
      <dsp:nvSpPr>
        <dsp:cNvPr id="0" name=""/>
        <dsp:cNvSpPr/>
      </dsp:nvSpPr>
      <dsp:spPr>
        <a:xfrm>
          <a:off x="765" y="2603"/>
          <a:ext cx="1695599" cy="960216"/>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Demanda “Cliente”</a:t>
          </a:r>
          <a:endParaRPr lang="es-PE" sz="1600" b="1" kern="1200" dirty="0">
            <a:effectLst>
              <a:outerShdw blurRad="38100" dist="38100" dir="2700000" algn="tl">
                <a:srgbClr val="000000">
                  <a:alpha val="43137"/>
                </a:srgbClr>
              </a:outerShdw>
            </a:effectLst>
          </a:endParaRPr>
        </a:p>
      </dsp:txBody>
      <dsp:txXfrm>
        <a:off x="47639" y="49477"/>
        <a:ext cx="1601851" cy="866468"/>
      </dsp:txXfrm>
    </dsp:sp>
    <dsp:sp modelId="{90FF61B1-8C9B-462F-B4E1-EA95A07D6F86}">
      <dsp:nvSpPr>
        <dsp:cNvPr id="0" name=""/>
        <dsp:cNvSpPr/>
      </dsp:nvSpPr>
      <dsp:spPr>
        <a:xfrm rot="5400000">
          <a:off x="4421551" y="-1513490"/>
          <a:ext cx="1493453"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Supervisar en forma directa la ejecución de Plan detallado del Proyecto.</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Asignar </a:t>
          </a:r>
          <a:r>
            <a:rPr lang="es-PE" sz="1200" kern="1200" dirty="0">
              <a:solidFill>
                <a:schemeClr val="tx1"/>
              </a:solidFill>
              <a:latin typeface="+mj-lt"/>
            </a:rPr>
            <a:t>los recursos al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Controlar </a:t>
          </a:r>
          <a:r>
            <a:rPr lang="es-PE" sz="1200" kern="1200" dirty="0">
              <a:solidFill>
                <a:schemeClr val="tx1"/>
              </a:solidFill>
              <a:latin typeface="+mj-lt"/>
            </a:rPr>
            <a:t>que el Proyecto se lleve a cabo en los plazos previstos y con la calidad adecuada (que cumpla todas las revisiones internas y externas de calidad).</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Revisar </a:t>
          </a:r>
          <a:r>
            <a:rPr lang="es-PE" sz="1200" kern="1200" dirty="0">
              <a:solidFill>
                <a:schemeClr val="tx1"/>
              </a:solidFill>
              <a:latin typeface="+mj-lt"/>
            </a:rPr>
            <a:t>y aprobar el Plan de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 </a:t>
          </a:r>
          <a:r>
            <a:rPr lang="es-PE" sz="1200" kern="1200" dirty="0">
              <a:solidFill>
                <a:schemeClr val="tx1"/>
              </a:solidFill>
              <a:latin typeface="+mj-lt"/>
            </a:rPr>
            <a:t>Identificar problemas, riesgos y tomar acciones de forma preventiva.</a:t>
          </a:r>
        </a:p>
      </dsp:txBody>
      <dsp:txXfrm rot="-5400000">
        <a:off x="1696361" y="1284604"/>
        <a:ext cx="6870929" cy="1347645"/>
      </dsp:txXfrm>
    </dsp:sp>
    <dsp:sp modelId="{26EEAA25-729A-4075-87DC-0DA13F9B7FA1}">
      <dsp:nvSpPr>
        <dsp:cNvPr id="0" name=""/>
        <dsp:cNvSpPr/>
      </dsp:nvSpPr>
      <dsp:spPr>
        <a:xfrm>
          <a:off x="765" y="1038887"/>
          <a:ext cx="1695596" cy="183907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DEV SOFT</a:t>
          </a:r>
          <a:endParaRPr lang="es-PE" sz="1600" b="1" kern="1200" dirty="0">
            <a:effectLst>
              <a:outerShdw blurRad="38100" dist="38100" dir="2700000" algn="tl">
                <a:srgbClr val="000000">
                  <a:alpha val="43137"/>
                </a:srgbClr>
              </a:outerShdw>
            </a:effectLst>
          </a:endParaRPr>
        </a:p>
      </dsp:txBody>
      <dsp:txXfrm>
        <a:off x="83537" y="1121659"/>
        <a:ext cx="1530052" cy="1673533"/>
      </dsp:txXfrm>
    </dsp:sp>
    <dsp:sp modelId="{606E3E56-5C5B-4E6D-B3B5-731FAFDC0CDE}">
      <dsp:nvSpPr>
        <dsp:cNvPr id="0" name=""/>
        <dsp:cNvSpPr/>
      </dsp:nvSpPr>
      <dsp:spPr>
        <a:xfrm rot="5400000">
          <a:off x="4391686" y="313564"/>
          <a:ext cx="1549241"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Tomar requerimientos de cliente y poder bajar a un mayor nivel de detalle a efectos de elaborar la aplicación a la medida.</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Saber </a:t>
          </a:r>
          <a:r>
            <a:rPr lang="es-PE" sz="1300" kern="1200" dirty="0">
              <a:solidFill>
                <a:schemeClr val="tx1"/>
              </a:solidFill>
              <a:latin typeface="+mj-lt"/>
            </a:rPr>
            <a:t>detectar, en la medida de lo posible,  eventuales omisiones en los requerimientos del cliente.</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Validar/Obtener </a:t>
          </a:r>
          <a:r>
            <a:rPr lang="es-PE" sz="1300" kern="1200" dirty="0">
              <a:solidFill>
                <a:schemeClr val="tx1"/>
              </a:solidFill>
              <a:latin typeface="+mj-lt"/>
            </a:rPr>
            <a:t>la aprobación de las definiciones del usuario.</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Verificar </a:t>
          </a:r>
          <a:r>
            <a:rPr lang="es-PE" sz="1300" kern="1200" dirty="0">
              <a:solidFill>
                <a:schemeClr val="tx1"/>
              </a:solidFill>
              <a:latin typeface="+mj-lt"/>
            </a:rPr>
            <a:t>el cumplimiento de los requerimientos desde el punto de vista del usuario.</a:t>
          </a:r>
        </a:p>
      </dsp:txBody>
      <dsp:txXfrm rot="-5400000">
        <a:off x="1696364" y="3084514"/>
        <a:ext cx="6864257" cy="1397985"/>
      </dsp:txXfrm>
    </dsp:sp>
    <dsp:sp modelId="{4F1584CA-B33D-4DB0-9C34-1ECED7CFA1C5}">
      <dsp:nvSpPr>
        <dsp:cNvPr id="0" name=""/>
        <dsp:cNvSpPr/>
      </dsp:nvSpPr>
      <dsp:spPr>
        <a:xfrm>
          <a:off x="765" y="2952452"/>
          <a:ext cx="1695599" cy="1662110"/>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Funcional</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DEV SOFT</a:t>
          </a:r>
          <a:endParaRPr lang="es-PE" sz="1600" b="1" kern="1200" dirty="0">
            <a:effectLst>
              <a:outerShdw blurRad="38100" dist="38100" dir="2700000" algn="tl">
                <a:srgbClr val="000000">
                  <a:alpha val="43137"/>
                </a:srgbClr>
              </a:outerShdw>
            </a:effectLst>
          </a:endParaRPr>
        </a:p>
      </dsp:txBody>
      <dsp:txXfrm>
        <a:off x="81903" y="3033590"/>
        <a:ext cx="1533323" cy="1499834"/>
      </dsp:txXfrm>
    </dsp:sp>
    <dsp:sp modelId="{50E57063-BAFE-4849-B27F-45AB6336F242}">
      <dsp:nvSpPr>
        <dsp:cNvPr id="0" name=""/>
        <dsp:cNvSpPr/>
      </dsp:nvSpPr>
      <dsp:spPr>
        <a:xfrm rot="5400000">
          <a:off x="4539291" y="1886590"/>
          <a:ext cx="1252662"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Analizar el control de calidad del desarrollo de la aplicación</a:t>
          </a:r>
          <a:endParaRPr lang="es-PE" sz="1300" kern="1200" dirty="0">
            <a:latin typeface="+mj-lt"/>
          </a:endParaRPr>
        </a:p>
        <a:p>
          <a:pPr marL="114300" lvl="1" indent="-114300" algn="l" defTabSz="577850">
            <a:lnSpc>
              <a:spcPct val="90000"/>
            </a:lnSpc>
            <a:spcBef>
              <a:spcPct val="0"/>
            </a:spcBef>
            <a:spcAft>
              <a:spcPct val="15000"/>
            </a:spcAft>
            <a:buChar char="••"/>
          </a:pPr>
          <a:r>
            <a:rPr lang="es-PE" sz="1300" kern="1200" dirty="0" smtClean="0">
              <a:latin typeface="+mj-lt"/>
            </a:rPr>
            <a:t>Proponer y optimizar puntos de control en 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Garantizar el cumplimiento de las normas y estándares de calidad pertinentes con el fin de garantizar la eficacia del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Realizar auditorías de calidad durante el desarrollo de la aplicación.</a:t>
          </a:r>
        </a:p>
      </dsp:txBody>
      <dsp:txXfrm rot="-5400000">
        <a:off x="1696353" y="4790678"/>
        <a:ext cx="6877389" cy="1130362"/>
      </dsp:txXfrm>
    </dsp:sp>
    <dsp:sp modelId="{0C172A3D-1747-485F-A12F-621E60BDAD9E}">
      <dsp:nvSpPr>
        <dsp:cNvPr id="0" name=""/>
        <dsp:cNvSpPr/>
      </dsp:nvSpPr>
      <dsp:spPr>
        <a:xfrm>
          <a:off x="765" y="4689049"/>
          <a:ext cx="1695587" cy="133362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DEV SOFT</a:t>
          </a:r>
          <a:endParaRPr lang="es-PE" sz="1600" b="1" kern="1200" dirty="0">
            <a:effectLst>
              <a:outerShdw blurRad="38100" dist="38100" dir="2700000" algn="tl">
                <a:srgbClr val="000000">
                  <a:alpha val="43137"/>
                </a:srgbClr>
              </a:outerShdw>
            </a:effectLst>
          </a:endParaRPr>
        </a:p>
      </dsp:txBody>
      <dsp:txXfrm>
        <a:off x="65867" y="4754151"/>
        <a:ext cx="1565383" cy="1203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422492" y="-2579377"/>
          <a:ext cx="1495080"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Participar en el diseño técnico del sistema.</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Efectuar la programación cumpliendo con los estándares.</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Elaborar la documentación técnica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Participar en la definición del Documento Prototipo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Otras actividades que el jefe de proyecto le asigne.</a:t>
          </a:r>
        </a:p>
      </dsp:txBody>
      <dsp:txXfrm rot="-5400000">
        <a:off x="1699106" y="216993"/>
        <a:ext cx="6868869" cy="1349112"/>
      </dsp:txXfrm>
    </dsp:sp>
    <dsp:sp modelId="{8CC325B9-FE1B-4789-9E50-400E884AD525}">
      <dsp:nvSpPr>
        <dsp:cNvPr id="0" name=""/>
        <dsp:cNvSpPr/>
      </dsp:nvSpPr>
      <dsp:spPr>
        <a:xfrm>
          <a:off x="765" y="3644"/>
          <a:ext cx="1695599" cy="175669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DEV SOFT</a:t>
          </a:r>
          <a:endParaRPr lang="es-PE" sz="1600" b="1" kern="1200" dirty="0">
            <a:effectLst>
              <a:outerShdw blurRad="38100" dist="38100" dir="2700000" algn="tl">
                <a:srgbClr val="000000">
                  <a:alpha val="43137"/>
                </a:srgbClr>
              </a:outerShdw>
            </a:effectLst>
          </a:endParaRPr>
        </a:p>
      </dsp:txBody>
      <dsp:txXfrm>
        <a:off x="83537" y="86416"/>
        <a:ext cx="1530055" cy="1591153"/>
      </dsp:txXfrm>
    </dsp:sp>
    <dsp:sp modelId="{90FF61B1-8C9B-462F-B4E1-EA95A07D6F86}">
      <dsp:nvSpPr>
        <dsp:cNvPr id="0" name=""/>
        <dsp:cNvSpPr/>
      </dsp:nvSpPr>
      <dsp:spPr>
        <a:xfrm rot="5400000">
          <a:off x="4520723" y="-909903"/>
          <a:ext cx="1230792"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87313" lvl="1" indent="-87313" algn="just" defTabSz="533400">
            <a:lnSpc>
              <a:spcPct val="90000"/>
            </a:lnSpc>
            <a:spcBef>
              <a:spcPct val="0"/>
            </a:spcBef>
            <a:spcAft>
              <a:spcPct val="15000"/>
            </a:spcAft>
            <a:buChar char="••"/>
          </a:pPr>
          <a:r>
            <a:rPr lang="es-PE" altLang="es-PE" sz="1200" kern="1200" dirty="0" smtClean="0">
              <a:solidFill>
                <a:schemeClr val="tx1"/>
              </a:solidFill>
              <a:latin typeface="+mj-lt"/>
            </a:rPr>
            <a:t>Codificar los algoritmos recibidos del Analista Programador, con comentarios y según metodologías propuestas.</a:t>
          </a:r>
          <a:endParaRPr lang="es-PE" sz="1200" kern="1200" dirty="0">
            <a:solidFill>
              <a:schemeClr val="tx1"/>
            </a:solidFill>
            <a:latin typeface="+mj-lt"/>
          </a:endParaRPr>
        </a:p>
        <a:p>
          <a:pPr marL="87313" lvl="1" indent="-87313" algn="l" defTabSz="533400">
            <a:lnSpc>
              <a:spcPct val="90000"/>
            </a:lnSpc>
            <a:spcBef>
              <a:spcPct val="0"/>
            </a:spcBef>
            <a:spcAft>
              <a:spcPct val="15000"/>
            </a:spcAft>
            <a:buChar char="••"/>
          </a:pPr>
          <a:r>
            <a:rPr lang="es-PE" altLang="es-PE" sz="1200" kern="1200" dirty="0" smtClean="0">
              <a:solidFill>
                <a:schemeClr val="tx1"/>
              </a:solidFill>
              <a:latin typeface="+mj-lt"/>
            </a:rPr>
            <a:t>Informar de cualquier inconveniente en el proceso de construcción que pueda surgir.</a:t>
          </a:r>
        </a:p>
      </dsp:txBody>
      <dsp:txXfrm rot="-5400000">
        <a:off x="1664203" y="2006699"/>
        <a:ext cx="6883751" cy="1110628"/>
      </dsp:txXfrm>
    </dsp:sp>
    <dsp:sp modelId="{26EEAA25-729A-4075-87DC-0DA13F9B7FA1}">
      <dsp:nvSpPr>
        <dsp:cNvPr id="0" name=""/>
        <dsp:cNvSpPr/>
      </dsp:nvSpPr>
      <dsp:spPr>
        <a:xfrm>
          <a:off x="765" y="1865491"/>
          <a:ext cx="1695596" cy="1328169"/>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DEV SOFT</a:t>
          </a:r>
          <a:endParaRPr lang="es-PE" sz="1600" b="1" kern="1200" dirty="0">
            <a:effectLst>
              <a:outerShdw blurRad="38100" dist="38100" dir="2700000" algn="tl">
                <a:srgbClr val="000000">
                  <a:alpha val="43137"/>
                </a:srgbClr>
              </a:outerShdw>
            </a:effectLst>
          </a:endParaRPr>
        </a:p>
      </dsp:txBody>
      <dsp:txXfrm>
        <a:off x="65601" y="1930327"/>
        <a:ext cx="1565924" cy="1198497"/>
      </dsp:txXfrm>
    </dsp:sp>
    <dsp:sp modelId="{606E3E56-5C5B-4E6D-B3B5-731FAFDC0CDE}">
      <dsp:nvSpPr>
        <dsp:cNvPr id="0" name=""/>
        <dsp:cNvSpPr/>
      </dsp:nvSpPr>
      <dsp:spPr>
        <a:xfrm rot="5400000">
          <a:off x="4480496" y="519735"/>
          <a:ext cx="1369287"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Elaborar y/o actualizar los manuales  y otros documentos relacionados con la aplicación teniendo en cuenta los estándares establecidos por PDS E.I.R.L.</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Brindar soporte en las tareas de documentación que el Jefe de Proyectos le asigne.</a:t>
          </a:r>
        </a:p>
      </dsp:txBody>
      <dsp:txXfrm rot="-5400000">
        <a:off x="1695198" y="3371877"/>
        <a:ext cx="6873042" cy="1235601"/>
      </dsp:txXfrm>
    </dsp:sp>
    <dsp:sp modelId="{4F1584CA-B33D-4DB0-9C34-1ECED7CFA1C5}">
      <dsp:nvSpPr>
        <dsp:cNvPr id="0" name=""/>
        <dsp:cNvSpPr/>
      </dsp:nvSpPr>
      <dsp:spPr>
        <a:xfrm>
          <a:off x="765" y="3298811"/>
          <a:ext cx="1694432" cy="1381733"/>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Documentador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DEV SOFT</a:t>
          </a:r>
          <a:endParaRPr lang="es-PE" sz="1600" b="1" kern="1200" dirty="0">
            <a:effectLst>
              <a:outerShdw blurRad="38100" dist="38100" dir="2700000" algn="tl">
                <a:srgbClr val="000000">
                  <a:alpha val="43137"/>
                </a:srgbClr>
              </a:outerShdw>
            </a:effectLst>
          </a:endParaRPr>
        </a:p>
      </dsp:txBody>
      <dsp:txXfrm>
        <a:off x="68216" y="3366262"/>
        <a:ext cx="1559530" cy="1246831"/>
      </dsp:txXfrm>
    </dsp:sp>
    <dsp:sp modelId="{50E57063-BAFE-4849-B27F-45AB6336F242}">
      <dsp:nvSpPr>
        <dsp:cNvPr id="0" name=""/>
        <dsp:cNvSpPr/>
      </dsp:nvSpPr>
      <dsp:spPr>
        <a:xfrm rot="5400000">
          <a:off x="4607351" y="1933602"/>
          <a:ext cx="1116540"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sz="1200" kern="1200" dirty="0" smtClean="0">
              <a:latin typeface="+mj-lt"/>
            </a:rPr>
            <a:t>Realizar Seguimiento de las Fases de Desarrollo de Software según la metodología de CASCADA.</a:t>
          </a:r>
          <a:endParaRPr lang="es-PE" sz="1200" kern="1200" dirty="0">
            <a:latin typeface="+mj-lt"/>
          </a:endParaRPr>
        </a:p>
        <a:p>
          <a:pPr marL="114300" lvl="1" indent="-114300" algn="l" defTabSz="533400">
            <a:lnSpc>
              <a:spcPct val="90000"/>
            </a:lnSpc>
            <a:spcBef>
              <a:spcPct val="0"/>
            </a:spcBef>
            <a:spcAft>
              <a:spcPct val="15000"/>
            </a:spcAft>
            <a:buChar char="••"/>
          </a:pPr>
          <a:r>
            <a:rPr lang="es-PE" sz="1200" kern="1200" dirty="0" smtClean="0">
              <a:latin typeface="+mj-lt"/>
            </a:rPr>
            <a:t>Elección de Entorno de Desarrollo y Verificación de la funcionalidad y rendimiento del Hardware Disponible</a:t>
          </a:r>
        </a:p>
      </dsp:txBody>
      <dsp:txXfrm rot="-5400000">
        <a:off x="1696352" y="4899107"/>
        <a:ext cx="6884034" cy="1007530"/>
      </dsp:txXfrm>
    </dsp:sp>
    <dsp:sp modelId="{0C172A3D-1747-485F-A12F-621E60BDAD9E}">
      <dsp:nvSpPr>
        <dsp:cNvPr id="0" name=""/>
        <dsp:cNvSpPr/>
      </dsp:nvSpPr>
      <dsp:spPr>
        <a:xfrm>
          <a:off x="765" y="4785694"/>
          <a:ext cx="1695587" cy="1234355"/>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Configuración</a:t>
          </a:r>
        </a:p>
        <a:p>
          <a:pPr lvl="0" algn="ctr" defTabSz="711200">
            <a:lnSpc>
              <a:spcPct val="90000"/>
            </a:lnSpc>
            <a:spcBef>
              <a:spcPct val="0"/>
            </a:spcBef>
            <a:spcAft>
              <a:spcPct val="35000"/>
            </a:spcAft>
          </a:pPr>
          <a:r>
            <a:rPr lang="es-ES" sz="1600" b="1" kern="1200" smtClean="0">
              <a:effectLst>
                <a:outerShdw blurRad="38100" dist="38100" dir="2700000" algn="tl">
                  <a:srgbClr val="000000">
                    <a:alpha val="43137"/>
                  </a:srgbClr>
                </a:outerShdw>
              </a:effectLst>
            </a:rPr>
            <a:t>DEV </a:t>
          </a:r>
          <a:r>
            <a:rPr lang="es-ES" sz="1600" b="1" kern="1200" dirty="0" smtClean="0">
              <a:effectLst>
                <a:outerShdw blurRad="38100" dist="38100" dir="2700000" algn="tl">
                  <a:srgbClr val="000000">
                    <a:alpha val="43137"/>
                  </a:srgbClr>
                </a:outerShdw>
              </a:effectLst>
            </a:rPr>
            <a:t>SOFT</a:t>
          </a:r>
          <a:endParaRPr lang="es-PE" sz="1600" b="1" kern="1200" dirty="0">
            <a:effectLst>
              <a:outerShdw blurRad="38100" dist="38100" dir="2700000" algn="tl">
                <a:srgbClr val="000000">
                  <a:alpha val="43137"/>
                </a:srgbClr>
              </a:outerShdw>
            </a:effectLst>
          </a:endParaRPr>
        </a:p>
      </dsp:txBody>
      <dsp:txXfrm>
        <a:off x="61021" y="4845950"/>
        <a:ext cx="1575075" cy="11138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23/05/2016</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a:p>
        </p:txBody>
      </p:sp>
    </p:spTree>
    <p:extLst>
      <p:ext uri="{BB962C8B-B14F-4D97-AF65-F5344CB8AC3E}">
        <p14:creationId xmlns:p14="http://schemas.microsoft.com/office/powerpoint/2010/main" val="3542051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a:p>
        </p:txBody>
      </p:sp>
    </p:spTree>
    <p:extLst>
      <p:ext uri="{BB962C8B-B14F-4D97-AF65-F5344CB8AC3E}">
        <p14:creationId xmlns:p14="http://schemas.microsoft.com/office/powerpoint/2010/main" val="3912582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26</a:t>
            </a:fld>
            <a:endParaRPr lang="es-PE"/>
          </a:p>
        </p:txBody>
      </p:sp>
    </p:spTree>
    <p:extLst>
      <p:ext uri="{BB962C8B-B14F-4D97-AF65-F5344CB8AC3E}">
        <p14:creationId xmlns:p14="http://schemas.microsoft.com/office/powerpoint/2010/main" val="4120900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a:p>
        </p:txBody>
      </p:sp>
    </p:spTree>
    <p:extLst>
      <p:ext uri="{BB962C8B-B14F-4D97-AF65-F5344CB8AC3E}">
        <p14:creationId xmlns:p14="http://schemas.microsoft.com/office/powerpoint/2010/main" val="2519289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a:p>
        </p:txBody>
      </p:sp>
    </p:spTree>
    <p:extLst>
      <p:ext uri="{BB962C8B-B14F-4D97-AF65-F5344CB8AC3E}">
        <p14:creationId xmlns:p14="http://schemas.microsoft.com/office/powerpoint/2010/main" val="218283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30</a:t>
            </a:fld>
            <a:endParaRPr lang="es-PE"/>
          </a:p>
        </p:txBody>
      </p:sp>
    </p:spTree>
    <p:extLst>
      <p:ext uri="{BB962C8B-B14F-4D97-AF65-F5344CB8AC3E}">
        <p14:creationId xmlns:p14="http://schemas.microsoft.com/office/powerpoint/2010/main" val="1318195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32</a:t>
            </a:fld>
            <a:endParaRPr lang="es-PE"/>
          </a:p>
        </p:txBody>
      </p:sp>
    </p:spTree>
    <p:extLst>
      <p:ext uri="{BB962C8B-B14F-4D97-AF65-F5344CB8AC3E}">
        <p14:creationId xmlns:p14="http://schemas.microsoft.com/office/powerpoint/2010/main" val="3191902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34</a:t>
            </a:fld>
            <a:endParaRPr lang="es-PE"/>
          </a:p>
        </p:txBody>
      </p:sp>
    </p:spTree>
    <p:extLst>
      <p:ext uri="{BB962C8B-B14F-4D97-AF65-F5344CB8AC3E}">
        <p14:creationId xmlns:p14="http://schemas.microsoft.com/office/powerpoint/2010/main" val="381734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36</a:t>
            </a:fld>
            <a:endParaRPr lang="es-PE"/>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10</a:t>
            </a:fld>
            <a:endParaRPr lang="es-PE"/>
          </a:p>
        </p:txBody>
      </p:sp>
    </p:spTree>
    <p:extLst>
      <p:ext uri="{BB962C8B-B14F-4D97-AF65-F5344CB8AC3E}">
        <p14:creationId xmlns:p14="http://schemas.microsoft.com/office/powerpoint/2010/main" val="101758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12</a:t>
            </a:fld>
            <a:endParaRPr lang="es-PE"/>
          </a:p>
        </p:txBody>
      </p:sp>
    </p:spTree>
    <p:extLst>
      <p:ext uri="{BB962C8B-B14F-4D97-AF65-F5344CB8AC3E}">
        <p14:creationId xmlns:p14="http://schemas.microsoft.com/office/powerpoint/2010/main" val="159642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a:p>
        </p:txBody>
      </p:sp>
    </p:spTree>
    <p:extLst>
      <p:ext uri="{BB962C8B-B14F-4D97-AF65-F5344CB8AC3E}">
        <p14:creationId xmlns:p14="http://schemas.microsoft.com/office/powerpoint/2010/main" val="143170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16</a:t>
            </a:fld>
            <a:endParaRPr lang="es-PE"/>
          </a:p>
        </p:txBody>
      </p:sp>
    </p:spTree>
    <p:extLst>
      <p:ext uri="{BB962C8B-B14F-4D97-AF65-F5344CB8AC3E}">
        <p14:creationId xmlns:p14="http://schemas.microsoft.com/office/powerpoint/2010/main" val="3475374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a:p>
        </p:txBody>
      </p:sp>
    </p:spTree>
    <p:extLst>
      <p:ext uri="{BB962C8B-B14F-4D97-AF65-F5344CB8AC3E}">
        <p14:creationId xmlns:p14="http://schemas.microsoft.com/office/powerpoint/2010/main" val="138982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19</a:t>
            </a:fld>
            <a:endParaRPr lang="es-PE"/>
          </a:p>
        </p:txBody>
      </p:sp>
    </p:spTree>
    <p:extLst>
      <p:ext uri="{BB962C8B-B14F-4D97-AF65-F5344CB8AC3E}">
        <p14:creationId xmlns:p14="http://schemas.microsoft.com/office/powerpoint/2010/main" val="52895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a:p>
        </p:txBody>
      </p:sp>
    </p:spTree>
    <p:extLst>
      <p:ext uri="{BB962C8B-B14F-4D97-AF65-F5344CB8AC3E}">
        <p14:creationId xmlns:p14="http://schemas.microsoft.com/office/powerpoint/2010/main" val="32053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5/23/2016</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5/23/2016</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5/23/2016</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5/23/2016</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5/23/2016</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5/23/2016</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5/23/2016</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5/23/2016</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5/23/2016</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5/23/2016</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5/23/2016</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5/23/2016</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29.xml"/><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slide" Target="slide24.xml"/><Relationship Id="rId4" Type="http://schemas.openxmlformats.org/officeDocument/2006/relationships/slide" Target="slide18.xml"/><Relationship Id="rId9"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21.xml"/><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image" Target="../media/image9.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5.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5/23/2016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dirty="0" smtClean="0">
                <a:solidFill>
                  <a:schemeClr val="tx2"/>
                </a:solidFill>
                <a:effectLst>
                  <a:outerShdw blurRad="63500" dist="38100" dir="5400000" algn="t" rotWithShape="0">
                    <a:prstClr val="black">
                      <a:alpha val="25000"/>
                    </a:prstClr>
                  </a:outerShdw>
                </a:effectLst>
                <a:latin typeface="+mn-lt"/>
                <a:ea typeface="+mj-ea"/>
                <a:cs typeface="+mj-cs"/>
              </a:rPr>
              <a:t>BIO ASSITENS</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graphicFrame>
        <p:nvGraphicFramePr>
          <p:cNvPr id="2" name="Diagrama 1"/>
          <p:cNvGraphicFramePr/>
          <p:nvPr>
            <p:extLst>
              <p:ext uri="{D42A27DB-BD31-4B8C-83A1-F6EECF244321}">
                <p14:modId xmlns:p14="http://schemas.microsoft.com/office/powerpoint/2010/main" val="3363872488"/>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5/23/2016</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4249230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5/23/2016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3" name="Flecha a la derecha con bandas 2"/>
          <p:cNvSpPr/>
          <p:nvPr/>
        </p:nvSpPr>
        <p:spPr>
          <a:xfrm>
            <a:off x="107504"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Ficha de datos</a:t>
            </a:r>
          </a:p>
          <a:p>
            <a:pPr marL="92075" indent="-92075" defTabSz="1793875">
              <a:buFont typeface="Arial" panose="020B0604020202020204" pitchFamily="34" charset="0"/>
              <a:buChar char="•"/>
            </a:pPr>
            <a:r>
              <a:rPr lang="es-ES" sz="1600" b="1" dirty="0" smtClean="0">
                <a:effectLst>
                  <a:outerShdw blurRad="38100" dist="38100" dir="2700000" algn="tl">
                    <a:srgbClr val="000000">
                      <a:alpha val="43137"/>
                    </a:srgbClr>
                  </a:outerShdw>
                </a:effectLst>
              </a:rPr>
              <a:t>Propuesta aprobada</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940152"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Plan de Proyecto</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Entregables comprometidos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345463"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400" b="1" dirty="0" smtClean="0">
                <a:effectLst>
                  <a:outerShdw blurRad="38100" dist="38100" dir="2700000" algn="tl">
                    <a:srgbClr val="000000">
                      <a:alpha val="43137"/>
                    </a:srgbClr>
                  </a:outerShdw>
                </a:effectLst>
              </a:rPr>
              <a:t>Proceso de Gestión de Proyecto</a:t>
            </a: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5/23/2016</a:t>
            </a:fld>
            <a:endParaRPr lang="en-US" dirty="0"/>
          </a:p>
        </p:txBody>
      </p:sp>
      <p:sp>
        <p:nvSpPr>
          <p:cNvPr id="12"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5/23/2016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5/23/2016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pSp>
        <p:nvGrpSpPr>
          <p:cNvPr id="10" name="Grupo 9"/>
          <p:cNvGrpSpPr/>
          <p:nvPr/>
        </p:nvGrpSpPr>
        <p:grpSpPr>
          <a:xfrm>
            <a:off x="35496" y="2109364"/>
            <a:ext cx="9252520" cy="4415980"/>
            <a:chOff x="192709" y="1882049"/>
            <a:chExt cx="11532998" cy="4415980"/>
          </a:xfrm>
        </p:grpSpPr>
        <p:grpSp>
          <p:nvGrpSpPr>
            <p:cNvPr id="11" name="Group 89"/>
            <p:cNvGrpSpPr>
              <a:grpSpLocks/>
            </p:cNvGrpSpPr>
            <p:nvPr/>
          </p:nvGrpSpPr>
          <p:grpSpPr bwMode="auto">
            <a:xfrm>
              <a:off x="7295007" y="1910020"/>
              <a:ext cx="1873460" cy="2446715"/>
              <a:chOff x="2216" y="1389"/>
              <a:chExt cx="751" cy="879"/>
            </a:xfrm>
          </p:grpSpPr>
          <p:sp>
            <p:nvSpPr>
              <p:cNvPr id="38" name="Rectangle 70"/>
              <p:cNvSpPr>
                <a:spLocks noChangeArrowheads="1"/>
              </p:cNvSpPr>
              <p:nvPr/>
            </p:nvSpPr>
            <p:spPr bwMode="auto">
              <a:xfrm>
                <a:off x="2216" y="154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a:hlinkClick r:id="rId3" action="ppaction://hlinksldjump"/>
                  </a:rPr>
                  <a:t>CIERRE</a:t>
                </a:r>
                <a:endParaRPr lang="es-ES" altLang="es-PE" sz="1300" b="1" dirty="0"/>
              </a:p>
            </p:txBody>
          </p:sp>
          <p:sp>
            <p:nvSpPr>
              <p:cNvPr id="39" name="Rectangle 71"/>
              <p:cNvSpPr>
                <a:spLocks noChangeArrowheads="1"/>
              </p:cNvSpPr>
              <p:nvPr/>
            </p:nvSpPr>
            <p:spPr bwMode="auto">
              <a:xfrm>
                <a:off x="2216" y="138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Jefe de Proyecto</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59"/>
                <a:ext cx="751" cy="30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Cierre de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Relatorio de Proyecto</a:t>
                </a:r>
              </a:p>
            </p:txBody>
          </p:sp>
        </p:grpSp>
        <p:cxnSp>
          <p:nvCxnSpPr>
            <p:cNvPr id="12" name="AutoShape 103"/>
            <p:cNvCxnSpPr>
              <a:cxnSpLocks noChangeShapeType="1"/>
              <a:stCxn id="31" idx="3"/>
              <a:endCxn id="24" idx="1"/>
            </p:cNvCxnSpPr>
            <p:nvPr/>
          </p:nvCxnSpPr>
          <p:spPr bwMode="auto">
            <a:xfrm>
              <a:off x="1372594" y="2911943"/>
              <a:ext cx="314077" cy="7321"/>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882049"/>
              <a:ext cx="1861908" cy="3112282"/>
              <a:chOff x="647" y="1389"/>
              <a:chExt cx="745" cy="1094"/>
            </a:xfrm>
          </p:grpSpPr>
          <p:sp>
            <p:nvSpPr>
              <p:cNvPr id="35" name="Rectangle 125"/>
              <p:cNvSpPr>
                <a:spLocks noChangeArrowheads="1"/>
              </p:cNvSpPr>
              <p:nvPr/>
            </p:nvSpPr>
            <p:spPr bwMode="auto">
              <a:xfrm>
                <a:off x="647" y="1546"/>
                <a:ext cx="745"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a:hlinkClick r:id="rId4" action="ppaction://hlinksldjump"/>
                  </a:rPr>
                  <a:t>PLANIFICACIÓN</a:t>
                </a:r>
                <a:endParaRPr lang="es-ES" altLang="es-PE" sz="1300" b="1" dirty="0"/>
              </a:p>
            </p:txBody>
          </p:sp>
          <p:sp>
            <p:nvSpPr>
              <p:cNvPr id="36" name="Rectangle 126"/>
              <p:cNvSpPr>
                <a:spLocks noChangeArrowheads="1"/>
              </p:cNvSpPr>
              <p:nvPr/>
            </p:nvSpPr>
            <p:spPr bwMode="auto">
              <a:xfrm>
                <a:off x="647" y="1389"/>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Jefe de Proyecto</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59"/>
                <a:ext cx="745" cy="524"/>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Cronograma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Lista de Requerimientos</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Riesgos del Proyecto.</a:t>
                </a:r>
              </a:p>
            </p:txBody>
          </p:sp>
        </p:grpSp>
        <p:cxnSp>
          <p:nvCxnSpPr>
            <p:cNvPr id="14" name="AutoShape 131"/>
            <p:cNvCxnSpPr>
              <a:cxnSpLocks noChangeShapeType="1"/>
              <a:stCxn id="35" idx="3"/>
              <a:endCxn id="32" idx="1"/>
            </p:cNvCxnSpPr>
            <p:nvPr/>
          </p:nvCxnSpPr>
          <p:spPr bwMode="auto">
            <a:xfrm>
              <a:off x="4770178" y="2916158"/>
              <a:ext cx="287995" cy="567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2660361" y="2916158"/>
              <a:ext cx="247908" cy="3106"/>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10020"/>
              <a:ext cx="1956122" cy="3084141"/>
              <a:chOff x="2204" y="1389"/>
              <a:chExt cx="723" cy="1108"/>
            </a:xfrm>
          </p:grpSpPr>
          <p:sp>
            <p:nvSpPr>
              <p:cNvPr id="32" name="Rectangle 161"/>
              <p:cNvSpPr>
                <a:spLocks noChangeArrowheads="1"/>
              </p:cNvSpPr>
              <p:nvPr/>
            </p:nvSpPr>
            <p:spPr bwMode="auto">
              <a:xfrm>
                <a:off x="2204" y="154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5" action="ppaction://hlinksldjump"/>
                  </a:rPr>
                  <a:t>EJECUCIÓN, SEGUIMIENTO Y CONTROL</a:t>
                </a:r>
                <a:endParaRPr lang="es-ES" altLang="es-PE" sz="1300" b="1" dirty="0"/>
              </a:p>
            </p:txBody>
          </p:sp>
          <p:sp>
            <p:nvSpPr>
              <p:cNvPr id="33" name="Rectangle 162"/>
              <p:cNvSpPr>
                <a:spLocks noChangeArrowheads="1"/>
              </p:cNvSpPr>
              <p:nvPr/>
            </p:nvSpPr>
            <p:spPr bwMode="auto">
              <a:xfrm>
                <a:off x="2204" y="138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Jefe de Proyecto</a:t>
                </a:r>
                <a:endParaRPr lang="es-ES" altLang="es-PE" sz="1200" b="1" dirty="0">
                  <a:solidFill>
                    <a:schemeClr val="bg1"/>
                  </a:solidFill>
                </a:endParaRPr>
              </a:p>
            </p:txBody>
          </p:sp>
          <p:sp>
            <p:nvSpPr>
              <p:cNvPr id="34" name="Rectangle 163"/>
              <p:cNvSpPr>
                <a:spLocks noChangeArrowheads="1"/>
              </p:cNvSpPr>
              <p:nvPr/>
            </p:nvSpPr>
            <p:spPr bwMode="auto">
              <a:xfrm>
                <a:off x="2204" y="1959"/>
                <a:ext cx="723" cy="538"/>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Reunión Interna</a:t>
                </a:r>
              </a:p>
              <a:p>
                <a:pPr marL="173038" indent="-79375">
                  <a:buFont typeface="Arial" panose="020B0604020202020204" pitchFamily="34" charset="0"/>
                  <a:buChar char="•"/>
                </a:pPr>
                <a:r>
                  <a:rPr lang="es-PE" altLang="es-PE" sz="1200" b="1" dirty="0" smtClean="0">
                    <a:solidFill>
                      <a:schemeClr val="bg1"/>
                    </a:solidFill>
                    <a:latin typeface="Arial" panose="020B0604020202020204" pitchFamily="34" charset="0"/>
                  </a:rPr>
                  <a:t>Reunión Externa</a:t>
                </a:r>
                <a:endParaRPr lang="es-PE" altLang="es-PE" sz="1200" b="1" dirty="0">
                  <a:solidFill>
                    <a:schemeClr val="bg1"/>
                  </a:solidFill>
                  <a:latin typeface="Arial" panose="020B0604020202020204" pitchFamily="34" charset="0"/>
                </a:endParaRP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Documentos de Gestión</a:t>
                </a:r>
              </a:p>
              <a:p>
                <a:pPr marL="173038" indent="-79375">
                  <a:buFont typeface="Arial" panose="020B0604020202020204" pitchFamily="34" charset="0"/>
                  <a:buChar char="•"/>
                </a:pPr>
                <a:r>
                  <a:rPr lang="es-PE" altLang="es-PE" sz="1200" b="1" dirty="0" smtClean="0">
                    <a:solidFill>
                      <a:schemeClr val="bg1"/>
                    </a:solidFill>
                    <a:latin typeface="Arial" panose="020B0604020202020204" pitchFamily="34" charset="0"/>
                  </a:rPr>
                  <a:t>Aceptación </a:t>
                </a:r>
                <a:r>
                  <a:rPr lang="es-PE" altLang="es-PE" sz="1200" b="1" dirty="0">
                    <a:solidFill>
                      <a:schemeClr val="bg1"/>
                    </a:solidFill>
                    <a:latin typeface="Arial" panose="020B0604020202020204" pitchFamily="34" charset="0"/>
                  </a:rPr>
                  <a:t>de Entregables</a:t>
                </a:r>
              </a:p>
            </p:txBody>
          </p:sp>
        </p:grpSp>
        <p:cxnSp>
          <p:nvCxnSpPr>
            <p:cNvPr id="17" name="AutoShape 166"/>
            <p:cNvCxnSpPr>
              <a:cxnSpLocks noChangeShapeType="1"/>
              <a:stCxn id="32" idx="3"/>
              <a:endCxn id="38" idx="1"/>
            </p:cNvCxnSpPr>
            <p:nvPr/>
          </p:nvCxnSpPr>
          <p:spPr bwMode="auto">
            <a:xfrm>
              <a:off x="7014295" y="2921830"/>
              <a:ext cx="280714"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934017" y="4654454"/>
              <a:ext cx="872454" cy="277014"/>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28" idx="1"/>
            </p:cNvCxnSpPr>
            <p:nvPr/>
          </p:nvCxnSpPr>
          <p:spPr bwMode="auto">
            <a:xfrm flipV="1">
              <a:off x="9783430" y="5224790"/>
              <a:ext cx="471646" cy="4399"/>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92709" y="2437961"/>
              <a:ext cx="1179885" cy="1191899"/>
              <a:chOff x="705412" y="2882027"/>
              <a:chExt cx="1179885" cy="1191899"/>
            </a:xfrm>
          </p:grpSpPr>
          <p:sp>
            <p:nvSpPr>
              <p:cNvPr id="30" name="Rectangle 109"/>
              <p:cNvSpPr>
                <a:spLocks noChangeArrowheads="1"/>
              </p:cNvSpPr>
              <p:nvPr/>
            </p:nvSpPr>
            <p:spPr bwMode="auto">
              <a:xfrm>
                <a:off x="705412" y="3855468"/>
                <a:ext cx="117988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CLIENTE</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6"/>
              <a:stretch>
                <a:fillRect/>
              </a:stretch>
            </p:blipFill>
            <p:spPr>
              <a:xfrm>
                <a:off x="783690" y="2882027"/>
                <a:ext cx="1101607" cy="947964"/>
              </a:xfrm>
              <a:prstGeom prst="rect">
                <a:avLst/>
              </a:prstGeom>
            </p:spPr>
          </p:pic>
        </p:grpSp>
        <p:grpSp>
          <p:nvGrpSpPr>
            <p:cNvPr id="21" name="Grupo 20"/>
            <p:cNvGrpSpPr/>
            <p:nvPr/>
          </p:nvGrpSpPr>
          <p:grpSpPr>
            <a:xfrm>
              <a:off x="9571565" y="4584754"/>
              <a:ext cx="2154142" cy="1621639"/>
              <a:chOff x="9007619" y="3120737"/>
              <a:chExt cx="2154142" cy="1621639"/>
            </a:xfrm>
          </p:grpSpPr>
          <p:pic>
            <p:nvPicPr>
              <p:cNvPr id="28" name="Imagen 27"/>
              <p:cNvPicPr>
                <a:picLocks noChangeAspect="1"/>
              </p:cNvPicPr>
              <p:nvPr/>
            </p:nvPicPr>
            <p:blipFill>
              <a:blip r:embed="rId7"/>
              <a:stretch>
                <a:fillRect/>
              </a:stretch>
            </p:blipFill>
            <p:spPr>
              <a:xfrm>
                <a:off x="9691130" y="3120737"/>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9007619" y="4400808"/>
                <a:ext cx="2154142"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GESTOR DE LA CONFIGURACIÓN</a:t>
                </a:r>
                <a:endParaRPr lang="es-ES" altLang="es-PE" sz="1000" b="1" dirty="0">
                  <a:latin typeface="Arial Black" panose="020B0A04020102020204" pitchFamily="34" charset="0"/>
                </a:endParaRPr>
              </a:p>
            </p:txBody>
          </p:sp>
        </p:grpSp>
        <p:grpSp>
          <p:nvGrpSpPr>
            <p:cNvPr id="22" name="Grupo 21"/>
            <p:cNvGrpSpPr/>
            <p:nvPr/>
          </p:nvGrpSpPr>
          <p:grpSpPr>
            <a:xfrm>
              <a:off x="8180983" y="4717874"/>
              <a:ext cx="1943375" cy="1580155"/>
              <a:chOff x="5652897" y="4838868"/>
              <a:chExt cx="1943375" cy="1580155"/>
            </a:xfrm>
          </p:grpSpPr>
          <p:pic>
            <p:nvPicPr>
              <p:cNvPr id="26" name="Picture 6" descr="http://static.freepik.com/free-photo/database-add_318-11186.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ARCHIVOS DE PROYECTO</a:t>
                </a:r>
                <a:br>
                  <a:rPr lang="es-ES" altLang="es-PE" sz="1000" b="1" dirty="0" smtClean="0">
                    <a:latin typeface="Arial Black" panose="020B0A04020102020204" pitchFamily="34" charset="0"/>
                  </a:rPr>
                </a:br>
                <a:r>
                  <a:rPr lang="es-ES" altLang="es-PE" sz="1000" b="1" dirty="0" smtClean="0">
                    <a:latin typeface="Arial Black" panose="020B0A04020102020204" pitchFamily="34" charset="0"/>
                  </a:rPr>
                  <a:t>GitHub</a:t>
                </a:r>
                <a:endParaRPr lang="es-ES" altLang="es-PE" sz="1000" b="1" dirty="0">
                  <a:latin typeface="Arial Black" panose="020B0A04020102020204" pitchFamily="34" charset="0"/>
                </a:endParaRPr>
              </a:p>
            </p:txBody>
          </p:sp>
        </p:grpSp>
        <p:grpSp>
          <p:nvGrpSpPr>
            <p:cNvPr id="23" name="Grupo 22"/>
            <p:cNvGrpSpPr/>
            <p:nvPr/>
          </p:nvGrpSpPr>
          <p:grpSpPr>
            <a:xfrm>
              <a:off x="1254476" y="2452474"/>
              <a:ext cx="1764910" cy="1204832"/>
              <a:chOff x="1018218" y="4675809"/>
              <a:chExt cx="1764910" cy="1204832"/>
            </a:xfrm>
          </p:grpSpPr>
          <p:pic>
            <p:nvPicPr>
              <p:cNvPr id="24" name="Imagen 23"/>
              <p:cNvPicPr>
                <a:picLocks noChangeAspect="1"/>
              </p:cNvPicPr>
              <p:nvPr/>
            </p:nvPicPr>
            <p:blipFill>
              <a:blip r:embed="rId9"/>
              <a:stretch>
                <a:fillRect/>
              </a:stretch>
            </p:blipFill>
            <p:spPr>
              <a:xfrm>
                <a:off x="1450412" y="4675809"/>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grpSp>
      <p:sp>
        <p:nvSpPr>
          <p:cNvPr id="57" name="1 Título"/>
          <p:cNvSpPr>
            <a:spLocks noGrp="1"/>
          </p:cNvSpPr>
          <p:nvPr>
            <p:ph type="ctrTitle"/>
          </p:nvPr>
        </p:nvSpPr>
        <p:spPr>
          <a:xfrm>
            <a:off x="0" y="177553"/>
            <a:ext cx="9144000" cy="1486821"/>
          </a:xfrm>
        </p:spPr>
        <p:txBody>
          <a:bodyPr/>
          <a:lstStyle/>
          <a:p>
            <a:r>
              <a:rPr lang="es-PE" sz="4400" u="sng" dirty="0" smtClean="0"/>
              <a:t>SUBPROCESOS DEL PROCESO DE GESTIÓN DE PROYECTOS</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734145039"/>
              </p:ext>
            </p:extLst>
          </p:nvPr>
        </p:nvGraphicFramePr>
        <p:xfrm>
          <a:off x="179512" y="309746"/>
          <a:ext cx="8784977" cy="6071582"/>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22413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223224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En esta etapa se crea el Plan del Proyecto, el cual debe ser aprobado por el cliente a través de un Acta de Reunión, dando así conformidad al plan y objetivos para el inicio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existir observaciones al Plan, estas quedaran registradas en un acta de reunión.</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Cronograma de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txBody>
                  <a:tcPr marT="45726" marB="45726" anchor="ctr" horzOverflow="overflow"/>
                </a:tc>
                <a:extLst>
                  <a:ext uri="{0D108BD9-81ED-4DB2-BD59-A6C34878D82A}">
                    <a16:rowId xmlns:a16="http://schemas.microsoft.com/office/drawing/2014/main" xmlns="" val="10001"/>
                  </a:ext>
                </a:extLst>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Seguimiento y Control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ejecuta el “Plan del Proyecto”  y se realizan las actividades de seguimiento sobre lo planificado.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realiza la asignación de trabajo quincenal al equipo de trabajo.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Los Analistas realizan el trabajo encomendado.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seguimiento se realiza bajo el esquema de reuniones internas, efectuándose el control de cambios al Plan del Proyecto de ser necesario.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Lidera la Reunión Interna antes de hacer entrega de lo Avances al Cliente.</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de actividades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Solicitud de cambios a requerimientos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Seguimiento a cronogramas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reuniones</a:t>
                      </a:r>
                    </a:p>
                  </a:txBody>
                  <a:tcPr marT="45726" marB="45726" anchor="ctr" horzOverflow="overflow"/>
                </a:tc>
                <a:extLst>
                  <a:ext uri="{0D108BD9-81ED-4DB2-BD59-A6C34878D82A}">
                    <a16:rowId xmlns:a16="http://schemas.microsoft.com/office/drawing/2014/main" xmlns="" val="10002"/>
                  </a:ext>
                </a:extLst>
              </a:tr>
              <a:tr h="614848">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3</a:t>
                      </a:r>
                      <a:endParaRPr lang="es-PE" sz="1200"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Cierre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elabora el acta de aceptación y cierre del Proyecto, el cual debe ser aprobada por el cliente(Manuel Sáenz).</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en Acta de Relatorio todo lo que se aprendió del proyecto y cuales son las fortalezas que debemos priorizar para posteriores trabajos .</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archivan todos los entregables del proyecto y se hace la entrega al Gestor de la Configuración.</a:t>
                      </a: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txBody>
                  <a:tcPr marT="45691" marB="45691" anchor="ctr" horzOverflow="overflow"/>
                </a:tc>
                <a:extLst>
                  <a:ext uri="{0D108BD9-81ED-4DB2-BD59-A6C34878D82A}">
                    <a16:rowId xmlns:a16="http://schemas.microsoft.com/office/drawing/2014/main" xmlns=""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5/23/2016</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5/23/2016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pSp>
        <p:nvGrpSpPr>
          <p:cNvPr id="11" name="Group 89"/>
          <p:cNvGrpSpPr>
            <a:grpSpLocks/>
          </p:cNvGrpSpPr>
          <p:nvPr/>
        </p:nvGrpSpPr>
        <p:grpSpPr bwMode="auto">
          <a:xfrm>
            <a:off x="4365134" y="4452563"/>
            <a:ext cx="1192071" cy="1564339"/>
            <a:chOff x="2216" y="1389"/>
            <a:chExt cx="751" cy="562"/>
          </a:xfrm>
        </p:grpSpPr>
        <p:sp>
          <p:nvSpPr>
            <p:cNvPr id="38"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CONFORMIDAD AL PLAN DE PROYECTO</a:t>
              </a:r>
              <a:endParaRPr lang="es-ES" altLang="es-PE" sz="1100" b="1" dirty="0"/>
            </a:p>
          </p:txBody>
        </p:sp>
        <p:sp>
          <p:nvSpPr>
            <p:cNvPr id="39"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(3) </a:t>
              </a:r>
              <a:r>
                <a:rPr lang="es-PE" altLang="es-PE" sz="1100" b="1" dirty="0" smtClean="0">
                  <a:solidFill>
                    <a:schemeClr val="bg1"/>
                  </a:solidFill>
                  <a:latin typeface="Arial" panose="020B0604020202020204" pitchFamily="34" charset="0"/>
                </a:rPr>
                <a:t>Gestor de la Demanda</a:t>
              </a:r>
              <a:endParaRPr lang="es-ES" altLang="es-PE" sz="11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800"/>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Aceptación de Entregables</a:t>
              </a:r>
            </a:p>
          </p:txBody>
        </p:sp>
      </p:grpSp>
      <p:cxnSp>
        <p:nvCxnSpPr>
          <p:cNvPr id="12" name="AutoShape 103"/>
          <p:cNvCxnSpPr>
            <a:cxnSpLocks noChangeShapeType="1"/>
            <a:stCxn id="30" idx="2"/>
            <a:endCxn id="24" idx="0"/>
          </p:cNvCxnSpPr>
          <p:nvPr/>
        </p:nvCxnSpPr>
        <p:spPr bwMode="auto">
          <a:xfrm>
            <a:off x="557445" y="2852552"/>
            <a:ext cx="1489" cy="20688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852936"/>
            <a:ext cx="1411047" cy="2062715"/>
            <a:chOff x="647" y="1389"/>
            <a:chExt cx="915" cy="535"/>
          </a:xfrm>
        </p:grpSpPr>
        <p:sp>
          <p:nvSpPr>
            <p:cNvPr id="35" name="Rectangle 125"/>
            <p:cNvSpPr>
              <a:spLocks noChangeArrowheads="1"/>
            </p:cNvSpPr>
            <p:nvPr/>
          </p:nvSpPr>
          <p:spPr bwMode="auto">
            <a:xfrm>
              <a:off x="647" y="1482"/>
              <a:ext cx="915" cy="119"/>
            </a:xfrm>
            <a:prstGeom prst="rect">
              <a:avLst/>
            </a:prstGeom>
            <a:solidFill>
              <a:schemeClr val="accent6">
                <a:lumMod val="7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smtClean="0">
                  <a:hlinkClick r:id="rId3" action="ppaction://hlinksldjump"/>
                </a:rPr>
                <a:t>PLANEAMIENTO</a:t>
              </a:r>
              <a:endParaRPr lang="es-ES" altLang="es-PE" sz="1100" b="1" dirty="0"/>
            </a:p>
          </p:txBody>
        </p:sp>
        <p:sp>
          <p:nvSpPr>
            <p:cNvPr id="36" name="Rectangle 126"/>
            <p:cNvSpPr>
              <a:spLocks noChangeArrowheads="1"/>
            </p:cNvSpPr>
            <p:nvPr/>
          </p:nvSpPr>
          <p:spPr bwMode="auto">
            <a:xfrm>
              <a:off x="647" y="1389"/>
              <a:ext cx="915" cy="9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01"/>
              <a:ext cx="915" cy="3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Cronograma de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Registro de Riesgos</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Lista de Requerimientos</a:t>
              </a:r>
            </a:p>
          </p:txBody>
        </p:sp>
      </p:grpSp>
      <p:cxnSp>
        <p:nvCxnSpPr>
          <p:cNvPr id="14" name="AutoShape 131"/>
          <p:cNvCxnSpPr>
            <a:cxnSpLocks noChangeShapeType="1"/>
            <a:stCxn id="35" idx="3"/>
            <a:endCxn id="32" idx="1"/>
          </p:cNvCxnSpPr>
          <p:nvPr/>
        </p:nvCxnSpPr>
        <p:spPr bwMode="auto">
          <a:xfrm flipV="1">
            <a:off x="2526663" y="3438867"/>
            <a:ext cx="245137" cy="203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879336" y="3440906"/>
            <a:ext cx="236280" cy="144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2771800" y="2852937"/>
            <a:ext cx="1569328" cy="1255368"/>
            <a:chOff x="2204" y="1389"/>
            <a:chExt cx="723" cy="451"/>
          </a:xfrm>
        </p:grpSpPr>
        <p:sp>
          <p:nvSpPr>
            <p:cNvPr id="32" name="Rectangle 161"/>
            <p:cNvSpPr>
              <a:spLocks noChangeArrowheads="1"/>
            </p:cNvSpPr>
            <p:nvPr/>
          </p:nvSpPr>
          <p:spPr bwMode="auto">
            <a:xfrm>
              <a:off x="2204" y="1516"/>
              <a:ext cx="723" cy="167"/>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AJUSTES</a:t>
              </a:r>
              <a:endParaRPr lang="es-ES" altLang="es-PE" sz="1100" b="1" dirty="0"/>
            </a:p>
          </p:txBody>
        </p:sp>
        <p:sp>
          <p:nvSpPr>
            <p:cNvPr id="33" name="Rectangle 162"/>
            <p:cNvSpPr>
              <a:spLocks noChangeArrowheads="1"/>
            </p:cNvSpPr>
            <p:nvPr/>
          </p:nvSpPr>
          <p:spPr bwMode="auto">
            <a:xfrm>
              <a:off x="2204" y="1389"/>
              <a:ext cx="723" cy="12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a:solidFill>
                    <a:schemeClr val="bg1"/>
                  </a:solidFill>
                </a:rPr>
                <a:t>(2) </a:t>
              </a:r>
              <a:r>
                <a:rPr lang="es-PE" altLang="es-PE" sz="1100" b="1" dirty="0" smtClean="0">
                  <a:solidFill>
                    <a:schemeClr val="bg1"/>
                  </a:solidFill>
                </a:rPr>
                <a:t>Gestor de la Demanda</a:t>
              </a:r>
              <a:endParaRPr lang="es-ES" altLang="es-PE" sz="1100" b="1" dirty="0">
                <a:solidFill>
                  <a:schemeClr val="bg1"/>
                </a:solidFill>
              </a:endParaRPr>
            </a:p>
          </p:txBody>
        </p:sp>
        <p:sp>
          <p:nvSpPr>
            <p:cNvPr id="34" name="Rectangle 163"/>
            <p:cNvSpPr>
              <a:spLocks noChangeArrowheads="1"/>
            </p:cNvSpPr>
            <p:nvPr/>
          </p:nvSpPr>
          <p:spPr bwMode="auto">
            <a:xfrm>
              <a:off x="2204" y="1682"/>
              <a:ext cx="723" cy="158"/>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Aceptación </a:t>
              </a:r>
              <a:r>
                <a:rPr lang="es-PE" altLang="es-PE" sz="1100" b="1" dirty="0">
                  <a:solidFill>
                    <a:schemeClr val="bg1"/>
                  </a:solidFill>
                  <a:latin typeface="Arial" panose="020B0604020202020204" pitchFamily="34" charset="0"/>
                </a:rPr>
                <a:t>de Entregables</a:t>
              </a:r>
            </a:p>
          </p:txBody>
        </p:sp>
      </p:grpSp>
      <p:cxnSp>
        <p:nvCxnSpPr>
          <p:cNvPr id="17" name="AutoShape 166"/>
          <p:cNvCxnSpPr>
            <a:cxnSpLocks noChangeShapeType="1"/>
            <a:stCxn id="34" idx="2"/>
            <a:endCxn id="50" idx="0"/>
          </p:cNvCxnSpPr>
          <p:nvPr/>
        </p:nvCxnSpPr>
        <p:spPr bwMode="auto">
          <a:xfrm flipH="1">
            <a:off x="3552654" y="4109568"/>
            <a:ext cx="3810" cy="60033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1"/>
            <a:endCxn id="37" idx="2"/>
          </p:cNvCxnSpPr>
          <p:nvPr/>
        </p:nvCxnSpPr>
        <p:spPr bwMode="auto">
          <a:xfrm rot="10800000">
            <a:off x="1821140" y="4915652"/>
            <a:ext cx="1126426" cy="318165"/>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783690" y="2882027"/>
              <a:ext cx="1101607" cy="947964"/>
            </a:xfrm>
            <a:prstGeom prst="rect">
              <a:avLst/>
            </a:prstGeom>
          </p:spPr>
        </p:pic>
      </p:grpSp>
      <p:grpSp>
        <p:nvGrpSpPr>
          <p:cNvPr id="23" name="Grupo 22"/>
          <p:cNvGrpSpPr/>
          <p:nvPr/>
        </p:nvGrpSpPr>
        <p:grpSpPr>
          <a:xfrm>
            <a:off x="-45903" y="3059435"/>
            <a:ext cx="1161519" cy="986284"/>
            <a:chOff x="1018218" y="4678333"/>
            <a:chExt cx="1764910" cy="1202308"/>
          </a:xfrm>
        </p:grpSpPr>
        <p:pic>
          <p:nvPicPr>
            <p:cNvPr id="24" name="Imagen 23"/>
            <p:cNvPicPr>
              <a:picLocks noChangeAspect="1"/>
            </p:cNvPicPr>
            <p:nvPr/>
          </p:nvPicPr>
          <p:blipFill>
            <a:blip r:embed="rId5"/>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1" y="177553"/>
            <a:ext cx="9183997" cy="1486821"/>
          </a:xfrm>
        </p:spPr>
        <p:txBody>
          <a:bodyPr/>
          <a:lstStyle/>
          <a:p>
            <a:r>
              <a:rPr lang="es-PE" sz="4400" u="sng" dirty="0" smtClean="0"/>
              <a:t>SUBPROCESO </a:t>
            </a:r>
            <a:r>
              <a:rPr lang="es-PE" sz="4400" u="sng" dirty="0"/>
              <a:t>DE PLANIFICACIÓN</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
        <p:nvSpPr>
          <p:cNvPr id="50" name="AutoShape 92"/>
          <p:cNvSpPr>
            <a:spLocks noChangeArrowheads="1"/>
          </p:cNvSpPr>
          <p:nvPr/>
        </p:nvSpPr>
        <p:spPr bwMode="auto">
          <a:xfrm>
            <a:off x="2947566" y="4709904"/>
            <a:ext cx="1210175"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APROBADO</a:t>
            </a:r>
            <a:endParaRPr lang="es-ES" altLang="es-PE" sz="1000" b="1" dirty="0">
              <a:solidFill>
                <a:srgbClr val="000066"/>
              </a:solidFill>
            </a:endParaRPr>
          </a:p>
        </p:txBody>
      </p:sp>
      <p:grpSp>
        <p:nvGrpSpPr>
          <p:cNvPr id="88" name="Group 89"/>
          <p:cNvGrpSpPr>
            <a:grpSpLocks/>
          </p:cNvGrpSpPr>
          <p:nvPr/>
        </p:nvGrpSpPr>
        <p:grpSpPr bwMode="auto">
          <a:xfrm>
            <a:off x="5796136" y="4448386"/>
            <a:ext cx="963303" cy="1568516"/>
            <a:chOff x="2216" y="1389"/>
            <a:chExt cx="751" cy="446"/>
          </a:xfrm>
        </p:grpSpPr>
        <p:sp>
          <p:nvSpPr>
            <p:cNvPr id="89" name="Rectangle 70"/>
            <p:cNvSpPr>
              <a:spLocks noChangeArrowheads="1"/>
            </p:cNvSpPr>
            <p:nvPr/>
          </p:nvSpPr>
          <p:spPr bwMode="auto">
            <a:xfrm>
              <a:off x="2216" y="1512"/>
              <a:ext cx="751" cy="20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REUNIÓN INTERNA</a:t>
              </a:r>
              <a:endParaRPr lang="es-ES" altLang="es-PE" sz="1100" b="1" dirty="0"/>
            </a:p>
          </p:txBody>
        </p:sp>
        <p:sp>
          <p:nvSpPr>
            <p:cNvPr id="90" name="Rectangle 71"/>
            <p:cNvSpPr>
              <a:spLocks noChangeArrowheads="1"/>
            </p:cNvSpPr>
            <p:nvPr/>
          </p:nvSpPr>
          <p:spPr bwMode="auto">
            <a:xfrm>
              <a:off x="2216" y="1389"/>
              <a:ext cx="751" cy="1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91" name="Rectangle 72"/>
            <p:cNvSpPr>
              <a:spLocks noChangeArrowheads="1"/>
            </p:cNvSpPr>
            <p:nvPr/>
          </p:nvSpPr>
          <p:spPr bwMode="auto">
            <a:xfrm>
              <a:off x="2216" y="1715"/>
              <a:ext cx="751" cy="120"/>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a:t>
              </a:r>
              <a:endParaRPr lang="es-PE" altLang="es-PE" sz="1100" b="1" dirty="0">
                <a:solidFill>
                  <a:schemeClr val="bg1"/>
                </a:solidFill>
                <a:latin typeface="Arial" panose="020B0604020202020204" pitchFamily="34" charset="0"/>
              </a:endParaRPr>
            </a:p>
          </p:txBody>
        </p:sp>
      </p:grpSp>
      <p:grpSp>
        <p:nvGrpSpPr>
          <p:cNvPr id="92" name="Group 89"/>
          <p:cNvGrpSpPr>
            <a:grpSpLocks/>
          </p:cNvGrpSpPr>
          <p:nvPr/>
        </p:nvGrpSpPr>
        <p:grpSpPr bwMode="auto">
          <a:xfrm>
            <a:off x="6993073" y="4437112"/>
            <a:ext cx="963303" cy="1754358"/>
            <a:chOff x="2216" y="1389"/>
            <a:chExt cx="751" cy="420"/>
          </a:xfrm>
        </p:grpSpPr>
        <p:sp>
          <p:nvSpPr>
            <p:cNvPr id="93"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KICK OFF MEETING EXTERNO</a:t>
              </a:r>
              <a:endParaRPr lang="es-ES" altLang="es-PE" sz="1100" b="1" dirty="0"/>
            </a:p>
          </p:txBody>
        </p:sp>
        <p:sp>
          <p:nvSpPr>
            <p:cNvPr id="94" name="Rectangle 71"/>
            <p:cNvSpPr>
              <a:spLocks noChangeArrowheads="1"/>
            </p:cNvSpPr>
            <p:nvPr/>
          </p:nvSpPr>
          <p:spPr bwMode="auto">
            <a:xfrm>
              <a:off x="2216" y="1389"/>
              <a:ext cx="751" cy="10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95" name="Rectangle 72"/>
            <p:cNvSpPr>
              <a:spLocks noChangeArrowheads="1"/>
            </p:cNvSpPr>
            <p:nvPr/>
          </p:nvSpPr>
          <p:spPr bwMode="auto">
            <a:xfrm>
              <a:off x="2216" y="1666"/>
              <a:ext cx="751" cy="14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 Mensual</a:t>
              </a:r>
              <a:endParaRPr lang="es-PE" altLang="es-PE" sz="1100" b="1" dirty="0">
                <a:solidFill>
                  <a:schemeClr val="bg1"/>
                </a:solidFill>
                <a:latin typeface="Arial" panose="020B0604020202020204" pitchFamily="34" charset="0"/>
              </a:endParaRPr>
            </a:p>
          </p:txBody>
        </p:sp>
      </p:grpSp>
      <p:cxnSp>
        <p:nvCxnSpPr>
          <p:cNvPr id="96" name="AutoShape 131"/>
          <p:cNvCxnSpPr>
            <a:cxnSpLocks noChangeShapeType="1"/>
            <a:stCxn id="50" idx="3"/>
            <a:endCxn id="38" idx="1"/>
          </p:cNvCxnSpPr>
          <p:nvPr/>
        </p:nvCxnSpPr>
        <p:spPr bwMode="auto">
          <a:xfrm>
            <a:off x="4157741" y="5233816"/>
            <a:ext cx="207393" cy="91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38" idx="3"/>
            <a:endCxn id="89" idx="1"/>
          </p:cNvCxnSpPr>
          <p:nvPr/>
        </p:nvCxnSpPr>
        <p:spPr bwMode="auto">
          <a:xfrm>
            <a:off x="5557205" y="5234733"/>
            <a:ext cx="238931" cy="318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89" idx="3"/>
            <a:endCxn id="93" idx="1"/>
          </p:cNvCxnSpPr>
          <p:nvPr/>
        </p:nvCxnSpPr>
        <p:spPr bwMode="auto">
          <a:xfrm>
            <a:off x="6759439" y="5237920"/>
            <a:ext cx="233634" cy="327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64" name="AutoShape 131"/>
          <p:cNvCxnSpPr>
            <a:cxnSpLocks noChangeShapeType="1"/>
            <a:stCxn id="93" idx="3"/>
            <a:endCxn id="1028" idx="1"/>
          </p:cNvCxnSpPr>
          <p:nvPr/>
        </p:nvCxnSpPr>
        <p:spPr bwMode="auto">
          <a:xfrm>
            <a:off x="7956376" y="5241193"/>
            <a:ext cx="245137" cy="331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7" name="Grupo 166"/>
          <p:cNvGrpSpPr/>
          <p:nvPr/>
        </p:nvGrpSpPr>
        <p:grpSpPr>
          <a:xfrm>
            <a:off x="7903418" y="2986041"/>
            <a:ext cx="1280579" cy="1123527"/>
            <a:chOff x="5749267" y="2344290"/>
            <a:chExt cx="1559102" cy="1367892"/>
          </a:xfrm>
        </p:grpSpPr>
        <p:pic>
          <p:nvPicPr>
            <p:cNvPr id="1026" name="Picture 2" descr="http://findicons.com/files/icons/2219/dot_pictograms/128/arrow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988216" y="2344290"/>
              <a:ext cx="1057145" cy="1057146"/>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95"/>
            <p:cNvSpPr>
              <a:spLocks noChangeArrowheads="1"/>
            </p:cNvSpPr>
            <p:nvPr/>
          </p:nvSpPr>
          <p:spPr bwMode="auto">
            <a:xfrm>
              <a:off x="5749267" y="3250516"/>
              <a:ext cx="155910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cxnSp>
        <p:nvCxnSpPr>
          <p:cNvPr id="170" name="AutoShape 131"/>
          <p:cNvCxnSpPr>
            <a:cxnSpLocks noChangeShapeType="1"/>
            <a:stCxn id="1028" idx="0"/>
            <a:endCxn id="168" idx="2"/>
          </p:cNvCxnSpPr>
          <p:nvPr/>
        </p:nvCxnSpPr>
        <p:spPr bwMode="auto">
          <a:xfrm flipV="1">
            <a:off x="8543278" y="4109568"/>
            <a:ext cx="430" cy="74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7962518" y="4853920"/>
            <a:ext cx="1161519" cy="1105051"/>
            <a:chOff x="6076136" y="2374471"/>
            <a:chExt cx="1161519" cy="1105051"/>
          </a:xfrm>
        </p:grpSpPr>
        <p:sp>
          <p:nvSpPr>
            <p:cNvPr id="163" name="Rectangle 204"/>
            <p:cNvSpPr>
              <a:spLocks noChangeArrowheads="1"/>
            </p:cNvSpPr>
            <p:nvPr/>
          </p:nvSpPr>
          <p:spPr bwMode="auto">
            <a:xfrm>
              <a:off x="6076136"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7">
              <a:extLst>
                <a:ext uri="{28A0092B-C50C-407E-A947-70E740481C1C}">
                  <a14:useLocalDpi xmlns:a14="http://schemas.microsoft.com/office/drawing/2010/main" val="0"/>
                </a:ext>
              </a:extLst>
            </a:blip>
            <a:srcRect l="18273" t="12358" r="19713" b="12358"/>
            <a:stretch/>
          </p:blipFill>
          <p:spPr bwMode="auto">
            <a:xfrm>
              <a:off x="6315131"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Text Box 47"/>
          <p:cNvSpPr txBox="1">
            <a:spLocks noChangeArrowheads="1"/>
          </p:cNvSpPr>
          <p:nvPr/>
        </p:nvSpPr>
        <p:spPr bwMode="auto">
          <a:xfrm>
            <a:off x="4016195" y="4956883"/>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2592992" y="4973491"/>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8" action="ppaction://hlinksldjump"/>
              </a:rPr>
              <a:t>REGRESAR</a:t>
            </a:r>
            <a:endParaRPr lang="es-ES" altLang="es-PE" sz="1200" dirty="0">
              <a:solidFill>
                <a:sysClr val="windowText" lastClr="000000"/>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906964542"/>
              </p:ext>
            </p:extLst>
          </p:nvPr>
        </p:nvGraphicFramePr>
        <p:xfrm>
          <a:off x="179512" y="644556"/>
          <a:ext cx="8784977" cy="4626912"/>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87220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Planeamiento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objetivo del Analista</a:t>
                      </a:r>
                      <a:r>
                        <a:rPr lang="es-ES" sz="1200" kern="1200" baseline="0" dirty="0" smtClean="0">
                          <a:solidFill>
                            <a:schemeClr val="dk1"/>
                          </a:solidFill>
                          <a:latin typeface="+mj-lt"/>
                          <a:ea typeface="Verdana" panose="020B0604030504040204" pitchFamily="34" charset="0"/>
                          <a:cs typeface="Verdana" panose="020B0604030504040204" pitchFamily="34" charset="0"/>
                        </a:rPr>
                        <a:t> Funcional en </a:t>
                      </a:r>
                      <a:r>
                        <a:rPr lang="es-ES" sz="1200" kern="1200" dirty="0" smtClean="0">
                          <a:solidFill>
                            <a:schemeClr val="dk1"/>
                          </a:solidFill>
                          <a:latin typeface="+mj-lt"/>
                          <a:ea typeface="Verdana" panose="020B0604030504040204" pitchFamily="34" charset="0"/>
                          <a:cs typeface="Verdana" panose="020B0604030504040204" pitchFamily="34" charset="0"/>
                        </a:rPr>
                        <a:t>esta etapa en la colaboración en la elaboración del Plan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Coordina con Jefe de Proyecto algunas Actividades a llevar a cabo dentro de Cronograma.</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PPROY 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26" marB="45726"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Ajustes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cliente conjuntamente con el Jefe de Proyecto y Analista Funcional acuerdan los puntos con respecto a la lista de requerimientos y demás observaciones que tenga el cliente para con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Las Observaciones se registran en un Acta de Reunión.</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26" marB="45726"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defRPr/>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Conformidad al Plan de Gestión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Cliente acepta o rechaza la elaboración del Proyecto luego queda en un Acta los acuerdos tomados con DEV SOFT.</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AREXT Acta de reunión externa.</a:t>
                      </a:r>
                    </a:p>
                  </a:txBody>
                  <a:tcPr marT="45726" marB="45726" anchor="ctr"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Reunión interna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reunión se informa al cliente sobre el proyecto y la estrategia para afrontarlo, se obtiene el compromiso y se explica el esquema de trabajo.</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AREXT Acta de reunión externa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26" marB="45726" anchor="ctr" horzOverflow="overflow"/>
                </a:tc>
                <a:extLst>
                  <a:ext uri="{0D108BD9-81ED-4DB2-BD59-A6C34878D82A}">
                    <a16:rowId xmlns:a16="http://schemas.microsoft.com/office/drawing/2014/main" xmlns=""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5/23/2016</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123184"/>
          </a:xfrm>
        </p:spPr>
        <p:txBody>
          <a:bodyPr/>
          <a:lstStyle/>
          <a:p>
            <a:r>
              <a:rPr lang="es-ES" sz="6300" dirty="0" smtClean="0"/>
              <a:t>PGPROY</a:t>
            </a:r>
            <a:br>
              <a:rPr lang="es-ES" sz="6300" dirty="0" smtClean="0"/>
            </a:br>
            <a:r>
              <a:rPr lang="es-ES" sz="6300" dirty="0" smtClean="0"/>
              <a:t>PROCESO DE GESTIÓN DEL PROYECTO</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5/23/2016</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5/23/2016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sp>
        <p:nvSpPr>
          <p:cNvPr id="57" name="1 Título"/>
          <p:cNvSpPr>
            <a:spLocks noGrp="1"/>
          </p:cNvSpPr>
          <p:nvPr>
            <p:ph type="ctrTitle"/>
          </p:nvPr>
        </p:nvSpPr>
        <p:spPr>
          <a:xfrm>
            <a:off x="0" y="177553"/>
            <a:ext cx="9144000" cy="1486821"/>
          </a:xfrm>
        </p:spPr>
        <p:txBody>
          <a:bodyPr/>
          <a:lstStyle/>
          <a:p>
            <a:r>
              <a:rPr lang="es-ES" sz="4400" u="sng" dirty="0" smtClean="0"/>
              <a:t>TAREAS DE LA ACTIVIDAD DE PLANEAMIENTO</a:t>
            </a:r>
            <a:endParaRPr lang="es-PE" sz="4400" u="sng"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grpSp>
        <p:nvGrpSpPr>
          <p:cNvPr id="43" name="Grupo 42"/>
          <p:cNvGrpSpPr/>
          <p:nvPr/>
        </p:nvGrpSpPr>
        <p:grpSpPr>
          <a:xfrm>
            <a:off x="-45903" y="1891901"/>
            <a:ext cx="9154407" cy="4057379"/>
            <a:chOff x="-45903" y="1700808"/>
            <a:chExt cx="9154407" cy="4057379"/>
          </a:xfrm>
        </p:grpSpPr>
        <p:cxnSp>
          <p:nvCxnSpPr>
            <p:cNvPr id="12" name="AutoShape 103"/>
            <p:cNvCxnSpPr>
              <a:cxnSpLocks noChangeShapeType="1"/>
              <a:stCxn id="30" idx="2"/>
              <a:endCxn id="24" idx="0"/>
            </p:cNvCxnSpPr>
            <p:nvPr/>
          </p:nvCxnSpPr>
          <p:spPr bwMode="auto">
            <a:xfrm>
              <a:off x="557445" y="2852552"/>
              <a:ext cx="1489" cy="224509"/>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4" name="AutoShape 131"/>
            <p:cNvCxnSpPr>
              <a:cxnSpLocks noChangeShapeType="1"/>
              <a:stCxn id="52" idx="3"/>
              <a:endCxn id="56" idx="1"/>
            </p:cNvCxnSpPr>
            <p:nvPr/>
          </p:nvCxnSpPr>
          <p:spPr bwMode="auto">
            <a:xfrm>
              <a:off x="2379695" y="3463371"/>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52" idx="1"/>
            </p:cNvCxnSpPr>
            <p:nvPr/>
          </p:nvCxnSpPr>
          <p:spPr bwMode="auto">
            <a:xfrm>
              <a:off x="879336" y="3459981"/>
              <a:ext cx="308288" cy="339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56" idx="3"/>
              <a:endCxn id="61" idx="1"/>
            </p:cNvCxnSpPr>
            <p:nvPr/>
          </p:nvCxnSpPr>
          <p:spPr bwMode="auto">
            <a:xfrm>
              <a:off x="3819855" y="3463371"/>
              <a:ext cx="248089" cy="7614"/>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grpSp>
          <p:nvGrpSpPr>
            <p:cNvPr id="23" name="Grupo 22"/>
            <p:cNvGrpSpPr/>
            <p:nvPr/>
          </p:nvGrpSpPr>
          <p:grpSpPr>
            <a:xfrm>
              <a:off x="-45903" y="3077061"/>
              <a:ext cx="1161519" cy="986284"/>
              <a:chOff x="1018218" y="4678333"/>
              <a:chExt cx="1764910" cy="1202308"/>
            </a:xfrm>
          </p:grpSpPr>
          <p:pic>
            <p:nvPicPr>
              <p:cNvPr id="24" name="Imagen 23"/>
              <p:cNvPicPr>
                <a:picLocks noChangeAspect="1"/>
              </p:cNvPicPr>
              <p:nvPr/>
            </p:nvPicPr>
            <p:blipFill>
              <a:blip r:embed="rId4"/>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cxnSp>
          <p:nvCxnSpPr>
            <p:cNvPr id="96" name="AutoShape 131"/>
            <p:cNvCxnSpPr>
              <a:cxnSpLocks noChangeShapeType="1"/>
              <a:stCxn id="65" idx="3"/>
              <a:endCxn id="69" idx="1"/>
            </p:cNvCxnSpPr>
            <p:nvPr/>
          </p:nvCxnSpPr>
          <p:spPr bwMode="auto">
            <a:xfrm>
              <a:off x="6700175" y="3470985"/>
              <a:ext cx="220178" cy="12266"/>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61" idx="3"/>
              <a:endCxn id="65" idx="1"/>
            </p:cNvCxnSpPr>
            <p:nvPr/>
          </p:nvCxnSpPr>
          <p:spPr bwMode="auto">
            <a:xfrm>
              <a:off x="5260015" y="3470985"/>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71" idx="2"/>
              <a:endCxn id="1028" idx="0"/>
            </p:cNvCxnSpPr>
            <p:nvPr/>
          </p:nvCxnSpPr>
          <p:spPr bwMode="auto">
            <a:xfrm flipH="1">
              <a:off x="7470595" y="4253915"/>
              <a:ext cx="3774" cy="399221"/>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6866865" y="4653136"/>
              <a:ext cx="1161519" cy="1105051"/>
              <a:chOff x="5949928" y="2374471"/>
              <a:chExt cx="1161519" cy="1105051"/>
            </a:xfrm>
          </p:grpSpPr>
          <p:sp>
            <p:nvSpPr>
              <p:cNvPr id="163" name="Rectangle 204"/>
              <p:cNvSpPr>
                <a:spLocks noChangeArrowheads="1"/>
              </p:cNvSpPr>
              <p:nvPr/>
            </p:nvSpPr>
            <p:spPr bwMode="auto">
              <a:xfrm>
                <a:off x="5949928"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PROYECTO</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18273" t="12358" r="19713" b="12358"/>
              <a:stretch/>
            </p:blipFill>
            <p:spPr bwMode="auto">
              <a:xfrm>
                <a:off x="6211893"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89"/>
            <p:cNvGrpSpPr>
              <a:grpSpLocks/>
            </p:cNvGrpSpPr>
            <p:nvPr/>
          </p:nvGrpSpPr>
          <p:grpSpPr bwMode="auto">
            <a:xfrm>
              <a:off x="1187624" y="2681201"/>
              <a:ext cx="1192071" cy="1564339"/>
              <a:chOff x="2216" y="1389"/>
              <a:chExt cx="751" cy="562"/>
            </a:xfrm>
          </p:grpSpPr>
          <p:sp>
            <p:nvSpPr>
              <p:cNvPr id="52"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DEFINIR ALCANCE DEL PROYECTO</a:t>
                </a:r>
                <a:endParaRPr lang="es-ES" altLang="es-PE" sz="1100" b="1" dirty="0"/>
              </a:p>
            </p:txBody>
          </p:sp>
          <p:sp>
            <p:nvSpPr>
              <p:cNvPr id="53"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54"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Plan de Proyecto</a:t>
                </a:r>
                <a:endParaRPr lang="es-PE" altLang="es-PE" sz="1200" b="1" dirty="0">
                  <a:solidFill>
                    <a:schemeClr val="bg1"/>
                  </a:solidFill>
                  <a:latin typeface="Arial" panose="020B0604020202020204" pitchFamily="34" charset="0"/>
                </a:endParaRPr>
              </a:p>
            </p:txBody>
          </p:sp>
        </p:grpSp>
        <p:grpSp>
          <p:nvGrpSpPr>
            <p:cNvPr id="55" name="Group 89"/>
            <p:cNvGrpSpPr>
              <a:grpSpLocks/>
            </p:cNvGrpSpPr>
            <p:nvPr/>
          </p:nvGrpSpPr>
          <p:grpSpPr bwMode="auto">
            <a:xfrm>
              <a:off x="2627784" y="2681201"/>
              <a:ext cx="1192071" cy="1564339"/>
              <a:chOff x="2216" y="1389"/>
              <a:chExt cx="751" cy="562"/>
            </a:xfrm>
          </p:grpSpPr>
          <p:sp>
            <p:nvSpPr>
              <p:cNvPr id="56"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DEL CRONOGRAMA</a:t>
                </a:r>
                <a:endParaRPr lang="es-ES" altLang="es-PE" sz="1100" b="1" dirty="0"/>
              </a:p>
            </p:txBody>
          </p:sp>
          <p:sp>
            <p:nvSpPr>
              <p:cNvPr id="58"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Funcional</a:t>
                </a:r>
                <a:endParaRPr lang="es-ES" altLang="es-PE" sz="1100" b="1" dirty="0">
                  <a:solidFill>
                    <a:schemeClr val="bg1"/>
                  </a:solidFill>
                  <a:latin typeface="Arial" panose="020B0604020202020204" pitchFamily="34" charset="0"/>
                </a:endParaRPr>
              </a:p>
            </p:txBody>
          </p:sp>
          <p:sp>
            <p:nvSpPr>
              <p:cNvPr id="59"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 de Proyecto</a:t>
                </a:r>
              </a:p>
            </p:txBody>
          </p:sp>
        </p:grpSp>
        <p:grpSp>
          <p:nvGrpSpPr>
            <p:cNvPr id="60" name="Group 89"/>
            <p:cNvGrpSpPr>
              <a:grpSpLocks/>
            </p:cNvGrpSpPr>
            <p:nvPr/>
          </p:nvGrpSpPr>
          <p:grpSpPr bwMode="auto">
            <a:xfrm>
              <a:off x="4067944" y="2688815"/>
              <a:ext cx="1192071" cy="1564339"/>
              <a:chOff x="2216" y="1389"/>
              <a:chExt cx="751" cy="562"/>
            </a:xfrm>
          </p:grpSpPr>
          <p:sp>
            <p:nvSpPr>
              <p:cNvPr id="61"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DEFINICIÓN DE ORGANIZACIÓN DEL PROYECTO</a:t>
                </a:r>
                <a:endParaRPr lang="es-ES" altLang="es-PE" sz="1100" b="1" dirty="0"/>
              </a:p>
            </p:txBody>
          </p:sp>
          <p:sp>
            <p:nvSpPr>
              <p:cNvPr id="62"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Analista Funcional</a:t>
                </a:r>
                <a:endParaRPr lang="es-ES" altLang="es-PE" sz="1100" b="1" dirty="0">
                  <a:solidFill>
                    <a:schemeClr val="bg1"/>
                  </a:solidFill>
                  <a:latin typeface="Arial" panose="020B0604020202020204" pitchFamily="34" charset="0"/>
                </a:endParaRPr>
              </a:p>
            </p:txBody>
          </p:sp>
          <p:sp>
            <p:nvSpPr>
              <p:cNvPr id="63"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 </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4" name="Group 89"/>
            <p:cNvGrpSpPr>
              <a:grpSpLocks/>
            </p:cNvGrpSpPr>
            <p:nvPr/>
          </p:nvGrpSpPr>
          <p:grpSpPr bwMode="auto">
            <a:xfrm>
              <a:off x="5508104" y="2688815"/>
              <a:ext cx="1192071" cy="1564339"/>
              <a:chOff x="2216" y="1389"/>
              <a:chExt cx="751" cy="562"/>
            </a:xfrm>
          </p:grpSpPr>
          <p:sp>
            <p:nvSpPr>
              <p:cNvPr id="65"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  PLANES</a:t>
                </a:r>
              </a:p>
              <a:p>
                <a:pPr algn="ctr" eaLnBrk="1" hangingPunct="1">
                  <a:lnSpc>
                    <a:spcPct val="110000"/>
                  </a:lnSpc>
                </a:pPr>
                <a:r>
                  <a:rPr lang="es-ES" altLang="es-PE" sz="1100" b="1" dirty="0" smtClean="0"/>
                  <a:t>DE SOPORTE</a:t>
                </a:r>
                <a:endParaRPr lang="es-ES" altLang="es-PE" sz="1100" b="1" dirty="0"/>
              </a:p>
            </p:txBody>
          </p:sp>
          <p:sp>
            <p:nvSpPr>
              <p:cNvPr id="66"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67"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8" name="Group 89"/>
            <p:cNvGrpSpPr>
              <a:grpSpLocks/>
            </p:cNvGrpSpPr>
            <p:nvPr/>
          </p:nvGrpSpPr>
          <p:grpSpPr bwMode="auto">
            <a:xfrm>
              <a:off x="6920353" y="2679170"/>
              <a:ext cx="1108031" cy="1574745"/>
              <a:chOff x="2216" y="1389"/>
              <a:chExt cx="751" cy="377"/>
            </a:xfrm>
          </p:grpSpPr>
          <p:sp>
            <p:nvSpPr>
              <p:cNvPr id="69"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Y AJUSTES</a:t>
                </a:r>
                <a:endParaRPr lang="es-ES" altLang="es-PE" sz="1100" b="1" dirty="0"/>
              </a:p>
            </p:txBody>
          </p:sp>
          <p:sp>
            <p:nvSpPr>
              <p:cNvPr id="70" name="Rectangle 71"/>
              <p:cNvSpPr>
                <a:spLocks noChangeArrowheads="1"/>
              </p:cNvSpPr>
              <p:nvPr/>
            </p:nvSpPr>
            <p:spPr bwMode="auto">
              <a:xfrm>
                <a:off x="2216" y="1389"/>
                <a:ext cx="751" cy="107"/>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71" name="Rectangle 72"/>
              <p:cNvSpPr>
                <a:spLocks noChangeArrowheads="1"/>
              </p:cNvSpPr>
              <p:nvPr/>
            </p:nvSpPr>
            <p:spPr bwMode="auto">
              <a:xfrm>
                <a:off x="2216" y="1666"/>
                <a:ext cx="751" cy="100"/>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Plan </a:t>
                </a:r>
              </a:p>
              <a:p>
                <a:pPr algn="ctr"/>
                <a:r>
                  <a:rPr lang="es-PE" altLang="es-PE" sz="1200" b="1" dirty="0">
                    <a:solidFill>
                      <a:schemeClr val="bg1"/>
                    </a:solidFill>
                    <a:latin typeface="Arial" panose="020B0604020202020204" pitchFamily="34" charset="0"/>
                  </a:rPr>
                  <a:t>de Proyecto</a:t>
                </a:r>
              </a:p>
            </p:txBody>
          </p:sp>
        </p:grpSp>
        <p:grpSp>
          <p:nvGrpSpPr>
            <p:cNvPr id="83" name="Grupo 82"/>
            <p:cNvGrpSpPr/>
            <p:nvPr/>
          </p:nvGrpSpPr>
          <p:grpSpPr>
            <a:xfrm>
              <a:off x="7920591" y="4627636"/>
              <a:ext cx="1187913" cy="1114790"/>
              <a:chOff x="459120" y="2824451"/>
              <a:chExt cx="1686718" cy="1269898"/>
            </a:xfrm>
          </p:grpSpPr>
          <p:sp>
            <p:nvSpPr>
              <p:cNvPr id="84" name="Rectangle 109"/>
              <p:cNvSpPr>
                <a:spLocks noChangeArrowheads="1"/>
              </p:cNvSpPr>
              <p:nvPr/>
            </p:nvSpPr>
            <p:spPr bwMode="auto">
              <a:xfrm>
                <a:off x="459120" y="3755795"/>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85" name="Imagen 84"/>
              <p:cNvPicPr>
                <a:picLocks noChangeAspect="1"/>
              </p:cNvPicPr>
              <p:nvPr/>
            </p:nvPicPr>
            <p:blipFill>
              <a:blip r:embed="rId3"/>
              <a:stretch>
                <a:fillRect/>
              </a:stretch>
            </p:blipFill>
            <p:spPr>
              <a:xfrm>
                <a:off x="816664" y="2824451"/>
                <a:ext cx="1101607" cy="947963"/>
              </a:xfrm>
              <a:prstGeom prst="rect">
                <a:avLst/>
              </a:prstGeom>
            </p:spPr>
          </p:pic>
        </p:grpSp>
        <p:cxnSp>
          <p:nvCxnSpPr>
            <p:cNvPr id="86" name="AutoShape 131"/>
            <p:cNvCxnSpPr>
              <a:cxnSpLocks noChangeShapeType="1"/>
              <a:stCxn id="1028" idx="3"/>
              <a:endCxn id="85" idx="1"/>
            </p:cNvCxnSpPr>
            <p:nvPr/>
          </p:nvCxnSpPr>
          <p:spPr bwMode="auto">
            <a:xfrm>
              <a:off x="7812360" y="5043725"/>
              <a:ext cx="36004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sp>
        <p:nvSpPr>
          <p:cNvPr id="46"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
        <p:nvSpPr>
          <p:cNvPr id="4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5/23/2016</a:t>
            </a:fld>
            <a:endParaRPr lang="en-US" dirty="0"/>
          </a:p>
        </p:txBody>
      </p:sp>
    </p:spTree>
    <p:extLst>
      <p:ext uri="{BB962C8B-B14F-4D97-AF65-F5344CB8AC3E}">
        <p14:creationId xmlns:p14="http://schemas.microsoft.com/office/powerpoint/2010/main" val="2059997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058725632"/>
              </p:ext>
            </p:extLst>
          </p:nvPr>
        </p:nvGraphicFramePr>
        <p:xfrm>
          <a:off x="179512" y="332656"/>
          <a:ext cx="8784977" cy="5852100"/>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87220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Definir alcance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14" marB="45714"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LMREQM</a:t>
                      </a:r>
                      <a:r>
                        <a:rPr lang="es-ES" sz="1200" kern="1200" baseline="0" dirty="0" smtClean="0">
                          <a:solidFill>
                            <a:schemeClr val="dk1"/>
                          </a:solidFill>
                          <a:latin typeface="+mj-lt"/>
                          <a:ea typeface="Verdana" panose="020B0604030504040204" pitchFamily="34" charset="0"/>
                          <a:cs typeface="Verdana" panose="020B0604030504040204" pitchFamily="34" charset="0"/>
                        </a:rPr>
                        <a:t> Lista Maestra de Requerimientos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r>
                        <a:rPr lang="es-PE" sz="1200" b="1" kern="1200" baseline="0" dirty="0" smtClean="0">
                          <a:solidFill>
                            <a:schemeClr val="dk1"/>
                          </a:solidFill>
                          <a:latin typeface="+mj-lt"/>
                          <a:ea typeface="Verdana" panose="020B0604030504040204" pitchFamily="34" charset="0"/>
                          <a:cs typeface="Verdana" panose="020B0604030504040204" pitchFamily="34" charset="0"/>
                        </a:rPr>
                        <a:t>, </a:t>
                      </a: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cronograma</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Primero se genera el cronograma detallado tomando como base la plantilla predefinida. </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CPROY Cronograma de Proyecto</a:t>
                      </a:r>
                    </a:p>
                  </a:txBody>
                  <a:tcPr marT="45714" marB="45714"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Definición de la organización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Definición de los responsables de la ejecución del proyecto. </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Sección del PGPROY Plan de Gestión del Proyecto.</a:t>
                      </a:r>
                    </a:p>
                  </a:txBody>
                  <a:tcPr marT="45714" marB="45714" anchor="ctr"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los planes de soporte</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Secciones del PGPROY Plan de Gestión del Proyecto.</a:t>
                      </a:r>
                    </a:p>
                  </a:txBody>
                  <a:tcPr marT="45714" marB="45714" anchor="ctr" horzOverflow="overflow"/>
                </a:tc>
                <a:extLst>
                  <a:ext uri="{0D108BD9-81ED-4DB2-BD59-A6C34878D82A}">
                    <a16:rowId xmlns:a16="http://schemas.microsoft.com/office/drawing/2014/main" xmlns=""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n-U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y Ajustes</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Coordinador Empresa revisa el Plan del Proyecto conjuntamente con el analista líder, quedando evidenciado en acta de reunión incluyendo las observaciones identificadas.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4" marB="45714" anchor="ctr" horzOverflow="overflow"/>
                </a:tc>
                <a:extLst>
                  <a:ext uri="{0D108BD9-81ED-4DB2-BD59-A6C34878D82A}">
                    <a16:rowId xmlns:a16="http://schemas.microsoft.com/office/drawing/2014/main" xmlns="" val="10005"/>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5/23/2016</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 SEGUIMIENTO Y CONTRÓL)</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5/23/2016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grpSp>
        <p:nvGrpSpPr>
          <p:cNvPr id="23" name="Grupo 22"/>
          <p:cNvGrpSpPr/>
          <p:nvPr/>
        </p:nvGrpSpPr>
        <p:grpSpPr>
          <a:xfrm>
            <a:off x="-36512" y="1556792"/>
            <a:ext cx="9217024" cy="5229402"/>
            <a:chOff x="-1201681" y="157021"/>
            <a:chExt cx="10886249" cy="6176459"/>
          </a:xfrm>
        </p:grpSpPr>
        <p:grpSp>
          <p:nvGrpSpPr>
            <p:cNvPr id="10" name="Grupo 9"/>
            <p:cNvGrpSpPr/>
            <p:nvPr/>
          </p:nvGrpSpPr>
          <p:grpSpPr>
            <a:xfrm>
              <a:off x="-1201681" y="157021"/>
              <a:ext cx="10886249" cy="6176459"/>
              <a:chOff x="274482" y="1640867"/>
              <a:chExt cx="10886249" cy="6176459"/>
            </a:xfrm>
          </p:grpSpPr>
          <p:grpSp>
            <p:nvGrpSpPr>
              <p:cNvPr id="46" name="Grupo 45"/>
              <p:cNvGrpSpPr/>
              <p:nvPr/>
            </p:nvGrpSpPr>
            <p:grpSpPr>
              <a:xfrm>
                <a:off x="274482" y="3582445"/>
                <a:ext cx="1656185" cy="1206001"/>
                <a:chOff x="5691595" y="2344289"/>
                <a:chExt cx="2016402" cy="1468303"/>
              </a:xfrm>
            </p:grpSpPr>
            <p:pic>
              <p:nvPicPr>
                <p:cNvPr id="47"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209329" y="2344289"/>
                  <a:ext cx="1057145" cy="105714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8" name="Rectangle 195"/>
                <p:cNvSpPr>
                  <a:spLocks noChangeArrowheads="1"/>
                </p:cNvSpPr>
                <p:nvPr/>
              </p:nvSpPr>
              <p:spPr bwMode="auto">
                <a:xfrm>
                  <a:off x="5691595" y="3250517"/>
                  <a:ext cx="2016402" cy="5620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9" name="Grupo 48"/>
              <p:cNvGrpSpPr/>
              <p:nvPr/>
            </p:nvGrpSpPr>
            <p:grpSpPr>
              <a:xfrm>
                <a:off x="1149649" y="2462233"/>
                <a:ext cx="1161519" cy="1105051"/>
                <a:chOff x="6220153" y="2374471"/>
                <a:chExt cx="1161519" cy="1105051"/>
              </a:xfrm>
            </p:grpSpPr>
            <p:sp>
              <p:nvSpPr>
                <p:cNvPr id="50"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2"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3" name="Grupo 72"/>
              <p:cNvGrpSpPr/>
              <p:nvPr/>
            </p:nvGrpSpPr>
            <p:grpSpPr>
              <a:xfrm>
                <a:off x="1149648" y="5060253"/>
                <a:ext cx="1161519" cy="1105051"/>
                <a:chOff x="6220153" y="2374471"/>
                <a:chExt cx="1161519" cy="1105051"/>
              </a:xfrm>
            </p:grpSpPr>
            <p:sp>
              <p:nvSpPr>
                <p:cNvPr id="74"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5"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77" name="AutoShape 197"/>
              <p:cNvCxnSpPr>
                <a:cxnSpLocks noChangeShapeType="1"/>
                <a:stCxn id="47" idx="0"/>
                <a:endCxn id="72" idx="1"/>
              </p:cNvCxnSpPr>
              <p:nvPr/>
            </p:nvCxnSpPr>
            <p:spPr bwMode="auto">
              <a:xfrm rot="5400000" flipH="1" flipV="1">
                <a:off x="896447" y="3090248"/>
                <a:ext cx="729622" cy="254772"/>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78" name="AutoShape 197"/>
              <p:cNvCxnSpPr>
                <a:cxnSpLocks noChangeShapeType="1"/>
                <a:stCxn id="48" idx="2"/>
                <a:endCxn id="75" idx="1"/>
              </p:cNvCxnSpPr>
              <p:nvPr/>
            </p:nvCxnSpPr>
            <p:spPr bwMode="auto">
              <a:xfrm rot="16200000" flipH="1">
                <a:off x="914412" y="4976609"/>
                <a:ext cx="662396" cy="286068"/>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79" name="AutoShape 92"/>
              <p:cNvSpPr>
                <a:spLocks noChangeArrowheads="1"/>
              </p:cNvSpPr>
              <p:nvPr/>
            </p:nvSpPr>
            <p:spPr bwMode="auto">
              <a:xfrm rot="2791213">
                <a:off x="2198273" y="393019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80" name="AutoShape 197"/>
              <p:cNvCxnSpPr>
                <a:cxnSpLocks noChangeShapeType="1"/>
                <a:stCxn id="72" idx="3"/>
                <a:endCxn id="79" idx="1"/>
              </p:cNvCxnSpPr>
              <p:nvPr/>
            </p:nvCxnSpPr>
            <p:spPr bwMode="auto">
              <a:xfrm>
                <a:off x="2072174" y="2852822"/>
                <a:ext cx="182297" cy="1126814"/>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1" name="AutoShape 197"/>
              <p:cNvCxnSpPr>
                <a:cxnSpLocks noChangeShapeType="1"/>
                <a:stCxn id="75" idx="3"/>
                <a:endCxn id="79" idx="3"/>
              </p:cNvCxnSpPr>
              <p:nvPr/>
            </p:nvCxnSpPr>
            <p:spPr bwMode="auto">
              <a:xfrm flipV="1">
                <a:off x="2072173" y="4234361"/>
                <a:ext cx="175538" cy="1216481"/>
              </a:xfrm>
              <a:prstGeom prst="bentConnector3">
                <a:avLst>
                  <a:gd name="adj1" fmla="val 9961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2" name="AutoShape 159"/>
              <p:cNvCxnSpPr>
                <a:cxnSpLocks noChangeShapeType="1"/>
                <a:stCxn id="79" idx="5"/>
                <a:endCxn id="88" idx="1"/>
              </p:cNvCxnSpPr>
              <p:nvPr/>
            </p:nvCxnSpPr>
            <p:spPr bwMode="auto">
              <a:xfrm flipV="1">
                <a:off x="2378454" y="4109150"/>
                <a:ext cx="212908" cy="1229"/>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87" name="Group 89"/>
              <p:cNvGrpSpPr>
                <a:grpSpLocks/>
              </p:cNvGrpSpPr>
              <p:nvPr/>
            </p:nvGrpSpPr>
            <p:grpSpPr bwMode="auto">
              <a:xfrm>
                <a:off x="2591363" y="3319144"/>
                <a:ext cx="1165402" cy="2457092"/>
                <a:chOff x="2172" y="1389"/>
                <a:chExt cx="751" cy="776"/>
              </a:xfrm>
            </p:grpSpPr>
            <p:sp>
              <p:nvSpPr>
                <p:cNvPr id="88" name="Rectangle 70"/>
                <p:cNvSpPr>
                  <a:spLocks noChangeArrowheads="1"/>
                </p:cNvSpPr>
                <p:nvPr/>
              </p:nvSpPr>
              <p:spPr bwMode="auto">
                <a:xfrm>
                  <a:off x="2172"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GENERACIÓN DE INFORME DE ESTADO</a:t>
                  </a:r>
                  <a:endParaRPr lang="es-ES" altLang="es-PE" sz="1100" b="1" dirty="0"/>
                </a:p>
              </p:txBody>
            </p:sp>
            <p:sp>
              <p:nvSpPr>
                <p:cNvPr id="89" name="Rectangle 71"/>
                <p:cNvSpPr>
                  <a:spLocks noChangeArrowheads="1"/>
                </p:cNvSpPr>
                <p:nvPr/>
              </p:nvSpPr>
              <p:spPr bwMode="auto">
                <a:xfrm>
                  <a:off x="2172"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(3) Analista Funcional</a:t>
                  </a:r>
                  <a:endParaRPr lang="es-ES" altLang="es-PE" sz="1000" b="1" dirty="0">
                    <a:solidFill>
                      <a:schemeClr val="bg1"/>
                    </a:solidFill>
                    <a:latin typeface="Arial" panose="020B0604020202020204" pitchFamily="34" charset="0"/>
                  </a:endParaRPr>
                </a:p>
              </p:txBody>
            </p:sp>
            <p:sp>
              <p:nvSpPr>
                <p:cNvPr id="90" name="Rectangle 72"/>
                <p:cNvSpPr>
                  <a:spLocks noChangeArrowheads="1"/>
                </p:cNvSpPr>
                <p:nvPr/>
              </p:nvSpPr>
              <p:spPr bwMode="auto">
                <a:xfrm>
                  <a:off x="2172" y="1737"/>
                  <a:ext cx="751" cy="428"/>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182563" indent="-88900">
                    <a:buFont typeface="Arial" panose="020B0604020202020204" pitchFamily="34" charset="0"/>
                    <a:buChar char="•"/>
                  </a:pPr>
                  <a:r>
                    <a:rPr lang="es-PE" altLang="es-PE" sz="1000" b="1" dirty="0" smtClean="0">
                      <a:solidFill>
                        <a:schemeClr val="bg1"/>
                      </a:solidFill>
                      <a:latin typeface="Arial" panose="020B0604020202020204" pitchFamily="34" charset="0"/>
                    </a:rPr>
                    <a:t>Informe Quincenal</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Cronograma de Actividades</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Plan de Proyecto</a:t>
                  </a:r>
                  <a:endParaRPr lang="es-PE" altLang="es-PE" sz="1000" b="1" dirty="0">
                    <a:solidFill>
                      <a:schemeClr val="bg1"/>
                    </a:solidFill>
                    <a:latin typeface="Arial" panose="020B0604020202020204" pitchFamily="34" charset="0"/>
                  </a:endParaRPr>
                </a:p>
              </p:txBody>
            </p:sp>
          </p:grpSp>
          <p:grpSp>
            <p:nvGrpSpPr>
              <p:cNvPr id="91" name="Group 89"/>
              <p:cNvGrpSpPr>
                <a:grpSpLocks/>
              </p:cNvGrpSpPr>
              <p:nvPr/>
            </p:nvGrpSpPr>
            <p:grpSpPr bwMode="auto">
              <a:xfrm>
                <a:off x="3960289" y="3321126"/>
                <a:ext cx="1165402" cy="1580012"/>
                <a:chOff x="2155" y="1389"/>
                <a:chExt cx="751" cy="499"/>
              </a:xfrm>
            </p:grpSpPr>
            <p:sp>
              <p:nvSpPr>
                <p:cNvPr id="92" name="Rectangle 70"/>
                <p:cNvSpPr>
                  <a:spLocks noChangeArrowheads="1"/>
                </p:cNvSpPr>
                <p:nvPr/>
              </p:nvSpPr>
              <p:spPr bwMode="auto">
                <a:xfrm>
                  <a:off x="215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REVISIÓN DE INFORMES DE ESTADO</a:t>
                  </a:r>
                  <a:endParaRPr lang="es-ES" altLang="es-PE" sz="1000" b="1" dirty="0"/>
                </a:p>
              </p:txBody>
            </p:sp>
            <p:sp>
              <p:nvSpPr>
                <p:cNvPr id="93" name="Rectangle 71"/>
                <p:cNvSpPr>
                  <a:spLocks noChangeArrowheads="1"/>
                </p:cNvSpPr>
                <p:nvPr/>
              </p:nvSpPr>
              <p:spPr bwMode="auto">
                <a:xfrm>
                  <a:off x="215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(4) Jefe de Proyecto</a:t>
                  </a:r>
                  <a:endParaRPr lang="es-ES" altLang="es-PE" sz="1000" b="1" dirty="0">
                    <a:solidFill>
                      <a:schemeClr val="bg1"/>
                    </a:solidFill>
                    <a:latin typeface="Arial" panose="020B0604020202020204" pitchFamily="34" charset="0"/>
                  </a:endParaRPr>
                </a:p>
              </p:txBody>
            </p:sp>
            <p:sp>
              <p:nvSpPr>
                <p:cNvPr id="94" name="Rectangle 72"/>
                <p:cNvSpPr>
                  <a:spLocks noChangeArrowheads="1"/>
                </p:cNvSpPr>
                <p:nvPr/>
              </p:nvSpPr>
              <p:spPr bwMode="auto">
                <a:xfrm>
                  <a:off x="215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95" name="AutoShape 103"/>
              <p:cNvCxnSpPr>
                <a:cxnSpLocks noChangeShapeType="1"/>
                <a:stCxn id="88" idx="3"/>
                <a:endCxn id="92" idx="1"/>
              </p:cNvCxnSpPr>
              <p:nvPr/>
            </p:nvCxnSpPr>
            <p:spPr bwMode="auto">
              <a:xfrm>
                <a:off x="3756765" y="4109150"/>
                <a:ext cx="203525" cy="198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98" name="Group 89"/>
              <p:cNvGrpSpPr>
                <a:grpSpLocks/>
              </p:cNvGrpSpPr>
              <p:nvPr/>
            </p:nvGrpSpPr>
            <p:grpSpPr bwMode="auto">
              <a:xfrm>
                <a:off x="5818877" y="3332136"/>
                <a:ext cx="1165402" cy="1580012"/>
                <a:chOff x="2100" y="1389"/>
                <a:chExt cx="751" cy="499"/>
              </a:xfrm>
            </p:grpSpPr>
            <p:sp>
              <p:nvSpPr>
                <p:cNvPr id="99" name="Rectangle 70"/>
                <p:cNvSpPr>
                  <a:spLocks noChangeArrowheads="1"/>
                </p:cNvSpPr>
                <p:nvPr/>
              </p:nvSpPr>
              <p:spPr bwMode="auto">
                <a:xfrm>
                  <a:off x="2100"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COMITÉ OPERATIVO</a:t>
                  </a:r>
                  <a:endParaRPr lang="es-ES" altLang="es-PE" sz="1000" b="1" dirty="0"/>
                </a:p>
              </p:txBody>
            </p:sp>
            <p:sp>
              <p:nvSpPr>
                <p:cNvPr id="101" name="Rectangle 71"/>
                <p:cNvSpPr>
                  <a:spLocks noChangeArrowheads="1"/>
                </p:cNvSpPr>
                <p:nvPr/>
              </p:nvSpPr>
              <p:spPr bwMode="auto">
                <a:xfrm>
                  <a:off x="2100"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(5) Jefe de Proyecto</a:t>
                  </a:r>
                  <a:endParaRPr lang="es-ES" altLang="es-PE" sz="1000" b="1" dirty="0">
                    <a:solidFill>
                      <a:schemeClr val="bg1"/>
                    </a:solidFill>
                    <a:latin typeface="Arial" panose="020B0604020202020204" pitchFamily="34" charset="0"/>
                  </a:endParaRPr>
                </a:p>
              </p:txBody>
            </p:sp>
            <p:sp>
              <p:nvSpPr>
                <p:cNvPr id="102" name="Rectangle 72"/>
                <p:cNvSpPr>
                  <a:spLocks noChangeArrowheads="1"/>
                </p:cNvSpPr>
                <p:nvPr/>
              </p:nvSpPr>
              <p:spPr bwMode="auto">
                <a:xfrm>
                  <a:off x="2100"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grpSp>
            <p:nvGrpSpPr>
              <p:cNvPr id="104" name="Group 89"/>
              <p:cNvGrpSpPr>
                <a:grpSpLocks/>
              </p:cNvGrpSpPr>
              <p:nvPr/>
            </p:nvGrpSpPr>
            <p:grpSpPr bwMode="auto">
              <a:xfrm>
                <a:off x="5832134" y="5183380"/>
                <a:ext cx="1165402" cy="1580012"/>
                <a:chOff x="2093" y="1389"/>
                <a:chExt cx="751" cy="499"/>
              </a:xfrm>
            </p:grpSpPr>
            <p:sp>
              <p:nvSpPr>
                <p:cNvPr id="105" name="Rectangle 70"/>
                <p:cNvSpPr>
                  <a:spLocks noChangeArrowheads="1"/>
                </p:cNvSpPr>
                <p:nvPr/>
              </p:nvSpPr>
              <p:spPr bwMode="auto">
                <a:xfrm>
                  <a:off x="2093"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COMITÉ OPERATIVO</a:t>
                  </a:r>
                  <a:endParaRPr lang="es-ES" altLang="es-PE" sz="1100" b="1" dirty="0"/>
                </a:p>
              </p:txBody>
            </p:sp>
            <p:sp>
              <p:nvSpPr>
                <p:cNvPr id="106" name="Rectangle 71"/>
                <p:cNvSpPr>
                  <a:spLocks noChangeArrowheads="1"/>
                </p:cNvSpPr>
                <p:nvPr/>
              </p:nvSpPr>
              <p:spPr bwMode="auto">
                <a:xfrm>
                  <a:off x="2093"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(6) Analista Funcional</a:t>
                  </a:r>
                  <a:endParaRPr lang="es-ES" altLang="es-PE" sz="1000" b="1" dirty="0">
                    <a:solidFill>
                      <a:schemeClr val="bg1"/>
                    </a:solidFill>
                    <a:latin typeface="Arial" panose="020B0604020202020204" pitchFamily="34" charset="0"/>
                  </a:endParaRPr>
                </a:p>
              </p:txBody>
            </p:sp>
            <p:sp>
              <p:nvSpPr>
                <p:cNvPr id="107" name="Rectangle 72"/>
                <p:cNvSpPr>
                  <a:spLocks noChangeArrowheads="1"/>
                </p:cNvSpPr>
                <p:nvPr/>
              </p:nvSpPr>
              <p:spPr bwMode="auto">
                <a:xfrm>
                  <a:off x="2093"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Acta de Reunión</a:t>
                  </a:r>
                  <a:endParaRPr lang="es-PE" altLang="es-PE" sz="1200" b="1" dirty="0">
                    <a:solidFill>
                      <a:schemeClr val="bg1"/>
                    </a:solidFill>
                    <a:latin typeface="Arial" panose="020B0604020202020204" pitchFamily="34" charset="0"/>
                  </a:endParaRPr>
                </a:p>
              </p:txBody>
            </p:sp>
          </p:grpSp>
          <p:cxnSp>
            <p:nvCxnSpPr>
              <p:cNvPr id="108" name="AutoShape 197"/>
              <p:cNvCxnSpPr>
                <a:cxnSpLocks noChangeShapeType="1"/>
                <a:stCxn id="215" idx="4"/>
                <a:endCxn id="105" idx="1"/>
              </p:cNvCxnSpPr>
              <p:nvPr/>
            </p:nvCxnSpPr>
            <p:spPr bwMode="auto">
              <a:xfrm rot="10800000" flipH="1" flipV="1">
                <a:off x="5576048" y="4372724"/>
                <a:ext cx="256086" cy="1600662"/>
              </a:xfrm>
              <a:prstGeom prst="bentConnector3">
                <a:avLst>
                  <a:gd name="adj1" fmla="val -395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11" name="Group 89"/>
              <p:cNvGrpSpPr>
                <a:grpSpLocks/>
              </p:cNvGrpSpPr>
              <p:nvPr/>
            </p:nvGrpSpPr>
            <p:grpSpPr bwMode="auto">
              <a:xfrm>
                <a:off x="3946597" y="1646925"/>
                <a:ext cx="1165402" cy="1580012"/>
                <a:chOff x="2138" y="1389"/>
                <a:chExt cx="751" cy="499"/>
              </a:xfrm>
            </p:grpSpPr>
            <p:sp>
              <p:nvSpPr>
                <p:cNvPr id="112" name="Rectangle 70"/>
                <p:cNvSpPr>
                  <a:spLocks noChangeArrowheads="1"/>
                </p:cNvSpPr>
                <p:nvPr/>
              </p:nvSpPr>
              <p:spPr bwMode="auto">
                <a:xfrm>
                  <a:off x="2138"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ASIGNAR TRABAJO</a:t>
                  </a:r>
                  <a:endParaRPr lang="es-ES" altLang="es-PE" sz="1000" b="1" dirty="0"/>
                </a:p>
              </p:txBody>
            </p:sp>
            <p:sp>
              <p:nvSpPr>
                <p:cNvPr id="113" name="Rectangle 71"/>
                <p:cNvSpPr>
                  <a:spLocks noChangeArrowheads="1"/>
                </p:cNvSpPr>
                <p:nvPr/>
              </p:nvSpPr>
              <p:spPr bwMode="auto">
                <a:xfrm>
                  <a:off x="2138"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(1) Jefe de Proyecto</a:t>
                  </a:r>
                  <a:endParaRPr lang="es-ES" altLang="es-PE" sz="1000" b="1" dirty="0">
                    <a:solidFill>
                      <a:schemeClr val="bg1"/>
                    </a:solidFill>
                    <a:latin typeface="Arial" panose="020B0604020202020204" pitchFamily="34" charset="0"/>
                  </a:endParaRPr>
                </a:p>
              </p:txBody>
            </p:sp>
            <p:sp>
              <p:nvSpPr>
                <p:cNvPr id="114" name="Rectangle 72"/>
                <p:cNvSpPr>
                  <a:spLocks noChangeArrowheads="1"/>
                </p:cNvSpPr>
                <p:nvPr/>
              </p:nvSpPr>
              <p:spPr bwMode="auto">
                <a:xfrm>
                  <a:off x="2138"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grpSp>
            <p:nvGrpSpPr>
              <p:cNvPr id="115" name="Group 89"/>
              <p:cNvGrpSpPr>
                <a:grpSpLocks/>
              </p:cNvGrpSpPr>
              <p:nvPr/>
            </p:nvGrpSpPr>
            <p:grpSpPr bwMode="auto">
              <a:xfrm>
                <a:off x="5819430" y="1640867"/>
                <a:ext cx="1165402" cy="1580012"/>
                <a:chOff x="2084" y="1389"/>
                <a:chExt cx="751" cy="499"/>
              </a:xfrm>
            </p:grpSpPr>
            <p:sp>
              <p:nvSpPr>
                <p:cNvPr id="116" name="Rectangle 70"/>
                <p:cNvSpPr>
                  <a:spLocks noChangeArrowheads="1"/>
                </p:cNvSpPr>
                <p:nvPr/>
              </p:nvSpPr>
              <p:spPr bwMode="auto">
                <a:xfrm>
                  <a:off x="2084"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EJECUTAR TRABAJO ASIGNADO</a:t>
                  </a:r>
                  <a:endParaRPr lang="es-ES" altLang="es-PE" sz="1000" b="1" dirty="0"/>
                </a:p>
              </p:txBody>
            </p:sp>
            <p:sp>
              <p:nvSpPr>
                <p:cNvPr id="117" name="Rectangle 71"/>
                <p:cNvSpPr>
                  <a:spLocks noChangeArrowheads="1"/>
                </p:cNvSpPr>
                <p:nvPr/>
              </p:nvSpPr>
              <p:spPr bwMode="auto">
                <a:xfrm>
                  <a:off x="2084"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(2) Equipo de Trabajo</a:t>
                  </a:r>
                  <a:endParaRPr lang="es-ES" altLang="es-PE" sz="1000" b="1" dirty="0">
                    <a:solidFill>
                      <a:schemeClr val="bg1"/>
                    </a:solidFill>
                    <a:latin typeface="Arial" panose="020B0604020202020204" pitchFamily="34" charset="0"/>
                  </a:endParaRPr>
                </a:p>
              </p:txBody>
            </p:sp>
            <p:sp>
              <p:nvSpPr>
                <p:cNvPr id="118" name="Rectangle 72"/>
                <p:cNvSpPr>
                  <a:spLocks noChangeArrowheads="1"/>
                </p:cNvSpPr>
                <p:nvPr/>
              </p:nvSpPr>
              <p:spPr bwMode="auto">
                <a:xfrm>
                  <a:off x="2084"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cxnSp>
            <p:nvCxnSpPr>
              <p:cNvPr id="119" name="AutoShape 197"/>
              <p:cNvCxnSpPr>
                <a:cxnSpLocks noChangeShapeType="1"/>
                <a:stCxn id="79" idx="0"/>
                <a:endCxn id="112" idx="1"/>
              </p:cNvCxnSpPr>
              <p:nvPr/>
            </p:nvCxnSpPr>
            <p:spPr bwMode="auto">
              <a:xfrm flipV="1">
                <a:off x="2385215" y="2436931"/>
                <a:ext cx="1561383" cy="1418722"/>
              </a:xfrm>
              <a:prstGeom prst="bentConnector3">
                <a:avLst>
                  <a:gd name="adj1" fmla="val -112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23" name="AutoShape 197"/>
              <p:cNvCxnSpPr>
                <a:cxnSpLocks noChangeShapeType="1"/>
                <a:stCxn id="79" idx="4"/>
              </p:cNvCxnSpPr>
              <p:nvPr/>
            </p:nvCxnSpPr>
            <p:spPr bwMode="auto">
              <a:xfrm rot="10800000" flipH="1" flipV="1">
                <a:off x="2371693" y="4365104"/>
                <a:ext cx="1695946" cy="2662214"/>
              </a:xfrm>
              <a:prstGeom prst="bentConnector3">
                <a:avLst>
                  <a:gd name="adj1" fmla="val -116"/>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24" name="Group 89"/>
              <p:cNvGrpSpPr>
                <a:grpSpLocks/>
              </p:cNvGrpSpPr>
              <p:nvPr/>
            </p:nvGrpSpPr>
            <p:grpSpPr bwMode="auto">
              <a:xfrm>
                <a:off x="4067639" y="6237314"/>
                <a:ext cx="1413392" cy="1580012"/>
                <a:chOff x="2216" y="1389"/>
                <a:chExt cx="751" cy="499"/>
              </a:xfrm>
            </p:grpSpPr>
            <p:sp>
              <p:nvSpPr>
                <p:cNvPr id="125" name="Rectangle 70"/>
                <p:cNvSpPr>
                  <a:spLocks noChangeArrowheads="1"/>
                </p:cNvSpPr>
                <p:nvPr/>
              </p:nvSpPr>
              <p:spPr bwMode="auto">
                <a:xfrm>
                  <a:off x="2216"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PROCESAR CAMBIOS AL PROYECTO</a:t>
                  </a:r>
                  <a:endParaRPr lang="es-ES" altLang="es-PE" sz="1000" b="1" dirty="0"/>
                </a:p>
              </p:txBody>
            </p:sp>
            <p:sp>
              <p:nvSpPr>
                <p:cNvPr id="126"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(9) Jefe de Proyecto</a:t>
                  </a:r>
                  <a:endParaRPr lang="es-ES" altLang="es-PE" sz="1000" b="1" dirty="0">
                    <a:solidFill>
                      <a:schemeClr val="bg1"/>
                    </a:solidFill>
                    <a:latin typeface="Arial" panose="020B0604020202020204" pitchFamily="34" charset="0"/>
                  </a:endParaRPr>
                </a:p>
              </p:txBody>
            </p:sp>
            <p:sp>
              <p:nvSpPr>
                <p:cNvPr id="127" name="Rectangle 72"/>
                <p:cNvSpPr>
                  <a:spLocks noChangeArrowheads="1"/>
                </p:cNvSpPr>
                <p:nvPr/>
              </p:nvSpPr>
              <p:spPr bwMode="auto">
                <a:xfrm>
                  <a:off x="2216"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Plan de Gestión del Proyecto</a:t>
                  </a:r>
                  <a:endParaRPr lang="es-PE" altLang="es-PE" sz="1000" b="1" dirty="0">
                    <a:solidFill>
                      <a:schemeClr val="bg1"/>
                    </a:solidFill>
                    <a:latin typeface="Arial" panose="020B0604020202020204" pitchFamily="34" charset="0"/>
                  </a:endParaRPr>
                </a:p>
              </p:txBody>
            </p:sp>
          </p:grpSp>
          <p:grpSp>
            <p:nvGrpSpPr>
              <p:cNvPr id="134" name="Group 89"/>
              <p:cNvGrpSpPr>
                <a:grpSpLocks/>
              </p:cNvGrpSpPr>
              <p:nvPr/>
            </p:nvGrpSpPr>
            <p:grpSpPr bwMode="auto">
              <a:xfrm>
                <a:off x="7402451" y="3332136"/>
                <a:ext cx="1165402" cy="1580012"/>
                <a:chOff x="2125" y="1389"/>
                <a:chExt cx="751" cy="499"/>
              </a:xfrm>
            </p:grpSpPr>
            <p:sp>
              <p:nvSpPr>
                <p:cNvPr id="135" name="Rectangle 70"/>
                <p:cNvSpPr>
                  <a:spLocks noChangeArrowheads="1"/>
                </p:cNvSpPr>
                <p:nvPr/>
              </p:nvSpPr>
              <p:spPr bwMode="auto">
                <a:xfrm>
                  <a:off x="212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SEGUIMIENTO DEL SERVICIO</a:t>
                  </a:r>
                  <a:endParaRPr lang="es-ES" altLang="es-PE" sz="1000" b="1" dirty="0"/>
                </a:p>
              </p:txBody>
            </p:sp>
            <p:sp>
              <p:nvSpPr>
                <p:cNvPr id="136" name="Rectangle 71"/>
                <p:cNvSpPr>
                  <a:spLocks noChangeArrowheads="1"/>
                </p:cNvSpPr>
                <p:nvPr/>
              </p:nvSpPr>
              <p:spPr bwMode="auto">
                <a:xfrm>
                  <a:off x="212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(7) Analista de Calidad</a:t>
                  </a:r>
                  <a:endParaRPr lang="es-ES" altLang="es-PE" sz="1000" b="1" dirty="0">
                    <a:solidFill>
                      <a:schemeClr val="bg1"/>
                    </a:solidFill>
                    <a:latin typeface="Arial" panose="020B0604020202020204" pitchFamily="34" charset="0"/>
                  </a:endParaRPr>
                </a:p>
              </p:txBody>
            </p:sp>
            <p:sp>
              <p:nvSpPr>
                <p:cNvPr id="137" name="Rectangle 72"/>
                <p:cNvSpPr>
                  <a:spLocks noChangeArrowheads="1"/>
                </p:cNvSpPr>
                <p:nvPr/>
              </p:nvSpPr>
              <p:spPr bwMode="auto">
                <a:xfrm>
                  <a:off x="212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Acta de Reunión</a:t>
                  </a:r>
                  <a:endParaRPr lang="es-PE" altLang="es-PE" sz="1000" b="1" dirty="0">
                    <a:solidFill>
                      <a:schemeClr val="bg1"/>
                    </a:solidFill>
                    <a:latin typeface="Arial" panose="020B0604020202020204" pitchFamily="34" charset="0"/>
                  </a:endParaRPr>
                </a:p>
              </p:txBody>
            </p:sp>
          </p:grpSp>
          <p:grpSp>
            <p:nvGrpSpPr>
              <p:cNvPr id="138" name="Group 89"/>
              <p:cNvGrpSpPr>
                <a:grpSpLocks/>
              </p:cNvGrpSpPr>
              <p:nvPr/>
            </p:nvGrpSpPr>
            <p:grpSpPr bwMode="auto">
              <a:xfrm>
                <a:off x="7416595" y="5177527"/>
                <a:ext cx="1165402" cy="1580012"/>
                <a:chOff x="2123" y="1380"/>
                <a:chExt cx="751" cy="499"/>
              </a:xfrm>
            </p:grpSpPr>
            <p:sp>
              <p:nvSpPr>
                <p:cNvPr id="139" name="Rectangle 70"/>
                <p:cNvSpPr>
                  <a:spLocks noChangeArrowheads="1"/>
                </p:cNvSpPr>
                <p:nvPr/>
              </p:nvSpPr>
              <p:spPr bwMode="auto">
                <a:xfrm>
                  <a:off x="2123" y="1531"/>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REUNIÓN INTERNA</a:t>
                  </a:r>
                  <a:endParaRPr lang="es-ES" altLang="es-PE" sz="1000" b="1" dirty="0"/>
                </a:p>
              </p:txBody>
            </p:sp>
            <p:sp>
              <p:nvSpPr>
                <p:cNvPr id="140" name="Rectangle 71"/>
                <p:cNvSpPr>
                  <a:spLocks noChangeArrowheads="1"/>
                </p:cNvSpPr>
                <p:nvPr/>
              </p:nvSpPr>
              <p:spPr bwMode="auto">
                <a:xfrm>
                  <a:off x="2123" y="1380"/>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(8) Jefe de Proyecto</a:t>
                  </a:r>
                  <a:endParaRPr lang="es-ES" altLang="es-PE" sz="1000" b="1" dirty="0">
                    <a:solidFill>
                      <a:schemeClr val="bg1"/>
                    </a:solidFill>
                    <a:latin typeface="Arial" panose="020B0604020202020204" pitchFamily="34" charset="0"/>
                  </a:endParaRPr>
                </a:p>
              </p:txBody>
            </p:sp>
            <p:sp>
              <p:nvSpPr>
                <p:cNvPr id="141" name="Rectangle 72"/>
                <p:cNvSpPr>
                  <a:spLocks noChangeArrowheads="1"/>
                </p:cNvSpPr>
                <p:nvPr/>
              </p:nvSpPr>
              <p:spPr bwMode="auto">
                <a:xfrm>
                  <a:off x="2123" y="1728"/>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144" name="AutoShape 131"/>
              <p:cNvCxnSpPr>
                <a:cxnSpLocks noChangeShapeType="1"/>
                <a:stCxn id="105" idx="3"/>
                <a:endCxn id="135" idx="1"/>
              </p:cNvCxnSpPr>
              <p:nvPr/>
            </p:nvCxnSpPr>
            <p:spPr bwMode="auto">
              <a:xfrm flipV="1">
                <a:off x="6997536" y="4122142"/>
                <a:ext cx="404916" cy="185124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47" name="AutoShape 87"/>
              <p:cNvSpPr>
                <a:spLocks noChangeArrowheads="1"/>
              </p:cNvSpPr>
              <p:nvPr/>
            </p:nvSpPr>
            <p:spPr bwMode="auto">
              <a:xfrm rot="13591213">
                <a:off x="8637592" y="3941960"/>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51" name="AutoShape 131"/>
              <p:cNvCxnSpPr>
                <a:cxnSpLocks noChangeShapeType="1"/>
                <a:stCxn id="112" idx="3"/>
                <a:endCxn id="116" idx="1"/>
              </p:cNvCxnSpPr>
              <p:nvPr/>
            </p:nvCxnSpPr>
            <p:spPr bwMode="auto">
              <a:xfrm flipV="1">
                <a:off x="5111999" y="2430873"/>
                <a:ext cx="707430" cy="605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4" name="AutoShape 197"/>
              <p:cNvCxnSpPr>
                <a:cxnSpLocks noChangeShapeType="1"/>
                <a:stCxn id="99" idx="3"/>
                <a:endCxn id="147" idx="4"/>
              </p:cNvCxnSpPr>
              <p:nvPr/>
            </p:nvCxnSpPr>
            <p:spPr bwMode="auto">
              <a:xfrm flipV="1">
                <a:off x="6984279" y="3867416"/>
                <a:ext cx="1840255" cy="254726"/>
              </a:xfrm>
              <a:prstGeom prst="bentConnector5">
                <a:avLst>
                  <a:gd name="adj1" fmla="val 10218"/>
                  <a:gd name="adj2" fmla="val 405493"/>
                  <a:gd name="adj3" fmla="val 100591"/>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59" name="AutoShape 197"/>
              <p:cNvCxnSpPr>
                <a:cxnSpLocks noChangeShapeType="1"/>
                <a:stCxn id="139" idx="3"/>
                <a:endCxn id="147" idx="0"/>
              </p:cNvCxnSpPr>
              <p:nvPr/>
            </p:nvCxnSpPr>
            <p:spPr bwMode="auto">
              <a:xfrm flipV="1">
                <a:off x="8581997" y="4376867"/>
                <a:ext cx="229015" cy="1590666"/>
              </a:xfrm>
              <a:prstGeom prst="bentConnector3">
                <a:avLst>
                  <a:gd name="adj1" fmla="val 10070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173" name="AutoShape 87"/>
              <p:cNvSpPr>
                <a:spLocks noChangeArrowheads="1"/>
              </p:cNvSpPr>
              <p:nvPr/>
            </p:nvSpPr>
            <p:spPr bwMode="auto">
              <a:xfrm rot="13591213">
                <a:off x="9141648" y="3939574"/>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75" name="AutoShape 131"/>
              <p:cNvCxnSpPr>
                <a:cxnSpLocks noChangeShapeType="1"/>
                <a:stCxn id="147" idx="2"/>
                <a:endCxn id="173" idx="5"/>
              </p:cNvCxnSpPr>
              <p:nvPr/>
            </p:nvCxnSpPr>
            <p:spPr bwMode="auto">
              <a:xfrm flipV="1">
                <a:off x="9072498" y="4119755"/>
                <a:ext cx="249331" cy="914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4" name="AutoShape 197"/>
              <p:cNvCxnSpPr>
                <a:cxnSpLocks noChangeShapeType="1"/>
                <a:stCxn id="125" idx="3"/>
                <a:endCxn id="173" idx="0"/>
              </p:cNvCxnSpPr>
              <p:nvPr/>
            </p:nvCxnSpPr>
            <p:spPr bwMode="auto">
              <a:xfrm flipV="1">
                <a:off x="5481031" y="4374481"/>
                <a:ext cx="3834037" cy="2652839"/>
              </a:xfrm>
              <a:prstGeom prst="bentConnector3">
                <a:avLst>
                  <a:gd name="adj1" fmla="val 9997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89" name="AutoShape 197"/>
              <p:cNvCxnSpPr>
                <a:cxnSpLocks noChangeShapeType="1"/>
                <a:stCxn id="116" idx="3"/>
                <a:endCxn id="173" idx="4"/>
              </p:cNvCxnSpPr>
              <p:nvPr/>
            </p:nvCxnSpPr>
            <p:spPr bwMode="auto">
              <a:xfrm>
                <a:off x="6984832" y="2430873"/>
                <a:ext cx="2343758" cy="1434157"/>
              </a:xfrm>
              <a:prstGeom prst="bentConnector3">
                <a:avLst>
                  <a:gd name="adj1" fmla="val 100433"/>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3" name="AutoShape 131"/>
              <p:cNvCxnSpPr>
                <a:cxnSpLocks noChangeShapeType="1"/>
                <a:stCxn id="173" idx="2"/>
                <a:endCxn id="196" idx="1"/>
              </p:cNvCxnSpPr>
              <p:nvPr/>
            </p:nvCxnSpPr>
            <p:spPr bwMode="auto">
              <a:xfrm flipV="1">
                <a:off x="9576554" y="4121497"/>
                <a:ext cx="273516" cy="501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56" name="Grupo 155"/>
              <p:cNvGrpSpPr/>
              <p:nvPr/>
            </p:nvGrpSpPr>
            <p:grpSpPr>
              <a:xfrm>
                <a:off x="9601629" y="3610182"/>
                <a:ext cx="1559102" cy="1530974"/>
                <a:chOff x="9758783" y="3653894"/>
                <a:chExt cx="1559102" cy="1530974"/>
              </a:xfrm>
            </p:grpSpPr>
            <p:pic>
              <p:nvPicPr>
                <p:cNvPr id="19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0007224" y="3653894"/>
                  <a:ext cx="1022629" cy="1022629"/>
                </a:xfrm>
                <a:prstGeom prst="rect">
                  <a:avLst/>
                </a:prstGeom>
                <a:ln w="38100" cap="sq">
                  <a:solidFill>
                    <a:schemeClr val="accent5">
                      <a:lumMod val="50000"/>
                    </a:schemeClr>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97" name="Rectangle 195"/>
                <p:cNvSpPr>
                  <a:spLocks noChangeArrowheads="1"/>
                </p:cNvSpPr>
                <p:nvPr/>
              </p:nvSpPr>
              <p:spPr bwMode="auto">
                <a:xfrm>
                  <a:off x="9758783" y="4769370"/>
                  <a:ext cx="1559102" cy="4154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a:t>
                  </a:r>
                </a:p>
                <a:p>
                  <a:pPr algn="ctr" eaLnBrk="1" hangingPunct="1">
                    <a:lnSpc>
                      <a:spcPct val="80000"/>
                    </a:lnSpc>
                    <a:spcBef>
                      <a:spcPct val="50000"/>
                    </a:spcBef>
                  </a:pPr>
                  <a:r>
                    <a:rPr lang="es-ES" altLang="es-PE" sz="1000" b="1" dirty="0" smtClean="0">
                      <a:latin typeface="Arial Black" panose="020B0A04020102020204" pitchFamily="34" charset="0"/>
                    </a:rPr>
                    <a:t>DEL PROYECTO</a:t>
                  </a:r>
                  <a:endParaRPr lang="es-ES" altLang="es-PE" sz="1000" b="1" dirty="0">
                    <a:latin typeface="Arial Black" panose="020B0A04020102020204" pitchFamily="34" charset="0"/>
                  </a:endParaRPr>
                </a:p>
              </p:txBody>
            </p:sp>
          </p:grpSp>
          <p:grpSp>
            <p:nvGrpSpPr>
              <p:cNvPr id="200" name="Grupo 199"/>
              <p:cNvGrpSpPr/>
              <p:nvPr/>
            </p:nvGrpSpPr>
            <p:grpSpPr>
              <a:xfrm>
                <a:off x="9764602" y="5418537"/>
                <a:ext cx="1280579" cy="962796"/>
                <a:chOff x="5465105" y="2344287"/>
                <a:chExt cx="1559102" cy="1172201"/>
              </a:xfrm>
            </p:grpSpPr>
            <p:pic>
              <p:nvPicPr>
                <p:cNvPr id="201"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98352" y="2344287"/>
                  <a:ext cx="1057145" cy="10571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2" name="Rectangle 195"/>
                <p:cNvSpPr>
                  <a:spLocks noChangeArrowheads="1"/>
                </p:cNvSpPr>
                <p:nvPr/>
              </p:nvSpPr>
              <p:spPr bwMode="auto">
                <a:xfrm>
                  <a:off x="5465105" y="3250516"/>
                  <a:ext cx="1559102" cy="265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CIERRE</a:t>
                  </a:r>
                </a:p>
              </p:txBody>
            </p:sp>
          </p:grpSp>
          <p:cxnSp>
            <p:nvCxnSpPr>
              <p:cNvPr id="203" name="AutoShape 131"/>
              <p:cNvCxnSpPr>
                <a:cxnSpLocks noChangeShapeType="1"/>
                <a:stCxn id="197" idx="2"/>
                <a:endCxn id="201" idx="0"/>
              </p:cNvCxnSpPr>
              <p:nvPr/>
            </p:nvCxnSpPr>
            <p:spPr bwMode="auto">
              <a:xfrm>
                <a:off x="10381180" y="5141156"/>
                <a:ext cx="9147" cy="27738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215" name="AutoShape 92"/>
              <p:cNvSpPr>
                <a:spLocks noChangeArrowheads="1"/>
              </p:cNvSpPr>
              <p:nvPr/>
            </p:nvSpPr>
            <p:spPr bwMode="auto">
              <a:xfrm rot="2791213">
                <a:off x="5402628" y="393781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218" name="AutoShape 103"/>
              <p:cNvCxnSpPr>
                <a:cxnSpLocks noChangeShapeType="1"/>
                <a:stCxn id="92" idx="3"/>
                <a:endCxn id="215" idx="2"/>
              </p:cNvCxnSpPr>
              <p:nvPr/>
            </p:nvCxnSpPr>
            <p:spPr bwMode="auto">
              <a:xfrm>
                <a:off x="5125691" y="4111132"/>
                <a:ext cx="202393" cy="107"/>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222" name="AutoShape 103"/>
              <p:cNvCxnSpPr>
                <a:cxnSpLocks noChangeShapeType="1"/>
                <a:stCxn id="215" idx="5"/>
                <a:endCxn id="99" idx="1"/>
              </p:cNvCxnSpPr>
              <p:nvPr/>
            </p:nvCxnSpPr>
            <p:spPr bwMode="auto">
              <a:xfrm>
                <a:off x="5582809" y="4117999"/>
                <a:ext cx="236067" cy="414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97" name="AutoShape 131"/>
            <p:cNvCxnSpPr>
              <a:cxnSpLocks noChangeShapeType="1"/>
              <a:stCxn id="135" idx="3"/>
              <a:endCxn id="147" idx="5"/>
            </p:cNvCxnSpPr>
            <p:nvPr/>
          </p:nvCxnSpPr>
          <p:spPr bwMode="auto">
            <a:xfrm flipV="1">
              <a:off x="7091690" y="2638295"/>
              <a:ext cx="249920" cy="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103" name="AutoShape 131"/>
          <p:cNvCxnSpPr>
            <a:cxnSpLocks noChangeShapeType="1"/>
            <a:stCxn id="105" idx="3"/>
            <a:endCxn id="139" idx="1"/>
          </p:cNvCxnSpPr>
          <p:nvPr/>
        </p:nvCxnSpPr>
        <p:spPr bwMode="auto">
          <a:xfrm flipV="1">
            <a:off x="5655674" y="5220036"/>
            <a:ext cx="354803" cy="495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21" name="1 Título"/>
          <p:cNvSpPr>
            <a:spLocks noGrp="1"/>
          </p:cNvSpPr>
          <p:nvPr>
            <p:ph type="ctrTitle"/>
          </p:nvPr>
        </p:nvSpPr>
        <p:spPr>
          <a:xfrm>
            <a:off x="0" y="-2037"/>
            <a:ext cx="9144000" cy="1486821"/>
          </a:xfrm>
        </p:spPr>
        <p:txBody>
          <a:bodyPr/>
          <a:lstStyle/>
          <a:p>
            <a:r>
              <a:rPr lang="es-PE" sz="4400" u="sng" dirty="0" smtClean="0"/>
              <a:t>SUBPROCESO EJECUCIÓN, SEGUIMIENTO Y CONTROL</a:t>
            </a:r>
            <a:endParaRPr lang="es-PE" sz="4400" u="sng" dirty="0"/>
          </a:p>
        </p:txBody>
      </p:sp>
      <p:sp>
        <p:nvSpPr>
          <p:cNvPr id="122" name="AutoShape 59"/>
          <p:cNvSpPr>
            <a:spLocks noChangeArrowheads="1"/>
          </p:cNvSpPr>
          <p:nvPr/>
        </p:nvSpPr>
        <p:spPr bwMode="auto">
          <a:xfrm>
            <a:off x="7062756" y="6395243"/>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800466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895353737"/>
              </p:ext>
            </p:extLst>
          </p:nvPr>
        </p:nvGraphicFramePr>
        <p:xfrm>
          <a:off x="179512" y="548680"/>
          <a:ext cx="8784977" cy="5522952"/>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87220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Asignar Trabajo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las tareas a asignar a los diferentes tipos de miembros de equipo de trabajo guiándose de las reuniones internas.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AREXT</a:t>
                      </a:r>
                      <a:r>
                        <a:rPr lang="es-ES" sz="1200" kern="1200" baseline="0" dirty="0" smtClean="0">
                          <a:solidFill>
                            <a:schemeClr val="dk1"/>
                          </a:solidFill>
                          <a:latin typeface="+mj-lt"/>
                          <a:ea typeface="Verdana" panose="020B0604030504040204" pitchFamily="34" charset="0"/>
                          <a:cs typeface="Verdana" panose="020B0604030504040204" pitchFamily="34" charset="0"/>
                        </a:rPr>
                        <a:t> Acta</a:t>
                      </a:r>
                      <a:r>
                        <a:rPr lang="es-ES" sz="1200" kern="1200" dirty="0" smtClean="0">
                          <a:solidFill>
                            <a:schemeClr val="dk1"/>
                          </a:solidFill>
                          <a:latin typeface="+mj-lt"/>
                          <a:ea typeface="Verdana" panose="020B0604030504040204" pitchFamily="34" charset="0"/>
                          <a:cs typeface="Verdana" panose="020B0604030504040204" pitchFamily="34" charset="0"/>
                        </a:rPr>
                        <a:t> de Reunión externa</a:t>
                      </a:r>
                    </a:p>
                  </a:txBody>
                  <a:tcPr marT="45716" marB="45716"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Equipo de Trabajo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Ejecutar trabajo asignado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equipo realiza el trabajo que se le asigno produciendo así los entregables a presentar respetando las fechas comprometidas.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 aceptación de todo tipo de entregables se realizara mediante Actas firmadas por cada uno de los asistentes las reuniones establecidas por el Jefe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miembro de  equipo deberá terminar en el tiempo establecido sus tareas correspondientes y de no hacerlo es su deber informar a su inmediato superior de los posibles problemas a resolver.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mes se llevaran a cabo Kick Off Meeting Externos con el cliente para presentar los entregables establecidos.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AREXT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de Reunión Externa</a:t>
                      </a:r>
                      <a:r>
                        <a:rPr lang="es-ES" sz="1200" kern="1200" dirty="0" smtClean="0">
                          <a:solidFill>
                            <a:schemeClr val="dk1"/>
                          </a:solidFill>
                          <a:latin typeface="+mj-lt"/>
                          <a:ea typeface="Verdana" panose="020B0604030504040204" pitchFamily="34" charset="0"/>
                          <a:cs typeface="Verdana" panose="020B0604030504040204" pitchFamily="34" charset="0"/>
                        </a:rPr>
                        <a:t>.</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ARINT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de </a:t>
                      </a:r>
                      <a:r>
                        <a:rPr lang="es-ES" sz="1200" kern="1200" dirty="0" smtClean="0">
                          <a:solidFill>
                            <a:schemeClr val="dk1"/>
                          </a:solidFill>
                          <a:latin typeface="+mj-lt"/>
                          <a:ea typeface="Verdana" panose="020B0604030504040204" pitchFamily="34" charset="0"/>
                          <a:cs typeface="Verdana" panose="020B0604030504040204" pitchFamily="34" charset="0"/>
                        </a:rPr>
                        <a:t>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REGRI</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Registro</a:t>
                      </a:r>
                      <a:r>
                        <a:rPr lang="es-ES" sz="1200" kern="1200" baseline="0" dirty="0" smtClean="0">
                          <a:solidFill>
                            <a:schemeClr val="dk1"/>
                          </a:solidFill>
                          <a:latin typeface="+mj-lt"/>
                          <a:ea typeface="Verdana" panose="020B0604030504040204" pitchFamily="34" charset="0"/>
                          <a:cs typeface="Verdana" panose="020B0604030504040204" pitchFamily="34" charset="0"/>
                        </a:rPr>
                        <a:t> de Riesgos</a:t>
                      </a:r>
                      <a:r>
                        <a:rPr lang="es-ES" sz="1200" kern="1200" dirty="0" smtClean="0">
                          <a:solidFill>
                            <a:schemeClr val="dk1"/>
                          </a:solidFill>
                          <a:latin typeface="+mj-lt"/>
                          <a:ea typeface="Verdana" panose="020B0604030504040204" pitchFamily="34" charset="0"/>
                          <a:cs typeface="Verdana" panose="020B0604030504040204" pitchFamily="34" charset="0"/>
                        </a:rPr>
                        <a:t>.</a:t>
                      </a:r>
                    </a:p>
                  </a:txBody>
                  <a:tcPr marT="45716" marB="45716"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Generación de Informe de Estado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verifica que los procesos y documentos cumplan con los estándares establecidos.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REGRI 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TMETR Tablero de Métricas.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6" marB="45716" anchor="ctr" horzOverflow="overflow"/>
                </a:tc>
                <a:extLst>
                  <a:ext uri="{0D108BD9-81ED-4DB2-BD59-A6C34878D82A}">
                    <a16:rowId xmlns:a16="http://schemas.microsoft.com/office/drawing/2014/main" xmlns=""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106238637"/>
              </p:ext>
            </p:extLst>
          </p:nvPr>
        </p:nvGraphicFramePr>
        <p:xfrm>
          <a:off x="179512" y="548680"/>
          <a:ext cx="8784977" cy="554128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224136">
                  <a:extLst>
                    <a:ext uri="{9D8B030D-6E8A-4147-A177-3AD203B41FA5}">
                      <a16:colId xmlns:a16="http://schemas.microsoft.com/office/drawing/2014/main" xmlns="" val="20002"/>
                    </a:ext>
                  </a:extLst>
                </a:gridCol>
                <a:gridCol w="4536504">
                  <a:extLst>
                    <a:ext uri="{9D8B030D-6E8A-4147-A177-3AD203B41FA5}">
                      <a16:colId xmlns:a16="http://schemas.microsoft.com/office/drawing/2014/main" xmlns="" val="20003"/>
                    </a:ext>
                  </a:extLst>
                </a:gridCol>
                <a:gridCol w="1584177">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 </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de Informes de Estado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 agenda de reuniones internas para revisar el estado de los procesos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Verifica que los documentos e informes se hayan llevado a cabo respetando las fechas establecidas en el Cronograma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y Gestor de Configuración están en obligación de presentar la información y situación de las diversas fases de proceso cuando la situación lo requiera y de manera obligatoria cada quince días.</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Luego, el Jefe de</a:t>
                      </a:r>
                      <a:r>
                        <a:rPr lang="es-ES" sz="1200" kern="1200" baseline="0" dirty="0" smtClean="0">
                          <a:solidFill>
                            <a:schemeClr val="dk1"/>
                          </a:solidFill>
                          <a:latin typeface="+mj-lt"/>
                          <a:ea typeface="Verdana" panose="020B0604030504040204" pitchFamily="34" charset="0"/>
                          <a:cs typeface="Verdana" panose="020B0604030504040204" pitchFamily="34" charset="0"/>
                        </a:rPr>
                        <a:t> Proyecto</a:t>
                      </a:r>
                      <a:r>
                        <a:rPr lang="es-ES" sz="1200" kern="1200" dirty="0" smtClean="0">
                          <a:solidFill>
                            <a:schemeClr val="dk1"/>
                          </a:solidFill>
                          <a:latin typeface="+mj-lt"/>
                          <a:ea typeface="Verdana" panose="020B0604030504040204" pitchFamily="34" charset="0"/>
                          <a:cs typeface="Verdana" panose="020B0604030504040204" pitchFamily="34" charset="0"/>
                        </a:rPr>
                        <a:t> consolida la información expuesta por los Analistas , en un solo informe a nivel de coordinación y se actualizan de requerirse, los artefactos de gestión por proyecto (riesgos, pendientes, métricas). </a:t>
                      </a:r>
                    </a:p>
                  </a:txBody>
                  <a:tcPr marT="45726" marB="45726"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ARINT Acta de Reunión</a:t>
                      </a:r>
                      <a:r>
                        <a:rPr lang="es-PE" sz="1200" kern="1200" baseline="0" dirty="0" smtClean="0">
                          <a:solidFill>
                            <a:schemeClr val="dk1"/>
                          </a:solidFill>
                          <a:latin typeface="+mj-lt"/>
                          <a:ea typeface="Verdana" panose="020B0604030504040204" pitchFamily="34" charset="0"/>
                          <a:cs typeface="Verdana" panose="020B0604030504040204" pitchFamily="34" charset="0"/>
                        </a:rPr>
                        <a:t> Interna</a:t>
                      </a:r>
                      <a:r>
                        <a:rPr lang="es-PE" sz="1200" kern="1200" dirty="0" smtClean="0">
                          <a:solidFill>
                            <a:schemeClr val="dk1"/>
                          </a:solidFill>
                          <a:latin typeface="+mj-lt"/>
                          <a:ea typeface="Verdana" panose="020B0604030504040204" pitchFamily="34" charset="0"/>
                          <a:cs typeface="Verdana" panose="020B0604030504040204" pitchFamily="34" charset="0"/>
                        </a:rPr>
                        <a:t>.</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Métricas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Documentador</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 Operativo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Documentador</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en comunicación con el Jefe de Proyecto prepara la agenda de acuerdo al Cronograma de Actividades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En la reunión se presenta y revisa con el cliente, el acta de reunión preliminar. Es de frecuencia mensual. Se actualizaran las plantillas que correspondan según sea el resultado de la reunión.</a:t>
                      </a:r>
                    </a:p>
                  </a:txBody>
                  <a:tcPr marT="45726" marB="45726"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REGRI Registro de Riesgos actualizado.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CPROY</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 </a:t>
                      </a:r>
                    </a:p>
                  </a:txBody>
                  <a:tcPr marT="45726" marB="45726" anchor="ctr" horzOverflow="overflow"/>
                </a:tc>
                <a:extLst>
                  <a:ext uri="{0D108BD9-81ED-4DB2-BD59-A6C34878D82A}">
                    <a16:rowId xmlns:a16="http://schemas.microsoft.com/office/drawing/2014/main" xmlns=""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1925958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04936735"/>
              </p:ext>
            </p:extLst>
          </p:nvPr>
        </p:nvGraphicFramePr>
        <p:xfrm>
          <a:off x="179512" y="548680"/>
          <a:ext cx="8784977" cy="4711324"/>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87220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a:t>
                      </a:r>
                      <a:r>
                        <a:rPr lang="es-ES" sz="1200" b="1" kern="1200" baseline="0" dirty="0" smtClean="0">
                          <a:solidFill>
                            <a:schemeClr val="dk1"/>
                          </a:solidFill>
                          <a:latin typeface="+mj-lt"/>
                          <a:ea typeface="Verdana" panose="020B0604030504040204" pitchFamily="34" charset="0"/>
                          <a:cs typeface="Verdana" panose="020B0604030504040204" pitchFamily="34" charset="0"/>
                        </a:rPr>
                        <a:t> Operativo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8" marB="45718" anchor="ctr" horzOverflow="overflow"/>
                </a:tc>
                <a:tc>
                  <a:txBody>
                    <a:bodyPr/>
                    <a:lstStyle/>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se reúne con los coordinadores con el objetivo de analizar el servicio desde la perspectiva de cada proyecto.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Los analistas</a:t>
                      </a:r>
                      <a:r>
                        <a:rPr lang="es-PE" sz="1200" kern="1200" baseline="0" dirty="0" smtClean="0">
                          <a:solidFill>
                            <a:schemeClr val="dk1"/>
                          </a:solidFill>
                          <a:latin typeface="+mj-lt"/>
                          <a:ea typeface="Verdana" panose="020B0604030504040204" pitchFamily="34" charset="0"/>
                          <a:cs typeface="Verdana" panose="020B0604030504040204" pitchFamily="34" charset="0"/>
                        </a:rPr>
                        <a:t> informan </a:t>
                      </a:r>
                      <a:r>
                        <a:rPr lang="es-PE" sz="1200" kern="1200" dirty="0" smtClean="0">
                          <a:solidFill>
                            <a:schemeClr val="dk1"/>
                          </a:solidFill>
                          <a:latin typeface="+mj-lt"/>
                          <a:ea typeface="Verdana" panose="020B0604030504040204" pitchFamily="34" charset="0"/>
                          <a:cs typeface="Verdana" panose="020B0604030504040204" pitchFamily="34" charset="0"/>
                        </a:rPr>
                        <a:t>sobre </a:t>
                      </a:r>
                      <a:r>
                        <a:rPr lang="es-ES" sz="1200" kern="1200" dirty="0" smtClean="0">
                          <a:solidFill>
                            <a:schemeClr val="dk1"/>
                          </a:solidFill>
                          <a:latin typeface="+mj-lt"/>
                          <a:ea typeface="Verdana" panose="020B0604030504040204" pitchFamily="34" charset="0"/>
                          <a:cs typeface="Verdana" panose="020B0604030504040204" pitchFamily="34" charset="0"/>
                        </a:rPr>
                        <a:t>la situación del proyecto y riesgos presentados, de forma semanal y/o cuando la situación lo requiera.</a:t>
                      </a:r>
                    </a:p>
                  </a:txBody>
                  <a:tcPr marT="45718" marB="45718"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8" marB="45718"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del servicio</a:t>
                      </a:r>
                    </a:p>
                  </a:txBody>
                  <a:tcPr marT="45718" marB="45718"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Esta reunión es de frecuencia quincenalmente o a requerimiento de</a:t>
                      </a:r>
                      <a:r>
                        <a:rPr lang="es-ES" sz="1200" b="0" kern="1200" baseline="0" dirty="0" smtClean="0">
                          <a:solidFill>
                            <a:schemeClr val="dk1"/>
                          </a:solidFill>
                          <a:latin typeface="+mj-lt"/>
                          <a:ea typeface="Verdana" panose="020B0604030504040204" pitchFamily="34" charset="0"/>
                          <a:cs typeface="Verdana" panose="020B0604030504040204" pitchFamily="34" charset="0"/>
                        </a:rPr>
                        <a:t> Jefe de Proyecto</a:t>
                      </a:r>
                      <a:r>
                        <a:rPr lang="es-ES" sz="1200" b="0" kern="1200" dirty="0" smtClean="0">
                          <a:solidFill>
                            <a:schemeClr val="dk1"/>
                          </a:solidFill>
                          <a:latin typeface="+mj-lt"/>
                          <a:ea typeface="Verdana" panose="020B0604030504040204" pitchFamily="34" charset="0"/>
                          <a:cs typeface="Verdana" panose="020B0604030504040204" pitchFamily="34" charset="0"/>
                        </a:rPr>
                        <a:t>.</a:t>
                      </a:r>
                    </a:p>
                  </a:txBody>
                  <a:tcPr marT="45718" marB="45718"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8" marB="45718"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8</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del Comité</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Analista de calidad se reúne quincenalmente con Analista Programador, Gestor de Configuración y Jefe de Proyecto en conjunto  para revisar la información que corresponde a métricas, riesgos, pendientes por resolver y problemas a solucionar.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La información obtenida es valida para todo el Equipo de Trabajo</a:t>
                      </a:r>
                    </a:p>
                  </a:txBody>
                  <a:tcPr marT="45712" marB="45712"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TMETR Tablero de métricas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REGRI 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2" marB="45712" anchor="ctr"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9</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Procesar cambios al proyecto</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cambio se procesa según el Proceso de cambios de configuración y de requerimientos.</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SOLCREQM Solicitud de cambios a requerimientos </a:t>
                      </a:r>
                    </a:p>
                  </a:txBody>
                  <a:tcPr marT="45712" marB="45712" anchor="ctr" horzOverflow="overflow"/>
                </a:tc>
                <a:extLst>
                  <a:ext uri="{0D108BD9-81ED-4DB2-BD59-A6C34878D82A}">
                    <a16:rowId xmlns:a16="http://schemas.microsoft.com/office/drawing/2014/main" xmlns=""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910748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(CIERRE)</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5/23/2016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2514054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57" name="1 Título"/>
          <p:cNvSpPr>
            <a:spLocks noGrp="1"/>
          </p:cNvSpPr>
          <p:nvPr>
            <p:ph type="ctrTitle"/>
          </p:nvPr>
        </p:nvSpPr>
        <p:spPr>
          <a:xfrm>
            <a:off x="0" y="177553"/>
            <a:ext cx="9144000" cy="900161"/>
          </a:xfrm>
        </p:spPr>
        <p:txBody>
          <a:bodyPr/>
          <a:lstStyle/>
          <a:p>
            <a:r>
              <a:rPr lang="es-PE" sz="4400" u="sng" dirty="0"/>
              <a:t>SUBPROCESO DE CIERRE</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grpSp>
        <p:nvGrpSpPr>
          <p:cNvPr id="61" name="Grupo 60"/>
          <p:cNvGrpSpPr/>
          <p:nvPr/>
        </p:nvGrpSpPr>
        <p:grpSpPr>
          <a:xfrm>
            <a:off x="35496" y="1880386"/>
            <a:ext cx="9001000" cy="4246985"/>
            <a:chOff x="-36512" y="2109365"/>
            <a:chExt cx="9001000" cy="4246985"/>
          </a:xfrm>
        </p:grpSpPr>
        <p:grpSp>
          <p:nvGrpSpPr>
            <p:cNvPr id="49" name="Grupo 48"/>
            <p:cNvGrpSpPr/>
            <p:nvPr/>
          </p:nvGrpSpPr>
          <p:grpSpPr>
            <a:xfrm>
              <a:off x="6060272" y="5060125"/>
              <a:ext cx="1320040" cy="1296225"/>
              <a:chOff x="5982365" y="5088275"/>
              <a:chExt cx="1320040" cy="1296225"/>
            </a:xfrm>
          </p:grpSpPr>
          <p:pic>
            <p:nvPicPr>
              <p:cNvPr id="46"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6192712" y="508827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7" name="Rectangle 195"/>
              <p:cNvSpPr>
                <a:spLocks noChangeArrowheads="1"/>
              </p:cNvSpPr>
              <p:nvPr/>
            </p:nvSpPr>
            <p:spPr bwMode="auto">
              <a:xfrm>
                <a:off x="5982365" y="603271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5" name="Grupo 54"/>
            <p:cNvGrpSpPr/>
            <p:nvPr/>
          </p:nvGrpSpPr>
          <p:grpSpPr>
            <a:xfrm>
              <a:off x="-36512" y="2109365"/>
              <a:ext cx="9001000" cy="4236830"/>
              <a:chOff x="-108519" y="2109365"/>
              <a:chExt cx="9001000" cy="4236830"/>
            </a:xfrm>
          </p:grpSpPr>
          <p:grpSp>
            <p:nvGrpSpPr>
              <p:cNvPr id="2" name="Grupo 1"/>
              <p:cNvGrpSpPr/>
              <p:nvPr/>
            </p:nvGrpSpPr>
            <p:grpSpPr>
              <a:xfrm>
                <a:off x="-108519" y="2780928"/>
                <a:ext cx="1293716" cy="1109737"/>
                <a:chOff x="35497" y="3213630"/>
                <a:chExt cx="1293716" cy="1109737"/>
              </a:xfrm>
            </p:grpSpPr>
            <p:pic>
              <p:nvPicPr>
                <p:cNvPr id="42" name="Picture 2" descr="http://findicons.com/files/icons/2219/dot_pictograms/128/arrow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3528" y="3213630"/>
                  <a:ext cx="735155" cy="73515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195"/>
                <p:cNvSpPr>
                  <a:spLocks noChangeArrowheads="1"/>
                </p:cNvSpPr>
                <p:nvPr/>
              </p:nvSpPr>
              <p:spPr bwMode="auto">
                <a:xfrm>
                  <a:off x="35497" y="3861702"/>
                  <a:ext cx="1293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 name="Grupo 3"/>
              <p:cNvGrpSpPr/>
              <p:nvPr/>
            </p:nvGrpSpPr>
            <p:grpSpPr>
              <a:xfrm>
                <a:off x="1019712" y="2708839"/>
                <a:ext cx="1320040" cy="1296225"/>
                <a:chOff x="7860472" y="3224145"/>
                <a:chExt cx="1320040" cy="1296225"/>
              </a:xfrm>
            </p:grpSpPr>
            <p:pic>
              <p:nvPicPr>
                <p:cNvPr id="44"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8070819" y="322414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5" name="Rectangle 195"/>
                <p:cNvSpPr>
                  <a:spLocks noChangeArrowheads="1"/>
                </p:cNvSpPr>
                <p:nvPr/>
              </p:nvSpPr>
              <p:spPr bwMode="auto">
                <a:xfrm>
                  <a:off x="7860472" y="416858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0" name="Grupo 49"/>
              <p:cNvGrpSpPr/>
              <p:nvPr/>
            </p:nvGrpSpPr>
            <p:grpSpPr>
              <a:xfrm>
                <a:off x="914667" y="2109365"/>
                <a:ext cx="7977814" cy="4236830"/>
                <a:chOff x="914667" y="2109365"/>
                <a:chExt cx="7977814" cy="4236830"/>
              </a:xfrm>
            </p:grpSpPr>
            <p:grpSp>
              <p:nvGrpSpPr>
                <p:cNvPr id="10" name="Grupo 9"/>
                <p:cNvGrpSpPr/>
                <p:nvPr/>
              </p:nvGrpSpPr>
              <p:grpSpPr>
                <a:xfrm>
                  <a:off x="914667" y="2109365"/>
                  <a:ext cx="7977814" cy="4236830"/>
                  <a:chOff x="1288571" y="1882050"/>
                  <a:chExt cx="9944113" cy="4236830"/>
                </a:xfrm>
              </p:grpSpPr>
              <p:grpSp>
                <p:nvGrpSpPr>
                  <p:cNvPr id="11" name="Group 89"/>
                  <p:cNvGrpSpPr>
                    <a:grpSpLocks/>
                  </p:cNvGrpSpPr>
                  <p:nvPr/>
                </p:nvGrpSpPr>
                <p:grpSpPr bwMode="auto">
                  <a:xfrm>
                    <a:off x="7474619" y="1904454"/>
                    <a:ext cx="1873460" cy="2123827"/>
                    <a:chOff x="2288" y="1387"/>
                    <a:chExt cx="751" cy="763"/>
                  </a:xfrm>
                </p:grpSpPr>
                <p:sp>
                  <p:nvSpPr>
                    <p:cNvPr id="38" name="Rectangle 70"/>
                    <p:cNvSpPr>
                      <a:spLocks noChangeArrowheads="1"/>
                    </p:cNvSpPr>
                    <p:nvPr/>
                  </p:nvSpPr>
                  <p:spPr bwMode="auto">
                    <a:xfrm>
                      <a:off x="2288" y="1544"/>
                      <a:ext cx="751"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GENERAR BASELINES</a:t>
                      </a:r>
                      <a:endParaRPr lang="es-ES" altLang="es-PE" sz="1300" b="1" dirty="0"/>
                    </a:p>
                  </p:txBody>
                </p:sp>
                <p:sp>
                  <p:nvSpPr>
                    <p:cNvPr id="39" name="Rectangle 71"/>
                    <p:cNvSpPr>
                      <a:spLocks noChangeArrowheads="1"/>
                    </p:cNvSpPr>
                    <p:nvPr/>
                  </p:nvSpPr>
                  <p:spPr bwMode="auto">
                    <a:xfrm>
                      <a:off x="2288" y="1387"/>
                      <a:ext cx="751"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Gestor de la Configuración</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88" y="1957"/>
                      <a:ext cx="751"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Matriz de Entregables</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42" idx="1"/>
                    <a:endCxn id="44" idx="1"/>
                  </p:cNvCxnSpPr>
                  <p:nvPr/>
                </p:nvCxnSpPr>
                <p:spPr bwMode="auto">
                  <a:xfrm flipV="1">
                    <a:off x="1288571" y="2914437"/>
                    <a:ext cx="393127" cy="675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088214" y="1882050"/>
                    <a:ext cx="1861908" cy="2150718"/>
                    <a:chOff x="719" y="1389"/>
                    <a:chExt cx="745" cy="756"/>
                  </a:xfrm>
                </p:grpSpPr>
                <p:sp>
                  <p:nvSpPr>
                    <p:cNvPr id="35" name="Rectangle 125"/>
                    <p:cNvSpPr>
                      <a:spLocks noChangeArrowheads="1"/>
                    </p:cNvSpPr>
                    <p:nvPr/>
                  </p:nvSpPr>
                  <p:spPr bwMode="auto">
                    <a:xfrm>
                      <a:off x="719" y="1546"/>
                      <a:ext cx="745"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ELABORAR</a:t>
                      </a:r>
                    </a:p>
                    <a:p>
                      <a:pPr algn="ctr" eaLnBrk="1" hangingPunct="1"/>
                      <a:r>
                        <a:rPr lang="es-PE" altLang="es-PE" sz="1300" b="1" dirty="0" smtClean="0"/>
                        <a:t>ACTA DE ACEPTACIÓN Y CIERRE DE PROYECTO</a:t>
                      </a:r>
                      <a:endParaRPr lang="es-ES" altLang="es-PE" sz="1300" b="1" dirty="0"/>
                    </a:p>
                  </p:txBody>
                </p:sp>
                <p:sp>
                  <p:nvSpPr>
                    <p:cNvPr id="36" name="Rectangle 126"/>
                    <p:cNvSpPr>
                      <a:spLocks noChangeArrowheads="1"/>
                    </p:cNvSpPr>
                    <p:nvPr/>
                  </p:nvSpPr>
                  <p:spPr bwMode="auto">
                    <a:xfrm>
                      <a:off x="719" y="1389"/>
                      <a:ext cx="745"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a:t>
                      </a:r>
                      <a:r>
                        <a:rPr lang="es-PE" altLang="es-PE" sz="1200" b="1" dirty="0" smtClean="0">
                          <a:solidFill>
                            <a:schemeClr val="bg1"/>
                          </a:solidFill>
                          <a:latin typeface="Arial" panose="020B0604020202020204" pitchFamily="34" charset="0"/>
                        </a:rPr>
                        <a:t>1) Analista Funcional</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719" y="1959"/>
                      <a:ext cx="745" cy="186"/>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Acta de cierre de proyecto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a:off x="4950123" y="2916159"/>
                    <a:ext cx="267675" cy="10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4" idx="3"/>
                    <a:endCxn id="35" idx="1"/>
                  </p:cNvCxnSpPr>
                  <p:nvPr/>
                </p:nvCxnSpPr>
                <p:spPr bwMode="auto">
                  <a:xfrm>
                    <a:off x="2760925" y="2914437"/>
                    <a:ext cx="327290" cy="172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217798" y="1904452"/>
                    <a:ext cx="1956122" cy="2123826"/>
                    <a:chOff x="2263" y="1387"/>
                    <a:chExt cx="723" cy="763"/>
                  </a:xfrm>
                </p:grpSpPr>
                <p:sp>
                  <p:nvSpPr>
                    <p:cNvPr id="32" name="Rectangle 161"/>
                    <p:cNvSpPr>
                      <a:spLocks noChangeArrowheads="1"/>
                    </p:cNvSpPr>
                    <p:nvPr/>
                  </p:nvSpPr>
                  <p:spPr bwMode="auto">
                    <a:xfrm>
                      <a:off x="2263" y="1544"/>
                      <a:ext cx="723"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REVISAR RELATORIO DEL PROYECTO</a:t>
                      </a:r>
                      <a:endParaRPr lang="es-ES" altLang="es-PE" sz="1300" b="1" dirty="0"/>
                    </a:p>
                  </p:txBody>
                </p:sp>
                <p:sp>
                  <p:nvSpPr>
                    <p:cNvPr id="33" name="Rectangle 162"/>
                    <p:cNvSpPr>
                      <a:spLocks noChangeArrowheads="1"/>
                    </p:cNvSpPr>
                    <p:nvPr/>
                  </p:nvSpPr>
                  <p:spPr bwMode="auto">
                    <a:xfrm>
                      <a:off x="2263" y="1387"/>
                      <a:ext cx="723"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Analista Funcional</a:t>
                      </a:r>
                      <a:endParaRPr lang="es-ES" altLang="es-PE" sz="1200" b="1" dirty="0">
                        <a:solidFill>
                          <a:schemeClr val="bg1"/>
                        </a:solidFill>
                      </a:endParaRPr>
                    </a:p>
                  </p:txBody>
                </p:sp>
                <p:sp>
                  <p:nvSpPr>
                    <p:cNvPr id="34" name="Rectangle 163"/>
                    <p:cNvSpPr>
                      <a:spLocks noChangeArrowheads="1"/>
                    </p:cNvSpPr>
                    <p:nvPr/>
                  </p:nvSpPr>
                  <p:spPr bwMode="auto">
                    <a:xfrm>
                      <a:off x="2263" y="1957"/>
                      <a:ext cx="723"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Relatorio de Proyecto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173919" y="2916262"/>
                    <a:ext cx="300700" cy="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46" idx="0"/>
                  </p:cNvCxnSpPr>
                  <p:nvPr/>
                </p:nvCxnSpPr>
                <p:spPr bwMode="auto">
                  <a:xfrm rot="16200000" flipH="1">
                    <a:off x="8010645" y="4428986"/>
                    <a:ext cx="804529" cy="3119"/>
                  </a:xfrm>
                  <a:prstGeom prst="bentConnector3">
                    <a:avLst>
                      <a:gd name="adj1" fmla="val 5000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46" idx="3"/>
                    <a:endCxn id="28" idx="1"/>
                  </p:cNvCxnSpPr>
                  <p:nvPr/>
                </p:nvCxnSpPr>
                <p:spPr bwMode="auto">
                  <a:xfrm flipV="1">
                    <a:off x="8954082" y="5260387"/>
                    <a:ext cx="807969" cy="533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1" name="Grupo 20"/>
                  <p:cNvGrpSpPr/>
                  <p:nvPr/>
                </p:nvGrpSpPr>
                <p:grpSpPr>
                  <a:xfrm>
                    <a:off x="9078542" y="4620351"/>
                    <a:ext cx="2154142" cy="1498529"/>
                    <a:chOff x="8514596" y="3156334"/>
                    <a:chExt cx="2154142" cy="1498529"/>
                  </a:xfrm>
                </p:grpSpPr>
                <p:pic>
                  <p:nvPicPr>
                    <p:cNvPr id="28" name="Imagen 27"/>
                    <p:cNvPicPr>
                      <a:picLocks noChangeAspect="1"/>
                    </p:cNvPicPr>
                    <p:nvPr/>
                  </p:nvPicPr>
                  <p:blipFill>
                    <a:blip r:embed="rId5"/>
                    <a:stretch>
                      <a:fillRect/>
                    </a:stretch>
                  </p:blipFill>
                  <p:spPr>
                    <a:xfrm>
                      <a:off x="9198104" y="3156334"/>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8514596" y="4436405"/>
                      <a:ext cx="2154142"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grpSp>
            <p:sp>
              <p:nvSpPr>
                <p:cNvPr id="51" name="Rectangle 200"/>
                <p:cNvSpPr>
                  <a:spLocks noChangeArrowheads="1"/>
                </p:cNvSpPr>
                <p:nvPr/>
              </p:nvSpPr>
              <p:spPr bwMode="auto">
                <a:xfrm>
                  <a:off x="7164288" y="4653136"/>
                  <a:ext cx="1728193"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Organización Interna</a:t>
                  </a:r>
                </a:p>
              </p:txBody>
            </p:sp>
          </p:grpSp>
        </p:grpSp>
      </p:grpSp>
      <p:sp>
        <p:nvSpPr>
          <p:cNvPr id="63"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
        <p:nvSpPr>
          <p:cNvPr id="48"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5/23/2016</a:t>
            </a:fld>
            <a:endParaRPr lang="en-US" dirty="0"/>
          </a:p>
        </p:txBody>
      </p:sp>
    </p:spTree>
    <p:extLst>
      <p:ext uri="{BB962C8B-B14F-4D97-AF65-F5344CB8AC3E}">
        <p14:creationId xmlns:p14="http://schemas.microsoft.com/office/powerpoint/2010/main" val="4214074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48225"/>
          <a:stretch/>
        </p:blipFill>
        <p:spPr bwMode="auto">
          <a:xfrm>
            <a:off x="1193814" y="1587231"/>
            <a:ext cx="17636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5/23/2016</a:t>
            </a:fld>
            <a:endParaRPr lang="en-US"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263403808"/>
              </p:ext>
            </p:extLst>
          </p:nvPr>
        </p:nvGraphicFramePr>
        <p:xfrm>
          <a:off x="179512" y="548680"/>
          <a:ext cx="8784977" cy="552286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96144">
                  <a:extLst>
                    <a:ext uri="{9D8B030D-6E8A-4147-A177-3AD203B41FA5}">
                      <a16:colId xmlns:a16="http://schemas.microsoft.com/office/drawing/2014/main" xmlns="" val="20001"/>
                    </a:ext>
                  </a:extLst>
                </a:gridCol>
                <a:gridCol w="1512168">
                  <a:extLst>
                    <a:ext uri="{9D8B030D-6E8A-4147-A177-3AD203B41FA5}">
                      <a16:colId xmlns:a16="http://schemas.microsoft.com/office/drawing/2014/main" xmlns="" val="20002"/>
                    </a:ext>
                  </a:extLst>
                </a:gridCol>
                <a:gridCol w="4032448">
                  <a:extLst>
                    <a:ext uri="{9D8B030D-6E8A-4147-A177-3AD203B41FA5}">
                      <a16:colId xmlns:a16="http://schemas.microsoft.com/office/drawing/2014/main" xmlns="" val="20003"/>
                    </a:ext>
                  </a:extLst>
                </a:gridCol>
                <a:gridCol w="1728193">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a:t>
                      </a:r>
                      <a:r>
                        <a:rPr lang="es-ES" sz="1200" b="1" kern="1200" baseline="0" dirty="0" smtClean="0">
                          <a:solidFill>
                            <a:schemeClr val="dk1"/>
                          </a:solidFill>
                          <a:latin typeface="+mj-lt"/>
                          <a:ea typeface="Verdana" panose="020B0604030504040204" pitchFamily="34" charset="0"/>
                          <a:cs typeface="Verdana" panose="020B0604030504040204" pitchFamily="34" charset="0"/>
                        </a:rPr>
                        <a:t>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Elaborar acta de aceptación y cierre del proyecto</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elabora el acta de aceptación y cierre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revisa y acuerda</a:t>
                      </a:r>
                      <a:r>
                        <a:rPr lang="es-ES" sz="1200" kern="1200" baseline="0" dirty="0" smtClean="0">
                          <a:solidFill>
                            <a:schemeClr val="dk1"/>
                          </a:solidFill>
                          <a:latin typeface="+mj-lt"/>
                          <a:ea typeface="Verdana" panose="020B0604030504040204" pitchFamily="34" charset="0"/>
                          <a:cs typeface="Verdana" panose="020B0604030504040204" pitchFamily="34" charset="0"/>
                        </a:rPr>
                        <a:t> con el Analista de Calidad</a:t>
                      </a:r>
                      <a:r>
                        <a:rPr lang="es-ES" sz="1200" kern="1200" dirty="0" smtClean="0">
                          <a:solidFill>
                            <a:schemeClr val="dk1"/>
                          </a:solidFill>
                          <a:latin typeface="+mj-lt"/>
                          <a:ea typeface="Verdana" panose="020B0604030504040204" pitchFamily="34" charset="0"/>
                          <a:cs typeface="Verdana" panose="020B0604030504040204" pitchFamily="34" charset="0"/>
                        </a:rPr>
                        <a:t> la versión final del acta de aceptación y cierre que luego es entregada al cliente.</a:t>
                      </a: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ACCPRO Acta de cierre del proyecto</a:t>
                      </a:r>
                    </a:p>
                  </a:txBody>
                  <a:tcPr marT="45702" marB="45702"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revisar el relatorio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el relatorio del proyecto en base a la plantilla respectiva.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relatorio del proyecto es presentado en la reunión de informe general del servicio.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Durante el relatorio se analiza el resultado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consignan las brechas entre los planes y los resultados reales.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las Lecciones Aprendidas, Buenos Ejemplos y Oportunidades de Mejora, que se han procesado en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 evaluación del personal y una encuesta de satisfacción del cliente.</a:t>
                      </a: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ACREPRO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02" marB="45702"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Proceso de Gestión de Configuración - Realizar Control de Cambios a Baselines</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Genera baselines de los entregables del proyecto de acuerdo al Proceso de Gestión de Configuración – Subproceso Realizar Control de Cambios a Baselines.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PGC</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Proceso de Gestión de configuración </a:t>
                      </a:r>
                    </a:p>
                  </a:txBody>
                  <a:tcPr marT="45702" marB="45702" anchor="ctr" horzOverflow="overflow"/>
                </a:tc>
                <a:extLst>
                  <a:ext uri="{0D108BD9-81ED-4DB2-BD59-A6C34878D82A}">
                    <a16:rowId xmlns:a16="http://schemas.microsoft.com/office/drawing/2014/main" xmlns=""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27624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5/23/2016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32</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5/23/2016</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Exposición al Riesgo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5/23/2016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graphicFrame>
        <p:nvGraphicFramePr>
          <p:cNvPr id="7" name="Group 310"/>
          <p:cNvGraphicFramePr>
            <a:graphicFrameLocks/>
          </p:cNvGraphicFramePr>
          <p:nvPr>
            <p:extLst>
              <p:ext uri="{D42A27DB-BD31-4B8C-83A1-F6EECF244321}">
                <p14:modId xmlns:p14="http://schemas.microsoft.com/office/powerpoint/2010/main" val="401055729"/>
              </p:ext>
            </p:extLst>
          </p:nvPr>
        </p:nvGraphicFramePr>
        <p:xfrm>
          <a:off x="335079" y="548680"/>
          <a:ext cx="8459692" cy="4997247"/>
        </p:xfrm>
        <a:graphic>
          <a:graphicData uri="http://schemas.openxmlformats.org/drawingml/2006/table">
            <a:tbl>
              <a:tblPr/>
              <a:tblGrid>
                <a:gridCol w="502937">
                  <a:extLst>
                    <a:ext uri="{9D8B030D-6E8A-4147-A177-3AD203B41FA5}">
                      <a16:colId xmlns:a16="http://schemas.microsoft.com/office/drawing/2014/main" xmlns="" val="20000"/>
                    </a:ext>
                  </a:extLst>
                </a:gridCol>
                <a:gridCol w="4428363">
                  <a:extLst>
                    <a:ext uri="{9D8B030D-6E8A-4147-A177-3AD203B41FA5}">
                      <a16:colId xmlns:a16="http://schemas.microsoft.com/office/drawing/2014/main" xmlns="" val="20001"/>
                    </a:ext>
                  </a:extLst>
                </a:gridCol>
                <a:gridCol w="1368152">
                  <a:extLst>
                    <a:ext uri="{9D8B030D-6E8A-4147-A177-3AD203B41FA5}">
                      <a16:colId xmlns:a16="http://schemas.microsoft.com/office/drawing/2014/main" xmlns="" val="20002"/>
                    </a:ext>
                  </a:extLst>
                </a:gridCol>
                <a:gridCol w="1296144">
                  <a:extLst>
                    <a:ext uri="{9D8B030D-6E8A-4147-A177-3AD203B41FA5}">
                      <a16:colId xmlns:a16="http://schemas.microsoft.com/office/drawing/2014/main" xmlns="" val="20003"/>
                    </a:ext>
                  </a:extLst>
                </a:gridCol>
                <a:gridCol w="864096">
                  <a:extLst>
                    <a:ext uri="{9D8B030D-6E8A-4147-A177-3AD203B41FA5}">
                      <a16:colId xmlns:a16="http://schemas.microsoft.com/office/drawing/2014/main" xmlns="" val="20004"/>
                    </a:ext>
                  </a:extLst>
                </a:gridCol>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xmlns="" val="10000"/>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 de Gestión del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Inicio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3">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Planeamiento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1"/>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 WBS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2"/>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3"/>
                  </a:ext>
                </a:extLst>
              </a:tr>
              <a:tr h="22629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Presentación kick off meeting – externo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endParaRPr lang="es-PE"/>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4"/>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Matriz de entregables de proyectos internos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5"/>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Registro de riesgos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6"/>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 cronograma</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7"/>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8</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Quincenal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8"/>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9</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 Proyecto interno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5">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9"/>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Quincenal – Hoja de Trabajo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0"/>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1"/>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2"/>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13</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3"/>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14</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Relatorio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Cierre</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4"/>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15</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cierre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5"/>
                  </a:ext>
                </a:extLst>
              </a:tr>
            </a:tbl>
          </a:graphicData>
        </a:graphic>
      </p:graphicFrame>
      <p:sp>
        <p:nvSpPr>
          <p:cNvPr id="8"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5/23/2016</a:t>
            </a:fld>
            <a:endParaRPr lang="en-US" dirty="0"/>
          </a:p>
        </p:txBody>
      </p:sp>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5/23/2016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35</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248004655"/>
              </p:ext>
            </p:extLst>
          </p:nvPr>
        </p:nvGraphicFramePr>
        <p:xfrm>
          <a:off x="228113" y="1700808"/>
          <a:ext cx="8668624" cy="4282223"/>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xmlns="" val="20000"/>
                    </a:ext>
                  </a:extLst>
                </a:gridCol>
                <a:gridCol w="870206">
                  <a:extLst>
                    <a:ext uri="{9D8B030D-6E8A-4147-A177-3AD203B41FA5}">
                      <a16:colId xmlns:a16="http://schemas.microsoft.com/office/drawing/2014/main" xmlns="" val="20001"/>
                    </a:ext>
                  </a:extLst>
                </a:gridCol>
                <a:gridCol w="1015241">
                  <a:extLst>
                    <a:ext uri="{9D8B030D-6E8A-4147-A177-3AD203B41FA5}">
                      <a16:colId xmlns:a16="http://schemas.microsoft.com/office/drawing/2014/main" xmlns="" val="20002"/>
                    </a:ext>
                  </a:extLst>
                </a:gridCol>
                <a:gridCol w="1860540">
                  <a:extLst>
                    <a:ext uri="{9D8B030D-6E8A-4147-A177-3AD203B41FA5}">
                      <a16:colId xmlns:a16="http://schemas.microsoft.com/office/drawing/2014/main" xmlns="" val="20003"/>
                    </a:ext>
                  </a:extLst>
                </a:gridCol>
                <a:gridCol w="1692861">
                  <a:extLst>
                    <a:ext uri="{9D8B030D-6E8A-4147-A177-3AD203B41FA5}">
                      <a16:colId xmlns:a16="http://schemas.microsoft.com/office/drawing/2014/main" xmlns="" val="20004"/>
                    </a:ext>
                  </a:extLst>
                </a:gridCol>
                <a:gridCol w="3021496">
                  <a:extLst>
                    <a:ext uri="{9D8B030D-6E8A-4147-A177-3AD203B41FA5}">
                      <a16:colId xmlns:a16="http://schemas.microsoft.com/office/drawing/2014/main" xmlns=""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0.1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20/05/2016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Benji </a:t>
                      </a:r>
                      <a:r>
                        <a:rPr lang="es-ES" sz="1200" b="1" kern="1200" baseline="0" dirty="0" err="1" smtClean="0">
                          <a:solidFill>
                            <a:schemeClr val="dk1"/>
                          </a:solidFill>
                          <a:latin typeface="+mj-lt"/>
                          <a:ea typeface="Verdana" panose="020B0604030504040204" pitchFamily="34" charset="0"/>
                          <a:cs typeface="Verdana" panose="020B0604030504040204" pitchFamily="34" charset="0"/>
                        </a:rPr>
                        <a:t>Santillan</a:t>
                      </a:r>
                      <a:r>
                        <a:rPr lang="es-ES" sz="1200" b="1" kern="1200" baseline="0" dirty="0" smtClean="0">
                          <a:solidFill>
                            <a:schemeClr val="dk1"/>
                          </a:solidFill>
                          <a:latin typeface="+mj-lt"/>
                          <a:ea typeface="Verdana" panose="020B0604030504040204" pitchFamily="34" charset="0"/>
                          <a:cs typeface="Verdana" panose="020B0604030504040204" pitchFamily="34" charset="0"/>
                        </a:rPr>
                        <a:t> Torres</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REVISADO</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err="1" smtClean="0">
                          <a:solidFill>
                            <a:schemeClr val="dk1"/>
                          </a:solidFill>
                          <a:latin typeface="+mj-lt"/>
                          <a:ea typeface="Verdana" panose="020B0604030504040204" pitchFamily="34" charset="0"/>
                          <a:cs typeface="Verdana" panose="020B0604030504040204" pitchFamily="34" charset="0"/>
                        </a:rPr>
                        <a:t>Carluis</a:t>
                      </a:r>
                      <a:r>
                        <a:rPr lang="es-ES" sz="1200" b="1" kern="1200" dirty="0" smtClean="0">
                          <a:solidFill>
                            <a:schemeClr val="dk1"/>
                          </a:solidFill>
                          <a:latin typeface="+mj-lt"/>
                          <a:ea typeface="Verdana" panose="020B0604030504040204" pitchFamily="34" charset="0"/>
                          <a:cs typeface="Verdana" panose="020B0604030504040204" pitchFamily="34" charset="0"/>
                        </a:rPr>
                        <a:t> </a:t>
                      </a:r>
                      <a:r>
                        <a:rPr lang="es-ES" sz="1200" b="1" kern="1200" dirty="0" err="1" smtClean="0">
                          <a:solidFill>
                            <a:schemeClr val="dk1"/>
                          </a:solidFill>
                          <a:latin typeface="+mj-lt"/>
                          <a:ea typeface="Verdana" panose="020B0604030504040204" pitchFamily="34" charset="0"/>
                          <a:cs typeface="Verdana" panose="020B0604030504040204" pitchFamily="34" charset="0"/>
                        </a:rPr>
                        <a:t>Oyola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a:t>
                      </a:r>
                      <a:r>
                        <a:rPr lang="es-ES" sz="1200" b="1" kern="1200" baseline="0" dirty="0" smtClean="0">
                          <a:solidFill>
                            <a:schemeClr val="dk1"/>
                          </a:solidFill>
                          <a:latin typeface="+mj-lt"/>
                          <a:ea typeface="Verdana" panose="020B0604030504040204" pitchFamily="34" charset="0"/>
                          <a:cs typeface="Verdana" panose="020B0604030504040204" pitchFamily="34" charset="0"/>
                        </a:rPr>
                        <a:t> de Calidad</a:t>
                      </a:r>
                      <a:r>
                        <a:rPr lang="es-ES" sz="1200" b="1" kern="1200" dirty="0" smtClean="0">
                          <a:solidFill>
                            <a:schemeClr val="dk1"/>
                          </a:solidFill>
                          <a:latin typeface="+mj-lt"/>
                          <a:ea typeface="Verdana" panose="020B0604030504040204" pitchFamily="34" charset="0"/>
                          <a:cs typeface="Verdana" panose="020B0604030504040204" pitchFamily="34" charset="0"/>
                        </a:rPr>
                        <a:t>)</a:t>
                      </a:r>
                    </a:p>
                  </a:txBody>
                  <a:tcPr marT="45702" marB="45702"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5"/>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6"/>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
        <p:nvSpPr>
          <p:cNvPr id="8"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5/23/2016</a:t>
            </a:fld>
            <a:endParaRPr lang="en-US"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5/23/2016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503243" y="1782007"/>
            <a:ext cx="4320480" cy="4323308"/>
          </a:xfrm>
        </p:spPr>
        <p:txBody>
          <a:bodyPr>
            <a:noAutofit/>
          </a:bodyPr>
          <a:lstStyle/>
          <a:p>
            <a:pPr algn="just"/>
            <a:r>
              <a:rPr lang="es-PE" sz="2500" b="1" dirty="0">
                <a:solidFill>
                  <a:schemeClr val="tx1"/>
                </a:solidFill>
              </a:rPr>
              <a:t>Objetivo:</a:t>
            </a:r>
          </a:p>
          <a:p>
            <a:pPr algn="just"/>
            <a:r>
              <a:rPr lang="es-PE" sz="2500" dirty="0">
                <a:solidFill>
                  <a:schemeClr val="tx1"/>
                </a:solidFill>
              </a:rPr>
              <a:t>Definir los mecanismos de gestión para el proyecto </a:t>
            </a:r>
            <a:r>
              <a:rPr lang="es-PE" sz="2500" dirty="0" smtClean="0">
                <a:solidFill>
                  <a:schemeClr val="tx1"/>
                </a:solidFill>
              </a:rPr>
              <a:t>BIO ASSISTENS.</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a:solidFill>
                  <a:schemeClr val="tx1"/>
                </a:solidFill>
              </a:rPr>
              <a:t>Esta gestión se aplica para los tipos de procesos definidos dentro del servicio </a:t>
            </a:r>
            <a:r>
              <a:rPr lang="es-PE" sz="2500" dirty="0" smtClean="0">
                <a:solidFill>
                  <a:schemeClr val="tx1"/>
                </a:solidFill>
              </a:rPr>
              <a:t>BIO ASSISTENS.</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pic>
        <p:nvPicPr>
          <p:cNvPr id="7" name="Imagen 6"/>
          <p:cNvPicPr>
            <a:picLocks noChangeAspect="1"/>
          </p:cNvPicPr>
          <p:nvPr/>
        </p:nvPicPr>
        <p:blipFill>
          <a:blip r:embed="rId2"/>
          <a:stretch>
            <a:fillRect/>
          </a:stretch>
        </p:blipFill>
        <p:spPr>
          <a:xfrm>
            <a:off x="251520" y="1698823"/>
            <a:ext cx="4251723" cy="4657527"/>
          </a:xfrm>
          <a:prstGeom prst="rect">
            <a:avLst/>
          </a:prstGeom>
          <a:effectLst>
            <a:outerShdw blurRad="50800" dist="38100" dir="2700000" algn="tl" rotWithShape="0">
              <a:prstClr val="black">
                <a:alpha val="40000"/>
              </a:prstClr>
            </a:outerShdw>
          </a:effectLst>
        </p:spPr>
      </p:pic>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5/23/2016</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5/23/2016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900172777"/>
              </p:ext>
            </p:extLst>
          </p:nvPr>
        </p:nvGraphicFramePr>
        <p:xfrm>
          <a:off x="395536" y="332656"/>
          <a:ext cx="8424936" cy="5366441"/>
        </p:xfrm>
        <a:graphic>
          <a:graphicData uri="http://schemas.openxmlformats.org/drawingml/2006/table">
            <a:tbl>
              <a:tblPr firstRow="1" bandRow="1">
                <a:tableStyleId>{073A0DAA-6AF3-43AB-8588-CEC1D06C72B9}</a:tableStyleId>
              </a:tblPr>
              <a:tblGrid>
                <a:gridCol w="359678">
                  <a:extLst>
                    <a:ext uri="{9D8B030D-6E8A-4147-A177-3AD203B41FA5}">
                      <a16:colId xmlns:a16="http://schemas.microsoft.com/office/drawing/2014/main" xmlns="" val="20000"/>
                    </a:ext>
                  </a:extLst>
                </a:gridCol>
                <a:gridCol w="1741244">
                  <a:extLst>
                    <a:ext uri="{9D8B030D-6E8A-4147-A177-3AD203B41FA5}">
                      <a16:colId xmlns:a16="http://schemas.microsoft.com/office/drawing/2014/main" xmlns="" val="20001"/>
                    </a:ext>
                  </a:extLst>
                </a:gridCol>
                <a:gridCol w="6324014">
                  <a:extLst>
                    <a:ext uri="{9D8B030D-6E8A-4147-A177-3AD203B41FA5}">
                      <a16:colId xmlns:a16="http://schemas.microsoft.com/office/drawing/2014/main" xmlns="" val="20002"/>
                    </a:ext>
                  </a:extLst>
                </a:gridCol>
              </a:tblGrid>
              <a:tr h="438147">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b="1" kern="1200" dirty="0" smtClean="0">
                          <a:solidFill>
                            <a:schemeClr val="dk1"/>
                          </a:solidFill>
                          <a:latin typeface="+mj-lt"/>
                          <a:ea typeface="Verdana" panose="020B0604030504040204" pitchFamily="34" charset="0"/>
                          <a:cs typeface="Verdana" panose="020B0604030504040204" pitchFamily="34" charset="0"/>
                        </a:rPr>
                        <a:t>Comité Operativo</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Equipo de Trabajo de DEV SOFT para la ejecución, verificación y avances del proyecto BIO ASSITENS integrados por Jefe de Proyecto, Analista de Funcional, Analista Programador.</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1"/>
                  </a:ext>
                </a:extLst>
              </a:tr>
              <a:tr h="614848">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Reunión de Jefe de Proyecto con todos los integrantes participes del Proyecto .</a:t>
                      </a:r>
                    </a:p>
                  </a:txBody>
                  <a:tcPr marT="45713" marB="45713" anchor="ctr" horzOverflow="overflow"/>
                </a:tc>
                <a:extLst>
                  <a:ext uri="{0D108BD9-81ED-4DB2-BD59-A6C34878D82A}">
                    <a16:rowId xmlns:a16="http://schemas.microsoft.com/office/drawing/2014/main" xmlns="" val="10002"/>
                  </a:ext>
                </a:extLst>
              </a:tr>
              <a:tr h="695466">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Kick off Meeting – Externo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Presentación de Proyecto en conjunto con el cliente (Manuel Sáenz) , donde se aprueba o rechaza los avances dados hasta la fecha de presentación.</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3"/>
                  </a:ext>
                </a:extLst>
              </a:tr>
              <a:tr h="614848">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Plan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en el cual se establece al detalle todo el conjunto de procesos y pasos para el desarrollo del Proyecto.</a:t>
                      </a:r>
                    </a:p>
                  </a:txBody>
                  <a:tcPr marT="45713" marB="45713" anchor="ctr" horzOverflow="overflow"/>
                </a:tc>
                <a:extLst>
                  <a:ext uri="{0D108BD9-81ED-4DB2-BD59-A6C34878D82A}">
                    <a16:rowId xmlns:a16="http://schemas.microsoft.com/office/drawing/2014/main" xmlns="" val="10004"/>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hecho en MS-Project en el cual se indican paso a paso cada una de las tareas con fecha , hora y persona a cargo de dicha Actividad durante el Proyecto.</a:t>
                      </a:r>
                    </a:p>
                  </a:txBody>
                  <a:tcPr marT="45713" marB="45713" anchor="ctr" horzOverflow="overflow"/>
                </a:tc>
                <a:extLst>
                  <a:ext uri="{0D108BD9-81ED-4DB2-BD59-A6C34878D82A}">
                    <a16:rowId xmlns:a16="http://schemas.microsoft.com/office/drawing/2014/main" xmlns="" val="10005"/>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6</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Informe de Avance Quincenal</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Informe mediante el cual se definen las metas alcanzadas y por hacer del Proyecto , se realiza cada quince días en las cuales participan todas las personas que desarrollan en Proyecto.</a:t>
                      </a:r>
                      <a:r>
                        <a:rPr lang="en-US" sz="1300" kern="1200" dirty="0" smtClean="0">
                          <a:solidFill>
                            <a:schemeClr val="dk1"/>
                          </a:solidFill>
                          <a:latin typeface="+mj-lt"/>
                          <a:ea typeface="Verdana" panose="020B0604030504040204" pitchFamily="34" charset="0"/>
                          <a:cs typeface="Verdana" panose="020B0604030504040204" pitchFamily="34" charset="0"/>
                        </a:rPr>
                        <a:t> </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6"/>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7</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Relatorio del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Reunión que se realiza al final del Proyecto en la cual se documenta en un Acta todo lo aprendido durante la etapa de Proyecto y así mismo lo que se puede mejorar para futuros Proyectos</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7"/>
                  </a:ext>
                </a:extLst>
              </a:tr>
            </a:tbl>
          </a:graphicData>
        </a:graphic>
      </p:graphicFrame>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5/23/2016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5/23/2016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2514386576"/>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5/23/2016</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1864</TotalTime>
  <Words>3182</Words>
  <Application>Microsoft Office PowerPoint</Application>
  <PresentationFormat>Presentación en pantalla (4:3)</PresentationFormat>
  <Paragraphs>650</Paragraphs>
  <Slides>36</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Arial Black</vt:lpstr>
      <vt:lpstr>Calibri</vt:lpstr>
      <vt:lpstr>Century Gothic</vt:lpstr>
      <vt:lpstr>Courier New</vt:lpstr>
      <vt:lpstr>Palatino Linotype</vt:lpstr>
      <vt:lpstr>Verdana</vt:lpstr>
      <vt:lpstr>Ejecutivo</vt:lpstr>
      <vt:lpstr>Presentación de PowerPoint</vt:lpstr>
      <vt:lpstr>PGPROY PROCESO DE GESTIÓN DEL PROYECTO</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GESTIÓN DE PROYECTOS</vt:lpstr>
      <vt:lpstr>Presentación de PowerPoint</vt:lpstr>
      <vt:lpstr>Presentación de PowerPoint</vt:lpstr>
      <vt:lpstr>SUBPROCESO DE PLANIFICACIÓN</vt:lpstr>
      <vt:lpstr>Presentación de PowerPoint</vt:lpstr>
      <vt:lpstr>Presentación de PowerPoint</vt:lpstr>
      <vt:lpstr>TAREAS DE LA ACTIVIDAD DE PLANEAMIENTO</vt:lpstr>
      <vt:lpstr>Presentación de PowerPoint</vt:lpstr>
      <vt:lpstr>Presentación de PowerPoint</vt:lpstr>
      <vt:lpstr>SUBPROCESO EJECUCIÓN, SEGUIMIENTO Y CONTROL</vt:lpstr>
      <vt:lpstr>Presentación de PowerPoint</vt:lpstr>
      <vt:lpstr>Presentación de PowerPoint</vt:lpstr>
      <vt:lpstr>Presentación de PowerPoint</vt:lpstr>
      <vt:lpstr>Presentación de PowerPoint</vt:lpstr>
      <vt:lpstr>SUBPROCESO DE CIERRE</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AUL-USR-AQ265</cp:lastModifiedBy>
  <cp:revision>136</cp:revision>
  <dcterms:created xsi:type="dcterms:W3CDTF">2012-12-16T23:58:08Z</dcterms:created>
  <dcterms:modified xsi:type="dcterms:W3CDTF">2016-05-23T19:18:11Z</dcterms:modified>
</cp:coreProperties>
</file>