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2" autoAdjust="0"/>
    <p:restoredTop sz="94660"/>
  </p:normalViewPr>
  <p:slideViewPr>
    <p:cSldViewPr>
      <p:cViewPr varScale="1">
        <p:scale>
          <a:sx n="100" d="100"/>
          <a:sy n="100" d="100"/>
        </p:scale>
        <p:origin x="52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a:t>
          </a:r>
          <a:r>
            <a:rPr lang="es-ES" altLang="es-PE" sz="1300" dirty="0" err="1" smtClean="0">
              <a:solidFill>
                <a:schemeClr val="tx1"/>
              </a:solidFill>
              <a:latin typeface="+mj-lt"/>
            </a:rPr>
            <a:t>kick</a:t>
          </a:r>
          <a:r>
            <a:rPr lang="es-ES" altLang="es-PE" sz="1300" dirty="0" smtClean="0">
              <a:solidFill>
                <a:schemeClr val="tx1"/>
              </a:solidFill>
              <a:latin typeface="+mj-lt"/>
            </a:rPr>
            <a:t>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B6948471-C5FE-4133-B300-CA3814FC4054}" type="presOf" srcId="{330DDCA6-B9F5-446B-9592-A7B06C849FA8}" destId="{606E3E56-5C5B-4E6D-B3B5-731FAFDC0CDE}" srcOrd="0" destOrd="1" presId="urn:microsoft.com/office/officeart/2005/8/layout/vList5"/>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y/o actualizar los manuales  y otros documentos relacionados con la aplicación teniendo en cuenta los estándares establecidos por PDS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smtClean="0">
              <a:effectLst>
                <a:outerShdw blurRad="38100" dist="38100" dir="2700000" algn="tl">
                  <a:srgbClr val="000000">
                    <a:alpha val="43137"/>
                  </a:srgbClr>
                </a:outerShdw>
              </a:effectLst>
            </a:rPr>
            <a:t>DEV </a:t>
          </a:r>
          <a:r>
            <a:rPr lang="es-ES" sz="1600" b="1" dirty="0" smtClean="0">
              <a:effectLst>
                <a:outerShdw blurRad="38100" dist="38100" dir="2700000" algn="tl">
                  <a:srgbClr val="000000">
                    <a:alpha val="43137"/>
                  </a:srgbClr>
                </a:outerShdw>
              </a:effectLst>
            </a:rPr>
            <a:t>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114A5DC0-418F-4E4A-AB59-015A07EFCB8D}" type="presOf" srcId="{51E6EBE6-9404-4771-BFD3-3B27C002BFE4}" destId="{90FF61B1-8C9B-462F-B4E1-EA95A07D6F86}" srcOrd="0" destOrd="1" presId="urn:microsoft.com/office/officeart/2005/8/layout/vList5"/>
    <dgm:cxn modelId="{8B9D4D11-3E4F-4AA8-9526-988EBF290F58}" type="presOf" srcId="{5C797779-C81B-43F3-8423-A700598B2677}" destId="{F6C33D35-E9A4-4BC8-B34B-3C838877C58B}"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6823EBEF-3F23-47BC-9AF9-C93985541682}" type="presOf" srcId="{1C743015-66A0-4E24-916A-57ECD5319D70}" destId="{606E3E56-5C5B-4E6D-B3B5-731FAFDC0CDE}" srcOrd="0" destOrd="1"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F82869A6-2508-4DA8-8962-0DCF892FB0E6}" type="presOf" srcId="{E26B3D5F-BB70-45EF-8B30-15935A14367D}" destId="{55A4A5BB-6FD8-475A-835C-B4EB380A1BDF}" srcOrd="0" destOrd="4" presId="urn:microsoft.com/office/officeart/2005/8/layout/vList5"/>
    <dgm:cxn modelId="{247B7FC1-D3C0-4BF8-9CF5-DC12E238193A}" type="presOf" srcId="{E3D32605-2223-480D-B69E-759FB6DB1567}" destId="{55A4A5BB-6FD8-475A-835C-B4EB380A1BDF}"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F18A5050-4442-4210-BC43-C99231EDB16B}" type="presOf" srcId="{27C0545D-21E1-4D87-9C70-9B164632F5FE}" destId="{50E57063-BAFE-4849-B27F-45AB6336F242}" srcOrd="0" destOrd="1" presId="urn:microsoft.com/office/officeart/2005/8/layout/vList5"/>
    <dgm:cxn modelId="{FC61C1B3-86B8-429E-9FFA-90194004AAE3}" type="presOf" srcId="{2DA36621-5AD9-43CE-974E-D6F11CA97388}" destId="{26EEAA25-729A-4075-87DC-0DA13F9B7FA1}"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43E00D63-DCE7-4C1B-9EBD-F507EA687DA3}" srcId="{5C797779-C81B-43F3-8423-A700598B2677}" destId="{98EAEFBA-6B1B-41FF-9ECF-E0BE9858B206}" srcOrd="2" destOrd="0" parTransId="{7F7786B2-3C8E-4549-B3E1-B6320AF93840}" sibTransId="{D8278C2F-629A-4595-B7DF-8DF27587E636}"/>
    <dgm:cxn modelId="{5B407760-515A-40BF-8E5F-96EEA7E9966A}" srcId="{6B39907D-F20D-4C28-BC3D-FE4D86D767F5}" destId="{E3D32605-2223-480D-B69E-759FB6DB1567}" srcOrd="0" destOrd="0" parTransId="{97ADC7D8-32DF-4CAB-9261-5C1B54988A31}" sibTransId="{59122947-FA5D-44A6-9920-F97B0E2507F3}"/>
    <dgm:cxn modelId="{EDE3C237-634C-4C19-BBD9-0A4642164A70}" type="presOf" srcId="{8548025E-DA45-4C8F-A61F-EC14A372FDBF}" destId="{55A4A5BB-6FD8-475A-835C-B4EB380A1BDF}" srcOrd="0" destOrd="2" presId="urn:microsoft.com/office/officeart/2005/8/layout/vList5"/>
    <dgm:cxn modelId="{0C10762A-5E1D-4599-81EA-66CD1B39865D}" type="presOf" srcId="{ACCA13B9-031D-4126-B460-6A7ED494DC1B}" destId="{0C172A3D-1747-485F-A12F-621E60BDAD9E}"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2024E178-5634-4D98-863A-6227396DEC70}" type="presOf" srcId="{912786C0-1A5C-4994-B17A-49C3EA2CD46C}" destId="{50E57063-BAFE-4849-B27F-45AB6336F242}" srcOrd="0" destOrd="0"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AC14E21F-C546-432D-B292-869235A62537}" type="presOf" srcId="{98EAEFBA-6B1B-41FF-9ECF-E0BE9858B206}" destId="{4F1584CA-B33D-4DB0-9C34-1ECED7CFA1C5}" srcOrd="0" destOrd="0" presId="urn:microsoft.com/office/officeart/2005/8/layout/vList5"/>
    <dgm:cxn modelId="{A022C3AC-7E8B-4843-A13E-477BFB1DF445}" srcId="{ACCA13B9-031D-4126-B460-6A7ED494DC1B}" destId="{27C0545D-21E1-4D87-9C70-9B164632F5FE}" srcOrd="1" destOrd="0" parTransId="{29154C3D-AB76-4827-BE79-47019E59217E}" sibTransId="{A7278615-BBAB-42B8-A877-BCCE5725DA76}"/>
    <dgm:cxn modelId="{5CA6D56D-4EB4-4D6C-8D44-21391CE9E63C}" srcId="{98EAEFBA-6B1B-41FF-9ECF-E0BE9858B206}" destId="{1C743015-66A0-4E24-916A-57ECD5319D70}" srcOrd="1" destOrd="0" parTransId="{C009FC0F-7B82-4120-9511-558DFAB4C85B}" sibTransId="{623D7CA9-BE66-4A01-915C-D46D2B7A3479}"/>
    <dgm:cxn modelId="{3320446E-03B2-44CC-81B4-4F10C89BA083}" srcId="{6B39907D-F20D-4C28-BC3D-FE4D86D767F5}" destId="{A28E7703-CCD5-4086-B41A-C1DB1B706891}" srcOrd="3" destOrd="0" parTransId="{D9FC0184-018D-4802-AD72-641ED8DE8C29}" sibTransId="{7F210987-25DF-4199-812A-769118570BD4}"/>
    <dgm:cxn modelId="{23765BDA-5BF7-4FA9-A8DE-3DD4C7706429}" srcId="{98EAEFBA-6B1B-41FF-9ECF-E0BE9858B206}" destId="{E6903C73-8DCB-4035-A9C3-F0717B48D13E}" srcOrd="0" destOrd="0" parTransId="{975554EB-176A-4182-AB67-69ED2B02DA03}" sibTransId="{D64BA345-7D81-4E30-81BC-BBF0C4E8A3D8}"/>
    <dgm:cxn modelId="{765BE305-C590-4F1E-9D08-C92CA1E8D8F7}" type="presOf" srcId="{6B39907D-F20D-4C28-BC3D-FE4D86D767F5}" destId="{8CC325B9-FE1B-4789-9E50-400E884AD52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C129051E-0F1C-4F72-9A90-D08C6CE38B5D}" type="presOf" srcId="{6B00BDC6-DFF6-4F14-86E1-E5B08A1CBFD2}" destId="{55A4A5BB-6FD8-475A-835C-B4EB380A1BDF}" srcOrd="0" destOrd="1" presId="urn:microsoft.com/office/officeart/2005/8/layout/vList5"/>
    <dgm:cxn modelId="{0970423E-38BF-4CEB-9865-E55B92F8E5FC}" type="presOf" srcId="{E6903C73-8DCB-4035-A9C3-F0717B48D13E}" destId="{606E3E56-5C5B-4E6D-B3B5-731FAFDC0CDE}" srcOrd="0" destOrd="0" presId="urn:microsoft.com/office/officeart/2005/8/layout/vList5"/>
    <dgm:cxn modelId="{9C1051C5-A328-4CFB-9974-CD1008A25B22}" type="presOf" srcId="{A28E7703-CCD5-4086-B41A-C1DB1B706891}" destId="{55A4A5BB-6FD8-475A-835C-B4EB380A1BDF}" srcOrd="0" destOrd="3"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79958704-559F-4A1F-9CB4-B9A5A7D1689A}" type="presOf" srcId="{5AB3B5A0-FCB3-499B-BB65-B2CDFC94A87E}" destId="{606E3E56-5C5B-4E6D-B3B5-731FAFDC0CDE}" srcOrd="0" destOrd="2"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85602" y="-2988215"/>
          <a:ext cx="963377"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a:t>
          </a:r>
          <a:r>
            <a:rPr lang="es-ES" altLang="es-PE" sz="1300" kern="1200" dirty="0" err="1" smtClean="0">
              <a:solidFill>
                <a:schemeClr val="tx1"/>
              </a:solidFill>
              <a:latin typeface="+mj-lt"/>
            </a:rPr>
            <a:t>kick</a:t>
          </a:r>
          <a:r>
            <a:rPr lang="es-ES" altLang="es-PE" sz="1300" kern="1200" dirty="0" smtClean="0">
              <a:solidFill>
                <a:schemeClr val="tx1"/>
              </a:solidFill>
              <a:latin typeface="+mj-lt"/>
            </a:rPr>
            <a:t>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4" y="48051"/>
        <a:ext cx="6894825" cy="869321"/>
      </dsp:txXfrm>
    </dsp:sp>
    <dsp:sp modelId="{8CC325B9-FE1B-4789-9E50-400E884AD525}">
      <dsp:nvSpPr>
        <dsp:cNvPr id="0" name=""/>
        <dsp:cNvSpPr/>
      </dsp:nvSpPr>
      <dsp:spPr>
        <a:xfrm>
          <a:off x="765" y="2603"/>
          <a:ext cx="1695599" cy="960216"/>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7639" y="49477"/>
        <a:ext cx="1601851" cy="866468"/>
      </dsp:txXfrm>
    </dsp:sp>
    <dsp:sp modelId="{90FF61B1-8C9B-462F-B4E1-EA95A07D6F86}">
      <dsp:nvSpPr>
        <dsp:cNvPr id="0" name=""/>
        <dsp:cNvSpPr/>
      </dsp:nvSpPr>
      <dsp:spPr>
        <a:xfrm rot="5400000">
          <a:off x="4421551" y="-1513490"/>
          <a:ext cx="1493453"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p>
      </dsp:txBody>
      <dsp:txXfrm rot="-5400000">
        <a:off x="1696361" y="1284604"/>
        <a:ext cx="6870929" cy="1347645"/>
      </dsp:txXfrm>
    </dsp:sp>
    <dsp:sp modelId="{26EEAA25-729A-4075-87DC-0DA13F9B7FA1}">
      <dsp:nvSpPr>
        <dsp:cNvPr id="0" name=""/>
        <dsp:cNvSpPr/>
      </dsp:nvSpPr>
      <dsp:spPr>
        <a:xfrm>
          <a:off x="765" y="1038887"/>
          <a:ext cx="1695596" cy="183907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83537" y="1121659"/>
        <a:ext cx="1530052" cy="1673533"/>
      </dsp:txXfrm>
    </dsp:sp>
    <dsp:sp modelId="{606E3E56-5C5B-4E6D-B3B5-731FAFDC0CDE}">
      <dsp:nvSpPr>
        <dsp:cNvPr id="0" name=""/>
        <dsp:cNvSpPr/>
      </dsp:nvSpPr>
      <dsp:spPr>
        <a:xfrm rot="5400000">
          <a:off x="4391686" y="313564"/>
          <a:ext cx="1549241"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Saber </a:t>
          </a:r>
          <a:r>
            <a:rPr lang="es-PE" sz="1300" kern="1200" dirty="0">
              <a:solidFill>
                <a:schemeClr val="tx1"/>
              </a:solidFill>
              <a:latin typeface="+mj-lt"/>
            </a:rPr>
            <a:t>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Validar/Obtener </a:t>
          </a:r>
          <a:r>
            <a:rPr lang="es-PE" sz="1300" kern="1200" dirty="0">
              <a:solidFill>
                <a:schemeClr val="tx1"/>
              </a:solidFill>
              <a:latin typeface="+mj-lt"/>
            </a:rPr>
            <a:t>la aprobación de las definiciones del usuario.</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Verificar </a:t>
          </a:r>
          <a:r>
            <a:rPr lang="es-PE" sz="1300" kern="1200" dirty="0">
              <a:solidFill>
                <a:schemeClr val="tx1"/>
              </a:solidFill>
              <a:latin typeface="+mj-lt"/>
            </a:rPr>
            <a:t>el cumplimiento de los requerimientos desde el punto de vista del usuario.</a:t>
          </a:r>
        </a:p>
      </dsp:txBody>
      <dsp:txXfrm rot="-5400000">
        <a:off x="1696364" y="3084514"/>
        <a:ext cx="6864257" cy="1397985"/>
      </dsp:txXfrm>
    </dsp:sp>
    <dsp:sp modelId="{4F1584CA-B33D-4DB0-9C34-1ECED7CFA1C5}">
      <dsp:nvSpPr>
        <dsp:cNvPr id="0" name=""/>
        <dsp:cNvSpPr/>
      </dsp:nvSpPr>
      <dsp:spPr>
        <a:xfrm>
          <a:off x="765" y="2952452"/>
          <a:ext cx="1695599" cy="1662110"/>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Funcional</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81903" y="3033590"/>
        <a:ext cx="1533323" cy="1499834"/>
      </dsp:txXfrm>
    </dsp:sp>
    <dsp:sp modelId="{50E57063-BAFE-4849-B27F-45AB6336F242}">
      <dsp:nvSpPr>
        <dsp:cNvPr id="0" name=""/>
        <dsp:cNvSpPr/>
      </dsp:nvSpPr>
      <dsp:spPr>
        <a:xfrm rot="5400000">
          <a:off x="4539291" y="1886590"/>
          <a:ext cx="1252662"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Analizar 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Proponer y optimizar puntos de control en 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Garantizar el cumplimiento de las normas y estándares de calidad pertinentes con el fin de garantizar la eficacia del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Realizar auditorías de calidad durante el desarrollo de la aplicación.</a:t>
          </a:r>
        </a:p>
      </dsp:txBody>
      <dsp:txXfrm rot="-5400000">
        <a:off x="1696353" y="4790678"/>
        <a:ext cx="6877389" cy="1130362"/>
      </dsp:txXfrm>
    </dsp:sp>
    <dsp:sp modelId="{0C172A3D-1747-485F-A12F-621E60BDAD9E}">
      <dsp:nvSpPr>
        <dsp:cNvPr id="0" name=""/>
        <dsp:cNvSpPr/>
      </dsp:nvSpPr>
      <dsp:spPr>
        <a:xfrm>
          <a:off x="765" y="4689049"/>
          <a:ext cx="1695587" cy="133362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65867" y="4754151"/>
        <a:ext cx="1565383" cy="120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22492" y="-2579377"/>
          <a:ext cx="1495080"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Participar en el diseño técnico del sistema.</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Efectuar la programación cumpliendo con los estándares.</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Elaborar la documentación técnica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Participar en la definición del Documento Prototipo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Otras actividades que el jefe de proyecto le asigne.</a:t>
          </a:r>
        </a:p>
      </dsp:txBody>
      <dsp:txXfrm rot="-5400000">
        <a:off x="1699106" y="216993"/>
        <a:ext cx="6868869" cy="1349112"/>
      </dsp:txXfrm>
    </dsp:sp>
    <dsp:sp modelId="{8CC325B9-FE1B-4789-9E50-400E884AD525}">
      <dsp:nvSpPr>
        <dsp:cNvPr id="0" name=""/>
        <dsp:cNvSpPr/>
      </dsp:nvSpPr>
      <dsp:spPr>
        <a:xfrm>
          <a:off x="765" y="3644"/>
          <a:ext cx="1695599" cy="175669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83537" y="86416"/>
        <a:ext cx="1530055" cy="1591153"/>
      </dsp:txXfrm>
    </dsp:sp>
    <dsp:sp modelId="{90FF61B1-8C9B-462F-B4E1-EA95A07D6F86}">
      <dsp:nvSpPr>
        <dsp:cNvPr id="0" name=""/>
        <dsp:cNvSpPr/>
      </dsp:nvSpPr>
      <dsp:spPr>
        <a:xfrm rot="5400000">
          <a:off x="4520723" y="-909903"/>
          <a:ext cx="1230792"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87313" lvl="1" indent="-87313" algn="just" defTabSz="533400">
            <a:lnSpc>
              <a:spcPct val="90000"/>
            </a:lnSpc>
            <a:spcBef>
              <a:spcPct val="0"/>
            </a:spcBef>
            <a:spcAft>
              <a:spcPct val="15000"/>
            </a:spcAft>
            <a:buChar char="••"/>
          </a:pPr>
          <a:r>
            <a:rPr lang="es-PE" altLang="es-PE" sz="1200" kern="1200" dirty="0" smtClean="0">
              <a:solidFill>
                <a:schemeClr val="tx1"/>
              </a:solidFill>
              <a:latin typeface="+mj-lt"/>
            </a:rPr>
            <a:t>Codificar los algoritmos recibidos del Analista Programador, con comentarios y según metodologías propuestas.</a:t>
          </a:r>
          <a:endParaRPr lang="es-PE" sz="1200" kern="1200" dirty="0">
            <a:solidFill>
              <a:schemeClr val="tx1"/>
            </a:solidFill>
            <a:latin typeface="+mj-lt"/>
          </a:endParaRPr>
        </a:p>
        <a:p>
          <a:pPr marL="87313" lvl="1" indent="-87313" algn="l" defTabSz="533400">
            <a:lnSpc>
              <a:spcPct val="90000"/>
            </a:lnSpc>
            <a:spcBef>
              <a:spcPct val="0"/>
            </a:spcBef>
            <a:spcAft>
              <a:spcPct val="15000"/>
            </a:spcAft>
            <a:buChar char="••"/>
          </a:pPr>
          <a:r>
            <a:rPr lang="es-PE" altLang="es-PE" sz="1200" kern="1200" dirty="0" smtClean="0">
              <a:solidFill>
                <a:schemeClr val="tx1"/>
              </a:solidFill>
              <a:latin typeface="+mj-lt"/>
            </a:rPr>
            <a:t>Informar de cualquier inconveniente en el proceso de construcción que pueda surgir.</a:t>
          </a:r>
        </a:p>
      </dsp:txBody>
      <dsp:txXfrm rot="-5400000">
        <a:off x="1664203" y="2006699"/>
        <a:ext cx="6883751" cy="1110628"/>
      </dsp:txXfrm>
    </dsp:sp>
    <dsp:sp modelId="{26EEAA25-729A-4075-87DC-0DA13F9B7FA1}">
      <dsp:nvSpPr>
        <dsp:cNvPr id="0" name=""/>
        <dsp:cNvSpPr/>
      </dsp:nvSpPr>
      <dsp:spPr>
        <a:xfrm>
          <a:off x="765" y="1865491"/>
          <a:ext cx="1695596" cy="1328169"/>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65601" y="1930327"/>
        <a:ext cx="1565924" cy="1198497"/>
      </dsp:txXfrm>
    </dsp:sp>
    <dsp:sp modelId="{606E3E56-5C5B-4E6D-B3B5-731FAFDC0CDE}">
      <dsp:nvSpPr>
        <dsp:cNvPr id="0" name=""/>
        <dsp:cNvSpPr/>
      </dsp:nvSpPr>
      <dsp:spPr>
        <a:xfrm rot="5400000">
          <a:off x="4480496" y="519735"/>
          <a:ext cx="1369287"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Elaborar y/o actualizar los manuales  y otros documentos relacionados con la aplicación teniendo en cuenta los estándares establecidos por PDS E.I.R.L.</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Brindar soporte en las tareas de documentación que el Jefe de Proyectos le asigne.</a:t>
          </a:r>
        </a:p>
      </dsp:txBody>
      <dsp:txXfrm rot="-5400000">
        <a:off x="1695198" y="3371877"/>
        <a:ext cx="6873042" cy="1235601"/>
      </dsp:txXfrm>
    </dsp:sp>
    <dsp:sp modelId="{4F1584CA-B33D-4DB0-9C34-1ECED7CFA1C5}">
      <dsp:nvSpPr>
        <dsp:cNvPr id="0" name=""/>
        <dsp:cNvSpPr/>
      </dsp:nvSpPr>
      <dsp:spPr>
        <a:xfrm>
          <a:off x="765" y="3298811"/>
          <a:ext cx="1694432" cy="1381733"/>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Documentador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68216" y="3366262"/>
        <a:ext cx="1559530" cy="1246831"/>
      </dsp:txXfrm>
    </dsp:sp>
    <dsp:sp modelId="{50E57063-BAFE-4849-B27F-45AB6336F242}">
      <dsp:nvSpPr>
        <dsp:cNvPr id="0" name=""/>
        <dsp:cNvSpPr/>
      </dsp:nvSpPr>
      <dsp:spPr>
        <a:xfrm rot="5400000">
          <a:off x="4607351" y="1933602"/>
          <a:ext cx="111654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sz="1200" kern="1200" dirty="0" smtClean="0">
              <a:latin typeface="+mj-lt"/>
            </a:rPr>
            <a:t>Realizar Seguimiento de las Fases de Desarrollo de Software según la metodología de CASCADA.</a:t>
          </a:r>
          <a:endParaRPr lang="es-PE" sz="1200" kern="1200" dirty="0">
            <a:latin typeface="+mj-lt"/>
          </a:endParaRPr>
        </a:p>
        <a:p>
          <a:pPr marL="114300" lvl="1" indent="-114300" algn="l" defTabSz="533400">
            <a:lnSpc>
              <a:spcPct val="90000"/>
            </a:lnSpc>
            <a:spcBef>
              <a:spcPct val="0"/>
            </a:spcBef>
            <a:spcAft>
              <a:spcPct val="15000"/>
            </a:spcAft>
            <a:buChar char="••"/>
          </a:pPr>
          <a:r>
            <a:rPr lang="es-PE" sz="1200" kern="1200" dirty="0" smtClean="0">
              <a:latin typeface="+mj-lt"/>
            </a:rPr>
            <a:t>Elección de Entorno de Desarrollo y Verificación de la funcionalidad y rendimiento del Hardware Disponible</a:t>
          </a:r>
        </a:p>
      </dsp:txBody>
      <dsp:txXfrm rot="-5400000">
        <a:off x="1696352" y="4899107"/>
        <a:ext cx="6884034" cy="1007530"/>
      </dsp:txXfrm>
    </dsp:sp>
    <dsp:sp modelId="{0C172A3D-1747-485F-A12F-621E60BDAD9E}">
      <dsp:nvSpPr>
        <dsp:cNvPr id="0" name=""/>
        <dsp:cNvSpPr/>
      </dsp:nvSpPr>
      <dsp:spPr>
        <a:xfrm>
          <a:off x="765" y="4785694"/>
          <a:ext cx="1695587" cy="123435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Configuración</a:t>
          </a:r>
        </a:p>
        <a:p>
          <a:pPr lvl="0" algn="ctr" defTabSz="711200">
            <a:lnSpc>
              <a:spcPct val="90000"/>
            </a:lnSpc>
            <a:spcBef>
              <a:spcPct val="0"/>
            </a:spcBef>
            <a:spcAft>
              <a:spcPct val="35000"/>
            </a:spcAft>
          </a:pPr>
          <a:r>
            <a:rPr lang="es-ES" sz="1600" b="1" kern="1200" smtClean="0">
              <a:effectLst>
                <a:outerShdw blurRad="38100" dist="38100" dir="2700000" algn="tl">
                  <a:srgbClr val="000000">
                    <a:alpha val="43137"/>
                  </a:srgbClr>
                </a:outerShdw>
              </a:effectLst>
            </a:rPr>
            <a:t>DEV </a:t>
          </a:r>
          <a:r>
            <a:rPr lang="es-ES" sz="1600" b="1" kern="1200" dirty="0" smtClean="0">
              <a:effectLst>
                <a:outerShdw blurRad="38100" dist="38100" dir="2700000" algn="tl">
                  <a:srgbClr val="000000">
                    <a:alpha val="43137"/>
                  </a:srgbClr>
                </a:outerShdw>
              </a:effectLst>
            </a:rPr>
            <a:t>SOFT</a:t>
          </a:r>
          <a:endParaRPr lang="es-PE" sz="1600" b="1" kern="1200" dirty="0">
            <a:effectLst>
              <a:outerShdw blurRad="38100" dist="38100" dir="2700000" algn="tl">
                <a:srgbClr val="000000">
                  <a:alpha val="43137"/>
                </a:srgbClr>
              </a:outerShdw>
            </a:effectLst>
          </a:endParaRPr>
        </a:p>
      </dsp:txBody>
      <dsp:txXfrm>
        <a:off x="61021" y="4845950"/>
        <a:ext cx="1575075" cy="11138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07/06/2016</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6/7/2016</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6/7/2016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6/7/2016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6/7/2016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6/7/2016</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6/7/2016</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6/7/2016</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6/7/2016</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6/7/2016</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6/7/2016</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6/7/2016</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6/7/2016</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9.xm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9.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5.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dirty="0" smtClean="0">
                <a:solidFill>
                  <a:schemeClr val="tx2"/>
                </a:solidFill>
                <a:effectLst>
                  <a:outerShdw blurRad="63500" dist="38100" dir="5400000" algn="t" rotWithShape="0">
                    <a:prstClr val="black">
                      <a:alpha val="25000"/>
                    </a:prstClr>
                  </a:outerShdw>
                </a:effectLst>
                <a:latin typeface="+mn-lt"/>
                <a:ea typeface="+mj-ea"/>
                <a:cs typeface="+mj-cs"/>
              </a:rPr>
              <a:t>BIO ASSITENS</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3363872488"/>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
        <p:nvSpPr>
          <p:cNvPr id="12"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Reunión Externa</a:t>
                </a:r>
                <a:endParaRPr lang="es-PE" altLang="es-PE" sz="1200" b="1" dirty="0">
                  <a:solidFill>
                    <a:schemeClr val="bg1"/>
                  </a:solidFill>
                  <a:latin typeface="Arial" panose="020B0604020202020204" pitchFamily="34" charset="0"/>
                </a:endParaRP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Aceptación </a:t>
                </a:r>
                <a:r>
                  <a:rPr lang="es-PE" altLang="es-PE" sz="1200" b="1" dirty="0">
                    <a:solidFill>
                      <a:schemeClr val="bg1"/>
                    </a:solidFill>
                    <a:latin typeface="Arial" panose="020B0604020202020204" pitchFamily="34" charset="0"/>
                  </a:rPr>
                  <a:t>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223224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extLst>
                  <a:ext uri="{0D108BD9-81ED-4DB2-BD59-A6C34878D82A}">
                    <a16:rowId xmlns:a16="http://schemas.microsoft.com/office/drawing/2014/main" xmlns=""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extLst>
                  <a:ext uri="{0D108BD9-81ED-4DB2-BD59-A6C34878D82A}">
                    <a16:rowId xmlns:a16="http://schemas.microsoft.com/office/drawing/2014/main" xmlns="" val="10002"/>
                  </a:ext>
                </a:extLst>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906964542"/>
              </p:ext>
            </p:extLst>
          </p:nvPr>
        </p:nvGraphicFramePr>
        <p:xfrm>
          <a:off x="179512" y="644556"/>
          <a:ext cx="8784977" cy="462691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PPROY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DEV 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p>
                  </a:txBody>
                  <a:tcPr marT="45726" marB="45726"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Reunión interna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extLst>
                  <a:ext uri="{0D108BD9-81ED-4DB2-BD59-A6C34878D82A}">
                    <a16:rowId xmlns:a16="http://schemas.microsoft.com/office/drawing/2014/main" xmlns=""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PGPROY</a:t>
            </a:r>
            <a:br>
              <a:rPr lang="es-ES" sz="6300" dirty="0" smtClean="0"/>
            </a:br>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Plan </a:t>
                </a:r>
              </a:p>
              <a:p>
                <a:pPr algn="ctr"/>
                <a:r>
                  <a:rPr lang="es-PE" altLang="es-PE" sz="1200" b="1" dirty="0">
                    <a:solidFill>
                      <a:schemeClr val="bg1"/>
                    </a:solidFill>
                    <a:latin typeface="Arial" panose="020B0604020202020204" pitchFamily="34" charset="0"/>
                  </a:rPr>
                  <a:t>de Proyecto</a:t>
                </a: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
        <p:nvSpPr>
          <p:cNvPr id="4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58725632"/>
              </p:ext>
            </p:extLst>
          </p:nvPr>
        </p:nvGraphicFramePr>
        <p:xfrm>
          <a:off x="179512" y="332656"/>
          <a:ext cx="8784977" cy="5852100"/>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LMREQM</a:t>
                      </a:r>
                      <a:r>
                        <a:rPr lang="es-ES" sz="1200" kern="1200" baseline="0" dirty="0" smtClean="0">
                          <a:solidFill>
                            <a:schemeClr val="dk1"/>
                          </a:solidFill>
                          <a:latin typeface="+mj-lt"/>
                          <a:ea typeface="Verdana" panose="020B0604030504040204" pitchFamily="34" charset="0"/>
                          <a:cs typeface="Verdana" panose="020B0604030504040204" pitchFamily="34" charset="0"/>
                        </a:rPr>
                        <a:t> Lista Maestra de Requerimientos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CPROY Cronograma de Proyecto</a:t>
                      </a:r>
                    </a:p>
                  </a:txBody>
                  <a:tcPr marT="45714" marB="45714"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PGPROY Plan de Gestión del Proyecto.</a:t>
                      </a:r>
                    </a:p>
                  </a:txBody>
                  <a:tcPr marT="45714" marB="45714"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del PGPROY Plan de Gestión del Proyecto.</a:t>
                      </a:r>
                    </a:p>
                  </a:txBody>
                  <a:tcPr marT="45714" marB="45714" anchor="ctr" horzOverflow="overflow"/>
                </a:tc>
                <a:extLst>
                  <a:ext uri="{0D108BD9-81ED-4DB2-BD59-A6C34878D82A}">
                    <a16:rowId xmlns:a16="http://schemas.microsoft.com/office/drawing/2014/main" xmlns=""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4" marB="45714" anchor="ctr" horzOverflow="overflow"/>
                </a:tc>
                <a:extLst>
                  <a:ext uri="{0D108BD9-81ED-4DB2-BD59-A6C34878D82A}">
                    <a16:rowId xmlns:a16="http://schemas.microsoft.com/office/drawing/2014/main" xmlns=""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895353737"/>
              </p:ext>
            </p:extLst>
          </p:nvPr>
        </p:nvGraphicFramePr>
        <p:xfrm>
          <a:off x="179512" y="548680"/>
          <a:ext cx="8784977" cy="552295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a:t>
                      </a:r>
                      <a:r>
                        <a:rPr lang="es-ES" sz="1200" kern="1200" baseline="0" dirty="0" smtClean="0">
                          <a:solidFill>
                            <a:schemeClr val="dk1"/>
                          </a:solidFill>
                          <a:latin typeface="+mj-lt"/>
                          <a:ea typeface="Verdana" panose="020B0604030504040204" pitchFamily="34" charset="0"/>
                          <a:cs typeface="Verdana" panose="020B0604030504040204" pitchFamily="34" charset="0"/>
                        </a:rPr>
                        <a:t> Acta</a:t>
                      </a:r>
                      <a:r>
                        <a:rPr lang="es-ES" sz="1200" kern="1200" dirty="0" smtClean="0">
                          <a:solidFill>
                            <a:schemeClr val="dk1"/>
                          </a:solidFill>
                          <a:latin typeface="+mj-lt"/>
                          <a:ea typeface="Verdana" panose="020B0604030504040204" pitchFamily="34" charset="0"/>
                          <a:cs typeface="Verdana" panose="020B0604030504040204" pitchFamily="34" charset="0"/>
                        </a:rPr>
                        <a:t> de Reunión externa</a:t>
                      </a:r>
                    </a:p>
                  </a:txBody>
                  <a:tcPr marT="45716" marB="45716"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Kick Off Meeting Externos con el cliente para presentar los entregables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Reunión Externa</a:t>
                      </a:r>
                      <a:r>
                        <a:rPr lang="es-ES"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a:t>
                      </a:r>
                      <a:r>
                        <a:rPr lang="es-ES" sz="1200" kern="1200" dirty="0" smtClean="0">
                          <a:solidFill>
                            <a:schemeClr val="dk1"/>
                          </a:solidFill>
                          <a:latin typeface="+mj-lt"/>
                          <a:ea typeface="Verdana" panose="020B0604030504040204" pitchFamily="34" charset="0"/>
                          <a:cs typeface="Verdana" panose="020B0604030504040204" pitchFamily="34" charset="0"/>
                        </a:rPr>
                        <a:t>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REGRI</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Registro</a:t>
                      </a:r>
                      <a:r>
                        <a:rPr lang="es-ES" sz="1200" kern="1200" baseline="0" dirty="0" smtClean="0">
                          <a:solidFill>
                            <a:schemeClr val="dk1"/>
                          </a:solidFill>
                          <a:latin typeface="+mj-lt"/>
                          <a:ea typeface="Verdana" panose="020B0604030504040204" pitchFamily="34" charset="0"/>
                          <a:cs typeface="Verdana" panose="020B0604030504040204" pitchFamily="34" charset="0"/>
                        </a:rPr>
                        <a:t> de Riesgos</a:t>
                      </a:r>
                      <a:r>
                        <a:rPr lang="es-ES" sz="1200" kern="1200" dirty="0" smtClean="0">
                          <a:solidFill>
                            <a:schemeClr val="dk1"/>
                          </a:solidFill>
                          <a:latin typeface="+mj-lt"/>
                          <a:ea typeface="Verdana" panose="020B0604030504040204" pitchFamily="34" charset="0"/>
                          <a:cs typeface="Verdana" panose="020B0604030504040204" pitchFamily="34" charset="0"/>
                        </a:rPr>
                        <a:t>.</a:t>
                      </a:r>
                    </a:p>
                  </a:txBody>
                  <a:tcPr marT="45716" marB="45716"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6" marB="45716"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06238637"/>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4536504">
                  <a:extLst>
                    <a:ext uri="{9D8B030D-6E8A-4147-A177-3AD203B41FA5}">
                      <a16:colId xmlns:a16="http://schemas.microsoft.com/office/drawing/2014/main" xmlns="" val="20003"/>
                    </a:ext>
                  </a:extLst>
                </a:gridCol>
                <a:gridCol w="1584177">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a:t>
                      </a:r>
                      <a:r>
                        <a:rPr lang="es-ES" sz="1200" kern="1200" baseline="0" dirty="0" smtClean="0">
                          <a:solidFill>
                            <a:schemeClr val="dk1"/>
                          </a:solidFill>
                          <a:latin typeface="+mj-lt"/>
                          <a:ea typeface="Verdana" panose="020B0604030504040204" pitchFamily="34" charset="0"/>
                          <a:cs typeface="Verdana" panose="020B0604030504040204" pitchFamily="34" charset="0"/>
                        </a:rPr>
                        <a:t> Proyecto</a:t>
                      </a:r>
                      <a:r>
                        <a:rPr lang="es-ES" sz="1200" kern="1200" dirty="0" smtClean="0">
                          <a:solidFill>
                            <a:schemeClr val="dk1"/>
                          </a:solidFill>
                          <a:latin typeface="+mj-lt"/>
                          <a:ea typeface="Verdana" panose="020B0604030504040204" pitchFamily="34" charset="0"/>
                          <a:cs typeface="Verdana" panose="020B0604030504040204" pitchFamily="34" charset="0"/>
                        </a:rPr>
                        <a:t>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a:t>
                      </a:r>
                      <a:r>
                        <a:rPr lang="es-PE" sz="1200" kern="1200" baseline="0" dirty="0" smtClean="0">
                          <a:solidFill>
                            <a:schemeClr val="dk1"/>
                          </a:solidFill>
                          <a:latin typeface="+mj-lt"/>
                          <a:ea typeface="Verdana" panose="020B0604030504040204" pitchFamily="34" charset="0"/>
                          <a:cs typeface="Verdana" panose="020B0604030504040204" pitchFamily="34" charset="0"/>
                        </a:rPr>
                        <a:t> Interna</a:t>
                      </a:r>
                      <a:r>
                        <a:rPr lang="es-PE"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Métricas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CPROY</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anchor="ctr" horzOverflow="overflow"/>
                </a:tc>
                <a:extLst>
                  <a:ext uri="{0D108BD9-81ED-4DB2-BD59-A6C34878D82A}">
                    <a16:rowId xmlns:a16="http://schemas.microsoft.com/office/drawing/2014/main" xmlns=""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04936735"/>
              </p:ext>
            </p:extLst>
          </p:nvPr>
        </p:nvGraphicFramePr>
        <p:xfrm>
          <a:off x="179512" y="548680"/>
          <a:ext cx="8784977" cy="4711324"/>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2" marB="45712"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SOLCREQM Solicitud de cambios a requerimientos </a:t>
                      </a:r>
                    </a:p>
                  </a:txBody>
                  <a:tcPr marT="45712" marB="45712" anchor="ctr" horzOverflow="overflow"/>
                </a:tc>
                <a:extLst>
                  <a:ext uri="{0D108BD9-81ED-4DB2-BD59-A6C34878D82A}">
                    <a16:rowId xmlns:a16="http://schemas.microsoft.com/office/drawing/2014/main" xmlns=""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grpSp>
        <p:nvGrpSpPr>
          <p:cNvPr id="61" name="Grupo 60"/>
          <p:cNvGrpSpPr/>
          <p:nvPr/>
        </p:nvGrpSpPr>
        <p:grpSpPr>
          <a:xfrm>
            <a:off x="35496" y="1880386"/>
            <a:ext cx="9001000" cy="4246985"/>
            <a:chOff x="-36512" y="2109365"/>
            <a:chExt cx="9001000" cy="4246985"/>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236830"/>
              <a:chOff x="-108519" y="2109365"/>
              <a:chExt cx="9001000" cy="4236830"/>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236830"/>
                <a:chOff x="914667" y="2109365"/>
                <a:chExt cx="7977814" cy="4236830"/>
              </a:xfrm>
            </p:grpSpPr>
            <p:grpSp>
              <p:nvGrpSpPr>
                <p:cNvPr id="10" name="Grupo 9"/>
                <p:cNvGrpSpPr/>
                <p:nvPr/>
              </p:nvGrpSpPr>
              <p:grpSpPr>
                <a:xfrm>
                  <a:off x="914667" y="2109365"/>
                  <a:ext cx="7977814" cy="4236830"/>
                  <a:chOff x="1288571" y="1882050"/>
                  <a:chExt cx="9944113" cy="4236830"/>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498529"/>
                    <a:chOff x="8514596" y="3156334"/>
                    <a:chExt cx="2154142" cy="1498529"/>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
        <p:nvSpPr>
          <p:cNvPr id="4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48225"/>
          <a:stretch/>
        </p:blipFill>
        <p:spPr bwMode="auto">
          <a:xfrm>
            <a:off x="1193814" y="1587231"/>
            <a:ext cx="17636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6/7/2016</a:t>
            </a:fld>
            <a:endParaRPr lang="en-US"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263403808"/>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gridCol w="1512168">
                  <a:extLst>
                    <a:ext uri="{9D8B030D-6E8A-4147-A177-3AD203B41FA5}">
                      <a16:colId xmlns:a16="http://schemas.microsoft.com/office/drawing/2014/main" xmlns="" val="20002"/>
                    </a:ext>
                  </a:extLst>
                </a:gridCol>
                <a:gridCol w="4032448">
                  <a:extLst>
                    <a:ext uri="{9D8B030D-6E8A-4147-A177-3AD203B41FA5}">
                      <a16:colId xmlns:a16="http://schemas.microsoft.com/office/drawing/2014/main" xmlns="" val="20003"/>
                    </a:ext>
                  </a:extLst>
                </a:gridCol>
                <a:gridCol w="1728193">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ACCPRO Acta de cierre del proyecto</a:t>
                      </a:r>
                    </a:p>
                  </a:txBody>
                  <a:tcPr marT="45702" marB="45702"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ACREPRO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02" marB="45702"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Baselines</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PGC</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401055729"/>
              </p:ext>
            </p:extLst>
          </p:nvPr>
        </p:nvGraphicFramePr>
        <p:xfrm>
          <a:off x="335079" y="548680"/>
          <a:ext cx="8459692" cy="4997247"/>
        </p:xfrm>
        <a:graphic>
          <a:graphicData uri="http://schemas.openxmlformats.org/drawingml/2006/table">
            <a:tbl>
              <a:tblPr/>
              <a:tblGrid>
                <a:gridCol w="502937">
                  <a:extLst>
                    <a:ext uri="{9D8B030D-6E8A-4147-A177-3AD203B41FA5}">
                      <a16:colId xmlns:a16="http://schemas.microsoft.com/office/drawing/2014/main" xmlns="" val="20000"/>
                    </a:ext>
                  </a:extLst>
                </a:gridCol>
                <a:gridCol w="4428363">
                  <a:extLst>
                    <a:ext uri="{9D8B030D-6E8A-4147-A177-3AD203B41FA5}">
                      <a16:colId xmlns:a16="http://schemas.microsoft.com/office/drawing/2014/main" xmlns="" val="20001"/>
                    </a:ext>
                  </a:extLst>
                </a:gridCol>
                <a:gridCol w="1368152">
                  <a:extLst>
                    <a:ext uri="{9D8B030D-6E8A-4147-A177-3AD203B41FA5}">
                      <a16:colId xmlns:a16="http://schemas.microsoft.com/office/drawing/2014/main" xmlns="" val="20002"/>
                    </a:ext>
                  </a:extLst>
                </a:gridCol>
                <a:gridCol w="1296144">
                  <a:extLst>
                    <a:ext uri="{9D8B030D-6E8A-4147-A177-3AD203B41FA5}">
                      <a16:colId xmlns:a16="http://schemas.microsoft.com/office/drawing/2014/main" xmlns="" val="20003"/>
                    </a:ext>
                  </a:extLst>
                </a:gridCol>
                <a:gridCol w="864096">
                  <a:extLst>
                    <a:ext uri="{9D8B030D-6E8A-4147-A177-3AD203B41FA5}">
                      <a16:colId xmlns:a16="http://schemas.microsoft.com/office/drawing/2014/main" xmlns=""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xmlns="" val="10000"/>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1"/>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2"/>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3"/>
                  </a:ext>
                </a:extLst>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a:t>
                      </a:r>
                      <a:r>
                        <a:rPr lang="es-ES" sz="1200" b="1" kern="1200" dirty="0" err="1" smtClean="0">
                          <a:solidFill>
                            <a:schemeClr val="dk1"/>
                          </a:solidFill>
                          <a:latin typeface="+mj-lt"/>
                          <a:ea typeface="Verdana" panose="020B0604030504040204" pitchFamily="34" charset="0"/>
                          <a:cs typeface="Verdana" panose="020B0604030504040204" pitchFamily="34" charset="0"/>
                        </a:rPr>
                        <a:t>kick</a:t>
                      </a:r>
                      <a:r>
                        <a:rPr lang="es-ES" sz="12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5"/>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6"/>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7"/>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8"/>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9"/>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0"/>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1"/>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2"/>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3"/>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15"/>
                  </a:ext>
                </a:extLst>
              </a:tr>
            </a:tbl>
          </a:graphicData>
        </a:graphic>
      </p:graphicFrame>
      <p:sp>
        <p:nvSpPr>
          <p:cNvPr id="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76250926"/>
              </p:ext>
            </p:extLst>
          </p:nvPr>
        </p:nvGraphicFramePr>
        <p:xfrm>
          <a:off x="228113" y="1700808"/>
          <a:ext cx="8668624" cy="4282223"/>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0000"/>
                    </a:ext>
                  </a:extLst>
                </a:gridCol>
                <a:gridCol w="870206">
                  <a:extLst>
                    <a:ext uri="{9D8B030D-6E8A-4147-A177-3AD203B41FA5}">
                      <a16:colId xmlns:a16="http://schemas.microsoft.com/office/drawing/2014/main" xmlns="" val="20001"/>
                    </a:ext>
                  </a:extLst>
                </a:gridCol>
                <a:gridCol w="1015241">
                  <a:extLst>
                    <a:ext uri="{9D8B030D-6E8A-4147-A177-3AD203B41FA5}">
                      <a16:colId xmlns:a16="http://schemas.microsoft.com/office/drawing/2014/main" xmlns="" val="20002"/>
                    </a:ext>
                  </a:extLst>
                </a:gridCol>
                <a:gridCol w="1860540">
                  <a:extLst>
                    <a:ext uri="{9D8B030D-6E8A-4147-A177-3AD203B41FA5}">
                      <a16:colId xmlns:a16="http://schemas.microsoft.com/office/drawing/2014/main" xmlns="" val="20003"/>
                    </a:ext>
                  </a:extLst>
                </a:gridCol>
                <a:gridCol w="1692861">
                  <a:extLst>
                    <a:ext uri="{9D8B030D-6E8A-4147-A177-3AD203B41FA5}">
                      <a16:colId xmlns:a16="http://schemas.microsoft.com/office/drawing/2014/main" xmlns="" val="20004"/>
                    </a:ext>
                  </a:extLst>
                </a:gridCol>
                <a:gridCol w="3021496">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0.1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20/05/2016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Benji </a:t>
                      </a:r>
                      <a:r>
                        <a:rPr lang="es-ES" sz="1200" b="1" kern="1200" baseline="0" dirty="0" err="1" smtClean="0">
                          <a:solidFill>
                            <a:schemeClr val="dk1"/>
                          </a:solidFill>
                          <a:latin typeface="+mj-lt"/>
                          <a:ea typeface="Verdana" panose="020B0604030504040204" pitchFamily="34" charset="0"/>
                          <a:cs typeface="Verdana" panose="020B0604030504040204" pitchFamily="34" charset="0"/>
                        </a:rPr>
                        <a:t>Santillan</a:t>
                      </a:r>
                      <a:r>
                        <a:rPr lang="es-ES" sz="1200" b="1" kern="1200" baseline="0" dirty="0" smtClean="0">
                          <a:solidFill>
                            <a:schemeClr val="dk1"/>
                          </a:solidFill>
                          <a:latin typeface="+mj-lt"/>
                          <a:ea typeface="Verdana" panose="020B0604030504040204" pitchFamily="34" charset="0"/>
                          <a:cs typeface="Verdana" panose="020B0604030504040204" pitchFamily="34" charset="0"/>
                        </a:rPr>
                        <a:t> Torres</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err="1" smtClean="0">
                          <a:solidFill>
                            <a:schemeClr val="dk1"/>
                          </a:solidFill>
                          <a:latin typeface="+mj-lt"/>
                          <a:ea typeface="Verdana" panose="020B0604030504040204" pitchFamily="34" charset="0"/>
                          <a:cs typeface="Verdana" panose="020B0604030504040204" pitchFamily="34" charset="0"/>
                        </a:rPr>
                        <a:t>Carluis</a:t>
                      </a:r>
                      <a:r>
                        <a:rPr lang="es-ES" sz="1200" b="1" kern="1200" dirty="0" smtClean="0">
                          <a:solidFill>
                            <a:schemeClr val="dk1"/>
                          </a:solidFill>
                          <a:latin typeface="+mj-lt"/>
                          <a:ea typeface="Verdana" panose="020B0604030504040204" pitchFamily="34" charset="0"/>
                          <a:cs typeface="Verdana" panose="020B0604030504040204" pitchFamily="34" charset="0"/>
                        </a:rPr>
                        <a:t> </a:t>
                      </a:r>
                      <a:r>
                        <a:rPr lang="es-ES" sz="1200" b="1" kern="1200" dirty="0" err="1" smtClean="0">
                          <a:solidFill>
                            <a:schemeClr val="dk1"/>
                          </a:solidFill>
                          <a:latin typeface="+mj-lt"/>
                          <a:ea typeface="Verdana" panose="020B0604030504040204" pitchFamily="34" charset="0"/>
                          <a:cs typeface="Verdana" panose="020B0604030504040204" pitchFamily="34" charset="0"/>
                        </a:rPr>
                        <a:t>Oyola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0.2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03/05/2016</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Benji </a:t>
                      </a:r>
                      <a:r>
                        <a:rPr lang="es-ES" sz="1200" b="1" kern="1200" baseline="0" dirty="0" err="1" smtClean="0">
                          <a:solidFill>
                            <a:schemeClr val="dk1"/>
                          </a:solidFill>
                          <a:latin typeface="+mj-lt"/>
                          <a:ea typeface="Verdana" panose="020B0604030504040204" pitchFamily="34" charset="0"/>
                          <a:cs typeface="Verdana" panose="020B0604030504040204" pitchFamily="34" charset="0"/>
                        </a:rPr>
                        <a:t>Santillan</a:t>
                      </a:r>
                      <a:r>
                        <a:rPr lang="es-ES" sz="1200" b="1" kern="1200" baseline="0" dirty="0" smtClean="0">
                          <a:solidFill>
                            <a:schemeClr val="dk1"/>
                          </a:solidFill>
                          <a:latin typeface="+mj-lt"/>
                          <a:ea typeface="Verdana" panose="020B0604030504040204" pitchFamily="34" charset="0"/>
                          <a:cs typeface="Verdana" panose="020B0604030504040204" pitchFamily="34" charset="0"/>
                        </a:rPr>
                        <a:t> Torres</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err="1" smtClean="0">
                          <a:solidFill>
                            <a:schemeClr val="dk1"/>
                          </a:solidFill>
                          <a:latin typeface="+mj-lt"/>
                          <a:ea typeface="Verdana" panose="020B0604030504040204" pitchFamily="34" charset="0"/>
                          <a:cs typeface="Verdana" panose="020B0604030504040204" pitchFamily="34" charset="0"/>
                        </a:rPr>
                        <a:t>Carluis</a:t>
                      </a:r>
                      <a:r>
                        <a:rPr lang="es-ES" sz="1200" b="1" kern="1200" dirty="0" smtClean="0">
                          <a:solidFill>
                            <a:schemeClr val="dk1"/>
                          </a:solidFill>
                          <a:latin typeface="+mj-lt"/>
                          <a:ea typeface="Verdana" panose="020B0604030504040204" pitchFamily="34" charset="0"/>
                          <a:cs typeface="Verdana" panose="020B0604030504040204" pitchFamily="34" charset="0"/>
                        </a:rPr>
                        <a:t> </a:t>
                      </a:r>
                      <a:r>
                        <a:rPr lang="es-ES" sz="1200" b="1" kern="1200" dirty="0" err="1" smtClean="0">
                          <a:solidFill>
                            <a:schemeClr val="dk1"/>
                          </a:solidFill>
                          <a:latin typeface="+mj-lt"/>
                          <a:ea typeface="Verdana" panose="020B0604030504040204" pitchFamily="34" charset="0"/>
                          <a:cs typeface="Verdana" panose="020B0604030504040204" pitchFamily="34" charset="0"/>
                        </a:rPr>
                        <a:t>Oyola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5"/>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6"/>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
        <p:nvSpPr>
          <p:cNvPr id="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BIO ASSISTENS.</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BIO ASSISTENS.</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602346411"/>
              </p:ext>
            </p:extLst>
          </p:nvPr>
        </p:nvGraphicFramePr>
        <p:xfrm>
          <a:off x="395536" y="188640"/>
          <a:ext cx="8424936" cy="6061907"/>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xmlns="" val="20000"/>
                    </a:ext>
                  </a:extLst>
                </a:gridCol>
                <a:gridCol w="1741244">
                  <a:extLst>
                    <a:ext uri="{9D8B030D-6E8A-4147-A177-3AD203B41FA5}">
                      <a16:colId xmlns:a16="http://schemas.microsoft.com/office/drawing/2014/main" xmlns="" val="20001"/>
                    </a:ext>
                  </a:extLst>
                </a:gridCol>
                <a:gridCol w="6324014">
                  <a:extLst>
                    <a:ext uri="{9D8B030D-6E8A-4147-A177-3AD203B41FA5}">
                      <a16:colId xmlns:a16="http://schemas.microsoft.com/office/drawing/2014/main" xmlns="" val="20002"/>
                    </a:ext>
                  </a:extLst>
                </a:gridCol>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DEV SOFT para la ejecución, verificación y avances del proyecto BIO ASSITENS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1"/>
                  </a:ext>
                </a:extLst>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extLst>
                  <a:ext uri="{0D108BD9-81ED-4DB2-BD59-A6C34878D82A}">
                    <a16:rowId xmlns:a16="http://schemas.microsoft.com/office/drawing/2014/main" xmlns="" val="10002"/>
                  </a:ext>
                </a:extLst>
              </a:tr>
              <a:tr h="69546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Kick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3"/>
                  </a:ext>
                </a:extLst>
              </a:tr>
              <a:tr h="69546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300" b="1" kern="1200" dirty="0" smtClean="0">
                          <a:solidFill>
                            <a:schemeClr val="dk1"/>
                          </a:solidFill>
                          <a:latin typeface="+mj-lt"/>
                          <a:ea typeface="Verdana" panose="020B0604030504040204" pitchFamily="34" charset="0"/>
                          <a:cs typeface="Verdana" panose="020B0604030504040204" pitchFamily="34" charset="0"/>
                        </a:rPr>
                        <a:t>Kick off Meeting – Interno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defRPr/>
                      </a:pPr>
                      <a:r>
                        <a:rPr lang="es-PE" sz="1300" kern="1200" dirty="0" smtClean="0">
                          <a:solidFill>
                            <a:schemeClr val="dk1"/>
                          </a:solidFill>
                          <a:latin typeface="+mj-lt"/>
                          <a:ea typeface="Verdana" panose="020B0604030504040204" pitchFamily="34" charset="0"/>
                          <a:cs typeface="Verdana" panose="020B0604030504040204" pitchFamily="34" charset="0"/>
                        </a:rPr>
                        <a:t>Presentación usada en la reunión interna del lanzamiento del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extLst>
                  <a:ext uri="{0D108BD9-81ED-4DB2-BD59-A6C34878D82A}">
                    <a16:rowId xmlns:a16="http://schemas.microsoft.com/office/drawing/2014/main" xmlns="" val="10004"/>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extLst>
                  <a:ext uri="{0D108BD9-81ED-4DB2-BD59-A6C34878D82A}">
                    <a16:rowId xmlns:a16="http://schemas.microsoft.com/office/drawing/2014/main" xmlns="" val="10005"/>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6"/>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8</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7"/>
                  </a:ext>
                </a:extLst>
              </a:tr>
            </a:tbl>
          </a:graphicData>
        </a:graphic>
      </p:graphicFrame>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6/7/2016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25143865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6/7/2016</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PGPROY_V0.1_2016</a:t>
            </a:r>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1867</TotalTime>
  <Words>3217</Words>
  <Application>Microsoft Office PowerPoint</Application>
  <PresentationFormat>Presentación en pantalla (4:3)</PresentationFormat>
  <Paragraphs>660</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PGPROY 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AUL-USR-AQ265</cp:lastModifiedBy>
  <cp:revision>138</cp:revision>
  <dcterms:created xsi:type="dcterms:W3CDTF">2012-12-16T23:58:08Z</dcterms:created>
  <dcterms:modified xsi:type="dcterms:W3CDTF">2016-06-07T15:28:53Z</dcterms:modified>
</cp:coreProperties>
</file>