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70" r:id="rId7"/>
    <p:sldId id="271" r:id="rId8"/>
    <p:sldId id="268" r:id="rId9"/>
    <p:sldId id="26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98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8BA1-22B9-4BB6-A69C-043ADDB49A47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65E8BA1-22B9-4BB6-A69C-043ADDB49A47}" type="datetimeFigureOut">
              <a:rPr lang="ru-RU" smtClean="0"/>
              <a:t>19.12.2021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EC0FA51-FD43-48D7-84FF-77700079CED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8">
            <a:extLst>
              <a:ext uri="{FF2B5EF4-FFF2-40B4-BE49-F238E27FC236}">
                <a16:creationId xmlns:a16="http://schemas.microsoft.com/office/drawing/2014/main" xmlns="" id="{81B021BF-A146-4486-952C-321C2E738A90}"/>
              </a:ext>
            </a:extLst>
          </p:cNvPr>
          <p:cNvSpPr/>
          <p:nvPr/>
        </p:nvSpPr>
        <p:spPr>
          <a:xfrm>
            <a:off x="-3246" y="0"/>
            <a:ext cx="5871390" cy="5122581"/>
          </a:xfrm>
          <a:custGeom>
            <a:avLst/>
            <a:gdLst>
              <a:gd name="connsiteX0" fmla="*/ 0 w 9246000"/>
              <a:gd name="connsiteY0" fmla="*/ 0 h 6868103"/>
              <a:gd name="connsiteX1" fmla="*/ 6096000 w 9246000"/>
              <a:gd name="connsiteY1" fmla="*/ 0 h 6868103"/>
              <a:gd name="connsiteX2" fmla="*/ 6096000 w 9246000"/>
              <a:gd name="connsiteY2" fmla="*/ 2032 h 6868103"/>
              <a:gd name="connsiteX3" fmla="*/ 9246000 w 9246000"/>
              <a:gd name="connsiteY3" fmla="*/ 2032 h 6868103"/>
              <a:gd name="connsiteX4" fmla="*/ 6096000 w 9246000"/>
              <a:gd name="connsiteY4" fmla="*/ 6868103 h 6868103"/>
              <a:gd name="connsiteX5" fmla="*/ 0 w 9246000"/>
              <a:gd name="connsiteY5" fmla="*/ 6868103 h 68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6000" h="6868103">
                <a:moveTo>
                  <a:pt x="0" y="0"/>
                </a:moveTo>
                <a:lnTo>
                  <a:pt x="6096000" y="0"/>
                </a:lnTo>
                <a:lnTo>
                  <a:pt x="6096000" y="2032"/>
                </a:lnTo>
                <a:lnTo>
                  <a:pt x="9246000" y="2032"/>
                </a:lnTo>
                <a:lnTo>
                  <a:pt x="6096000" y="6868103"/>
                </a:lnTo>
                <a:lnTo>
                  <a:pt x="0" y="6868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" name="Полилиния: фигура 9">
            <a:extLst>
              <a:ext uri="{FF2B5EF4-FFF2-40B4-BE49-F238E27FC236}">
                <a16:creationId xmlns:a16="http://schemas.microsoft.com/office/drawing/2014/main" xmlns="" id="{93430012-BA3A-4636-B839-750794681A1D}"/>
              </a:ext>
            </a:extLst>
          </p:cNvPr>
          <p:cNvSpPr/>
          <p:nvPr/>
        </p:nvSpPr>
        <p:spPr>
          <a:xfrm>
            <a:off x="348568" y="1486719"/>
            <a:ext cx="5375559" cy="1728192"/>
          </a:xfrm>
          <a:custGeom>
            <a:avLst/>
            <a:gdLst>
              <a:gd name="connsiteX0" fmla="*/ 0 w 7780845"/>
              <a:gd name="connsiteY0" fmla="*/ 0 h 2530106"/>
              <a:gd name="connsiteX1" fmla="*/ 7780845 w 7780845"/>
              <a:gd name="connsiteY1" fmla="*/ 0 h 2530106"/>
              <a:gd name="connsiteX2" fmla="*/ 6620089 w 7780845"/>
              <a:gd name="connsiteY2" fmla="*/ 2530106 h 2530106"/>
              <a:gd name="connsiteX3" fmla="*/ 0 w 7780845"/>
              <a:gd name="connsiteY3" fmla="*/ 2530106 h 25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0845" h="2530106">
                <a:moveTo>
                  <a:pt x="0" y="0"/>
                </a:moveTo>
                <a:lnTo>
                  <a:pt x="7780845" y="0"/>
                </a:lnTo>
                <a:lnTo>
                  <a:pt x="6620089" y="2530106"/>
                </a:lnTo>
                <a:lnTo>
                  <a:pt x="0" y="2530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Проект по теме:</a:t>
            </a:r>
            <a:br>
              <a:rPr lang="ru-RU" sz="2800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«Разработка </a:t>
            </a:r>
            <a:r>
              <a:rPr lang="ru-RU" dirty="0" err="1" smtClean="0">
                <a:solidFill>
                  <a:schemeClr val="bg1"/>
                </a:solidFill>
              </a:rPr>
              <a:t>бд</a:t>
            </a:r>
            <a:r>
              <a:rPr lang="ru-RU" dirty="0" smtClean="0">
                <a:solidFill>
                  <a:schemeClr val="bg1"/>
                </a:solidFill>
              </a:rPr>
              <a:t> для заочного обучения для студентов техникума» на платформе 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1С: Предприятие»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олилиния: фигура 6">
            <a:extLst>
              <a:ext uri="{FF2B5EF4-FFF2-40B4-BE49-F238E27FC236}">
                <a16:creationId xmlns:a16="http://schemas.microsoft.com/office/drawing/2014/main" xmlns="" id="{E9811CCE-425E-421D-906F-FDB5FF116926}"/>
              </a:ext>
            </a:extLst>
          </p:cNvPr>
          <p:cNvSpPr/>
          <p:nvPr/>
        </p:nvSpPr>
        <p:spPr>
          <a:xfrm>
            <a:off x="4355976" y="3214910"/>
            <a:ext cx="578644" cy="574129"/>
          </a:xfrm>
          <a:custGeom>
            <a:avLst/>
            <a:gdLst>
              <a:gd name="connsiteX0" fmla="*/ 578644 w 578644"/>
              <a:gd name="connsiteY0" fmla="*/ 0 h 469106"/>
              <a:gd name="connsiteX1" fmla="*/ 0 w 578644"/>
              <a:gd name="connsiteY1" fmla="*/ 469106 h 469106"/>
              <a:gd name="connsiteX2" fmla="*/ 207169 w 578644"/>
              <a:gd name="connsiteY2" fmla="*/ 0 h 469106"/>
              <a:gd name="connsiteX3" fmla="*/ 578644 w 578644"/>
              <a:gd name="connsiteY3" fmla="*/ 0 h 46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644" h="469106">
                <a:moveTo>
                  <a:pt x="578644" y="0"/>
                </a:moveTo>
                <a:lnTo>
                  <a:pt x="0" y="469106"/>
                </a:lnTo>
                <a:lnTo>
                  <a:pt x="207169" y="0"/>
                </a:lnTo>
                <a:lnTo>
                  <a:pt x="5786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xmlns="" id="{C3891D6C-164C-4F07-94B0-55B67C0190FD}"/>
              </a:ext>
            </a:extLst>
          </p:cNvPr>
          <p:cNvSpPr/>
          <p:nvPr/>
        </p:nvSpPr>
        <p:spPr>
          <a:xfrm>
            <a:off x="5148065" y="1136825"/>
            <a:ext cx="554112" cy="3498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" y="58937"/>
            <a:ext cx="2236572" cy="1311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" y="3933056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Выполнили: Бондарев Артём и </a:t>
            </a:r>
            <a:r>
              <a:rPr lang="ru-RU" dirty="0" err="1" smtClean="0">
                <a:solidFill>
                  <a:schemeClr val="bg1"/>
                </a:solidFill>
              </a:rPr>
              <a:t>Бобкин</a:t>
            </a:r>
            <a:r>
              <a:rPr lang="ru-RU" dirty="0" smtClean="0">
                <a:solidFill>
                  <a:schemeClr val="bg1"/>
                </a:solidFill>
              </a:rPr>
              <a:t> Александр </a:t>
            </a:r>
            <a:endParaRPr lang="ru-RU" sz="1400" dirty="0" smtClean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13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38899" y="82819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Актуальность </a:t>
            </a:r>
            <a:r>
              <a:rPr lang="ru-RU" b="1" dirty="0" smtClean="0">
                <a:solidFill>
                  <a:schemeClr val="accent3"/>
                </a:solidFill>
              </a:rPr>
              <a:t>проекта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8899" y="2348880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Спрос на автоматизированные решения для бизнеса растёт. Вместе с этим растёт и спрос на квалифицированных сотрудников, способных создать информационную систему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" y="58937"/>
            <a:ext cx="1311578" cy="769254"/>
          </a:xfrm>
          <a:prstGeom prst="rect">
            <a:avLst/>
          </a:prstGeom>
        </p:spPr>
      </p:pic>
      <p:sp>
        <p:nvSpPr>
          <p:cNvPr id="6" name="Прямоугольник: скругленные углы 15">
            <a:extLst>
              <a:ext uri="{FF2B5EF4-FFF2-40B4-BE49-F238E27FC236}">
                <a16:creationId xmlns:a16="http://schemas.microsoft.com/office/drawing/2014/main" xmlns="" id="{09A324AC-0710-498D-9B89-070332B665AE}"/>
              </a:ext>
            </a:extLst>
          </p:cNvPr>
          <p:cNvSpPr/>
          <p:nvPr/>
        </p:nvSpPr>
        <p:spPr>
          <a:xfrm rot="2689455">
            <a:off x="117486" y="5182609"/>
            <a:ext cx="470419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15">
            <a:extLst>
              <a:ext uri="{FF2B5EF4-FFF2-40B4-BE49-F238E27FC236}">
                <a16:creationId xmlns:a16="http://schemas.microsoft.com/office/drawing/2014/main" xmlns="" id="{09A324AC-0710-498D-9B89-070332B665AE}"/>
              </a:ext>
            </a:extLst>
          </p:cNvPr>
          <p:cNvSpPr/>
          <p:nvPr/>
        </p:nvSpPr>
        <p:spPr>
          <a:xfrm rot="2689455">
            <a:off x="118990" y="6190721"/>
            <a:ext cx="470419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7B24174-3FA6-4E2C-8A8F-C8B4962D393E}"/>
              </a:ext>
            </a:extLst>
          </p:cNvPr>
          <p:cNvSpPr txBox="1"/>
          <p:nvPr/>
        </p:nvSpPr>
        <p:spPr>
          <a:xfrm>
            <a:off x="686835" y="5085183"/>
            <a:ext cx="2583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Анализ предметной области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7B24174-3FA6-4E2C-8A8F-C8B4962D393E}"/>
              </a:ext>
            </a:extLst>
          </p:cNvPr>
          <p:cNvSpPr txBox="1"/>
          <p:nvPr/>
        </p:nvSpPr>
        <p:spPr>
          <a:xfrm>
            <a:off x="686835" y="6256653"/>
            <a:ext cx="2156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Анализ и выбор СУБД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: скругленные углы 15">
            <a:extLst>
              <a:ext uri="{FF2B5EF4-FFF2-40B4-BE49-F238E27FC236}">
                <a16:creationId xmlns:a16="http://schemas.microsoft.com/office/drawing/2014/main" xmlns="" id="{09A324AC-0710-498D-9B89-070332B665AE}"/>
              </a:ext>
            </a:extLst>
          </p:cNvPr>
          <p:cNvSpPr/>
          <p:nvPr/>
        </p:nvSpPr>
        <p:spPr>
          <a:xfrm rot="2689455">
            <a:off x="3368220" y="5144508"/>
            <a:ext cx="470419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5">
            <a:extLst>
              <a:ext uri="{FF2B5EF4-FFF2-40B4-BE49-F238E27FC236}">
                <a16:creationId xmlns:a16="http://schemas.microsoft.com/office/drawing/2014/main" xmlns="" id="{09A324AC-0710-498D-9B89-070332B665AE}"/>
              </a:ext>
            </a:extLst>
          </p:cNvPr>
          <p:cNvSpPr/>
          <p:nvPr/>
        </p:nvSpPr>
        <p:spPr>
          <a:xfrm rot="2689455">
            <a:off x="3368220" y="6190720"/>
            <a:ext cx="470419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D172F6-5221-420F-8E26-ACC0484778F5}"/>
              </a:ext>
            </a:extLst>
          </p:cNvPr>
          <p:cNvSpPr txBox="1"/>
          <p:nvPr/>
        </p:nvSpPr>
        <p:spPr>
          <a:xfrm>
            <a:off x="3904783" y="5047082"/>
            <a:ext cx="2539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Разработка информационной </a:t>
            </a:r>
            <a:r>
              <a:rPr lang="ru-RU" sz="1600" b="1" dirty="0" smtClean="0">
                <a:solidFill>
                  <a:schemeClr val="bg1"/>
                </a:solidFill>
              </a:rPr>
              <a:t>базы «</a:t>
            </a:r>
            <a:r>
              <a:rPr lang="ru-RU" sz="1600" dirty="0" err="1" smtClean="0">
                <a:solidFill>
                  <a:schemeClr val="bg1"/>
                </a:solidFill>
              </a:rPr>
              <a:t>бд</a:t>
            </a:r>
            <a:r>
              <a:rPr lang="ru-RU" sz="1600" dirty="0" smtClean="0">
                <a:solidFill>
                  <a:schemeClr val="bg1"/>
                </a:solidFill>
              </a:rPr>
              <a:t> для заочного обучения студентов</a:t>
            </a:r>
            <a:r>
              <a:rPr lang="ru-RU" sz="1600" b="1" dirty="0" smtClean="0">
                <a:solidFill>
                  <a:schemeClr val="bg1"/>
                </a:solidFill>
              </a:rPr>
              <a:t>»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0601193-4DEE-43CD-BF61-40FC1BD3BC48}"/>
              </a:ext>
            </a:extLst>
          </p:cNvPr>
          <p:cNvSpPr txBox="1"/>
          <p:nvPr/>
        </p:nvSpPr>
        <p:spPr>
          <a:xfrm>
            <a:off x="3873152" y="6133543"/>
            <a:ext cx="2436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Разработка ИС в режиме конфигуратора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: скругленные углы 15">
            <a:extLst>
              <a:ext uri="{FF2B5EF4-FFF2-40B4-BE49-F238E27FC236}">
                <a16:creationId xmlns:a16="http://schemas.microsoft.com/office/drawing/2014/main" xmlns="" id="{09A324AC-0710-498D-9B89-070332B665AE}"/>
              </a:ext>
            </a:extLst>
          </p:cNvPr>
          <p:cNvSpPr/>
          <p:nvPr/>
        </p:nvSpPr>
        <p:spPr>
          <a:xfrm rot="2689455">
            <a:off x="6641045" y="5182610"/>
            <a:ext cx="470419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5A13629-6310-4C5D-8932-83BB51D36665}"/>
              </a:ext>
            </a:extLst>
          </p:cNvPr>
          <p:cNvSpPr txBox="1"/>
          <p:nvPr/>
        </p:nvSpPr>
        <p:spPr>
          <a:xfrm>
            <a:off x="7251637" y="5047082"/>
            <a:ext cx="1935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chemeClr val="bg1"/>
                </a:solidFill>
              </a:rPr>
              <a:t>Тестирование информационной системы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28499" y="5233152"/>
            <a:ext cx="44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01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8499" y="6245723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02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374841" y="5222222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03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374841" y="6256653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solidFill>
                  <a:schemeClr val="accent2"/>
                </a:solidFill>
              </a:rPr>
              <a:t>04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638503" y="5225601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/>
                </a:solidFill>
              </a:rPr>
              <a:t>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46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" y="58937"/>
            <a:ext cx="1311578" cy="769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504" y="88448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Анализ </a:t>
            </a:r>
            <a:r>
              <a:rPr lang="ru-RU" b="1" dirty="0" smtClean="0">
                <a:solidFill>
                  <a:schemeClr val="accent3"/>
                </a:solidFill>
              </a:rPr>
              <a:t>предметной области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5" name="Текст 6">
            <a:extLst>
              <a:ext uri="{FF2B5EF4-FFF2-40B4-BE49-F238E27FC236}">
                <a16:creationId xmlns="" xmlns:a16="http://schemas.microsoft.com/office/drawing/2014/main" id="{D0DDED72-43FD-4C8A-B893-40AADBC9B3C4}"/>
              </a:ext>
            </a:extLst>
          </p:cNvPr>
          <p:cNvSpPr txBox="1">
            <a:spLocks/>
          </p:cNvSpPr>
          <p:nvPr/>
        </p:nvSpPr>
        <p:spPr>
          <a:xfrm>
            <a:off x="20062" y="1253818"/>
            <a:ext cx="5272018" cy="181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/>
              <a:t>«</a:t>
            </a:r>
            <a:r>
              <a:rPr lang="ru-RU" sz="1800" dirty="0" err="1" smtClean="0"/>
              <a:t>Бд</a:t>
            </a:r>
            <a:r>
              <a:rPr lang="ru-RU" sz="1800" dirty="0" smtClean="0"/>
              <a:t> для заочного обучения студентов»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ru-RU" sz="1700" dirty="0" smtClean="0"/>
              <a:t>занимается тем что приносят пользу для техникума. Услуги включают в себя </a:t>
            </a:r>
            <a:r>
              <a:rPr lang="ru-RU" sz="1700" dirty="0" smtClean="0"/>
              <a:t>разделы для хранения зачёток студентов</a:t>
            </a:r>
            <a:r>
              <a:rPr lang="ru-RU" sz="1700" dirty="0" smtClean="0"/>
              <a:t> </a:t>
            </a:r>
            <a:r>
              <a:rPr lang="ru-RU" sz="1700" dirty="0" smtClean="0"/>
              <a:t>и прочие высоко технологичные ресурсы для сохранения информации о деятельности техникума и личных данных </a:t>
            </a:r>
            <a:r>
              <a:rPr lang="ru-RU" sz="1700" dirty="0" smtClean="0"/>
              <a:t>преподавателей и студентов</a:t>
            </a:r>
            <a:r>
              <a:rPr lang="ru-RU" sz="1700" dirty="0" smtClean="0"/>
              <a:t> </a:t>
            </a:r>
            <a:r>
              <a:rPr lang="ru-RU" sz="1700" dirty="0" smtClean="0"/>
              <a:t>и студентов. </a:t>
            </a:r>
            <a:endParaRPr lang="en-US" sz="17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2E63940-1751-46EF-93A2-C27AFA91D1C7}"/>
              </a:ext>
            </a:extLst>
          </p:cNvPr>
          <p:cNvSpPr txBox="1"/>
          <p:nvPr/>
        </p:nvSpPr>
        <p:spPr>
          <a:xfrm>
            <a:off x="3000291" y="2882542"/>
            <a:ext cx="540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Текущей деятельностью предприятия</a:t>
            </a:r>
            <a:endParaRPr lang="ru-RU" sz="2400" b="1" dirty="0"/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9B5DE742-D163-465F-95DA-53353B48F368}"/>
              </a:ext>
            </a:extLst>
          </p:cNvPr>
          <p:cNvSpPr txBox="1">
            <a:spLocks/>
          </p:cNvSpPr>
          <p:nvPr/>
        </p:nvSpPr>
        <p:spPr>
          <a:xfrm>
            <a:off x="2775763" y="3344207"/>
            <a:ext cx="5625000" cy="170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руководит </a:t>
            </a:r>
            <a:r>
              <a:rPr lang="en-US" sz="1800" dirty="0" smtClean="0"/>
              <a:t>IT-</a:t>
            </a:r>
            <a:r>
              <a:rPr lang="ru-RU" sz="1800" dirty="0" smtClean="0"/>
              <a:t>администратор</a:t>
            </a:r>
            <a:r>
              <a:rPr lang="ru-RU" sz="1800" dirty="0"/>
              <a:t>, который решает главную задачу: организация стабильной и продуктивной работы </a:t>
            </a:r>
            <a:r>
              <a:rPr lang="ru-RU" sz="1800" dirty="0" smtClean="0"/>
              <a:t>базы данных</a:t>
            </a:r>
            <a:r>
              <a:rPr lang="ru-RU" sz="1800" dirty="0" smtClean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5038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проектирования БД: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Создание Базы данных</a:t>
            </a:r>
          </a:p>
          <a:p>
            <a:pPr marL="342900" indent="-342900">
              <a:buAutoNum type="arabicPeriod"/>
            </a:pPr>
            <a:r>
              <a:rPr lang="ru-RU" dirty="0" smtClean="0"/>
              <a:t>Добавление в </a:t>
            </a:r>
            <a:r>
              <a:rPr lang="ru-RU" dirty="0" err="1" smtClean="0"/>
              <a:t>бд</a:t>
            </a:r>
            <a:r>
              <a:rPr lang="ru-RU" dirty="0" smtClean="0"/>
              <a:t> пункт «студенты» и «преподаватели»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Создание связи между студентом и зачёткой</a:t>
            </a:r>
          </a:p>
        </p:txBody>
      </p:sp>
    </p:spTree>
    <p:extLst>
      <p:ext uri="{BB962C8B-B14F-4D97-AF65-F5344CB8AC3E}">
        <p14:creationId xmlns:p14="http://schemas.microsoft.com/office/powerpoint/2010/main" val="262045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>
            <a:extLst>
              <a:ext uri="{FF2B5EF4-FFF2-40B4-BE49-F238E27FC236}">
                <a16:creationId xmlns="" xmlns:a16="http://schemas.microsoft.com/office/drawing/2014/main" id="{4C044C6F-8177-4911-85FD-2E270C2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5760"/>
            <a:ext cx="8164388" cy="54864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Сложности в </a:t>
            </a:r>
            <a:r>
              <a:rPr lang="ru-RU" sz="3600" b="1" dirty="0" smtClean="0"/>
              <a:t> </a:t>
            </a:r>
            <a:r>
              <a:rPr lang="ru-RU" sz="3600" b="1" dirty="0" smtClean="0">
                <a:solidFill>
                  <a:schemeClr val="accent3">
                    <a:lumMod val="75000"/>
                  </a:schemeClr>
                </a:solidFill>
              </a:rPr>
              <a:t>проектиров</a:t>
            </a:r>
            <a:r>
              <a:rPr lang="ru-RU" sz="3600" b="1" dirty="0" smtClean="0">
                <a:solidFill>
                  <a:schemeClr val="accent3">
                    <a:lumMod val="75000"/>
                  </a:schemeClr>
                </a:solidFill>
              </a:rPr>
              <a:t>ании БД:</a:t>
            </a:r>
            <a:endParaRPr lang="ru-RU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98" y="1444609"/>
            <a:ext cx="8221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Заключаются </a:t>
            </a:r>
            <a:r>
              <a:rPr lang="ru-RU" sz="2000" dirty="0" smtClean="0"/>
              <a:t>в </a:t>
            </a:r>
            <a:r>
              <a:rPr lang="ru-RU" sz="2000" dirty="0" smtClean="0"/>
              <a:t>стилисти</a:t>
            </a:r>
            <a:r>
              <a:rPr lang="ru-RU" sz="2000" dirty="0" smtClean="0"/>
              <a:t>ке программы и ограничении времени т.к. 1С требует продумывания всех моментов и после реализацию.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0375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ДАЛЬНЕЙШИЕ РАЗВИТИЯ </a:t>
            </a:r>
            <a:r>
              <a:rPr lang="ru-RU" b="1" dirty="0" smtClean="0"/>
              <a:t>БД: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412776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1.Создание разделов с билетами для студентов заочников</a:t>
            </a:r>
            <a:endParaRPr lang="ru-RU" dirty="0"/>
          </a:p>
          <a:p>
            <a:r>
              <a:rPr lang="ru-RU" dirty="0"/>
              <a:t>2.Создание хранилища преподавателей</a:t>
            </a:r>
            <a:endParaRPr lang="ru-RU" dirty="0"/>
          </a:p>
          <a:p>
            <a:r>
              <a:rPr lang="ru-RU" dirty="0"/>
              <a:t>3.Создание раздела с </a:t>
            </a:r>
            <a:r>
              <a:rPr lang="ru-RU" dirty="0" err="1"/>
              <a:t>видеолекциями</a:t>
            </a:r>
            <a:r>
              <a:rPr lang="ru-RU" dirty="0"/>
              <a:t> и прикрепленным к ним практическим работами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3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Экономическое обоснование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решили создать базу данных, чтобы упростить заочное обучение для студентов нашего техникума потому, что наш продукт имеет  понятный интерфейс, наличие вкладок с зачётками студентов, а также раздела «Предметы» для удобного просмотра всех предметов.</a:t>
            </a:r>
            <a:br>
              <a:rPr lang="ru-RU" dirty="0"/>
            </a:br>
            <a:r>
              <a:rPr lang="ru-RU" dirty="0"/>
              <a:t>Поэтому мы считаем, что наш продукт будет лучше аналогов созданных для нашего техникума.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7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9675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результате выполнения </a:t>
            </a:r>
            <a:r>
              <a:rPr lang="ru-RU" dirty="0" smtClean="0"/>
              <a:t>проекта </a:t>
            </a:r>
            <a:r>
              <a:rPr lang="ru-RU" dirty="0"/>
              <a:t>была разработана информационная система на платформе 1С: Предприятие 8.3</a:t>
            </a:r>
            <a:r>
              <a:rPr lang="ru-RU" dirty="0" smtClean="0"/>
              <a:t>. </a:t>
            </a:r>
            <a:r>
              <a:rPr lang="ru-RU" dirty="0" smtClean="0"/>
              <a:t>База имеет огромный потенциал и будет развиваться дальше.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9F2AD0-04E1-4AB9-AC87-3EC9149691A9}"/>
              </a:ext>
            </a:extLst>
          </p:cNvPr>
          <p:cNvSpPr txBox="1"/>
          <p:nvPr/>
        </p:nvSpPr>
        <p:spPr>
          <a:xfrm>
            <a:off x="179512" y="2636912"/>
            <a:ext cx="8552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1.Выполнены поставленные цели.</a:t>
            </a:r>
          </a:p>
          <a:p>
            <a:r>
              <a:rPr lang="ru-RU" sz="2800" b="1" dirty="0" smtClean="0"/>
              <a:t>2.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/>
              <a:t>Приобретены новые знания</a:t>
            </a:r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67885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: фигура 9">
            <a:extLst>
              <a:ext uri="{FF2B5EF4-FFF2-40B4-BE49-F238E27FC236}">
                <a16:creationId xmlns:a16="http://schemas.microsoft.com/office/drawing/2014/main" xmlns="" id="{93430012-BA3A-4636-B839-750794681A1D}"/>
              </a:ext>
            </a:extLst>
          </p:cNvPr>
          <p:cNvSpPr/>
          <p:nvPr/>
        </p:nvSpPr>
        <p:spPr>
          <a:xfrm>
            <a:off x="0" y="1988840"/>
            <a:ext cx="7780845" cy="2530106"/>
          </a:xfrm>
          <a:custGeom>
            <a:avLst/>
            <a:gdLst>
              <a:gd name="connsiteX0" fmla="*/ 0 w 7780845"/>
              <a:gd name="connsiteY0" fmla="*/ 0 h 2530106"/>
              <a:gd name="connsiteX1" fmla="*/ 7780845 w 7780845"/>
              <a:gd name="connsiteY1" fmla="*/ 0 h 2530106"/>
              <a:gd name="connsiteX2" fmla="*/ 6620089 w 7780845"/>
              <a:gd name="connsiteY2" fmla="*/ 2530106 h 2530106"/>
              <a:gd name="connsiteX3" fmla="*/ 0 w 7780845"/>
              <a:gd name="connsiteY3" fmla="*/ 2530106 h 25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0845" h="2530106">
                <a:moveTo>
                  <a:pt x="0" y="0"/>
                </a:moveTo>
                <a:lnTo>
                  <a:pt x="7780845" y="0"/>
                </a:lnTo>
                <a:lnTo>
                  <a:pt x="6620089" y="2530106"/>
                </a:lnTo>
                <a:lnTo>
                  <a:pt x="0" y="2530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Куратор </a:t>
            </a:r>
            <a:r>
              <a:rPr lang="ru-RU" dirty="0">
                <a:solidFill>
                  <a:schemeClr val="tx1"/>
                </a:solidFill>
              </a:rPr>
              <a:t>проекта: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 err="1">
                <a:solidFill>
                  <a:schemeClr val="tx1"/>
                </a:solidFill>
              </a:rPr>
              <a:t>Кутепова</a:t>
            </a:r>
            <a:r>
              <a:rPr lang="ru-RU" dirty="0">
                <a:solidFill>
                  <a:schemeClr val="tx1"/>
                </a:solidFill>
              </a:rPr>
              <a:t> Олеся Александровна</a:t>
            </a:r>
            <a:endParaRPr lang="ru-RU" sz="1400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72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366</TotalTime>
  <Words>283</Words>
  <Application>Microsoft Office PowerPoint</Application>
  <PresentationFormat>Экран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Углы</vt:lpstr>
      <vt:lpstr>Презентация PowerPoint</vt:lpstr>
      <vt:lpstr>Презентация PowerPoint</vt:lpstr>
      <vt:lpstr>Презентация PowerPoint</vt:lpstr>
      <vt:lpstr>Этапы проектирования БД:</vt:lpstr>
      <vt:lpstr>Сложности в  проектировании БД:</vt:lpstr>
      <vt:lpstr>ДАЛЬНЕЙШИЕ РАЗВИТИЯ БД:</vt:lpstr>
      <vt:lpstr>Экономическое обоснование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</dc:creator>
  <cp:lastModifiedBy>PC</cp:lastModifiedBy>
  <cp:revision>18</cp:revision>
  <dcterms:created xsi:type="dcterms:W3CDTF">2021-12-17T12:28:10Z</dcterms:created>
  <dcterms:modified xsi:type="dcterms:W3CDTF">2021-12-19T11:27:57Z</dcterms:modified>
</cp:coreProperties>
</file>