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23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86D290-3331-4D64-8F34-1C074EBB3E39}" type="datetimeFigureOut">
              <a:rPr lang="en-US" smtClean="0"/>
              <a:pPr/>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572E8-EBA1-4F2F-BA57-ECDCC645E01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86D290-3331-4D64-8F34-1C074EBB3E39}" type="datetimeFigureOut">
              <a:rPr lang="en-US" smtClean="0"/>
              <a:pPr/>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572E8-EBA1-4F2F-BA57-ECDCC645E01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86D290-3331-4D64-8F34-1C074EBB3E39}" type="datetimeFigureOut">
              <a:rPr lang="en-US" smtClean="0"/>
              <a:pPr/>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572E8-EBA1-4F2F-BA57-ECDCC645E01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86D290-3331-4D64-8F34-1C074EBB3E39}" type="datetimeFigureOut">
              <a:rPr lang="en-US" smtClean="0"/>
              <a:pPr/>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572E8-EBA1-4F2F-BA57-ECDCC645E01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86D290-3331-4D64-8F34-1C074EBB3E39}" type="datetimeFigureOut">
              <a:rPr lang="en-US" smtClean="0"/>
              <a:pPr/>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572E8-EBA1-4F2F-BA57-ECDCC645E01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86D290-3331-4D64-8F34-1C074EBB3E39}" type="datetimeFigureOut">
              <a:rPr lang="en-US" smtClean="0"/>
              <a:pPr/>
              <a:t>9/23/2018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D572E8-EBA1-4F2F-BA57-ECDCC645E01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86D290-3331-4D64-8F34-1C074EBB3E39}" type="datetimeFigureOut">
              <a:rPr lang="en-US" smtClean="0"/>
              <a:pPr/>
              <a:t>9/23/2018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D572E8-EBA1-4F2F-BA57-ECDCC645E01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86D290-3331-4D64-8F34-1C074EBB3E39}" type="datetimeFigureOut">
              <a:rPr lang="en-US" smtClean="0"/>
              <a:pPr/>
              <a:t>9/23/2018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D572E8-EBA1-4F2F-BA57-ECDCC645E01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6D290-3331-4D64-8F34-1C074EBB3E39}" type="datetimeFigureOut">
              <a:rPr lang="en-US" smtClean="0"/>
              <a:pPr/>
              <a:t>9/23/2018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D572E8-EBA1-4F2F-BA57-ECDCC645E01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86D290-3331-4D64-8F34-1C074EBB3E39}" type="datetimeFigureOut">
              <a:rPr lang="en-US" smtClean="0"/>
              <a:pPr/>
              <a:t>9/23/2018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D572E8-EBA1-4F2F-BA57-ECDCC645E01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86D290-3331-4D64-8F34-1C074EBB3E39}" type="datetimeFigureOut">
              <a:rPr lang="en-US" smtClean="0"/>
              <a:pPr/>
              <a:t>9/23/2018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D572E8-EBA1-4F2F-BA57-ECDCC645E01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86D290-3331-4D64-8F34-1C074EBB3E39}" type="datetimeFigureOut">
              <a:rPr lang="en-US" smtClean="0"/>
              <a:pPr/>
              <a:t>9/23/2018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D572E8-EBA1-4F2F-BA57-ECDCC645E01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012825"/>
          </a:xfrm>
        </p:spPr>
        <p:txBody>
          <a:bodyPr/>
          <a:lstStyle/>
          <a:p>
            <a:pPr algn="l"/>
            <a:r>
              <a:rPr lang="en-US" b="1" dirty="0" smtClean="0">
                <a:solidFill>
                  <a:srgbClr val="C00000"/>
                </a:solidFill>
              </a:rPr>
              <a:t>Digital Evidence</a:t>
            </a:r>
            <a:endParaRPr lang="en-US" b="1" dirty="0">
              <a:solidFill>
                <a:srgbClr val="C00000"/>
              </a:solidFill>
            </a:endParaRPr>
          </a:p>
        </p:txBody>
      </p:sp>
      <p:sp>
        <p:nvSpPr>
          <p:cNvPr id="3" name="Subtitle 2"/>
          <p:cNvSpPr>
            <a:spLocks noGrp="1"/>
          </p:cNvSpPr>
          <p:nvPr>
            <p:ph type="subTitle" idx="1"/>
          </p:nvPr>
        </p:nvSpPr>
        <p:spPr>
          <a:xfrm>
            <a:off x="533400" y="1219200"/>
            <a:ext cx="8153400" cy="5029200"/>
          </a:xfrm>
        </p:spPr>
        <p:txBody>
          <a:bodyPr>
            <a:normAutofit/>
          </a:bodyPr>
          <a:lstStyle/>
          <a:p>
            <a:pPr algn="just"/>
            <a:r>
              <a:rPr lang="en-US" dirty="0" smtClean="0">
                <a:solidFill>
                  <a:schemeClr val="tx2"/>
                </a:solidFill>
              </a:rPr>
              <a:t>Digital evidence is information stored or transmitted in binary form that may be relied on in court. It can be found on a computer hard drive, a mobile phone, a personal digital assistant (PDA), a CD, and a flash card in a digital camera, among other place s. Digital evidence is commonly associated with electronic crime, or e-crime, such as child pornography or credit card fraud.</a:t>
            </a:r>
            <a:endParaRPr lang="en-US" dirty="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C00000"/>
                </a:solidFill>
              </a:rPr>
              <a:t>Hidden Files</a:t>
            </a:r>
            <a:endParaRPr lang="en-US" b="1" dirty="0">
              <a:solidFill>
                <a:srgbClr val="C00000"/>
              </a:solidFill>
            </a:endParaRPr>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dirty="0" smtClean="0">
                <a:solidFill>
                  <a:schemeClr val="tx2"/>
                </a:solidFill>
              </a:rPr>
              <a:t>Not usually visible in OS.</a:t>
            </a:r>
          </a:p>
          <a:p>
            <a:pPr>
              <a:buFont typeface="Wingdings" pitchFamily="2" charset="2"/>
              <a:buChar char="Ø"/>
            </a:pPr>
            <a:r>
              <a:rPr lang="en-US" dirty="0" smtClean="0">
                <a:solidFill>
                  <a:schemeClr val="tx2"/>
                </a:solidFill>
              </a:rPr>
              <a:t>May be hidden by using password and some application software.</a:t>
            </a:r>
          </a:p>
          <a:p>
            <a:pPr>
              <a:buFont typeface="Wingdings" pitchFamily="2" charset="2"/>
              <a:buChar char="Ø"/>
            </a:pPr>
            <a:r>
              <a:rPr lang="en-US" dirty="0" smtClean="0">
                <a:solidFill>
                  <a:schemeClr val="tx2"/>
                </a:solidFill>
              </a:rPr>
              <a:t>May contain very important information from evidentiary point of view.</a:t>
            </a:r>
          </a:p>
          <a:p>
            <a:pPr>
              <a:buFont typeface="Wingdings" pitchFamily="2" charset="2"/>
              <a:buChar char="Ø"/>
            </a:pPr>
            <a:r>
              <a:rPr lang="en-US" dirty="0" smtClean="0">
                <a:solidFill>
                  <a:schemeClr val="tx2"/>
                </a:solidFill>
              </a:rPr>
              <a:t>Very difficult to identify and examine unless the examiner is fully aware of its existence.</a:t>
            </a:r>
          </a:p>
          <a:p>
            <a:pPr>
              <a:buFont typeface="Wingdings" pitchFamily="2" charset="2"/>
              <a:buChar char="Ø"/>
            </a:pPr>
            <a:r>
              <a:rPr lang="en-US" dirty="0" smtClean="0">
                <a:solidFill>
                  <a:schemeClr val="tx2"/>
                </a:solidFill>
              </a:rPr>
              <a:t>May be visible after the analysis of the image backup of the storage.</a:t>
            </a:r>
          </a:p>
          <a:p>
            <a:pPr>
              <a:buFont typeface="Wingdings" pitchFamily="2" charset="2"/>
              <a:buChar char="Ø"/>
            </a:pPr>
            <a:endParaRPr lang="en-US" dirty="0">
              <a:solidFill>
                <a:schemeClr val="tx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C00000"/>
                </a:solidFill>
              </a:rPr>
              <a:t>Encrypted Files</a:t>
            </a:r>
            <a:endParaRPr lang="en-US" dirty="0">
              <a:solidFill>
                <a:srgbClr val="C00000"/>
              </a:solidFill>
            </a:endParaRPr>
          </a:p>
        </p:txBody>
      </p:sp>
      <p:sp>
        <p:nvSpPr>
          <p:cNvPr id="3" name="Content Placeholder 2"/>
          <p:cNvSpPr>
            <a:spLocks noGrp="1"/>
          </p:cNvSpPr>
          <p:nvPr>
            <p:ph idx="1"/>
          </p:nvPr>
        </p:nvSpPr>
        <p:spPr/>
        <p:txBody>
          <a:bodyPr/>
          <a:lstStyle/>
          <a:p>
            <a:pPr>
              <a:buFont typeface="Wingdings" pitchFamily="2" charset="2"/>
              <a:buChar char="Ø"/>
            </a:pPr>
            <a:r>
              <a:rPr lang="en-US" dirty="0" smtClean="0">
                <a:solidFill>
                  <a:schemeClr val="tx2"/>
                </a:solidFill>
              </a:rPr>
              <a:t>Nobody can understand the information contained in.</a:t>
            </a:r>
          </a:p>
          <a:p>
            <a:pPr>
              <a:buFont typeface="Wingdings" pitchFamily="2" charset="2"/>
              <a:buChar char="Ø"/>
            </a:pPr>
            <a:r>
              <a:rPr lang="en-US" dirty="0" smtClean="0">
                <a:solidFill>
                  <a:schemeClr val="tx2"/>
                </a:solidFill>
              </a:rPr>
              <a:t>A decryption key is required to understand to contents.</a:t>
            </a:r>
          </a:p>
          <a:p>
            <a:pPr>
              <a:buFont typeface="Wingdings" pitchFamily="2" charset="2"/>
              <a:buChar char="Ø"/>
            </a:pPr>
            <a:r>
              <a:rPr lang="en-US" dirty="0" smtClean="0">
                <a:solidFill>
                  <a:schemeClr val="tx2"/>
                </a:solidFill>
              </a:rPr>
              <a:t>Strong encryption is the criminals’ best friend and police men’s worst enemy.</a:t>
            </a:r>
            <a:endParaRPr lang="en-US" dirty="0">
              <a:solidFill>
                <a:schemeClr val="tx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solidFill>
                  <a:srgbClr val="C00000"/>
                </a:solidFill>
              </a:rPr>
              <a:t>RAM Slack, File Slack, Drive Slack</a:t>
            </a:r>
            <a:endParaRPr lang="en-US" b="1" dirty="0">
              <a:solidFill>
                <a:srgbClr val="C00000"/>
              </a:solidFill>
            </a:endParaRPr>
          </a:p>
        </p:txBody>
      </p:sp>
      <p:sp>
        <p:nvSpPr>
          <p:cNvPr id="5" name="Content Placeholder 4"/>
          <p:cNvSpPr>
            <a:spLocks noGrp="1"/>
          </p:cNvSpPr>
          <p:nvPr>
            <p:ph idx="1"/>
          </p:nvPr>
        </p:nvSpPr>
        <p:spPr/>
        <p:txBody>
          <a:bodyPr>
            <a:normAutofit fontScale="92500" lnSpcReduction="20000"/>
          </a:bodyPr>
          <a:lstStyle/>
          <a:p>
            <a:pPr>
              <a:buNone/>
            </a:pPr>
            <a:r>
              <a:rPr lang="en-US" dirty="0" smtClean="0">
                <a:solidFill>
                  <a:srgbClr val="FF0000"/>
                </a:solidFill>
              </a:rPr>
              <a:t>File Slack: </a:t>
            </a:r>
            <a:r>
              <a:rPr lang="en-US" dirty="0" smtClean="0">
                <a:solidFill>
                  <a:schemeClr val="tx2"/>
                </a:solidFill>
              </a:rPr>
              <a:t>Small space between the end of the file contents and end of the last cluster allocated to it.</a:t>
            </a:r>
          </a:p>
          <a:p>
            <a:pPr>
              <a:buNone/>
            </a:pPr>
            <a:r>
              <a:rPr lang="en-US" dirty="0" smtClean="0">
                <a:solidFill>
                  <a:srgbClr val="FF0000"/>
                </a:solidFill>
              </a:rPr>
              <a:t>RAM Slack:</a:t>
            </a:r>
            <a:r>
              <a:rPr lang="en-US" dirty="0" smtClean="0"/>
              <a:t> </a:t>
            </a:r>
            <a:r>
              <a:rPr lang="en-US" dirty="0" smtClean="0">
                <a:solidFill>
                  <a:schemeClr val="tx2"/>
                </a:solidFill>
              </a:rPr>
              <a:t>If there is not enough data to fill the last sector in the last cluster, the OS innocently writes random data from memory (RAM) to the unfilled area in the last sector. </a:t>
            </a:r>
          </a:p>
          <a:p>
            <a:pPr>
              <a:buNone/>
            </a:pPr>
            <a:endParaRPr lang="en-US" dirty="0" smtClean="0"/>
          </a:p>
          <a:p>
            <a:pPr>
              <a:buNone/>
            </a:pPr>
            <a:r>
              <a:rPr lang="en-US" dirty="0" smtClean="0">
                <a:solidFill>
                  <a:srgbClr val="FF0000"/>
                </a:solidFill>
              </a:rPr>
              <a:t>Drive Slack:</a:t>
            </a:r>
            <a:r>
              <a:rPr lang="en-US" dirty="0" smtClean="0"/>
              <a:t> </a:t>
            </a:r>
            <a:r>
              <a:rPr lang="en-US" dirty="0" smtClean="0">
                <a:solidFill>
                  <a:schemeClr val="tx2"/>
                </a:solidFill>
              </a:rPr>
              <a:t>The remaining sectors which are a part of the last cluster assigned to the file but not filled with any file data.</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RAM Slack, File Slack, Drive Slack</a:t>
            </a:r>
            <a:endParaRPr lang="en-US" b="1" dirty="0">
              <a:solidFill>
                <a:srgbClr val="C00000"/>
              </a:solidFill>
            </a:endParaRPr>
          </a:p>
        </p:txBody>
      </p:sp>
      <p:pic>
        <p:nvPicPr>
          <p:cNvPr id="4" name="Content Placeholder 3" descr="Cluster_and_RAM_Slack.png"/>
          <p:cNvPicPr>
            <a:picLocks noGrp="1" noChangeAspect="1"/>
          </p:cNvPicPr>
          <p:nvPr>
            <p:ph idx="1"/>
          </p:nvPr>
        </p:nvPicPr>
        <p:blipFill>
          <a:blip r:embed="rId2"/>
          <a:stretch>
            <a:fillRect/>
          </a:stretch>
        </p:blipFill>
        <p:spPr>
          <a:xfrm>
            <a:off x="425534" y="1981200"/>
            <a:ext cx="8261266" cy="24384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C00000"/>
                </a:solidFill>
              </a:rPr>
              <a:t>Browser Data</a:t>
            </a:r>
            <a:endParaRPr lang="en-US" dirty="0">
              <a:solidFill>
                <a:srgbClr val="C00000"/>
              </a:solidFill>
            </a:endParaRPr>
          </a:p>
        </p:txBody>
      </p:sp>
      <p:sp>
        <p:nvSpPr>
          <p:cNvPr id="3" name="Content Placeholder 2"/>
          <p:cNvSpPr>
            <a:spLocks noGrp="1"/>
          </p:cNvSpPr>
          <p:nvPr>
            <p:ph idx="1"/>
          </p:nvPr>
        </p:nvSpPr>
        <p:spPr>
          <a:xfrm>
            <a:off x="228600" y="1600200"/>
            <a:ext cx="8458200" cy="4525963"/>
          </a:xfrm>
        </p:spPr>
        <p:txBody>
          <a:bodyPr>
            <a:normAutofit/>
          </a:bodyPr>
          <a:lstStyle/>
          <a:p>
            <a:pPr>
              <a:buFont typeface="Wingdings" pitchFamily="2" charset="2"/>
              <a:buChar char="Ø"/>
            </a:pPr>
            <a:r>
              <a:rPr lang="en-US" dirty="0" smtClean="0">
                <a:solidFill>
                  <a:schemeClr val="tx2"/>
                </a:solidFill>
              </a:rPr>
              <a:t>The URL line at the top of the browser contains a drop-down list box of recently visited sites and will auto-complete.</a:t>
            </a:r>
          </a:p>
          <a:p>
            <a:pPr>
              <a:buFont typeface="Wingdings" pitchFamily="2" charset="2"/>
              <a:buChar char="Ø"/>
            </a:pPr>
            <a:r>
              <a:rPr lang="en-US" dirty="0" smtClean="0">
                <a:solidFill>
                  <a:schemeClr val="tx2"/>
                </a:solidFill>
              </a:rPr>
              <a:t>Most sites drop cookies on machine. Many of the users are not aware of the existence of the cookies. By opening of the cookies investigators can see all the cookies deposited in the machine. </a:t>
            </a:r>
            <a:endParaRPr lang="en-US" dirty="0">
              <a:solidFill>
                <a:schemeClr val="tx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C00000"/>
                </a:solidFill>
              </a:rPr>
              <a:t>Log Files</a:t>
            </a:r>
            <a:endParaRPr lang="en-US" b="1" dirty="0">
              <a:solidFill>
                <a:srgbClr val="C00000"/>
              </a:solidFill>
            </a:endParaRPr>
          </a:p>
        </p:txBody>
      </p:sp>
      <p:sp>
        <p:nvSpPr>
          <p:cNvPr id="3" name="Content Placeholder 2"/>
          <p:cNvSpPr>
            <a:spLocks noGrp="1"/>
          </p:cNvSpPr>
          <p:nvPr>
            <p:ph idx="1"/>
          </p:nvPr>
        </p:nvSpPr>
        <p:spPr>
          <a:xfrm>
            <a:off x="228600" y="1600200"/>
            <a:ext cx="8458200" cy="4525963"/>
          </a:xfrm>
        </p:spPr>
        <p:txBody>
          <a:bodyPr/>
          <a:lstStyle/>
          <a:p>
            <a:pPr>
              <a:buFont typeface="Wingdings" pitchFamily="2" charset="2"/>
              <a:buChar char="Ø"/>
            </a:pPr>
            <a:r>
              <a:rPr lang="en-US" dirty="0" smtClean="0">
                <a:solidFill>
                  <a:schemeClr val="tx2"/>
                </a:solidFill>
              </a:rPr>
              <a:t>Computers maintain important log information in log files. Such files are generated by web servers, FTP servers, Email servers, Firewalls, modems etc.</a:t>
            </a:r>
          </a:p>
          <a:p>
            <a:pPr>
              <a:buFont typeface="Wingdings" pitchFamily="2" charset="2"/>
              <a:buChar char="Ø"/>
            </a:pPr>
            <a:r>
              <a:rPr lang="en-US" dirty="0" smtClean="0">
                <a:solidFill>
                  <a:schemeClr val="tx2"/>
                </a:solidFill>
              </a:rPr>
              <a:t>Web servers store important information in files with the log extension.</a:t>
            </a:r>
          </a:p>
          <a:p>
            <a:pPr>
              <a:buFont typeface="Wingdings" pitchFamily="2" charset="2"/>
              <a:buChar char="Ø"/>
            </a:pPr>
            <a:r>
              <a:rPr lang="en-US" dirty="0" smtClean="0">
                <a:solidFill>
                  <a:schemeClr val="tx2"/>
                </a:solidFill>
              </a:rPr>
              <a:t>The log files can be opened as text files to read the raw log data.</a:t>
            </a:r>
            <a:endParaRPr lang="en-US" dirty="0">
              <a:solidFill>
                <a:schemeClr val="tx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C00000"/>
                </a:solidFill>
              </a:rPr>
              <a:t>Digital Evidence</a:t>
            </a:r>
            <a:endParaRPr lang="en-US" b="1" dirty="0">
              <a:solidFill>
                <a:srgbClr val="C00000"/>
              </a:solidFill>
            </a:endParaRPr>
          </a:p>
        </p:txBody>
      </p:sp>
      <p:sp>
        <p:nvSpPr>
          <p:cNvPr id="3" name="Content Placeholder 2"/>
          <p:cNvSpPr>
            <a:spLocks noGrp="1"/>
          </p:cNvSpPr>
          <p:nvPr>
            <p:ph idx="1"/>
          </p:nvPr>
        </p:nvSpPr>
        <p:spPr/>
        <p:txBody>
          <a:bodyPr/>
          <a:lstStyle/>
          <a:p>
            <a:pPr>
              <a:buNone/>
            </a:pPr>
            <a:r>
              <a:rPr lang="en-US" dirty="0" smtClean="0">
                <a:solidFill>
                  <a:schemeClr val="tx2"/>
                </a:solidFill>
              </a:rPr>
              <a:t>Computer technologies are tend to bifurcate the process into two steps:</a:t>
            </a:r>
          </a:p>
          <a:p>
            <a:pPr marL="514350" indent="-514350">
              <a:buAutoNum type="arabicParenR"/>
            </a:pPr>
            <a:r>
              <a:rPr lang="en-US" dirty="0" smtClean="0">
                <a:solidFill>
                  <a:schemeClr val="tx2"/>
                </a:solidFill>
              </a:rPr>
              <a:t>The police or law enforcing authority at first execute a physical search to seize computer hardware.</a:t>
            </a:r>
          </a:p>
          <a:p>
            <a:pPr marL="514350" indent="-514350">
              <a:buNone/>
            </a:pPr>
            <a:r>
              <a:rPr lang="en-US" dirty="0" smtClean="0">
                <a:solidFill>
                  <a:schemeClr val="tx2"/>
                </a:solidFill>
              </a:rPr>
              <a:t>2) Execute an electronic search to obtain the data from the seized computer storage device.</a:t>
            </a:r>
            <a:endParaRPr lang="en-US" dirty="0">
              <a:solidFill>
                <a:schemeClr val="tx2"/>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l"/>
            <a:r>
              <a:rPr lang="en-US" b="1" dirty="0" smtClean="0">
                <a:solidFill>
                  <a:srgbClr val="C00000"/>
                </a:solidFill>
              </a:rPr>
              <a:t>Recovery of Digital Evidence</a:t>
            </a:r>
            <a:endParaRPr lang="en-US" b="1" dirty="0">
              <a:solidFill>
                <a:srgbClr val="C00000"/>
              </a:solidFill>
            </a:endParaRPr>
          </a:p>
        </p:txBody>
      </p:sp>
      <p:sp>
        <p:nvSpPr>
          <p:cNvPr id="3" name="Content Placeholder 2"/>
          <p:cNvSpPr>
            <a:spLocks noGrp="1"/>
          </p:cNvSpPr>
          <p:nvPr>
            <p:ph idx="1"/>
          </p:nvPr>
        </p:nvSpPr>
        <p:spPr>
          <a:xfrm>
            <a:off x="457200" y="1295400"/>
            <a:ext cx="8458200" cy="4525963"/>
          </a:xfrm>
        </p:spPr>
        <p:txBody>
          <a:bodyPr>
            <a:normAutofit lnSpcReduction="10000"/>
          </a:bodyPr>
          <a:lstStyle/>
          <a:p>
            <a:pPr>
              <a:buFont typeface="Wingdings" pitchFamily="2" charset="2"/>
              <a:buChar char="Ø"/>
            </a:pPr>
            <a:r>
              <a:rPr lang="en-US" dirty="0" smtClean="0"/>
              <a:t>Every cyber crime has some unique points to be considered.</a:t>
            </a:r>
          </a:p>
          <a:p>
            <a:pPr>
              <a:buFont typeface="Wingdings" pitchFamily="2" charset="2"/>
              <a:buChar char="Ø"/>
            </a:pPr>
            <a:r>
              <a:rPr lang="en-US" dirty="0" smtClean="0"/>
              <a:t>Determine the initial steps to be taken towards the recovery of digital evidence.</a:t>
            </a:r>
          </a:p>
          <a:p>
            <a:pPr>
              <a:buFont typeface="Wingdings" pitchFamily="2" charset="2"/>
              <a:buChar char="Ø"/>
            </a:pPr>
            <a:r>
              <a:rPr lang="en-US" dirty="0" smtClean="0"/>
              <a:t>After completion of the initial procedures, the actual data recovery or evidence collection phase starts.</a:t>
            </a:r>
          </a:p>
          <a:p>
            <a:pPr>
              <a:buFont typeface="Wingdings" pitchFamily="2" charset="2"/>
              <a:buChar char="Ø"/>
            </a:pPr>
            <a:r>
              <a:rPr lang="en-US" dirty="0" smtClean="0"/>
              <a:t>Examinations should be conducted thoroughly, authentic and unaltered.</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l"/>
            <a:r>
              <a:rPr lang="en-US" b="1" dirty="0" smtClean="0">
                <a:solidFill>
                  <a:srgbClr val="C00000"/>
                </a:solidFill>
              </a:rPr>
              <a:t>Hard Disk Examination</a:t>
            </a:r>
            <a:endParaRPr lang="en-US" b="1" dirty="0">
              <a:solidFill>
                <a:srgbClr val="C00000"/>
              </a:solidFill>
            </a:endParaRPr>
          </a:p>
        </p:txBody>
      </p:sp>
      <p:sp>
        <p:nvSpPr>
          <p:cNvPr id="3" name="Content Placeholder 2"/>
          <p:cNvSpPr>
            <a:spLocks noGrp="1"/>
          </p:cNvSpPr>
          <p:nvPr>
            <p:ph idx="1"/>
          </p:nvPr>
        </p:nvSpPr>
        <p:spPr>
          <a:xfrm>
            <a:off x="457200" y="1219200"/>
            <a:ext cx="8534400" cy="5334000"/>
          </a:xfrm>
        </p:spPr>
        <p:txBody>
          <a:bodyPr>
            <a:normAutofit fontScale="85000" lnSpcReduction="10000"/>
          </a:bodyPr>
          <a:lstStyle/>
          <a:p>
            <a:pPr>
              <a:buFont typeface="Wingdings" pitchFamily="2" charset="2"/>
              <a:buChar char="Ø"/>
            </a:pPr>
            <a:r>
              <a:rPr lang="en-US" dirty="0" smtClean="0"/>
              <a:t>The media used for examination, should be virus free.</a:t>
            </a:r>
          </a:p>
          <a:p>
            <a:pPr>
              <a:buFont typeface="Wingdings" pitchFamily="2" charset="2"/>
              <a:buChar char="Ø"/>
            </a:pPr>
            <a:r>
              <a:rPr lang="en-US" dirty="0" smtClean="0"/>
              <a:t>The original media should not be used for examination. A bit-stream image of the original hard disk should be used.</a:t>
            </a:r>
          </a:p>
          <a:p>
            <a:pPr>
              <a:buFont typeface="Wingdings" pitchFamily="2" charset="2"/>
              <a:buChar char="Ø"/>
            </a:pPr>
            <a:r>
              <a:rPr lang="en-US" dirty="0" smtClean="0"/>
              <a:t>The bit-stream image should be verified by MD5 hash value.</a:t>
            </a:r>
          </a:p>
          <a:p>
            <a:pPr>
              <a:buFont typeface="Wingdings" pitchFamily="2" charset="2"/>
              <a:buChar char="Ø"/>
            </a:pPr>
            <a:r>
              <a:rPr lang="en-US" dirty="0" smtClean="0"/>
              <a:t>The boot record data, command files should be examined.</a:t>
            </a:r>
          </a:p>
          <a:p>
            <a:pPr>
              <a:buFont typeface="Wingdings" pitchFamily="2" charset="2"/>
              <a:buChar char="Ø"/>
            </a:pPr>
            <a:r>
              <a:rPr lang="en-US" dirty="0" smtClean="0"/>
              <a:t>All recoverable deleted files should be restored.</a:t>
            </a:r>
          </a:p>
          <a:p>
            <a:pPr>
              <a:buFont typeface="Wingdings" pitchFamily="2" charset="2"/>
              <a:buChar char="Ø"/>
            </a:pPr>
            <a:r>
              <a:rPr lang="en-US" dirty="0" smtClean="0"/>
              <a:t>All the files contained on the hard disk should be listed.</a:t>
            </a:r>
          </a:p>
          <a:p>
            <a:pPr>
              <a:buFont typeface="Wingdings" pitchFamily="2" charset="2"/>
              <a:buChar char="Ø"/>
            </a:pPr>
            <a:r>
              <a:rPr lang="en-US" dirty="0" smtClean="0"/>
              <a:t>The unallocated storage and slack space should be examined.</a:t>
            </a:r>
          </a:p>
          <a:p>
            <a:pPr>
              <a:buFont typeface="Wingdings" pitchFamily="2" charset="2"/>
              <a:buChar char="Ø"/>
            </a:pPr>
            <a:r>
              <a:rPr lang="en-US" dirty="0" smtClean="0"/>
              <a:t>Attempts should be made to decrypt pass-protected files.</a:t>
            </a:r>
          </a:p>
          <a:p>
            <a:pPr>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8038"/>
          </a:xfrm>
        </p:spPr>
        <p:txBody>
          <a:bodyPr/>
          <a:lstStyle/>
          <a:p>
            <a:pPr algn="l"/>
            <a:r>
              <a:rPr lang="en-US" b="1" dirty="0" smtClean="0">
                <a:solidFill>
                  <a:srgbClr val="C00000"/>
                </a:solidFill>
              </a:rPr>
              <a:t>Floppy Disk Examination</a:t>
            </a:r>
            <a:endParaRPr lang="en-US" b="1" dirty="0">
              <a:solidFill>
                <a:srgbClr val="C00000"/>
              </a:solidFill>
            </a:endParaRPr>
          </a:p>
        </p:txBody>
      </p:sp>
      <p:sp>
        <p:nvSpPr>
          <p:cNvPr id="3" name="Content Placeholder 2"/>
          <p:cNvSpPr>
            <a:spLocks noGrp="1"/>
          </p:cNvSpPr>
          <p:nvPr>
            <p:ph idx="1"/>
          </p:nvPr>
        </p:nvSpPr>
        <p:spPr>
          <a:xfrm>
            <a:off x="457200" y="914400"/>
            <a:ext cx="8229600" cy="5211763"/>
          </a:xfrm>
        </p:spPr>
        <p:txBody>
          <a:bodyPr>
            <a:normAutofit fontScale="85000" lnSpcReduction="10000"/>
          </a:bodyPr>
          <a:lstStyle/>
          <a:p>
            <a:pPr>
              <a:buFont typeface="Wingdings" pitchFamily="2" charset="2"/>
              <a:buChar char="Ø"/>
            </a:pPr>
            <a:r>
              <a:rPr lang="en-US" dirty="0" smtClean="0">
                <a:solidFill>
                  <a:schemeClr val="tx2"/>
                </a:solidFill>
              </a:rPr>
              <a:t>The media used for examination, should be virus free.</a:t>
            </a:r>
          </a:p>
          <a:p>
            <a:pPr>
              <a:buFont typeface="Wingdings" pitchFamily="2" charset="2"/>
              <a:buChar char="Ø"/>
            </a:pPr>
            <a:r>
              <a:rPr lang="en-US" dirty="0" smtClean="0">
                <a:solidFill>
                  <a:schemeClr val="tx2"/>
                </a:solidFill>
              </a:rPr>
              <a:t>A duplicate image of the original floppy disk should be made on another floppy disk.</a:t>
            </a:r>
          </a:p>
          <a:p>
            <a:pPr>
              <a:buFont typeface="Wingdings" pitchFamily="2" charset="2"/>
              <a:buChar char="Ø"/>
            </a:pPr>
            <a:r>
              <a:rPr lang="en-US" dirty="0" smtClean="0">
                <a:solidFill>
                  <a:schemeClr val="tx2"/>
                </a:solidFill>
              </a:rPr>
              <a:t>A copy of the original floppy disk should be logically examined and all information contained therein should be documented.</a:t>
            </a:r>
          </a:p>
          <a:p>
            <a:pPr>
              <a:buFont typeface="Wingdings" pitchFamily="2" charset="2"/>
              <a:buChar char="Ø"/>
            </a:pPr>
            <a:r>
              <a:rPr lang="en-US" dirty="0" smtClean="0">
                <a:solidFill>
                  <a:schemeClr val="tx2"/>
                </a:solidFill>
              </a:rPr>
              <a:t>All recoverable deleted files should be restored.</a:t>
            </a:r>
          </a:p>
          <a:p>
            <a:pPr>
              <a:buFont typeface="Wingdings" pitchFamily="2" charset="2"/>
              <a:buChar char="Ø"/>
            </a:pPr>
            <a:r>
              <a:rPr lang="en-US" dirty="0" smtClean="0">
                <a:solidFill>
                  <a:schemeClr val="tx2"/>
                </a:solidFill>
              </a:rPr>
              <a:t>All files contained in the floppy disk should be listed.</a:t>
            </a:r>
          </a:p>
          <a:p>
            <a:pPr>
              <a:buFont typeface="Wingdings" pitchFamily="2" charset="2"/>
              <a:buChar char="Ø"/>
            </a:pPr>
            <a:r>
              <a:rPr lang="en-US" dirty="0" smtClean="0">
                <a:solidFill>
                  <a:schemeClr val="tx2"/>
                </a:solidFill>
              </a:rPr>
              <a:t>The unallocated storage and slack space should be examined.</a:t>
            </a:r>
          </a:p>
          <a:p>
            <a:pPr>
              <a:buFont typeface="Wingdings" pitchFamily="2" charset="2"/>
              <a:buChar char="Ø"/>
            </a:pPr>
            <a:r>
              <a:rPr lang="en-US" dirty="0" smtClean="0">
                <a:solidFill>
                  <a:schemeClr val="tx2"/>
                </a:solidFill>
              </a:rPr>
              <a:t>Attempts should be made to decrypt pass-protected files.</a:t>
            </a:r>
          </a:p>
          <a:p>
            <a:pPr>
              <a:buFont typeface="Wingdings" pitchFamily="2" charset="2"/>
              <a:buChar char="Ø"/>
            </a:pPr>
            <a:endParaRPr lang="en-US" dirty="0" smtClean="0">
              <a:solidFill>
                <a:schemeClr val="tx2"/>
              </a:solidFill>
            </a:endParaRPr>
          </a:p>
          <a:p>
            <a:pPr>
              <a:buNone/>
            </a:pPr>
            <a:endParaRPr lang="en-US" dirty="0">
              <a:solidFill>
                <a:schemeClr val="tx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82562"/>
            <a:ext cx="8229600" cy="960438"/>
          </a:xfrm>
        </p:spPr>
        <p:txBody>
          <a:bodyPr/>
          <a:lstStyle/>
          <a:p>
            <a:pPr algn="l"/>
            <a:r>
              <a:rPr lang="en-US" b="1" dirty="0" smtClean="0">
                <a:solidFill>
                  <a:srgbClr val="C00000"/>
                </a:solidFill>
              </a:rPr>
              <a:t>Types of Files to be Examined</a:t>
            </a:r>
            <a:endParaRPr lang="en-US" b="1" dirty="0">
              <a:solidFill>
                <a:srgbClr val="C00000"/>
              </a:solidFill>
            </a:endParaRPr>
          </a:p>
        </p:txBody>
      </p:sp>
      <p:sp>
        <p:nvSpPr>
          <p:cNvPr id="3" name="Content Placeholder 2"/>
          <p:cNvSpPr>
            <a:spLocks noGrp="1"/>
          </p:cNvSpPr>
          <p:nvPr>
            <p:ph idx="1"/>
          </p:nvPr>
        </p:nvSpPr>
        <p:spPr>
          <a:xfrm>
            <a:off x="304800" y="1646237"/>
            <a:ext cx="8229600" cy="4525963"/>
          </a:xfrm>
        </p:spPr>
        <p:txBody>
          <a:bodyPr>
            <a:normAutofit lnSpcReduction="10000"/>
          </a:bodyPr>
          <a:lstStyle/>
          <a:p>
            <a:pPr marL="514350" indent="-514350">
              <a:buNone/>
            </a:pPr>
            <a:r>
              <a:rPr lang="en-US" dirty="0" smtClean="0"/>
              <a:t>1) Normal Files</a:t>
            </a:r>
          </a:p>
          <a:p>
            <a:pPr marL="514350" indent="-514350">
              <a:buNone/>
            </a:pPr>
            <a:r>
              <a:rPr lang="en-US" dirty="0" smtClean="0"/>
              <a:t>2) Deleted Files.</a:t>
            </a:r>
          </a:p>
          <a:p>
            <a:pPr marL="514350" indent="-514350">
              <a:buNone/>
            </a:pPr>
            <a:r>
              <a:rPr lang="en-US" dirty="0" smtClean="0"/>
              <a:t>3) Password protected files.</a:t>
            </a:r>
          </a:p>
          <a:p>
            <a:pPr marL="514350" indent="-514350">
              <a:buNone/>
            </a:pPr>
            <a:r>
              <a:rPr lang="en-US" dirty="0" smtClean="0"/>
              <a:t>4) Hidden Files.</a:t>
            </a:r>
          </a:p>
          <a:p>
            <a:pPr marL="514350" indent="-514350">
              <a:buNone/>
            </a:pPr>
            <a:r>
              <a:rPr lang="en-US" dirty="0" smtClean="0"/>
              <a:t>5) Encrypted Files.</a:t>
            </a:r>
          </a:p>
          <a:p>
            <a:pPr marL="514350" indent="-514350">
              <a:buNone/>
            </a:pPr>
            <a:r>
              <a:rPr lang="en-US" dirty="0" smtClean="0"/>
              <a:t>6) File Slack.</a:t>
            </a:r>
          </a:p>
          <a:p>
            <a:pPr marL="514350" indent="-514350">
              <a:buNone/>
            </a:pPr>
            <a:r>
              <a:rPr lang="en-US" dirty="0" smtClean="0"/>
              <a:t>7) RAM Slack.</a:t>
            </a:r>
          </a:p>
          <a:p>
            <a:pPr marL="514350" indent="-514350">
              <a:buNone/>
            </a:pPr>
            <a:r>
              <a:rPr lang="en-US" dirty="0" smtClean="0"/>
              <a:t>8) Drive Slack.</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C00000"/>
                </a:solidFill>
              </a:rPr>
              <a:t>Normal Files</a:t>
            </a:r>
            <a:endParaRPr lang="en-US" b="1" dirty="0">
              <a:solidFill>
                <a:srgbClr val="C00000"/>
              </a:solidFill>
            </a:endParaRPr>
          </a:p>
        </p:txBody>
      </p:sp>
      <p:sp>
        <p:nvSpPr>
          <p:cNvPr id="3" name="Content Placeholder 2"/>
          <p:cNvSpPr>
            <a:spLocks noGrp="1"/>
          </p:cNvSpPr>
          <p:nvPr>
            <p:ph idx="1"/>
          </p:nvPr>
        </p:nvSpPr>
        <p:spPr>
          <a:xfrm>
            <a:off x="457200" y="1600201"/>
            <a:ext cx="8229600" cy="3429000"/>
          </a:xfrm>
        </p:spPr>
        <p:txBody>
          <a:bodyPr/>
          <a:lstStyle/>
          <a:p>
            <a:pPr>
              <a:buFont typeface="Wingdings" pitchFamily="2" charset="2"/>
              <a:buChar char="Ø"/>
            </a:pPr>
            <a:r>
              <a:rPr lang="en-US" dirty="0" smtClean="0">
                <a:solidFill>
                  <a:schemeClr val="tx2"/>
                </a:solidFill>
              </a:rPr>
              <a:t>Regular files used by the users and easy to access. </a:t>
            </a:r>
          </a:p>
          <a:p>
            <a:pPr>
              <a:buFont typeface="Wingdings" pitchFamily="2" charset="2"/>
              <a:buChar char="Ø"/>
            </a:pPr>
            <a:r>
              <a:rPr lang="en-US" dirty="0" smtClean="0">
                <a:solidFill>
                  <a:schemeClr val="tx2"/>
                </a:solidFill>
              </a:rPr>
              <a:t>Not encrypted or password protected.</a:t>
            </a:r>
          </a:p>
          <a:p>
            <a:pPr>
              <a:buFont typeface="Wingdings" pitchFamily="2" charset="2"/>
              <a:buChar char="Ø"/>
            </a:pPr>
            <a:r>
              <a:rPr lang="en-US" dirty="0" smtClean="0">
                <a:solidFill>
                  <a:schemeClr val="tx2"/>
                </a:solidFill>
              </a:rPr>
              <a:t>May contain evidences like incriminating letter, notes, figures, etc.</a:t>
            </a:r>
            <a:endParaRPr lang="en-US" dirty="0">
              <a:solidFill>
                <a:schemeClr val="tx2"/>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C00000"/>
                </a:solidFill>
              </a:rPr>
              <a:t>Deleted Files</a:t>
            </a:r>
            <a:endParaRPr lang="en-US" b="1" dirty="0">
              <a:solidFill>
                <a:srgbClr val="C00000"/>
              </a:solidFill>
            </a:endParaRPr>
          </a:p>
        </p:txBody>
      </p:sp>
      <p:sp>
        <p:nvSpPr>
          <p:cNvPr id="3" name="Content Placeholder 2"/>
          <p:cNvSpPr>
            <a:spLocks noGrp="1"/>
          </p:cNvSpPr>
          <p:nvPr>
            <p:ph idx="1"/>
          </p:nvPr>
        </p:nvSpPr>
        <p:spPr/>
        <p:txBody>
          <a:bodyPr/>
          <a:lstStyle/>
          <a:p>
            <a:pPr>
              <a:buFont typeface="Wingdings" pitchFamily="2" charset="2"/>
              <a:buChar char="Ø"/>
            </a:pPr>
            <a:r>
              <a:rPr lang="en-US" dirty="0" smtClean="0">
                <a:solidFill>
                  <a:schemeClr val="tx2"/>
                </a:solidFill>
              </a:rPr>
              <a:t>Files that have been deleted by the user.</a:t>
            </a:r>
          </a:p>
          <a:p>
            <a:pPr>
              <a:buFont typeface="Wingdings" pitchFamily="2" charset="2"/>
              <a:buChar char="Ø"/>
            </a:pPr>
            <a:r>
              <a:rPr lang="en-US" dirty="0" smtClean="0">
                <a:solidFill>
                  <a:schemeClr val="tx2"/>
                </a:solidFill>
              </a:rPr>
              <a:t>May be recoverable from the Recycle Bin.</a:t>
            </a:r>
          </a:p>
          <a:p>
            <a:pPr>
              <a:buFont typeface="Wingdings" pitchFamily="2" charset="2"/>
              <a:buChar char="Ø"/>
            </a:pPr>
            <a:r>
              <a:rPr lang="en-US" dirty="0" smtClean="0">
                <a:solidFill>
                  <a:schemeClr val="tx2"/>
                </a:solidFill>
              </a:rPr>
              <a:t>If the Recycle Bin in cleared, at least some portion of the file can be recovered from the unallocated space of the disk.</a:t>
            </a:r>
          </a:p>
          <a:p>
            <a:pPr>
              <a:buFont typeface="Wingdings" pitchFamily="2" charset="2"/>
              <a:buChar char="Ø"/>
            </a:pPr>
            <a:r>
              <a:rPr lang="en-US" dirty="0" smtClean="0">
                <a:solidFill>
                  <a:schemeClr val="tx2"/>
                </a:solidFill>
              </a:rPr>
              <a:t>The deleted data remains on the clusters till it is over written.</a:t>
            </a:r>
            <a:endParaRPr lang="en-US" dirty="0">
              <a:solidFill>
                <a:schemeClr val="tx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C00000"/>
                </a:solidFill>
              </a:rPr>
              <a:t>Password Protected Files</a:t>
            </a:r>
            <a:endParaRPr lang="en-US" b="1" dirty="0">
              <a:solidFill>
                <a:srgbClr val="C00000"/>
              </a:solidFill>
            </a:endParaRPr>
          </a:p>
        </p:txBody>
      </p:sp>
      <p:sp>
        <p:nvSpPr>
          <p:cNvPr id="3" name="Content Placeholder 2"/>
          <p:cNvSpPr>
            <a:spLocks noGrp="1"/>
          </p:cNvSpPr>
          <p:nvPr>
            <p:ph idx="1"/>
          </p:nvPr>
        </p:nvSpPr>
        <p:spPr/>
        <p:txBody>
          <a:bodyPr/>
          <a:lstStyle/>
          <a:p>
            <a:pPr>
              <a:buFont typeface="Wingdings" pitchFamily="2" charset="2"/>
              <a:buChar char="Ø"/>
            </a:pPr>
            <a:r>
              <a:rPr lang="en-US" dirty="0" smtClean="0">
                <a:solidFill>
                  <a:schemeClr val="tx2"/>
                </a:solidFill>
              </a:rPr>
              <a:t>File information is not accessible for everyone.</a:t>
            </a:r>
          </a:p>
          <a:p>
            <a:pPr>
              <a:buFont typeface="Wingdings" pitchFamily="2" charset="2"/>
              <a:buChar char="Ø"/>
            </a:pPr>
            <a:r>
              <a:rPr lang="en-US" dirty="0" smtClean="0">
                <a:solidFill>
                  <a:schemeClr val="tx2"/>
                </a:solidFill>
              </a:rPr>
              <a:t>Only specific people can view the contents.</a:t>
            </a:r>
          </a:p>
          <a:p>
            <a:pPr>
              <a:buFont typeface="Wingdings" pitchFamily="2" charset="2"/>
              <a:buChar char="Ø"/>
            </a:pPr>
            <a:r>
              <a:rPr lang="en-US" dirty="0" smtClean="0">
                <a:solidFill>
                  <a:schemeClr val="tx2"/>
                </a:solidFill>
              </a:rPr>
              <a:t>This type of files are usually suspect and need to be examined for evidence.</a:t>
            </a:r>
          </a:p>
          <a:p>
            <a:pPr>
              <a:buFont typeface="Wingdings" pitchFamily="2" charset="2"/>
              <a:buChar char="Ø"/>
            </a:pPr>
            <a:r>
              <a:rPr lang="en-US" dirty="0" smtClean="0">
                <a:solidFill>
                  <a:schemeClr val="tx2"/>
                </a:solidFill>
              </a:rPr>
              <a:t>Involvement of law enforcing authority may be required.</a:t>
            </a:r>
          </a:p>
          <a:p>
            <a:pPr>
              <a:buFont typeface="Wingdings" pitchFamily="2" charset="2"/>
              <a:buChar char="Ø"/>
            </a:pPr>
            <a:r>
              <a:rPr lang="en-US" dirty="0" smtClean="0">
                <a:solidFill>
                  <a:schemeClr val="tx2"/>
                </a:solidFill>
              </a:rPr>
              <a:t>Password cracker software may be used.</a:t>
            </a:r>
            <a:endParaRPr lang="en-US" dirty="0">
              <a:solidFill>
                <a:schemeClr val="tx2"/>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869</Words>
  <Application>Microsoft Office PowerPoint</Application>
  <PresentationFormat>On-screen Show (4:3)</PresentationFormat>
  <Paragraphs>75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vt:lpstr>
      <vt:lpstr>Office Theme</vt:lpstr>
      <vt:lpstr>Digital Evidence</vt:lpstr>
      <vt:lpstr>Digital Evidence</vt:lpstr>
      <vt:lpstr>Recovery of Digital Evidence</vt:lpstr>
      <vt:lpstr>Hard Disk Examination</vt:lpstr>
      <vt:lpstr>Floppy Disk Examination</vt:lpstr>
      <vt:lpstr>Types of Files to be Examined</vt:lpstr>
      <vt:lpstr>Normal Files</vt:lpstr>
      <vt:lpstr>Deleted Files</vt:lpstr>
      <vt:lpstr>Password Protected Files</vt:lpstr>
      <vt:lpstr>Hidden Files</vt:lpstr>
      <vt:lpstr>Encrypted Files</vt:lpstr>
      <vt:lpstr>RAM Slack, File Slack, Drive Slack</vt:lpstr>
      <vt:lpstr>RAM Slack, File Slack, Drive Slack</vt:lpstr>
      <vt:lpstr>Browser Data</vt:lpstr>
      <vt:lpstr>Log Files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Evidence</dc:title>
  <dc:creator>Kazi Jahid</dc:creator>
  <cp:lastModifiedBy>Windows User</cp:lastModifiedBy>
  <cp:revision>14</cp:revision>
  <dcterms:created xsi:type="dcterms:W3CDTF">2016-02-06T15:08:46Z</dcterms:created>
  <dcterms:modified xsi:type="dcterms:W3CDTF">2018-09-23T06:29:27Z</dcterms:modified>
</cp:coreProperties>
</file>