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0"/>
            <a:ext cx="7772400" cy="10128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00000"/>
              </a:buClr>
              <a:buSzPts val="4400"/>
              <a:buFont typeface="Calibri"/>
              <a:buNone/>
            </a:pPr>
            <a:r>
              <a:rPr b="1" i="0" lang="en-US" sz="4400" u="none" cap="none" strike="noStrike">
                <a:solidFill>
                  <a:srgbClr val="C00000"/>
                </a:solidFill>
                <a:latin typeface="Calibri"/>
                <a:ea typeface="Calibri"/>
                <a:cs typeface="Calibri"/>
                <a:sym typeface="Calibri"/>
              </a:rPr>
              <a:t>Digital Evidence</a:t>
            </a:r>
            <a:endParaRPr b="1" i="0" sz="4400" u="none" cap="none" strike="noStrike">
              <a:solidFill>
                <a:srgbClr val="C00000"/>
              </a:solidFill>
              <a:latin typeface="Calibri"/>
              <a:ea typeface="Calibri"/>
              <a:cs typeface="Calibri"/>
              <a:sym typeface="Calibri"/>
            </a:endParaRPr>
          </a:p>
        </p:txBody>
      </p:sp>
      <p:sp>
        <p:nvSpPr>
          <p:cNvPr id="85" name="Google Shape;85;p13"/>
          <p:cNvSpPr txBox="1"/>
          <p:nvPr>
            <p:ph idx="1" type="subTitle"/>
          </p:nvPr>
        </p:nvSpPr>
        <p:spPr>
          <a:xfrm>
            <a:off x="533400" y="1219200"/>
            <a:ext cx="8153400" cy="5029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dk2"/>
              </a:buClr>
              <a:buSzPts val="3200"/>
              <a:buFont typeface="Arial"/>
              <a:buNone/>
            </a:pPr>
            <a:r>
              <a:rPr b="0" i="0" lang="en-US" sz="3200" u="none" cap="none" strike="noStrike">
                <a:solidFill>
                  <a:schemeClr val="dk2"/>
                </a:solidFill>
                <a:latin typeface="Calibri"/>
                <a:ea typeface="Calibri"/>
                <a:cs typeface="Calibri"/>
                <a:sym typeface="Calibri"/>
              </a:rPr>
              <a:t>Digital evidence is information stored or transmitted in binary form that may be relied on in court. It can be found on a computer hard drive, a mobile phone, a personal digital assistant (PDA), a CD, and a flash card in a digital camera, among other place s. Digital evidence is commonly associated with electronic crime, or e-crime, such as child pornography or credit card fraud.</a:t>
            </a:r>
            <a:endParaRPr b="0" i="0" sz="3200" u="none" cap="none" strike="noStrike">
              <a:solidFill>
                <a:schemeClr val="dk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00000"/>
              </a:buClr>
              <a:buSzPts val="4400"/>
              <a:buFont typeface="Calibri"/>
              <a:buNone/>
            </a:pPr>
            <a:r>
              <a:rPr b="1" i="0" lang="en-US" sz="4400" u="none" cap="none" strike="noStrike">
                <a:solidFill>
                  <a:srgbClr val="C00000"/>
                </a:solidFill>
                <a:latin typeface="Calibri"/>
                <a:ea typeface="Calibri"/>
                <a:cs typeface="Calibri"/>
                <a:sym typeface="Calibri"/>
              </a:rPr>
              <a:t>Hidden Files</a:t>
            </a:r>
            <a:endParaRPr b="1" i="0" sz="4400" u="none" cap="none" strike="noStrike">
              <a:solidFill>
                <a:srgbClr val="C00000"/>
              </a:solidFill>
              <a:latin typeface="Calibri"/>
              <a:ea typeface="Calibri"/>
              <a:cs typeface="Calibri"/>
              <a:sym typeface="Calibri"/>
            </a:endParaRPr>
          </a:p>
        </p:txBody>
      </p:sp>
      <p:sp>
        <p:nvSpPr>
          <p:cNvPr id="139" name="Google Shape;139;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Not usually visible in OS.</a:t>
            </a:r>
            <a:endParaRPr/>
          </a:p>
          <a:p>
            <a:pPr indent="-342900" lvl="0" marL="342900" marR="0" rtl="0" algn="l">
              <a:lnSpc>
                <a:spcPct val="90000"/>
              </a:lnSpc>
              <a:spcBef>
                <a:spcPts val="64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May be hidden by using password and some application software.</a:t>
            </a:r>
            <a:endParaRPr/>
          </a:p>
          <a:p>
            <a:pPr indent="-342900" lvl="0" marL="342900" marR="0" rtl="0" algn="l">
              <a:lnSpc>
                <a:spcPct val="90000"/>
              </a:lnSpc>
              <a:spcBef>
                <a:spcPts val="64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May contain very important information from evidentiary point of view.</a:t>
            </a:r>
            <a:endParaRPr/>
          </a:p>
          <a:p>
            <a:pPr indent="-342900" lvl="0" marL="342900" marR="0" rtl="0" algn="l">
              <a:lnSpc>
                <a:spcPct val="90000"/>
              </a:lnSpc>
              <a:spcBef>
                <a:spcPts val="64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Very difficult to identify and examine unless the examiner is fully aware of its existence.</a:t>
            </a:r>
            <a:endParaRPr/>
          </a:p>
          <a:p>
            <a:pPr indent="-342900" lvl="0" marL="342900" marR="0" rtl="0" algn="l">
              <a:lnSpc>
                <a:spcPct val="90000"/>
              </a:lnSpc>
              <a:spcBef>
                <a:spcPts val="64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May be visible after the analysis of the image backup of the storage.</a:t>
            </a:r>
            <a:endParaRPr/>
          </a:p>
          <a:p>
            <a:pPr indent="-139700" lvl="0" marL="342900" marR="0" rtl="0" algn="l">
              <a:lnSpc>
                <a:spcPct val="90000"/>
              </a:lnSpc>
              <a:spcBef>
                <a:spcPts val="640"/>
              </a:spcBef>
              <a:spcAft>
                <a:spcPts val="0"/>
              </a:spcAft>
              <a:buClr>
                <a:schemeClr val="dk1"/>
              </a:buClr>
              <a:buSzPts val="3200"/>
              <a:buFont typeface="Noto Sans Symbols"/>
              <a:buNone/>
            </a:pPr>
            <a:r>
              <a:t/>
            </a:r>
            <a:endParaRPr b="0" i="0" sz="3200" u="none" cap="none" strike="noStrike">
              <a:solidFill>
                <a:schemeClr val="dk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00000"/>
              </a:buClr>
              <a:buSzPts val="4400"/>
              <a:buFont typeface="Calibri"/>
              <a:buNone/>
            </a:pPr>
            <a:r>
              <a:rPr b="0" i="0" lang="en-US" sz="4400" u="none" cap="none" strike="noStrike">
                <a:solidFill>
                  <a:srgbClr val="C00000"/>
                </a:solidFill>
                <a:latin typeface="Calibri"/>
                <a:ea typeface="Calibri"/>
                <a:cs typeface="Calibri"/>
                <a:sym typeface="Calibri"/>
              </a:rPr>
              <a:t>Encrypted Files</a:t>
            </a:r>
            <a:endParaRPr b="0" i="0" sz="4400" u="none" cap="none" strike="noStrike">
              <a:solidFill>
                <a:srgbClr val="C00000"/>
              </a:solidFill>
              <a:latin typeface="Calibri"/>
              <a:ea typeface="Calibri"/>
              <a:cs typeface="Calibri"/>
              <a:sym typeface="Calibri"/>
            </a:endParaRPr>
          </a:p>
        </p:txBody>
      </p:sp>
      <p:sp>
        <p:nvSpPr>
          <p:cNvPr id="145" name="Google Shape;145;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Nobody can understand the information contained in.</a:t>
            </a:r>
            <a:endParaRPr/>
          </a:p>
          <a:p>
            <a:pPr indent="-342900" lvl="0" marL="342900" marR="0" rtl="0" algn="l">
              <a:spcBef>
                <a:spcPts val="64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A decryption key is required to understand to contents.</a:t>
            </a:r>
            <a:endParaRPr/>
          </a:p>
          <a:p>
            <a:pPr indent="-342900" lvl="0" marL="342900" marR="0" rtl="0" algn="l">
              <a:spcBef>
                <a:spcPts val="64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Strong encryption is the criminals’ best friend and police men’s worst enemy.</a:t>
            </a:r>
            <a:endParaRPr b="0" i="0" sz="3200" u="none" cap="none" strike="noStrike">
              <a:solidFill>
                <a:schemeClr val="dk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00000"/>
              </a:buClr>
              <a:buSzPts val="4400"/>
              <a:buFont typeface="Calibri"/>
              <a:buNone/>
            </a:pPr>
            <a:r>
              <a:rPr b="1" i="0" lang="en-US" sz="4400" u="none" cap="none" strike="noStrike">
                <a:solidFill>
                  <a:srgbClr val="C00000"/>
                </a:solidFill>
                <a:latin typeface="Calibri"/>
                <a:ea typeface="Calibri"/>
                <a:cs typeface="Calibri"/>
                <a:sym typeface="Calibri"/>
              </a:rPr>
              <a:t>RAM Slack, File Slack, Drive Slack</a:t>
            </a:r>
            <a:endParaRPr b="1" i="0" sz="4400" u="none" cap="none" strike="noStrike">
              <a:solidFill>
                <a:srgbClr val="C00000"/>
              </a:solidFill>
              <a:latin typeface="Calibri"/>
              <a:ea typeface="Calibri"/>
              <a:cs typeface="Calibri"/>
              <a:sym typeface="Calibri"/>
            </a:endParaRPr>
          </a:p>
        </p:txBody>
      </p:sp>
      <p:sp>
        <p:nvSpPr>
          <p:cNvPr id="151" name="Google Shape;151;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FF0000"/>
              </a:buClr>
              <a:buSzPts val="2960"/>
              <a:buFont typeface="Arial"/>
              <a:buNone/>
            </a:pPr>
            <a:r>
              <a:rPr b="0" i="0" lang="en-US" sz="2960" u="none" cap="none" strike="noStrike">
                <a:solidFill>
                  <a:srgbClr val="FF0000"/>
                </a:solidFill>
                <a:latin typeface="Calibri"/>
                <a:ea typeface="Calibri"/>
                <a:cs typeface="Calibri"/>
                <a:sym typeface="Calibri"/>
              </a:rPr>
              <a:t>File Slack: </a:t>
            </a:r>
            <a:r>
              <a:rPr b="0" i="0" lang="en-US" sz="2960" u="none" cap="none" strike="noStrike">
                <a:solidFill>
                  <a:schemeClr val="dk2"/>
                </a:solidFill>
                <a:latin typeface="Calibri"/>
                <a:ea typeface="Calibri"/>
                <a:cs typeface="Calibri"/>
                <a:sym typeface="Calibri"/>
              </a:rPr>
              <a:t>Small space between the end of the file contents and end of the last cluster allocated to it.</a:t>
            </a:r>
            <a:endParaRPr/>
          </a:p>
          <a:p>
            <a:pPr indent="-342900" lvl="0" marL="342900" marR="0" rtl="0" algn="l">
              <a:lnSpc>
                <a:spcPct val="80000"/>
              </a:lnSpc>
              <a:spcBef>
                <a:spcPts val="592"/>
              </a:spcBef>
              <a:spcAft>
                <a:spcPts val="0"/>
              </a:spcAft>
              <a:buClr>
                <a:srgbClr val="FF0000"/>
              </a:buClr>
              <a:buSzPts val="2960"/>
              <a:buFont typeface="Arial"/>
              <a:buNone/>
            </a:pPr>
            <a:r>
              <a:rPr b="0" i="0" lang="en-US" sz="2960" u="none" cap="none" strike="noStrike">
                <a:solidFill>
                  <a:srgbClr val="FF0000"/>
                </a:solidFill>
                <a:latin typeface="Calibri"/>
                <a:ea typeface="Calibri"/>
                <a:cs typeface="Calibri"/>
                <a:sym typeface="Calibri"/>
              </a:rPr>
              <a:t>RAM Slack:</a:t>
            </a:r>
            <a:r>
              <a:rPr b="0" i="0" lang="en-US" sz="2960" u="none" cap="none" strike="noStrike">
                <a:solidFill>
                  <a:schemeClr val="dk1"/>
                </a:solidFill>
                <a:latin typeface="Calibri"/>
                <a:ea typeface="Calibri"/>
                <a:cs typeface="Calibri"/>
                <a:sym typeface="Calibri"/>
              </a:rPr>
              <a:t> </a:t>
            </a:r>
            <a:r>
              <a:rPr b="0" i="0" lang="en-US" sz="2960" u="none" cap="none" strike="noStrike">
                <a:solidFill>
                  <a:schemeClr val="dk2"/>
                </a:solidFill>
                <a:latin typeface="Calibri"/>
                <a:ea typeface="Calibri"/>
                <a:cs typeface="Calibri"/>
                <a:sym typeface="Calibri"/>
              </a:rPr>
              <a:t>If there is not enough data to fill the last sector in the last cluster, the OS innocently writes random data from memory (RAM) to the unfilled area in the last sector. </a:t>
            </a:r>
            <a:endParaRPr/>
          </a:p>
          <a:p>
            <a:pPr indent="-342900" lvl="0" marL="342900" marR="0" rtl="0" algn="l">
              <a:lnSpc>
                <a:spcPct val="80000"/>
              </a:lnSpc>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80000"/>
              </a:lnSpc>
              <a:spcBef>
                <a:spcPts val="592"/>
              </a:spcBef>
              <a:spcAft>
                <a:spcPts val="0"/>
              </a:spcAft>
              <a:buClr>
                <a:srgbClr val="FF0000"/>
              </a:buClr>
              <a:buSzPts val="2960"/>
              <a:buFont typeface="Arial"/>
              <a:buNone/>
            </a:pPr>
            <a:r>
              <a:rPr b="0" i="0" lang="en-US" sz="2960" u="none" cap="none" strike="noStrike">
                <a:solidFill>
                  <a:srgbClr val="FF0000"/>
                </a:solidFill>
                <a:latin typeface="Calibri"/>
                <a:ea typeface="Calibri"/>
                <a:cs typeface="Calibri"/>
                <a:sym typeface="Calibri"/>
              </a:rPr>
              <a:t>Drive Slack:</a:t>
            </a:r>
            <a:r>
              <a:rPr b="0" i="0" lang="en-US" sz="2960" u="none" cap="none" strike="noStrike">
                <a:solidFill>
                  <a:schemeClr val="dk1"/>
                </a:solidFill>
                <a:latin typeface="Calibri"/>
                <a:ea typeface="Calibri"/>
                <a:cs typeface="Calibri"/>
                <a:sym typeface="Calibri"/>
              </a:rPr>
              <a:t> </a:t>
            </a:r>
            <a:r>
              <a:rPr b="0" i="0" lang="en-US" sz="2960" u="none" cap="none" strike="noStrike">
                <a:solidFill>
                  <a:schemeClr val="dk2"/>
                </a:solidFill>
                <a:latin typeface="Calibri"/>
                <a:ea typeface="Calibri"/>
                <a:cs typeface="Calibri"/>
                <a:sym typeface="Calibri"/>
              </a:rPr>
              <a:t>The remaining sectors which are a part of the last cluster assigned to the file but not filled with any file data.</a:t>
            </a:r>
            <a:endParaRPr/>
          </a:p>
          <a:p>
            <a:pPr indent="-342900" lvl="0" marL="342900" marR="0" rtl="0" algn="l">
              <a:lnSpc>
                <a:spcPct val="80000"/>
              </a:lnSpc>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C00000"/>
              </a:buClr>
              <a:buSzPts val="4400"/>
              <a:buFont typeface="Calibri"/>
              <a:buNone/>
            </a:pPr>
            <a:r>
              <a:rPr b="1" i="0" lang="en-US" sz="4400" u="none" cap="none" strike="noStrike">
                <a:solidFill>
                  <a:srgbClr val="C00000"/>
                </a:solidFill>
                <a:latin typeface="Calibri"/>
                <a:ea typeface="Calibri"/>
                <a:cs typeface="Calibri"/>
                <a:sym typeface="Calibri"/>
              </a:rPr>
              <a:t>RAM Slack, File Slack, Drive Slack</a:t>
            </a:r>
            <a:endParaRPr b="1" i="0" sz="4400" u="none" cap="none" strike="noStrike">
              <a:solidFill>
                <a:srgbClr val="C00000"/>
              </a:solidFill>
              <a:latin typeface="Calibri"/>
              <a:ea typeface="Calibri"/>
              <a:cs typeface="Calibri"/>
              <a:sym typeface="Calibri"/>
            </a:endParaRPr>
          </a:p>
        </p:txBody>
      </p:sp>
      <p:pic>
        <p:nvPicPr>
          <p:cNvPr descr="Cluster_and_RAM_Slack.png" id="157" name="Google Shape;157;p25"/>
          <p:cNvPicPr preferRelativeResize="0"/>
          <p:nvPr>
            <p:ph idx="1" type="body"/>
          </p:nvPr>
        </p:nvPicPr>
        <p:blipFill rotWithShape="1">
          <a:blip r:embed="rId3">
            <a:alphaModFix/>
          </a:blip>
          <a:srcRect b="0" l="0" r="0" t="0"/>
          <a:stretch/>
        </p:blipFill>
        <p:spPr>
          <a:xfrm>
            <a:off x="425534" y="1981200"/>
            <a:ext cx="8261266" cy="2438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00000"/>
              </a:buClr>
              <a:buSzPts val="4400"/>
              <a:buFont typeface="Calibri"/>
              <a:buNone/>
            </a:pPr>
            <a:r>
              <a:rPr b="0" i="0" lang="en-US" sz="4400" u="none" cap="none" strike="noStrike">
                <a:solidFill>
                  <a:srgbClr val="C00000"/>
                </a:solidFill>
                <a:latin typeface="Calibri"/>
                <a:ea typeface="Calibri"/>
                <a:cs typeface="Calibri"/>
                <a:sym typeface="Calibri"/>
              </a:rPr>
              <a:t>Browser Data</a:t>
            </a:r>
            <a:endParaRPr b="0" i="0" sz="4400" u="none" cap="none" strike="noStrike">
              <a:solidFill>
                <a:srgbClr val="C00000"/>
              </a:solidFill>
              <a:latin typeface="Calibri"/>
              <a:ea typeface="Calibri"/>
              <a:cs typeface="Calibri"/>
              <a:sym typeface="Calibri"/>
            </a:endParaRPr>
          </a:p>
        </p:txBody>
      </p:sp>
      <p:sp>
        <p:nvSpPr>
          <p:cNvPr id="163" name="Google Shape;163;p26"/>
          <p:cNvSpPr txBox="1"/>
          <p:nvPr>
            <p:ph idx="1" type="body"/>
          </p:nvPr>
        </p:nvSpPr>
        <p:spPr>
          <a:xfrm>
            <a:off x="228600" y="1600200"/>
            <a:ext cx="84582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The URL line at the top of the browser contains a drop-down list box of recently visited sites and will auto-complete.</a:t>
            </a:r>
            <a:endParaRPr/>
          </a:p>
          <a:p>
            <a:pPr indent="-342900" lvl="0" marL="342900" marR="0" rtl="0" algn="l">
              <a:spcBef>
                <a:spcPts val="64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Most sites drop cookies on machine. Many of the users are not aware of the existence of the cookies. By opening of the cookies investigators can see all the cookies deposited in the machine. </a:t>
            </a:r>
            <a:endParaRPr b="0" i="0" sz="3200" u="none" cap="none" strike="noStrike">
              <a:solidFill>
                <a:schemeClr val="dk2"/>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00000"/>
              </a:buClr>
              <a:buSzPts val="4400"/>
              <a:buFont typeface="Calibri"/>
              <a:buNone/>
            </a:pPr>
            <a:r>
              <a:rPr b="1" i="0" lang="en-US" sz="4400" u="none" cap="none" strike="noStrike">
                <a:solidFill>
                  <a:srgbClr val="C00000"/>
                </a:solidFill>
                <a:latin typeface="Calibri"/>
                <a:ea typeface="Calibri"/>
                <a:cs typeface="Calibri"/>
                <a:sym typeface="Calibri"/>
              </a:rPr>
              <a:t>Log Files</a:t>
            </a:r>
            <a:endParaRPr b="1" i="0" sz="4400" u="none" cap="none" strike="noStrike">
              <a:solidFill>
                <a:srgbClr val="C00000"/>
              </a:solidFill>
              <a:latin typeface="Calibri"/>
              <a:ea typeface="Calibri"/>
              <a:cs typeface="Calibri"/>
              <a:sym typeface="Calibri"/>
            </a:endParaRPr>
          </a:p>
        </p:txBody>
      </p:sp>
      <p:sp>
        <p:nvSpPr>
          <p:cNvPr id="169" name="Google Shape;169;p27"/>
          <p:cNvSpPr txBox="1"/>
          <p:nvPr>
            <p:ph idx="1" type="body"/>
          </p:nvPr>
        </p:nvSpPr>
        <p:spPr>
          <a:xfrm>
            <a:off x="228600" y="1600200"/>
            <a:ext cx="84582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Computers maintain important log information in log files. Such files are generated by web servers, FTP servers, Email servers, Firewalls, modems etc.</a:t>
            </a:r>
            <a:endParaRPr/>
          </a:p>
          <a:p>
            <a:pPr indent="-342900" lvl="0" marL="342900" marR="0" rtl="0" algn="l">
              <a:spcBef>
                <a:spcPts val="64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Web servers store important information in files with the log extension.</a:t>
            </a:r>
            <a:endParaRPr/>
          </a:p>
          <a:p>
            <a:pPr indent="-342900" lvl="0" marL="342900" marR="0" rtl="0" algn="l">
              <a:spcBef>
                <a:spcPts val="64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The log files can be opened as text files to read the raw log data.</a:t>
            </a:r>
            <a:endParaRPr b="0" i="0" sz="3200" u="none" cap="none" strike="noStrike">
              <a:solidFill>
                <a:schemeClr val="dk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00000"/>
              </a:buClr>
              <a:buSzPts val="4400"/>
              <a:buFont typeface="Calibri"/>
              <a:buNone/>
            </a:pPr>
            <a:r>
              <a:rPr b="1" i="0" lang="en-US" sz="4400" u="none" cap="none" strike="noStrike">
                <a:solidFill>
                  <a:srgbClr val="C00000"/>
                </a:solidFill>
                <a:latin typeface="Calibri"/>
                <a:ea typeface="Calibri"/>
                <a:cs typeface="Calibri"/>
                <a:sym typeface="Calibri"/>
              </a:rPr>
              <a:t>Digital Evidence</a:t>
            </a:r>
            <a:endParaRPr b="1" i="0" sz="4400" u="none" cap="none" strike="noStrike">
              <a:solidFill>
                <a:srgbClr val="C00000"/>
              </a:solidFill>
              <a:latin typeface="Calibri"/>
              <a:ea typeface="Calibri"/>
              <a:cs typeface="Calibri"/>
              <a:sym typeface="Calibri"/>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3200"/>
              <a:buFont typeface="Arial"/>
              <a:buNone/>
            </a:pPr>
            <a:r>
              <a:rPr b="0" i="0" lang="en-US" sz="3200" u="none" cap="none" strike="noStrike">
                <a:solidFill>
                  <a:schemeClr val="dk2"/>
                </a:solidFill>
                <a:latin typeface="Calibri"/>
                <a:ea typeface="Calibri"/>
                <a:cs typeface="Calibri"/>
                <a:sym typeface="Calibri"/>
              </a:rPr>
              <a:t>Computer technologies are tend to bifurcate the process into two steps:</a:t>
            </a:r>
            <a:endParaRPr/>
          </a:p>
          <a:p>
            <a:pPr indent="-514350" lvl="0" marL="514350" marR="0" rtl="0" algn="l">
              <a:spcBef>
                <a:spcPts val="640"/>
              </a:spcBef>
              <a:spcAft>
                <a:spcPts val="0"/>
              </a:spcAft>
              <a:buClr>
                <a:schemeClr val="dk2"/>
              </a:buClr>
              <a:buSzPts val="3200"/>
              <a:buFont typeface="Arial"/>
              <a:buAutoNum type="arabicParenR"/>
            </a:pPr>
            <a:r>
              <a:rPr b="0" i="0" lang="en-US" sz="3200" u="none" cap="none" strike="noStrike">
                <a:solidFill>
                  <a:schemeClr val="dk2"/>
                </a:solidFill>
                <a:latin typeface="Calibri"/>
                <a:ea typeface="Calibri"/>
                <a:cs typeface="Calibri"/>
                <a:sym typeface="Calibri"/>
              </a:rPr>
              <a:t>The police or law enforcing authority at first execute a physical search to seize computer hardware.</a:t>
            </a:r>
            <a:endParaRPr/>
          </a:p>
          <a:p>
            <a:pPr indent="-514350" lvl="0" marL="514350" marR="0" rtl="0" algn="l">
              <a:spcBef>
                <a:spcPts val="640"/>
              </a:spcBef>
              <a:spcAft>
                <a:spcPts val="0"/>
              </a:spcAft>
              <a:buClr>
                <a:schemeClr val="dk2"/>
              </a:buClr>
              <a:buSzPts val="3200"/>
              <a:buFont typeface="Arial"/>
              <a:buNone/>
            </a:pPr>
            <a:r>
              <a:rPr b="0" i="0" lang="en-US" sz="3200" u="none" cap="none" strike="noStrike">
                <a:solidFill>
                  <a:schemeClr val="dk2"/>
                </a:solidFill>
                <a:latin typeface="Calibri"/>
                <a:ea typeface="Calibri"/>
                <a:cs typeface="Calibri"/>
                <a:sym typeface="Calibri"/>
              </a:rPr>
              <a:t>2) Execute an electronic search to obtain the data from the seized computer storage device.</a:t>
            </a:r>
            <a:endParaRPr b="0" i="0" sz="3200" u="none" cap="none" strike="noStrike">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00000"/>
              </a:buClr>
              <a:buSzPts val="4400"/>
              <a:buFont typeface="Calibri"/>
              <a:buNone/>
            </a:pPr>
            <a:r>
              <a:rPr b="1" i="0" lang="en-US" sz="4400" u="none" cap="none" strike="noStrike">
                <a:solidFill>
                  <a:srgbClr val="C00000"/>
                </a:solidFill>
                <a:latin typeface="Calibri"/>
                <a:ea typeface="Calibri"/>
                <a:cs typeface="Calibri"/>
                <a:sym typeface="Calibri"/>
              </a:rPr>
              <a:t>Recovery of Digital Evidence</a:t>
            </a:r>
            <a:endParaRPr b="1" i="0" sz="4400" u="none" cap="none" strike="noStrike">
              <a:solidFill>
                <a:srgbClr val="C00000"/>
              </a:solidFill>
              <a:latin typeface="Calibri"/>
              <a:ea typeface="Calibri"/>
              <a:cs typeface="Calibri"/>
              <a:sym typeface="Calibri"/>
            </a:endParaRPr>
          </a:p>
        </p:txBody>
      </p:sp>
      <p:sp>
        <p:nvSpPr>
          <p:cNvPr id="97" name="Google Shape;97;p15"/>
          <p:cNvSpPr txBox="1"/>
          <p:nvPr>
            <p:ph idx="1" type="body"/>
          </p:nvPr>
        </p:nvSpPr>
        <p:spPr>
          <a:xfrm>
            <a:off x="457200" y="1295400"/>
            <a:ext cx="84582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Every cyber crime has some unique points to be considered.</a:t>
            </a:r>
            <a:endParaRPr/>
          </a:p>
          <a:p>
            <a:pPr indent="-342900" lvl="0" marL="342900" marR="0" rtl="0" algn="l">
              <a:lnSpc>
                <a:spcPct val="90000"/>
              </a:lnSpc>
              <a:spcBef>
                <a:spcPts val="64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Determine the initial steps to be taken towards the recovery of digital evidence.</a:t>
            </a:r>
            <a:endParaRPr/>
          </a:p>
          <a:p>
            <a:pPr indent="-342900" lvl="0" marL="342900" marR="0" rtl="0" algn="l">
              <a:lnSpc>
                <a:spcPct val="90000"/>
              </a:lnSpc>
              <a:spcBef>
                <a:spcPts val="64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After completion of the initial procedures, the actual data recovery or evidence collection phase starts.</a:t>
            </a:r>
            <a:endParaRPr/>
          </a:p>
          <a:p>
            <a:pPr indent="-342900" lvl="0" marL="342900" marR="0" rtl="0" algn="l">
              <a:lnSpc>
                <a:spcPct val="90000"/>
              </a:lnSpc>
              <a:spcBef>
                <a:spcPts val="64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Examinations should be conducted thoroughly, authentic and unaltered.</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00000"/>
              </a:buClr>
              <a:buSzPts val="4400"/>
              <a:buFont typeface="Calibri"/>
              <a:buNone/>
            </a:pPr>
            <a:r>
              <a:rPr b="1" i="0" lang="en-US" sz="4400" u="none" cap="none" strike="noStrike">
                <a:solidFill>
                  <a:srgbClr val="C00000"/>
                </a:solidFill>
                <a:latin typeface="Calibri"/>
                <a:ea typeface="Calibri"/>
                <a:cs typeface="Calibri"/>
                <a:sym typeface="Calibri"/>
              </a:rPr>
              <a:t>Hard Disk Examination</a:t>
            </a:r>
            <a:endParaRPr b="1" i="0" sz="4400" u="none" cap="none" strike="noStrike">
              <a:solidFill>
                <a:srgbClr val="C00000"/>
              </a:solidFill>
              <a:latin typeface="Calibri"/>
              <a:ea typeface="Calibri"/>
              <a:cs typeface="Calibri"/>
              <a:sym typeface="Calibri"/>
            </a:endParaRPr>
          </a:p>
        </p:txBody>
      </p:sp>
      <p:sp>
        <p:nvSpPr>
          <p:cNvPr id="103" name="Google Shape;103;p16"/>
          <p:cNvSpPr txBox="1"/>
          <p:nvPr>
            <p:ph idx="1" type="body"/>
          </p:nvPr>
        </p:nvSpPr>
        <p:spPr>
          <a:xfrm>
            <a:off x="457200" y="1219200"/>
            <a:ext cx="85344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720"/>
              <a:buFont typeface="Noto Sans Symbols"/>
              <a:buChar char="➢"/>
            </a:pPr>
            <a:r>
              <a:rPr b="0" i="0" lang="en-US" sz="2720" u="none" cap="none" strike="noStrike">
                <a:solidFill>
                  <a:schemeClr val="dk1"/>
                </a:solidFill>
                <a:latin typeface="Calibri"/>
                <a:ea typeface="Calibri"/>
                <a:cs typeface="Calibri"/>
                <a:sym typeface="Calibri"/>
              </a:rPr>
              <a:t>The media used for examination, should be virus free.</a:t>
            </a:r>
            <a:endParaRPr/>
          </a:p>
          <a:p>
            <a:pPr indent="-342900" lvl="0" marL="342900" marR="0" rtl="0" algn="l">
              <a:lnSpc>
                <a:spcPct val="90000"/>
              </a:lnSpc>
              <a:spcBef>
                <a:spcPts val="544"/>
              </a:spcBef>
              <a:spcAft>
                <a:spcPts val="0"/>
              </a:spcAft>
              <a:buClr>
                <a:schemeClr val="dk1"/>
              </a:buClr>
              <a:buSzPts val="2720"/>
              <a:buFont typeface="Noto Sans Symbols"/>
              <a:buChar char="➢"/>
            </a:pPr>
            <a:r>
              <a:rPr b="0" i="0" lang="en-US" sz="2720" u="none" cap="none" strike="noStrike">
                <a:solidFill>
                  <a:schemeClr val="dk1"/>
                </a:solidFill>
                <a:latin typeface="Calibri"/>
                <a:ea typeface="Calibri"/>
                <a:cs typeface="Calibri"/>
                <a:sym typeface="Calibri"/>
              </a:rPr>
              <a:t>The original media should not be used for examination. A bit-stream image of the original hard disk should be used.</a:t>
            </a:r>
            <a:endParaRPr/>
          </a:p>
          <a:p>
            <a:pPr indent="-342900" lvl="0" marL="342900" marR="0" rtl="0" algn="l">
              <a:lnSpc>
                <a:spcPct val="90000"/>
              </a:lnSpc>
              <a:spcBef>
                <a:spcPts val="544"/>
              </a:spcBef>
              <a:spcAft>
                <a:spcPts val="0"/>
              </a:spcAft>
              <a:buClr>
                <a:schemeClr val="dk1"/>
              </a:buClr>
              <a:buSzPts val="2720"/>
              <a:buFont typeface="Noto Sans Symbols"/>
              <a:buChar char="➢"/>
            </a:pPr>
            <a:r>
              <a:rPr b="0" i="0" lang="en-US" sz="2720" u="none" cap="none" strike="noStrike">
                <a:solidFill>
                  <a:schemeClr val="dk1"/>
                </a:solidFill>
                <a:latin typeface="Calibri"/>
                <a:ea typeface="Calibri"/>
                <a:cs typeface="Calibri"/>
                <a:sym typeface="Calibri"/>
              </a:rPr>
              <a:t>The bit-stream image should be verified by MD5 hash value.</a:t>
            </a:r>
            <a:endParaRPr/>
          </a:p>
          <a:p>
            <a:pPr indent="-342900" lvl="0" marL="342900" marR="0" rtl="0" algn="l">
              <a:lnSpc>
                <a:spcPct val="90000"/>
              </a:lnSpc>
              <a:spcBef>
                <a:spcPts val="544"/>
              </a:spcBef>
              <a:spcAft>
                <a:spcPts val="0"/>
              </a:spcAft>
              <a:buClr>
                <a:schemeClr val="dk1"/>
              </a:buClr>
              <a:buSzPts val="2720"/>
              <a:buFont typeface="Noto Sans Symbols"/>
              <a:buChar char="➢"/>
            </a:pPr>
            <a:r>
              <a:rPr b="0" i="0" lang="en-US" sz="2720" u="none" cap="none" strike="noStrike">
                <a:solidFill>
                  <a:schemeClr val="dk1"/>
                </a:solidFill>
                <a:latin typeface="Calibri"/>
                <a:ea typeface="Calibri"/>
                <a:cs typeface="Calibri"/>
                <a:sym typeface="Calibri"/>
              </a:rPr>
              <a:t>The boot record data, command files should be examined.</a:t>
            </a:r>
            <a:endParaRPr/>
          </a:p>
          <a:p>
            <a:pPr indent="-342900" lvl="0" marL="342900" marR="0" rtl="0" algn="l">
              <a:lnSpc>
                <a:spcPct val="90000"/>
              </a:lnSpc>
              <a:spcBef>
                <a:spcPts val="544"/>
              </a:spcBef>
              <a:spcAft>
                <a:spcPts val="0"/>
              </a:spcAft>
              <a:buClr>
                <a:schemeClr val="dk1"/>
              </a:buClr>
              <a:buSzPts val="2720"/>
              <a:buFont typeface="Noto Sans Symbols"/>
              <a:buChar char="➢"/>
            </a:pPr>
            <a:r>
              <a:rPr b="0" i="0" lang="en-US" sz="2720" u="none" cap="none" strike="noStrike">
                <a:solidFill>
                  <a:schemeClr val="dk1"/>
                </a:solidFill>
                <a:latin typeface="Calibri"/>
                <a:ea typeface="Calibri"/>
                <a:cs typeface="Calibri"/>
                <a:sym typeface="Calibri"/>
              </a:rPr>
              <a:t>All recoverable deleted files should be restored.</a:t>
            </a:r>
            <a:endParaRPr/>
          </a:p>
          <a:p>
            <a:pPr indent="-342900" lvl="0" marL="342900" marR="0" rtl="0" algn="l">
              <a:lnSpc>
                <a:spcPct val="90000"/>
              </a:lnSpc>
              <a:spcBef>
                <a:spcPts val="544"/>
              </a:spcBef>
              <a:spcAft>
                <a:spcPts val="0"/>
              </a:spcAft>
              <a:buClr>
                <a:schemeClr val="dk1"/>
              </a:buClr>
              <a:buSzPts val="2720"/>
              <a:buFont typeface="Noto Sans Symbols"/>
              <a:buChar char="➢"/>
            </a:pPr>
            <a:r>
              <a:rPr b="0" i="0" lang="en-US" sz="2720" u="none" cap="none" strike="noStrike">
                <a:solidFill>
                  <a:schemeClr val="dk1"/>
                </a:solidFill>
                <a:latin typeface="Calibri"/>
                <a:ea typeface="Calibri"/>
                <a:cs typeface="Calibri"/>
                <a:sym typeface="Calibri"/>
              </a:rPr>
              <a:t>All the files contained on the hard disk should be listed.</a:t>
            </a:r>
            <a:endParaRPr/>
          </a:p>
          <a:p>
            <a:pPr indent="-342900" lvl="0" marL="342900" marR="0" rtl="0" algn="l">
              <a:lnSpc>
                <a:spcPct val="90000"/>
              </a:lnSpc>
              <a:spcBef>
                <a:spcPts val="544"/>
              </a:spcBef>
              <a:spcAft>
                <a:spcPts val="0"/>
              </a:spcAft>
              <a:buClr>
                <a:schemeClr val="dk1"/>
              </a:buClr>
              <a:buSzPts val="2720"/>
              <a:buFont typeface="Noto Sans Symbols"/>
              <a:buChar char="➢"/>
            </a:pPr>
            <a:r>
              <a:rPr b="0" i="0" lang="en-US" sz="2720" u="none" cap="none" strike="noStrike">
                <a:solidFill>
                  <a:schemeClr val="dk1"/>
                </a:solidFill>
                <a:latin typeface="Calibri"/>
                <a:ea typeface="Calibri"/>
                <a:cs typeface="Calibri"/>
                <a:sym typeface="Calibri"/>
              </a:rPr>
              <a:t>The unallocated storage and slack space should be examined.</a:t>
            </a:r>
            <a:endParaRPr/>
          </a:p>
          <a:p>
            <a:pPr indent="-342900" lvl="0" marL="342900" marR="0" rtl="0" algn="l">
              <a:lnSpc>
                <a:spcPct val="90000"/>
              </a:lnSpc>
              <a:spcBef>
                <a:spcPts val="544"/>
              </a:spcBef>
              <a:spcAft>
                <a:spcPts val="0"/>
              </a:spcAft>
              <a:buClr>
                <a:schemeClr val="dk1"/>
              </a:buClr>
              <a:buSzPts val="2720"/>
              <a:buFont typeface="Noto Sans Symbols"/>
              <a:buChar char="➢"/>
            </a:pPr>
            <a:r>
              <a:rPr b="0" i="0" lang="en-US" sz="2720" u="none" cap="none" strike="noStrike">
                <a:solidFill>
                  <a:schemeClr val="dk1"/>
                </a:solidFill>
                <a:latin typeface="Calibri"/>
                <a:ea typeface="Calibri"/>
                <a:cs typeface="Calibri"/>
                <a:sym typeface="Calibri"/>
              </a:rPr>
              <a:t>Attempts should be made to decrypt pass-protected files.</a:t>
            </a:r>
            <a:endParaRPr/>
          </a:p>
          <a:p>
            <a:pPr indent="-170180" lvl="0" marL="342900" marR="0" rtl="0" algn="l">
              <a:lnSpc>
                <a:spcPct val="90000"/>
              </a:lnSpc>
              <a:spcBef>
                <a:spcPts val="544"/>
              </a:spcBef>
              <a:spcAft>
                <a:spcPts val="0"/>
              </a:spcAft>
              <a:buClr>
                <a:schemeClr val="dk1"/>
              </a:buClr>
              <a:buSzPts val="2720"/>
              <a:buFont typeface="Noto Sans Symbols"/>
              <a:buNone/>
            </a:pPr>
            <a:r>
              <a:t/>
            </a:r>
            <a:endParaRPr b="0" i="0" sz="272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0"/>
            <a:ext cx="8229600" cy="8080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00000"/>
              </a:buClr>
              <a:buSzPts val="4400"/>
              <a:buFont typeface="Calibri"/>
              <a:buNone/>
            </a:pPr>
            <a:r>
              <a:rPr b="1" i="0" lang="en-US" sz="4400" u="none" cap="none" strike="noStrike">
                <a:solidFill>
                  <a:srgbClr val="C00000"/>
                </a:solidFill>
                <a:latin typeface="Calibri"/>
                <a:ea typeface="Calibri"/>
                <a:cs typeface="Calibri"/>
                <a:sym typeface="Calibri"/>
              </a:rPr>
              <a:t>Floppy Disk Examination</a:t>
            </a:r>
            <a:endParaRPr b="1" i="0" sz="4400" u="none" cap="none" strike="noStrike">
              <a:solidFill>
                <a:srgbClr val="C00000"/>
              </a:solidFill>
              <a:latin typeface="Calibri"/>
              <a:ea typeface="Calibri"/>
              <a:cs typeface="Calibri"/>
              <a:sym typeface="Calibri"/>
            </a:endParaRPr>
          </a:p>
        </p:txBody>
      </p:sp>
      <p:sp>
        <p:nvSpPr>
          <p:cNvPr id="109" name="Google Shape;109;p17"/>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2720"/>
              <a:buFont typeface="Noto Sans Symbols"/>
              <a:buChar char="➢"/>
            </a:pPr>
            <a:r>
              <a:rPr b="0" i="0" lang="en-US" sz="2720" u="none" cap="none" strike="noStrike">
                <a:solidFill>
                  <a:schemeClr val="dk2"/>
                </a:solidFill>
                <a:latin typeface="Calibri"/>
                <a:ea typeface="Calibri"/>
                <a:cs typeface="Calibri"/>
                <a:sym typeface="Calibri"/>
              </a:rPr>
              <a:t>The media used for examination, should be virus free.</a:t>
            </a:r>
            <a:endParaRPr/>
          </a:p>
          <a:p>
            <a:pPr indent="-342900" lvl="0" marL="342900" marR="0" rtl="0" algn="l">
              <a:lnSpc>
                <a:spcPct val="90000"/>
              </a:lnSpc>
              <a:spcBef>
                <a:spcPts val="544"/>
              </a:spcBef>
              <a:spcAft>
                <a:spcPts val="0"/>
              </a:spcAft>
              <a:buClr>
                <a:schemeClr val="dk2"/>
              </a:buClr>
              <a:buSzPts val="2720"/>
              <a:buFont typeface="Noto Sans Symbols"/>
              <a:buChar char="➢"/>
            </a:pPr>
            <a:r>
              <a:rPr b="0" i="0" lang="en-US" sz="2720" u="none" cap="none" strike="noStrike">
                <a:solidFill>
                  <a:schemeClr val="dk2"/>
                </a:solidFill>
                <a:latin typeface="Calibri"/>
                <a:ea typeface="Calibri"/>
                <a:cs typeface="Calibri"/>
                <a:sym typeface="Calibri"/>
              </a:rPr>
              <a:t>A duplicate image of the original floppy disk should be made on another floppy disk.</a:t>
            </a:r>
            <a:endParaRPr/>
          </a:p>
          <a:p>
            <a:pPr indent="-342900" lvl="0" marL="342900" marR="0" rtl="0" algn="l">
              <a:lnSpc>
                <a:spcPct val="90000"/>
              </a:lnSpc>
              <a:spcBef>
                <a:spcPts val="544"/>
              </a:spcBef>
              <a:spcAft>
                <a:spcPts val="0"/>
              </a:spcAft>
              <a:buClr>
                <a:schemeClr val="dk2"/>
              </a:buClr>
              <a:buSzPts val="2720"/>
              <a:buFont typeface="Noto Sans Symbols"/>
              <a:buChar char="➢"/>
            </a:pPr>
            <a:r>
              <a:rPr b="0" i="0" lang="en-US" sz="2720" u="none" cap="none" strike="noStrike">
                <a:solidFill>
                  <a:schemeClr val="dk2"/>
                </a:solidFill>
                <a:latin typeface="Calibri"/>
                <a:ea typeface="Calibri"/>
                <a:cs typeface="Calibri"/>
                <a:sym typeface="Calibri"/>
              </a:rPr>
              <a:t>A copy of the original floppy disk should be logically examined and all information contained therein should be documented.</a:t>
            </a:r>
            <a:endParaRPr/>
          </a:p>
          <a:p>
            <a:pPr indent="-342900" lvl="0" marL="342900" marR="0" rtl="0" algn="l">
              <a:lnSpc>
                <a:spcPct val="90000"/>
              </a:lnSpc>
              <a:spcBef>
                <a:spcPts val="544"/>
              </a:spcBef>
              <a:spcAft>
                <a:spcPts val="0"/>
              </a:spcAft>
              <a:buClr>
                <a:schemeClr val="dk2"/>
              </a:buClr>
              <a:buSzPts val="2720"/>
              <a:buFont typeface="Noto Sans Symbols"/>
              <a:buChar char="➢"/>
            </a:pPr>
            <a:r>
              <a:rPr b="0" i="0" lang="en-US" sz="2720" u="none" cap="none" strike="noStrike">
                <a:solidFill>
                  <a:schemeClr val="dk2"/>
                </a:solidFill>
                <a:latin typeface="Calibri"/>
                <a:ea typeface="Calibri"/>
                <a:cs typeface="Calibri"/>
                <a:sym typeface="Calibri"/>
              </a:rPr>
              <a:t>All recoverable deleted files should be restored.</a:t>
            </a:r>
            <a:endParaRPr/>
          </a:p>
          <a:p>
            <a:pPr indent="-342900" lvl="0" marL="342900" marR="0" rtl="0" algn="l">
              <a:lnSpc>
                <a:spcPct val="90000"/>
              </a:lnSpc>
              <a:spcBef>
                <a:spcPts val="544"/>
              </a:spcBef>
              <a:spcAft>
                <a:spcPts val="0"/>
              </a:spcAft>
              <a:buClr>
                <a:schemeClr val="dk2"/>
              </a:buClr>
              <a:buSzPts val="2720"/>
              <a:buFont typeface="Noto Sans Symbols"/>
              <a:buChar char="➢"/>
            </a:pPr>
            <a:r>
              <a:rPr b="0" i="0" lang="en-US" sz="2720" u="none" cap="none" strike="noStrike">
                <a:solidFill>
                  <a:schemeClr val="dk2"/>
                </a:solidFill>
                <a:latin typeface="Calibri"/>
                <a:ea typeface="Calibri"/>
                <a:cs typeface="Calibri"/>
                <a:sym typeface="Calibri"/>
              </a:rPr>
              <a:t>All files contained in the floppy disk should be listed.</a:t>
            </a:r>
            <a:endParaRPr/>
          </a:p>
          <a:p>
            <a:pPr indent="-342900" lvl="0" marL="342900" marR="0" rtl="0" algn="l">
              <a:lnSpc>
                <a:spcPct val="90000"/>
              </a:lnSpc>
              <a:spcBef>
                <a:spcPts val="544"/>
              </a:spcBef>
              <a:spcAft>
                <a:spcPts val="0"/>
              </a:spcAft>
              <a:buClr>
                <a:schemeClr val="dk2"/>
              </a:buClr>
              <a:buSzPts val="2720"/>
              <a:buFont typeface="Noto Sans Symbols"/>
              <a:buChar char="➢"/>
            </a:pPr>
            <a:r>
              <a:rPr b="0" i="0" lang="en-US" sz="2720" u="none" cap="none" strike="noStrike">
                <a:solidFill>
                  <a:schemeClr val="dk2"/>
                </a:solidFill>
                <a:latin typeface="Calibri"/>
                <a:ea typeface="Calibri"/>
                <a:cs typeface="Calibri"/>
                <a:sym typeface="Calibri"/>
              </a:rPr>
              <a:t>The unallocated storage and slack space should be examined.</a:t>
            </a:r>
            <a:endParaRPr/>
          </a:p>
          <a:p>
            <a:pPr indent="-342900" lvl="0" marL="342900" marR="0" rtl="0" algn="l">
              <a:lnSpc>
                <a:spcPct val="90000"/>
              </a:lnSpc>
              <a:spcBef>
                <a:spcPts val="544"/>
              </a:spcBef>
              <a:spcAft>
                <a:spcPts val="0"/>
              </a:spcAft>
              <a:buClr>
                <a:schemeClr val="dk2"/>
              </a:buClr>
              <a:buSzPts val="2720"/>
              <a:buFont typeface="Noto Sans Symbols"/>
              <a:buChar char="➢"/>
            </a:pPr>
            <a:r>
              <a:rPr b="0" i="0" lang="en-US" sz="2720" u="none" cap="none" strike="noStrike">
                <a:solidFill>
                  <a:schemeClr val="dk2"/>
                </a:solidFill>
                <a:latin typeface="Calibri"/>
                <a:ea typeface="Calibri"/>
                <a:cs typeface="Calibri"/>
                <a:sym typeface="Calibri"/>
              </a:rPr>
              <a:t>Attempts should be made to decrypt pass-protected files.</a:t>
            </a:r>
            <a:endParaRPr/>
          </a:p>
          <a:p>
            <a:pPr indent="-170180" lvl="0" marL="342900" marR="0" rtl="0" algn="l">
              <a:lnSpc>
                <a:spcPct val="90000"/>
              </a:lnSpc>
              <a:spcBef>
                <a:spcPts val="544"/>
              </a:spcBef>
              <a:spcAft>
                <a:spcPts val="0"/>
              </a:spcAft>
              <a:buClr>
                <a:schemeClr val="dk1"/>
              </a:buClr>
              <a:buSzPts val="2720"/>
              <a:buFont typeface="Noto Sans Symbols"/>
              <a:buNone/>
            </a:pPr>
            <a:r>
              <a:t/>
            </a:r>
            <a:endParaRPr b="0" i="0" sz="2720" u="none" cap="none" strike="noStrike">
              <a:solidFill>
                <a:schemeClr val="dk2"/>
              </a:solidFill>
              <a:latin typeface="Calibri"/>
              <a:ea typeface="Calibri"/>
              <a:cs typeface="Calibri"/>
              <a:sym typeface="Calibri"/>
            </a:endParaRPr>
          </a:p>
          <a:p>
            <a:pPr indent="-342900" lvl="0" marL="342900" marR="0" rtl="0" algn="l">
              <a:lnSpc>
                <a:spcPct val="90000"/>
              </a:lnSpc>
              <a:spcBef>
                <a:spcPts val="544"/>
              </a:spcBef>
              <a:spcAft>
                <a:spcPts val="0"/>
              </a:spcAft>
              <a:buClr>
                <a:schemeClr val="dk1"/>
              </a:buClr>
              <a:buSzPts val="2720"/>
              <a:buFont typeface="Arial"/>
              <a:buNone/>
            </a:pPr>
            <a:r>
              <a:t/>
            </a:r>
            <a:endParaRPr b="0" i="0" sz="2720" u="none" cap="none" strike="noStrike">
              <a:solidFill>
                <a:schemeClr val="dk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04800" y="182562"/>
            <a:ext cx="8229600" cy="9604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00000"/>
              </a:buClr>
              <a:buSzPts val="4400"/>
              <a:buFont typeface="Calibri"/>
              <a:buNone/>
            </a:pPr>
            <a:r>
              <a:rPr b="1" i="0" lang="en-US" sz="4400" u="none" cap="none" strike="noStrike">
                <a:solidFill>
                  <a:srgbClr val="C00000"/>
                </a:solidFill>
                <a:latin typeface="Calibri"/>
                <a:ea typeface="Calibri"/>
                <a:cs typeface="Calibri"/>
                <a:sym typeface="Calibri"/>
              </a:rPr>
              <a:t>Types of Files to be Examined</a:t>
            </a:r>
            <a:endParaRPr b="1" i="0" sz="4400" u="none" cap="none" strike="noStrike">
              <a:solidFill>
                <a:srgbClr val="C00000"/>
              </a:solidFill>
              <a:latin typeface="Calibri"/>
              <a:ea typeface="Calibri"/>
              <a:cs typeface="Calibri"/>
              <a:sym typeface="Calibri"/>
            </a:endParaRPr>
          </a:p>
        </p:txBody>
      </p:sp>
      <p:sp>
        <p:nvSpPr>
          <p:cNvPr id="115" name="Google Shape;115;p18"/>
          <p:cNvSpPr txBox="1"/>
          <p:nvPr>
            <p:ph idx="1" type="body"/>
          </p:nvPr>
        </p:nvSpPr>
        <p:spPr>
          <a:xfrm>
            <a:off x="304800" y="1646237"/>
            <a:ext cx="8229600" cy="4525963"/>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1) Normal Files</a:t>
            </a:r>
            <a:endParaRPr/>
          </a:p>
          <a:p>
            <a:pPr indent="-514350" lvl="0" marL="514350" marR="0" rtl="0" algn="l">
              <a:lnSpc>
                <a:spcPct val="90000"/>
              </a:lnSpc>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2) Deleted Files.</a:t>
            </a:r>
            <a:endParaRPr/>
          </a:p>
          <a:p>
            <a:pPr indent="-514350" lvl="0" marL="514350" marR="0" rtl="0" algn="l">
              <a:lnSpc>
                <a:spcPct val="90000"/>
              </a:lnSpc>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3) Password protected files.</a:t>
            </a:r>
            <a:endParaRPr/>
          </a:p>
          <a:p>
            <a:pPr indent="-514350" lvl="0" marL="514350" marR="0" rtl="0" algn="l">
              <a:lnSpc>
                <a:spcPct val="90000"/>
              </a:lnSpc>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4) Hidden Files.</a:t>
            </a:r>
            <a:endParaRPr/>
          </a:p>
          <a:p>
            <a:pPr indent="-514350" lvl="0" marL="514350" marR="0" rtl="0" algn="l">
              <a:lnSpc>
                <a:spcPct val="90000"/>
              </a:lnSpc>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5) Encrypted Files.</a:t>
            </a:r>
            <a:endParaRPr/>
          </a:p>
          <a:p>
            <a:pPr indent="-514350" lvl="0" marL="514350" marR="0" rtl="0" algn="l">
              <a:lnSpc>
                <a:spcPct val="90000"/>
              </a:lnSpc>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6) File Slack.</a:t>
            </a:r>
            <a:endParaRPr/>
          </a:p>
          <a:p>
            <a:pPr indent="-514350" lvl="0" marL="514350" marR="0" rtl="0" algn="l">
              <a:lnSpc>
                <a:spcPct val="90000"/>
              </a:lnSpc>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7) RAM Slack.</a:t>
            </a:r>
            <a:endParaRPr/>
          </a:p>
          <a:p>
            <a:pPr indent="-514350" lvl="0" marL="514350" marR="0" rtl="0" algn="l">
              <a:lnSpc>
                <a:spcPct val="90000"/>
              </a:lnSpc>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8) Drive Slack.</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00000"/>
              </a:buClr>
              <a:buSzPts val="4400"/>
              <a:buFont typeface="Calibri"/>
              <a:buNone/>
            </a:pPr>
            <a:r>
              <a:rPr b="1" i="0" lang="en-US" sz="4400" u="none" cap="none" strike="noStrike">
                <a:solidFill>
                  <a:srgbClr val="C00000"/>
                </a:solidFill>
                <a:latin typeface="Calibri"/>
                <a:ea typeface="Calibri"/>
                <a:cs typeface="Calibri"/>
                <a:sym typeface="Calibri"/>
              </a:rPr>
              <a:t>Normal Files</a:t>
            </a:r>
            <a:endParaRPr b="1" i="0" sz="4400" u="none" cap="none" strike="noStrike">
              <a:solidFill>
                <a:srgbClr val="C00000"/>
              </a:solidFill>
              <a:latin typeface="Calibri"/>
              <a:ea typeface="Calibri"/>
              <a:cs typeface="Calibri"/>
              <a:sym typeface="Calibri"/>
            </a:endParaRPr>
          </a:p>
        </p:txBody>
      </p:sp>
      <p:sp>
        <p:nvSpPr>
          <p:cNvPr id="121" name="Google Shape;121;p19"/>
          <p:cNvSpPr txBox="1"/>
          <p:nvPr>
            <p:ph idx="1" type="body"/>
          </p:nvPr>
        </p:nvSpPr>
        <p:spPr>
          <a:xfrm>
            <a:off x="457200" y="1600201"/>
            <a:ext cx="8229600" cy="3429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Regular files used by the users and easy to access. </a:t>
            </a:r>
            <a:endParaRPr/>
          </a:p>
          <a:p>
            <a:pPr indent="-342900" lvl="0" marL="342900" marR="0" rtl="0" algn="l">
              <a:spcBef>
                <a:spcPts val="64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Not encrypted or password protected.</a:t>
            </a:r>
            <a:endParaRPr/>
          </a:p>
          <a:p>
            <a:pPr indent="-342900" lvl="0" marL="342900" marR="0" rtl="0" algn="l">
              <a:spcBef>
                <a:spcPts val="64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May contain evidences like incriminating letter, notes, figures, etc.</a:t>
            </a:r>
            <a:endParaRPr b="0" i="0" sz="3200" u="none" cap="none" strike="noStrike">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00000"/>
              </a:buClr>
              <a:buSzPts val="4400"/>
              <a:buFont typeface="Calibri"/>
              <a:buNone/>
            </a:pPr>
            <a:r>
              <a:rPr b="1" i="0" lang="en-US" sz="4400" u="none" cap="none" strike="noStrike">
                <a:solidFill>
                  <a:srgbClr val="C00000"/>
                </a:solidFill>
                <a:latin typeface="Calibri"/>
                <a:ea typeface="Calibri"/>
                <a:cs typeface="Calibri"/>
                <a:sym typeface="Calibri"/>
              </a:rPr>
              <a:t>Deleted Files</a:t>
            </a:r>
            <a:endParaRPr b="1" i="0" sz="4400" u="none" cap="none" strike="noStrike">
              <a:solidFill>
                <a:srgbClr val="C00000"/>
              </a:solidFill>
              <a:latin typeface="Calibri"/>
              <a:ea typeface="Calibri"/>
              <a:cs typeface="Calibri"/>
              <a:sym typeface="Calibri"/>
            </a:endParaRPr>
          </a:p>
        </p:txBody>
      </p:sp>
      <p:sp>
        <p:nvSpPr>
          <p:cNvPr id="127" name="Google Shape;12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Files that have been deleted by the user.</a:t>
            </a:r>
            <a:endParaRPr/>
          </a:p>
          <a:p>
            <a:pPr indent="-342900" lvl="0" marL="342900" marR="0" rtl="0" algn="l">
              <a:spcBef>
                <a:spcPts val="64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May be recoverable from the Recycle Bin.</a:t>
            </a:r>
            <a:endParaRPr/>
          </a:p>
          <a:p>
            <a:pPr indent="-342900" lvl="0" marL="342900" marR="0" rtl="0" algn="l">
              <a:spcBef>
                <a:spcPts val="64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If the Recycle Bin in cleared, at least some portion of the file can be recovered from the unallocated space of the disk.</a:t>
            </a:r>
            <a:endParaRPr/>
          </a:p>
          <a:p>
            <a:pPr indent="-342900" lvl="0" marL="342900" marR="0" rtl="0" algn="l">
              <a:spcBef>
                <a:spcPts val="64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The deleted data remains on the clusters till it is over written.</a:t>
            </a:r>
            <a:endParaRPr b="0" i="0" sz="3200" u="none" cap="none" strike="noStrike">
              <a:solidFill>
                <a:schemeClr val="dk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C00000"/>
              </a:buClr>
              <a:buSzPts val="4400"/>
              <a:buFont typeface="Calibri"/>
              <a:buNone/>
            </a:pPr>
            <a:r>
              <a:rPr b="1" i="0" lang="en-US" sz="4400" u="none" cap="none" strike="noStrike">
                <a:solidFill>
                  <a:srgbClr val="C00000"/>
                </a:solidFill>
                <a:latin typeface="Calibri"/>
                <a:ea typeface="Calibri"/>
                <a:cs typeface="Calibri"/>
                <a:sym typeface="Calibri"/>
              </a:rPr>
              <a:t>Password Protected Files</a:t>
            </a:r>
            <a:endParaRPr b="1" i="0" sz="4400" u="none" cap="none" strike="noStrike">
              <a:solidFill>
                <a:srgbClr val="C00000"/>
              </a:solidFill>
              <a:latin typeface="Calibri"/>
              <a:ea typeface="Calibri"/>
              <a:cs typeface="Calibri"/>
              <a:sym typeface="Calibri"/>
            </a:endParaRPr>
          </a:p>
        </p:txBody>
      </p:sp>
      <p:sp>
        <p:nvSpPr>
          <p:cNvPr id="133" name="Google Shape;13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File information is not accessible for everyone.</a:t>
            </a:r>
            <a:endParaRPr/>
          </a:p>
          <a:p>
            <a:pPr indent="-342900" lvl="0" marL="342900" marR="0" rtl="0" algn="l">
              <a:spcBef>
                <a:spcPts val="64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Only specific people can view the contents.</a:t>
            </a:r>
            <a:endParaRPr/>
          </a:p>
          <a:p>
            <a:pPr indent="-342900" lvl="0" marL="342900" marR="0" rtl="0" algn="l">
              <a:spcBef>
                <a:spcPts val="64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This type of files are usually suspect and need to be examined for evidence.</a:t>
            </a:r>
            <a:endParaRPr/>
          </a:p>
          <a:p>
            <a:pPr indent="-342900" lvl="0" marL="342900" marR="0" rtl="0" algn="l">
              <a:spcBef>
                <a:spcPts val="64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Involvement of law enforcing authority may be required.</a:t>
            </a:r>
            <a:endParaRPr/>
          </a:p>
          <a:p>
            <a:pPr indent="-342900" lvl="0" marL="342900" marR="0" rtl="0" algn="l">
              <a:spcBef>
                <a:spcPts val="640"/>
              </a:spcBef>
              <a:spcAft>
                <a:spcPts val="0"/>
              </a:spcAft>
              <a:buClr>
                <a:schemeClr val="dk2"/>
              </a:buClr>
              <a:buSzPts val="3200"/>
              <a:buFont typeface="Noto Sans Symbols"/>
              <a:buChar char="➢"/>
            </a:pPr>
            <a:r>
              <a:rPr b="0" i="0" lang="en-US" sz="3200" u="none" cap="none" strike="noStrike">
                <a:solidFill>
                  <a:schemeClr val="dk2"/>
                </a:solidFill>
                <a:latin typeface="Calibri"/>
                <a:ea typeface="Calibri"/>
                <a:cs typeface="Calibri"/>
                <a:sym typeface="Calibri"/>
              </a:rPr>
              <a:t>Password cracker software may be used.</a:t>
            </a:r>
            <a:endParaRPr b="0" i="0" sz="3200" u="none" cap="none" strike="noStrike">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