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259" r:id="rId4"/>
    <p:sldId id="260" r:id="rId5"/>
    <p:sldId id="319" r:id="rId6"/>
    <p:sldId id="261" r:id="rId7"/>
    <p:sldId id="262" r:id="rId8"/>
    <p:sldId id="320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321" r:id="rId17"/>
    <p:sldId id="272" r:id="rId18"/>
    <p:sldId id="273" r:id="rId19"/>
    <p:sldId id="322" r:id="rId20"/>
    <p:sldId id="274" r:id="rId21"/>
    <p:sldId id="323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325" r:id="rId41"/>
    <p:sldId id="293" r:id="rId42"/>
    <p:sldId id="294" r:id="rId43"/>
    <p:sldId id="326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5" r:id="rId54"/>
    <p:sldId id="306" r:id="rId55"/>
    <p:sldId id="327" r:id="rId56"/>
    <p:sldId id="310" r:id="rId57"/>
    <p:sldId id="311" r:id="rId58"/>
    <p:sldId id="328" r:id="rId59"/>
    <p:sldId id="312" r:id="rId60"/>
    <p:sldId id="313" r:id="rId61"/>
    <p:sldId id="314" r:id="rId62"/>
    <p:sldId id="315" r:id="rId63"/>
    <p:sldId id="329" r:id="rId64"/>
    <p:sldId id="316" r:id="rId6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E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61265" autoAdjust="0"/>
  </p:normalViewPr>
  <p:slideViewPr>
    <p:cSldViewPr>
      <p:cViewPr varScale="1">
        <p:scale>
          <a:sx n="104" d="100"/>
          <a:sy n="104" d="100"/>
        </p:scale>
        <p:origin x="14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7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2504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6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r">
              <a:defRPr sz="1100"/>
            </a:lvl1pPr>
          </a:lstStyle>
          <a:p>
            <a:fld id="{5CAE133A-4028-4E2B-B049-6F148B77E5AB}" type="datetime1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6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r">
              <a:defRPr sz="1100"/>
            </a:lvl1pPr>
          </a:lstStyle>
          <a:p>
            <a:fld id="{4825AA9F-B079-466D-A19E-A0BED09FA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5149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9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r">
              <a:defRPr sz="1200"/>
            </a:lvl1pPr>
          </a:lstStyle>
          <a:p>
            <a:fld id="{A9B5FCE6-2331-4AF4-8362-9D091070A463}" type="datetime1">
              <a:rPr lang="en-US" smtClean="0"/>
              <a:t>7/22/2019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701" tIns="43851" rIns="87701" bIns="438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87701" tIns="43851" rIns="87701" bIns="4385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9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r">
              <a:defRPr sz="1200"/>
            </a:lvl1pPr>
          </a:lstStyle>
          <a:p>
            <a:fld id="{7106D8DA-1A55-4414-9F6D-9B871CCC3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333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6D8DA-1A55-4414-9F6D-9B871CCC3BEB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899B3EB-F4B9-4EC3-8874-9456869D1B5F}" type="datetime1">
              <a:rPr lang="en-US" smtClean="0"/>
              <a:t>7/22/2019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23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B0D9D7-5294-4E39-8BC0-4C255919E226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275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F508FA-5199-4AA3-8922-94158B684B67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973189" y="1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973189" y="8833470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0" tIns="45218" rIns="92050" bIns="45218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8833470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1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 w="12700" cap="flat"/>
        </p:spPr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0" tIns="45218" rIns="92050" bIns="45218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919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D8CA25-AE75-4191-8B01-FE9755FBC192}" type="slidenum">
              <a:rPr lang="en-US" altLang="en-US" sz="1200"/>
              <a:pPr/>
              <a:t>13</a:t>
            </a:fld>
            <a:endParaRPr lang="en-US" altLang="en-US" sz="1200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973189" y="1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973189" y="8833470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0" tIns="45218" rIns="92050" bIns="45218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8833470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1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 w="12700" cap="flat"/>
        </p:spPr>
      </p:sp>
      <p:sp>
        <p:nvSpPr>
          <p:cNvPr id="829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0" tIns="45218" rIns="92050" bIns="45218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702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1C928F-F266-4AE9-9955-5DF263458FBB}" type="slidenum">
              <a:rPr lang="en-US" altLang="en-US" sz="1200"/>
              <a:pPr/>
              <a:t>14</a:t>
            </a:fld>
            <a:endParaRPr lang="en-US" altLang="en-US" sz="1200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973189" y="1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973189" y="8833470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0" tIns="45218" rIns="92050" bIns="45218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8833470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1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 w="12700" cap="flat"/>
        </p:spPr>
      </p:sp>
      <p:sp>
        <p:nvSpPr>
          <p:cNvPr id="839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0" tIns="45218" rIns="92050" bIns="45218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7275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B4B8FB-1017-465D-AFBF-5BF5BCE81005}" type="slidenum">
              <a:rPr lang="en-US" altLang="en-US" sz="1200"/>
              <a:pPr/>
              <a:t>15</a:t>
            </a:fld>
            <a:endParaRPr lang="en-US" altLang="en-US" sz="1200" dirty="0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973189" y="1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973189" y="8833470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0" tIns="45218" rIns="92050" bIns="45218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8833470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1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 w="12700" cap="flat"/>
        </p:spPr>
      </p:sp>
      <p:sp>
        <p:nvSpPr>
          <p:cNvPr id="849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0" tIns="45218" rIns="92050" bIns="45218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9340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B4B8FB-1017-465D-AFBF-5BF5BCE81005}" type="slidenum">
              <a:rPr lang="en-US" altLang="en-US" sz="1200"/>
              <a:pPr/>
              <a:t>16</a:t>
            </a:fld>
            <a:endParaRPr lang="en-US" altLang="en-US" sz="1200" dirty="0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973189" y="1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973189" y="8833470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0" tIns="45218" rIns="92050" bIns="45218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8833470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1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 w="12700" cap="flat"/>
        </p:spPr>
      </p:sp>
      <p:sp>
        <p:nvSpPr>
          <p:cNvPr id="849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0" tIns="45218" rIns="92050" bIns="45218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9340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7B9E48-CE28-477B-AF14-CB4F875872B7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973189" y="1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973189" y="8833470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0" tIns="45218" rIns="92050" bIns="45218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8833470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1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 w="12700" cap="flat"/>
        </p:spPr>
      </p:sp>
      <p:sp>
        <p:nvSpPr>
          <p:cNvPr id="860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0" tIns="45218" rIns="92050" bIns="45218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7937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E067567-7C0E-4623-97F7-3AB1CFA84628}" type="slidenum">
              <a:rPr lang="en-US" altLang="en-US" sz="1200"/>
              <a:pPr/>
              <a:t>18</a:t>
            </a:fld>
            <a:endParaRPr lang="en-US" altLang="en-US" sz="1200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973189" y="1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973189" y="8833470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0" tIns="45218" rIns="92050" bIns="45218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8833470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1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 w="12700" cap="flat"/>
        </p:spPr>
      </p:sp>
      <p:sp>
        <p:nvSpPr>
          <p:cNvPr id="870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0" tIns="45218" rIns="92050" bIns="45218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9443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E067567-7C0E-4623-97F7-3AB1CFA84628}" type="slidenum">
              <a:rPr lang="en-US" altLang="en-US" sz="1200"/>
              <a:pPr/>
              <a:t>19</a:t>
            </a:fld>
            <a:endParaRPr lang="en-US" altLang="en-US" sz="1200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973189" y="1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973189" y="8833470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0" tIns="45218" rIns="92050" bIns="45218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8833470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1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 w="12700" cap="flat"/>
        </p:spPr>
      </p:sp>
      <p:sp>
        <p:nvSpPr>
          <p:cNvPr id="870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0" tIns="45218" rIns="92050" bIns="45218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9443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D0189D-E517-438B-9693-2812E02CF692}" type="slidenum">
              <a:rPr lang="en-US" altLang="en-US" sz="1200"/>
              <a:pPr/>
              <a:t>20</a:t>
            </a:fld>
            <a:endParaRPr lang="en-US" altLang="en-US" sz="1200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3973189" y="1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973189" y="8833470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0" tIns="45218" rIns="92050" bIns="45218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8833470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1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 w="12700" cap="flat"/>
        </p:spPr>
      </p:sp>
      <p:sp>
        <p:nvSpPr>
          <p:cNvPr id="880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0" tIns="45218" rIns="92050" bIns="45218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5858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C87EDE-116A-4691-A4DF-061EA00B6C18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2557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D0189D-E517-438B-9693-2812E02CF692}" type="slidenum">
              <a:rPr lang="en-US" altLang="en-US" sz="1200"/>
              <a:pPr/>
              <a:t>21</a:t>
            </a:fld>
            <a:endParaRPr lang="en-US" altLang="en-US" sz="1200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3973189" y="1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973189" y="8833470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0" tIns="45218" rIns="92050" bIns="45218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8833470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1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 w="12700" cap="flat"/>
        </p:spPr>
      </p:sp>
      <p:sp>
        <p:nvSpPr>
          <p:cNvPr id="880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0" tIns="45218" rIns="92050" bIns="45218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58586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B19D27-1D9D-4EFF-A2A6-3367138C3034}" type="slidenum">
              <a:rPr lang="en-US" altLang="en-US" sz="1200"/>
              <a:pPr/>
              <a:t>22</a:t>
            </a:fld>
            <a:endParaRPr lang="en-US" altLang="en-US" sz="1200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3973189" y="1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973189" y="8833470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0" tIns="45218" rIns="92050" bIns="45218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8833470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1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 w="12700" cap="flat"/>
        </p:spPr>
      </p:sp>
      <p:sp>
        <p:nvSpPr>
          <p:cNvPr id="901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0" tIns="45218" rIns="92050" bIns="45218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651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23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73189" y="1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73189" y="8833470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0" tIns="45218" rIns="92050" bIns="45218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33470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0" tIns="45218" rIns="92050" bIns="45218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35419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937040-6A33-417E-BE07-394A28FEF8D1}" type="slidenum">
              <a:rPr lang="en-US" altLang="en-US" sz="1200"/>
              <a:pPr/>
              <a:t>24</a:t>
            </a:fld>
            <a:endParaRPr lang="en-US" altLang="en-US" sz="1200" dirty="0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02081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B1299F-03B5-4909-AEBA-DE9BE8116957}" type="slidenum">
              <a:rPr lang="en-US" altLang="en-US" sz="1200"/>
              <a:pPr/>
              <a:t>25</a:t>
            </a:fld>
            <a:endParaRPr lang="en-US" altLang="en-US" sz="1200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3791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27041A6-355E-4FC9-8067-194DB47AE9FB}" type="slidenum">
              <a:rPr lang="en-US" altLang="en-US" sz="1200"/>
              <a:pPr/>
              <a:t>26</a:t>
            </a:fld>
            <a:endParaRPr lang="en-US" altLang="en-US" sz="1200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2020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64CC0D-9515-4095-81D0-8024523D9047}" type="slidenum">
              <a:rPr lang="en-US" altLang="en-US" sz="1200"/>
              <a:pPr/>
              <a:t>27</a:t>
            </a:fld>
            <a:endParaRPr lang="en-US" altLang="en-US" sz="1200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8127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8E32C01-92A2-42F0-A723-C22E35C9436D}" type="slidenum">
              <a:rPr lang="en-US" altLang="en-US" sz="1200"/>
              <a:pPr/>
              <a:t>28</a:t>
            </a:fld>
            <a:endParaRPr lang="en-US" altLang="en-US" sz="1200" dirty="0"/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3973189" y="1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973189" y="8833470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0" tIns="45218" rIns="92050" bIns="45218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8833470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1"/>
            <a:ext cx="3037212" cy="4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 w="12700" cap="flat"/>
        </p:spPr>
      </p:sp>
      <p:sp>
        <p:nvSpPr>
          <p:cNvPr id="962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0" tIns="45218" rIns="92050" bIns="45218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4475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5CB8A7-5385-4269-822F-81DEB4C659CE}" type="slidenum">
              <a:rPr lang="en-US" altLang="en-US" sz="1200"/>
              <a:pPr/>
              <a:t>29</a:t>
            </a:fld>
            <a:endParaRPr lang="en-US" altLang="en-US" sz="1200" dirty="0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10860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30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8590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7139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91C42-4AD5-4528-9EC3-61D5E9BDFCDD}" type="slidenum">
              <a:rPr lang="en-US" altLang="en-US" sz="1200"/>
              <a:pPr/>
              <a:t>31</a:t>
            </a:fld>
            <a:endParaRPr lang="en-US" altLang="en-US" sz="1200" dirty="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1868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DCB16A-F829-4527-A43B-C46817CDE356}" type="slidenum">
              <a:rPr lang="en-US" altLang="en-US" sz="1200"/>
              <a:pPr/>
              <a:t>32</a:t>
            </a:fld>
            <a:endParaRPr lang="en-US" altLang="en-US" sz="1200" dirty="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7663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527C20-D984-443D-9364-8D80E7D14902}" type="slidenum">
              <a:rPr lang="en-US" altLang="en-US" sz="1200"/>
              <a:pPr/>
              <a:t>33</a:t>
            </a:fld>
            <a:endParaRPr lang="en-US" altLang="en-US" sz="1200" dirty="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083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D6E09-C3BD-4C9F-8640-BDE33C2397BD}" type="slidenum">
              <a:rPr lang="en-US" altLang="en-US" sz="1200"/>
              <a:pPr/>
              <a:t>34</a:t>
            </a:fld>
            <a:endParaRPr lang="en-US" altLang="en-US" sz="1200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0830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E38463-D7D2-48E0-9845-AEDC12745945}" type="slidenum">
              <a:rPr lang="en-US" altLang="en-US" sz="1200"/>
              <a:pPr/>
              <a:t>35</a:t>
            </a:fld>
            <a:endParaRPr lang="en-US" altLang="en-US" sz="1200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91771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36DD89-DA79-48DA-B783-0C850F9C3712}" type="slidenum">
              <a:rPr lang="en-US" altLang="en-US" sz="1200"/>
              <a:pPr/>
              <a:t>36</a:t>
            </a:fld>
            <a:endParaRPr lang="en-US" altLang="en-US" sz="1200" dirty="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0353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79FF149-63CC-4DDD-8621-E03FD326541C}" type="slidenum">
              <a:rPr lang="en-US" altLang="en-US" sz="1200"/>
              <a:pPr/>
              <a:t>37</a:t>
            </a:fld>
            <a:endParaRPr lang="en-US" altLang="en-US" sz="1200" dirty="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14771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9E30213-7F10-4D6D-BCA9-20A471152F11}" type="slidenum">
              <a:rPr lang="en-US" altLang="en-US" sz="1200"/>
              <a:pPr/>
              <a:t>38</a:t>
            </a:fld>
            <a:endParaRPr lang="en-US" altLang="en-US" sz="1200" dirty="0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71038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19AA53-6FBE-47B1-A5A9-D4F7E2EB9003}" type="slidenum">
              <a:rPr lang="en-US" altLang="en-US" sz="1200"/>
              <a:pPr/>
              <a:t>39</a:t>
            </a:fld>
            <a:endParaRPr lang="en-US" altLang="en-US" sz="1200" dirty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58448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19AA53-6FBE-47B1-A5A9-D4F7E2EB9003}" type="slidenum">
              <a:rPr lang="en-US" altLang="en-US" sz="1200"/>
              <a:pPr/>
              <a:t>40</a:t>
            </a:fld>
            <a:endParaRPr lang="en-US" altLang="en-US" sz="1200" dirty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5844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7139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41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3192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2F3513-D1FE-453A-9D62-AB228D88B68A}" type="slidenum">
              <a:rPr lang="en-US" altLang="en-US" sz="1200"/>
              <a:pPr/>
              <a:t>42</a:t>
            </a:fld>
            <a:endParaRPr lang="en-US" altLang="en-US" sz="1200" dirty="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81643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B0A469-9660-4019-8347-528B1BA28310}" type="slidenum">
              <a:rPr lang="en-US" altLang="en-US" sz="1200"/>
              <a:pPr/>
              <a:t>44</a:t>
            </a:fld>
            <a:endParaRPr lang="en-US" altLang="en-US" sz="1200" dirty="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27816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45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26032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EC66B5-496A-4DFA-A4FD-C9C9DB749726}" type="slidenum">
              <a:rPr lang="en-US" altLang="en-US" sz="1200"/>
              <a:pPr/>
              <a:t>46</a:t>
            </a:fld>
            <a:endParaRPr lang="en-US" altLang="en-US" sz="1200" dirty="0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31650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C28A594-5C4C-4CC5-9AFF-729E174611A7}" type="slidenum">
              <a:rPr lang="en-US" altLang="en-US" sz="1200"/>
              <a:pPr/>
              <a:t>47</a:t>
            </a:fld>
            <a:endParaRPr lang="en-US" altLang="en-US" sz="1200" dirty="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26531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87C772-E716-48B1-8B14-2B8B491527E1}" type="slidenum">
              <a:rPr lang="en-US" altLang="en-US" sz="1200"/>
              <a:pPr/>
              <a:t>48</a:t>
            </a:fld>
            <a:endParaRPr lang="en-US" altLang="en-US" sz="1200" dirty="0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49069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73D505-32CE-4342-9FBB-4D733E4A306A}" type="slidenum">
              <a:rPr lang="en-US" altLang="en-US" sz="1200"/>
              <a:pPr/>
              <a:t>49</a:t>
            </a:fld>
            <a:endParaRPr lang="en-US" altLang="en-US" sz="1200" dirty="0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24969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F72C28-435E-48F3-8A89-FA84DE6D50F0}" type="slidenum">
              <a:rPr lang="en-US" altLang="en-US" sz="1200"/>
              <a:pPr/>
              <a:t>50</a:t>
            </a:fld>
            <a:endParaRPr lang="en-US" altLang="en-US" sz="1200" dirty="0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37917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0277F58-77E1-4C2D-AA8D-E0F71D072D2F}" type="slidenum">
              <a:rPr lang="en-US" altLang="en-US" sz="1200"/>
              <a:pPr/>
              <a:t>51</a:t>
            </a:fld>
            <a:endParaRPr lang="en-US" altLang="en-US" sz="1200" dirty="0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4705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24277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410D3E1-634F-440C-A0CF-65534204DEA9}" type="slidenum">
              <a:rPr lang="en-US" altLang="en-US" sz="1200"/>
              <a:pPr/>
              <a:t>52</a:t>
            </a:fld>
            <a:endParaRPr lang="en-US" altLang="en-US" sz="1200" dirty="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69660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53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44071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F5A96B-D536-4BD1-BFE1-FD6DBF117D8A}" type="slidenum">
              <a:rPr lang="en-US" altLang="en-US" sz="1200"/>
              <a:pPr/>
              <a:t>54</a:t>
            </a:fld>
            <a:endParaRPr lang="en-US" altLang="en-US" sz="1200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4551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F5A96B-D536-4BD1-BFE1-FD6DBF117D8A}" type="slidenum">
              <a:rPr lang="en-US" altLang="en-US" sz="1200"/>
              <a:pPr/>
              <a:t>55</a:t>
            </a:fld>
            <a:endParaRPr lang="en-US" altLang="en-US" sz="1200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45518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D73B76-F558-45CE-871C-8466EA0D0DF2}" type="slidenum">
              <a:rPr lang="en-US" altLang="en-US" sz="1200"/>
              <a:pPr/>
              <a:t>56</a:t>
            </a:fld>
            <a:endParaRPr lang="en-US" altLang="en-US" sz="1200" dirty="0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60366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5CE7E0-7666-4352-A4C1-28EF06861AC9}" type="slidenum">
              <a:rPr lang="en-US" altLang="en-US" sz="1200"/>
              <a:pPr/>
              <a:t>57</a:t>
            </a:fld>
            <a:endParaRPr lang="en-US" altLang="en-US" sz="1200" dirty="0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01328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5CE7E0-7666-4352-A4C1-28EF06861AC9}" type="slidenum">
              <a:rPr lang="en-US" altLang="en-US" sz="1200"/>
              <a:pPr/>
              <a:t>58</a:t>
            </a:fld>
            <a:endParaRPr lang="en-US" altLang="en-US" sz="1200" dirty="0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013280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A57BBC-3DEF-4030-90C9-4A7A7E87C33E}" type="slidenum">
              <a:rPr lang="en-US" altLang="en-US" sz="1200"/>
              <a:pPr/>
              <a:t>59</a:t>
            </a:fld>
            <a:endParaRPr lang="en-US" altLang="en-US" sz="1200" dirty="0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453154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1FEC76-0B84-458E-8A4E-B7ECCB6E1DCF}" type="slidenum">
              <a:rPr lang="en-US" altLang="en-US" sz="1200"/>
              <a:pPr/>
              <a:t>60</a:t>
            </a:fld>
            <a:endParaRPr lang="en-US" altLang="en-US" sz="1200" dirty="0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575944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F31BFB-CE80-49DF-B5B2-8D11C75DEDAB}" type="slidenum">
              <a:rPr lang="en-US" altLang="en-US" sz="1200"/>
              <a:pPr/>
              <a:t>61</a:t>
            </a:fld>
            <a:endParaRPr lang="en-US" altLang="en-US" sz="1200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626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0C9E32-697E-489A-B64D-FE4953CC062F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07397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62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880641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63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880641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64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3223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0C9E32-697E-489A-B64D-FE4953CC062F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0739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813B39-7E0E-475A-9EBE-5ED71E411FC7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6477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6041" indent="-283093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2370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5318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8266" indent="-226474" defTabSz="929488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91214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44162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7110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50058" indent="-226474" defTabSz="929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7A01C-1044-4195-A3E2-2CD774BF6255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836" y="4416735"/>
            <a:ext cx="5144729" cy="4180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879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E520-94D8-471E-9246-3DA957E543CE}" type="datetime1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28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A059-0900-46A5-86CD-6CBACA225E83}" type="datetime1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28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799-E2B8-4119-BEA9-5BBF8CE2B0FA}" type="datetime1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28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913C-A7DD-4021-AFBC-947EB765CE4C}" type="datetime1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28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64FA-CC1B-47DB-A93A-6B4BBC436045}" type="datetime1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28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A4E8-8C0A-4D25-81B1-03C2082B47D6}" type="datetime1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28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D4E8-1CCE-4EFF-A36C-E105DDD56AAD}" type="datetime1">
              <a:rPr lang="en-US" smtClean="0"/>
              <a:t>7/22/2019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28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1C7D-1228-46DC-9402-5957496C3C04}" type="datetime1">
              <a:rPr lang="en-US" smtClean="0"/>
              <a:t>7/22/2019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28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DF6C-52F4-4529-BC53-6E2674900ED7}" type="datetime1">
              <a:rPr lang="en-US" smtClean="0"/>
              <a:t>7/22/2019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28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FFD2-C90D-4BD9-95AC-D49FE82B0BB0}" type="datetime1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28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32C9-888E-4264-AE70-E187E0827B99}" type="datetime1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28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945B-C34E-410F-BC8F-BE6BC04FBFD5}" type="datetime1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28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547" y="5183453"/>
            <a:ext cx="7239000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2800" cap="small" dirty="0"/>
              <a:t>Dr. Asif Zaman</a:t>
            </a:r>
          </a:p>
          <a:p>
            <a:pPr lvl="0" algn="ctr"/>
            <a:r>
              <a:rPr lang="en-US" cap="small" dirty="0"/>
              <a:t>Associate Professor, CSE, RU</a:t>
            </a:r>
            <a:endParaRPr lang="en-US" sz="1600" cap="small" dirty="0"/>
          </a:p>
        </p:txBody>
      </p:sp>
      <p:sp>
        <p:nvSpPr>
          <p:cNvPr id="6" name="TextBox 5"/>
          <p:cNvSpPr txBox="1"/>
          <p:nvPr/>
        </p:nvSpPr>
        <p:spPr>
          <a:xfrm>
            <a:off x="228598" y="363512"/>
            <a:ext cx="87249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50000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3121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buSzPct val="50000"/>
            </a:pPr>
            <a:r>
              <a:rPr lang="en-US" sz="48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36438" y="6121718"/>
            <a:ext cx="95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Week #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8150" y="2903400"/>
            <a:ext cx="1545795" cy="144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96628" y="65049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1F2F6FB-134A-C74E-AE83-03C133B10AC5}"/>
              </a:ext>
            </a:extLst>
          </p:cNvPr>
          <p:cNvSpPr txBox="1"/>
          <p:nvPr/>
        </p:nvSpPr>
        <p:spPr>
          <a:xfrm>
            <a:off x="0" y="248717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cap="small" dirty="0">
                <a:solidFill>
                  <a:schemeClr val="tx2"/>
                </a:solidFill>
              </a:rPr>
              <a:t>Session: 2016-17</a:t>
            </a:r>
          </a:p>
        </p:txBody>
      </p:sp>
    </p:spTree>
    <p:extLst>
      <p:ext uri="{BB962C8B-B14F-4D97-AF65-F5344CB8AC3E}">
        <p14:creationId xmlns:p14="http://schemas.microsoft.com/office/powerpoint/2010/main" val="4275267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9525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Integrity Constraints in Create Table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4362" y="1098550"/>
            <a:ext cx="7562438" cy="5454650"/>
          </a:xfrm>
        </p:spPr>
        <p:txBody>
          <a:bodyPr>
            <a:noAutofit/>
          </a:bodyPr>
          <a:lstStyle/>
          <a:p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Types of integrity constraints</a:t>
            </a:r>
          </a:p>
          <a:p>
            <a:pPr lvl="1"/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primary key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..., </a:t>
            </a: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4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foreign key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..., </a:t>
            </a: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4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references </a:t>
            </a: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lang="en-US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not null</a:t>
            </a:r>
          </a:p>
          <a:p>
            <a:endParaRPr lang="en-US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create table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instructor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b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</a:t>
            </a: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char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(5),</a:t>
            </a:r>
            <a:b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</a:t>
            </a: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name           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varchar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(20) 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not null,</a:t>
            </a:r>
            <a:r>
              <a:rPr lang="en-US" alt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</a:t>
            </a: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dept_name  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varchar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(20),</a:t>
            </a:r>
            <a:b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</a:t>
            </a: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salary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numeric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(8,2),</a:t>
            </a:r>
            <a:b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primary key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b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foreign key </a:t>
            </a: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(dept_name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references </a:t>
            </a: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department);</a:t>
            </a:r>
          </a:p>
          <a:p>
            <a:pPr>
              <a:buNone/>
            </a:pPr>
            <a:endParaRPr lang="en-US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244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Updates to tables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20266"/>
            <a:ext cx="8153400" cy="515937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2000" b="1" dirty="0">
                <a:solidFill>
                  <a:srgbClr val="000099"/>
                </a:solidFill>
              </a:rPr>
              <a:t>Insert  </a:t>
            </a:r>
            <a:endParaRPr lang="en-US" altLang="en-US" sz="2000" dirty="0"/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2000" b="1" dirty="0">
                <a:solidFill>
                  <a:srgbClr val="FF0000"/>
                </a:solidFill>
              </a:rPr>
              <a:t>insert into </a:t>
            </a:r>
            <a:r>
              <a:rPr lang="en-US" altLang="en-US" sz="2000" i="1" dirty="0">
                <a:solidFill>
                  <a:srgbClr val="FF0000"/>
                </a:solidFill>
              </a:rPr>
              <a:t>instructor </a:t>
            </a:r>
            <a:r>
              <a:rPr lang="en-US" altLang="en-US" sz="2000" b="1" dirty="0">
                <a:solidFill>
                  <a:srgbClr val="FF0000"/>
                </a:solidFill>
              </a:rPr>
              <a:t>values </a:t>
            </a:r>
            <a:r>
              <a:rPr lang="en-US" altLang="en-US" sz="2000" dirty="0">
                <a:solidFill>
                  <a:srgbClr val="FF0000"/>
                </a:solidFill>
              </a:rPr>
              <a:t>(‘10211’, ’Smith’, ’Biology’, 66000);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2000" b="1" dirty="0">
                <a:solidFill>
                  <a:srgbClr val="000099"/>
                </a:solidFill>
              </a:rPr>
              <a:t>Delete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2000" b="1" dirty="0">
                <a:solidFill>
                  <a:srgbClr val="000099"/>
                </a:solidFill>
              </a:rPr>
              <a:t> </a:t>
            </a:r>
            <a:r>
              <a:rPr lang="en-US" altLang="en-US" sz="2000" dirty="0"/>
              <a:t>Remove all tuples from the </a:t>
            </a:r>
            <a:r>
              <a:rPr lang="en-US" altLang="en-US" sz="2000" i="1" dirty="0"/>
              <a:t>student</a:t>
            </a:r>
            <a:r>
              <a:rPr lang="en-US" altLang="en-US" sz="2000" dirty="0"/>
              <a:t> relation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2000" b="1" dirty="0">
                <a:solidFill>
                  <a:srgbClr val="FF0000"/>
                </a:solidFill>
              </a:rPr>
              <a:t>delete from </a:t>
            </a:r>
            <a:r>
              <a:rPr lang="en-US" altLang="en-US" sz="2000" i="1" dirty="0">
                <a:solidFill>
                  <a:srgbClr val="FF0000"/>
                </a:solidFill>
              </a:rPr>
              <a:t>student  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2000" b="1" dirty="0">
                <a:solidFill>
                  <a:srgbClr val="000099"/>
                </a:solidFill>
              </a:rPr>
              <a:t>Drop Table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2000" b="1" dirty="0">
                <a:solidFill>
                  <a:srgbClr val="FF0000"/>
                </a:solidFill>
              </a:rPr>
              <a:t>drop table </a:t>
            </a:r>
            <a:r>
              <a:rPr lang="en-US" altLang="en-US" sz="2000" i="1" dirty="0">
                <a:solidFill>
                  <a:srgbClr val="FF0000"/>
                </a:solidFill>
              </a:rPr>
              <a:t>r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2000" b="1" dirty="0">
                <a:solidFill>
                  <a:srgbClr val="000099"/>
                </a:solidFill>
              </a:rPr>
              <a:t>Alter </a:t>
            </a:r>
            <a:r>
              <a:rPr lang="en-US" altLang="en-US" sz="2000" dirty="0"/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2000" b="1" dirty="0">
                <a:solidFill>
                  <a:srgbClr val="FF0000"/>
                </a:solidFill>
              </a:rPr>
              <a:t>alter table </a:t>
            </a:r>
            <a:r>
              <a:rPr lang="en-US" altLang="en-US" sz="2000" i="1" dirty="0">
                <a:solidFill>
                  <a:srgbClr val="FF0000"/>
                </a:solidFill>
              </a:rPr>
              <a:t>r </a:t>
            </a:r>
            <a:r>
              <a:rPr lang="en-US" altLang="en-US" sz="2000" b="1" dirty="0">
                <a:solidFill>
                  <a:srgbClr val="FF0000"/>
                </a:solidFill>
              </a:rPr>
              <a:t>add </a:t>
            </a:r>
            <a:r>
              <a:rPr lang="en-US" altLang="en-US" sz="2000" i="1" dirty="0">
                <a:solidFill>
                  <a:srgbClr val="FF0000"/>
                </a:solidFill>
              </a:rPr>
              <a:t>A D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2000" i="1" dirty="0"/>
              <a:t> </a:t>
            </a:r>
            <a:r>
              <a:rPr lang="en-US" altLang="en-US" sz="2000" dirty="0"/>
              <a:t>where </a:t>
            </a:r>
            <a:r>
              <a:rPr lang="en-US" altLang="en-US" sz="2000" i="1" dirty="0"/>
              <a:t>A</a:t>
            </a:r>
            <a:r>
              <a:rPr lang="en-US" altLang="en-US" sz="2000" dirty="0"/>
              <a:t> is the name of the attribute to be added to relation </a:t>
            </a:r>
            <a:r>
              <a:rPr lang="en-US" altLang="en-US" sz="2000" i="1" dirty="0"/>
              <a:t>r 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D</a:t>
            </a:r>
            <a:r>
              <a:rPr lang="en-US" altLang="en-US" sz="2000" dirty="0"/>
              <a:t> is the domain of </a:t>
            </a:r>
            <a:r>
              <a:rPr lang="en-US" altLang="en-US" sz="2000" i="1" dirty="0"/>
              <a:t>A.</a:t>
            </a:r>
            <a:endParaRPr lang="en-US" altLang="en-US" sz="2000" dirty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2000" dirty="0"/>
              <a:t>All exiting tuples in the relation are assigned </a:t>
            </a:r>
            <a:r>
              <a:rPr lang="en-US" altLang="en-US" sz="2000" i="1" dirty="0"/>
              <a:t>null</a:t>
            </a:r>
            <a:r>
              <a:rPr lang="en-US" altLang="en-US" sz="2000" dirty="0"/>
              <a:t> as the value for the new attribute.  </a:t>
            </a:r>
          </a:p>
          <a:p>
            <a:pPr lvl="1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2000" b="1" dirty="0">
                <a:solidFill>
                  <a:srgbClr val="FF0000"/>
                </a:solidFill>
              </a:rPr>
              <a:t>alter table </a:t>
            </a:r>
            <a:r>
              <a:rPr lang="en-US" altLang="en-US" sz="2000" i="1" dirty="0">
                <a:solidFill>
                  <a:srgbClr val="FF0000"/>
                </a:solidFill>
              </a:rPr>
              <a:t>r</a:t>
            </a:r>
            <a:r>
              <a:rPr lang="en-US" altLang="en-US" sz="2000" b="1" dirty="0">
                <a:solidFill>
                  <a:srgbClr val="FF0000"/>
                </a:solidFill>
              </a:rPr>
              <a:t> drop</a:t>
            </a:r>
            <a:r>
              <a:rPr lang="en-US" altLang="en-US" sz="2000" i="1" dirty="0">
                <a:solidFill>
                  <a:srgbClr val="FF0000"/>
                </a:solidFill>
              </a:rPr>
              <a:t> A     </a:t>
            </a:r>
          </a:p>
          <a:p>
            <a:pPr lvl="2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2000" dirty="0"/>
              <a:t>where </a:t>
            </a:r>
            <a:r>
              <a:rPr lang="en-US" altLang="en-US" sz="2000" i="1" dirty="0"/>
              <a:t>A</a:t>
            </a:r>
            <a:r>
              <a:rPr lang="en-US" altLang="en-US" sz="2000" dirty="0"/>
              <a:t> is the name of an attribute of relation</a:t>
            </a:r>
            <a:r>
              <a:rPr lang="en-US" altLang="en-US" sz="2000" i="1" dirty="0"/>
              <a:t> r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2000" dirty="0"/>
              <a:t>Dropping of attributes not supported by many databases.</a:t>
            </a:r>
          </a:p>
        </p:txBody>
      </p:sp>
    </p:spTree>
    <p:extLst>
      <p:ext uri="{BB962C8B-B14F-4D97-AF65-F5344CB8AC3E}">
        <p14:creationId xmlns:p14="http://schemas.microsoft.com/office/powerpoint/2010/main" val="1985943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dirty="0"/>
              <a:t>Basic Query Structure 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628106"/>
          </a:xfrm>
        </p:spPr>
        <p:txBody>
          <a:bodyPr lIns="90488" tIns="44450" rIns="90488" bIns="44450">
            <a:normAutofit fontScale="92500" lnSpcReduction="10000"/>
          </a:bodyPr>
          <a:lstStyle/>
          <a:p>
            <a:pPr>
              <a:tabLst>
                <a:tab pos="2055813" algn="l"/>
              </a:tabLst>
            </a:pPr>
            <a:r>
              <a:rPr lang="en-US" altLang="en-US" dirty="0"/>
              <a:t>A typical SQL query has the form: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select </a:t>
            </a:r>
            <a:r>
              <a:rPr lang="en-US" altLang="en-US" i="1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A</a:t>
            </a:r>
            <a:r>
              <a:rPr lang="en-US" altLang="en-US" baseline="-25000" dirty="0"/>
              <a:t>2</a:t>
            </a:r>
            <a:r>
              <a:rPr lang="en-US" altLang="en-US" dirty="0"/>
              <a:t>, ...,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...,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m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where </a:t>
            </a:r>
            <a:r>
              <a:rPr lang="en-US" altLang="en-US" i="1" dirty="0"/>
              <a:t>P</a:t>
            </a:r>
            <a:br>
              <a:rPr lang="en-US" altLang="en-US" i="1" dirty="0"/>
            </a:br>
            <a:endParaRPr lang="en-US" altLang="en-US" dirty="0"/>
          </a:p>
          <a:p>
            <a:pPr lvl="1">
              <a:tabLst>
                <a:tab pos="2055813" algn="l"/>
              </a:tabLst>
            </a:pPr>
            <a:r>
              <a:rPr lang="en-US" altLang="en-US" i="1" dirty="0"/>
              <a:t>A</a:t>
            </a:r>
            <a:r>
              <a:rPr lang="en-US" altLang="en-US" i="1" baseline="-25000" dirty="0"/>
              <a:t>i </a:t>
            </a:r>
            <a:r>
              <a:rPr lang="en-US" altLang="en-US" dirty="0"/>
              <a:t>represents an attribute</a:t>
            </a:r>
          </a:p>
          <a:p>
            <a:pPr lvl="1">
              <a:tabLst>
                <a:tab pos="2055813" algn="l"/>
              </a:tabLst>
            </a:pPr>
            <a:r>
              <a:rPr lang="en-US" altLang="en-US" i="1" dirty="0" err="1"/>
              <a:t>R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</a:t>
            </a:r>
            <a:r>
              <a:rPr lang="en-US" altLang="en-US" dirty="0"/>
              <a:t>represents a relation</a:t>
            </a:r>
          </a:p>
          <a:p>
            <a:pPr lvl="1">
              <a:tabLst>
                <a:tab pos="2055813" algn="l"/>
              </a:tabLst>
            </a:pPr>
            <a:r>
              <a:rPr lang="en-US" altLang="en-US" i="1" dirty="0"/>
              <a:t>P</a:t>
            </a:r>
            <a:r>
              <a:rPr lang="en-US" altLang="en-US" dirty="0"/>
              <a:t> is a predicate.</a:t>
            </a:r>
          </a:p>
          <a:p>
            <a:pPr>
              <a:tabLst>
                <a:tab pos="2055813" algn="l"/>
              </a:tabLst>
            </a:pPr>
            <a:r>
              <a:rPr lang="en-US" altLang="en-US" dirty="0"/>
              <a:t>The result of an SQL query is a relation.</a:t>
            </a:r>
          </a:p>
        </p:txBody>
      </p:sp>
    </p:spTree>
    <p:extLst>
      <p:ext uri="{BB962C8B-B14F-4D97-AF65-F5344CB8AC3E}">
        <p14:creationId xmlns:p14="http://schemas.microsoft.com/office/powerpoint/2010/main" val="3320372486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The select Clause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08" y="1524000"/>
            <a:ext cx="7788091" cy="4748213"/>
          </a:xfrm>
        </p:spPr>
        <p:txBody>
          <a:bodyPr lIns="90488" tIns="44450" rIns="90488" bIns="44450">
            <a:normAutofit lnSpcReduction="10000"/>
          </a:bodyPr>
          <a:lstStyle/>
          <a:p>
            <a:pPr>
              <a:tabLst>
                <a:tab pos="2055813" algn="l"/>
              </a:tabLst>
            </a:pPr>
            <a:r>
              <a:rPr lang="en-US" altLang="en-US" sz="2400" dirty="0"/>
              <a:t>The </a:t>
            </a:r>
            <a:r>
              <a:rPr lang="en-US" altLang="en-US" sz="2400" b="1" dirty="0"/>
              <a:t>select</a:t>
            </a:r>
            <a:r>
              <a:rPr lang="en-US" altLang="en-US" sz="2400" dirty="0"/>
              <a:t> clause lists the attributes desired in the result of a query</a:t>
            </a:r>
          </a:p>
          <a:p>
            <a:pPr lvl="1">
              <a:tabLst>
                <a:tab pos="2055813" algn="l"/>
              </a:tabLst>
            </a:pPr>
            <a:r>
              <a:rPr lang="en-US" altLang="en-US" sz="2400" dirty="0"/>
              <a:t>corresponds to the projection operation of the relational algebra</a:t>
            </a:r>
          </a:p>
          <a:p>
            <a:pPr>
              <a:lnSpc>
                <a:spcPct val="110000"/>
              </a:lnSpc>
              <a:tabLst>
                <a:tab pos="2055813" algn="l"/>
              </a:tabLst>
            </a:pPr>
            <a:r>
              <a:rPr lang="en-US" altLang="en-US" sz="2400" dirty="0"/>
              <a:t>Example: find the names of all instructors:</a:t>
            </a:r>
            <a:br>
              <a:rPr lang="en-US" altLang="en-US" sz="2400" dirty="0"/>
            </a:br>
            <a:r>
              <a:rPr lang="en-US" altLang="en-US" sz="2400" dirty="0"/>
              <a:t>		</a:t>
            </a:r>
            <a:r>
              <a:rPr lang="en-US" altLang="en-US" sz="2400" b="1" dirty="0">
                <a:solidFill>
                  <a:srgbClr val="FF0000"/>
                </a:solidFill>
              </a:rPr>
              <a:t>select </a:t>
            </a:r>
            <a:r>
              <a:rPr lang="en-US" altLang="en-US" sz="2400" i="1" dirty="0">
                <a:solidFill>
                  <a:srgbClr val="FF0000"/>
                </a:solidFill>
              </a:rPr>
              <a:t>name</a:t>
            </a:r>
            <a:r>
              <a:rPr lang="en-US" altLang="en-US" sz="2400" dirty="0">
                <a:solidFill>
                  <a:srgbClr val="FF0000"/>
                </a:solidFill>
              </a:rPr>
              <a:t/>
            </a:r>
            <a:br>
              <a:rPr lang="en-US" altLang="en-US" sz="2400" dirty="0">
                <a:solidFill>
                  <a:srgbClr val="FF0000"/>
                </a:solidFill>
              </a:rPr>
            </a:br>
            <a:r>
              <a:rPr lang="en-US" altLang="en-US" sz="2400" dirty="0">
                <a:solidFill>
                  <a:srgbClr val="FF0000"/>
                </a:solidFill>
              </a:rPr>
              <a:t>		</a:t>
            </a:r>
            <a:r>
              <a:rPr lang="en-US" altLang="en-US" sz="2400" b="1" dirty="0">
                <a:solidFill>
                  <a:srgbClr val="FF0000"/>
                </a:solidFill>
              </a:rPr>
              <a:t>from </a:t>
            </a:r>
            <a:r>
              <a:rPr lang="en-US" altLang="en-US" sz="2400" i="1" dirty="0">
                <a:solidFill>
                  <a:srgbClr val="FF0000"/>
                </a:solidFill>
              </a:rPr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2400" dirty="0"/>
              <a:t>NOTE:  SQL names are case insensitive (i.e., you may use upper- or lower-case letters.)  </a:t>
            </a:r>
          </a:p>
          <a:p>
            <a:pPr lvl="1">
              <a:tabLst>
                <a:tab pos="2055813" algn="l"/>
              </a:tabLst>
            </a:pPr>
            <a:r>
              <a:rPr lang="en-US" altLang="en-US" sz="2400" dirty="0"/>
              <a:t>E.g.,  </a:t>
            </a:r>
            <a:r>
              <a:rPr lang="en-US" altLang="en-US" sz="2400" i="1" dirty="0"/>
              <a:t>Name</a:t>
            </a:r>
            <a:r>
              <a:rPr lang="en-US" altLang="en-US" sz="2400" dirty="0"/>
              <a:t> ≡ </a:t>
            </a:r>
            <a:r>
              <a:rPr lang="en-US" altLang="en-US" sz="2400" i="1" dirty="0"/>
              <a:t>NAME</a:t>
            </a:r>
            <a:r>
              <a:rPr lang="en-US" altLang="en-US" sz="2400" dirty="0"/>
              <a:t> ≡ </a:t>
            </a:r>
            <a:r>
              <a:rPr lang="en-US" altLang="en-US" sz="2400" i="1" dirty="0"/>
              <a:t>name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2400" dirty="0"/>
              <a:t>Some people use upper case wherever we use bold font.</a:t>
            </a:r>
          </a:p>
        </p:txBody>
      </p:sp>
    </p:spTree>
    <p:extLst>
      <p:ext uri="{BB962C8B-B14F-4D97-AF65-F5344CB8AC3E}">
        <p14:creationId xmlns:p14="http://schemas.microsoft.com/office/powerpoint/2010/main" val="2558271709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The select Clause (Cont.)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6980" y="1676400"/>
            <a:ext cx="7718420" cy="4306888"/>
          </a:xfrm>
        </p:spPr>
        <p:txBody>
          <a:bodyPr lIns="90488" tIns="44450" rIns="90488" bIns="44450">
            <a:noAutofit/>
          </a:bodyPr>
          <a:lstStyle/>
          <a:p>
            <a:pPr>
              <a:tabLst>
                <a:tab pos="2055813" algn="l"/>
              </a:tabLst>
            </a:pPr>
            <a:r>
              <a:rPr lang="en-US" altLang="en-US" sz="2400" dirty="0"/>
              <a:t>SQL allows duplicates in relations as well as in query results.</a:t>
            </a:r>
          </a:p>
          <a:p>
            <a:pPr>
              <a:tabLst>
                <a:tab pos="2055813" algn="l"/>
              </a:tabLst>
            </a:pPr>
            <a:r>
              <a:rPr lang="en-US" altLang="en-US" sz="2400" dirty="0"/>
              <a:t>To force the elimination of duplicates, insert the keyword </a:t>
            </a:r>
            <a:r>
              <a:rPr lang="en-US" altLang="en-US" sz="2400" b="1" dirty="0">
                <a:solidFill>
                  <a:srgbClr val="000099"/>
                </a:solidFill>
              </a:rPr>
              <a:t>distinct</a:t>
            </a:r>
            <a:r>
              <a:rPr lang="en-US" altLang="en-US" sz="2400" b="1" dirty="0">
                <a:solidFill>
                  <a:schemeClr val="tx2"/>
                </a:solidFill>
              </a:rPr>
              <a:t> </a:t>
            </a:r>
            <a:r>
              <a:rPr lang="en-US" altLang="en-US" sz="2400" dirty="0"/>
              <a:t>after select</a:t>
            </a:r>
            <a:r>
              <a:rPr lang="en-US" altLang="en-US" sz="2400" b="1" dirty="0"/>
              <a:t>.</a:t>
            </a:r>
          </a:p>
          <a:p>
            <a:pPr>
              <a:tabLst>
                <a:tab pos="2055813" algn="l"/>
              </a:tabLst>
            </a:pPr>
            <a:r>
              <a:rPr lang="en-US" altLang="en-US" sz="2400" dirty="0"/>
              <a:t>Find the department names of all instructors, and remove duplicates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2400" dirty="0">
                <a:solidFill>
                  <a:srgbClr val="FF0000"/>
                </a:solidFill>
              </a:rPr>
              <a:t>		</a:t>
            </a:r>
            <a:r>
              <a:rPr lang="en-US" altLang="en-US" sz="2400" b="1" dirty="0">
                <a:solidFill>
                  <a:srgbClr val="FF0000"/>
                </a:solidFill>
              </a:rPr>
              <a:t>select distinct </a:t>
            </a:r>
            <a:r>
              <a:rPr lang="en-US" altLang="en-US" sz="2400" i="1" dirty="0">
                <a:solidFill>
                  <a:srgbClr val="FF0000"/>
                </a:solidFill>
              </a:rPr>
              <a:t>dept_name</a:t>
            </a:r>
            <a:r>
              <a:rPr lang="en-US" altLang="en-US" sz="2400" dirty="0">
                <a:solidFill>
                  <a:srgbClr val="FF0000"/>
                </a:solidFill>
              </a:rPr>
              <a:t/>
            </a:r>
            <a:br>
              <a:rPr lang="en-US" altLang="en-US" sz="2400" dirty="0">
                <a:solidFill>
                  <a:srgbClr val="FF0000"/>
                </a:solidFill>
              </a:rPr>
            </a:br>
            <a:r>
              <a:rPr lang="en-US" altLang="en-US" sz="2400" dirty="0">
                <a:solidFill>
                  <a:srgbClr val="FF0000"/>
                </a:solidFill>
              </a:rPr>
              <a:t>	</a:t>
            </a:r>
            <a:r>
              <a:rPr lang="en-US" altLang="en-US" sz="2400" b="1" dirty="0">
                <a:solidFill>
                  <a:srgbClr val="FF0000"/>
                </a:solidFill>
              </a:rPr>
              <a:t>from </a:t>
            </a:r>
            <a:r>
              <a:rPr lang="en-US" altLang="en-US" sz="2400" i="1" dirty="0">
                <a:solidFill>
                  <a:srgbClr val="FF0000"/>
                </a:solidFill>
              </a:rPr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2400" dirty="0"/>
              <a:t>The keyword </a:t>
            </a:r>
            <a:r>
              <a:rPr lang="en-US" altLang="en-US" sz="2400" b="1" dirty="0"/>
              <a:t>all </a:t>
            </a:r>
            <a:r>
              <a:rPr lang="en-US" altLang="en-US" sz="2400" dirty="0"/>
              <a:t>specifies that duplicates should not be removed.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2400" dirty="0">
                <a:solidFill>
                  <a:srgbClr val="FF0000"/>
                </a:solidFill>
              </a:rPr>
              <a:t>		</a:t>
            </a:r>
            <a:r>
              <a:rPr lang="en-US" altLang="en-US" sz="2400" b="1" dirty="0">
                <a:solidFill>
                  <a:srgbClr val="FF0000"/>
                </a:solidFill>
              </a:rPr>
              <a:t>select all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i="1" dirty="0">
                <a:solidFill>
                  <a:srgbClr val="FF0000"/>
                </a:solidFill>
              </a:rPr>
              <a:t>dept_name</a:t>
            </a:r>
            <a:br>
              <a:rPr lang="en-US" altLang="en-US" sz="2400" i="1" dirty="0">
                <a:solidFill>
                  <a:srgbClr val="FF0000"/>
                </a:solidFill>
              </a:rPr>
            </a:br>
            <a:r>
              <a:rPr lang="en-US" altLang="en-US" sz="2400" i="1" dirty="0">
                <a:solidFill>
                  <a:srgbClr val="FF0000"/>
                </a:solidFill>
              </a:rPr>
              <a:t>	</a:t>
            </a:r>
            <a:r>
              <a:rPr lang="en-US" altLang="en-US" sz="2400" b="1" dirty="0">
                <a:solidFill>
                  <a:srgbClr val="FF0000"/>
                </a:solidFill>
              </a:rPr>
              <a:t>from </a:t>
            </a:r>
            <a:r>
              <a:rPr lang="en-US" altLang="en-US" sz="2400" i="1" dirty="0">
                <a:solidFill>
                  <a:srgbClr val="FF0000"/>
                </a:solidFill>
              </a:rPr>
              <a:t>instructor</a:t>
            </a:r>
          </a:p>
        </p:txBody>
      </p:sp>
    </p:spTree>
    <p:extLst>
      <p:ext uri="{BB962C8B-B14F-4D97-AF65-F5344CB8AC3E}">
        <p14:creationId xmlns:p14="http://schemas.microsoft.com/office/powerpoint/2010/main" val="1193890277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The select Clause (Cont.)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7161" y="1828800"/>
            <a:ext cx="7888239" cy="4456113"/>
          </a:xfrm>
        </p:spPr>
        <p:txBody>
          <a:bodyPr lIns="90488" tIns="44450" rIns="90488" bIns="44450">
            <a:noAutofit/>
          </a:bodyPr>
          <a:lstStyle/>
          <a:p>
            <a:pPr>
              <a:tabLst>
                <a:tab pos="2055813" algn="l"/>
              </a:tabLst>
            </a:pPr>
            <a:r>
              <a:rPr lang="en-US" altLang="en-US" sz="2400" dirty="0"/>
              <a:t>An asterisk in the select clause denotes “all attributes”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2400" b="1" dirty="0">
                <a:solidFill>
                  <a:srgbClr val="FF0000"/>
                </a:solidFill>
              </a:rPr>
              <a:t>			select </a:t>
            </a:r>
            <a:r>
              <a:rPr lang="en-US" altLang="en-US" sz="2400" dirty="0">
                <a:solidFill>
                  <a:srgbClr val="FF0000"/>
                </a:solidFill>
              </a:rPr>
              <a:t>*</a:t>
            </a:r>
            <a:br>
              <a:rPr lang="en-US" altLang="en-US" sz="2400" dirty="0">
                <a:solidFill>
                  <a:srgbClr val="FF0000"/>
                </a:solidFill>
              </a:rPr>
            </a:br>
            <a:r>
              <a:rPr lang="en-US" altLang="en-US" sz="2400" dirty="0">
                <a:solidFill>
                  <a:srgbClr val="FF0000"/>
                </a:solidFill>
              </a:rPr>
              <a:t>		</a:t>
            </a:r>
            <a:r>
              <a:rPr lang="en-US" altLang="en-US" sz="2400" b="1" dirty="0">
                <a:solidFill>
                  <a:srgbClr val="FF0000"/>
                </a:solidFill>
              </a:rPr>
              <a:t>from </a:t>
            </a:r>
            <a:r>
              <a:rPr lang="en-US" altLang="en-US" sz="2400" i="1" dirty="0">
                <a:solidFill>
                  <a:srgbClr val="FF0000"/>
                </a:solidFill>
              </a:rPr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2400" dirty="0"/>
              <a:t>An attribute can be a literal  with  no </a:t>
            </a:r>
            <a:r>
              <a:rPr lang="en-US" altLang="en-US" sz="2400" b="1" dirty="0"/>
              <a:t>from  </a:t>
            </a:r>
            <a:r>
              <a:rPr lang="en-US" altLang="en-US" sz="2400" dirty="0"/>
              <a:t>clause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2400" b="1" dirty="0">
                <a:solidFill>
                  <a:srgbClr val="FF0000"/>
                </a:solidFill>
              </a:rPr>
              <a:t>			select  </a:t>
            </a:r>
            <a:r>
              <a:rPr lang="en-US" altLang="en-US" sz="2400" dirty="0">
                <a:solidFill>
                  <a:srgbClr val="FF0000"/>
                </a:solidFill>
              </a:rPr>
              <a:t>‘437’</a:t>
            </a:r>
          </a:p>
          <a:p>
            <a:pPr lvl="1">
              <a:tabLst>
                <a:tab pos="2055813" algn="l"/>
              </a:tabLst>
            </a:pPr>
            <a:r>
              <a:rPr lang="en-US" altLang="en-US" sz="2400" dirty="0"/>
              <a:t>Results is a table with one column and a single row with value “437”</a:t>
            </a:r>
          </a:p>
        </p:txBody>
      </p:sp>
    </p:spTree>
    <p:extLst>
      <p:ext uri="{BB962C8B-B14F-4D97-AF65-F5344CB8AC3E}">
        <p14:creationId xmlns:p14="http://schemas.microsoft.com/office/powerpoint/2010/main" val="1510193877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dirty="0"/>
              <a:t>The select Clause (Cont.)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7161" y="1828800"/>
            <a:ext cx="7888239" cy="4456113"/>
          </a:xfrm>
        </p:spPr>
        <p:txBody>
          <a:bodyPr lIns="90488" tIns="44450" rIns="90488" bIns="44450">
            <a:noAutofit/>
          </a:bodyPr>
          <a:lstStyle/>
          <a:p>
            <a:pPr lvl="1">
              <a:tabLst>
                <a:tab pos="2055813" algn="l"/>
              </a:tabLst>
            </a:pPr>
            <a:r>
              <a:rPr lang="en-US" altLang="en-US" sz="2400" dirty="0"/>
              <a:t>Can give the column a name using: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2400" dirty="0">
                <a:solidFill>
                  <a:srgbClr val="FF0000"/>
                </a:solidFill>
              </a:rPr>
              <a:t>                    </a:t>
            </a:r>
            <a:r>
              <a:rPr lang="en-US" altLang="en-US" sz="2400" b="1" dirty="0">
                <a:solidFill>
                  <a:srgbClr val="FF0000"/>
                </a:solidFill>
              </a:rPr>
              <a:t>select </a:t>
            </a:r>
            <a:r>
              <a:rPr lang="en-US" altLang="en-US" sz="2400" dirty="0">
                <a:solidFill>
                  <a:srgbClr val="FF0000"/>
                </a:solidFill>
              </a:rPr>
              <a:t>‘437’ </a:t>
            </a:r>
            <a:r>
              <a:rPr lang="en-US" altLang="en-US" sz="2400" b="1" dirty="0">
                <a:solidFill>
                  <a:srgbClr val="FF0000"/>
                </a:solidFill>
              </a:rPr>
              <a:t>as </a:t>
            </a:r>
            <a:r>
              <a:rPr lang="en-US" altLang="en-US" sz="2400" i="1" dirty="0">
                <a:solidFill>
                  <a:srgbClr val="FF0000"/>
                </a:solidFill>
              </a:rPr>
              <a:t>FOO</a:t>
            </a:r>
            <a:r>
              <a:rPr lang="en-US" altLang="en-US" sz="2400" dirty="0">
                <a:solidFill>
                  <a:srgbClr val="FF0000"/>
                </a:solidFill>
              </a:rPr>
              <a:t>	</a:t>
            </a:r>
            <a:endParaRPr lang="en-US" altLang="en-US" sz="2400" i="1" dirty="0">
              <a:solidFill>
                <a:srgbClr val="FF0000"/>
              </a:solidFill>
            </a:endParaRPr>
          </a:p>
          <a:p>
            <a:pPr>
              <a:tabLst>
                <a:tab pos="2055813" algn="l"/>
              </a:tabLst>
            </a:pPr>
            <a:r>
              <a:rPr lang="en-US" altLang="en-US" sz="2400" dirty="0"/>
              <a:t>An attribute can be a literal with </a:t>
            </a:r>
            <a:r>
              <a:rPr lang="en-US" altLang="en-US" sz="2400" b="1" dirty="0"/>
              <a:t>from  </a:t>
            </a:r>
            <a:r>
              <a:rPr lang="en-US" altLang="en-US" sz="2400" dirty="0"/>
              <a:t>clause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2400" b="1" dirty="0">
                <a:solidFill>
                  <a:srgbClr val="FF0000"/>
                </a:solidFill>
              </a:rPr>
              <a:t>			select  </a:t>
            </a:r>
            <a:r>
              <a:rPr lang="en-US" altLang="en-US" sz="2400" dirty="0">
                <a:solidFill>
                  <a:srgbClr val="FF0000"/>
                </a:solidFill>
              </a:rPr>
              <a:t>‘A’</a:t>
            </a:r>
            <a:br>
              <a:rPr lang="en-US" altLang="en-US" sz="2400" dirty="0">
                <a:solidFill>
                  <a:srgbClr val="FF0000"/>
                </a:solidFill>
              </a:rPr>
            </a:br>
            <a:r>
              <a:rPr lang="en-US" altLang="en-US" sz="2400" dirty="0">
                <a:solidFill>
                  <a:srgbClr val="FF0000"/>
                </a:solidFill>
              </a:rPr>
              <a:t>		</a:t>
            </a:r>
            <a:r>
              <a:rPr lang="en-US" altLang="en-US" sz="2400" b="1" dirty="0">
                <a:solidFill>
                  <a:srgbClr val="FF0000"/>
                </a:solidFill>
              </a:rPr>
              <a:t>from </a:t>
            </a:r>
            <a:r>
              <a:rPr lang="en-US" altLang="en-US" sz="2400" i="1" dirty="0">
                <a:solidFill>
                  <a:srgbClr val="FF0000"/>
                </a:solidFill>
              </a:rPr>
              <a:t>instructor</a:t>
            </a:r>
          </a:p>
          <a:p>
            <a:pPr lvl="1">
              <a:tabLst>
                <a:tab pos="2055813" algn="l"/>
              </a:tabLst>
            </a:pPr>
            <a:r>
              <a:rPr lang="en-US" altLang="en-US" sz="2400" dirty="0"/>
              <a:t>Result is a table with one column and </a:t>
            </a:r>
            <a:r>
              <a:rPr lang="en-US" altLang="en-US" sz="2400" i="1" dirty="0"/>
              <a:t>N</a:t>
            </a:r>
            <a:r>
              <a:rPr lang="en-US" altLang="en-US" sz="2400" dirty="0"/>
              <a:t> rows (number of tuples in the </a:t>
            </a:r>
            <a:r>
              <a:rPr lang="en-US" altLang="en-US" sz="2400" i="1" dirty="0"/>
              <a:t>instructors</a:t>
            </a:r>
            <a:r>
              <a:rPr lang="en-US" altLang="en-US" sz="2400" dirty="0"/>
              <a:t> table), each row with value “A”</a:t>
            </a:r>
          </a:p>
        </p:txBody>
      </p:sp>
    </p:spTree>
    <p:extLst>
      <p:ext uri="{BB962C8B-B14F-4D97-AF65-F5344CB8AC3E}">
        <p14:creationId xmlns:p14="http://schemas.microsoft.com/office/powerpoint/2010/main" val="1510193877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The select Clause (Cont.)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7973" y="1106488"/>
            <a:ext cx="6954244" cy="5178425"/>
          </a:xfrm>
        </p:spPr>
        <p:txBody>
          <a:bodyPr lIns="90488" tIns="44450" rIns="90488" bIns="44450">
            <a:noAutofit/>
          </a:bodyPr>
          <a:lstStyle/>
          <a:p>
            <a:pPr>
              <a:tabLst>
                <a:tab pos="2055813" algn="l"/>
              </a:tabLst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clause can contain 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arithmetic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expressions involving the operation, +, –, , and /, and operating on constants or attributes of tuples.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query: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                 select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ID, name, salary/12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instructor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would return a relation that is the same as the </a:t>
            </a: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instructor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relation, except that the value of the attribute </a:t>
            </a: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salary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divided by 12.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Can rename “s</a:t>
            </a: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alary/12”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using the 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clause: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	        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ID, name, salary/12  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altLang="en-US" sz="24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monthly_salary</a:t>
            </a: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tabLst>
                <a:tab pos="2055813" algn="l"/>
              </a:tabLst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153807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The where Clause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22893"/>
            <a:ext cx="7461250" cy="4876800"/>
          </a:xfrm>
        </p:spPr>
        <p:txBody>
          <a:bodyPr lIns="90488" tIns="44450" rIns="90488" bIns="44450">
            <a:noAutofit/>
          </a:bodyPr>
          <a:lstStyle/>
          <a:p>
            <a:pPr>
              <a:tabLst>
                <a:tab pos="1311275" algn="l"/>
              </a:tabLst>
            </a:pPr>
            <a:r>
              <a:rPr lang="en-US" altLang="en-US" sz="2400" dirty="0"/>
              <a:t>The </a:t>
            </a:r>
            <a:r>
              <a:rPr lang="en-US" altLang="en-US" sz="2400" b="1" dirty="0">
                <a:solidFill>
                  <a:srgbClr val="000099"/>
                </a:solidFill>
              </a:rPr>
              <a:t>where</a:t>
            </a:r>
            <a:r>
              <a:rPr lang="en-US" altLang="en-US" sz="2400" b="1" dirty="0"/>
              <a:t> </a:t>
            </a:r>
            <a:r>
              <a:rPr lang="en-US" altLang="en-US" sz="2400" dirty="0"/>
              <a:t>clause specifies conditions that the result must satisfy</a:t>
            </a:r>
          </a:p>
          <a:p>
            <a:pPr lvl="1">
              <a:tabLst>
                <a:tab pos="1311275" algn="l"/>
              </a:tabLst>
            </a:pPr>
            <a:r>
              <a:rPr lang="en-US" altLang="en-US" sz="2400" dirty="0"/>
              <a:t>Corresponds to the selection predicate of the relational algebra.  </a:t>
            </a:r>
          </a:p>
          <a:p>
            <a:pPr>
              <a:tabLst>
                <a:tab pos="1311275" algn="l"/>
              </a:tabLst>
            </a:pPr>
            <a:r>
              <a:rPr lang="en-US" altLang="en-US" sz="2400" dirty="0"/>
              <a:t>To find all instructors in Comp. Sci. dept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2400" b="1" dirty="0"/>
              <a:t>		</a:t>
            </a:r>
            <a:r>
              <a:rPr lang="en-US" altLang="en-US" sz="2400" b="1" dirty="0">
                <a:solidFill>
                  <a:srgbClr val="FF0000"/>
                </a:solidFill>
              </a:rPr>
              <a:t>select </a:t>
            </a:r>
            <a:r>
              <a:rPr lang="en-US" altLang="en-US" sz="2400" i="1" dirty="0">
                <a:solidFill>
                  <a:srgbClr val="FF0000"/>
                </a:solidFill>
              </a:rPr>
              <a:t>name</a:t>
            </a:r>
            <a:br>
              <a:rPr lang="en-US" altLang="en-US" sz="2400" i="1" dirty="0">
                <a:solidFill>
                  <a:srgbClr val="FF0000"/>
                </a:solidFill>
              </a:rPr>
            </a:br>
            <a:r>
              <a:rPr lang="en-US" altLang="en-US" sz="2400" i="1" dirty="0">
                <a:solidFill>
                  <a:srgbClr val="FF0000"/>
                </a:solidFill>
              </a:rPr>
              <a:t>	</a:t>
            </a:r>
            <a:r>
              <a:rPr lang="en-US" altLang="en-US" sz="2400" b="1" dirty="0">
                <a:solidFill>
                  <a:srgbClr val="FF0000"/>
                </a:solidFill>
              </a:rPr>
              <a:t>from </a:t>
            </a:r>
            <a:r>
              <a:rPr lang="en-US" altLang="en-US" sz="2400" i="1" dirty="0">
                <a:solidFill>
                  <a:srgbClr val="FF0000"/>
                </a:solidFill>
              </a:rPr>
              <a:t>instructor</a:t>
            </a:r>
            <a:br>
              <a:rPr lang="en-US" altLang="en-US" sz="2400" i="1" dirty="0">
                <a:solidFill>
                  <a:srgbClr val="FF0000"/>
                </a:solidFill>
              </a:rPr>
            </a:br>
            <a:r>
              <a:rPr lang="en-US" altLang="en-US" sz="2400" i="1" dirty="0">
                <a:solidFill>
                  <a:srgbClr val="FF0000"/>
                </a:solidFill>
              </a:rPr>
              <a:t>	</a:t>
            </a:r>
            <a:r>
              <a:rPr lang="en-US" altLang="en-US" sz="2400" b="1" dirty="0">
                <a:solidFill>
                  <a:srgbClr val="FF0000"/>
                </a:solidFill>
              </a:rPr>
              <a:t>where </a:t>
            </a:r>
            <a:r>
              <a:rPr lang="en-US" altLang="en-US" sz="2400" i="1" dirty="0">
                <a:solidFill>
                  <a:srgbClr val="FF0000"/>
                </a:solidFill>
              </a:rPr>
              <a:t>dept_name =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i="1" dirty="0">
                <a:solidFill>
                  <a:srgbClr val="FF0000"/>
                </a:solidFill>
              </a:rPr>
              <a:t>‘</a:t>
            </a:r>
            <a:r>
              <a:rPr lang="en-US" altLang="ja-JP" sz="2400" dirty="0">
                <a:solidFill>
                  <a:srgbClr val="FF0000"/>
                </a:solidFill>
              </a:rPr>
              <a:t>Comp. Sci.'</a:t>
            </a:r>
          </a:p>
          <a:p>
            <a:pPr>
              <a:tabLst>
                <a:tab pos="1311275" algn="l"/>
              </a:tabLst>
            </a:pPr>
            <a:r>
              <a:rPr lang="en-US" altLang="en-US" sz="2400" dirty="0"/>
              <a:t>SQL allows the use of the logical connectives </a:t>
            </a:r>
            <a:r>
              <a:rPr lang="en-US" altLang="en-US" sz="2400" b="1" dirty="0"/>
              <a:t> and, or, </a:t>
            </a:r>
            <a:r>
              <a:rPr lang="en-US" altLang="en-US" sz="2400" dirty="0"/>
              <a:t>and </a:t>
            </a:r>
            <a:r>
              <a:rPr lang="en-US" altLang="en-US" sz="2400" b="1" dirty="0"/>
              <a:t>not 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43057496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The where Clause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22893"/>
            <a:ext cx="7461250" cy="4876800"/>
          </a:xfrm>
        </p:spPr>
        <p:txBody>
          <a:bodyPr lIns="90488" tIns="44450" rIns="90488" bIns="44450">
            <a:noAutofit/>
          </a:bodyPr>
          <a:lstStyle/>
          <a:p>
            <a:pPr>
              <a:tabLst>
                <a:tab pos="1311275" algn="l"/>
              </a:tabLst>
            </a:pPr>
            <a:r>
              <a:rPr lang="en-US" altLang="en-US" sz="2400" dirty="0"/>
              <a:t>The operands of the logical connectives can be expressions involving the comparison operators &lt;, &lt;=, &gt;, &gt;=, =, and &lt;&gt;.</a:t>
            </a:r>
          </a:p>
          <a:p>
            <a:pPr>
              <a:tabLst>
                <a:tab pos="1311275" algn="l"/>
              </a:tabLst>
            </a:pPr>
            <a:r>
              <a:rPr lang="en-US" altLang="en-US" sz="2400" dirty="0"/>
              <a:t>Comparisons can be applied to results of arithmetic expressions</a:t>
            </a:r>
          </a:p>
          <a:p>
            <a:pPr>
              <a:tabLst>
                <a:tab pos="1311275" algn="l"/>
              </a:tabLst>
            </a:pPr>
            <a:r>
              <a:rPr lang="en-US" altLang="en-US" sz="2400" dirty="0"/>
              <a:t>To find all instructors in Comp. Sci. dept with salary &gt; 80000</a:t>
            </a:r>
          </a:p>
          <a:p>
            <a:pPr>
              <a:buNone/>
              <a:tabLst>
                <a:tab pos="1311275" algn="l"/>
              </a:tabLst>
            </a:pPr>
            <a:r>
              <a:rPr lang="en-US" altLang="en-US" sz="2800" b="1" dirty="0"/>
              <a:t>		</a:t>
            </a:r>
            <a:r>
              <a:rPr lang="en-US" altLang="en-US" sz="2400" b="1" dirty="0">
                <a:solidFill>
                  <a:srgbClr val="FF0000"/>
                </a:solidFill>
              </a:rPr>
              <a:t>select </a:t>
            </a:r>
            <a:r>
              <a:rPr lang="en-US" altLang="en-US" sz="2400" i="1" dirty="0">
                <a:solidFill>
                  <a:srgbClr val="FF0000"/>
                </a:solidFill>
              </a:rPr>
              <a:t>name</a:t>
            </a:r>
            <a:br>
              <a:rPr lang="en-US" altLang="en-US" sz="2400" i="1" dirty="0">
                <a:solidFill>
                  <a:srgbClr val="FF0000"/>
                </a:solidFill>
              </a:rPr>
            </a:br>
            <a:r>
              <a:rPr lang="en-US" altLang="en-US" sz="2400" i="1" dirty="0">
                <a:solidFill>
                  <a:srgbClr val="FF0000"/>
                </a:solidFill>
              </a:rPr>
              <a:t>	</a:t>
            </a:r>
            <a:r>
              <a:rPr lang="en-US" altLang="en-US" sz="2400" b="1" dirty="0">
                <a:solidFill>
                  <a:srgbClr val="FF0000"/>
                </a:solidFill>
              </a:rPr>
              <a:t>from </a:t>
            </a:r>
            <a:r>
              <a:rPr lang="en-US" altLang="en-US" sz="2400" i="1" dirty="0">
                <a:solidFill>
                  <a:srgbClr val="FF0000"/>
                </a:solidFill>
              </a:rPr>
              <a:t>instructor</a:t>
            </a:r>
            <a:br>
              <a:rPr lang="en-US" altLang="en-US" sz="2400" i="1" dirty="0">
                <a:solidFill>
                  <a:srgbClr val="FF0000"/>
                </a:solidFill>
              </a:rPr>
            </a:br>
            <a:r>
              <a:rPr lang="en-US" altLang="en-US" sz="2400" i="1" dirty="0">
                <a:solidFill>
                  <a:srgbClr val="FF0000"/>
                </a:solidFill>
              </a:rPr>
              <a:t>	</a:t>
            </a:r>
            <a:r>
              <a:rPr lang="en-US" altLang="en-US" sz="2400" b="1" dirty="0">
                <a:solidFill>
                  <a:srgbClr val="FF0000"/>
                </a:solidFill>
              </a:rPr>
              <a:t>where </a:t>
            </a:r>
            <a:r>
              <a:rPr lang="en-US" altLang="en-US" sz="2400" i="1" dirty="0">
                <a:solidFill>
                  <a:srgbClr val="FF0000"/>
                </a:solidFill>
              </a:rPr>
              <a:t>dept_name =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i="1" dirty="0">
                <a:solidFill>
                  <a:srgbClr val="FF0000"/>
                </a:solidFill>
              </a:rPr>
              <a:t>‘</a:t>
            </a:r>
            <a:r>
              <a:rPr lang="en-US" altLang="ja-JP" sz="2400" dirty="0">
                <a:solidFill>
                  <a:srgbClr val="FF0000"/>
                </a:solidFill>
              </a:rPr>
              <a:t>Comp. Sci.'</a:t>
            </a:r>
            <a:r>
              <a:rPr lang="en-US" altLang="ja-JP" sz="2400" i="1" dirty="0">
                <a:solidFill>
                  <a:srgbClr val="FF0000"/>
                </a:solidFill>
              </a:rPr>
              <a:t>  </a:t>
            </a:r>
            <a:r>
              <a:rPr lang="en-US" altLang="ja-JP" sz="2400" b="1" dirty="0">
                <a:solidFill>
                  <a:srgbClr val="FF0000"/>
                </a:solidFill>
              </a:rPr>
              <a:t>and </a:t>
            </a:r>
            <a:r>
              <a:rPr lang="en-US" altLang="ja-JP" sz="2400" i="1" dirty="0">
                <a:solidFill>
                  <a:srgbClr val="FF0000"/>
                </a:solidFill>
              </a:rPr>
              <a:t>salary </a:t>
            </a:r>
            <a:r>
              <a:rPr lang="en-US" altLang="ja-JP" sz="2400" dirty="0">
                <a:solidFill>
                  <a:srgbClr val="FF0000"/>
                </a:solidFill>
              </a:rPr>
              <a:t>&gt; 	80000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4305749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664223-2400-8243-9D10-FF43C2BF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Course Contents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89B140F-FCCF-2042-A645-D1C828B67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518608"/>
            <a:ext cx="8479774" cy="457739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A583C5-2E45-1D46-9085-6894725C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r>
              <a:rPr lang="en-US"/>
              <a:t> of 28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5AAC699-F18F-AD4F-B0E1-A30AEB0509ED}"/>
              </a:ext>
            </a:extLst>
          </p:cNvPr>
          <p:cNvSpPr/>
          <p:nvPr/>
        </p:nvSpPr>
        <p:spPr>
          <a:xfrm>
            <a:off x="685800" y="5105400"/>
            <a:ext cx="7772400" cy="1066800"/>
          </a:xfrm>
          <a:prstGeom prst="rect">
            <a:avLst/>
          </a:prstGeom>
          <a:solidFill>
            <a:srgbClr val="FF0000">
              <a:alpha val="11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7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The from Clause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987" y="1676400"/>
            <a:ext cx="7233239" cy="4454525"/>
          </a:xfrm>
        </p:spPr>
        <p:txBody>
          <a:bodyPr lIns="90488" tIns="44450" rIns="90488" bIns="44450">
            <a:noAutofit/>
          </a:bodyPr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clause lists the relations involved in the query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Corresponds to the 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Cartesian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product operation of the relational algebra.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Find the Cartesian product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instructor X teaches</a:t>
            </a:r>
            <a:endParaRPr lang="en-US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*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instructor, teaches</a:t>
            </a:r>
          </a:p>
        </p:txBody>
      </p:sp>
    </p:spTree>
    <p:extLst>
      <p:ext uri="{BB962C8B-B14F-4D97-AF65-F5344CB8AC3E}">
        <p14:creationId xmlns:p14="http://schemas.microsoft.com/office/powerpoint/2010/main" val="3811473153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The from Clause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987" y="1752600"/>
            <a:ext cx="7233239" cy="4378325"/>
          </a:xfrm>
        </p:spPr>
        <p:txBody>
          <a:bodyPr lIns="90488" tIns="44450" rIns="90488" bIns="44450">
            <a:noAutofit/>
          </a:bodyPr>
          <a:lstStyle/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generates every possible instructor – teaches pair, with all attributes from both relations.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common attributes (e.g., </a:t>
            </a: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), the attributes  in the resulting table are renamed using the  relation name (e.g., </a:t>
            </a: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instructor.ID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Cartesian product not very useful directly, but useful combined with where-clause condition (selection operation in relational algebra).</a:t>
            </a:r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11473153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Examples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06488"/>
            <a:ext cx="7991475" cy="4600575"/>
          </a:xfrm>
        </p:spPr>
        <p:txBody>
          <a:bodyPr lIns="90488" tIns="44450" rIns="90488" bIns="44450">
            <a:noAutofit/>
          </a:bodyPr>
          <a:lstStyle/>
          <a:p>
            <a:pPr>
              <a:tabLst>
                <a:tab pos="2055813" algn="l"/>
              </a:tabLst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Find the names of all instructors who have taught some course and the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course_id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tabLst>
                <a:tab pos="2055813" algn="l"/>
              </a:tabLst>
            </a:pP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name, </a:t>
            </a:r>
            <a:r>
              <a:rPr lang="en-US" altLang="en-US" sz="24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course_id</a:t>
            </a:r>
            <a: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instructor , teaches</a:t>
            </a:r>
            <a:b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instructor.ID = teaches.ID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tabLst>
                <a:tab pos="2055813" algn="l"/>
              </a:tabLst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Find the names of all instructors in the Art  department who have taught some course and the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course_id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tabLst>
                <a:tab pos="2055813" algn="l"/>
              </a:tabLst>
            </a:pP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name, </a:t>
            </a:r>
            <a:r>
              <a:rPr lang="en-US" altLang="en-US" sz="24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course_id</a:t>
            </a:r>
            <a: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instructor , teaches</a:t>
            </a:r>
            <a:b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instructor.ID = teaches.ID  </a:t>
            </a:r>
            <a:r>
              <a:rPr lang="en-US" altLang="en-US" sz="24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instructor. dept_name = 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‘Art’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905214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The Rename Operation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1966" y="1106488"/>
            <a:ext cx="7342142" cy="5208587"/>
          </a:xfrm>
        </p:spPr>
        <p:txBody>
          <a:bodyPr lIns="90488" tIns="44450" rIns="90488" bIns="44450">
            <a:noAutofit/>
          </a:bodyPr>
          <a:lstStyle/>
          <a:p>
            <a:pPr>
              <a:tabLst>
                <a:tab pos="2055813" algn="l"/>
              </a:tabLst>
            </a:pPr>
            <a:r>
              <a:rPr lang="en-US" altLang="en-US" sz="2400" dirty="0"/>
              <a:t>The SQL allows renaming relations and attributes using the </a:t>
            </a:r>
            <a:r>
              <a:rPr lang="en-US" altLang="en-US" sz="2400" b="1" dirty="0"/>
              <a:t>as </a:t>
            </a:r>
            <a:r>
              <a:rPr lang="en-US" altLang="en-US" sz="2400" dirty="0"/>
              <a:t>clause: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2400" i="1" dirty="0">
                <a:solidFill>
                  <a:srgbClr val="FF0000"/>
                </a:solidFill>
              </a:rPr>
              <a:t>		old-name </a:t>
            </a:r>
            <a:r>
              <a:rPr lang="en-US" altLang="en-US" sz="2400" b="1" dirty="0">
                <a:solidFill>
                  <a:srgbClr val="FF0000"/>
                </a:solidFill>
              </a:rPr>
              <a:t>as</a:t>
            </a:r>
            <a:r>
              <a:rPr lang="en-US" altLang="en-US" sz="2400" i="1" dirty="0">
                <a:solidFill>
                  <a:srgbClr val="FF0000"/>
                </a:solidFill>
              </a:rPr>
              <a:t> new-name</a:t>
            </a:r>
            <a:r>
              <a:rPr lang="en-US" altLang="en-US" sz="2400" dirty="0">
                <a:solidFill>
                  <a:srgbClr val="FF0000"/>
                </a:solidFill>
              </a:rPr>
              <a:t/>
            </a:r>
            <a:br>
              <a:rPr lang="en-US" altLang="en-US" sz="2400" dirty="0">
                <a:solidFill>
                  <a:srgbClr val="FF0000"/>
                </a:solidFill>
              </a:rPr>
            </a:br>
            <a:endParaRPr lang="en-US" altLang="en-US" sz="2400" dirty="0">
              <a:solidFill>
                <a:srgbClr val="FF0000"/>
              </a:solidFill>
            </a:endParaRPr>
          </a:p>
          <a:p>
            <a:pPr>
              <a:tabLst>
                <a:tab pos="2055813" algn="l"/>
              </a:tabLst>
            </a:pPr>
            <a:r>
              <a:rPr lang="en-US" altLang="en-US" sz="2400" dirty="0"/>
              <a:t>Find the names of all instructors who have a higher salary than </a:t>
            </a:r>
            <a:br>
              <a:rPr lang="en-US" altLang="en-US" sz="2400" dirty="0"/>
            </a:br>
            <a:r>
              <a:rPr lang="en-US" altLang="en-US" sz="2400" dirty="0"/>
              <a:t>some instructor in ‘Comp. Sci’.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2400" b="1" dirty="0">
                <a:solidFill>
                  <a:srgbClr val="FF0000"/>
                </a:solidFill>
              </a:rPr>
              <a:t>select distinct </a:t>
            </a:r>
            <a:r>
              <a:rPr lang="en-US" altLang="en-US" sz="2400" i="1" dirty="0">
                <a:solidFill>
                  <a:srgbClr val="FF0000"/>
                </a:solidFill>
              </a:rPr>
              <a:t>T.name</a:t>
            </a:r>
            <a:br>
              <a:rPr lang="en-US" altLang="en-US" sz="2400" i="1" dirty="0">
                <a:solidFill>
                  <a:srgbClr val="FF0000"/>
                </a:solidFill>
              </a:rPr>
            </a:br>
            <a:r>
              <a:rPr lang="en-US" altLang="en-US" sz="2400" b="1" dirty="0">
                <a:solidFill>
                  <a:srgbClr val="FF0000"/>
                </a:solidFill>
              </a:rPr>
              <a:t>from </a:t>
            </a:r>
            <a:r>
              <a:rPr lang="en-US" altLang="en-US" sz="2400" i="1" dirty="0">
                <a:solidFill>
                  <a:srgbClr val="FF0000"/>
                </a:solidFill>
              </a:rPr>
              <a:t>instructor </a:t>
            </a:r>
            <a:r>
              <a:rPr lang="en-US" altLang="en-US" sz="2400" b="1" dirty="0">
                <a:solidFill>
                  <a:srgbClr val="FF0000"/>
                </a:solidFill>
              </a:rPr>
              <a:t>as </a:t>
            </a:r>
            <a:r>
              <a:rPr lang="en-US" altLang="en-US" sz="2400" i="1" dirty="0">
                <a:solidFill>
                  <a:srgbClr val="FF0000"/>
                </a:solidFill>
              </a:rPr>
              <a:t>T, instructor </a:t>
            </a:r>
            <a:r>
              <a:rPr lang="en-US" altLang="en-US" sz="2400" b="1" dirty="0">
                <a:solidFill>
                  <a:srgbClr val="FF0000"/>
                </a:solidFill>
              </a:rPr>
              <a:t>as </a:t>
            </a:r>
            <a:r>
              <a:rPr lang="en-US" altLang="en-US" sz="2400" i="1" dirty="0">
                <a:solidFill>
                  <a:srgbClr val="FF0000"/>
                </a:solidFill>
              </a:rPr>
              <a:t>S</a:t>
            </a:r>
            <a:br>
              <a:rPr lang="en-US" altLang="en-US" sz="2400" i="1" dirty="0">
                <a:solidFill>
                  <a:srgbClr val="FF0000"/>
                </a:solidFill>
              </a:rPr>
            </a:br>
            <a:r>
              <a:rPr lang="en-US" altLang="en-US" sz="2400" b="1" dirty="0">
                <a:solidFill>
                  <a:srgbClr val="FF0000"/>
                </a:solidFill>
              </a:rPr>
              <a:t>where </a:t>
            </a:r>
            <a:r>
              <a:rPr lang="en-US" altLang="en-US" sz="2400" i="1" dirty="0" err="1">
                <a:solidFill>
                  <a:srgbClr val="FF0000"/>
                </a:solidFill>
              </a:rPr>
              <a:t>T.salary</a:t>
            </a:r>
            <a:r>
              <a:rPr lang="en-US" altLang="en-US" sz="2400" i="1" dirty="0">
                <a:solidFill>
                  <a:srgbClr val="FF0000"/>
                </a:solidFill>
              </a:rPr>
              <a:t> &gt; </a:t>
            </a:r>
            <a:r>
              <a:rPr lang="en-US" altLang="en-US" sz="2400" i="1" dirty="0" err="1">
                <a:solidFill>
                  <a:srgbClr val="FF0000"/>
                </a:solidFill>
              </a:rPr>
              <a:t>S.salary</a:t>
            </a:r>
            <a:r>
              <a:rPr lang="en-US" altLang="en-US" sz="2400" i="1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</a:rPr>
              <a:t>and </a:t>
            </a:r>
            <a:r>
              <a:rPr lang="en-US" altLang="en-US" sz="2400" i="1" dirty="0" err="1">
                <a:solidFill>
                  <a:srgbClr val="FF0000"/>
                </a:solidFill>
              </a:rPr>
              <a:t>S.dept_name</a:t>
            </a:r>
            <a:r>
              <a:rPr lang="en-US" altLang="en-US" sz="2400" i="1" dirty="0">
                <a:solidFill>
                  <a:srgbClr val="FF0000"/>
                </a:solidFill>
              </a:rPr>
              <a:t> = ‘Comp. Sci.’</a:t>
            </a:r>
            <a:endParaRPr lang="en-US" altLang="en-US" sz="2400" dirty="0"/>
          </a:p>
          <a:p>
            <a:pPr>
              <a:tabLst>
                <a:tab pos="2055813" algn="l"/>
              </a:tabLst>
            </a:pPr>
            <a:r>
              <a:rPr lang="en-US" altLang="en-US" sz="2400" dirty="0"/>
              <a:t>Keyword </a:t>
            </a:r>
            <a:r>
              <a:rPr lang="en-US" altLang="en-US" sz="2400" b="1" dirty="0"/>
              <a:t>as</a:t>
            </a:r>
            <a:r>
              <a:rPr lang="en-US" altLang="en-US" sz="2400" dirty="0"/>
              <a:t> is optional and may be omitted</a:t>
            </a:r>
            <a:br>
              <a:rPr lang="en-US" altLang="en-US" sz="2400" dirty="0"/>
            </a:br>
            <a:r>
              <a:rPr lang="en-US" altLang="en-US" sz="2400" dirty="0"/>
              <a:t>              </a:t>
            </a:r>
            <a:r>
              <a:rPr lang="en-US" altLang="en-US" sz="2400" i="1" dirty="0"/>
              <a:t>i</a:t>
            </a:r>
            <a:r>
              <a:rPr lang="en-US" altLang="en-US" sz="2400" i="1" dirty="0">
                <a:solidFill>
                  <a:srgbClr val="FF0000"/>
                </a:solidFill>
              </a:rPr>
              <a:t>nstructor </a:t>
            </a:r>
            <a:r>
              <a:rPr lang="en-US" altLang="en-US" sz="2400" b="1" dirty="0">
                <a:solidFill>
                  <a:srgbClr val="FF0000"/>
                </a:solidFill>
              </a:rPr>
              <a:t>as </a:t>
            </a:r>
            <a:r>
              <a:rPr lang="en-US" altLang="en-US" sz="2400" i="1" dirty="0">
                <a:solidFill>
                  <a:srgbClr val="FF0000"/>
                </a:solidFill>
              </a:rPr>
              <a:t>T ≡ instructor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i="1" dirty="0">
                <a:solidFill>
                  <a:srgbClr val="FF0000"/>
                </a:solidFill>
              </a:rPr>
              <a:t>T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233250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Self Join Example</a:t>
            </a:r>
          </a:p>
        </p:txBody>
      </p:sp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798513" y="1125538"/>
            <a:ext cx="70294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100000"/>
              <a:buFont typeface="Monotype Sorts" charset="2"/>
              <a:buChar char="n"/>
            </a:pPr>
            <a:r>
              <a:rPr kumimoji="1" lang="en-US" altLang="en-US" sz="1800"/>
              <a:t> Relation </a:t>
            </a:r>
            <a:r>
              <a:rPr kumimoji="1" lang="en-US" altLang="en-US" sz="1800" i="1"/>
              <a:t>emp-super</a:t>
            </a:r>
            <a:endParaRPr kumimoji="1" lang="en-US" altLang="en-US" sz="1800"/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801688" y="3671888"/>
            <a:ext cx="829151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altLang="en-US" sz="1800" dirty="0"/>
              <a:t>   Find the supervisor of “Bob”</a:t>
            </a:r>
          </a:p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altLang="en-US" sz="1800" dirty="0"/>
              <a:t>   Find the supervisor of the supervisor of “Bob”</a:t>
            </a:r>
          </a:p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altLang="en-US" sz="1800" dirty="0"/>
              <a:t>   Can you find  ALL the supervisors (direct and indirect) of “Bob”?</a:t>
            </a:r>
          </a:p>
        </p:txBody>
      </p:sp>
      <p:pic>
        <p:nvPicPr>
          <p:cNvPr id="212993" name="Picture 1" descr="C:\Users\as668\Desktop\Judi\3_1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0094" y="1795650"/>
            <a:ext cx="2245656" cy="15874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4365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Operations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5181600"/>
          </a:xfrm>
        </p:spPr>
        <p:txBody>
          <a:bodyPr>
            <a:noAutofit/>
          </a:bodyPr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SQL includes a string-matching operator for comparisons on character strings.  The operator 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like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uses patterns that are described using two special characters: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percent ( % ).  The % character matches any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underscore ( _ ).  The _ character matches any character.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Find the names of all instructors whose name includes the substring “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dar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ct </a:t>
            </a:r>
            <a: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b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instructor</a:t>
            </a:r>
            <a:b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-US" altLang="en-US" sz="24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 '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r>
              <a:rPr lang="en-US" alt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%'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Match the string “100%”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 ‘</a:t>
            </a:r>
            <a:r>
              <a:rPr lang="en-US" altLang="ja-JP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 \%'  </a:t>
            </a:r>
            <a:r>
              <a:rPr lang="en-US" altLang="ja-JP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escape  '</a:t>
            </a:r>
            <a:r>
              <a:rPr lang="en-US" altLang="ja-JP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\' 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in that above we use backslash (\) as the escape character.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686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Operations (Cont.)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5181600"/>
          </a:xfrm>
        </p:spPr>
        <p:txBody>
          <a:bodyPr>
            <a:normAutofit fontScale="85000" lnSpcReduction="10000"/>
          </a:bodyPr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/>
              <a:t>Patterns are case sensitive.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/>
              <a:t>Pattern matching examples: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/>
              <a:t>‘Intro%’ matches any string beginning with “Intro”.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/>
              <a:t>‘%Comp%’ matches any string containing “Comp” as a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/>
              <a:t>‘_ _ _’ matches any string of exactly three characters.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/>
              <a:t>‘_ _ _ %’ matches any string of at least three characters.</a:t>
            </a:r>
          </a:p>
          <a:p>
            <a:pPr lvl="1">
              <a:buFont typeface="Monotype Sorts" charset="2"/>
              <a:buNone/>
              <a:tabLst>
                <a:tab pos="1889125" algn="l"/>
                <a:tab pos="2403475" algn="l"/>
              </a:tabLst>
            </a:pPr>
            <a:endParaRPr lang="en-US" altLang="en-US"/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/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/>
              <a:t>concatenation (using “||”)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/>
              <a:t>converting from upper to lower case (and vice versa)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/>
              <a:t>finding string length, extracting substrings, etc.</a:t>
            </a:r>
          </a:p>
        </p:txBody>
      </p:sp>
    </p:spTree>
    <p:extLst>
      <p:ext uri="{BB962C8B-B14F-4D97-AF65-F5344CB8AC3E}">
        <p14:creationId xmlns:p14="http://schemas.microsoft.com/office/powerpoint/2010/main" val="2804088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Ordering the Display of Tuples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2" y="1752600"/>
            <a:ext cx="7661275" cy="4202113"/>
          </a:xfrm>
        </p:spPr>
        <p:txBody>
          <a:bodyPr>
            <a:normAutofit/>
          </a:bodyPr>
          <a:lstStyle/>
          <a:p>
            <a:pPr>
              <a:tabLst>
                <a:tab pos="906463" algn="l"/>
              </a:tabLst>
            </a:pPr>
            <a:r>
              <a:rPr lang="en-US" altLang="en-US" sz="2400" dirty="0"/>
              <a:t>List in alphabetic order the names of all instructors </a:t>
            </a:r>
          </a:p>
          <a:p>
            <a:pPr>
              <a:buFont typeface="Monotype Sorts" charset="2"/>
              <a:buNone/>
              <a:tabLst>
                <a:tab pos="906463" algn="l"/>
              </a:tabLst>
            </a:pPr>
            <a:r>
              <a:rPr lang="en-US" altLang="en-US" sz="2400" dirty="0">
                <a:solidFill>
                  <a:srgbClr val="FF0000"/>
                </a:solidFill>
              </a:rPr>
              <a:t>              </a:t>
            </a:r>
            <a:r>
              <a:rPr lang="en-US" altLang="en-US" sz="2400" b="1" dirty="0">
                <a:solidFill>
                  <a:srgbClr val="FF0000"/>
                </a:solidFill>
                <a:latin typeface="Courier" pitchFamily="2" charset="0"/>
              </a:rPr>
              <a:t>select distinct </a:t>
            </a:r>
            <a:r>
              <a:rPr lang="en-US" altLang="en-US" sz="2400" i="1" dirty="0">
                <a:solidFill>
                  <a:srgbClr val="FF0000"/>
                </a:solidFill>
                <a:latin typeface="Courier" pitchFamily="2" charset="0"/>
              </a:rPr>
              <a:t>name</a:t>
            </a:r>
            <a:br>
              <a:rPr lang="en-US" altLang="en-US" sz="2400" i="1" dirty="0">
                <a:solidFill>
                  <a:srgbClr val="FF0000"/>
                </a:solidFill>
                <a:latin typeface="Courier" pitchFamily="2" charset="0"/>
              </a:rPr>
            </a:br>
            <a:r>
              <a:rPr lang="en-US" altLang="en-US" sz="2400" i="1" dirty="0">
                <a:solidFill>
                  <a:srgbClr val="FF0000"/>
                </a:solidFill>
                <a:latin typeface="Courier" pitchFamily="2" charset="0"/>
              </a:rPr>
              <a:t>	</a:t>
            </a:r>
            <a:r>
              <a:rPr lang="en-US" altLang="en-US" sz="2400" b="1" dirty="0">
                <a:solidFill>
                  <a:srgbClr val="FF0000"/>
                </a:solidFill>
                <a:latin typeface="Courier" pitchFamily="2" charset="0"/>
              </a:rPr>
              <a:t>from    </a:t>
            </a:r>
            <a:r>
              <a:rPr lang="en-US" altLang="en-US" sz="2400" i="1" dirty="0">
                <a:solidFill>
                  <a:srgbClr val="FF0000"/>
                </a:solidFill>
                <a:latin typeface="Courier" pitchFamily="2" charset="0"/>
              </a:rPr>
              <a:t>instructor</a:t>
            </a:r>
            <a:br>
              <a:rPr lang="en-US" altLang="en-US" sz="2400" i="1" dirty="0">
                <a:solidFill>
                  <a:srgbClr val="FF0000"/>
                </a:solidFill>
                <a:latin typeface="Courier" pitchFamily="2" charset="0"/>
              </a:rPr>
            </a:br>
            <a:r>
              <a:rPr lang="en-US" altLang="en-US" sz="2400" i="1" dirty="0">
                <a:solidFill>
                  <a:srgbClr val="FF0000"/>
                </a:solidFill>
                <a:latin typeface="Courier" pitchFamily="2" charset="0"/>
              </a:rPr>
              <a:t>	</a:t>
            </a:r>
            <a:r>
              <a:rPr lang="en-US" altLang="en-US" sz="2400" dirty="0">
                <a:solidFill>
                  <a:srgbClr val="FF0000"/>
                </a:solidFill>
                <a:latin typeface="Courier" pitchFamily="2" charset="0"/>
              </a:rPr>
              <a:t>	</a:t>
            </a:r>
            <a:r>
              <a:rPr lang="en-US" altLang="en-US" sz="2400" b="1" dirty="0">
                <a:solidFill>
                  <a:srgbClr val="FF0000"/>
                </a:solidFill>
                <a:latin typeface="Courier" pitchFamily="2" charset="0"/>
              </a:rPr>
              <a:t>order by </a:t>
            </a:r>
            <a:r>
              <a:rPr lang="en-US" altLang="en-US" sz="2400" i="1" dirty="0">
                <a:solidFill>
                  <a:srgbClr val="FF0000"/>
                </a:solidFill>
                <a:latin typeface="Courier" pitchFamily="2" charset="0"/>
              </a:rPr>
              <a:t>name</a:t>
            </a:r>
            <a:endParaRPr lang="en-US" altLang="en-US" sz="2400" dirty="0">
              <a:solidFill>
                <a:srgbClr val="FF0000"/>
              </a:solidFill>
              <a:latin typeface="Courier" pitchFamily="2" charset="0"/>
            </a:endParaRPr>
          </a:p>
          <a:p>
            <a:pPr>
              <a:tabLst>
                <a:tab pos="906463" algn="l"/>
              </a:tabLst>
            </a:pPr>
            <a:r>
              <a:rPr lang="en-US" altLang="en-US" sz="2400" dirty="0"/>
              <a:t>We may specify </a:t>
            </a:r>
            <a:r>
              <a:rPr lang="en-US" altLang="en-US" sz="2400" b="1" dirty="0" err="1">
                <a:solidFill>
                  <a:srgbClr val="FF0000"/>
                </a:solidFill>
              </a:rPr>
              <a:t>desc</a:t>
            </a:r>
            <a:r>
              <a:rPr lang="en-US" altLang="en-US" sz="2400" dirty="0"/>
              <a:t> for descending order or </a:t>
            </a:r>
            <a:r>
              <a:rPr lang="en-US" altLang="en-US" sz="2400" b="1" dirty="0" err="1">
                <a:solidFill>
                  <a:srgbClr val="FF0000"/>
                </a:solidFill>
              </a:rPr>
              <a:t>asc</a:t>
            </a:r>
            <a:r>
              <a:rPr lang="en-US" altLang="en-US" sz="2400" dirty="0"/>
              <a:t> for ascending order, for each attribute; ascending order is the default.</a:t>
            </a:r>
          </a:p>
          <a:p>
            <a:pPr lvl="1">
              <a:tabLst>
                <a:tab pos="906463" algn="l"/>
              </a:tabLst>
            </a:pPr>
            <a:r>
              <a:rPr lang="en-US" altLang="en-US" sz="2400" dirty="0"/>
              <a:t>Example:  </a:t>
            </a:r>
            <a:r>
              <a:rPr lang="en-US" altLang="en-US" sz="2400" b="1" dirty="0"/>
              <a:t>order by</a:t>
            </a:r>
            <a:r>
              <a:rPr lang="en-US" altLang="en-US" sz="2400" dirty="0"/>
              <a:t> </a:t>
            </a:r>
            <a:r>
              <a:rPr lang="en-US" altLang="en-US" sz="2400" i="1" dirty="0"/>
              <a:t>name</a:t>
            </a:r>
            <a:r>
              <a:rPr lang="en-US" altLang="en-US" sz="2400" dirty="0"/>
              <a:t> </a:t>
            </a:r>
            <a:r>
              <a:rPr lang="en-US" altLang="en-US" sz="2400" b="1" dirty="0" err="1"/>
              <a:t>desc</a:t>
            </a:r>
            <a:endParaRPr lang="en-US" altLang="en-US" sz="2400" b="1" dirty="0"/>
          </a:p>
          <a:p>
            <a:pPr>
              <a:tabLst>
                <a:tab pos="906463" algn="l"/>
              </a:tabLst>
            </a:pPr>
            <a:r>
              <a:rPr lang="en-US" altLang="en-US" sz="2400" dirty="0"/>
              <a:t>Can sort on multiple attributes</a:t>
            </a:r>
          </a:p>
          <a:p>
            <a:pPr lvl="1">
              <a:tabLst>
                <a:tab pos="906463" algn="l"/>
              </a:tabLst>
            </a:pPr>
            <a:r>
              <a:rPr lang="en-US" altLang="en-US" sz="2400" dirty="0"/>
              <a:t>Example: </a:t>
            </a:r>
            <a:r>
              <a:rPr lang="en-US" altLang="en-US" sz="2400" b="1" dirty="0"/>
              <a:t>order by </a:t>
            </a:r>
            <a:r>
              <a:rPr lang="en-US" altLang="en-US" sz="2400" dirty="0"/>
              <a:t> </a:t>
            </a:r>
            <a:r>
              <a:rPr lang="en-US" altLang="en-US" sz="2400" i="1" dirty="0" err="1"/>
              <a:t>dept_name</a:t>
            </a:r>
            <a:r>
              <a:rPr lang="en-US" altLang="en-US" sz="2400" i="1" dirty="0"/>
              <a:t>, name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99736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Where Clause Predicates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449484" cy="5038725"/>
          </a:xfrm>
        </p:spPr>
        <p:txBody>
          <a:bodyPr lIns="90488" tIns="44450" rIns="90488" bIns="44450">
            <a:normAutofit/>
          </a:bodyPr>
          <a:lstStyle/>
          <a:p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SQL includes a </a:t>
            </a:r>
            <a:r>
              <a:rPr lang="en-US" altLang="en-US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comparison operator</a:t>
            </a:r>
          </a:p>
          <a:p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Example:  Find the names of all instructors with salary between $90,000 and $100,000</a:t>
            </a:r>
          </a:p>
          <a:p>
            <a:pPr lvl="1"/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name</a:t>
            </a:r>
            <a:b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instructor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salary 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between 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90000 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100000</a:t>
            </a:r>
          </a:p>
          <a:p>
            <a:endParaRPr kumimoji="0" lang="en-US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kumimoji="0"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01A6690-F5BE-E749-8FA1-B3197C808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699" y="4038600"/>
            <a:ext cx="5583635" cy="203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69234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3810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Set Operations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661275" cy="511175"/>
          </a:xfrm>
        </p:spPr>
        <p:txBody>
          <a:bodyPr>
            <a:normAutofit fontScale="85000" lnSpcReduction="10000"/>
          </a:bodyPr>
          <a:lstStyle/>
          <a:p>
            <a:pPr>
              <a:tabLst>
                <a:tab pos="1481138" algn="l"/>
              </a:tabLst>
            </a:pPr>
            <a:r>
              <a:rPr lang="en-US" altLang="en-US" dirty="0"/>
              <a:t>Find courses that ran in Fall 2017 or in Spring 2018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819150" y="4222750"/>
            <a:ext cx="6271269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1800" dirty="0"/>
              <a:t>  </a:t>
            </a:r>
            <a:r>
              <a:rPr kumimoji="1" lang="en-US" altLang="en-US" sz="1600" dirty="0"/>
              <a:t> </a:t>
            </a:r>
            <a:r>
              <a:rPr kumimoji="1" lang="en-US" altLang="en-US" sz="1800" dirty="0"/>
              <a:t>Find courses that ran in Fall 2017 but not in Spring 2018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1141413" y="1560513"/>
            <a:ext cx="754062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altLang="en-US" sz="1800" dirty="0">
                <a:solidFill>
                  <a:srgbClr val="FF0000"/>
                </a:solidFill>
              </a:rPr>
              <a:t>(</a:t>
            </a:r>
            <a:r>
              <a:rPr kumimoji="1" lang="en-US" altLang="en-US" sz="1800" b="1" dirty="0">
                <a:solidFill>
                  <a:srgbClr val="FF0000"/>
                </a:solidFill>
              </a:rPr>
              <a:t>select</a:t>
            </a:r>
            <a:r>
              <a:rPr kumimoji="1" lang="en-US" altLang="en-US" sz="1800" dirty="0">
                <a:solidFill>
                  <a:srgbClr val="FF0000"/>
                </a:solidFill>
              </a:rPr>
              <a:t> </a:t>
            </a:r>
            <a:r>
              <a:rPr kumimoji="1" lang="en-US" altLang="en-US" sz="1800" i="1" dirty="0" err="1">
                <a:solidFill>
                  <a:srgbClr val="FF0000"/>
                </a:solidFill>
              </a:rPr>
              <a:t>course_id</a:t>
            </a:r>
            <a:r>
              <a:rPr kumimoji="1" lang="en-US" altLang="en-US" sz="1800" i="1" dirty="0">
                <a:solidFill>
                  <a:srgbClr val="FF0000"/>
                </a:solidFill>
              </a:rPr>
              <a:t> </a:t>
            </a:r>
            <a:r>
              <a:rPr kumimoji="1" lang="en-US" altLang="en-US" sz="1800" b="1" dirty="0">
                <a:solidFill>
                  <a:srgbClr val="FF0000"/>
                </a:solidFill>
              </a:rPr>
              <a:t>from </a:t>
            </a:r>
            <a:r>
              <a:rPr kumimoji="1" lang="en-US" altLang="en-US" sz="1800" i="1" dirty="0">
                <a:solidFill>
                  <a:srgbClr val="FF0000"/>
                </a:solidFill>
              </a:rPr>
              <a:t>section </a:t>
            </a:r>
            <a:r>
              <a:rPr kumimoji="1" lang="en-US" altLang="en-US" sz="1800" b="1" dirty="0">
                <a:solidFill>
                  <a:srgbClr val="FF0000"/>
                </a:solidFill>
              </a:rPr>
              <a:t>where </a:t>
            </a:r>
            <a:r>
              <a:rPr kumimoji="1" lang="en-US" altLang="en-US" sz="1800" i="1" dirty="0" err="1">
                <a:solidFill>
                  <a:srgbClr val="FF0000"/>
                </a:solidFill>
              </a:rPr>
              <a:t>sem</a:t>
            </a:r>
            <a:r>
              <a:rPr kumimoji="1" lang="en-US" altLang="en-US" sz="1800" i="1" dirty="0">
                <a:solidFill>
                  <a:srgbClr val="FF0000"/>
                </a:solidFill>
              </a:rPr>
              <a:t> = </a:t>
            </a:r>
            <a:r>
              <a:rPr kumimoji="1" lang="en-US" altLang="en-US" sz="1800" dirty="0">
                <a:solidFill>
                  <a:srgbClr val="FF0000"/>
                </a:solidFill>
              </a:rPr>
              <a:t>‘Fall’ </a:t>
            </a:r>
            <a:r>
              <a:rPr kumimoji="1" lang="en-US" altLang="en-US" sz="1800" b="1" dirty="0">
                <a:solidFill>
                  <a:srgbClr val="FF0000"/>
                </a:solidFill>
              </a:rPr>
              <a:t>and </a:t>
            </a:r>
            <a:r>
              <a:rPr kumimoji="1" lang="en-US" altLang="en-US" sz="1800" i="1" dirty="0">
                <a:solidFill>
                  <a:srgbClr val="FF0000"/>
                </a:solidFill>
              </a:rPr>
              <a:t>year = </a:t>
            </a:r>
            <a:r>
              <a:rPr kumimoji="1" lang="en-US" altLang="en-US" sz="1800" dirty="0">
                <a:solidFill>
                  <a:srgbClr val="FF0000"/>
                </a:solidFill>
              </a:rPr>
              <a:t>2017)</a:t>
            </a:r>
            <a:br>
              <a:rPr kumimoji="1" lang="en-US" altLang="en-US" sz="1800" dirty="0">
                <a:solidFill>
                  <a:srgbClr val="FF0000"/>
                </a:solidFill>
              </a:rPr>
            </a:br>
            <a:r>
              <a:rPr kumimoji="1" lang="en-US" altLang="en-US" sz="1800" dirty="0">
                <a:solidFill>
                  <a:srgbClr val="FF0000"/>
                </a:solidFill>
              </a:rPr>
              <a:t> </a:t>
            </a:r>
            <a:r>
              <a:rPr kumimoji="1" lang="en-US" altLang="en-US" sz="1800" b="1" dirty="0">
                <a:solidFill>
                  <a:srgbClr val="FF0000"/>
                </a:solidFill>
              </a:rPr>
              <a:t>union</a:t>
            </a:r>
            <a:br>
              <a:rPr kumimoji="1" lang="en-US" altLang="en-US" sz="1800" b="1" dirty="0">
                <a:solidFill>
                  <a:srgbClr val="FF0000"/>
                </a:solidFill>
              </a:rPr>
            </a:br>
            <a:r>
              <a:rPr kumimoji="1" lang="en-US" altLang="en-US" sz="1800" dirty="0">
                <a:solidFill>
                  <a:srgbClr val="FF0000"/>
                </a:solidFill>
              </a:rPr>
              <a:t>(</a:t>
            </a:r>
            <a:r>
              <a:rPr kumimoji="1" lang="en-US" altLang="en-US" sz="1800" b="1" dirty="0">
                <a:solidFill>
                  <a:srgbClr val="FF0000"/>
                </a:solidFill>
              </a:rPr>
              <a:t>select</a:t>
            </a:r>
            <a:r>
              <a:rPr kumimoji="1" lang="en-US" altLang="en-US" sz="1800" dirty="0">
                <a:solidFill>
                  <a:srgbClr val="FF0000"/>
                </a:solidFill>
              </a:rPr>
              <a:t> </a:t>
            </a:r>
            <a:r>
              <a:rPr kumimoji="1" lang="en-US" altLang="en-US" sz="1800" i="1" dirty="0" err="1">
                <a:solidFill>
                  <a:srgbClr val="FF0000"/>
                </a:solidFill>
              </a:rPr>
              <a:t>course_id</a:t>
            </a:r>
            <a:r>
              <a:rPr kumimoji="1" lang="en-US" altLang="en-US" sz="1800" i="1" dirty="0">
                <a:solidFill>
                  <a:srgbClr val="FF0000"/>
                </a:solidFill>
              </a:rPr>
              <a:t> </a:t>
            </a:r>
            <a:r>
              <a:rPr kumimoji="1" lang="en-US" altLang="en-US" sz="1800" b="1" dirty="0">
                <a:solidFill>
                  <a:srgbClr val="FF0000"/>
                </a:solidFill>
              </a:rPr>
              <a:t>from </a:t>
            </a:r>
            <a:r>
              <a:rPr kumimoji="1" lang="en-US" altLang="en-US" sz="1800" i="1" dirty="0">
                <a:solidFill>
                  <a:srgbClr val="FF0000"/>
                </a:solidFill>
              </a:rPr>
              <a:t>section </a:t>
            </a:r>
            <a:r>
              <a:rPr kumimoji="1" lang="en-US" altLang="en-US" sz="1800" b="1" dirty="0">
                <a:solidFill>
                  <a:srgbClr val="FF0000"/>
                </a:solidFill>
              </a:rPr>
              <a:t>where </a:t>
            </a:r>
            <a:r>
              <a:rPr kumimoji="1" lang="en-US" altLang="en-US" sz="1800" i="1" dirty="0" err="1">
                <a:solidFill>
                  <a:srgbClr val="FF0000"/>
                </a:solidFill>
              </a:rPr>
              <a:t>sem</a:t>
            </a:r>
            <a:r>
              <a:rPr kumimoji="1" lang="en-US" altLang="en-US" sz="1800" i="1" dirty="0">
                <a:solidFill>
                  <a:srgbClr val="FF0000"/>
                </a:solidFill>
              </a:rPr>
              <a:t> = </a:t>
            </a:r>
            <a:r>
              <a:rPr kumimoji="1" lang="en-US" altLang="en-US" sz="1800" dirty="0">
                <a:solidFill>
                  <a:srgbClr val="FF0000"/>
                </a:solidFill>
              </a:rPr>
              <a:t>‘Spring’ </a:t>
            </a:r>
            <a:r>
              <a:rPr kumimoji="1" lang="en-US" altLang="en-US" sz="1800" b="1" dirty="0">
                <a:solidFill>
                  <a:srgbClr val="FF0000"/>
                </a:solidFill>
              </a:rPr>
              <a:t>and </a:t>
            </a:r>
            <a:r>
              <a:rPr kumimoji="1" lang="en-US" altLang="en-US" sz="1800" i="1" dirty="0">
                <a:solidFill>
                  <a:srgbClr val="FF0000"/>
                </a:solidFill>
              </a:rPr>
              <a:t>year = </a:t>
            </a:r>
            <a:r>
              <a:rPr kumimoji="1" lang="en-US" altLang="en-US" sz="1800" dirty="0">
                <a:solidFill>
                  <a:srgbClr val="FF0000"/>
                </a:solidFill>
              </a:rPr>
              <a:t>2018)</a:t>
            </a: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847725" y="2678113"/>
            <a:ext cx="58929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1800" dirty="0"/>
              <a:t>  Find courses that ran in Fall 2017 and in Spring 2018</a:t>
            </a:r>
          </a:p>
        </p:txBody>
      </p:sp>
      <p:sp>
        <p:nvSpPr>
          <p:cNvPr id="30726" name="Text Box 7"/>
          <p:cNvSpPr txBox="1">
            <a:spLocks noChangeArrowheads="1"/>
          </p:cNvSpPr>
          <p:nvPr/>
        </p:nvSpPr>
        <p:spPr bwMode="auto">
          <a:xfrm>
            <a:off x="1150938" y="3094038"/>
            <a:ext cx="754062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altLang="en-US" sz="1800" dirty="0">
                <a:solidFill>
                  <a:srgbClr val="FF0000"/>
                </a:solidFill>
              </a:rPr>
              <a:t>(</a:t>
            </a:r>
            <a:r>
              <a:rPr kumimoji="1" lang="en-US" altLang="en-US" sz="1800" b="1" dirty="0">
                <a:solidFill>
                  <a:srgbClr val="FF0000"/>
                </a:solidFill>
              </a:rPr>
              <a:t>select</a:t>
            </a:r>
            <a:r>
              <a:rPr kumimoji="1" lang="en-US" altLang="en-US" sz="1800" dirty="0">
                <a:solidFill>
                  <a:srgbClr val="FF0000"/>
                </a:solidFill>
              </a:rPr>
              <a:t> </a:t>
            </a:r>
            <a:r>
              <a:rPr kumimoji="1" lang="en-US" altLang="en-US" sz="1800" i="1" dirty="0" err="1">
                <a:solidFill>
                  <a:srgbClr val="FF0000"/>
                </a:solidFill>
              </a:rPr>
              <a:t>course_id</a:t>
            </a:r>
            <a:r>
              <a:rPr kumimoji="1" lang="en-US" altLang="en-US" sz="1800" i="1" dirty="0">
                <a:solidFill>
                  <a:srgbClr val="FF0000"/>
                </a:solidFill>
              </a:rPr>
              <a:t> </a:t>
            </a:r>
            <a:r>
              <a:rPr kumimoji="1" lang="en-US" altLang="en-US" sz="1800" b="1" dirty="0">
                <a:solidFill>
                  <a:srgbClr val="FF0000"/>
                </a:solidFill>
              </a:rPr>
              <a:t>from </a:t>
            </a:r>
            <a:r>
              <a:rPr kumimoji="1" lang="en-US" altLang="en-US" sz="1800" i="1" dirty="0">
                <a:solidFill>
                  <a:srgbClr val="FF0000"/>
                </a:solidFill>
              </a:rPr>
              <a:t>section </a:t>
            </a:r>
            <a:r>
              <a:rPr kumimoji="1" lang="en-US" altLang="en-US" sz="1800" b="1" dirty="0">
                <a:solidFill>
                  <a:srgbClr val="FF0000"/>
                </a:solidFill>
              </a:rPr>
              <a:t>where </a:t>
            </a:r>
            <a:r>
              <a:rPr kumimoji="1" lang="en-US" altLang="en-US" sz="1800" i="1" dirty="0" err="1">
                <a:solidFill>
                  <a:srgbClr val="FF0000"/>
                </a:solidFill>
              </a:rPr>
              <a:t>sem</a:t>
            </a:r>
            <a:r>
              <a:rPr kumimoji="1" lang="en-US" altLang="en-US" sz="1800" i="1" dirty="0">
                <a:solidFill>
                  <a:srgbClr val="FF0000"/>
                </a:solidFill>
              </a:rPr>
              <a:t> = </a:t>
            </a:r>
            <a:r>
              <a:rPr kumimoji="1" lang="en-US" altLang="en-US" sz="1800" dirty="0">
                <a:solidFill>
                  <a:srgbClr val="FF0000"/>
                </a:solidFill>
              </a:rPr>
              <a:t>‘Fall’ </a:t>
            </a:r>
            <a:r>
              <a:rPr kumimoji="1" lang="en-US" altLang="en-US" sz="1800" b="1" dirty="0">
                <a:solidFill>
                  <a:srgbClr val="FF0000"/>
                </a:solidFill>
              </a:rPr>
              <a:t>and </a:t>
            </a:r>
            <a:r>
              <a:rPr kumimoji="1" lang="en-US" altLang="en-US" sz="1800" i="1" dirty="0">
                <a:solidFill>
                  <a:srgbClr val="FF0000"/>
                </a:solidFill>
              </a:rPr>
              <a:t>year = </a:t>
            </a:r>
            <a:r>
              <a:rPr kumimoji="1" lang="en-US" altLang="en-US" sz="1800" dirty="0">
                <a:solidFill>
                  <a:srgbClr val="FF0000"/>
                </a:solidFill>
              </a:rPr>
              <a:t>2017)</a:t>
            </a:r>
            <a:br>
              <a:rPr kumimoji="1" lang="en-US" altLang="en-US" sz="1800" dirty="0">
                <a:solidFill>
                  <a:srgbClr val="FF0000"/>
                </a:solidFill>
              </a:rPr>
            </a:br>
            <a:r>
              <a:rPr kumimoji="1" lang="en-US" altLang="en-US" sz="1800" dirty="0">
                <a:solidFill>
                  <a:srgbClr val="FF0000"/>
                </a:solidFill>
              </a:rPr>
              <a:t> </a:t>
            </a:r>
            <a:r>
              <a:rPr kumimoji="1" lang="en-US" altLang="en-US" sz="1800" b="1" dirty="0">
                <a:solidFill>
                  <a:srgbClr val="FF0000"/>
                </a:solidFill>
              </a:rPr>
              <a:t>intersect</a:t>
            </a:r>
            <a:br>
              <a:rPr kumimoji="1" lang="en-US" altLang="en-US" sz="1800" b="1" dirty="0">
                <a:solidFill>
                  <a:srgbClr val="FF0000"/>
                </a:solidFill>
              </a:rPr>
            </a:br>
            <a:r>
              <a:rPr kumimoji="1" lang="en-US" altLang="en-US" sz="1800" dirty="0">
                <a:solidFill>
                  <a:srgbClr val="FF0000"/>
                </a:solidFill>
              </a:rPr>
              <a:t>(</a:t>
            </a:r>
            <a:r>
              <a:rPr kumimoji="1" lang="en-US" altLang="en-US" sz="1800" b="1" dirty="0">
                <a:solidFill>
                  <a:srgbClr val="FF0000"/>
                </a:solidFill>
              </a:rPr>
              <a:t>select</a:t>
            </a:r>
            <a:r>
              <a:rPr kumimoji="1" lang="en-US" altLang="en-US" sz="1800" dirty="0">
                <a:solidFill>
                  <a:srgbClr val="FF0000"/>
                </a:solidFill>
              </a:rPr>
              <a:t> </a:t>
            </a:r>
            <a:r>
              <a:rPr kumimoji="1" lang="en-US" altLang="en-US" sz="1800" i="1" dirty="0" err="1">
                <a:solidFill>
                  <a:srgbClr val="FF0000"/>
                </a:solidFill>
              </a:rPr>
              <a:t>course_id</a:t>
            </a:r>
            <a:r>
              <a:rPr kumimoji="1" lang="en-US" altLang="en-US" sz="1800" i="1" dirty="0">
                <a:solidFill>
                  <a:srgbClr val="FF0000"/>
                </a:solidFill>
              </a:rPr>
              <a:t> </a:t>
            </a:r>
            <a:r>
              <a:rPr kumimoji="1" lang="en-US" altLang="en-US" sz="1800" b="1" dirty="0">
                <a:solidFill>
                  <a:srgbClr val="FF0000"/>
                </a:solidFill>
              </a:rPr>
              <a:t>from </a:t>
            </a:r>
            <a:r>
              <a:rPr kumimoji="1" lang="en-US" altLang="en-US" sz="1800" i="1" dirty="0">
                <a:solidFill>
                  <a:srgbClr val="FF0000"/>
                </a:solidFill>
              </a:rPr>
              <a:t>section </a:t>
            </a:r>
            <a:r>
              <a:rPr kumimoji="1" lang="en-US" altLang="en-US" sz="1800" b="1" dirty="0">
                <a:solidFill>
                  <a:srgbClr val="FF0000"/>
                </a:solidFill>
              </a:rPr>
              <a:t>where </a:t>
            </a:r>
            <a:r>
              <a:rPr kumimoji="1" lang="en-US" altLang="en-US" sz="1800" i="1" dirty="0" err="1">
                <a:solidFill>
                  <a:srgbClr val="FF0000"/>
                </a:solidFill>
              </a:rPr>
              <a:t>sem</a:t>
            </a:r>
            <a:r>
              <a:rPr kumimoji="1" lang="en-US" altLang="en-US" sz="1800" i="1" dirty="0">
                <a:solidFill>
                  <a:srgbClr val="FF0000"/>
                </a:solidFill>
              </a:rPr>
              <a:t> = </a:t>
            </a:r>
            <a:r>
              <a:rPr kumimoji="1" lang="en-US" altLang="en-US" sz="1800" dirty="0">
                <a:solidFill>
                  <a:srgbClr val="FF0000"/>
                </a:solidFill>
              </a:rPr>
              <a:t>‘Spring’ </a:t>
            </a:r>
            <a:r>
              <a:rPr kumimoji="1" lang="en-US" altLang="en-US" sz="1800" b="1" dirty="0">
                <a:solidFill>
                  <a:srgbClr val="FF0000"/>
                </a:solidFill>
              </a:rPr>
              <a:t>and </a:t>
            </a:r>
            <a:r>
              <a:rPr kumimoji="1" lang="en-US" altLang="en-US" sz="1800" i="1" dirty="0">
                <a:solidFill>
                  <a:srgbClr val="FF0000"/>
                </a:solidFill>
              </a:rPr>
              <a:t>year = </a:t>
            </a:r>
            <a:r>
              <a:rPr kumimoji="1" lang="en-US" altLang="en-US" sz="1800" dirty="0">
                <a:solidFill>
                  <a:srgbClr val="FF0000"/>
                </a:solidFill>
              </a:rPr>
              <a:t>2018)</a:t>
            </a:r>
          </a:p>
        </p:txBody>
      </p:sp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1166813" y="4659313"/>
            <a:ext cx="754062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altLang="en-US" sz="1800" dirty="0">
                <a:solidFill>
                  <a:srgbClr val="FF0000"/>
                </a:solidFill>
              </a:rPr>
              <a:t>(</a:t>
            </a:r>
            <a:r>
              <a:rPr kumimoji="1" lang="en-US" altLang="en-US" sz="1800" b="1" dirty="0">
                <a:solidFill>
                  <a:srgbClr val="FF0000"/>
                </a:solidFill>
              </a:rPr>
              <a:t>select</a:t>
            </a:r>
            <a:r>
              <a:rPr kumimoji="1" lang="en-US" altLang="en-US" sz="1800" dirty="0">
                <a:solidFill>
                  <a:srgbClr val="FF0000"/>
                </a:solidFill>
              </a:rPr>
              <a:t> </a:t>
            </a:r>
            <a:r>
              <a:rPr kumimoji="1" lang="en-US" altLang="en-US" sz="1800" i="1" dirty="0" err="1">
                <a:solidFill>
                  <a:srgbClr val="FF0000"/>
                </a:solidFill>
              </a:rPr>
              <a:t>course_id</a:t>
            </a:r>
            <a:r>
              <a:rPr kumimoji="1" lang="en-US" altLang="en-US" sz="1800" i="1" dirty="0">
                <a:solidFill>
                  <a:srgbClr val="FF0000"/>
                </a:solidFill>
              </a:rPr>
              <a:t> </a:t>
            </a:r>
            <a:r>
              <a:rPr kumimoji="1" lang="en-US" altLang="en-US" sz="1800" b="1" dirty="0">
                <a:solidFill>
                  <a:srgbClr val="FF0000"/>
                </a:solidFill>
              </a:rPr>
              <a:t>from </a:t>
            </a:r>
            <a:r>
              <a:rPr kumimoji="1" lang="en-US" altLang="en-US" sz="1800" i="1" dirty="0">
                <a:solidFill>
                  <a:srgbClr val="FF0000"/>
                </a:solidFill>
              </a:rPr>
              <a:t>section </a:t>
            </a:r>
            <a:r>
              <a:rPr kumimoji="1" lang="en-US" altLang="en-US" sz="1800" b="1" dirty="0">
                <a:solidFill>
                  <a:srgbClr val="FF0000"/>
                </a:solidFill>
              </a:rPr>
              <a:t>where </a:t>
            </a:r>
            <a:r>
              <a:rPr kumimoji="1" lang="en-US" altLang="en-US" sz="1800" i="1" dirty="0" err="1">
                <a:solidFill>
                  <a:srgbClr val="FF0000"/>
                </a:solidFill>
              </a:rPr>
              <a:t>sem</a:t>
            </a:r>
            <a:r>
              <a:rPr kumimoji="1" lang="en-US" altLang="en-US" sz="1800" i="1" dirty="0">
                <a:solidFill>
                  <a:srgbClr val="FF0000"/>
                </a:solidFill>
              </a:rPr>
              <a:t> = </a:t>
            </a:r>
            <a:r>
              <a:rPr kumimoji="1" lang="en-US" altLang="en-US" sz="1800" dirty="0">
                <a:solidFill>
                  <a:srgbClr val="FF0000"/>
                </a:solidFill>
              </a:rPr>
              <a:t>‘Fall’ </a:t>
            </a:r>
            <a:r>
              <a:rPr kumimoji="1" lang="en-US" altLang="en-US" sz="1800" b="1" dirty="0">
                <a:solidFill>
                  <a:srgbClr val="FF0000"/>
                </a:solidFill>
              </a:rPr>
              <a:t>and </a:t>
            </a:r>
            <a:r>
              <a:rPr kumimoji="1" lang="en-US" altLang="en-US" sz="1800" i="1" dirty="0">
                <a:solidFill>
                  <a:srgbClr val="FF0000"/>
                </a:solidFill>
              </a:rPr>
              <a:t>year = </a:t>
            </a:r>
            <a:r>
              <a:rPr kumimoji="1" lang="en-US" altLang="en-US" sz="1800" dirty="0">
                <a:solidFill>
                  <a:srgbClr val="FF0000"/>
                </a:solidFill>
              </a:rPr>
              <a:t>2017)</a:t>
            </a:r>
            <a:br>
              <a:rPr kumimoji="1" lang="en-US" altLang="en-US" sz="1800" dirty="0">
                <a:solidFill>
                  <a:srgbClr val="FF0000"/>
                </a:solidFill>
              </a:rPr>
            </a:br>
            <a:r>
              <a:rPr kumimoji="1" lang="en-US" altLang="en-US" sz="1800" dirty="0">
                <a:solidFill>
                  <a:srgbClr val="FF0000"/>
                </a:solidFill>
              </a:rPr>
              <a:t> </a:t>
            </a:r>
            <a:r>
              <a:rPr kumimoji="1" lang="en-US" altLang="en-US" sz="1800" b="1" dirty="0">
                <a:solidFill>
                  <a:srgbClr val="FF0000"/>
                </a:solidFill>
              </a:rPr>
              <a:t>except</a:t>
            </a:r>
            <a:br>
              <a:rPr kumimoji="1" lang="en-US" altLang="en-US" sz="1800" b="1" dirty="0">
                <a:solidFill>
                  <a:srgbClr val="FF0000"/>
                </a:solidFill>
              </a:rPr>
            </a:br>
            <a:r>
              <a:rPr kumimoji="1" lang="en-US" altLang="en-US" sz="1800" dirty="0">
                <a:solidFill>
                  <a:srgbClr val="FF0000"/>
                </a:solidFill>
              </a:rPr>
              <a:t>(</a:t>
            </a:r>
            <a:r>
              <a:rPr kumimoji="1" lang="en-US" altLang="en-US" sz="1800" b="1" dirty="0">
                <a:solidFill>
                  <a:srgbClr val="FF0000"/>
                </a:solidFill>
              </a:rPr>
              <a:t>select</a:t>
            </a:r>
            <a:r>
              <a:rPr kumimoji="1" lang="en-US" altLang="en-US" sz="1800" dirty="0">
                <a:solidFill>
                  <a:srgbClr val="FF0000"/>
                </a:solidFill>
              </a:rPr>
              <a:t> </a:t>
            </a:r>
            <a:r>
              <a:rPr kumimoji="1" lang="en-US" altLang="en-US" sz="1800" i="1" dirty="0" err="1">
                <a:solidFill>
                  <a:srgbClr val="FF0000"/>
                </a:solidFill>
              </a:rPr>
              <a:t>course_id</a:t>
            </a:r>
            <a:r>
              <a:rPr kumimoji="1" lang="en-US" altLang="en-US" sz="1800" i="1" dirty="0">
                <a:solidFill>
                  <a:srgbClr val="FF0000"/>
                </a:solidFill>
              </a:rPr>
              <a:t> </a:t>
            </a:r>
            <a:r>
              <a:rPr kumimoji="1" lang="en-US" altLang="en-US" sz="1800" b="1" dirty="0">
                <a:solidFill>
                  <a:srgbClr val="FF0000"/>
                </a:solidFill>
              </a:rPr>
              <a:t>from </a:t>
            </a:r>
            <a:r>
              <a:rPr kumimoji="1" lang="en-US" altLang="en-US" sz="1800" i="1" dirty="0">
                <a:solidFill>
                  <a:srgbClr val="FF0000"/>
                </a:solidFill>
              </a:rPr>
              <a:t>section </a:t>
            </a:r>
            <a:r>
              <a:rPr kumimoji="1" lang="en-US" altLang="en-US" sz="1800" b="1" dirty="0">
                <a:solidFill>
                  <a:srgbClr val="FF0000"/>
                </a:solidFill>
              </a:rPr>
              <a:t>where </a:t>
            </a:r>
            <a:r>
              <a:rPr kumimoji="1" lang="en-US" altLang="en-US" sz="1800" i="1" dirty="0" err="1">
                <a:solidFill>
                  <a:srgbClr val="FF0000"/>
                </a:solidFill>
              </a:rPr>
              <a:t>sem</a:t>
            </a:r>
            <a:r>
              <a:rPr kumimoji="1" lang="en-US" altLang="en-US" sz="1800" i="1" dirty="0">
                <a:solidFill>
                  <a:srgbClr val="FF0000"/>
                </a:solidFill>
              </a:rPr>
              <a:t> = </a:t>
            </a:r>
            <a:r>
              <a:rPr kumimoji="1" lang="en-US" altLang="en-US" sz="1800" dirty="0">
                <a:solidFill>
                  <a:srgbClr val="FF0000"/>
                </a:solidFill>
              </a:rPr>
              <a:t>‘Spring’ </a:t>
            </a:r>
            <a:r>
              <a:rPr kumimoji="1" lang="en-US" altLang="en-US" sz="1800" b="1" dirty="0">
                <a:solidFill>
                  <a:srgbClr val="FF0000"/>
                </a:solidFill>
              </a:rPr>
              <a:t>and </a:t>
            </a:r>
            <a:r>
              <a:rPr kumimoji="1" lang="en-US" altLang="en-US" sz="1800" i="1" dirty="0">
                <a:solidFill>
                  <a:srgbClr val="FF0000"/>
                </a:solidFill>
              </a:rPr>
              <a:t>year = </a:t>
            </a:r>
            <a:r>
              <a:rPr kumimoji="1" lang="en-US" altLang="en-US" sz="1800" dirty="0">
                <a:solidFill>
                  <a:srgbClr val="FF0000"/>
                </a:solidFill>
              </a:rPr>
              <a:t>2018)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5105659-E4FD-5449-AD23-9B5182DB7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3628811"/>
            <a:ext cx="5305097" cy="322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7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cap="small" dirty="0"/>
              <a:t>History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IBM </a:t>
            </a:r>
            <a:r>
              <a:rPr lang="en-US" altLang="en-US" sz="2400" b="1" dirty="0"/>
              <a:t>Sequel</a:t>
            </a:r>
            <a:r>
              <a:rPr lang="en-US" altLang="en-US" sz="2400" dirty="0"/>
              <a:t> language developed as part of System R project at the IBM San Jose Research Laboratory</a:t>
            </a:r>
          </a:p>
          <a:p>
            <a:r>
              <a:rPr lang="en-US" altLang="en-US" sz="2400" dirty="0"/>
              <a:t>Renamed Structured Query Language (SQL)</a:t>
            </a:r>
          </a:p>
          <a:p>
            <a:r>
              <a:rPr lang="en-US" altLang="en-US" sz="2400" dirty="0"/>
              <a:t>ANSI and ISO standard SQL:</a:t>
            </a:r>
          </a:p>
          <a:p>
            <a:pPr lvl="1"/>
            <a:r>
              <a:rPr lang="en-US" altLang="en-US" sz="2400" dirty="0"/>
              <a:t>SQL-86</a:t>
            </a:r>
          </a:p>
          <a:p>
            <a:pPr lvl="1"/>
            <a:r>
              <a:rPr lang="en-US" altLang="en-US" sz="2400" dirty="0"/>
              <a:t>SQL-89</a:t>
            </a:r>
          </a:p>
          <a:p>
            <a:pPr lvl="1"/>
            <a:r>
              <a:rPr lang="en-US" altLang="en-US" sz="2400" dirty="0"/>
              <a:t>SQL-92 </a:t>
            </a:r>
          </a:p>
          <a:p>
            <a:pPr lvl="1"/>
            <a:r>
              <a:rPr lang="en-US" altLang="en-US" sz="2400" dirty="0"/>
              <a:t>SQL:1999 (language name became Y2K compliant!)</a:t>
            </a:r>
          </a:p>
          <a:p>
            <a:pPr lvl="1"/>
            <a:r>
              <a:rPr lang="en-US" altLang="en-US" sz="2400" dirty="0"/>
              <a:t>SQL:2003</a:t>
            </a:r>
          </a:p>
          <a:p>
            <a:r>
              <a:rPr lang="en-US" altLang="en-US" sz="2400" dirty="0"/>
              <a:t>Commercial systems offer most, if not all, SQL-92 features, plus varying feature sets from later standards and special proprietary features.  </a:t>
            </a:r>
          </a:p>
          <a:p>
            <a:pPr lvl="1"/>
            <a:r>
              <a:rPr lang="en-US" altLang="en-US" sz="2400" dirty="0"/>
              <a:t>Not all examples here may work on your particular system.</a:t>
            </a:r>
          </a:p>
        </p:txBody>
      </p:sp>
    </p:spTree>
    <p:extLst>
      <p:ext uri="{BB962C8B-B14F-4D97-AF65-F5344CB8AC3E}">
        <p14:creationId xmlns:p14="http://schemas.microsoft.com/office/powerpoint/2010/main" val="2982592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 Operations (Cont.)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8815" y="1981199"/>
            <a:ext cx="7914185" cy="4017963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Set operations </a:t>
            </a:r>
            <a:r>
              <a:rPr lang="en-US" altLang="en-US" sz="2400" b="1" dirty="0">
                <a:solidFill>
                  <a:srgbClr val="000099"/>
                </a:solidFill>
              </a:rPr>
              <a:t>union</a:t>
            </a:r>
            <a:r>
              <a:rPr lang="en-US" altLang="en-US" sz="2400" b="1" dirty="0"/>
              <a:t>, </a:t>
            </a:r>
            <a:r>
              <a:rPr lang="en-US" altLang="en-US" sz="2400" b="1" dirty="0">
                <a:solidFill>
                  <a:srgbClr val="000099"/>
                </a:solidFill>
              </a:rPr>
              <a:t>intersect</a:t>
            </a:r>
            <a:r>
              <a:rPr lang="en-US" altLang="en-US" sz="2400" b="1" dirty="0"/>
              <a:t>, </a:t>
            </a:r>
            <a:r>
              <a:rPr lang="en-US" altLang="en-US" sz="2400" dirty="0"/>
              <a:t>and </a:t>
            </a:r>
            <a:r>
              <a:rPr lang="en-US" altLang="en-US" sz="2400" b="1" dirty="0">
                <a:solidFill>
                  <a:srgbClr val="000099"/>
                </a:solidFill>
              </a:rPr>
              <a:t>except</a:t>
            </a:r>
            <a:r>
              <a:rPr lang="en-US" altLang="en-US" sz="2400" b="1" dirty="0"/>
              <a:t> 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Each of the above operations automatically eliminates duplicates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en-US" sz="2400" dirty="0">
                <a:sym typeface="Symbol" panose="05050102010706020507" pitchFamily="18" charset="2"/>
              </a:rPr>
              <a:t>To retain all duplicates use the 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en-US" sz="2400" b="1" dirty="0">
                <a:solidFill>
                  <a:srgbClr val="000099"/>
                </a:solidFill>
                <a:sym typeface="Symbol" panose="05050102010706020507" pitchFamily="18" charset="2"/>
              </a:rPr>
              <a:t>union all,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en-US" sz="2400" b="1" dirty="0">
                <a:solidFill>
                  <a:srgbClr val="000099"/>
                </a:solidFill>
                <a:sym typeface="Symbol" panose="05050102010706020507" pitchFamily="18" charset="2"/>
              </a:rPr>
              <a:t>intersect all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en-US" sz="2400" b="1" dirty="0">
                <a:solidFill>
                  <a:srgbClr val="000099"/>
                </a:solidFill>
                <a:sym typeface="Symbol" panose="05050102010706020507" pitchFamily="18" charset="2"/>
              </a:rPr>
              <a:t>except all</a:t>
            </a:r>
            <a:r>
              <a:rPr lang="en-US" altLang="en-US" sz="2400" b="1" dirty="0">
                <a:sym typeface="Symbol" panose="05050102010706020507" pitchFamily="18" charset="2"/>
              </a:rPr>
              <a:t>.</a:t>
            </a:r>
            <a:br>
              <a:rPr lang="en-US" altLang="en-US" sz="2400" b="1" dirty="0">
                <a:sym typeface="Symbol" panose="05050102010706020507" pitchFamily="18" charset="2"/>
              </a:rPr>
            </a:br>
            <a:endParaRPr lang="en-US" altLang="en-US" sz="24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74505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Null Values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947025" cy="5156200"/>
          </a:xfrm>
        </p:spPr>
        <p:txBody>
          <a:bodyPr>
            <a:noAutofit/>
          </a:bodyPr>
          <a:lstStyle/>
          <a:p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is possible for tuples to have a null value, denoted by 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for some of their attributes</a:t>
            </a:r>
          </a:p>
          <a:p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signifies an unknown value or that a value does not exist.</a:t>
            </a:r>
          </a:p>
          <a:p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result of 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arithmetic expression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involving 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</a:p>
          <a:p>
            <a:pPr lvl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Example: 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5 + 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returns 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</a:p>
          <a:p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predicate  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is null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can be used to check for null values.</a:t>
            </a:r>
          </a:p>
          <a:p>
            <a:pPr lvl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Example: Find all instructors whose salary is null</a:t>
            </a: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Monotype Sorts" charset="2"/>
              <a:buNone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altLang="en-US" sz="2400" b="1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Calibri" panose="020F0502020204030204" pitchFamily="34" charset="0"/>
              </a:rPr>
              <a:t>select</a:t>
            </a:r>
            <a:r>
              <a:rPr lang="en-US" altLang="en-US" sz="2400" i="1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Calibri" panose="020F0502020204030204" pitchFamily="34" charset="0"/>
              </a:rPr>
              <a:t> name</a:t>
            </a:r>
            <a:br>
              <a:rPr lang="en-US" altLang="en-US" sz="2400" i="1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Calibri" panose="020F0502020204030204" pitchFamily="34" charset="0"/>
              </a:rPr>
            </a:br>
            <a:r>
              <a:rPr lang="en-US" altLang="en-US" sz="2400" i="1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Calibri" panose="020F0502020204030204" pitchFamily="34" charset="0"/>
              </a:rPr>
              <a:t>	</a:t>
            </a:r>
            <a:r>
              <a:rPr lang="en-US" altLang="en-US" sz="2400" b="1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Calibri" panose="020F0502020204030204" pitchFamily="34" charset="0"/>
              </a:rPr>
              <a:t>from</a:t>
            </a:r>
            <a:r>
              <a:rPr lang="en-US" altLang="en-US" sz="2400" i="1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Calibri" panose="020F0502020204030204" pitchFamily="34" charset="0"/>
              </a:rPr>
              <a:t> instructor</a:t>
            </a:r>
            <a:br>
              <a:rPr lang="en-US" altLang="en-US" sz="2400" i="1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Calibri" panose="020F0502020204030204" pitchFamily="34" charset="0"/>
              </a:rPr>
            </a:br>
            <a:r>
              <a:rPr lang="en-US" altLang="en-US" sz="2400" i="1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Calibri" panose="020F0502020204030204" pitchFamily="34" charset="0"/>
              </a:rPr>
              <a:t>	</a:t>
            </a:r>
            <a:r>
              <a:rPr lang="en-US" altLang="en-US" sz="2400" b="1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Calibri" panose="020F0502020204030204" pitchFamily="34" charset="0"/>
              </a:rPr>
              <a:t>where </a:t>
            </a:r>
            <a:r>
              <a:rPr lang="en-US" altLang="en-US" sz="2400" i="1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Calibri" panose="020F0502020204030204" pitchFamily="34" charset="0"/>
              </a:rPr>
              <a:t>salary </a:t>
            </a:r>
            <a:r>
              <a:rPr lang="en-US" altLang="en-US" sz="2400" b="1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Calibri" panose="020F0502020204030204" pitchFamily="34" charset="0"/>
              </a:rPr>
              <a:t>is null</a:t>
            </a:r>
            <a:endParaRPr lang="en-US" altLang="en-US" sz="2400" dirty="0">
              <a:solidFill>
                <a:srgbClr val="FF0000"/>
              </a:solidFill>
              <a:latin typeface="Batang" panose="02030600000101010101" pitchFamily="18" charset="-127"/>
              <a:ea typeface="Batang" panose="02030600000101010101" pitchFamily="18" charset="-127"/>
              <a:cs typeface="Calibri" panose="020F0502020204030204" pitchFamily="34" charset="0"/>
            </a:endParaRPr>
          </a:p>
          <a:p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predicate 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is not null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succeeds if the value on which it is applied is not null.</a:t>
            </a:r>
          </a:p>
          <a:p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464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2065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Null Values (Cont.)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03974"/>
            <a:ext cx="8326641" cy="4903787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SQL treats as </a:t>
            </a:r>
            <a:r>
              <a:rPr lang="en-US" altLang="en-US" sz="2400" b="1" dirty="0">
                <a:solidFill>
                  <a:srgbClr val="FF0000"/>
                </a:solidFill>
              </a:rPr>
              <a:t>unknown</a:t>
            </a:r>
            <a:r>
              <a:rPr lang="en-US" altLang="en-US" sz="2400" dirty="0"/>
              <a:t> the result of </a:t>
            </a:r>
            <a:r>
              <a:rPr lang="en-US" altLang="en-US" sz="2400" dirty="0">
                <a:solidFill>
                  <a:srgbClr val="FF0000"/>
                </a:solidFill>
              </a:rPr>
              <a:t>any comparison</a:t>
            </a:r>
            <a:r>
              <a:rPr lang="en-US" altLang="en-US" sz="2400" dirty="0"/>
              <a:t> involving a null value (other than predicates </a:t>
            </a:r>
            <a:r>
              <a:rPr lang="en-US" altLang="en-US" sz="2400" b="1" dirty="0"/>
              <a:t>is null </a:t>
            </a:r>
            <a:r>
              <a:rPr lang="en-US" altLang="en-US" sz="2400" dirty="0"/>
              <a:t>and  </a:t>
            </a:r>
            <a:r>
              <a:rPr lang="en-US" altLang="en-US" sz="2400" b="1" dirty="0"/>
              <a:t>is not null</a:t>
            </a:r>
            <a:r>
              <a:rPr lang="en-US" altLang="en-US" sz="2400" dirty="0"/>
              <a:t>).</a:t>
            </a:r>
          </a:p>
          <a:p>
            <a:pPr lvl="1"/>
            <a:r>
              <a:rPr lang="en-US" altLang="en-US" sz="2400" dirty="0"/>
              <a:t>Example</a:t>
            </a:r>
            <a:r>
              <a:rPr lang="en-US" altLang="en-US" sz="2400" i="1" dirty="0"/>
              <a:t>: </a:t>
            </a:r>
            <a:r>
              <a:rPr lang="en-US" altLang="en-US" sz="2400" i="1" dirty="0">
                <a:solidFill>
                  <a:srgbClr val="FF0000"/>
                </a:solidFill>
              </a:rPr>
              <a:t>5 &lt; </a:t>
            </a:r>
            <a:r>
              <a:rPr lang="en-US" altLang="en-US" sz="2400" b="1" dirty="0">
                <a:solidFill>
                  <a:srgbClr val="FF0000"/>
                </a:solidFill>
              </a:rPr>
              <a:t>null</a:t>
            </a:r>
            <a:r>
              <a:rPr lang="en-US" altLang="en-US" sz="2400" i="1" dirty="0">
                <a:solidFill>
                  <a:srgbClr val="FF0000"/>
                </a:solidFill>
              </a:rPr>
              <a:t>   </a:t>
            </a:r>
            <a:r>
              <a:rPr lang="en-US" altLang="en-US" sz="2400" dirty="0">
                <a:solidFill>
                  <a:srgbClr val="FF0000"/>
                </a:solidFill>
              </a:rPr>
              <a:t>or</a:t>
            </a:r>
            <a:r>
              <a:rPr lang="en-US" altLang="en-US" sz="2400" i="1" dirty="0">
                <a:solidFill>
                  <a:srgbClr val="FF0000"/>
                </a:solidFill>
              </a:rPr>
              <a:t>   </a:t>
            </a:r>
            <a:r>
              <a:rPr lang="en-US" altLang="en-US" sz="2400" b="1" dirty="0">
                <a:solidFill>
                  <a:srgbClr val="FF0000"/>
                </a:solidFill>
              </a:rPr>
              <a:t>null</a:t>
            </a:r>
            <a:r>
              <a:rPr lang="en-US" altLang="en-US" sz="2400" i="1" dirty="0">
                <a:solidFill>
                  <a:srgbClr val="FF0000"/>
                </a:solidFill>
              </a:rPr>
              <a:t> &lt;&gt; </a:t>
            </a:r>
            <a:r>
              <a:rPr lang="en-US" altLang="en-US" sz="2400" b="1" dirty="0">
                <a:solidFill>
                  <a:srgbClr val="FF0000"/>
                </a:solidFill>
              </a:rPr>
              <a:t>null</a:t>
            </a:r>
            <a:r>
              <a:rPr lang="en-US" altLang="en-US" sz="2400" i="1" dirty="0">
                <a:solidFill>
                  <a:srgbClr val="FF0000"/>
                </a:solidFill>
              </a:rPr>
              <a:t>    </a:t>
            </a:r>
            <a:r>
              <a:rPr lang="en-US" altLang="en-US" sz="2400" dirty="0">
                <a:solidFill>
                  <a:srgbClr val="FF0000"/>
                </a:solidFill>
              </a:rPr>
              <a:t>or</a:t>
            </a:r>
            <a:r>
              <a:rPr lang="en-US" altLang="en-US" sz="2400" i="1" dirty="0">
                <a:solidFill>
                  <a:srgbClr val="FF0000"/>
                </a:solidFill>
              </a:rPr>
              <a:t>    </a:t>
            </a:r>
            <a:r>
              <a:rPr lang="en-US" altLang="en-US" sz="2400" b="1" dirty="0">
                <a:solidFill>
                  <a:srgbClr val="FF0000"/>
                </a:solidFill>
              </a:rPr>
              <a:t>null</a:t>
            </a:r>
            <a:r>
              <a:rPr lang="en-US" altLang="en-US" sz="2400" i="1" dirty="0">
                <a:solidFill>
                  <a:srgbClr val="FF0000"/>
                </a:solidFill>
              </a:rPr>
              <a:t> = </a:t>
            </a:r>
            <a:r>
              <a:rPr lang="en-US" altLang="en-US" sz="2400" b="1" dirty="0">
                <a:solidFill>
                  <a:srgbClr val="FF0000"/>
                </a:solidFill>
              </a:rPr>
              <a:t>null</a:t>
            </a:r>
            <a:endParaRPr lang="en-US" altLang="en-US" sz="2400" dirty="0">
              <a:solidFill>
                <a:srgbClr val="FF0000"/>
              </a:solidFill>
            </a:endParaRPr>
          </a:p>
          <a:p>
            <a:r>
              <a:rPr lang="en-US" altLang="en-US" sz="2400" dirty="0"/>
              <a:t>The predicate in a </a:t>
            </a:r>
            <a:r>
              <a:rPr lang="en-US" altLang="en-US" sz="2400" b="1" dirty="0"/>
              <a:t>where</a:t>
            </a:r>
            <a:r>
              <a:rPr lang="en-US" altLang="en-US" sz="2400" dirty="0"/>
              <a:t> clause can involve Boolean operations (</a:t>
            </a:r>
            <a:r>
              <a:rPr lang="en-US" altLang="en-US" sz="2400" b="1" dirty="0"/>
              <a:t>and</a:t>
            </a:r>
            <a:r>
              <a:rPr lang="en-US" altLang="en-US" sz="2400" dirty="0"/>
              <a:t>, </a:t>
            </a:r>
            <a:r>
              <a:rPr lang="en-US" altLang="en-US" sz="2400" b="1" dirty="0"/>
              <a:t>or</a:t>
            </a:r>
            <a:r>
              <a:rPr lang="en-US" altLang="en-US" sz="2400" dirty="0"/>
              <a:t>, </a:t>
            </a:r>
            <a:r>
              <a:rPr lang="en-US" altLang="en-US" sz="2400" b="1" dirty="0"/>
              <a:t>not</a:t>
            </a:r>
            <a:r>
              <a:rPr lang="en-US" altLang="en-US" sz="2400" dirty="0"/>
              <a:t>); thus the definitions of the Boolean operations need to be  extended to deal with the value </a:t>
            </a:r>
            <a:r>
              <a:rPr lang="en-US" altLang="en-US" sz="2400" b="1" dirty="0"/>
              <a:t>unknown</a:t>
            </a:r>
            <a:r>
              <a:rPr lang="en-US" altLang="en-US" sz="2400" dirty="0"/>
              <a:t>.</a:t>
            </a:r>
          </a:p>
          <a:p>
            <a:pPr lvl="1"/>
            <a:r>
              <a:rPr lang="en-US" altLang="en-US" sz="2400" b="1" dirty="0">
                <a:solidFill>
                  <a:srgbClr val="FF0000"/>
                </a:solidFill>
              </a:rPr>
              <a:t>and </a:t>
            </a:r>
            <a:r>
              <a:rPr lang="en-US" altLang="en-US" sz="2400" dirty="0">
                <a:solidFill>
                  <a:srgbClr val="FF0000"/>
                </a:solidFill>
              </a:rPr>
              <a:t>:</a:t>
            </a:r>
            <a:r>
              <a:rPr lang="en-US" altLang="en-US" sz="2400" i="1" dirty="0">
                <a:solidFill>
                  <a:srgbClr val="FF0000"/>
                </a:solidFill>
              </a:rPr>
              <a:t> (true</a:t>
            </a:r>
            <a:r>
              <a:rPr lang="en-US" altLang="en-US" sz="2400" b="1" dirty="0">
                <a:solidFill>
                  <a:srgbClr val="FF0000"/>
                </a:solidFill>
              </a:rPr>
              <a:t> and </a:t>
            </a:r>
            <a:r>
              <a:rPr lang="en-US" altLang="en-US" sz="2400" i="1" dirty="0">
                <a:solidFill>
                  <a:srgbClr val="FF0000"/>
                </a:solidFill>
              </a:rPr>
              <a:t>unknown)  = unknown,    </a:t>
            </a:r>
            <a:br>
              <a:rPr lang="en-US" altLang="en-US" sz="2400" i="1" dirty="0">
                <a:solidFill>
                  <a:srgbClr val="FF0000"/>
                </a:solidFill>
              </a:rPr>
            </a:br>
            <a:r>
              <a:rPr lang="en-US" altLang="en-US" sz="2400" i="1" dirty="0">
                <a:solidFill>
                  <a:srgbClr val="FF0000"/>
                </a:solidFill>
              </a:rPr>
              <a:t>          (false</a:t>
            </a:r>
            <a:r>
              <a:rPr lang="en-US" altLang="en-US" sz="2400" b="1" dirty="0">
                <a:solidFill>
                  <a:srgbClr val="FF0000"/>
                </a:solidFill>
              </a:rPr>
              <a:t> and </a:t>
            </a:r>
            <a:r>
              <a:rPr lang="en-US" altLang="en-US" sz="2400" i="1" dirty="0">
                <a:solidFill>
                  <a:srgbClr val="FF0000"/>
                </a:solidFill>
              </a:rPr>
              <a:t>unknown) = false,</a:t>
            </a:r>
            <a:br>
              <a:rPr lang="en-US" altLang="en-US" sz="2400" i="1" dirty="0">
                <a:solidFill>
                  <a:srgbClr val="FF0000"/>
                </a:solidFill>
              </a:rPr>
            </a:br>
            <a:r>
              <a:rPr lang="en-US" altLang="en-US" sz="2400" i="1" dirty="0">
                <a:solidFill>
                  <a:srgbClr val="FF0000"/>
                </a:solidFill>
              </a:rPr>
              <a:t>          (unknown </a:t>
            </a:r>
            <a:r>
              <a:rPr lang="en-US" altLang="en-US" sz="2400" b="1" dirty="0">
                <a:solidFill>
                  <a:srgbClr val="FF0000"/>
                </a:solidFill>
              </a:rPr>
              <a:t>and</a:t>
            </a:r>
            <a:r>
              <a:rPr lang="en-US" altLang="en-US" sz="2400" i="1" dirty="0">
                <a:solidFill>
                  <a:srgbClr val="FF0000"/>
                </a:solidFill>
              </a:rPr>
              <a:t> unknown) = unknown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lvl="1"/>
            <a:r>
              <a:rPr lang="en-US" altLang="en-US" sz="2400" b="1" dirty="0">
                <a:solidFill>
                  <a:srgbClr val="FF0000"/>
                </a:solidFill>
              </a:rPr>
              <a:t>or:    </a:t>
            </a:r>
            <a:r>
              <a:rPr lang="en-US" altLang="en-US" sz="2400" dirty="0">
                <a:solidFill>
                  <a:srgbClr val="FF0000"/>
                </a:solidFill>
              </a:rPr>
              <a:t> (</a:t>
            </a:r>
            <a:r>
              <a:rPr lang="en-US" altLang="en-US" sz="2400" i="1" dirty="0">
                <a:solidFill>
                  <a:srgbClr val="FF0000"/>
                </a:solidFill>
              </a:rPr>
              <a:t>unknown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</a:rPr>
              <a:t>or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i="1" dirty="0">
                <a:solidFill>
                  <a:srgbClr val="FF0000"/>
                </a:solidFill>
              </a:rPr>
              <a:t>true</a:t>
            </a:r>
            <a:r>
              <a:rPr lang="en-US" altLang="en-US" sz="2400" dirty="0">
                <a:solidFill>
                  <a:srgbClr val="FF0000"/>
                </a:solidFill>
              </a:rPr>
              <a:t>)   = </a:t>
            </a:r>
            <a:r>
              <a:rPr lang="en-US" altLang="en-US" sz="2400" i="1" dirty="0">
                <a:solidFill>
                  <a:srgbClr val="FF0000"/>
                </a:solidFill>
              </a:rPr>
              <a:t>true</a:t>
            </a:r>
            <a:r>
              <a:rPr lang="en-US" altLang="en-US" sz="2400" dirty="0">
                <a:solidFill>
                  <a:srgbClr val="FF0000"/>
                </a:solidFill>
              </a:rPr>
              <a:t>,</a:t>
            </a:r>
            <a:br>
              <a:rPr lang="en-US" altLang="en-US" sz="2400" dirty="0">
                <a:solidFill>
                  <a:srgbClr val="FF0000"/>
                </a:solidFill>
              </a:rPr>
            </a:br>
            <a:r>
              <a:rPr lang="en-US" altLang="en-US" sz="2400" dirty="0">
                <a:solidFill>
                  <a:srgbClr val="FF0000"/>
                </a:solidFill>
              </a:rPr>
              <a:t>          (</a:t>
            </a:r>
            <a:r>
              <a:rPr lang="en-US" altLang="en-US" sz="2400" i="1" dirty="0">
                <a:solidFill>
                  <a:srgbClr val="FF0000"/>
                </a:solidFill>
              </a:rPr>
              <a:t>unknown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</a:rPr>
              <a:t>or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i="1" dirty="0">
                <a:solidFill>
                  <a:srgbClr val="FF0000"/>
                </a:solidFill>
              </a:rPr>
              <a:t>false</a:t>
            </a:r>
            <a:r>
              <a:rPr lang="en-US" altLang="en-US" sz="2400" dirty="0">
                <a:solidFill>
                  <a:srgbClr val="FF0000"/>
                </a:solidFill>
              </a:rPr>
              <a:t>)  = </a:t>
            </a:r>
            <a:r>
              <a:rPr lang="en-US" altLang="en-US" sz="2400" i="1" dirty="0">
                <a:solidFill>
                  <a:srgbClr val="FF0000"/>
                </a:solidFill>
              </a:rPr>
              <a:t>unknown</a:t>
            </a:r>
            <a:r>
              <a:rPr lang="en-US" altLang="en-US" sz="2400" dirty="0">
                <a:solidFill>
                  <a:srgbClr val="FF0000"/>
                </a:solidFill>
              </a:rPr>
              <a:t/>
            </a:r>
            <a:br>
              <a:rPr lang="en-US" altLang="en-US" sz="2400" dirty="0">
                <a:solidFill>
                  <a:srgbClr val="FF0000"/>
                </a:solidFill>
              </a:rPr>
            </a:br>
            <a:r>
              <a:rPr lang="en-US" altLang="en-US" sz="2400" dirty="0">
                <a:solidFill>
                  <a:srgbClr val="FF0000"/>
                </a:solidFill>
              </a:rPr>
              <a:t>          (</a:t>
            </a:r>
            <a:r>
              <a:rPr lang="en-US" altLang="en-US" sz="2400" i="1" dirty="0">
                <a:solidFill>
                  <a:srgbClr val="FF0000"/>
                </a:solidFill>
              </a:rPr>
              <a:t>unknown </a:t>
            </a:r>
            <a:r>
              <a:rPr lang="en-US" altLang="en-US" sz="2400" b="1" dirty="0">
                <a:solidFill>
                  <a:srgbClr val="FF0000"/>
                </a:solidFill>
              </a:rPr>
              <a:t>or</a:t>
            </a:r>
            <a:r>
              <a:rPr lang="en-US" altLang="en-US" sz="2400" i="1" dirty="0">
                <a:solidFill>
                  <a:srgbClr val="FF0000"/>
                </a:solidFill>
              </a:rPr>
              <a:t> unknown) = unknown</a:t>
            </a:r>
          </a:p>
          <a:p>
            <a:r>
              <a:rPr lang="en-US" altLang="en-US" sz="2400" dirty="0"/>
              <a:t>Result of </a:t>
            </a:r>
            <a:r>
              <a:rPr lang="en-US" altLang="en-US" sz="2400" b="1" dirty="0">
                <a:solidFill>
                  <a:srgbClr val="FF0000"/>
                </a:solidFill>
              </a:rPr>
              <a:t>where</a:t>
            </a:r>
            <a:r>
              <a:rPr lang="en-US" altLang="en-US" sz="2400" b="1" dirty="0"/>
              <a:t> </a:t>
            </a:r>
            <a:r>
              <a:rPr lang="en-US" altLang="en-US" sz="2400" dirty="0"/>
              <a:t>clause predicate is treated as </a:t>
            </a:r>
            <a:r>
              <a:rPr lang="en-US" altLang="en-US" sz="2400" i="1" dirty="0">
                <a:solidFill>
                  <a:srgbClr val="FF0000"/>
                </a:solidFill>
              </a:rPr>
              <a:t>false</a:t>
            </a:r>
            <a:r>
              <a:rPr lang="en-US" altLang="en-US" sz="2400" i="1" dirty="0"/>
              <a:t> </a:t>
            </a:r>
            <a:r>
              <a:rPr lang="en-US" altLang="en-US" sz="2400" dirty="0"/>
              <a:t>if it evaluates to </a:t>
            </a:r>
            <a:r>
              <a:rPr lang="en-US" altLang="en-US" sz="2400" i="1" dirty="0">
                <a:solidFill>
                  <a:srgbClr val="FF0000"/>
                </a:solidFill>
              </a:rPr>
              <a:t>unknown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037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Aggregate Functions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81200"/>
            <a:ext cx="7010400" cy="3897312"/>
          </a:xfrm>
        </p:spPr>
        <p:txBody>
          <a:bodyPr>
            <a:normAutofit/>
          </a:bodyPr>
          <a:lstStyle/>
          <a:p>
            <a:pPr>
              <a:tabLst>
                <a:tab pos="2222500" algn="l"/>
              </a:tabLst>
            </a:pPr>
            <a:r>
              <a:rPr lang="en-US" altLang="en-US" sz="2400" dirty="0"/>
              <a:t>These functions operate on the multiset of values of a column of a relation, and return a value</a:t>
            </a:r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r>
              <a:rPr lang="en-US" altLang="en-US" sz="2400" dirty="0"/>
              <a:t>		</a:t>
            </a:r>
            <a:r>
              <a:rPr lang="en-US" altLang="en-US" sz="2400" b="1" dirty="0" err="1"/>
              <a:t>avg</a:t>
            </a:r>
            <a:r>
              <a:rPr lang="en-US" altLang="en-US" sz="2400" b="1" dirty="0"/>
              <a:t>: </a:t>
            </a:r>
            <a:r>
              <a:rPr lang="en-US" altLang="en-US" sz="2400" dirty="0"/>
              <a:t>average value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b="1" dirty="0"/>
              <a:t>min:  </a:t>
            </a:r>
            <a:r>
              <a:rPr lang="en-US" altLang="en-US" sz="2400" dirty="0"/>
              <a:t>minimum value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b="1" dirty="0"/>
              <a:t>max:  </a:t>
            </a:r>
            <a:r>
              <a:rPr lang="en-US" altLang="en-US" sz="2400" dirty="0"/>
              <a:t>maximum value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b="1" dirty="0"/>
              <a:t>sum:  </a:t>
            </a:r>
            <a:r>
              <a:rPr lang="en-US" altLang="en-US" sz="2400" dirty="0"/>
              <a:t>sum of values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b="1" dirty="0"/>
              <a:t>count:  </a:t>
            </a:r>
            <a:r>
              <a:rPr lang="en-US" altLang="en-US" sz="2400" dirty="0"/>
              <a:t>number of values</a:t>
            </a:r>
          </a:p>
        </p:txBody>
      </p:sp>
    </p:spTree>
    <p:extLst>
      <p:ext uri="{BB962C8B-B14F-4D97-AF65-F5344CB8AC3E}">
        <p14:creationId xmlns:p14="http://schemas.microsoft.com/office/powerpoint/2010/main" val="27089409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Aggregate Functions Examples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843837" cy="5251450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1711325" algn="l"/>
              </a:tabLst>
            </a:pPr>
            <a:r>
              <a:rPr lang="en-US" altLang="en-US" sz="2400" dirty="0"/>
              <a:t>Find the average salary of instructors in the Computer Science department </a:t>
            </a:r>
          </a:p>
          <a:p>
            <a:pPr lvl="1">
              <a:tabLst>
                <a:tab pos="1711325" algn="l"/>
              </a:tabLst>
            </a:pPr>
            <a:r>
              <a:rPr lang="en-US" altLang="en-US" sz="2400" b="1" dirty="0">
                <a:solidFill>
                  <a:srgbClr val="FF0000"/>
                </a:solidFill>
                <a:latin typeface="Courier" pitchFamily="2" charset="0"/>
              </a:rPr>
              <a:t>select </a:t>
            </a:r>
            <a:r>
              <a:rPr lang="en-US" altLang="en-US" sz="2400" b="1" dirty="0" err="1">
                <a:solidFill>
                  <a:srgbClr val="FF0000"/>
                </a:solidFill>
                <a:latin typeface="Courier" pitchFamily="2" charset="0"/>
              </a:rPr>
              <a:t>avg</a:t>
            </a:r>
            <a:r>
              <a:rPr lang="en-US" altLang="en-US" sz="2400" b="1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Courier" pitchFamily="2" charset="0"/>
              </a:rPr>
              <a:t>(</a:t>
            </a:r>
            <a:r>
              <a:rPr lang="en-US" altLang="en-US" sz="2400" i="1" dirty="0">
                <a:solidFill>
                  <a:srgbClr val="FF0000"/>
                </a:solidFill>
                <a:latin typeface="Courier" pitchFamily="2" charset="0"/>
              </a:rPr>
              <a:t>salary</a:t>
            </a:r>
            <a:r>
              <a:rPr lang="en-US" altLang="en-US" sz="2400" dirty="0">
                <a:solidFill>
                  <a:srgbClr val="FF0000"/>
                </a:solidFill>
                <a:latin typeface="Courier" pitchFamily="2" charset="0"/>
              </a:rPr>
              <a:t>)</a:t>
            </a:r>
            <a:br>
              <a:rPr lang="en-US" altLang="en-US" sz="2400" dirty="0">
                <a:solidFill>
                  <a:srgbClr val="FF0000"/>
                </a:solidFill>
                <a:latin typeface="Courier" pitchFamily="2" charset="0"/>
              </a:rPr>
            </a:br>
            <a:r>
              <a:rPr lang="en-US" altLang="en-US" sz="2400" b="1" dirty="0">
                <a:solidFill>
                  <a:srgbClr val="FF0000"/>
                </a:solidFill>
                <a:latin typeface="Courier" pitchFamily="2" charset="0"/>
              </a:rPr>
              <a:t>from </a:t>
            </a:r>
            <a:r>
              <a:rPr lang="en-US" altLang="en-US" sz="2400" i="1" dirty="0">
                <a:solidFill>
                  <a:srgbClr val="FF0000"/>
                </a:solidFill>
                <a:latin typeface="Courier" pitchFamily="2" charset="0"/>
              </a:rPr>
              <a:t>instructor</a:t>
            </a:r>
            <a:br>
              <a:rPr lang="en-US" altLang="en-US" sz="2400" i="1" dirty="0">
                <a:solidFill>
                  <a:srgbClr val="FF0000"/>
                </a:solidFill>
                <a:latin typeface="Courier" pitchFamily="2" charset="0"/>
              </a:rPr>
            </a:br>
            <a:r>
              <a:rPr lang="en-US" altLang="en-US" sz="2400" b="1" dirty="0">
                <a:solidFill>
                  <a:srgbClr val="FF0000"/>
                </a:solidFill>
                <a:latin typeface="Courier" pitchFamily="2" charset="0"/>
              </a:rPr>
              <a:t>where </a:t>
            </a:r>
            <a:r>
              <a:rPr lang="en-US" altLang="en-US" sz="2400" i="1" dirty="0" err="1" smtClean="0">
                <a:solidFill>
                  <a:srgbClr val="FF0000"/>
                </a:solidFill>
                <a:latin typeface="Courier" pitchFamily="2" charset="0"/>
              </a:rPr>
              <a:t>dept_name</a:t>
            </a:r>
            <a:r>
              <a:rPr lang="en-US" altLang="en-US" sz="2400" i="1" dirty="0" smtClean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US" altLang="en-US" sz="2400" dirty="0" smtClean="0">
                <a:solidFill>
                  <a:srgbClr val="FF0000"/>
                </a:solidFill>
                <a:latin typeface="Courier" pitchFamily="2" charset="0"/>
              </a:rPr>
              <a:t>= </a:t>
            </a:r>
            <a:r>
              <a:rPr lang="en-US" altLang="en-US" sz="2400" dirty="0">
                <a:solidFill>
                  <a:srgbClr val="FF0000"/>
                </a:solidFill>
                <a:latin typeface="Courier" pitchFamily="2" charset="0"/>
              </a:rPr>
              <a:t>’Comp. Sci.’</a:t>
            </a:r>
            <a:r>
              <a:rPr lang="en-US" altLang="en-US" sz="2400" dirty="0"/>
              <a:t>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2400" dirty="0"/>
              <a:t>Find the total number of instructors who teach a course in the Spring </a:t>
            </a:r>
            <a:r>
              <a:rPr kumimoji="0" lang="en-US" altLang="en-US" sz="2400" dirty="0" smtClean="0"/>
              <a:t>2018 </a:t>
            </a:r>
            <a:r>
              <a:rPr kumimoji="0" lang="en-US" altLang="en-US" sz="2400" dirty="0"/>
              <a:t>semester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2400" b="1" dirty="0">
                <a:solidFill>
                  <a:srgbClr val="FF0000"/>
                </a:solidFill>
                <a:latin typeface="Courier" pitchFamily="2" charset="0"/>
              </a:rPr>
              <a:t>select count </a:t>
            </a:r>
            <a:r>
              <a:rPr kumimoji="0" lang="en-US" altLang="en-US" sz="2400" dirty="0">
                <a:solidFill>
                  <a:srgbClr val="FF0000"/>
                </a:solidFill>
                <a:latin typeface="Courier" pitchFamily="2" charset="0"/>
              </a:rPr>
              <a:t>(</a:t>
            </a:r>
            <a:r>
              <a:rPr kumimoji="0" lang="en-US" altLang="en-US" sz="2400" b="1" dirty="0">
                <a:solidFill>
                  <a:srgbClr val="FF0000"/>
                </a:solidFill>
                <a:latin typeface="Courier" pitchFamily="2" charset="0"/>
              </a:rPr>
              <a:t>distinct </a:t>
            </a:r>
            <a:r>
              <a:rPr kumimoji="0" lang="en-US" altLang="en-US" sz="2400" i="1" dirty="0">
                <a:solidFill>
                  <a:srgbClr val="FF0000"/>
                </a:solidFill>
                <a:latin typeface="Courier" pitchFamily="2" charset="0"/>
              </a:rPr>
              <a:t>ID</a:t>
            </a:r>
            <a:r>
              <a:rPr kumimoji="0" lang="en-US" altLang="en-US" sz="2400" dirty="0">
                <a:solidFill>
                  <a:srgbClr val="FF0000"/>
                </a:solidFill>
                <a:latin typeface="Courier" pitchFamily="2" charset="0"/>
              </a:rPr>
              <a:t>)</a:t>
            </a:r>
            <a:br>
              <a:rPr kumimoji="0" lang="en-US" altLang="en-US" sz="2400" dirty="0">
                <a:solidFill>
                  <a:srgbClr val="FF0000"/>
                </a:solidFill>
                <a:latin typeface="Courier" pitchFamily="2" charset="0"/>
              </a:rPr>
            </a:br>
            <a:r>
              <a:rPr kumimoji="0" lang="en-US" altLang="en-US" sz="2400" b="1" dirty="0">
                <a:solidFill>
                  <a:srgbClr val="FF0000"/>
                </a:solidFill>
                <a:latin typeface="Courier" pitchFamily="2" charset="0"/>
              </a:rPr>
              <a:t>from </a:t>
            </a:r>
            <a:r>
              <a:rPr kumimoji="0" lang="en-US" altLang="en-US" sz="2400" i="1" dirty="0">
                <a:solidFill>
                  <a:srgbClr val="FF0000"/>
                </a:solidFill>
                <a:latin typeface="Courier" pitchFamily="2" charset="0"/>
              </a:rPr>
              <a:t>teaches</a:t>
            </a:r>
            <a:br>
              <a:rPr kumimoji="0" lang="en-US" altLang="en-US" sz="2400" i="1" dirty="0">
                <a:solidFill>
                  <a:srgbClr val="FF0000"/>
                </a:solidFill>
                <a:latin typeface="Courier" pitchFamily="2" charset="0"/>
              </a:rPr>
            </a:br>
            <a:r>
              <a:rPr kumimoji="0" lang="en-US" altLang="en-US" sz="2400" b="1" dirty="0">
                <a:solidFill>
                  <a:srgbClr val="FF0000"/>
                </a:solidFill>
                <a:latin typeface="Courier" pitchFamily="2" charset="0"/>
              </a:rPr>
              <a:t>where </a:t>
            </a:r>
            <a:r>
              <a:rPr kumimoji="0" lang="en-US" altLang="en-US" sz="2400" i="1" dirty="0">
                <a:solidFill>
                  <a:srgbClr val="FF0000"/>
                </a:solidFill>
                <a:latin typeface="Courier" pitchFamily="2" charset="0"/>
              </a:rPr>
              <a:t>semester </a:t>
            </a:r>
            <a:r>
              <a:rPr kumimoji="0" lang="en-US" altLang="en-US" sz="2400" dirty="0">
                <a:solidFill>
                  <a:srgbClr val="FF0000"/>
                </a:solidFill>
                <a:latin typeface="Courier" pitchFamily="2" charset="0"/>
              </a:rPr>
              <a:t>= ’Spring’ </a:t>
            </a:r>
            <a:r>
              <a:rPr kumimoji="0" lang="en-US" altLang="en-US" sz="2400" b="1" dirty="0">
                <a:solidFill>
                  <a:srgbClr val="FF0000"/>
                </a:solidFill>
                <a:latin typeface="Courier" pitchFamily="2" charset="0"/>
              </a:rPr>
              <a:t>and </a:t>
            </a:r>
            <a:r>
              <a:rPr kumimoji="0" lang="en-US" altLang="en-US" sz="2400" i="1" dirty="0">
                <a:solidFill>
                  <a:srgbClr val="FF0000"/>
                </a:solidFill>
                <a:latin typeface="Courier" pitchFamily="2" charset="0"/>
              </a:rPr>
              <a:t>year </a:t>
            </a:r>
            <a:r>
              <a:rPr kumimoji="0" lang="en-US" altLang="en-US" sz="2400" dirty="0">
                <a:solidFill>
                  <a:srgbClr val="FF0000"/>
                </a:solidFill>
                <a:latin typeface="Courier" pitchFamily="2" charset="0"/>
              </a:rPr>
              <a:t>= 2018;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2400" dirty="0"/>
              <a:t>Find the number of tuples in the </a:t>
            </a:r>
            <a:br>
              <a:rPr kumimoji="0" lang="en-US" altLang="en-US" sz="2400" dirty="0"/>
            </a:br>
            <a:r>
              <a:rPr kumimoji="0" lang="en-US" altLang="en-US" sz="2400" i="1" dirty="0"/>
              <a:t>course </a:t>
            </a:r>
            <a:r>
              <a:rPr kumimoji="0" lang="en-US" altLang="en-US" sz="2400" dirty="0"/>
              <a:t>relation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2400" b="1" dirty="0">
                <a:solidFill>
                  <a:srgbClr val="FF0000"/>
                </a:solidFill>
              </a:rPr>
              <a:t>select count </a:t>
            </a:r>
            <a:r>
              <a:rPr kumimoji="0" lang="en-US" altLang="en-US" sz="2400" dirty="0">
                <a:solidFill>
                  <a:srgbClr val="FF0000"/>
                </a:solidFill>
              </a:rPr>
              <a:t>(*)</a:t>
            </a:r>
            <a:br>
              <a:rPr kumimoji="0" lang="en-US" altLang="en-US" sz="2400" dirty="0">
                <a:solidFill>
                  <a:srgbClr val="FF0000"/>
                </a:solidFill>
              </a:rPr>
            </a:br>
            <a:r>
              <a:rPr kumimoji="0" lang="en-US" altLang="en-US" sz="2400" b="1" dirty="0">
                <a:solidFill>
                  <a:srgbClr val="FF0000"/>
                </a:solidFill>
              </a:rPr>
              <a:t>from </a:t>
            </a:r>
            <a:r>
              <a:rPr kumimoji="0" lang="en-US" altLang="en-US" sz="2400" i="1" dirty="0">
                <a:solidFill>
                  <a:srgbClr val="FF0000"/>
                </a:solidFill>
              </a:rPr>
              <a:t>course</a:t>
            </a:r>
            <a:r>
              <a:rPr kumimoji="0" lang="en-US" altLang="en-US" sz="2400" dirty="0"/>
              <a:t>;</a:t>
            </a:r>
          </a:p>
          <a:p>
            <a:pPr lvl="1">
              <a:buNone/>
              <a:tabLst>
                <a:tab pos="1711325" algn="l"/>
              </a:tabLst>
            </a:pPr>
            <a:endParaRPr kumimoji="0" lang="en-US" altLang="en-US" sz="2400" dirty="0"/>
          </a:p>
          <a:p>
            <a:pPr>
              <a:tabLst>
                <a:tab pos="1711325" algn="l"/>
              </a:tabLst>
            </a:pPr>
            <a:endParaRPr lang="en-US" altLang="en-US" sz="2400" dirty="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800"/>
              <a:t>   </a:t>
            </a:r>
            <a:endParaRPr lang="en-US" altLang="en-US" sz="16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5E88822-B97B-3F42-B526-E1B8C2236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4419600"/>
            <a:ext cx="313028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95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Aggregate Functions – Group By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8158300" cy="1361453"/>
          </a:xfrm>
        </p:spPr>
        <p:txBody>
          <a:bodyPr>
            <a:noAutofit/>
          </a:bodyPr>
          <a:lstStyle/>
          <a:p>
            <a:pPr>
              <a:tabLst>
                <a:tab pos="625475" algn="l"/>
              </a:tabLst>
            </a:pPr>
            <a:r>
              <a:rPr lang="en-US" altLang="en-US" sz="2400" dirty="0"/>
              <a:t>Find the average salary of instructors in each department</a:t>
            </a:r>
          </a:p>
          <a:p>
            <a:pPr lvl="1">
              <a:tabLst>
                <a:tab pos="625475" algn="l"/>
              </a:tabLst>
            </a:pPr>
            <a:r>
              <a:rPr lang="en-US" altLang="en-US" sz="2400" b="1" dirty="0">
                <a:solidFill>
                  <a:srgbClr val="FF0000"/>
                </a:solidFill>
                <a:latin typeface="Courier" pitchFamily="2" charset="0"/>
              </a:rPr>
              <a:t>select </a:t>
            </a:r>
            <a:r>
              <a:rPr lang="en-US" altLang="en-US" sz="2400" i="1" dirty="0">
                <a:solidFill>
                  <a:srgbClr val="FF0000"/>
                </a:solidFill>
                <a:latin typeface="Courier" pitchFamily="2" charset="0"/>
              </a:rPr>
              <a:t>dept_name</a:t>
            </a:r>
            <a:r>
              <a:rPr lang="en-US" altLang="en-US" sz="2400" dirty="0">
                <a:solidFill>
                  <a:srgbClr val="FF0000"/>
                </a:solidFill>
                <a:latin typeface="Courier" pitchFamily="2" charset="0"/>
              </a:rPr>
              <a:t>, </a:t>
            </a:r>
            <a:r>
              <a:rPr lang="en-US" altLang="en-US" sz="2400" b="1" dirty="0" err="1">
                <a:solidFill>
                  <a:srgbClr val="FF0000"/>
                </a:solidFill>
                <a:latin typeface="Courier" pitchFamily="2" charset="0"/>
              </a:rPr>
              <a:t>avg</a:t>
            </a:r>
            <a:r>
              <a:rPr lang="en-US" altLang="en-US" sz="2400" b="1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Courier" pitchFamily="2" charset="0"/>
              </a:rPr>
              <a:t>(</a:t>
            </a:r>
            <a:r>
              <a:rPr lang="en-US" altLang="en-US" sz="2400" i="1" dirty="0">
                <a:solidFill>
                  <a:srgbClr val="FF0000"/>
                </a:solidFill>
                <a:latin typeface="Courier" pitchFamily="2" charset="0"/>
              </a:rPr>
              <a:t>salary</a:t>
            </a:r>
            <a:r>
              <a:rPr lang="en-US" altLang="en-US" sz="2400" dirty="0">
                <a:solidFill>
                  <a:srgbClr val="FF0000"/>
                </a:solidFill>
                <a:latin typeface="Courier" pitchFamily="2" charset="0"/>
              </a:rPr>
              <a:t>) </a:t>
            </a:r>
            <a:r>
              <a:rPr lang="en-US" altLang="en-US" sz="2400" b="1" dirty="0">
                <a:solidFill>
                  <a:srgbClr val="FF0000"/>
                </a:solidFill>
                <a:latin typeface="Courier" pitchFamily="2" charset="0"/>
              </a:rPr>
              <a:t>as</a:t>
            </a:r>
            <a:r>
              <a:rPr lang="en-US" altLang="en-US" sz="2400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US" altLang="en-US" sz="2400" i="1" dirty="0" err="1">
                <a:solidFill>
                  <a:srgbClr val="FF0000"/>
                </a:solidFill>
                <a:latin typeface="Courier" pitchFamily="2" charset="0"/>
              </a:rPr>
              <a:t>avg_salary</a:t>
            </a:r>
            <a:r>
              <a:rPr lang="en-US" altLang="en-US" sz="2400" dirty="0">
                <a:solidFill>
                  <a:srgbClr val="FF0000"/>
                </a:solidFill>
                <a:latin typeface="Courier" pitchFamily="2" charset="0"/>
              </a:rPr>
              <a:t/>
            </a:r>
            <a:br>
              <a:rPr lang="en-US" altLang="en-US" sz="2400" dirty="0">
                <a:solidFill>
                  <a:srgbClr val="FF0000"/>
                </a:solidFill>
                <a:latin typeface="Courier" pitchFamily="2" charset="0"/>
              </a:rPr>
            </a:br>
            <a:r>
              <a:rPr lang="en-US" altLang="en-US" sz="2400" b="1" dirty="0">
                <a:solidFill>
                  <a:srgbClr val="FF0000"/>
                </a:solidFill>
                <a:latin typeface="Courier" pitchFamily="2" charset="0"/>
              </a:rPr>
              <a:t>from </a:t>
            </a:r>
            <a:r>
              <a:rPr lang="en-US" altLang="en-US" sz="2400" i="1" dirty="0">
                <a:solidFill>
                  <a:srgbClr val="FF0000"/>
                </a:solidFill>
                <a:latin typeface="Courier" pitchFamily="2" charset="0"/>
              </a:rPr>
              <a:t>instructor</a:t>
            </a:r>
            <a:br>
              <a:rPr lang="en-US" altLang="en-US" sz="2400" i="1" dirty="0">
                <a:solidFill>
                  <a:srgbClr val="FF0000"/>
                </a:solidFill>
                <a:latin typeface="Courier" pitchFamily="2" charset="0"/>
              </a:rPr>
            </a:br>
            <a:r>
              <a:rPr lang="en-US" altLang="en-US" sz="2400" b="1" dirty="0">
                <a:solidFill>
                  <a:srgbClr val="FF0000"/>
                </a:solidFill>
                <a:latin typeface="Courier" pitchFamily="2" charset="0"/>
              </a:rPr>
              <a:t>group by </a:t>
            </a:r>
            <a:r>
              <a:rPr lang="en-US" altLang="en-US" sz="2400" i="1" dirty="0">
                <a:solidFill>
                  <a:srgbClr val="FF0000"/>
                </a:solidFill>
                <a:latin typeface="Courier" pitchFamily="2" charset="0"/>
              </a:rPr>
              <a:t>dept_name</a:t>
            </a:r>
            <a:r>
              <a:rPr lang="en-US" altLang="en-US" sz="2400" dirty="0">
                <a:solidFill>
                  <a:srgbClr val="FF0000"/>
                </a:solidFill>
                <a:latin typeface="Courier" pitchFamily="2" charset="0"/>
              </a:rPr>
              <a:t>;</a:t>
            </a:r>
          </a:p>
          <a:p>
            <a:pPr lvl="1">
              <a:buNone/>
              <a:tabLst>
                <a:tab pos="625475" algn="l"/>
              </a:tabLst>
            </a:pPr>
            <a:endParaRPr lang="en-US" altLang="en-US" sz="2400" dirty="0"/>
          </a:p>
          <a:p>
            <a:pPr lvl="1">
              <a:tabLst>
                <a:tab pos="625475" algn="l"/>
              </a:tabLst>
            </a:pPr>
            <a:endParaRPr lang="en-US" altLang="en-US" sz="2400" dirty="0"/>
          </a:p>
          <a:p>
            <a:pPr lvl="1">
              <a:tabLst>
                <a:tab pos="625475" algn="l"/>
              </a:tabLst>
            </a:pPr>
            <a:endParaRPr lang="en-US" altLang="en-US" sz="2400" dirty="0"/>
          </a:p>
        </p:txBody>
      </p:sp>
      <p:pic>
        <p:nvPicPr>
          <p:cNvPr id="37891" name="Picture 4" descr="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825" y="3389798"/>
            <a:ext cx="3432463" cy="308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339" name="Picture 3" descr="C:\Users\as668\Desktop\Judi\3_1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36024" y="3429000"/>
            <a:ext cx="2222448" cy="22142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2177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Aggregation (Cont.)</a:t>
            </a:r>
          </a:p>
        </p:txBody>
      </p:sp>
      <p:sp>
        <p:nvSpPr>
          <p:cNvPr id="38914" name="Text Box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Attributes in </a:t>
            </a:r>
            <a:r>
              <a:rPr lang="en-US" altLang="en-US" b="1" dirty="0"/>
              <a:t>select </a:t>
            </a:r>
            <a:r>
              <a:rPr lang="en-US" altLang="en-US" dirty="0"/>
              <a:t>clause outside of aggregate functions must appear in </a:t>
            </a:r>
            <a:r>
              <a:rPr lang="en-US" altLang="en-US" b="1" dirty="0"/>
              <a:t>group by</a:t>
            </a:r>
            <a:r>
              <a:rPr lang="en-US" altLang="en-US" dirty="0"/>
              <a:t> list</a:t>
            </a:r>
          </a:p>
          <a:p>
            <a:pPr lvl="1"/>
            <a:r>
              <a:rPr lang="en-US" altLang="en-US" dirty="0"/>
              <a:t>/* erroneous query */</a:t>
            </a:r>
            <a:br>
              <a:rPr lang="en-US" altLang="en-US" dirty="0"/>
            </a:br>
            <a:r>
              <a:rPr lang="en-US" altLang="en-US" b="1" dirty="0">
                <a:solidFill>
                  <a:srgbClr val="FF0000"/>
                </a:solidFill>
                <a:latin typeface="Courier" pitchFamily="2" charset="0"/>
              </a:rPr>
              <a:t>select </a:t>
            </a:r>
            <a:r>
              <a:rPr lang="en-US" altLang="en-US" i="1" dirty="0" err="1">
                <a:solidFill>
                  <a:srgbClr val="FF0000"/>
                </a:solidFill>
                <a:latin typeface="Courier" pitchFamily="2" charset="0"/>
              </a:rPr>
              <a:t>dept_name</a:t>
            </a:r>
            <a:r>
              <a:rPr lang="en-US" altLang="en-US" dirty="0">
                <a:solidFill>
                  <a:srgbClr val="FF0000"/>
                </a:solidFill>
                <a:latin typeface="Courier" pitchFamily="2" charset="0"/>
              </a:rPr>
              <a:t>, </a:t>
            </a:r>
            <a:r>
              <a:rPr lang="en-US" altLang="en-US" i="1" dirty="0">
                <a:solidFill>
                  <a:srgbClr val="FF0000"/>
                </a:solidFill>
                <a:latin typeface="Courier" pitchFamily="2" charset="0"/>
              </a:rPr>
              <a:t>ID</a:t>
            </a:r>
            <a:r>
              <a:rPr lang="en-US" altLang="en-US" dirty="0">
                <a:solidFill>
                  <a:srgbClr val="FF0000"/>
                </a:solidFill>
                <a:latin typeface="Courier" pitchFamily="2" charset="0"/>
              </a:rPr>
              <a:t>, </a:t>
            </a:r>
            <a:r>
              <a:rPr lang="en-US" altLang="en-US" b="1" dirty="0" err="1">
                <a:solidFill>
                  <a:srgbClr val="FF0000"/>
                </a:solidFill>
                <a:latin typeface="Courier" pitchFamily="2" charset="0"/>
              </a:rPr>
              <a:t>avg</a:t>
            </a:r>
            <a:r>
              <a:rPr lang="en-US" altLang="en-US" b="1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Courier" pitchFamily="2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latin typeface="Courier" pitchFamily="2" charset="0"/>
              </a:rPr>
              <a:t>salary</a:t>
            </a:r>
            <a:r>
              <a:rPr lang="en-US" altLang="en-US" dirty="0">
                <a:solidFill>
                  <a:srgbClr val="FF0000"/>
                </a:solidFill>
                <a:latin typeface="Courier" pitchFamily="2" charset="0"/>
              </a:rPr>
              <a:t>)</a:t>
            </a:r>
            <a:br>
              <a:rPr lang="en-US" altLang="en-US" dirty="0">
                <a:solidFill>
                  <a:srgbClr val="FF0000"/>
                </a:solidFill>
                <a:latin typeface="Courier" pitchFamily="2" charset="0"/>
              </a:rPr>
            </a:br>
            <a:r>
              <a:rPr lang="en-US" altLang="en-US" b="1" dirty="0">
                <a:solidFill>
                  <a:srgbClr val="FF0000"/>
                </a:solidFill>
                <a:latin typeface="Courier" pitchFamily="2" charset="0"/>
              </a:rPr>
              <a:t>from </a:t>
            </a:r>
            <a:r>
              <a:rPr lang="en-US" altLang="en-US" i="1" dirty="0">
                <a:solidFill>
                  <a:srgbClr val="FF0000"/>
                </a:solidFill>
                <a:latin typeface="Courier" pitchFamily="2" charset="0"/>
              </a:rPr>
              <a:t>instructor</a:t>
            </a:r>
            <a:br>
              <a:rPr lang="en-US" altLang="en-US" i="1" dirty="0">
                <a:solidFill>
                  <a:srgbClr val="FF0000"/>
                </a:solidFill>
                <a:latin typeface="Courier" pitchFamily="2" charset="0"/>
              </a:rPr>
            </a:br>
            <a:r>
              <a:rPr lang="en-US" altLang="en-US" b="1" dirty="0">
                <a:solidFill>
                  <a:srgbClr val="FF0000"/>
                </a:solidFill>
                <a:latin typeface="Courier" pitchFamily="2" charset="0"/>
              </a:rPr>
              <a:t>group by </a:t>
            </a:r>
            <a:r>
              <a:rPr lang="en-US" altLang="en-US" i="1" dirty="0" err="1">
                <a:solidFill>
                  <a:srgbClr val="FF0000"/>
                </a:solidFill>
                <a:latin typeface="Courier" pitchFamily="2" charset="0"/>
              </a:rPr>
              <a:t>dept_name</a:t>
            </a:r>
            <a:r>
              <a:rPr lang="en-US" altLang="en-US" dirty="0">
                <a:solidFill>
                  <a:srgbClr val="FF0000"/>
                </a:solidFill>
                <a:latin typeface="Courier" pitchFamily="2" charset="0"/>
              </a:rPr>
              <a:t>;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65634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96838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Aggregate Functions – Having Clause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93800"/>
            <a:ext cx="7661275" cy="773113"/>
          </a:xfrm>
        </p:spPr>
        <p:txBody>
          <a:bodyPr>
            <a:noAutofit/>
          </a:bodyPr>
          <a:lstStyle/>
          <a:p>
            <a:pPr>
              <a:tabLst>
                <a:tab pos="1489075" algn="l"/>
              </a:tabLst>
            </a:pPr>
            <a:r>
              <a:rPr lang="en-US" altLang="en-US" sz="2400" dirty="0"/>
              <a:t>Find the names and average salaries of all departments whose average salary is greater than 42000</a:t>
            </a: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-76200" y="4648200"/>
            <a:ext cx="90011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altLang="en-US" dirty="0">
                <a:solidFill>
                  <a:schemeClr val="tx2"/>
                </a:solidFill>
              </a:rPr>
              <a:t>       </a:t>
            </a:r>
            <a:r>
              <a:rPr kumimoji="1" lang="en-US" altLang="en-US" dirty="0"/>
              <a:t>Note:  predicates in the </a:t>
            </a:r>
            <a:r>
              <a:rPr kumimoji="1" lang="en-US" altLang="en-US" b="1" dirty="0"/>
              <a:t>having</a:t>
            </a:r>
            <a:r>
              <a:rPr kumimoji="1" lang="en-US" altLang="en-US" dirty="0"/>
              <a:t> clause are applied after the </a:t>
            </a:r>
            <a:br>
              <a:rPr kumimoji="1" lang="en-US" altLang="en-US" dirty="0"/>
            </a:br>
            <a:r>
              <a:rPr kumimoji="1" lang="en-US" altLang="en-US" dirty="0"/>
              <a:t>                 formation of groups whereas predicates in the </a:t>
            </a:r>
            <a:r>
              <a:rPr kumimoji="1" lang="en-US" altLang="en-US" b="1" dirty="0"/>
              <a:t>where</a:t>
            </a:r>
            <a:r>
              <a:rPr kumimoji="1" lang="en-US" altLang="en-US" dirty="0"/>
              <a:t> </a:t>
            </a:r>
            <a:br>
              <a:rPr kumimoji="1" lang="en-US" altLang="en-US" dirty="0"/>
            </a:br>
            <a:r>
              <a:rPr kumimoji="1" lang="en-US" altLang="en-US" dirty="0"/>
              <a:t>                 clause are applied before forming groups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685800" y="2590800"/>
            <a:ext cx="81534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dirty="0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</a:rPr>
              <a:t>select </a:t>
            </a:r>
            <a:r>
              <a:rPr lang="en-US" altLang="en-US" i="1" dirty="0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</a:rPr>
              <a:t>dept_name</a:t>
            </a:r>
            <a:r>
              <a:rPr lang="en-US" altLang="en-US" dirty="0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</a:rPr>
              <a:t>, </a:t>
            </a:r>
            <a:r>
              <a:rPr lang="en-US" altLang="en-US" b="1" dirty="0" err="1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</a:rPr>
              <a:t>avg</a:t>
            </a:r>
            <a:r>
              <a:rPr lang="en-US" altLang="en-US" b="1" dirty="0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</a:rPr>
              <a:t>salary</a:t>
            </a:r>
            <a:r>
              <a:rPr lang="en-US" altLang="en-US" dirty="0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</a:rPr>
              <a:t>) </a:t>
            </a:r>
            <a:r>
              <a:rPr lang="en-US" altLang="en-US" b="1" dirty="0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</a:rPr>
              <a:t>as</a:t>
            </a:r>
            <a:r>
              <a:rPr lang="en-US" altLang="en-US" dirty="0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</a:rPr>
              <a:t> </a:t>
            </a:r>
            <a:r>
              <a:rPr lang="en-US" altLang="en-US" i="1" dirty="0" err="1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</a:rPr>
              <a:t>avg_salary</a:t>
            </a:r>
            <a:endParaRPr lang="en-US" altLang="en-US" i="1" dirty="0">
              <a:solidFill>
                <a:srgbClr val="FF0000"/>
              </a:solidFill>
              <a:latin typeface="Courier" pitchFamily="2" charset="0"/>
              <a:cs typeface="Calibri" panose="020F0502020204030204" pitchFamily="34" charset="0"/>
            </a:endParaRPr>
          </a:p>
          <a:p>
            <a:r>
              <a:rPr lang="en-US" altLang="en-US" b="1" dirty="0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</a:rPr>
              <a:t>from </a:t>
            </a:r>
            <a:r>
              <a:rPr lang="en-US" altLang="en-US" i="1" dirty="0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</a:rPr>
              <a:t>instructor</a:t>
            </a:r>
          </a:p>
          <a:p>
            <a:r>
              <a:rPr lang="en-US" altLang="en-US" b="1" dirty="0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</a:rPr>
              <a:t>group by </a:t>
            </a:r>
            <a:r>
              <a:rPr lang="en-US" altLang="en-US" i="1" dirty="0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</a:rPr>
              <a:t>dept_name</a:t>
            </a:r>
          </a:p>
          <a:p>
            <a:r>
              <a:rPr lang="en-US" altLang="en-US" b="1" dirty="0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</a:rPr>
              <a:t>having </a:t>
            </a:r>
            <a:r>
              <a:rPr lang="en-US" altLang="en-US" b="1" dirty="0" err="1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</a:rPr>
              <a:t>avg</a:t>
            </a:r>
            <a:r>
              <a:rPr lang="en-US" altLang="en-US" b="1" dirty="0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</a:rPr>
              <a:t>salary</a:t>
            </a:r>
            <a:r>
              <a:rPr lang="en-US" altLang="en-US" dirty="0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</a:rPr>
              <a:t>) &gt; 42000;</a:t>
            </a:r>
          </a:p>
        </p:txBody>
      </p:sp>
    </p:spTree>
    <p:extLst>
      <p:ext uri="{BB962C8B-B14F-4D97-AF65-F5344CB8AC3E}">
        <p14:creationId xmlns:p14="http://schemas.microsoft.com/office/powerpoint/2010/main" val="814703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Null Values and Aggregates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106488"/>
            <a:ext cx="7361238" cy="5141912"/>
          </a:xfrm>
        </p:spPr>
        <p:txBody>
          <a:bodyPr>
            <a:normAutofit/>
          </a:bodyPr>
          <a:lstStyle/>
          <a:p>
            <a:pPr>
              <a:tabLst>
                <a:tab pos="1830388" algn="l"/>
                <a:tab pos="2232025" algn="l"/>
              </a:tabLst>
            </a:pPr>
            <a:r>
              <a:rPr lang="en-US" altLang="en-US" sz="2400" dirty="0"/>
              <a:t>Total all salaries</a:t>
            </a:r>
          </a:p>
          <a:p>
            <a:pPr>
              <a:buFont typeface="Monotype Sorts" charset="2"/>
              <a:buNone/>
              <a:tabLst>
                <a:tab pos="1830388" algn="l"/>
                <a:tab pos="2232025" algn="l"/>
              </a:tabLst>
            </a:pPr>
            <a:r>
              <a:rPr lang="en-US" altLang="en-US" sz="2400" dirty="0"/>
              <a:t>		</a:t>
            </a:r>
            <a:r>
              <a:rPr lang="en-US" altLang="en-US" sz="2400" b="1" dirty="0">
                <a:solidFill>
                  <a:srgbClr val="FF0000"/>
                </a:solidFill>
              </a:rPr>
              <a:t>select sum</a:t>
            </a:r>
            <a:r>
              <a:rPr lang="en-US" altLang="en-US" sz="2400" dirty="0">
                <a:solidFill>
                  <a:srgbClr val="FF0000"/>
                </a:solidFill>
              </a:rPr>
              <a:t> (</a:t>
            </a:r>
            <a:r>
              <a:rPr lang="en-US" altLang="en-US" sz="2400" i="1" dirty="0">
                <a:solidFill>
                  <a:srgbClr val="FF0000"/>
                </a:solidFill>
              </a:rPr>
              <a:t>salary </a:t>
            </a:r>
            <a:r>
              <a:rPr lang="en-US" altLang="en-US" sz="2400" dirty="0">
                <a:solidFill>
                  <a:srgbClr val="FF0000"/>
                </a:solidFill>
              </a:rPr>
              <a:t>)</a:t>
            </a:r>
            <a:r>
              <a:rPr lang="en-US" altLang="en-US" sz="2400" i="1" dirty="0">
                <a:solidFill>
                  <a:srgbClr val="FF0000"/>
                </a:solidFill>
              </a:rPr>
              <a:t/>
            </a:r>
            <a:br>
              <a:rPr lang="en-US" altLang="en-US" sz="2400" i="1" dirty="0">
                <a:solidFill>
                  <a:srgbClr val="FF0000"/>
                </a:solidFill>
              </a:rPr>
            </a:br>
            <a:r>
              <a:rPr lang="en-US" altLang="en-US" sz="2400" i="1" dirty="0">
                <a:solidFill>
                  <a:srgbClr val="FF0000"/>
                </a:solidFill>
              </a:rPr>
              <a:t>	</a:t>
            </a:r>
            <a:r>
              <a:rPr lang="en-US" altLang="en-US" sz="2400" b="1" dirty="0">
                <a:solidFill>
                  <a:srgbClr val="FF0000"/>
                </a:solidFill>
              </a:rPr>
              <a:t>from</a:t>
            </a:r>
            <a:r>
              <a:rPr lang="en-US" altLang="en-US" sz="2400" i="1" dirty="0">
                <a:solidFill>
                  <a:srgbClr val="FF0000"/>
                </a:solidFill>
              </a:rPr>
              <a:t> instructor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en-US" sz="2400" dirty="0"/>
              <a:t>Above statement ignores null amounts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en-US" sz="2400" dirty="0"/>
              <a:t>Result is </a:t>
            </a:r>
            <a:r>
              <a:rPr lang="en-US" altLang="en-US" sz="2400" i="1" dirty="0"/>
              <a:t>null</a:t>
            </a:r>
            <a:r>
              <a:rPr lang="en-US" altLang="en-US" sz="2400" dirty="0"/>
              <a:t> if there is no non-null amount</a:t>
            </a:r>
          </a:p>
          <a:p>
            <a:pPr>
              <a:tabLst>
                <a:tab pos="1830388" algn="l"/>
                <a:tab pos="2232025" algn="l"/>
              </a:tabLst>
            </a:pPr>
            <a:r>
              <a:rPr lang="en-US" altLang="en-US" sz="2400" dirty="0"/>
              <a:t>All aggregate operations except </a:t>
            </a:r>
            <a:r>
              <a:rPr lang="en-US" altLang="en-US" sz="2400" b="1" dirty="0"/>
              <a:t>count(*)</a:t>
            </a:r>
            <a:r>
              <a:rPr lang="en-US" altLang="en-US" sz="2400" dirty="0"/>
              <a:t> ignore tuples with null values on the aggregated attributes</a:t>
            </a:r>
          </a:p>
          <a:p>
            <a:pPr>
              <a:tabLst>
                <a:tab pos="1830388" algn="l"/>
                <a:tab pos="2232025" algn="l"/>
              </a:tabLst>
            </a:pPr>
            <a:r>
              <a:rPr lang="en-US" altLang="en-US" sz="2400" dirty="0"/>
              <a:t>What if collection has only null values?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en-US" sz="2400" dirty="0"/>
              <a:t>count returns 0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en-US" sz="2400" dirty="0"/>
              <a:t>all other aggregates return null</a:t>
            </a:r>
          </a:p>
        </p:txBody>
      </p:sp>
    </p:spTree>
    <p:extLst>
      <p:ext uri="{BB962C8B-B14F-4D97-AF65-F5344CB8AC3E}">
        <p14:creationId xmlns:p14="http://schemas.microsoft.com/office/powerpoint/2010/main" val="4328912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Subqueries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988" y="1295400"/>
            <a:ext cx="7881937" cy="4762500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SQL provides a mechanism for the nesting of subqueries. A </a:t>
            </a:r>
            <a:r>
              <a:rPr lang="en-US" altLang="en-US" sz="2400" b="1" dirty="0">
                <a:solidFill>
                  <a:srgbClr val="000099"/>
                </a:solidFill>
              </a:rPr>
              <a:t>subquery</a:t>
            </a:r>
            <a:r>
              <a:rPr lang="en-US" altLang="en-US" sz="2400" dirty="0"/>
              <a:t> is a </a:t>
            </a:r>
            <a:r>
              <a:rPr lang="en-US" altLang="en-US" sz="2400" b="1" dirty="0"/>
              <a:t>select-from-where</a:t>
            </a:r>
            <a:r>
              <a:rPr lang="en-US" altLang="en-US" sz="2400" dirty="0"/>
              <a:t> expression that is nested within another query.</a:t>
            </a:r>
          </a:p>
          <a:p>
            <a:r>
              <a:rPr lang="en-US" altLang="en-US" sz="2400" dirty="0"/>
              <a:t>The nesting can be done in the following SQL query</a:t>
            </a:r>
            <a:br>
              <a:rPr lang="en-US" altLang="en-US" sz="2400" dirty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b="1" dirty="0"/>
              <a:t>select </a:t>
            </a:r>
            <a:r>
              <a:rPr lang="en-US" altLang="en-US" sz="2400" i="1" dirty="0"/>
              <a:t>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</a:t>
            </a:r>
            <a:r>
              <a:rPr lang="en-US" altLang="en-US" sz="2400" i="1" dirty="0"/>
              <a:t>A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..., </a:t>
            </a:r>
            <a:r>
              <a:rPr lang="en-US" altLang="en-US" sz="2400" i="1" dirty="0"/>
              <a:t>A</a:t>
            </a:r>
            <a:r>
              <a:rPr lang="en-US" altLang="en-US" sz="2400" i="1" baseline="-25000" dirty="0"/>
              <a:t>n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b="1" dirty="0"/>
              <a:t>from</a:t>
            </a:r>
            <a:r>
              <a:rPr lang="en-US" altLang="en-US" sz="2400" dirty="0"/>
              <a:t> </a:t>
            </a:r>
            <a:r>
              <a:rPr lang="en-US" altLang="en-US" sz="2400" i="1" dirty="0"/>
              <a:t>r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</a:t>
            </a:r>
            <a:r>
              <a:rPr lang="en-US" altLang="en-US" sz="2400" i="1" dirty="0"/>
              <a:t>r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..., </a:t>
            </a:r>
            <a:r>
              <a:rPr lang="en-US" altLang="en-US" sz="2400" i="1" dirty="0" err="1"/>
              <a:t>r</a:t>
            </a:r>
            <a:r>
              <a:rPr lang="en-US" altLang="en-US" sz="2400" i="1" baseline="-25000" dirty="0" err="1"/>
              <a:t>m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b="1" dirty="0"/>
              <a:t>where </a:t>
            </a:r>
            <a:r>
              <a:rPr lang="en-US" altLang="en-US" sz="2400" i="1" dirty="0"/>
              <a:t>P</a:t>
            </a:r>
          </a:p>
          <a:p>
            <a:pPr>
              <a:buFont typeface="Monotype Sorts" charset="2"/>
              <a:buNone/>
            </a:pPr>
            <a:r>
              <a:rPr lang="en-US" altLang="en-US" sz="2400" i="1" dirty="0"/>
              <a:t/>
            </a:r>
            <a:br>
              <a:rPr lang="en-US" altLang="en-US" sz="2400" i="1" dirty="0"/>
            </a:br>
            <a:r>
              <a:rPr lang="en-US" altLang="en-US" sz="2400" dirty="0"/>
              <a:t>as follows:</a:t>
            </a:r>
          </a:p>
          <a:p>
            <a:pPr lvl="1"/>
            <a:r>
              <a:rPr lang="en-US" altLang="en-US" sz="2400" b="1" dirty="0"/>
              <a:t>From clause: </a:t>
            </a:r>
            <a:r>
              <a:rPr lang="en-US" altLang="en-US" sz="2400" i="1" dirty="0" err="1"/>
              <a:t>r</a:t>
            </a:r>
            <a:r>
              <a:rPr lang="en-US" altLang="en-US" sz="2400" i="1" baseline="-25000" dirty="0" err="1"/>
              <a:t>i</a:t>
            </a:r>
            <a:r>
              <a:rPr lang="en-US" altLang="en-US" sz="2400" i="1" baseline="-25000" dirty="0"/>
              <a:t> </a:t>
            </a:r>
            <a:r>
              <a:rPr lang="en-US" altLang="en-US" sz="2400" dirty="0"/>
              <a:t> can be replaced by any valid subquery</a:t>
            </a:r>
          </a:p>
        </p:txBody>
      </p:sp>
    </p:spTree>
    <p:extLst>
      <p:ext uri="{BB962C8B-B14F-4D97-AF65-F5344CB8AC3E}">
        <p14:creationId xmlns:p14="http://schemas.microsoft.com/office/powerpoint/2010/main" val="415898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SQL Parts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1" y="1524000"/>
            <a:ext cx="8077200" cy="4920168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sz="2400" b="1" dirty="0"/>
              <a:t>Data-definition language (DDL). </a:t>
            </a:r>
            <a:r>
              <a:rPr lang="en-US" altLang="en-US" sz="2400" dirty="0"/>
              <a:t>The SQL DDL provides commands for defining relation schemas, deleting relations, and modifying relation schemas.</a:t>
            </a:r>
            <a:endParaRPr lang="en-US" altLang="en-US" sz="2400" b="1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2400" b="1" dirty="0"/>
              <a:t>DML --</a:t>
            </a:r>
            <a:r>
              <a:rPr lang="en-US" altLang="en-US" sz="2400" dirty="0"/>
              <a:t> provides the ability to query information from the database and to insert tuples into, delete tuples from, and modify tuples in the database.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2400" b="1" dirty="0"/>
              <a:t>Integrity – </a:t>
            </a:r>
            <a:r>
              <a:rPr lang="en-US" altLang="en-US" sz="2400" dirty="0"/>
              <a:t>the  DDL includes commands for specifying integrity constraints.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2400" b="1" dirty="0"/>
              <a:t>View definition --</a:t>
            </a:r>
            <a:r>
              <a:rPr lang="en-US" altLang="en-US" sz="2400" dirty="0"/>
              <a:t> The DDL  includes commands for defining views.</a:t>
            </a:r>
          </a:p>
        </p:txBody>
      </p:sp>
    </p:spTree>
    <p:extLst>
      <p:ext uri="{BB962C8B-B14F-4D97-AF65-F5344CB8AC3E}">
        <p14:creationId xmlns:p14="http://schemas.microsoft.com/office/powerpoint/2010/main" val="1156472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Subqueries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988" y="1295400"/>
            <a:ext cx="7881937" cy="4762500"/>
          </a:xfrm>
        </p:spPr>
        <p:txBody>
          <a:bodyPr>
            <a:noAutofit/>
          </a:bodyPr>
          <a:lstStyle/>
          <a:p>
            <a:pPr lvl="1"/>
            <a:r>
              <a:rPr lang="en-US" altLang="en-US" sz="2400" b="1"/>
              <a:t>Where </a:t>
            </a:r>
            <a:r>
              <a:rPr lang="en-US" altLang="en-US" sz="2400" b="1" dirty="0"/>
              <a:t>clause: </a:t>
            </a:r>
            <a:r>
              <a:rPr lang="en-US" altLang="en-US" sz="2400" i="1" dirty="0"/>
              <a:t>P</a:t>
            </a:r>
            <a:r>
              <a:rPr lang="en-US" altLang="en-US" sz="2400" dirty="0"/>
              <a:t> can be replaced with an expression of the form:</a:t>
            </a:r>
          </a:p>
          <a:p>
            <a:pPr lvl="1">
              <a:buFont typeface="Monotype Sorts" charset="2"/>
              <a:buNone/>
            </a:pPr>
            <a:r>
              <a:rPr lang="en-US" altLang="en-US" sz="2400" dirty="0"/>
              <a:t>                </a:t>
            </a:r>
            <a:r>
              <a:rPr lang="en-US" altLang="en-US" sz="2400" i="1" dirty="0"/>
              <a:t>B</a:t>
            </a:r>
            <a:r>
              <a:rPr lang="en-US" altLang="en-US" sz="2400" dirty="0"/>
              <a:t> &lt;operation&gt; (subquery)</a:t>
            </a:r>
          </a:p>
          <a:p>
            <a:pPr lvl="1">
              <a:buFont typeface="Monotype Sorts" charset="2"/>
              <a:buNone/>
            </a:pPr>
            <a:r>
              <a:rPr lang="en-US" altLang="en-US" sz="2400" dirty="0"/>
              <a:t>     Where </a:t>
            </a:r>
            <a:r>
              <a:rPr lang="en-US" altLang="en-US" sz="2400" i="1" dirty="0"/>
              <a:t>B</a:t>
            </a:r>
            <a:r>
              <a:rPr lang="en-US" altLang="en-US" sz="2400" dirty="0"/>
              <a:t> is an attribute and &lt;operation&gt; to be defined later.</a:t>
            </a:r>
          </a:p>
          <a:p>
            <a:pPr lvl="1"/>
            <a:r>
              <a:rPr lang="en-US" altLang="en-US" sz="2400" b="1" dirty="0"/>
              <a:t>Select clause: </a:t>
            </a:r>
          </a:p>
          <a:p>
            <a:pPr marL="857250" lvl="2" indent="0">
              <a:buFont typeface="Webdings" panose="05030102010509060703" pitchFamily="18" charset="2"/>
              <a:buNone/>
            </a:pPr>
            <a:r>
              <a:rPr lang="en-US" altLang="en-US" i="1" dirty="0"/>
              <a:t>A</a:t>
            </a:r>
            <a:r>
              <a:rPr lang="en-US" altLang="en-US" i="1" baseline="-25000" dirty="0"/>
              <a:t>i   </a:t>
            </a:r>
            <a:r>
              <a:rPr lang="en-US" altLang="en-US" dirty="0"/>
              <a:t>can be replaced be a subquery that generates a single value.</a:t>
            </a:r>
          </a:p>
        </p:txBody>
      </p:sp>
    </p:spTree>
    <p:extLst>
      <p:ext uri="{BB962C8B-B14F-4D97-AF65-F5344CB8AC3E}">
        <p14:creationId xmlns:p14="http://schemas.microsoft.com/office/powerpoint/2010/main" val="4158985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Set Membership</a:t>
            </a:r>
          </a:p>
        </p:txBody>
      </p:sp>
    </p:spTree>
    <p:extLst>
      <p:ext uri="{BB962C8B-B14F-4D97-AF65-F5344CB8AC3E}">
        <p14:creationId xmlns:p14="http://schemas.microsoft.com/office/powerpoint/2010/main" val="13172351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 Membership 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0190" y="1143000"/>
            <a:ext cx="7661275" cy="1087931"/>
          </a:xfrm>
        </p:spPr>
        <p:txBody>
          <a:bodyPr>
            <a:normAutofit/>
          </a:bodyPr>
          <a:lstStyle/>
          <a:p>
            <a:pPr>
              <a:tabLst>
                <a:tab pos="1027113" algn="l"/>
              </a:tabLst>
            </a:pPr>
            <a:r>
              <a:rPr lang="en-US" altLang="en-US" sz="2400" b="1" dirty="0"/>
              <a:t>Find courses offered in Fall 2017 and in Spring </a:t>
            </a:r>
            <a:r>
              <a:rPr lang="en-US" altLang="en-US" sz="2400" b="1" dirty="0" smtClean="0"/>
              <a:t>2018</a:t>
            </a:r>
          </a:p>
          <a:p>
            <a:pPr>
              <a:tabLst>
                <a:tab pos="1027113" algn="l"/>
              </a:tabLst>
            </a:pPr>
            <a:r>
              <a:rPr kumimoji="1" lang="en-US" altLang="en-US" sz="2400" dirty="0"/>
              <a:t> Find courses that ran in Fall 2017 and in Spring 2018</a:t>
            </a:r>
            <a:endParaRPr lang="en-US" altLang="en-US" sz="2400" b="1" dirty="0"/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1066800" y="1855486"/>
            <a:ext cx="714429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>
                <a:solidFill>
                  <a:srgbClr val="FF0000"/>
                </a:solidFill>
                <a:latin typeface="Courier" pitchFamily="2" charset="0"/>
              </a:rPr>
              <a:t>select distinct </a:t>
            </a:r>
            <a:r>
              <a:rPr lang="en-US" altLang="en-US" sz="1600" i="1" dirty="0" err="1">
                <a:solidFill>
                  <a:srgbClr val="FF0000"/>
                </a:solidFill>
                <a:latin typeface="Courier" pitchFamily="2" charset="0"/>
              </a:rPr>
              <a:t>course_id</a:t>
            </a:r>
            <a:endParaRPr lang="en-US" altLang="en-US" sz="1600" i="1" dirty="0">
              <a:solidFill>
                <a:srgbClr val="FF0000"/>
              </a:solidFill>
              <a:latin typeface="Courier" pitchFamily="2" charset="0"/>
            </a:endParaRPr>
          </a:p>
          <a:p>
            <a:r>
              <a:rPr lang="en-US" altLang="en-US" sz="1600" b="1" dirty="0">
                <a:solidFill>
                  <a:srgbClr val="FF0000"/>
                </a:solidFill>
                <a:latin typeface="Courier" pitchFamily="2" charset="0"/>
              </a:rPr>
              <a:t>from </a:t>
            </a:r>
            <a:r>
              <a:rPr lang="en-US" altLang="en-US" sz="1600" i="1" dirty="0">
                <a:solidFill>
                  <a:srgbClr val="FF0000"/>
                </a:solidFill>
                <a:latin typeface="Courier" pitchFamily="2" charset="0"/>
              </a:rPr>
              <a:t>section</a:t>
            </a:r>
          </a:p>
          <a:p>
            <a:r>
              <a:rPr lang="en-US" altLang="en-US" sz="1600" b="1" dirty="0">
                <a:solidFill>
                  <a:srgbClr val="FF0000"/>
                </a:solidFill>
                <a:latin typeface="Courier" pitchFamily="2" charset="0"/>
              </a:rPr>
              <a:t>where </a:t>
            </a:r>
            <a:r>
              <a:rPr lang="en-US" altLang="en-US" sz="1600" i="1" dirty="0">
                <a:solidFill>
                  <a:srgbClr val="FF0000"/>
                </a:solidFill>
                <a:latin typeface="Courier" pitchFamily="2" charset="0"/>
              </a:rPr>
              <a:t>semester </a:t>
            </a:r>
            <a:r>
              <a:rPr lang="en-US" altLang="en-US" sz="1600" dirty="0">
                <a:solidFill>
                  <a:srgbClr val="FF0000"/>
                </a:solidFill>
                <a:latin typeface="Courier" pitchFamily="2" charset="0"/>
              </a:rPr>
              <a:t>= ’Fall’ </a:t>
            </a:r>
            <a:r>
              <a:rPr lang="en-US" altLang="en-US" sz="1600" b="1" dirty="0">
                <a:solidFill>
                  <a:srgbClr val="FF0000"/>
                </a:solidFill>
                <a:latin typeface="Courier" pitchFamily="2" charset="0"/>
              </a:rPr>
              <a:t>and </a:t>
            </a:r>
            <a:r>
              <a:rPr lang="en-US" altLang="en-US" sz="1600" i="1" dirty="0">
                <a:solidFill>
                  <a:srgbClr val="FF0000"/>
                </a:solidFill>
                <a:latin typeface="Courier" pitchFamily="2" charset="0"/>
              </a:rPr>
              <a:t>year</a:t>
            </a:r>
            <a:r>
              <a:rPr lang="en-US" altLang="en-US" sz="1600" dirty="0">
                <a:solidFill>
                  <a:srgbClr val="FF0000"/>
                </a:solidFill>
                <a:latin typeface="Courier" pitchFamily="2" charset="0"/>
              </a:rPr>
              <a:t>= 2017 </a:t>
            </a:r>
            <a:r>
              <a:rPr lang="en-US" altLang="en-US" sz="1600" b="1" dirty="0">
                <a:solidFill>
                  <a:srgbClr val="FF0000"/>
                </a:solidFill>
                <a:latin typeface="Courier" pitchFamily="2" charset="0"/>
              </a:rPr>
              <a:t>and </a:t>
            </a:r>
            <a:br>
              <a:rPr lang="en-US" altLang="en-US" sz="1600" b="1" dirty="0">
                <a:solidFill>
                  <a:srgbClr val="FF0000"/>
                </a:solidFill>
                <a:latin typeface="Courier" pitchFamily="2" charset="0"/>
              </a:rPr>
            </a:br>
            <a:r>
              <a:rPr lang="en-US" altLang="en-US" sz="1600" b="1" dirty="0">
                <a:solidFill>
                  <a:srgbClr val="FF0000"/>
                </a:solidFill>
                <a:latin typeface="Courier" pitchFamily="2" charset="0"/>
              </a:rPr>
              <a:t>           </a:t>
            </a:r>
            <a:r>
              <a:rPr lang="en-US" altLang="en-US" sz="1600" i="1" dirty="0" err="1">
                <a:solidFill>
                  <a:srgbClr val="FF0000"/>
                </a:solidFill>
                <a:latin typeface="Courier" pitchFamily="2" charset="0"/>
              </a:rPr>
              <a:t>course_id</a:t>
            </a:r>
            <a:r>
              <a:rPr lang="en-US" altLang="en-US" sz="1600" i="1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US" altLang="en-US" sz="1600" b="1" dirty="0">
                <a:solidFill>
                  <a:srgbClr val="FF0000"/>
                </a:solidFill>
                <a:latin typeface="Courier" pitchFamily="2" charset="0"/>
              </a:rPr>
              <a:t>in </a:t>
            </a:r>
          </a:p>
          <a:p>
            <a:r>
              <a:rPr lang="en-US" altLang="en-US" sz="1600" dirty="0">
                <a:solidFill>
                  <a:srgbClr val="FF0000"/>
                </a:solidFill>
                <a:latin typeface="Courier" pitchFamily="2" charset="0"/>
              </a:rPr>
              <a:t>(</a:t>
            </a:r>
            <a:r>
              <a:rPr lang="en-US" altLang="en-US" sz="1600" b="1" dirty="0">
                <a:solidFill>
                  <a:schemeClr val="tx2">
                    <a:lumMod val="75000"/>
                  </a:schemeClr>
                </a:solidFill>
                <a:latin typeface="Courier" pitchFamily="2" charset="0"/>
              </a:rPr>
              <a:t>select </a:t>
            </a:r>
            <a:r>
              <a:rPr lang="en-US" altLang="en-US" sz="1600" i="1" dirty="0" err="1">
                <a:solidFill>
                  <a:schemeClr val="tx2">
                    <a:lumMod val="75000"/>
                  </a:schemeClr>
                </a:solidFill>
                <a:latin typeface="Courier" pitchFamily="2" charset="0"/>
              </a:rPr>
              <a:t>course_id</a:t>
            </a:r>
            <a:r>
              <a:rPr lang="en-US" altLang="en-US" sz="1600" i="1" dirty="0">
                <a:solidFill>
                  <a:schemeClr val="tx2">
                    <a:lumMod val="75000"/>
                  </a:schemeClr>
                </a:solidFill>
                <a:latin typeface="Courier" pitchFamily="2" charset="0"/>
              </a:rPr>
              <a:t>  </a:t>
            </a:r>
            <a:endParaRPr lang="en-US" altLang="en-US" sz="1600" i="1" dirty="0" smtClean="0">
              <a:solidFill>
                <a:schemeClr val="tx2">
                  <a:lumMod val="75000"/>
                </a:schemeClr>
              </a:solidFill>
              <a:latin typeface="Courier" pitchFamily="2" charset="0"/>
            </a:endParaRPr>
          </a:p>
          <a:p>
            <a:r>
              <a:rPr lang="en-US" altLang="en-US" sz="1600" b="1" i="1" dirty="0">
                <a:solidFill>
                  <a:schemeClr val="tx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altLang="en-US" sz="1600" b="1" dirty="0" smtClean="0">
                <a:solidFill>
                  <a:schemeClr val="tx2">
                    <a:lumMod val="75000"/>
                  </a:schemeClr>
                </a:solidFill>
                <a:latin typeface="Courier" pitchFamily="2" charset="0"/>
              </a:rPr>
              <a:t>from </a:t>
            </a:r>
            <a:r>
              <a:rPr lang="en-US" altLang="en-US" sz="1600" i="1" dirty="0">
                <a:solidFill>
                  <a:schemeClr val="tx2">
                    <a:lumMod val="75000"/>
                  </a:schemeClr>
                </a:solidFill>
                <a:latin typeface="Courier" pitchFamily="2" charset="0"/>
              </a:rPr>
              <a:t>section </a:t>
            </a:r>
            <a:br>
              <a:rPr lang="en-US" altLang="en-US" sz="1600" i="1" dirty="0">
                <a:solidFill>
                  <a:schemeClr val="tx2">
                    <a:lumMod val="75000"/>
                  </a:schemeClr>
                </a:solidFill>
                <a:latin typeface="Courier" pitchFamily="2" charset="0"/>
              </a:rPr>
            </a:br>
            <a:r>
              <a:rPr lang="en-US" altLang="en-US" sz="1600" i="1" dirty="0" smtClean="0">
                <a:solidFill>
                  <a:schemeClr val="tx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altLang="en-US" sz="1600" b="1" dirty="0" smtClean="0">
                <a:solidFill>
                  <a:schemeClr val="tx2">
                    <a:lumMod val="75000"/>
                  </a:schemeClr>
                </a:solidFill>
                <a:latin typeface="Courier" pitchFamily="2" charset="0"/>
              </a:rPr>
              <a:t>where </a:t>
            </a:r>
            <a:r>
              <a:rPr lang="en-US" altLang="en-US" sz="1600" i="1" dirty="0">
                <a:solidFill>
                  <a:schemeClr val="tx2">
                    <a:lumMod val="75000"/>
                  </a:schemeClr>
                </a:solidFill>
                <a:latin typeface="Courier" pitchFamily="2" charset="0"/>
              </a:rPr>
              <a:t>semester </a:t>
            </a:r>
            <a:r>
              <a:rPr lang="en-US" altLang="en-US" sz="1600" dirty="0">
                <a:solidFill>
                  <a:schemeClr val="tx2">
                    <a:lumMod val="75000"/>
                  </a:schemeClr>
                </a:solidFill>
                <a:latin typeface="Courier" pitchFamily="2" charset="0"/>
              </a:rPr>
              <a:t>= ’Spring’ </a:t>
            </a:r>
            <a:r>
              <a:rPr lang="en-US" altLang="en-US" sz="1600" b="1" dirty="0">
                <a:solidFill>
                  <a:schemeClr val="tx2">
                    <a:lumMod val="75000"/>
                  </a:schemeClr>
                </a:solidFill>
                <a:latin typeface="Courier" pitchFamily="2" charset="0"/>
              </a:rPr>
              <a:t>and </a:t>
            </a:r>
            <a:r>
              <a:rPr lang="en-US" altLang="en-US" sz="1600" i="1" dirty="0">
                <a:solidFill>
                  <a:schemeClr val="tx2">
                    <a:lumMod val="75000"/>
                  </a:schemeClr>
                </a:solidFill>
                <a:latin typeface="Courier" pitchFamily="2" charset="0"/>
              </a:rPr>
              <a:t>year</a:t>
            </a:r>
            <a:r>
              <a:rPr lang="en-US" altLang="en-US" sz="1600" dirty="0">
                <a:solidFill>
                  <a:schemeClr val="tx2">
                    <a:lumMod val="75000"/>
                  </a:schemeClr>
                </a:solidFill>
                <a:latin typeface="Courier" pitchFamily="2" charset="0"/>
              </a:rPr>
              <a:t>= 2018</a:t>
            </a:r>
            <a:r>
              <a:rPr lang="en-US" altLang="en-US" sz="1600" dirty="0">
                <a:solidFill>
                  <a:srgbClr val="FF0000"/>
                </a:solidFill>
                <a:latin typeface="Courier" pitchFamily="2" charset="0"/>
              </a:rPr>
              <a:t>);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E12E197-DFF0-1C43-9A1B-3375E5F53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033345"/>
            <a:ext cx="4188619" cy="2213632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704836AE-743C-484D-9166-634D3C0F0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481351"/>
              </p:ext>
            </p:extLst>
          </p:nvPr>
        </p:nvGraphicFramePr>
        <p:xfrm>
          <a:off x="4650828" y="4033345"/>
          <a:ext cx="40386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xmlns="" val="15447665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377730213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219387397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63764145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course_id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953213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343651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349907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25693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1076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0CEB15-7483-E14F-9E9B-7880DA7E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 Membership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B9591D1-6E83-924A-9D8D-856E8282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r>
              <a:rPr lang="en-US"/>
              <a:t> of 28</a:t>
            </a:r>
            <a:endParaRPr 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xmlns="" id="{631BCF20-8B33-5A4E-8377-A86C2661E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89857"/>
            <a:ext cx="7688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  Find courses offered in Fall 2017 but not in Spring 2018</a:t>
            </a:r>
            <a:endParaRPr lang="en-US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xmlns="" id="{56949251-562E-7F43-8A4D-86B996616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905000"/>
            <a:ext cx="658653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>
                <a:solidFill>
                  <a:srgbClr val="FF0000"/>
                </a:solidFill>
              </a:rPr>
              <a:t>select distinct </a:t>
            </a:r>
            <a:r>
              <a:rPr lang="en-US" altLang="en-US" sz="1600" i="1" dirty="0" err="1">
                <a:solidFill>
                  <a:srgbClr val="FF0000"/>
                </a:solidFill>
              </a:rPr>
              <a:t>course_id</a:t>
            </a:r>
            <a:endParaRPr lang="en-US" altLang="en-US" sz="1600" i="1" dirty="0">
              <a:solidFill>
                <a:srgbClr val="FF0000"/>
              </a:solidFill>
            </a:endParaRPr>
          </a:p>
          <a:p>
            <a:r>
              <a:rPr lang="en-US" altLang="en-US" sz="1600" b="1" dirty="0">
                <a:solidFill>
                  <a:srgbClr val="FF0000"/>
                </a:solidFill>
              </a:rPr>
              <a:t>from </a:t>
            </a:r>
            <a:r>
              <a:rPr lang="en-US" altLang="en-US" sz="1600" i="1" dirty="0">
                <a:solidFill>
                  <a:srgbClr val="FF0000"/>
                </a:solidFill>
              </a:rPr>
              <a:t>section</a:t>
            </a:r>
          </a:p>
          <a:p>
            <a:r>
              <a:rPr lang="en-US" altLang="en-US" sz="1600" b="1" dirty="0">
                <a:solidFill>
                  <a:srgbClr val="FF0000"/>
                </a:solidFill>
              </a:rPr>
              <a:t>where </a:t>
            </a:r>
            <a:r>
              <a:rPr lang="en-US" altLang="en-US" sz="1600" i="1" dirty="0">
                <a:solidFill>
                  <a:srgbClr val="FF0000"/>
                </a:solidFill>
              </a:rPr>
              <a:t>semester </a:t>
            </a:r>
            <a:r>
              <a:rPr lang="en-US" altLang="en-US" sz="1600" dirty="0">
                <a:solidFill>
                  <a:srgbClr val="FF0000"/>
                </a:solidFill>
              </a:rPr>
              <a:t>= ’Fall’ </a:t>
            </a:r>
            <a:r>
              <a:rPr lang="en-US" altLang="en-US" sz="1600" b="1" dirty="0">
                <a:solidFill>
                  <a:srgbClr val="FF0000"/>
                </a:solidFill>
              </a:rPr>
              <a:t>and </a:t>
            </a:r>
            <a:r>
              <a:rPr lang="en-US" altLang="en-US" sz="1600" i="1" dirty="0">
                <a:solidFill>
                  <a:srgbClr val="FF0000"/>
                </a:solidFill>
              </a:rPr>
              <a:t>year</a:t>
            </a:r>
            <a:r>
              <a:rPr lang="en-US" altLang="en-US" sz="1600" dirty="0">
                <a:solidFill>
                  <a:srgbClr val="FF0000"/>
                </a:solidFill>
              </a:rPr>
              <a:t>= 2017 </a:t>
            </a:r>
            <a:r>
              <a:rPr lang="en-US" altLang="en-US" sz="1600" b="1" dirty="0">
                <a:solidFill>
                  <a:srgbClr val="FF0000"/>
                </a:solidFill>
              </a:rPr>
              <a:t>and </a:t>
            </a:r>
            <a:br>
              <a:rPr lang="en-US" altLang="en-US" sz="1600" b="1" dirty="0">
                <a:solidFill>
                  <a:srgbClr val="FF0000"/>
                </a:solidFill>
              </a:rPr>
            </a:br>
            <a:r>
              <a:rPr lang="en-US" altLang="en-US" sz="1600" b="1" dirty="0">
                <a:solidFill>
                  <a:srgbClr val="FF0000"/>
                </a:solidFill>
              </a:rPr>
              <a:t>           </a:t>
            </a:r>
            <a:r>
              <a:rPr lang="en-US" altLang="en-US" sz="1600" i="1" dirty="0" err="1">
                <a:solidFill>
                  <a:srgbClr val="FF0000"/>
                </a:solidFill>
              </a:rPr>
              <a:t>course_id</a:t>
            </a:r>
            <a:r>
              <a:rPr lang="en-US" altLang="en-US" sz="1600" i="1" dirty="0">
                <a:solidFill>
                  <a:srgbClr val="FF0000"/>
                </a:solidFill>
              </a:rPr>
              <a:t>  </a:t>
            </a:r>
            <a:r>
              <a:rPr lang="en-US" altLang="en-US" sz="1600" b="1" dirty="0">
                <a:solidFill>
                  <a:srgbClr val="FF0000"/>
                </a:solidFill>
              </a:rPr>
              <a:t>not in </a:t>
            </a:r>
          </a:p>
          <a:p>
            <a:r>
              <a:rPr lang="en-US" altLang="en-US" sz="1600" dirty="0">
                <a:solidFill>
                  <a:srgbClr val="FF0000"/>
                </a:solidFill>
              </a:rPr>
              <a:t>(</a:t>
            </a:r>
            <a:r>
              <a:rPr lang="en-US" altLang="en-US" sz="1600" b="1" dirty="0">
                <a:solidFill>
                  <a:schemeClr val="accent1"/>
                </a:solidFill>
              </a:rPr>
              <a:t>select </a:t>
            </a:r>
            <a:r>
              <a:rPr lang="en-US" altLang="en-US" sz="1600" i="1" dirty="0" err="1">
                <a:solidFill>
                  <a:schemeClr val="accent1"/>
                </a:solidFill>
              </a:rPr>
              <a:t>course_id</a:t>
            </a:r>
            <a:r>
              <a:rPr lang="en-US" altLang="en-US" sz="1600" i="1" dirty="0">
                <a:solidFill>
                  <a:schemeClr val="accent1"/>
                </a:solidFill>
              </a:rPr>
              <a:t>  </a:t>
            </a:r>
            <a:r>
              <a:rPr lang="en-US" altLang="en-US" sz="1600" b="1" dirty="0">
                <a:solidFill>
                  <a:schemeClr val="accent1"/>
                </a:solidFill>
              </a:rPr>
              <a:t>from </a:t>
            </a:r>
            <a:r>
              <a:rPr lang="en-US" altLang="en-US" sz="1600" i="1" dirty="0">
                <a:solidFill>
                  <a:schemeClr val="accent1"/>
                </a:solidFill>
              </a:rPr>
              <a:t>section</a:t>
            </a:r>
          </a:p>
          <a:p>
            <a:r>
              <a:rPr lang="en-US" altLang="en-US" sz="1600" b="1" dirty="0">
                <a:solidFill>
                  <a:schemeClr val="accent1"/>
                </a:solidFill>
              </a:rPr>
              <a:t>                                        where </a:t>
            </a:r>
            <a:r>
              <a:rPr lang="en-US" altLang="en-US" sz="1600" i="1" dirty="0">
                <a:solidFill>
                  <a:schemeClr val="accent1"/>
                </a:solidFill>
              </a:rPr>
              <a:t>semester </a:t>
            </a:r>
            <a:r>
              <a:rPr lang="en-US" altLang="en-US" sz="1600" dirty="0">
                <a:solidFill>
                  <a:schemeClr val="accent1"/>
                </a:solidFill>
              </a:rPr>
              <a:t>= ’Spring’ </a:t>
            </a:r>
            <a:r>
              <a:rPr lang="en-US" altLang="en-US" sz="1600" b="1" dirty="0">
                <a:solidFill>
                  <a:schemeClr val="accent1"/>
                </a:solidFill>
              </a:rPr>
              <a:t>and </a:t>
            </a:r>
            <a:r>
              <a:rPr lang="en-US" altLang="en-US" sz="1600" i="1" dirty="0">
                <a:solidFill>
                  <a:schemeClr val="accent1"/>
                </a:solidFill>
              </a:rPr>
              <a:t>year</a:t>
            </a:r>
            <a:r>
              <a:rPr lang="en-US" altLang="en-US" sz="1600" dirty="0">
                <a:solidFill>
                  <a:schemeClr val="accent1"/>
                </a:solidFill>
              </a:rPr>
              <a:t>= 2018</a:t>
            </a:r>
            <a:r>
              <a:rPr lang="en-US" altLang="en-US" sz="1600" dirty="0">
                <a:solidFill>
                  <a:srgbClr val="FF0000"/>
                </a:solidFill>
              </a:rPr>
              <a:t>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96DCA57-6784-7F4D-B432-FEDBAAC8A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033345"/>
            <a:ext cx="4188619" cy="221363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D752ED37-BC36-CD4F-8CEF-B1A03A9F2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985512"/>
              </p:ext>
            </p:extLst>
          </p:nvPr>
        </p:nvGraphicFramePr>
        <p:xfrm>
          <a:off x="4650828" y="4033345"/>
          <a:ext cx="40386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xmlns="" val="15447665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377730213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219387397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63764145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course_id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953213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343651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349907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25693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9901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 Membership (Cont.)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54246"/>
            <a:ext cx="8305800" cy="2564558"/>
          </a:xfrm>
        </p:spPr>
        <p:txBody>
          <a:bodyPr>
            <a:normAutofit fontScale="70000" lnSpcReduction="20000"/>
          </a:bodyPr>
          <a:lstStyle/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b="1" dirty="0"/>
              <a:t>Name all instructors whose name is neither “Mozart” nor Einstein”</a:t>
            </a:r>
          </a:p>
          <a:p>
            <a:pPr marL="0" indent="0" defTabSz="915988">
              <a:buNone/>
              <a:tabLst>
                <a:tab pos="684213" algn="l"/>
                <a:tab pos="1250950" algn="l"/>
              </a:tabLst>
            </a:pPr>
            <a:endParaRPr lang="en-US" altLang="en-US" sz="1000" dirty="0"/>
          </a:p>
          <a:p>
            <a:pPr>
              <a:spcBef>
                <a:spcPts val="0"/>
              </a:spcBef>
              <a:buNone/>
            </a:pPr>
            <a:r>
              <a:rPr lang="en-US" altLang="en-US" dirty="0"/>
              <a:t>                 </a:t>
            </a:r>
            <a:r>
              <a:rPr lang="en-US" altLang="en-US" b="1" dirty="0">
                <a:solidFill>
                  <a:srgbClr val="FF0000"/>
                </a:solidFill>
              </a:rPr>
              <a:t>select distinct </a:t>
            </a:r>
            <a:r>
              <a:rPr lang="en-US" altLang="en-US" i="1" dirty="0">
                <a:solidFill>
                  <a:srgbClr val="FF0000"/>
                </a:solidFill>
              </a:rPr>
              <a:t>name</a:t>
            </a:r>
            <a:endParaRPr lang="en-US" altLang="en-US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                 from </a:t>
            </a:r>
            <a:r>
              <a:rPr lang="en-US" altLang="en-US" i="1" dirty="0">
                <a:solidFill>
                  <a:srgbClr val="FF0000"/>
                </a:solidFill>
              </a:rPr>
              <a:t>instructor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                 where 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i="1" dirty="0">
                <a:solidFill>
                  <a:srgbClr val="FF0000"/>
                </a:solidFill>
              </a:rPr>
              <a:t>name </a:t>
            </a:r>
            <a:r>
              <a:rPr lang="en-US" altLang="en-US" b="1" dirty="0">
                <a:solidFill>
                  <a:srgbClr val="FF0000"/>
                </a:solidFill>
              </a:rPr>
              <a:t>not in </a:t>
            </a:r>
            <a:r>
              <a:rPr lang="en-US" altLang="en-US" dirty="0">
                <a:solidFill>
                  <a:srgbClr val="FF0000"/>
                </a:solidFill>
              </a:rPr>
              <a:t>(‘Mozart’, ‘Einstein’)</a:t>
            </a:r>
            <a:r>
              <a:rPr lang="en-US" altLang="en-US" dirty="0"/>
              <a:t> </a:t>
            </a:r>
          </a:p>
          <a:p>
            <a:pPr>
              <a:buNone/>
            </a:pPr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b="1" dirty="0">
                <a:solidFill>
                  <a:srgbClr val="00B0F0"/>
                </a:solidFill>
              </a:rPr>
              <a:t>Find the total number of (distinct) students who have taken course sections taught by the instructor with </a:t>
            </a:r>
            <a:r>
              <a:rPr lang="en-US" altLang="en-US" b="1" i="1" dirty="0">
                <a:solidFill>
                  <a:srgbClr val="00B0F0"/>
                </a:solidFill>
              </a:rPr>
              <a:t>ID </a:t>
            </a:r>
            <a:r>
              <a:rPr lang="en-US" altLang="en-US" b="1" dirty="0">
                <a:solidFill>
                  <a:srgbClr val="00B0F0"/>
                </a:solidFill>
              </a:rPr>
              <a:t>10101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i="1" dirty="0"/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853281" y="5791200"/>
            <a:ext cx="7437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1800" dirty="0">
                <a:solidFill>
                  <a:schemeClr val="tx2"/>
                </a:solidFill>
              </a:rPr>
              <a:t>  </a:t>
            </a:r>
            <a:r>
              <a:rPr kumimoji="1" lang="en-US" altLang="en-US" sz="1800" dirty="0"/>
              <a:t>Note: Above query can be written in a much simpler manner.  </a:t>
            </a:r>
            <a:br>
              <a:rPr kumimoji="1" lang="en-US" altLang="en-US" sz="1800" dirty="0"/>
            </a:br>
            <a:r>
              <a:rPr kumimoji="1" lang="en-US" altLang="en-US" sz="1800" dirty="0"/>
              <a:t>     The formulation above is simply to illustrate SQL features.</a:t>
            </a:r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1600200" y="4018804"/>
            <a:ext cx="580960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>
                <a:solidFill>
                  <a:srgbClr val="FF0000"/>
                </a:solidFill>
              </a:rPr>
              <a:t>select count </a:t>
            </a:r>
            <a:r>
              <a:rPr lang="en-US" altLang="en-US" sz="1600" dirty="0">
                <a:solidFill>
                  <a:srgbClr val="FF0000"/>
                </a:solidFill>
              </a:rPr>
              <a:t>(</a:t>
            </a:r>
            <a:r>
              <a:rPr lang="en-US" altLang="en-US" sz="1600" b="1" dirty="0">
                <a:solidFill>
                  <a:srgbClr val="FF0000"/>
                </a:solidFill>
              </a:rPr>
              <a:t>distinct </a:t>
            </a:r>
            <a:r>
              <a:rPr lang="en-US" altLang="en-US" sz="1600" i="1" dirty="0">
                <a:solidFill>
                  <a:srgbClr val="FF0000"/>
                </a:solidFill>
              </a:rPr>
              <a:t>ID</a:t>
            </a:r>
            <a:r>
              <a:rPr lang="en-US" altLang="en-US" sz="16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en-US" sz="1600" b="1" dirty="0">
                <a:solidFill>
                  <a:srgbClr val="FF0000"/>
                </a:solidFill>
              </a:rPr>
              <a:t>from </a:t>
            </a:r>
            <a:r>
              <a:rPr lang="en-US" altLang="en-US" sz="1600" i="1" dirty="0">
                <a:solidFill>
                  <a:srgbClr val="FF0000"/>
                </a:solidFill>
              </a:rPr>
              <a:t>takes</a:t>
            </a:r>
          </a:p>
          <a:p>
            <a:r>
              <a:rPr lang="en-US" altLang="en-US" sz="1600" b="1" dirty="0">
                <a:solidFill>
                  <a:srgbClr val="FF0000"/>
                </a:solidFill>
              </a:rPr>
              <a:t>where </a:t>
            </a:r>
            <a:r>
              <a:rPr lang="en-US" altLang="en-US" sz="1600" dirty="0">
                <a:solidFill>
                  <a:srgbClr val="FF0000"/>
                </a:solidFill>
              </a:rPr>
              <a:t>(</a:t>
            </a:r>
            <a:r>
              <a:rPr lang="en-US" altLang="en-US" sz="1600" i="1" dirty="0" err="1">
                <a:solidFill>
                  <a:srgbClr val="FF0000"/>
                </a:solidFill>
              </a:rPr>
              <a:t>course_id</a:t>
            </a:r>
            <a:r>
              <a:rPr lang="en-US" altLang="en-US" sz="1600" dirty="0">
                <a:solidFill>
                  <a:srgbClr val="FF0000"/>
                </a:solidFill>
              </a:rPr>
              <a:t>, </a:t>
            </a:r>
            <a:r>
              <a:rPr lang="en-US" altLang="en-US" sz="1600" i="1" dirty="0" err="1">
                <a:solidFill>
                  <a:srgbClr val="FF0000"/>
                </a:solidFill>
              </a:rPr>
              <a:t>sec_id</a:t>
            </a:r>
            <a:r>
              <a:rPr lang="en-US" altLang="en-US" sz="1600" dirty="0">
                <a:solidFill>
                  <a:srgbClr val="FF0000"/>
                </a:solidFill>
              </a:rPr>
              <a:t>, </a:t>
            </a:r>
            <a:r>
              <a:rPr lang="en-US" altLang="en-US" sz="1600" i="1" dirty="0">
                <a:solidFill>
                  <a:srgbClr val="FF0000"/>
                </a:solidFill>
              </a:rPr>
              <a:t>semester</a:t>
            </a:r>
            <a:r>
              <a:rPr lang="en-US" altLang="en-US" sz="1600" dirty="0">
                <a:solidFill>
                  <a:srgbClr val="FF0000"/>
                </a:solidFill>
              </a:rPr>
              <a:t>, </a:t>
            </a:r>
            <a:r>
              <a:rPr lang="en-US" altLang="en-US" sz="1600" i="1" dirty="0">
                <a:solidFill>
                  <a:srgbClr val="FF0000"/>
                </a:solidFill>
              </a:rPr>
              <a:t>year</a:t>
            </a:r>
            <a:r>
              <a:rPr lang="en-US" altLang="en-US" sz="1600" dirty="0">
                <a:solidFill>
                  <a:srgbClr val="FF0000"/>
                </a:solidFill>
              </a:rPr>
              <a:t>) </a:t>
            </a:r>
            <a:r>
              <a:rPr lang="en-US" altLang="en-US" sz="1600" b="1" dirty="0">
                <a:solidFill>
                  <a:srgbClr val="FF0000"/>
                </a:solidFill>
              </a:rPr>
              <a:t>in </a:t>
            </a:r>
            <a:br>
              <a:rPr lang="en-US" altLang="en-US" sz="1600" b="1" dirty="0">
                <a:solidFill>
                  <a:srgbClr val="FF0000"/>
                </a:solidFill>
              </a:rPr>
            </a:br>
            <a:r>
              <a:rPr lang="en-US" altLang="en-US" sz="1600" b="1" dirty="0">
                <a:solidFill>
                  <a:srgbClr val="FF0000"/>
                </a:solidFill>
              </a:rPr>
              <a:t>                                </a:t>
            </a:r>
            <a:r>
              <a:rPr lang="en-US" altLang="en-US" sz="1600" dirty="0">
                <a:solidFill>
                  <a:srgbClr val="FF0000"/>
                </a:solidFill>
              </a:rPr>
              <a:t>(</a:t>
            </a:r>
            <a:r>
              <a:rPr lang="en-US" altLang="en-US" sz="1600" b="1" dirty="0">
                <a:solidFill>
                  <a:srgbClr val="FF0000"/>
                </a:solidFill>
              </a:rPr>
              <a:t>select </a:t>
            </a:r>
            <a:r>
              <a:rPr lang="en-US" altLang="en-US" sz="1600" i="1" dirty="0" err="1">
                <a:solidFill>
                  <a:srgbClr val="FF0000"/>
                </a:solidFill>
              </a:rPr>
              <a:t>course_id</a:t>
            </a:r>
            <a:r>
              <a:rPr lang="en-US" altLang="en-US" sz="1600" dirty="0">
                <a:solidFill>
                  <a:srgbClr val="FF0000"/>
                </a:solidFill>
              </a:rPr>
              <a:t>, </a:t>
            </a:r>
            <a:r>
              <a:rPr lang="en-US" altLang="en-US" sz="1600" i="1" dirty="0" err="1">
                <a:solidFill>
                  <a:srgbClr val="FF0000"/>
                </a:solidFill>
              </a:rPr>
              <a:t>sec_id</a:t>
            </a:r>
            <a:r>
              <a:rPr lang="en-US" altLang="en-US" sz="1600" dirty="0">
                <a:solidFill>
                  <a:srgbClr val="FF0000"/>
                </a:solidFill>
              </a:rPr>
              <a:t>, </a:t>
            </a:r>
            <a:r>
              <a:rPr lang="en-US" altLang="en-US" sz="1600" i="1" dirty="0">
                <a:solidFill>
                  <a:srgbClr val="FF0000"/>
                </a:solidFill>
              </a:rPr>
              <a:t>semester</a:t>
            </a:r>
            <a:r>
              <a:rPr lang="en-US" altLang="en-US" sz="1600" dirty="0">
                <a:solidFill>
                  <a:srgbClr val="FF0000"/>
                </a:solidFill>
              </a:rPr>
              <a:t>, </a:t>
            </a:r>
            <a:r>
              <a:rPr lang="en-US" altLang="en-US" sz="1600" i="1" dirty="0">
                <a:solidFill>
                  <a:srgbClr val="FF0000"/>
                </a:solidFill>
              </a:rPr>
              <a:t>year</a:t>
            </a:r>
          </a:p>
          <a:p>
            <a:r>
              <a:rPr lang="en-US" altLang="en-US" sz="1600" b="1" dirty="0">
                <a:solidFill>
                  <a:srgbClr val="FF0000"/>
                </a:solidFill>
              </a:rPr>
              <a:t>                                 from </a:t>
            </a:r>
            <a:r>
              <a:rPr lang="en-US" altLang="en-US" sz="1600" i="1" dirty="0">
                <a:solidFill>
                  <a:srgbClr val="FF0000"/>
                </a:solidFill>
              </a:rPr>
              <a:t>teaches</a:t>
            </a:r>
          </a:p>
          <a:p>
            <a:r>
              <a:rPr lang="en-US" altLang="en-US" sz="1600" b="1" dirty="0">
                <a:solidFill>
                  <a:srgbClr val="FF0000"/>
                </a:solidFill>
              </a:rPr>
              <a:t>                                 where </a:t>
            </a:r>
            <a:r>
              <a:rPr lang="en-US" altLang="en-US" sz="1600" i="1" dirty="0">
                <a:solidFill>
                  <a:srgbClr val="FF0000"/>
                </a:solidFill>
              </a:rPr>
              <a:t>teaches</a:t>
            </a:r>
            <a:r>
              <a:rPr lang="en-US" altLang="en-US" sz="1600" dirty="0">
                <a:solidFill>
                  <a:srgbClr val="FF0000"/>
                </a:solidFill>
              </a:rPr>
              <a:t>.</a:t>
            </a:r>
            <a:r>
              <a:rPr lang="en-US" altLang="en-US" sz="1600" i="1" dirty="0">
                <a:solidFill>
                  <a:srgbClr val="FF0000"/>
                </a:solidFill>
              </a:rPr>
              <a:t>ID</a:t>
            </a:r>
            <a:r>
              <a:rPr lang="en-US" altLang="en-US" sz="1600" dirty="0">
                <a:solidFill>
                  <a:srgbClr val="FF0000"/>
                </a:solidFill>
              </a:rPr>
              <a:t>= 10101);</a:t>
            </a:r>
          </a:p>
        </p:txBody>
      </p:sp>
    </p:spTree>
    <p:extLst>
      <p:ext uri="{BB962C8B-B14F-4D97-AF65-F5344CB8AC3E}">
        <p14:creationId xmlns:p14="http://schemas.microsoft.com/office/powerpoint/2010/main" val="35954413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7180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Set  Comparison</a:t>
            </a:r>
          </a:p>
        </p:txBody>
      </p:sp>
    </p:spTree>
    <p:extLst>
      <p:ext uri="{BB962C8B-B14F-4D97-AF65-F5344CB8AC3E}">
        <p14:creationId xmlns:p14="http://schemas.microsoft.com/office/powerpoint/2010/main" val="26738122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42875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Set Comparison – </a:t>
            </a:r>
            <a:r>
              <a:rPr lang="ja-JP" altLang="en-US"/>
              <a:t>“</a:t>
            </a:r>
            <a:r>
              <a:rPr lang="en-US" altLang="ja-JP"/>
              <a:t>some</a:t>
            </a:r>
            <a:r>
              <a:rPr lang="ja-JP" altLang="en-US"/>
              <a:t>”</a:t>
            </a:r>
            <a:r>
              <a:rPr lang="en-US" altLang="ja-JP"/>
              <a:t> Clause</a:t>
            </a:r>
            <a:endParaRPr lang="en-US" altLang="en-US"/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828800"/>
            <a:ext cx="7661275" cy="766762"/>
          </a:xfrm>
        </p:spPr>
        <p:txBody>
          <a:bodyPr>
            <a:normAutofit fontScale="70000" lnSpcReduction="20000"/>
          </a:bodyPr>
          <a:lstStyle/>
          <a:p>
            <a:pPr defTabSz="915988">
              <a:tabLst>
                <a:tab pos="1830388" algn="l"/>
              </a:tabLst>
            </a:pPr>
            <a:r>
              <a:rPr lang="en-US" altLang="en-US" b="1" dirty="0">
                <a:solidFill>
                  <a:srgbClr val="00B0F0"/>
                </a:solidFill>
              </a:rPr>
              <a:t>Find names of instructors with salary greater than that of some (at least one) instructor in the Biology department.</a:t>
            </a:r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739775" y="4191000"/>
            <a:ext cx="7235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1800" dirty="0"/>
              <a:t>  Same query using &gt; </a:t>
            </a:r>
            <a:r>
              <a:rPr kumimoji="1" lang="en-US" altLang="en-US" sz="1800" b="1" dirty="0"/>
              <a:t>some</a:t>
            </a:r>
            <a:r>
              <a:rPr kumimoji="1" lang="en-US" altLang="en-US" sz="1800" dirty="0"/>
              <a:t> clause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1947370" y="4724400"/>
            <a:ext cx="56578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>
                <a:solidFill>
                  <a:srgbClr val="FF0000"/>
                </a:solidFill>
              </a:rPr>
              <a:t>select </a:t>
            </a:r>
            <a:r>
              <a:rPr lang="en-US" altLang="en-US" sz="1600" i="1" dirty="0">
                <a:solidFill>
                  <a:srgbClr val="FF0000"/>
                </a:solidFill>
              </a:rPr>
              <a:t>name</a:t>
            </a:r>
          </a:p>
          <a:p>
            <a:r>
              <a:rPr lang="en-US" altLang="en-US" sz="1600" b="1" dirty="0">
                <a:solidFill>
                  <a:srgbClr val="FF0000"/>
                </a:solidFill>
              </a:rPr>
              <a:t>from </a:t>
            </a:r>
            <a:r>
              <a:rPr lang="en-US" altLang="en-US" sz="1600" i="1" dirty="0">
                <a:solidFill>
                  <a:srgbClr val="FF0000"/>
                </a:solidFill>
              </a:rPr>
              <a:t>instructor</a:t>
            </a:r>
          </a:p>
          <a:p>
            <a:r>
              <a:rPr lang="en-US" altLang="en-US" sz="1600" b="1" dirty="0">
                <a:solidFill>
                  <a:srgbClr val="FF0000"/>
                </a:solidFill>
              </a:rPr>
              <a:t>where </a:t>
            </a:r>
            <a:r>
              <a:rPr lang="en-US" altLang="en-US" sz="1600" i="1" dirty="0">
                <a:solidFill>
                  <a:srgbClr val="FF0000"/>
                </a:solidFill>
              </a:rPr>
              <a:t>salary </a:t>
            </a:r>
            <a:r>
              <a:rPr lang="en-US" altLang="en-US" sz="1600" dirty="0">
                <a:solidFill>
                  <a:srgbClr val="FF0000"/>
                </a:solidFill>
              </a:rPr>
              <a:t>&gt; </a:t>
            </a:r>
            <a:r>
              <a:rPr lang="en-US" altLang="en-US" sz="1600" b="1" dirty="0">
                <a:solidFill>
                  <a:srgbClr val="FF0000"/>
                </a:solidFill>
              </a:rPr>
              <a:t>some </a:t>
            </a:r>
            <a:r>
              <a:rPr lang="en-US" altLang="en-US" sz="1600" dirty="0">
                <a:solidFill>
                  <a:srgbClr val="FF0000"/>
                </a:solidFill>
              </a:rPr>
              <a:t>(</a:t>
            </a:r>
            <a:r>
              <a:rPr lang="en-US" altLang="en-US" sz="1600" b="1" dirty="0">
                <a:solidFill>
                  <a:srgbClr val="FF0000"/>
                </a:solidFill>
              </a:rPr>
              <a:t>select </a:t>
            </a:r>
            <a:r>
              <a:rPr lang="en-US" altLang="en-US" sz="1600" i="1" dirty="0">
                <a:solidFill>
                  <a:srgbClr val="FF0000"/>
                </a:solidFill>
              </a:rPr>
              <a:t>salary</a:t>
            </a:r>
          </a:p>
          <a:p>
            <a:r>
              <a:rPr lang="en-US" altLang="en-US" sz="1600" b="1" dirty="0">
                <a:solidFill>
                  <a:srgbClr val="FF0000"/>
                </a:solidFill>
              </a:rPr>
              <a:t>                                     from </a:t>
            </a:r>
            <a:r>
              <a:rPr lang="en-US" altLang="en-US" sz="1600" i="1" dirty="0">
                <a:solidFill>
                  <a:srgbClr val="FF0000"/>
                </a:solidFill>
              </a:rPr>
              <a:t>instructor</a:t>
            </a:r>
          </a:p>
          <a:p>
            <a:r>
              <a:rPr lang="en-US" altLang="en-US" sz="1600" b="1" dirty="0">
                <a:solidFill>
                  <a:srgbClr val="FF0000"/>
                </a:solidFill>
              </a:rPr>
              <a:t>                                     where </a:t>
            </a:r>
            <a:r>
              <a:rPr lang="en-US" altLang="en-US" sz="1600" i="1" dirty="0" err="1">
                <a:solidFill>
                  <a:srgbClr val="FF0000"/>
                </a:solidFill>
              </a:rPr>
              <a:t>dept</a:t>
            </a:r>
            <a:r>
              <a:rPr lang="en-US" altLang="en-US" sz="1600" i="1" dirty="0">
                <a:solidFill>
                  <a:srgbClr val="FF0000"/>
                </a:solidFill>
              </a:rPr>
              <a:t> name </a:t>
            </a:r>
            <a:r>
              <a:rPr lang="en-US" altLang="en-US" sz="1600" dirty="0">
                <a:solidFill>
                  <a:srgbClr val="FF0000"/>
                </a:solidFill>
              </a:rPr>
              <a:t>= ’Biology’);</a:t>
            </a:r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1952625" y="2679700"/>
            <a:ext cx="52752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>
                <a:solidFill>
                  <a:srgbClr val="FF0000"/>
                </a:solidFill>
              </a:rPr>
              <a:t>select distinct </a:t>
            </a:r>
            <a:r>
              <a:rPr lang="en-US" altLang="en-US" sz="1600" i="1" dirty="0" err="1">
                <a:solidFill>
                  <a:srgbClr val="FF0000"/>
                </a:solidFill>
              </a:rPr>
              <a:t>T</a:t>
            </a:r>
            <a:r>
              <a:rPr lang="en-US" altLang="en-US" sz="1600" dirty="0" err="1">
                <a:solidFill>
                  <a:srgbClr val="FF0000"/>
                </a:solidFill>
              </a:rPr>
              <a:t>.</a:t>
            </a:r>
            <a:r>
              <a:rPr lang="en-US" altLang="en-US" sz="1600" i="1" dirty="0" err="1">
                <a:solidFill>
                  <a:srgbClr val="FF0000"/>
                </a:solidFill>
              </a:rPr>
              <a:t>name</a:t>
            </a:r>
            <a:endParaRPr lang="en-US" altLang="en-US" sz="1600" i="1" dirty="0">
              <a:solidFill>
                <a:srgbClr val="FF0000"/>
              </a:solidFill>
            </a:endParaRPr>
          </a:p>
          <a:p>
            <a:r>
              <a:rPr lang="en-US" altLang="en-US" sz="1600" b="1" dirty="0">
                <a:solidFill>
                  <a:srgbClr val="FF0000"/>
                </a:solidFill>
              </a:rPr>
              <a:t>from </a:t>
            </a:r>
            <a:r>
              <a:rPr lang="en-US" altLang="en-US" sz="1600" i="1" dirty="0">
                <a:solidFill>
                  <a:srgbClr val="FF0000"/>
                </a:solidFill>
              </a:rPr>
              <a:t>instructor </a:t>
            </a:r>
            <a:r>
              <a:rPr lang="en-US" altLang="en-US" sz="1600" b="1" dirty="0">
                <a:solidFill>
                  <a:srgbClr val="FF0000"/>
                </a:solidFill>
              </a:rPr>
              <a:t>as </a:t>
            </a:r>
            <a:r>
              <a:rPr lang="en-US" altLang="en-US" sz="1600" i="1" dirty="0">
                <a:solidFill>
                  <a:srgbClr val="FF0000"/>
                </a:solidFill>
              </a:rPr>
              <a:t>T</a:t>
            </a:r>
            <a:r>
              <a:rPr lang="en-US" altLang="en-US" sz="1600" dirty="0">
                <a:solidFill>
                  <a:srgbClr val="FF0000"/>
                </a:solidFill>
              </a:rPr>
              <a:t>, </a:t>
            </a:r>
            <a:r>
              <a:rPr lang="en-US" altLang="en-US" sz="1600" i="1" dirty="0">
                <a:solidFill>
                  <a:srgbClr val="FF0000"/>
                </a:solidFill>
              </a:rPr>
              <a:t>instructor </a:t>
            </a:r>
            <a:r>
              <a:rPr lang="en-US" altLang="en-US" sz="1600" b="1" dirty="0">
                <a:solidFill>
                  <a:srgbClr val="FF0000"/>
                </a:solidFill>
              </a:rPr>
              <a:t>as </a:t>
            </a:r>
            <a:r>
              <a:rPr lang="en-US" altLang="en-US" sz="1600" i="1" dirty="0">
                <a:solidFill>
                  <a:srgbClr val="FF0000"/>
                </a:solidFill>
              </a:rPr>
              <a:t>S</a:t>
            </a:r>
          </a:p>
          <a:p>
            <a:r>
              <a:rPr lang="en-US" altLang="en-US" sz="1600" b="1" dirty="0">
                <a:solidFill>
                  <a:srgbClr val="FF0000"/>
                </a:solidFill>
              </a:rPr>
              <a:t>where </a:t>
            </a:r>
            <a:r>
              <a:rPr lang="en-US" altLang="en-US" sz="1600" i="1" dirty="0" err="1">
                <a:solidFill>
                  <a:srgbClr val="FF0000"/>
                </a:solidFill>
              </a:rPr>
              <a:t>T.salary</a:t>
            </a:r>
            <a:r>
              <a:rPr lang="en-US" altLang="en-US" sz="1600" i="1" dirty="0">
                <a:solidFill>
                  <a:srgbClr val="FF0000"/>
                </a:solidFill>
              </a:rPr>
              <a:t> </a:t>
            </a:r>
            <a:r>
              <a:rPr lang="en-US" altLang="en-US" sz="1600" dirty="0">
                <a:solidFill>
                  <a:srgbClr val="FF0000"/>
                </a:solidFill>
              </a:rPr>
              <a:t>&gt; </a:t>
            </a:r>
            <a:r>
              <a:rPr lang="en-US" altLang="en-US" sz="1600" i="1" dirty="0" err="1">
                <a:solidFill>
                  <a:srgbClr val="FF0000"/>
                </a:solidFill>
              </a:rPr>
              <a:t>S.salary</a:t>
            </a:r>
            <a:r>
              <a:rPr lang="en-US" altLang="en-US" sz="1600" i="1" dirty="0">
                <a:solidFill>
                  <a:srgbClr val="FF0000"/>
                </a:solidFill>
              </a:rPr>
              <a:t> </a:t>
            </a:r>
            <a:r>
              <a:rPr lang="en-US" altLang="en-US" sz="1600" b="1" dirty="0">
                <a:solidFill>
                  <a:srgbClr val="FF0000"/>
                </a:solidFill>
              </a:rPr>
              <a:t>and </a:t>
            </a:r>
            <a:r>
              <a:rPr lang="en-US" altLang="en-US" sz="1600" i="1" dirty="0" err="1">
                <a:solidFill>
                  <a:srgbClr val="FF0000"/>
                </a:solidFill>
              </a:rPr>
              <a:t>S.dept</a:t>
            </a:r>
            <a:r>
              <a:rPr lang="en-US" altLang="en-US" sz="1600" i="1" dirty="0">
                <a:solidFill>
                  <a:srgbClr val="FF0000"/>
                </a:solidFill>
              </a:rPr>
              <a:t> name </a:t>
            </a:r>
            <a:r>
              <a:rPr lang="en-US" altLang="en-US" sz="1600" dirty="0">
                <a:solidFill>
                  <a:srgbClr val="FF0000"/>
                </a:solidFill>
              </a:rPr>
              <a:t>= ’Biology’;</a:t>
            </a:r>
          </a:p>
        </p:txBody>
      </p:sp>
    </p:spTree>
    <p:extLst>
      <p:ext uri="{BB962C8B-B14F-4D97-AF65-F5344CB8AC3E}">
        <p14:creationId xmlns:p14="http://schemas.microsoft.com/office/powerpoint/2010/main" val="18418111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60388" y="314326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Definition of  </a:t>
            </a:r>
            <a:r>
              <a:rPr lang="ja-JP" altLang="en-US" dirty="0"/>
              <a:t>“</a:t>
            </a:r>
            <a:r>
              <a:rPr lang="en-US" altLang="ja-JP" dirty="0"/>
              <a:t>some</a:t>
            </a:r>
            <a:r>
              <a:rPr lang="ja-JP" altLang="en-US" dirty="0"/>
              <a:t>”</a:t>
            </a:r>
            <a:r>
              <a:rPr lang="en-US" altLang="ja-JP" dirty="0"/>
              <a:t> Clause</a:t>
            </a:r>
            <a:endParaRPr lang="en-US" altLang="en-US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62463"/>
            <a:ext cx="8099425" cy="71437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some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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 </a:t>
            </a:r>
            <a:r>
              <a:rPr lang="en-US" altLang="en-US" dirty="0">
                <a:sym typeface="Symbol" panose="05050102010706020507" pitchFamily="18" charset="2"/>
              </a:rPr>
              <a:t>such that (F &lt;comp&gt; 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i="1" dirty="0">
                <a:sym typeface="Symbol" panose="05050102010706020507" pitchFamily="18" charset="2"/>
              </a:rPr>
              <a:t/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Where &lt;comp&gt; can be:      </a:t>
            </a:r>
            <a:endParaRPr lang="en-US" altLang="en-US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676400" y="2286000"/>
            <a:ext cx="7904161" cy="4233863"/>
            <a:chOff x="809625" y="1952625"/>
            <a:chExt cx="7904162" cy="423386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105025" y="1952625"/>
              <a:ext cx="457200" cy="1066800"/>
              <a:chOff x="2448" y="1296"/>
              <a:chExt cx="288" cy="960"/>
            </a:xfrm>
          </p:grpSpPr>
          <p:sp>
            <p:nvSpPr>
              <p:cNvPr id="52246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2247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2248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2229" name="Text Box 8"/>
            <p:cNvSpPr txBox="1">
              <a:spLocks noChangeArrowheads="1"/>
            </p:cNvSpPr>
            <p:nvPr/>
          </p:nvSpPr>
          <p:spPr bwMode="auto">
            <a:xfrm>
              <a:off x="830263" y="2257425"/>
              <a:ext cx="13509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30" name="Text Box 9"/>
            <p:cNvSpPr txBox="1">
              <a:spLocks noChangeArrowheads="1"/>
            </p:cNvSpPr>
            <p:nvPr/>
          </p:nvSpPr>
          <p:spPr bwMode="auto">
            <a:xfrm>
              <a:off x="2638425" y="2257425"/>
              <a:ext cx="914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2231" name="Rectangle 10"/>
            <p:cNvSpPr>
              <a:spLocks noChangeArrowheads="1"/>
            </p:cNvSpPr>
            <p:nvPr/>
          </p:nvSpPr>
          <p:spPr bwMode="auto">
            <a:xfrm>
              <a:off x="2105025" y="3118035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2" name="Rectangle 11"/>
            <p:cNvSpPr>
              <a:spLocks noChangeArrowheads="1"/>
            </p:cNvSpPr>
            <p:nvPr/>
          </p:nvSpPr>
          <p:spPr bwMode="auto">
            <a:xfrm>
              <a:off x="2105025" y="3476625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3" name="Rectangle 12"/>
            <p:cNvSpPr>
              <a:spLocks noChangeArrowheads="1"/>
            </p:cNvSpPr>
            <p:nvPr/>
          </p:nvSpPr>
          <p:spPr bwMode="auto">
            <a:xfrm>
              <a:off x="2105025" y="39306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4" name="Text Box 13"/>
            <p:cNvSpPr txBox="1">
              <a:spLocks noChangeArrowheads="1"/>
            </p:cNvSpPr>
            <p:nvPr/>
          </p:nvSpPr>
          <p:spPr bwMode="auto">
            <a:xfrm>
              <a:off x="2638425" y="34163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2235" name="Rectangle 14"/>
            <p:cNvSpPr>
              <a:spLocks noChangeArrowheads="1"/>
            </p:cNvSpPr>
            <p:nvPr/>
          </p:nvSpPr>
          <p:spPr bwMode="auto">
            <a:xfrm>
              <a:off x="2105025" y="42354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6" name="Rectangle 15"/>
            <p:cNvSpPr>
              <a:spLocks noChangeArrowheads="1"/>
            </p:cNvSpPr>
            <p:nvPr/>
          </p:nvSpPr>
          <p:spPr bwMode="auto">
            <a:xfrm>
              <a:off x="2105025" y="47720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7" name="Rectangle 16"/>
            <p:cNvSpPr>
              <a:spLocks noChangeArrowheads="1"/>
            </p:cNvSpPr>
            <p:nvPr/>
          </p:nvSpPr>
          <p:spPr bwMode="auto">
            <a:xfrm>
              <a:off x="2105025" y="5076825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8" name="Text Box 17"/>
            <p:cNvSpPr txBox="1">
              <a:spLocks noChangeArrowheads="1"/>
            </p:cNvSpPr>
            <p:nvPr/>
          </p:nvSpPr>
          <p:spPr bwMode="auto">
            <a:xfrm>
              <a:off x="809625" y="5000625"/>
              <a:ext cx="1447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some</a:t>
              </a:r>
            </a:p>
          </p:txBody>
        </p:sp>
        <p:sp>
          <p:nvSpPr>
            <p:cNvPr id="52239" name="Text Box 18"/>
            <p:cNvSpPr txBox="1">
              <a:spLocks noChangeArrowheads="1"/>
            </p:cNvSpPr>
            <p:nvPr/>
          </p:nvSpPr>
          <p:spPr bwMode="auto">
            <a:xfrm>
              <a:off x="2638425" y="5000625"/>
              <a:ext cx="2514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0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5)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2240" name="Text Box 19"/>
            <p:cNvSpPr txBox="1">
              <a:spLocks noChangeArrowheads="1"/>
            </p:cNvSpPr>
            <p:nvPr/>
          </p:nvSpPr>
          <p:spPr bwMode="auto">
            <a:xfrm>
              <a:off x="3836987" y="2252269"/>
              <a:ext cx="4876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dirty="0"/>
                <a:t>(read:  5 &lt; some tuple in the relation) </a:t>
              </a:r>
            </a:p>
          </p:txBody>
        </p:sp>
        <p:sp>
          <p:nvSpPr>
            <p:cNvPr id="52241" name="Text Box 20"/>
            <p:cNvSpPr txBox="1">
              <a:spLocks noChangeArrowheads="1"/>
            </p:cNvSpPr>
            <p:nvPr/>
          </p:nvSpPr>
          <p:spPr bwMode="auto">
            <a:xfrm>
              <a:off x="844550" y="3402013"/>
              <a:ext cx="1377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2" name="Text Box 21"/>
            <p:cNvSpPr txBox="1">
              <a:spLocks noChangeArrowheads="1"/>
            </p:cNvSpPr>
            <p:nvPr/>
          </p:nvSpPr>
          <p:spPr bwMode="auto">
            <a:xfrm>
              <a:off x="2638425" y="415925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2243" name="Text Box 22"/>
            <p:cNvSpPr txBox="1">
              <a:spLocks noChangeArrowheads="1"/>
            </p:cNvSpPr>
            <p:nvPr/>
          </p:nvSpPr>
          <p:spPr bwMode="auto">
            <a:xfrm>
              <a:off x="885825" y="4162425"/>
              <a:ext cx="1524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4" name="Rectangle 23"/>
            <p:cNvSpPr>
              <a:spLocks noChangeArrowheads="1"/>
            </p:cNvSpPr>
            <p:nvPr/>
          </p:nvSpPr>
          <p:spPr bwMode="auto">
            <a:xfrm>
              <a:off x="823913" y="5472113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(= </a:t>
              </a:r>
              <a:r>
                <a:rPr lang="en-US" altLang="en-US" sz="1800" b="1">
                  <a:latin typeface="Arial" panose="020B0604020202020204" pitchFamily="34" charset="0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(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  <a:endParaRPr lang="en-US" altLang="en-US" sz="18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2245" name="Line 24"/>
            <p:cNvSpPr>
              <a:spLocks noChangeShapeType="1"/>
            </p:cNvSpPr>
            <p:nvPr/>
          </p:nvSpPr>
          <p:spPr bwMode="auto">
            <a:xfrm flipH="1">
              <a:off x="2919413" y="5840413"/>
              <a:ext cx="122237" cy="279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682934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 Comparison – </a:t>
            </a:r>
            <a:r>
              <a:rPr lang="ja-JP" altLang="en-US"/>
              <a:t>“</a:t>
            </a:r>
            <a:r>
              <a:rPr lang="en-US" altLang="ja-JP"/>
              <a:t>all</a:t>
            </a:r>
            <a:r>
              <a:rPr lang="ja-JP" altLang="en-US"/>
              <a:t>”</a:t>
            </a:r>
            <a:r>
              <a:rPr lang="en-US" altLang="ja-JP"/>
              <a:t> Clause</a:t>
            </a:r>
            <a:endParaRPr lang="en-US" altLang="en-US"/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7181"/>
            <a:ext cx="7661275" cy="976313"/>
          </a:xfrm>
        </p:spPr>
        <p:txBody>
          <a:bodyPr>
            <a:normAutofit fontScale="70000" lnSpcReduction="20000"/>
          </a:bodyPr>
          <a:lstStyle/>
          <a:p>
            <a:pPr>
              <a:tabLst>
                <a:tab pos="1370013" algn="l"/>
                <a:tab pos="1830388" algn="l"/>
              </a:tabLst>
            </a:pPr>
            <a:r>
              <a:rPr lang="en-US" altLang="en-US" dirty="0"/>
              <a:t>Find the names of all instructors whose salary is greater than the salary of all instructors in the Biology department.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xmlns="" id="{6C9A542E-2486-0F45-9578-91EAD1886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707836"/>
            <a:ext cx="50180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>
                <a:solidFill>
                  <a:srgbClr val="FF0000"/>
                </a:solidFill>
              </a:rPr>
              <a:t>select </a:t>
            </a:r>
            <a:r>
              <a:rPr lang="en-US" altLang="en-US" sz="1600" i="1" dirty="0">
                <a:solidFill>
                  <a:srgbClr val="FF0000"/>
                </a:solidFill>
              </a:rPr>
              <a:t>name</a:t>
            </a:r>
          </a:p>
          <a:p>
            <a:r>
              <a:rPr lang="en-US" altLang="en-US" sz="1600" b="1" dirty="0">
                <a:solidFill>
                  <a:srgbClr val="FF0000"/>
                </a:solidFill>
              </a:rPr>
              <a:t>from </a:t>
            </a:r>
            <a:r>
              <a:rPr lang="en-US" altLang="en-US" sz="1600" i="1" dirty="0">
                <a:solidFill>
                  <a:srgbClr val="FF0000"/>
                </a:solidFill>
              </a:rPr>
              <a:t>instructor</a:t>
            </a:r>
          </a:p>
          <a:p>
            <a:r>
              <a:rPr lang="en-US" altLang="en-US" sz="1600" b="1" dirty="0">
                <a:solidFill>
                  <a:srgbClr val="FF0000"/>
                </a:solidFill>
              </a:rPr>
              <a:t>where </a:t>
            </a:r>
            <a:r>
              <a:rPr lang="en-US" altLang="en-US" sz="1600" i="1" dirty="0">
                <a:solidFill>
                  <a:srgbClr val="FF0000"/>
                </a:solidFill>
              </a:rPr>
              <a:t>salary </a:t>
            </a:r>
            <a:r>
              <a:rPr lang="en-US" altLang="en-US" sz="1600" dirty="0">
                <a:solidFill>
                  <a:srgbClr val="FF0000"/>
                </a:solidFill>
              </a:rPr>
              <a:t>&gt; </a:t>
            </a:r>
            <a:r>
              <a:rPr lang="en-US" altLang="en-US" sz="1600" b="1" dirty="0">
                <a:solidFill>
                  <a:srgbClr val="FF0000"/>
                </a:solidFill>
              </a:rPr>
              <a:t>all </a:t>
            </a:r>
            <a:r>
              <a:rPr lang="en-US" altLang="en-US" sz="1600" dirty="0">
                <a:solidFill>
                  <a:srgbClr val="FF0000"/>
                </a:solidFill>
              </a:rPr>
              <a:t>(</a:t>
            </a:r>
            <a:r>
              <a:rPr lang="en-US" altLang="en-US" sz="1600" b="1" dirty="0">
                <a:solidFill>
                  <a:srgbClr val="FF0000"/>
                </a:solidFill>
              </a:rPr>
              <a:t>select </a:t>
            </a:r>
            <a:r>
              <a:rPr lang="en-US" altLang="en-US" sz="1600" i="1" dirty="0">
                <a:solidFill>
                  <a:srgbClr val="FF0000"/>
                </a:solidFill>
              </a:rPr>
              <a:t>salary</a:t>
            </a:r>
          </a:p>
          <a:p>
            <a:r>
              <a:rPr lang="en-US" altLang="en-US" sz="1600" b="1" dirty="0">
                <a:solidFill>
                  <a:srgbClr val="FF0000"/>
                </a:solidFill>
              </a:rPr>
              <a:t>                                from </a:t>
            </a:r>
            <a:r>
              <a:rPr lang="en-US" altLang="en-US" sz="1600" i="1" dirty="0">
                <a:solidFill>
                  <a:srgbClr val="FF0000"/>
                </a:solidFill>
              </a:rPr>
              <a:t>instructor</a:t>
            </a:r>
          </a:p>
          <a:p>
            <a:r>
              <a:rPr lang="en-US" altLang="en-US" sz="1600" b="1" dirty="0">
                <a:solidFill>
                  <a:srgbClr val="FF0000"/>
                </a:solidFill>
              </a:rPr>
              <a:t>                                where </a:t>
            </a:r>
            <a:r>
              <a:rPr lang="en-US" altLang="en-US" sz="1600" i="1" dirty="0" err="1">
                <a:solidFill>
                  <a:srgbClr val="FF0000"/>
                </a:solidFill>
              </a:rPr>
              <a:t>dept</a:t>
            </a:r>
            <a:r>
              <a:rPr lang="en-US" altLang="en-US" sz="1600" i="1" dirty="0">
                <a:solidFill>
                  <a:srgbClr val="FF0000"/>
                </a:solidFill>
              </a:rPr>
              <a:t> name </a:t>
            </a:r>
            <a:r>
              <a:rPr lang="en-US" altLang="en-US" sz="1600" dirty="0">
                <a:solidFill>
                  <a:srgbClr val="FF0000"/>
                </a:solidFill>
              </a:rPr>
              <a:t>= ’Biology’);</a:t>
            </a:r>
          </a:p>
        </p:txBody>
      </p:sp>
    </p:spTree>
    <p:extLst>
      <p:ext uri="{BB962C8B-B14F-4D97-AF65-F5344CB8AC3E}">
        <p14:creationId xmlns:p14="http://schemas.microsoft.com/office/powerpoint/2010/main" val="4022377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 of </a:t>
            </a:r>
            <a:r>
              <a:rPr lang="ja-JP" altLang="en-US"/>
              <a:t>“</a:t>
            </a:r>
            <a:r>
              <a:rPr lang="en-US" altLang="ja-JP"/>
              <a:t>all</a:t>
            </a:r>
            <a:r>
              <a:rPr lang="ja-JP" altLang="en-US"/>
              <a:t>”</a:t>
            </a:r>
            <a:r>
              <a:rPr lang="en-US" altLang="ja-JP"/>
              <a:t> Clause</a:t>
            </a:r>
            <a:endParaRPr lang="en-US" altLang="en-US"/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470025"/>
            <a:ext cx="6638925" cy="382587"/>
          </a:xfrm>
        </p:spPr>
        <p:txBody>
          <a:bodyPr lIns="90488" tIns="44450" rIns="90488" bIns="44450">
            <a:normAutofit fontScale="70000" lnSpcReduction="20000"/>
          </a:bodyPr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all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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</a:t>
            </a:r>
            <a:r>
              <a:rPr lang="en-US" altLang="en-US" dirty="0">
                <a:sym typeface="Symbol" panose="05050102010706020507" pitchFamily="18" charset="2"/>
              </a:rPr>
              <a:t> (F &lt;comp&gt; </a:t>
            </a:r>
            <a:r>
              <a:rPr lang="en-US" altLang="en-US" i="1" dirty="0">
                <a:sym typeface="Symbol" panose="05050102010706020507" pitchFamily="18" charset="2"/>
              </a:rPr>
              <a:t>t)</a:t>
            </a:r>
            <a:endParaRPr lang="en-US" altLang="en-US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899088" y="2057400"/>
            <a:ext cx="6800850" cy="4219575"/>
            <a:chOff x="1238250" y="1752600"/>
            <a:chExt cx="6800850" cy="421957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619375" y="1752600"/>
              <a:ext cx="457200" cy="1066800"/>
              <a:chOff x="2448" y="1296"/>
              <a:chExt cx="288" cy="960"/>
            </a:xfrm>
          </p:grpSpPr>
          <p:sp>
            <p:nvSpPr>
              <p:cNvPr id="54293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4294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4295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4277" name="Text Box 8"/>
            <p:cNvSpPr txBox="1">
              <a:spLocks noChangeArrowheads="1"/>
            </p:cNvSpPr>
            <p:nvPr/>
          </p:nvSpPr>
          <p:spPr bwMode="auto">
            <a:xfrm>
              <a:off x="1593850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dirty="0"/>
                <a:t>(5 &lt; </a:t>
              </a:r>
              <a:r>
                <a:rPr lang="en-US" altLang="en-US" sz="1800" b="1" dirty="0"/>
                <a:t>all</a:t>
              </a:r>
              <a:endParaRPr lang="en-US" altLang="en-US" sz="1800" dirty="0"/>
            </a:p>
          </p:txBody>
        </p:sp>
        <p:sp>
          <p:nvSpPr>
            <p:cNvPr id="54278" name="Text Box 9"/>
            <p:cNvSpPr txBox="1">
              <a:spLocks noChangeArrowheads="1"/>
            </p:cNvSpPr>
            <p:nvPr/>
          </p:nvSpPr>
          <p:spPr bwMode="auto">
            <a:xfrm>
              <a:off x="3152775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4279" name="Rectangle 10"/>
            <p:cNvSpPr>
              <a:spLocks noChangeArrowheads="1"/>
            </p:cNvSpPr>
            <p:nvPr/>
          </p:nvSpPr>
          <p:spPr bwMode="auto">
            <a:xfrm>
              <a:off x="2619375" y="2971800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80" name="Rectangle 11"/>
            <p:cNvSpPr>
              <a:spLocks noChangeArrowheads="1"/>
            </p:cNvSpPr>
            <p:nvPr/>
          </p:nvSpPr>
          <p:spPr bwMode="auto">
            <a:xfrm>
              <a:off x="2619375" y="3276600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4281" name="Rectangle 12"/>
            <p:cNvSpPr>
              <a:spLocks noChangeArrowheads="1"/>
            </p:cNvSpPr>
            <p:nvPr/>
          </p:nvSpPr>
          <p:spPr bwMode="auto">
            <a:xfrm>
              <a:off x="2619375" y="37306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2" name="Text Box 13"/>
            <p:cNvSpPr txBox="1">
              <a:spLocks noChangeArrowheads="1"/>
            </p:cNvSpPr>
            <p:nvPr/>
          </p:nvSpPr>
          <p:spPr bwMode="auto">
            <a:xfrm>
              <a:off x="3152775" y="32162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4283" name="Rectangle 14"/>
            <p:cNvSpPr>
              <a:spLocks noChangeArrowheads="1"/>
            </p:cNvSpPr>
            <p:nvPr/>
          </p:nvSpPr>
          <p:spPr bwMode="auto">
            <a:xfrm>
              <a:off x="2619375" y="40354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4284" name="Rectangle 15"/>
            <p:cNvSpPr>
              <a:spLocks noChangeArrowheads="1"/>
            </p:cNvSpPr>
            <p:nvPr/>
          </p:nvSpPr>
          <p:spPr bwMode="auto">
            <a:xfrm>
              <a:off x="2619375" y="457200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5" name="Rectangle 16"/>
            <p:cNvSpPr>
              <a:spLocks noChangeArrowheads="1"/>
            </p:cNvSpPr>
            <p:nvPr/>
          </p:nvSpPr>
          <p:spPr bwMode="auto">
            <a:xfrm>
              <a:off x="2619375" y="4876800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86" name="Text Box 17"/>
            <p:cNvSpPr txBox="1">
              <a:spLocks noChangeArrowheads="1"/>
            </p:cNvSpPr>
            <p:nvPr/>
          </p:nvSpPr>
          <p:spPr bwMode="auto">
            <a:xfrm>
              <a:off x="1704975" y="4800600"/>
              <a:ext cx="1676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all</a:t>
              </a:r>
            </a:p>
          </p:txBody>
        </p:sp>
        <p:sp>
          <p:nvSpPr>
            <p:cNvPr id="54287" name="Text Box 18"/>
            <p:cNvSpPr txBox="1">
              <a:spLocks noChangeArrowheads="1"/>
            </p:cNvSpPr>
            <p:nvPr/>
          </p:nvSpPr>
          <p:spPr bwMode="auto">
            <a:xfrm>
              <a:off x="3163888" y="4786313"/>
              <a:ext cx="457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4 and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sym typeface="Symbol" panose="05050102010706020507" pitchFamily="18" charset="2"/>
                </a:rPr>
                <a:t> 6)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4288" name="Text Box 19"/>
            <p:cNvSpPr txBox="1">
              <a:spLocks noChangeArrowheads="1"/>
            </p:cNvSpPr>
            <p:nvPr/>
          </p:nvSpPr>
          <p:spPr bwMode="auto">
            <a:xfrm>
              <a:off x="1651000" y="32289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89" name="Text Box 20"/>
            <p:cNvSpPr txBox="1">
              <a:spLocks noChangeArrowheads="1"/>
            </p:cNvSpPr>
            <p:nvPr/>
          </p:nvSpPr>
          <p:spPr bwMode="auto">
            <a:xfrm>
              <a:off x="3152775" y="395922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4290" name="Text Box 21"/>
            <p:cNvSpPr txBox="1">
              <a:spLocks noChangeArrowheads="1"/>
            </p:cNvSpPr>
            <p:nvPr/>
          </p:nvSpPr>
          <p:spPr bwMode="auto">
            <a:xfrm>
              <a:off x="1704975" y="3962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91" name="Rectangle 22"/>
            <p:cNvSpPr>
              <a:spLocks noChangeArrowheads="1"/>
            </p:cNvSpPr>
            <p:nvPr/>
          </p:nvSpPr>
          <p:spPr bwMode="auto">
            <a:xfrm>
              <a:off x="1238250" y="5257800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latin typeface="Arial" panose="020B0604020202020204" pitchFamily="34" charset="0"/>
                </a:rPr>
                <a:t> </a:t>
              </a:r>
              <a:r>
                <a:rPr lang="en-US" altLang="en-US" sz="1800" b="1">
                  <a:latin typeface="Arial" panose="020B0604020202020204" pitchFamily="34" charset="0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(=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</p:txBody>
        </p:sp>
        <p:sp>
          <p:nvSpPr>
            <p:cNvPr id="54292" name="Line 23"/>
            <p:cNvSpPr>
              <a:spLocks noChangeShapeType="1"/>
            </p:cNvSpPr>
            <p:nvPr/>
          </p:nvSpPr>
          <p:spPr bwMode="auto">
            <a:xfrm flipH="1">
              <a:off x="3016250" y="5603875"/>
              <a:ext cx="109538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11199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SQL Parts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1" y="1524000"/>
            <a:ext cx="8077200" cy="4920168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sz="2400" b="1"/>
              <a:t>Transaction </a:t>
            </a:r>
            <a:r>
              <a:rPr lang="en-US" altLang="en-US" sz="2400" b="1" dirty="0"/>
              <a:t>control</a:t>
            </a:r>
            <a:r>
              <a:rPr lang="en-US" altLang="en-US" sz="2400" dirty="0"/>
              <a:t> –includes commands for specifying the beginning and ending of transactions.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2400" b="1" dirty="0"/>
              <a:t>Embedded  SQL  and dynamic SQL --</a:t>
            </a:r>
            <a:r>
              <a:rPr lang="en-US" altLang="en-US" sz="2400" dirty="0"/>
              <a:t> define how SQL statements can be embedded within general-purpose programming languages.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2400" b="1" dirty="0"/>
              <a:t>Authorization</a:t>
            </a:r>
            <a:r>
              <a:rPr lang="en-US" altLang="en-US" sz="2400" dirty="0"/>
              <a:t> – includes commands for specifying access rights to relations and views.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sz="2400" dirty="0"/>
          </a:p>
          <a:p>
            <a:pPr>
              <a:buFont typeface="Courier New" panose="02070309020205020404" pitchFamily="49" charset="0"/>
              <a:buChar char="o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6472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 for Empty Relations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28800"/>
            <a:ext cx="6683375" cy="48768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The </a:t>
            </a:r>
            <a:r>
              <a:rPr lang="en-US" altLang="en-US" sz="2400" b="1" dirty="0"/>
              <a:t>exists</a:t>
            </a:r>
            <a:r>
              <a:rPr lang="en-US" altLang="en-US" sz="2400" dirty="0"/>
              <a:t> construct returns the value </a:t>
            </a:r>
            <a:r>
              <a:rPr lang="en-US" altLang="en-US" sz="2400" b="1" dirty="0"/>
              <a:t>true</a:t>
            </a:r>
            <a:r>
              <a:rPr lang="en-US" altLang="en-US" sz="2400" dirty="0"/>
              <a:t> if the argument subquery is nonempty.</a:t>
            </a:r>
          </a:p>
          <a:p>
            <a:r>
              <a:rPr lang="en-US" altLang="en-US" sz="2400" b="1" dirty="0"/>
              <a:t>exists </a:t>
            </a:r>
            <a:r>
              <a:rPr lang="en-US" altLang="en-US" sz="2400" i="1" dirty="0"/>
              <a:t> r </a:t>
            </a:r>
            <a:r>
              <a:rPr lang="en-US" altLang="en-US" sz="2400" dirty="0">
                <a:sym typeface="Symbol" panose="05050102010706020507" pitchFamily="18" charset="2"/>
              </a:rPr>
              <a:t> </a:t>
            </a:r>
            <a:r>
              <a:rPr lang="en-US" altLang="en-US" sz="2400" i="1" dirty="0">
                <a:sym typeface="Symbol" panose="05050102010706020507" pitchFamily="18" charset="2"/>
              </a:rPr>
              <a:t>r </a:t>
            </a:r>
            <a:r>
              <a:rPr lang="en-US" altLang="en-US" sz="2400" dirty="0">
                <a:sym typeface="Symbol" panose="05050102010706020507" pitchFamily="18" charset="2"/>
              </a:rPr>
              <a:t> </a:t>
            </a:r>
            <a:r>
              <a:rPr lang="en-US" altLang="en-US" sz="2400" i="1" dirty="0"/>
              <a:t>Ø</a:t>
            </a:r>
            <a:endParaRPr lang="en-US" altLang="en-US" sz="2400" dirty="0">
              <a:sym typeface="Symbol" panose="05050102010706020507" pitchFamily="18" charset="2"/>
            </a:endParaRPr>
          </a:p>
          <a:p>
            <a:r>
              <a:rPr lang="en-US" altLang="en-US" sz="2400" b="1" dirty="0">
                <a:sym typeface="Symbol" panose="05050102010706020507" pitchFamily="18" charset="2"/>
              </a:rPr>
              <a:t>not exists </a:t>
            </a:r>
            <a:r>
              <a:rPr lang="en-US" altLang="en-US" sz="2400" i="1" dirty="0"/>
              <a:t>r </a:t>
            </a:r>
            <a:r>
              <a:rPr lang="en-US" altLang="en-US" sz="2400" dirty="0">
                <a:sym typeface="Symbol" panose="05050102010706020507" pitchFamily="18" charset="2"/>
              </a:rPr>
              <a:t> </a:t>
            </a:r>
            <a:r>
              <a:rPr lang="en-US" altLang="en-US" sz="2400" i="1" dirty="0">
                <a:sym typeface="Symbol" panose="05050102010706020507" pitchFamily="18" charset="2"/>
              </a:rPr>
              <a:t>r </a:t>
            </a:r>
            <a:r>
              <a:rPr lang="en-US" altLang="en-US" sz="2400" dirty="0">
                <a:sym typeface="Symbol" panose="05050102010706020507" pitchFamily="18" charset="2"/>
              </a:rPr>
              <a:t>= </a:t>
            </a:r>
            <a:r>
              <a:rPr lang="en-US" altLang="en-US" sz="2400" i="1" dirty="0"/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val="6710189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 of </a:t>
            </a:r>
            <a:r>
              <a:rPr lang="ja-JP" altLang="en-US"/>
              <a:t>“</a:t>
            </a:r>
            <a:r>
              <a:rPr lang="en-US" altLang="ja-JP"/>
              <a:t>exists</a:t>
            </a:r>
            <a:r>
              <a:rPr lang="ja-JP" altLang="en-US"/>
              <a:t>”</a:t>
            </a:r>
            <a:r>
              <a:rPr lang="en-US" altLang="ja-JP"/>
              <a:t> Clause</a:t>
            </a:r>
            <a:endParaRPr lang="en-US" altLang="en-US"/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772" y="1524000"/>
            <a:ext cx="7661275" cy="447357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3100" b="1" dirty="0"/>
              <a:t>“Find all courses taught in both the Fall 2017 semester and in the Spring 2018 semester”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   </a:t>
            </a:r>
            <a:r>
              <a:rPr lang="en-US" altLang="en-US" sz="3100" b="1" dirty="0">
                <a:solidFill>
                  <a:srgbClr val="FF0000"/>
                </a:solidFill>
              </a:rPr>
              <a:t>select </a:t>
            </a:r>
            <a:r>
              <a:rPr lang="en-US" altLang="en-US" sz="3100" i="1" dirty="0" err="1">
                <a:solidFill>
                  <a:srgbClr val="FF0000"/>
                </a:solidFill>
              </a:rPr>
              <a:t>course_id</a:t>
            </a:r>
            <a:r>
              <a:rPr lang="en-US" altLang="en-US" sz="3100" i="1" dirty="0">
                <a:solidFill>
                  <a:srgbClr val="FF0000"/>
                </a:solidFill>
              </a:rPr>
              <a:t/>
            </a:r>
            <a:br>
              <a:rPr lang="en-US" altLang="en-US" sz="3100" i="1" dirty="0">
                <a:solidFill>
                  <a:srgbClr val="FF0000"/>
                </a:solidFill>
              </a:rPr>
            </a:br>
            <a:r>
              <a:rPr lang="en-US" altLang="en-US" sz="3100" i="1" dirty="0">
                <a:solidFill>
                  <a:srgbClr val="FF0000"/>
                </a:solidFill>
              </a:rPr>
              <a:t>   </a:t>
            </a:r>
            <a:r>
              <a:rPr lang="en-US" altLang="en-US" sz="3100" b="1" dirty="0">
                <a:solidFill>
                  <a:srgbClr val="FF0000"/>
                </a:solidFill>
              </a:rPr>
              <a:t>from </a:t>
            </a:r>
            <a:r>
              <a:rPr lang="en-US" altLang="en-US" sz="3100" i="1" dirty="0">
                <a:solidFill>
                  <a:srgbClr val="FF0000"/>
                </a:solidFill>
              </a:rPr>
              <a:t>section </a:t>
            </a:r>
            <a:r>
              <a:rPr lang="en-US" altLang="en-US" sz="3100" b="1" dirty="0">
                <a:solidFill>
                  <a:srgbClr val="FF0000"/>
                </a:solidFill>
              </a:rPr>
              <a:t>as </a:t>
            </a:r>
            <a:r>
              <a:rPr lang="en-US" altLang="en-US" sz="3100" i="1" dirty="0">
                <a:solidFill>
                  <a:srgbClr val="FF0000"/>
                </a:solidFill>
              </a:rPr>
              <a:t>S</a:t>
            </a:r>
            <a:br>
              <a:rPr lang="en-US" altLang="en-US" sz="3100" i="1" dirty="0">
                <a:solidFill>
                  <a:srgbClr val="FF0000"/>
                </a:solidFill>
              </a:rPr>
            </a:br>
            <a:r>
              <a:rPr lang="en-US" altLang="en-US" sz="3100" i="1" dirty="0">
                <a:solidFill>
                  <a:srgbClr val="FF0000"/>
                </a:solidFill>
              </a:rPr>
              <a:t>   </a:t>
            </a:r>
            <a:r>
              <a:rPr lang="en-US" altLang="en-US" sz="3100" b="1" dirty="0">
                <a:solidFill>
                  <a:srgbClr val="FF0000"/>
                </a:solidFill>
              </a:rPr>
              <a:t>where </a:t>
            </a:r>
            <a:r>
              <a:rPr lang="en-US" altLang="en-US" sz="3100" i="1" dirty="0">
                <a:solidFill>
                  <a:srgbClr val="FF0000"/>
                </a:solidFill>
              </a:rPr>
              <a:t>semester </a:t>
            </a:r>
            <a:r>
              <a:rPr lang="en-US" altLang="en-US" sz="3100" dirty="0">
                <a:solidFill>
                  <a:srgbClr val="FF0000"/>
                </a:solidFill>
              </a:rPr>
              <a:t>= ’Fall’ </a:t>
            </a:r>
            <a:r>
              <a:rPr lang="en-US" altLang="en-US" sz="3100" b="1" dirty="0">
                <a:solidFill>
                  <a:srgbClr val="FF0000"/>
                </a:solidFill>
              </a:rPr>
              <a:t>and </a:t>
            </a:r>
            <a:r>
              <a:rPr lang="en-US" altLang="en-US" sz="3100" i="1" dirty="0">
                <a:solidFill>
                  <a:srgbClr val="FF0000"/>
                </a:solidFill>
              </a:rPr>
              <a:t>year </a:t>
            </a:r>
            <a:r>
              <a:rPr lang="en-US" altLang="en-US" sz="3100" dirty="0">
                <a:solidFill>
                  <a:srgbClr val="FF0000"/>
                </a:solidFill>
              </a:rPr>
              <a:t>= 2017 </a:t>
            </a:r>
            <a:r>
              <a:rPr lang="en-US" altLang="en-US" sz="3100" b="1" dirty="0">
                <a:solidFill>
                  <a:srgbClr val="FF0000"/>
                </a:solidFill>
              </a:rPr>
              <a:t>and </a:t>
            </a:r>
            <a:br>
              <a:rPr lang="en-US" altLang="en-US" sz="3100" b="1" dirty="0">
                <a:solidFill>
                  <a:srgbClr val="FF0000"/>
                </a:solidFill>
              </a:rPr>
            </a:br>
            <a:r>
              <a:rPr lang="en-US" altLang="en-US" sz="3100" b="1" dirty="0">
                <a:solidFill>
                  <a:srgbClr val="FF0000"/>
                </a:solidFill>
              </a:rPr>
              <a:t>               exists  </a:t>
            </a:r>
            <a:r>
              <a:rPr lang="en-US" altLang="en-US" sz="3100" dirty="0">
                <a:solidFill>
                  <a:srgbClr val="FF0000"/>
                </a:solidFill>
              </a:rPr>
              <a:t>(</a:t>
            </a:r>
          </a:p>
          <a:p>
            <a:pPr>
              <a:buFont typeface="Monotype Sorts" charset="2"/>
              <a:buNone/>
            </a:pPr>
            <a:r>
              <a:rPr lang="en-US" altLang="en-US" sz="3100" b="1" dirty="0">
                <a:solidFill>
                  <a:srgbClr val="FF0000"/>
                </a:solidFill>
              </a:rPr>
              <a:t>		select </a:t>
            </a:r>
            <a:r>
              <a:rPr lang="en-US" altLang="en-US" sz="3100" dirty="0">
                <a:solidFill>
                  <a:srgbClr val="FF0000"/>
                </a:solidFill>
              </a:rPr>
              <a:t>*</a:t>
            </a:r>
            <a:br>
              <a:rPr lang="en-US" altLang="en-US" sz="3100" dirty="0">
                <a:solidFill>
                  <a:srgbClr val="FF0000"/>
                </a:solidFill>
              </a:rPr>
            </a:br>
            <a:r>
              <a:rPr lang="en-US" altLang="en-US" sz="3100" dirty="0">
                <a:solidFill>
                  <a:srgbClr val="FF0000"/>
                </a:solidFill>
              </a:rPr>
              <a:t>                  </a:t>
            </a:r>
            <a:r>
              <a:rPr lang="en-US" altLang="en-US" sz="3100" b="1" dirty="0">
                <a:solidFill>
                  <a:srgbClr val="FF0000"/>
                </a:solidFill>
              </a:rPr>
              <a:t>from </a:t>
            </a:r>
            <a:r>
              <a:rPr lang="en-US" altLang="en-US" sz="3100" i="1" dirty="0">
                <a:solidFill>
                  <a:srgbClr val="FF0000"/>
                </a:solidFill>
              </a:rPr>
              <a:t>section </a:t>
            </a:r>
            <a:r>
              <a:rPr lang="en-US" altLang="en-US" sz="3100" b="1" dirty="0">
                <a:solidFill>
                  <a:srgbClr val="FF0000"/>
                </a:solidFill>
              </a:rPr>
              <a:t>as </a:t>
            </a:r>
            <a:r>
              <a:rPr lang="en-US" altLang="en-US" sz="3100" i="1" dirty="0">
                <a:solidFill>
                  <a:srgbClr val="FF0000"/>
                </a:solidFill>
              </a:rPr>
              <a:t>T</a:t>
            </a:r>
            <a:br>
              <a:rPr lang="en-US" altLang="en-US" sz="3100" i="1" dirty="0">
                <a:solidFill>
                  <a:srgbClr val="FF0000"/>
                </a:solidFill>
              </a:rPr>
            </a:br>
            <a:r>
              <a:rPr lang="en-US" altLang="en-US" sz="3100" i="1" dirty="0">
                <a:solidFill>
                  <a:srgbClr val="FF0000"/>
                </a:solidFill>
              </a:rPr>
              <a:t>                 </a:t>
            </a:r>
            <a:r>
              <a:rPr lang="en-US" altLang="en-US" sz="3100" b="1" dirty="0">
                <a:solidFill>
                  <a:srgbClr val="FF0000"/>
                </a:solidFill>
              </a:rPr>
              <a:t>where </a:t>
            </a:r>
            <a:r>
              <a:rPr lang="en-US" altLang="en-US" sz="3100" i="1" dirty="0">
                <a:solidFill>
                  <a:srgbClr val="FF0000"/>
                </a:solidFill>
              </a:rPr>
              <a:t>semester </a:t>
            </a:r>
            <a:r>
              <a:rPr lang="en-US" altLang="en-US" sz="3100" dirty="0">
                <a:solidFill>
                  <a:srgbClr val="FF0000"/>
                </a:solidFill>
              </a:rPr>
              <a:t>= ’Spring’ </a:t>
            </a:r>
            <a:r>
              <a:rPr lang="en-US" altLang="en-US" sz="3100" b="1" dirty="0">
                <a:solidFill>
                  <a:srgbClr val="FF0000"/>
                </a:solidFill>
              </a:rPr>
              <a:t>and </a:t>
            </a:r>
            <a:r>
              <a:rPr lang="en-US" altLang="en-US" sz="3100" i="1" dirty="0">
                <a:solidFill>
                  <a:srgbClr val="FF0000"/>
                </a:solidFill>
              </a:rPr>
              <a:t>year</a:t>
            </a:r>
            <a:r>
              <a:rPr lang="en-US" altLang="en-US" sz="3100" dirty="0">
                <a:solidFill>
                  <a:srgbClr val="FF0000"/>
                </a:solidFill>
              </a:rPr>
              <a:t>= 2018 </a:t>
            </a:r>
            <a:br>
              <a:rPr lang="en-US" altLang="en-US" sz="3100" dirty="0">
                <a:solidFill>
                  <a:srgbClr val="FF0000"/>
                </a:solidFill>
              </a:rPr>
            </a:br>
            <a:r>
              <a:rPr lang="en-US" altLang="en-US" sz="3100" dirty="0">
                <a:solidFill>
                  <a:srgbClr val="FF0000"/>
                </a:solidFill>
              </a:rPr>
              <a:t>                                        </a:t>
            </a:r>
            <a:r>
              <a:rPr lang="en-US" altLang="en-US" sz="3100" b="1" dirty="0">
                <a:solidFill>
                  <a:srgbClr val="FF0000"/>
                </a:solidFill>
              </a:rPr>
              <a:t>and </a:t>
            </a:r>
            <a:r>
              <a:rPr lang="en-US" altLang="en-US" sz="3100" i="1" dirty="0" err="1">
                <a:solidFill>
                  <a:srgbClr val="FF0000"/>
                </a:solidFill>
              </a:rPr>
              <a:t>S</a:t>
            </a:r>
            <a:r>
              <a:rPr lang="en-US" altLang="en-US" sz="3100" dirty="0" err="1">
                <a:solidFill>
                  <a:srgbClr val="FF0000"/>
                </a:solidFill>
              </a:rPr>
              <a:t>.</a:t>
            </a:r>
            <a:r>
              <a:rPr lang="en-US" altLang="en-US" sz="3100" i="1" dirty="0" err="1">
                <a:solidFill>
                  <a:srgbClr val="FF0000"/>
                </a:solidFill>
              </a:rPr>
              <a:t>course_id</a:t>
            </a:r>
            <a:r>
              <a:rPr lang="en-US" altLang="en-US" sz="3100" i="1" dirty="0">
                <a:solidFill>
                  <a:srgbClr val="FF0000"/>
                </a:solidFill>
              </a:rPr>
              <a:t> </a:t>
            </a:r>
            <a:r>
              <a:rPr lang="en-US" altLang="en-US" sz="3100" dirty="0">
                <a:solidFill>
                  <a:srgbClr val="FF0000"/>
                </a:solidFill>
              </a:rPr>
              <a:t>= </a:t>
            </a:r>
            <a:r>
              <a:rPr lang="en-US" altLang="en-US" sz="3100" i="1" dirty="0" err="1">
                <a:solidFill>
                  <a:srgbClr val="FF0000"/>
                </a:solidFill>
              </a:rPr>
              <a:t>T</a:t>
            </a:r>
            <a:r>
              <a:rPr lang="en-US" altLang="en-US" sz="3100" dirty="0" err="1">
                <a:solidFill>
                  <a:srgbClr val="FF0000"/>
                </a:solidFill>
              </a:rPr>
              <a:t>.</a:t>
            </a:r>
            <a:r>
              <a:rPr lang="en-US" altLang="en-US" sz="3100" i="1" dirty="0" err="1">
                <a:solidFill>
                  <a:srgbClr val="FF0000"/>
                </a:solidFill>
              </a:rPr>
              <a:t>course_id</a:t>
            </a:r>
            <a:r>
              <a:rPr lang="en-US" altLang="en-US" sz="3100" dirty="0">
                <a:solidFill>
                  <a:srgbClr val="FF0000"/>
                </a:solidFill>
              </a:rPr>
              <a:t>);</a:t>
            </a:r>
            <a:endParaRPr lang="en-US" altLang="en-US" dirty="0">
              <a:solidFill>
                <a:srgbClr val="FF0000"/>
              </a:solidFill>
            </a:endParaRP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r>
              <a:rPr lang="en-US" altLang="en-US" b="1" dirty="0">
                <a:solidFill>
                  <a:srgbClr val="000099"/>
                </a:solidFill>
              </a:rPr>
              <a:t>Correlation name</a:t>
            </a:r>
            <a:r>
              <a:rPr lang="en-US" altLang="en-US" dirty="0"/>
              <a:t> – variable S  in the outer query</a:t>
            </a:r>
            <a:endParaRPr lang="en-US" altLang="en-US" b="1" dirty="0">
              <a:solidFill>
                <a:srgbClr val="000099"/>
              </a:solidFill>
            </a:endParaRPr>
          </a:p>
          <a:p>
            <a:r>
              <a:rPr lang="en-US" altLang="en-US" b="1" dirty="0">
                <a:solidFill>
                  <a:srgbClr val="000099"/>
                </a:solidFill>
              </a:rPr>
              <a:t>Correlated subquery </a:t>
            </a:r>
            <a:r>
              <a:rPr lang="en-US" altLang="en-US" dirty="0"/>
              <a:t>– the inner query</a:t>
            </a:r>
          </a:p>
          <a:p>
            <a:pPr>
              <a:buFont typeface="Monotype Sorts" charset="2"/>
              <a:buNone/>
            </a:pPr>
            <a:endParaRPr lang="en-US" altLang="en-US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2717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 of </a:t>
            </a:r>
            <a:r>
              <a:rPr lang="ja-JP" altLang="en-US"/>
              <a:t>“</a:t>
            </a:r>
            <a:r>
              <a:rPr lang="en-US" altLang="ja-JP"/>
              <a:t>not exists</a:t>
            </a:r>
            <a:r>
              <a:rPr lang="ja-JP" altLang="en-US"/>
              <a:t>”</a:t>
            </a:r>
            <a:r>
              <a:rPr lang="en-US" altLang="ja-JP"/>
              <a:t> Clause</a:t>
            </a:r>
            <a:endParaRPr lang="en-US" altLang="en-US"/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5712" y="1106488"/>
            <a:ext cx="7068712" cy="876300"/>
          </a:xfrm>
        </p:spPr>
        <p:txBody>
          <a:bodyPr>
            <a:normAutofit fontScale="85000" lnSpcReduction="10000"/>
          </a:bodyPr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dirty="0"/>
              <a:t>Find all students who have taken all courses offered in the Biology department.</a:t>
            </a:r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1054100" y="1976438"/>
            <a:ext cx="6162675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600" b="1" dirty="0">
                <a:solidFill>
                  <a:srgbClr val="FF0000"/>
                </a:solidFill>
              </a:rPr>
              <a:t>select distinct </a:t>
            </a:r>
            <a:r>
              <a:rPr kumimoji="1" lang="en-US" altLang="en-US" sz="1600" i="1" dirty="0">
                <a:solidFill>
                  <a:srgbClr val="FF0000"/>
                </a:solidFill>
              </a:rPr>
              <a:t>S</a:t>
            </a:r>
            <a:r>
              <a:rPr kumimoji="1" lang="en-US" altLang="en-US" sz="1600" dirty="0">
                <a:solidFill>
                  <a:srgbClr val="FF0000"/>
                </a:solidFill>
              </a:rPr>
              <a:t>.</a:t>
            </a:r>
            <a:r>
              <a:rPr kumimoji="1" lang="en-US" altLang="en-US" sz="1600" i="1" dirty="0">
                <a:solidFill>
                  <a:srgbClr val="FF0000"/>
                </a:solidFill>
              </a:rPr>
              <a:t>ID</a:t>
            </a:r>
            <a:r>
              <a:rPr kumimoji="1" lang="en-US" altLang="en-US" sz="1600" dirty="0">
                <a:solidFill>
                  <a:srgbClr val="FF0000"/>
                </a:solidFill>
              </a:rPr>
              <a:t>, </a:t>
            </a:r>
            <a:r>
              <a:rPr kumimoji="1" lang="en-US" altLang="en-US" sz="1600" i="1" dirty="0" err="1">
                <a:solidFill>
                  <a:srgbClr val="FF0000"/>
                </a:solidFill>
              </a:rPr>
              <a:t>S</a:t>
            </a:r>
            <a:r>
              <a:rPr kumimoji="1" lang="en-US" altLang="en-US" sz="1600" dirty="0" err="1">
                <a:solidFill>
                  <a:srgbClr val="FF0000"/>
                </a:solidFill>
              </a:rPr>
              <a:t>.</a:t>
            </a:r>
            <a:r>
              <a:rPr kumimoji="1" lang="en-US" altLang="en-US" sz="1600" i="1" dirty="0" err="1">
                <a:solidFill>
                  <a:srgbClr val="FF0000"/>
                </a:solidFill>
              </a:rPr>
              <a:t>name</a:t>
            </a:r>
            <a:endParaRPr kumimoji="1" lang="en-US" altLang="en-US" sz="1600" i="1" dirty="0">
              <a:solidFill>
                <a:srgbClr val="FF0000"/>
              </a:solidFill>
            </a:endParaRPr>
          </a:p>
          <a:p>
            <a:r>
              <a:rPr kumimoji="1" lang="en-US" altLang="en-US" sz="1600" b="1" dirty="0">
                <a:solidFill>
                  <a:srgbClr val="FF0000"/>
                </a:solidFill>
              </a:rPr>
              <a:t>from </a:t>
            </a:r>
            <a:r>
              <a:rPr kumimoji="1" lang="en-US" altLang="en-US" sz="1600" i="1" dirty="0">
                <a:solidFill>
                  <a:srgbClr val="FF0000"/>
                </a:solidFill>
              </a:rPr>
              <a:t>student </a:t>
            </a:r>
            <a:r>
              <a:rPr kumimoji="1" lang="en-US" altLang="en-US" sz="1600" b="1" dirty="0">
                <a:solidFill>
                  <a:srgbClr val="FF0000"/>
                </a:solidFill>
              </a:rPr>
              <a:t>as </a:t>
            </a:r>
            <a:r>
              <a:rPr kumimoji="1" lang="en-US" altLang="en-US" sz="1600" i="1" dirty="0">
                <a:solidFill>
                  <a:srgbClr val="FF0000"/>
                </a:solidFill>
              </a:rPr>
              <a:t>S</a:t>
            </a:r>
          </a:p>
          <a:p>
            <a:r>
              <a:rPr kumimoji="1" lang="en-US" altLang="en-US" sz="1600" b="1" dirty="0">
                <a:solidFill>
                  <a:srgbClr val="FF0000"/>
                </a:solidFill>
              </a:rPr>
              <a:t>where not exists </a:t>
            </a:r>
            <a:r>
              <a:rPr kumimoji="1" lang="en-US" altLang="en-US" sz="1600" dirty="0">
                <a:solidFill>
                  <a:srgbClr val="FF0000"/>
                </a:solidFill>
              </a:rPr>
              <a:t>( (</a:t>
            </a:r>
            <a:r>
              <a:rPr kumimoji="1" lang="en-US" altLang="en-US" sz="1600" b="1" dirty="0">
                <a:solidFill>
                  <a:srgbClr val="FF0000"/>
                </a:solidFill>
              </a:rPr>
              <a:t>select </a:t>
            </a:r>
            <a:r>
              <a:rPr kumimoji="1" lang="en-US" altLang="en-US" sz="1600" i="1" dirty="0" err="1">
                <a:solidFill>
                  <a:srgbClr val="FF0000"/>
                </a:solidFill>
              </a:rPr>
              <a:t>course_id</a:t>
            </a:r>
            <a:endParaRPr kumimoji="1" lang="en-US" altLang="en-US" sz="1600" i="1" dirty="0">
              <a:solidFill>
                <a:srgbClr val="FF0000"/>
              </a:solidFill>
            </a:endParaRPr>
          </a:p>
          <a:p>
            <a:r>
              <a:rPr kumimoji="1" lang="en-US" altLang="en-US" sz="1600" b="1" dirty="0">
                <a:solidFill>
                  <a:srgbClr val="FF0000"/>
                </a:solidFill>
              </a:rPr>
              <a:t>                                 from </a:t>
            </a:r>
            <a:r>
              <a:rPr kumimoji="1" lang="en-US" altLang="en-US" sz="1600" i="1" dirty="0">
                <a:solidFill>
                  <a:srgbClr val="FF0000"/>
                </a:solidFill>
              </a:rPr>
              <a:t>course</a:t>
            </a:r>
          </a:p>
          <a:p>
            <a:r>
              <a:rPr kumimoji="1" lang="en-US" altLang="en-US" sz="1600" b="1" dirty="0">
                <a:solidFill>
                  <a:srgbClr val="FF0000"/>
                </a:solidFill>
              </a:rPr>
              <a:t>                                 where </a:t>
            </a:r>
            <a:r>
              <a:rPr kumimoji="1" lang="en-US" altLang="en-US" sz="1600" i="1" dirty="0" err="1">
                <a:solidFill>
                  <a:srgbClr val="FF0000"/>
                </a:solidFill>
              </a:rPr>
              <a:t>dept_name</a:t>
            </a:r>
            <a:r>
              <a:rPr kumimoji="1" lang="en-US" altLang="en-US" sz="1600" i="1" dirty="0">
                <a:solidFill>
                  <a:srgbClr val="FF0000"/>
                </a:solidFill>
              </a:rPr>
              <a:t> </a:t>
            </a:r>
            <a:r>
              <a:rPr kumimoji="1" lang="en-US" altLang="en-US" sz="1600" dirty="0">
                <a:solidFill>
                  <a:srgbClr val="FF0000"/>
                </a:solidFill>
              </a:rPr>
              <a:t>= ’Biology’)</a:t>
            </a:r>
          </a:p>
          <a:p>
            <a:r>
              <a:rPr kumimoji="1" lang="en-US" altLang="en-US" sz="1600" b="1" dirty="0">
                <a:solidFill>
                  <a:srgbClr val="FF0000"/>
                </a:solidFill>
              </a:rPr>
              <a:t>                               except</a:t>
            </a:r>
          </a:p>
          <a:p>
            <a:r>
              <a:rPr kumimoji="1" lang="en-US" altLang="en-US" sz="1600" dirty="0">
                <a:solidFill>
                  <a:srgbClr val="FF0000"/>
                </a:solidFill>
              </a:rPr>
              <a:t>                                 (</a:t>
            </a:r>
            <a:r>
              <a:rPr kumimoji="1" lang="en-US" altLang="en-US" sz="1600" b="1" dirty="0">
                <a:solidFill>
                  <a:srgbClr val="FF0000"/>
                </a:solidFill>
              </a:rPr>
              <a:t>select </a:t>
            </a:r>
            <a:r>
              <a:rPr kumimoji="1" lang="en-US" altLang="en-US" sz="1600" i="1" dirty="0" err="1">
                <a:solidFill>
                  <a:srgbClr val="FF0000"/>
                </a:solidFill>
              </a:rPr>
              <a:t>T</a:t>
            </a:r>
            <a:r>
              <a:rPr kumimoji="1" lang="en-US" altLang="en-US" sz="1600" dirty="0" err="1">
                <a:solidFill>
                  <a:srgbClr val="FF0000"/>
                </a:solidFill>
              </a:rPr>
              <a:t>.</a:t>
            </a:r>
            <a:r>
              <a:rPr kumimoji="1" lang="en-US" altLang="en-US" sz="1600" i="1" dirty="0" err="1">
                <a:solidFill>
                  <a:srgbClr val="FF0000"/>
                </a:solidFill>
              </a:rPr>
              <a:t>course_id</a:t>
            </a:r>
            <a:endParaRPr kumimoji="1" lang="en-US" altLang="en-US" sz="1600" i="1" dirty="0">
              <a:solidFill>
                <a:srgbClr val="FF0000"/>
              </a:solidFill>
            </a:endParaRPr>
          </a:p>
          <a:p>
            <a:r>
              <a:rPr kumimoji="1" lang="en-US" altLang="en-US" sz="1600" b="1" dirty="0">
                <a:solidFill>
                  <a:srgbClr val="FF0000"/>
                </a:solidFill>
              </a:rPr>
              <a:t>                                   from </a:t>
            </a:r>
            <a:r>
              <a:rPr kumimoji="1" lang="en-US" altLang="en-US" sz="1600" i="1" dirty="0">
                <a:solidFill>
                  <a:srgbClr val="FF0000"/>
                </a:solidFill>
              </a:rPr>
              <a:t>takes </a:t>
            </a:r>
            <a:r>
              <a:rPr kumimoji="1" lang="en-US" altLang="en-US" sz="1600" b="1" dirty="0">
                <a:solidFill>
                  <a:srgbClr val="FF0000"/>
                </a:solidFill>
              </a:rPr>
              <a:t>as </a:t>
            </a:r>
            <a:r>
              <a:rPr kumimoji="1" lang="en-US" altLang="en-US" sz="1600" i="1" dirty="0">
                <a:solidFill>
                  <a:srgbClr val="FF0000"/>
                </a:solidFill>
              </a:rPr>
              <a:t>T</a:t>
            </a:r>
          </a:p>
          <a:p>
            <a:r>
              <a:rPr kumimoji="1" lang="en-US" altLang="en-US" sz="1600" b="1" dirty="0">
                <a:solidFill>
                  <a:srgbClr val="FF0000"/>
                </a:solidFill>
              </a:rPr>
              <a:t>                                   where </a:t>
            </a:r>
            <a:r>
              <a:rPr kumimoji="1" lang="en-US" altLang="en-US" sz="1600" i="1" dirty="0">
                <a:solidFill>
                  <a:srgbClr val="FF0000"/>
                </a:solidFill>
              </a:rPr>
              <a:t>S</a:t>
            </a:r>
            <a:r>
              <a:rPr kumimoji="1" lang="en-US" altLang="en-US" sz="1600" dirty="0">
                <a:solidFill>
                  <a:srgbClr val="FF0000"/>
                </a:solidFill>
              </a:rPr>
              <a:t>.</a:t>
            </a:r>
            <a:r>
              <a:rPr kumimoji="1" lang="en-US" altLang="en-US" sz="1600" i="1" dirty="0">
                <a:solidFill>
                  <a:srgbClr val="FF0000"/>
                </a:solidFill>
              </a:rPr>
              <a:t>ID </a:t>
            </a:r>
            <a:r>
              <a:rPr kumimoji="1" lang="en-US" altLang="en-US" sz="1600" dirty="0">
                <a:solidFill>
                  <a:srgbClr val="FF0000"/>
                </a:solidFill>
              </a:rPr>
              <a:t>= </a:t>
            </a:r>
            <a:r>
              <a:rPr kumimoji="1" lang="en-US" altLang="en-US" sz="1600" i="1" dirty="0">
                <a:solidFill>
                  <a:srgbClr val="FF0000"/>
                </a:solidFill>
              </a:rPr>
              <a:t>T</a:t>
            </a:r>
            <a:r>
              <a:rPr kumimoji="1" lang="en-US" altLang="en-US" sz="1600" dirty="0">
                <a:solidFill>
                  <a:srgbClr val="FF0000"/>
                </a:solidFill>
              </a:rPr>
              <a:t>.</a:t>
            </a:r>
            <a:r>
              <a:rPr kumimoji="1" lang="en-US" altLang="en-US" sz="1600" i="1" dirty="0">
                <a:solidFill>
                  <a:srgbClr val="FF0000"/>
                </a:solidFill>
              </a:rPr>
              <a:t>ID</a:t>
            </a:r>
            <a:r>
              <a:rPr kumimoji="1" lang="en-US" altLang="en-US" sz="1600" dirty="0">
                <a:solidFill>
                  <a:srgbClr val="FF0000"/>
                </a:solidFill>
              </a:rPr>
              <a:t>));</a:t>
            </a:r>
          </a:p>
          <a:p>
            <a:endParaRPr kumimoji="1" lang="en-US" altLang="en-US" sz="1600" dirty="0"/>
          </a:p>
          <a:p>
            <a:pPr>
              <a:buFontTx/>
              <a:buChar char="•"/>
            </a:pPr>
            <a:r>
              <a:rPr kumimoji="1" lang="en-US" altLang="en-US" sz="1600" dirty="0"/>
              <a:t>    First nested query lists all courses offered in Biology</a:t>
            </a:r>
          </a:p>
          <a:p>
            <a:pPr>
              <a:buFontTx/>
              <a:buChar char="•"/>
            </a:pPr>
            <a:r>
              <a:rPr kumimoji="1" lang="en-US" altLang="en-US" sz="1600" dirty="0"/>
              <a:t>    Second nested query lists all courses a particular student took</a:t>
            </a:r>
          </a:p>
          <a:p>
            <a:endParaRPr kumimoji="1" lang="en-US" altLang="en-US" sz="1600" dirty="0"/>
          </a:p>
        </p:txBody>
      </p:sp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690563" y="5129213"/>
            <a:ext cx="61976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1800"/>
              <a:t>   Note that </a:t>
            </a:r>
            <a:r>
              <a:rPr kumimoji="1" lang="en-US" altLang="en-US" sz="1800" i="1"/>
              <a:t>X – Y = Ø   </a:t>
            </a:r>
            <a:r>
              <a:rPr kumimoji="1" lang="en-US" altLang="en-US" sz="1800">
                <a:sym typeface="Symbol" panose="05050102010706020507" pitchFamily="18" charset="2"/>
              </a:rPr>
              <a:t>   </a:t>
            </a:r>
            <a:r>
              <a:rPr kumimoji="1" lang="en-US" altLang="en-US" sz="1800" i="1">
                <a:sym typeface="Symbol" panose="05050102010706020507" pitchFamily="18" charset="2"/>
              </a:rPr>
              <a:t>X</a:t>
            </a:r>
            <a:r>
              <a:rPr kumimoji="1" lang="en-US" altLang="en-US" sz="1800">
                <a:sym typeface="Symbol" panose="05050102010706020507" pitchFamily="18" charset="2"/>
              </a:rPr>
              <a:t> </a:t>
            </a:r>
            <a:r>
              <a:rPr kumimoji="1" lang="en-US" altLang="en-US" sz="1800" i="1">
                <a:sym typeface="Symbol" panose="05050102010706020507" pitchFamily="18" charset="2"/>
              </a:rPr>
              <a:t>Y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1800" i="1">
                <a:sym typeface="Symbol" panose="05050102010706020507" pitchFamily="18" charset="2"/>
              </a:rPr>
              <a:t>   Note: </a:t>
            </a:r>
            <a:r>
              <a:rPr kumimoji="1" lang="en-US" altLang="en-US" sz="1800">
                <a:sym typeface="Symbol" panose="05050102010706020507" pitchFamily="18" charset="2"/>
              </a:rPr>
              <a:t>Cannot write this query using</a:t>
            </a:r>
            <a:r>
              <a:rPr kumimoji="1" lang="en-US" altLang="en-US" sz="1800" i="1">
                <a:sym typeface="Symbol" panose="05050102010706020507" pitchFamily="18" charset="2"/>
              </a:rPr>
              <a:t> </a:t>
            </a:r>
            <a:r>
              <a:rPr kumimoji="1" lang="en-US" altLang="en-US" sz="1800">
                <a:sym typeface="Symbol" panose="05050102010706020507" pitchFamily="18" charset="2"/>
              </a:rPr>
              <a:t>=</a:t>
            </a:r>
            <a:r>
              <a:rPr kumimoji="1" lang="en-US" altLang="en-US" sz="1800" b="1">
                <a:sym typeface="Symbol" panose="05050102010706020507" pitchFamily="18" charset="2"/>
              </a:rPr>
              <a:t> all</a:t>
            </a:r>
            <a:r>
              <a:rPr kumimoji="1" lang="en-US" altLang="en-US" sz="1800" i="1">
                <a:sym typeface="Symbol" panose="05050102010706020507" pitchFamily="18" charset="2"/>
              </a:rPr>
              <a:t> </a:t>
            </a:r>
            <a:r>
              <a:rPr kumimoji="1" lang="en-US" altLang="en-US" sz="1800">
                <a:sym typeface="Symbol" panose="05050102010706020507" pitchFamily="18" charset="2"/>
              </a:rPr>
              <a:t>and its variants</a:t>
            </a: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334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Subqueries in the From Clause</a:t>
            </a:r>
          </a:p>
        </p:txBody>
      </p:sp>
    </p:spTree>
    <p:extLst>
      <p:ext uri="{BB962C8B-B14F-4D97-AF65-F5344CB8AC3E}">
        <p14:creationId xmlns:p14="http://schemas.microsoft.com/office/powerpoint/2010/main" val="1540196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Subqueries in the Form Clause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600200"/>
            <a:ext cx="7848600" cy="4383088"/>
          </a:xfrm>
        </p:spPr>
        <p:txBody>
          <a:bodyPr>
            <a:noAutofit/>
          </a:bodyPr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2400" dirty="0"/>
              <a:t>SQL allows a subquery expression to be used in the </a:t>
            </a:r>
            <a:r>
              <a:rPr lang="en-US" altLang="en-US" sz="2400" b="1" dirty="0"/>
              <a:t>from </a:t>
            </a:r>
            <a:r>
              <a:rPr lang="en-US" altLang="en-US" sz="2400" dirty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2400" b="1" dirty="0"/>
              <a:t>Find the average instructors’ salaries of those departments where the average salary is greater than $42,000.”</a:t>
            </a:r>
          </a:p>
          <a:p>
            <a:pPr lvl="1"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2400" b="1" dirty="0">
                <a:solidFill>
                  <a:srgbClr val="FF0000"/>
                </a:solidFill>
              </a:rPr>
              <a:t>     select </a:t>
            </a:r>
            <a:r>
              <a:rPr lang="en-US" altLang="en-US" sz="2400" i="1" dirty="0">
                <a:solidFill>
                  <a:srgbClr val="FF0000"/>
                </a:solidFill>
              </a:rPr>
              <a:t>dept_name</a:t>
            </a:r>
            <a:r>
              <a:rPr lang="en-US" altLang="en-US" sz="2400" dirty="0">
                <a:solidFill>
                  <a:srgbClr val="FF0000"/>
                </a:solidFill>
              </a:rPr>
              <a:t>, </a:t>
            </a:r>
            <a:r>
              <a:rPr lang="en-US" altLang="en-US" sz="2400" i="1" dirty="0" err="1">
                <a:solidFill>
                  <a:srgbClr val="FF0000"/>
                </a:solidFill>
              </a:rPr>
              <a:t>avg_salary</a:t>
            </a:r>
            <a:r>
              <a:rPr lang="en-US" altLang="en-US" sz="2400" i="1" dirty="0">
                <a:solidFill>
                  <a:srgbClr val="FF0000"/>
                </a:solidFill>
              </a:rPr>
              <a:t/>
            </a:r>
            <a:br>
              <a:rPr lang="en-US" altLang="en-US" sz="2400" i="1" dirty="0">
                <a:solidFill>
                  <a:srgbClr val="FF0000"/>
                </a:solidFill>
              </a:rPr>
            </a:br>
            <a:r>
              <a:rPr lang="en-US" altLang="en-US" sz="2400" b="1" dirty="0">
                <a:solidFill>
                  <a:srgbClr val="FF0000"/>
                </a:solidFill>
              </a:rPr>
              <a:t>from </a:t>
            </a:r>
            <a:r>
              <a:rPr lang="en-US" altLang="en-US" sz="2400" dirty="0">
                <a:solidFill>
                  <a:srgbClr val="FF0000"/>
                </a:solidFill>
              </a:rPr>
              <a:t>( </a:t>
            </a:r>
            <a:r>
              <a:rPr lang="en-US" altLang="en-US" sz="2400" b="1" dirty="0">
                <a:solidFill>
                  <a:srgbClr val="FF0000"/>
                </a:solidFill>
              </a:rPr>
              <a:t>select </a:t>
            </a:r>
            <a:r>
              <a:rPr lang="en-US" altLang="en-US" sz="2400" i="1" dirty="0">
                <a:solidFill>
                  <a:srgbClr val="FF0000"/>
                </a:solidFill>
              </a:rPr>
              <a:t>dept_name</a:t>
            </a:r>
            <a:r>
              <a:rPr lang="en-US" altLang="en-US" sz="2400" dirty="0">
                <a:solidFill>
                  <a:srgbClr val="FF0000"/>
                </a:solidFill>
              </a:rPr>
              <a:t>, </a:t>
            </a:r>
            <a:r>
              <a:rPr lang="en-US" altLang="en-US" sz="2400" b="1" dirty="0" err="1">
                <a:solidFill>
                  <a:srgbClr val="FF0000"/>
                </a:solidFill>
              </a:rPr>
              <a:t>avg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(</a:t>
            </a:r>
            <a:r>
              <a:rPr lang="en-US" altLang="en-US" sz="2400" i="1" dirty="0">
                <a:solidFill>
                  <a:srgbClr val="FF0000"/>
                </a:solidFill>
              </a:rPr>
              <a:t>salary</a:t>
            </a:r>
            <a:r>
              <a:rPr lang="en-US" altLang="en-US" sz="2400" dirty="0">
                <a:solidFill>
                  <a:srgbClr val="FF0000"/>
                </a:solidFill>
              </a:rPr>
              <a:t>) </a:t>
            </a:r>
            <a:r>
              <a:rPr lang="en-US" altLang="en-US" sz="2400" b="1" dirty="0">
                <a:solidFill>
                  <a:srgbClr val="FF0000"/>
                </a:solidFill>
              </a:rPr>
              <a:t>as </a:t>
            </a:r>
            <a:r>
              <a:rPr lang="en-US" altLang="en-US" sz="2400" i="1" dirty="0" err="1">
                <a:solidFill>
                  <a:srgbClr val="FF0000"/>
                </a:solidFill>
              </a:rPr>
              <a:t>avg_salary</a:t>
            </a:r>
            <a:r>
              <a:rPr lang="en-US" altLang="en-US" sz="2400" i="1" dirty="0">
                <a:solidFill>
                  <a:srgbClr val="FF0000"/>
                </a:solidFill>
              </a:rPr>
              <a:t/>
            </a:r>
            <a:br>
              <a:rPr lang="en-US" altLang="en-US" sz="2400" i="1" dirty="0">
                <a:solidFill>
                  <a:srgbClr val="FF0000"/>
                </a:solidFill>
              </a:rPr>
            </a:br>
            <a:r>
              <a:rPr lang="en-US" altLang="en-US" sz="2400" i="1" dirty="0">
                <a:solidFill>
                  <a:srgbClr val="FF0000"/>
                </a:solidFill>
              </a:rPr>
              <a:t>           </a:t>
            </a:r>
            <a:r>
              <a:rPr lang="en-US" altLang="en-US" sz="2400" b="1" dirty="0">
                <a:solidFill>
                  <a:srgbClr val="FF0000"/>
                </a:solidFill>
              </a:rPr>
              <a:t>from </a:t>
            </a:r>
            <a:r>
              <a:rPr lang="en-US" altLang="en-US" sz="2400" i="1" dirty="0">
                <a:solidFill>
                  <a:srgbClr val="FF0000"/>
                </a:solidFill>
              </a:rPr>
              <a:t>instructor</a:t>
            </a:r>
            <a:br>
              <a:rPr lang="en-US" altLang="en-US" sz="2400" i="1" dirty="0">
                <a:solidFill>
                  <a:srgbClr val="FF0000"/>
                </a:solidFill>
              </a:rPr>
            </a:br>
            <a:r>
              <a:rPr lang="en-US" altLang="en-US" sz="2400" i="1" dirty="0">
                <a:solidFill>
                  <a:srgbClr val="FF0000"/>
                </a:solidFill>
              </a:rPr>
              <a:t>           </a:t>
            </a:r>
            <a:r>
              <a:rPr lang="en-US" altLang="en-US" sz="2400" b="1" dirty="0">
                <a:solidFill>
                  <a:srgbClr val="FF0000"/>
                </a:solidFill>
              </a:rPr>
              <a:t>group by </a:t>
            </a:r>
            <a:r>
              <a:rPr lang="en-US" altLang="en-US" sz="2400" i="1" dirty="0">
                <a:solidFill>
                  <a:srgbClr val="FF0000"/>
                </a:solidFill>
              </a:rPr>
              <a:t>dept_name</a:t>
            </a:r>
            <a:r>
              <a:rPr lang="en-US" altLang="en-US" sz="2400" dirty="0">
                <a:solidFill>
                  <a:srgbClr val="FF0000"/>
                </a:solidFill>
              </a:rPr>
              <a:t>)</a:t>
            </a:r>
            <a:br>
              <a:rPr lang="en-US" altLang="en-US" sz="2400" dirty="0">
                <a:solidFill>
                  <a:srgbClr val="FF0000"/>
                </a:solidFill>
              </a:rPr>
            </a:br>
            <a:r>
              <a:rPr lang="en-US" altLang="en-US" sz="2400" b="1" dirty="0">
                <a:solidFill>
                  <a:srgbClr val="FF0000"/>
                </a:solidFill>
              </a:rPr>
              <a:t>where </a:t>
            </a:r>
            <a:r>
              <a:rPr lang="en-US" altLang="en-US" sz="2400" i="1" dirty="0" err="1">
                <a:solidFill>
                  <a:srgbClr val="FF0000"/>
                </a:solidFill>
              </a:rPr>
              <a:t>avg_salary</a:t>
            </a:r>
            <a:r>
              <a:rPr lang="en-US" altLang="en-US" sz="2400" i="1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2400" dirty="0"/>
              <a:t>Note that we do not need to use the </a:t>
            </a:r>
            <a:r>
              <a:rPr lang="en-US" altLang="en-US" sz="2400" b="1" dirty="0"/>
              <a:t>having </a:t>
            </a:r>
            <a:r>
              <a:rPr lang="en-US" altLang="en-US" sz="2400" dirty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endParaRPr lang="en-US" altLang="en-US" sz="2400" dirty="0"/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18254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Subqueries in the Form Clause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>
            <a:noAutofit/>
          </a:bodyPr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endParaRPr lang="en-US" altLang="en-US" sz="2400" dirty="0"/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2400" dirty="0"/>
              <a:t>Another way to write above query</a:t>
            </a:r>
          </a:p>
          <a:p>
            <a:pPr marL="0" indent="0">
              <a:buNone/>
              <a:tabLst>
                <a:tab pos="1146175" algn="l"/>
                <a:tab pos="1608138" algn="l"/>
                <a:tab pos="1711325" algn="l"/>
              </a:tabLst>
            </a:pPr>
            <a:endParaRPr lang="en-US" altLang="en-US" sz="2400" dirty="0"/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2400" b="1" dirty="0"/>
              <a:t>     </a:t>
            </a:r>
            <a:r>
              <a:rPr lang="en-US" altLang="en-US" sz="2400" b="1" dirty="0">
                <a:solidFill>
                  <a:srgbClr val="FF0000"/>
                </a:solidFill>
              </a:rPr>
              <a:t>select </a:t>
            </a:r>
            <a:r>
              <a:rPr lang="en-US" altLang="en-US" sz="2400" i="1" dirty="0" err="1">
                <a:solidFill>
                  <a:srgbClr val="FF0000"/>
                </a:solidFill>
              </a:rPr>
              <a:t>dept_name</a:t>
            </a:r>
            <a:r>
              <a:rPr lang="en-US" altLang="en-US" sz="2400" dirty="0">
                <a:solidFill>
                  <a:srgbClr val="FF0000"/>
                </a:solidFill>
              </a:rPr>
              <a:t>, </a:t>
            </a:r>
            <a:r>
              <a:rPr lang="en-US" altLang="en-US" sz="2400" i="1" dirty="0" err="1">
                <a:solidFill>
                  <a:srgbClr val="FF0000"/>
                </a:solidFill>
              </a:rPr>
              <a:t>avg_salary</a:t>
            </a:r>
            <a:r>
              <a:rPr lang="en-US" altLang="en-US" sz="2400" i="1" dirty="0">
                <a:solidFill>
                  <a:srgbClr val="FF0000"/>
                </a:solidFill>
              </a:rPr>
              <a:t/>
            </a:r>
            <a:br>
              <a:rPr lang="en-US" altLang="en-US" sz="2400" i="1" dirty="0">
                <a:solidFill>
                  <a:srgbClr val="FF0000"/>
                </a:solidFill>
              </a:rPr>
            </a:br>
            <a:r>
              <a:rPr lang="en-US" altLang="en-US" sz="2400" b="1" dirty="0">
                <a:solidFill>
                  <a:srgbClr val="FF0000"/>
                </a:solidFill>
              </a:rPr>
              <a:t>from </a:t>
            </a:r>
            <a:r>
              <a:rPr lang="en-US" altLang="en-US" sz="2400" dirty="0">
                <a:solidFill>
                  <a:srgbClr val="FF0000"/>
                </a:solidFill>
              </a:rPr>
              <a:t>( </a:t>
            </a:r>
            <a:r>
              <a:rPr lang="en-US" altLang="en-US" sz="2400" b="1" dirty="0">
                <a:solidFill>
                  <a:srgbClr val="FF0000"/>
                </a:solidFill>
              </a:rPr>
              <a:t>select </a:t>
            </a:r>
            <a:r>
              <a:rPr lang="en-US" altLang="en-US" sz="2400" i="1" dirty="0" err="1">
                <a:solidFill>
                  <a:srgbClr val="FF0000"/>
                </a:solidFill>
              </a:rPr>
              <a:t>dept_name</a:t>
            </a:r>
            <a:r>
              <a:rPr lang="en-US" altLang="en-US" sz="2400" dirty="0">
                <a:solidFill>
                  <a:srgbClr val="FF0000"/>
                </a:solidFill>
              </a:rPr>
              <a:t>, </a:t>
            </a:r>
            <a:r>
              <a:rPr lang="en-US" altLang="en-US" sz="2400" b="1" dirty="0" err="1">
                <a:solidFill>
                  <a:srgbClr val="FF0000"/>
                </a:solidFill>
              </a:rPr>
              <a:t>avg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(</a:t>
            </a:r>
            <a:r>
              <a:rPr lang="en-US" altLang="en-US" sz="2400" i="1" dirty="0">
                <a:solidFill>
                  <a:srgbClr val="FF0000"/>
                </a:solidFill>
              </a:rPr>
              <a:t>salary</a:t>
            </a:r>
            <a:r>
              <a:rPr lang="en-US" altLang="en-US" sz="2400" dirty="0">
                <a:solidFill>
                  <a:srgbClr val="FF0000"/>
                </a:solidFill>
              </a:rPr>
              <a:t>) </a:t>
            </a:r>
            <a:r>
              <a:rPr lang="en-US" altLang="en-US" sz="2400" i="1" dirty="0">
                <a:solidFill>
                  <a:srgbClr val="FF0000"/>
                </a:solidFill>
              </a:rPr>
              <a:t/>
            </a:r>
            <a:br>
              <a:rPr lang="en-US" altLang="en-US" sz="2400" i="1" dirty="0">
                <a:solidFill>
                  <a:srgbClr val="FF0000"/>
                </a:solidFill>
              </a:rPr>
            </a:br>
            <a:r>
              <a:rPr lang="en-US" altLang="en-US" sz="2400" i="1" dirty="0">
                <a:solidFill>
                  <a:srgbClr val="FF0000"/>
                </a:solidFill>
              </a:rPr>
              <a:t>           </a:t>
            </a:r>
            <a:r>
              <a:rPr lang="en-US" altLang="en-US" sz="2400" b="1" dirty="0">
                <a:solidFill>
                  <a:srgbClr val="FF0000"/>
                </a:solidFill>
              </a:rPr>
              <a:t>from </a:t>
            </a:r>
            <a:r>
              <a:rPr lang="en-US" altLang="en-US" sz="2400" i="1" dirty="0">
                <a:solidFill>
                  <a:srgbClr val="FF0000"/>
                </a:solidFill>
              </a:rPr>
              <a:t>instructor</a:t>
            </a:r>
            <a:br>
              <a:rPr lang="en-US" altLang="en-US" sz="2400" i="1" dirty="0">
                <a:solidFill>
                  <a:srgbClr val="FF0000"/>
                </a:solidFill>
              </a:rPr>
            </a:br>
            <a:r>
              <a:rPr lang="en-US" altLang="en-US" sz="2400" i="1" dirty="0">
                <a:solidFill>
                  <a:srgbClr val="FF0000"/>
                </a:solidFill>
              </a:rPr>
              <a:t>           </a:t>
            </a:r>
            <a:r>
              <a:rPr lang="en-US" altLang="en-US" sz="2400" b="1" dirty="0">
                <a:solidFill>
                  <a:srgbClr val="FF0000"/>
                </a:solidFill>
              </a:rPr>
              <a:t>group by </a:t>
            </a:r>
            <a:r>
              <a:rPr lang="en-US" altLang="en-US" sz="2400" i="1" dirty="0" err="1">
                <a:solidFill>
                  <a:srgbClr val="FF0000"/>
                </a:solidFill>
              </a:rPr>
              <a:t>dept_name</a:t>
            </a:r>
            <a:r>
              <a:rPr lang="en-US" altLang="en-US" sz="2400" dirty="0">
                <a:solidFill>
                  <a:srgbClr val="FF0000"/>
                </a:solidFill>
              </a:rPr>
              <a:t>) 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2400" b="1" dirty="0">
                <a:solidFill>
                  <a:srgbClr val="FF0000"/>
                </a:solidFill>
              </a:rPr>
              <a:t>                as </a:t>
            </a:r>
            <a:r>
              <a:rPr lang="en-US" altLang="en-US" sz="2400" i="1" dirty="0" err="1">
                <a:solidFill>
                  <a:srgbClr val="FF0000"/>
                </a:solidFill>
              </a:rPr>
              <a:t>dept_avg</a:t>
            </a:r>
            <a:r>
              <a:rPr lang="en-US" altLang="en-US" sz="2400" i="1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(</a:t>
            </a:r>
            <a:r>
              <a:rPr lang="en-US" altLang="en-US" sz="2400" i="1" dirty="0" err="1">
                <a:solidFill>
                  <a:srgbClr val="FF0000"/>
                </a:solidFill>
              </a:rPr>
              <a:t>dept_name</a:t>
            </a:r>
            <a:r>
              <a:rPr lang="en-US" altLang="en-US" sz="2400" dirty="0">
                <a:solidFill>
                  <a:srgbClr val="FF0000"/>
                </a:solidFill>
              </a:rPr>
              <a:t>, </a:t>
            </a:r>
            <a:r>
              <a:rPr lang="en-US" altLang="en-US" sz="2400" i="1" dirty="0" err="1">
                <a:solidFill>
                  <a:srgbClr val="FF0000"/>
                </a:solidFill>
              </a:rPr>
              <a:t>avg_salary</a:t>
            </a:r>
            <a:r>
              <a:rPr lang="en-US" altLang="en-US" sz="2400" dirty="0">
                <a:solidFill>
                  <a:srgbClr val="FF0000"/>
                </a:solidFill>
              </a:rPr>
              <a:t>)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2400" b="1" dirty="0">
                <a:solidFill>
                  <a:srgbClr val="FF0000"/>
                </a:solidFill>
              </a:rPr>
              <a:t>    where </a:t>
            </a:r>
            <a:r>
              <a:rPr lang="en-US" altLang="en-US" sz="2400" i="1" dirty="0" err="1">
                <a:solidFill>
                  <a:srgbClr val="FF0000"/>
                </a:solidFill>
              </a:rPr>
              <a:t>avg_salary</a:t>
            </a:r>
            <a:r>
              <a:rPr lang="en-US" altLang="en-US" sz="2400" i="1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endParaRPr lang="en-US" altLang="en-US" sz="2400" dirty="0"/>
          </a:p>
          <a:p>
            <a:pPr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18254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12713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Modification of the Database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2025" y="1363663"/>
            <a:ext cx="7747000" cy="3768725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/>
              <a:t>Deletion of tuples from a given relation.</a:t>
            </a:r>
            <a:endParaRPr lang="en-US" altLang="en-US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/>
              <a:t>Insertion of new tuples into a given relation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/>
              <a:t>Updating of values in some tuples in a given relation</a:t>
            </a:r>
          </a:p>
        </p:txBody>
      </p:sp>
    </p:spTree>
    <p:extLst>
      <p:ext uri="{BB962C8B-B14F-4D97-AF65-F5344CB8AC3E}">
        <p14:creationId xmlns:p14="http://schemas.microsoft.com/office/powerpoint/2010/main" val="14367765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33338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Deletion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747000" cy="5175250"/>
          </a:xfrm>
        </p:spPr>
        <p:txBody>
          <a:bodyPr>
            <a:noAutofit/>
          </a:bodyPr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Delete all instructors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 from </a:t>
            </a:r>
            <a: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instructor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Delete all instructors from the Finance department</a:t>
            </a:r>
            <a:b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 from </a:t>
            </a:r>
            <a: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instructor</a:t>
            </a:r>
            <a:b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altLang="en-US" sz="24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dept_name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’Finance’;</a:t>
            </a:r>
          </a:p>
        </p:txBody>
      </p:sp>
    </p:spTree>
    <p:extLst>
      <p:ext uri="{BB962C8B-B14F-4D97-AF65-F5344CB8AC3E}">
        <p14:creationId xmlns:p14="http://schemas.microsoft.com/office/powerpoint/2010/main" val="8900730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65357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Deletion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747000" cy="5175250"/>
          </a:xfrm>
        </p:spPr>
        <p:txBody>
          <a:bodyPr>
            <a:noAutofit/>
          </a:bodyPr>
          <a:lstStyle/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Delete all tuples in the </a:t>
            </a: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instructor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relation for those instructors associated with a department located in the Watson building.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 from </a:t>
            </a:r>
            <a: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instructor</a:t>
            </a:r>
            <a:b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altLang="en-US" sz="24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dept</a:t>
            </a:r>
            <a: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name 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altLang="en-US" sz="24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dept</a:t>
            </a:r>
            <a: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name</a:t>
            </a:r>
            <a:b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</a:t>
            </a:r>
            <a:b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building 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’Watson’);</a:t>
            </a:r>
          </a:p>
          <a:p>
            <a:pPr>
              <a:tabLst>
                <a:tab pos="1652588" algn="l"/>
                <a:tab pos="2633663" algn="l"/>
              </a:tabLst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0730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 (Cont.)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2" y="1421607"/>
            <a:ext cx="7661275" cy="1268412"/>
          </a:xfrm>
        </p:spPr>
        <p:txBody>
          <a:bodyPr>
            <a:normAutofit/>
          </a:bodyPr>
          <a:lstStyle/>
          <a:p>
            <a:pPr>
              <a:tabLst>
                <a:tab pos="1370013" algn="l"/>
                <a:tab pos="3140075" algn="l"/>
              </a:tabLst>
            </a:pPr>
            <a:r>
              <a:rPr lang="en-US" altLang="en-US" sz="2400" dirty="0"/>
              <a:t>Delete all instructors whose salary is less than the average salary of instructors</a:t>
            </a:r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1371600" y="2493963"/>
            <a:ext cx="74152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2000" b="1" dirty="0">
                <a:solidFill>
                  <a:srgbClr val="FF0000"/>
                </a:solidFill>
              </a:rPr>
              <a:t>delete from </a:t>
            </a:r>
            <a:r>
              <a:rPr kumimoji="1" lang="en-US" altLang="en-US" sz="2000" i="1" dirty="0">
                <a:solidFill>
                  <a:srgbClr val="FF0000"/>
                </a:solidFill>
              </a:rPr>
              <a:t>instructor</a:t>
            </a:r>
          </a:p>
          <a:p>
            <a:r>
              <a:rPr kumimoji="1" lang="en-US" altLang="en-US" sz="2000" b="1" dirty="0">
                <a:solidFill>
                  <a:srgbClr val="FF0000"/>
                </a:solidFill>
              </a:rPr>
              <a:t>where </a:t>
            </a:r>
            <a:r>
              <a:rPr kumimoji="1" lang="en-US" altLang="en-US" sz="2000" i="1" dirty="0">
                <a:solidFill>
                  <a:srgbClr val="FF0000"/>
                </a:solidFill>
              </a:rPr>
              <a:t>salary </a:t>
            </a:r>
            <a:r>
              <a:rPr kumimoji="1" lang="en-US" altLang="en-US" sz="2000" dirty="0">
                <a:solidFill>
                  <a:srgbClr val="FF0000"/>
                </a:solidFill>
              </a:rPr>
              <a:t>&lt; (</a:t>
            </a:r>
            <a:r>
              <a:rPr kumimoji="1" lang="en-US" altLang="en-US" sz="2000" b="1" dirty="0">
                <a:solidFill>
                  <a:srgbClr val="FF0000"/>
                </a:solidFill>
              </a:rPr>
              <a:t>select </a:t>
            </a:r>
            <a:r>
              <a:rPr kumimoji="1" lang="en-US" altLang="en-US" sz="2000" b="1" dirty="0" err="1">
                <a:solidFill>
                  <a:srgbClr val="FF0000"/>
                </a:solidFill>
              </a:rPr>
              <a:t>avg</a:t>
            </a:r>
            <a:r>
              <a:rPr kumimoji="1" lang="en-US" altLang="en-US" sz="2000" b="1" dirty="0">
                <a:solidFill>
                  <a:srgbClr val="FF0000"/>
                </a:solidFill>
              </a:rPr>
              <a:t> </a:t>
            </a:r>
            <a:r>
              <a:rPr kumimoji="1" lang="en-US" altLang="en-US" sz="2000" dirty="0">
                <a:solidFill>
                  <a:srgbClr val="FF0000"/>
                </a:solidFill>
              </a:rPr>
              <a:t>(</a:t>
            </a:r>
            <a:r>
              <a:rPr kumimoji="1" lang="en-US" altLang="en-US" sz="2000" i="1" dirty="0">
                <a:solidFill>
                  <a:srgbClr val="FF0000"/>
                </a:solidFill>
              </a:rPr>
              <a:t>salary</a:t>
            </a:r>
            <a:r>
              <a:rPr kumimoji="1" lang="en-US" altLang="en-US" sz="2000" dirty="0">
                <a:solidFill>
                  <a:srgbClr val="FF0000"/>
                </a:solidFill>
              </a:rPr>
              <a:t>) </a:t>
            </a:r>
          </a:p>
          <a:p>
            <a:r>
              <a:rPr kumimoji="1" lang="en-US" altLang="en-US" sz="2000" b="1" dirty="0">
                <a:solidFill>
                  <a:srgbClr val="FF0000"/>
                </a:solidFill>
              </a:rPr>
              <a:t>                           from </a:t>
            </a:r>
            <a:r>
              <a:rPr kumimoji="1" lang="en-US" altLang="en-US" sz="2000" i="1" dirty="0">
                <a:solidFill>
                  <a:srgbClr val="FF0000"/>
                </a:solidFill>
              </a:rPr>
              <a:t>instructor</a:t>
            </a:r>
            <a:r>
              <a:rPr kumimoji="1" lang="en-US" altLang="en-US" sz="2000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63492" name="Text Box 5"/>
          <p:cNvSpPr txBox="1">
            <a:spLocks noChangeArrowheads="1"/>
          </p:cNvSpPr>
          <p:nvPr/>
        </p:nvSpPr>
        <p:spPr bwMode="auto">
          <a:xfrm>
            <a:off x="685800" y="3962400"/>
            <a:ext cx="7527925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93750" indent="-3365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spcBef>
                <a:spcPct val="35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en-US" sz="1800" dirty="0"/>
              <a:t>Problem:  as we delete tuples from deposit, the average salary changes</a:t>
            </a:r>
          </a:p>
          <a:p>
            <a:pPr lvl="1">
              <a:spcBef>
                <a:spcPct val="35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en-US" sz="1800" dirty="0"/>
              <a:t>Solution used in SQL: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105000"/>
              <a:buFont typeface="Monotype Sorts" charset="2"/>
              <a:buNone/>
            </a:pPr>
            <a:r>
              <a:rPr kumimoji="1" lang="en-US" altLang="en-US" sz="1800" dirty="0"/>
              <a:t>       1.   First, compute </a:t>
            </a:r>
            <a:r>
              <a:rPr kumimoji="1" lang="en-US" altLang="en-US" sz="1800" b="1" dirty="0" err="1"/>
              <a:t>avg</a:t>
            </a:r>
            <a:r>
              <a:rPr kumimoji="1" lang="en-US" altLang="en-US" sz="1800" dirty="0"/>
              <a:t> (salary) and find all tuples to delete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105000"/>
              <a:buFont typeface="Monotype Sorts" charset="2"/>
              <a:buNone/>
            </a:pPr>
            <a:endParaRPr kumimoji="1" lang="en-US" altLang="en-US" sz="800" dirty="0"/>
          </a:p>
          <a:p>
            <a:pPr lvl="1">
              <a:spcBef>
                <a:spcPct val="35000"/>
              </a:spcBef>
              <a:buClr>
                <a:srgbClr val="CC6600"/>
              </a:buClr>
              <a:buSzPct val="105000"/>
              <a:buFont typeface="Monotype Sorts" charset="2"/>
              <a:buNone/>
            </a:pPr>
            <a:r>
              <a:rPr kumimoji="1" lang="en-US" altLang="en-US" sz="1800" dirty="0"/>
              <a:t>       2.   Next, delete all tuples found above (without 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105000"/>
              <a:buFont typeface="Monotype Sorts" charset="2"/>
              <a:buNone/>
            </a:pPr>
            <a:r>
              <a:rPr kumimoji="1" lang="en-US" altLang="en-US" sz="1800" dirty="0"/>
              <a:t>             </a:t>
            </a:r>
            <a:r>
              <a:rPr kumimoji="1" lang="en-US" altLang="en-US" sz="1800" dirty="0" err="1"/>
              <a:t>recomputing</a:t>
            </a:r>
            <a:r>
              <a:rPr kumimoji="1" lang="en-US" altLang="en-US" sz="1800" dirty="0"/>
              <a:t>  </a:t>
            </a:r>
            <a:r>
              <a:rPr kumimoji="1" lang="en-US" altLang="en-US" sz="1800" b="1" dirty="0" err="1"/>
              <a:t>avg</a:t>
            </a:r>
            <a:r>
              <a:rPr kumimoji="1" lang="en-US" altLang="en-US" sz="1800" dirty="0"/>
              <a:t> or retesting the tuples) 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12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Definition Language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7051" y="2469931"/>
            <a:ext cx="7145383" cy="2633663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The schema for each relation.</a:t>
            </a:r>
          </a:p>
          <a:p>
            <a:r>
              <a:rPr lang="en-US" altLang="en-US" sz="2400" dirty="0"/>
              <a:t>The type of values associated with each attribute.</a:t>
            </a:r>
          </a:p>
          <a:p>
            <a:r>
              <a:rPr lang="en-US" altLang="en-US" sz="2400" dirty="0"/>
              <a:t>The Integrity constraints</a:t>
            </a:r>
          </a:p>
          <a:p>
            <a:r>
              <a:rPr lang="en-US" altLang="en-US" sz="2400" dirty="0"/>
              <a:t>The set of indices to be maintained for each relation.</a:t>
            </a:r>
          </a:p>
          <a:p>
            <a:r>
              <a:rPr lang="en-US" altLang="en-US" sz="2400" dirty="0"/>
              <a:t>Security and authorization information for each relation.</a:t>
            </a:r>
          </a:p>
          <a:p>
            <a:r>
              <a:rPr lang="en-US" altLang="en-US" sz="2400" dirty="0"/>
              <a:t>The physical storage structure of each relation on disk.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762000" y="1295400"/>
            <a:ext cx="7696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kumimoji="1"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 SQL data-definition language (DDL) allows the specification of information about relations, including:</a:t>
            </a:r>
          </a:p>
        </p:txBody>
      </p:sp>
    </p:spTree>
    <p:extLst>
      <p:ext uri="{BB962C8B-B14F-4D97-AF65-F5344CB8AC3E}">
        <p14:creationId xmlns:p14="http://schemas.microsoft.com/office/powerpoint/2010/main" val="1082830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277813"/>
            <a:ext cx="8077200" cy="4572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Insertion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>
            <a:normAutofit fontScale="70000" lnSpcReduction="20000"/>
          </a:bodyPr>
          <a:lstStyle/>
          <a:p>
            <a:pPr>
              <a:tabLst>
                <a:tab pos="1204913" algn="l"/>
                <a:tab pos="1890713" algn="l"/>
              </a:tabLst>
            </a:pPr>
            <a:r>
              <a:rPr lang="en-US" altLang="en-US" dirty="0"/>
              <a:t>Add a new tuple to </a:t>
            </a:r>
            <a:r>
              <a:rPr lang="en-US" altLang="en-US" i="1" dirty="0"/>
              <a:t>course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b="1" dirty="0"/>
              <a:t>	      </a:t>
            </a:r>
            <a:r>
              <a:rPr lang="en-US" altLang="en-US" b="1" dirty="0">
                <a:solidFill>
                  <a:srgbClr val="FF0000"/>
                </a:solidFill>
              </a:rPr>
              <a:t>insert into </a:t>
            </a:r>
            <a:r>
              <a:rPr lang="en-US" altLang="en-US" i="1" dirty="0">
                <a:solidFill>
                  <a:srgbClr val="FF0000"/>
                </a:solidFill>
              </a:rPr>
              <a:t>course</a:t>
            </a:r>
            <a:br>
              <a:rPr lang="en-US" altLang="en-US" i="1" dirty="0">
                <a:solidFill>
                  <a:srgbClr val="FF0000"/>
                </a:solidFill>
              </a:rPr>
            </a:br>
            <a:r>
              <a:rPr lang="en-US" altLang="en-US" i="1" dirty="0">
                <a:solidFill>
                  <a:srgbClr val="FF0000"/>
                </a:solidFill>
              </a:rPr>
              <a:t>             </a:t>
            </a:r>
            <a:r>
              <a:rPr lang="en-US" altLang="en-US" b="1" dirty="0">
                <a:solidFill>
                  <a:srgbClr val="FF0000"/>
                </a:solidFill>
              </a:rPr>
              <a:t>values </a:t>
            </a:r>
            <a:r>
              <a:rPr lang="en-US" altLang="en-US" dirty="0">
                <a:solidFill>
                  <a:srgbClr val="FF0000"/>
                </a:solidFill>
              </a:rPr>
              <a:t>(’CS-437’, ’Database Systems’, ’Comp. Sci.’,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altLang="en-US" dirty="0"/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dirty="0"/>
              <a:t>or equivalently</a:t>
            </a:r>
            <a:br>
              <a:rPr lang="en-US" altLang="en-US" dirty="0"/>
            </a:br>
            <a:endParaRPr lang="en-US" altLang="en-US" sz="400" dirty="0"/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dirty="0"/>
              <a:t>          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insert into </a:t>
            </a:r>
            <a:r>
              <a:rPr lang="en-US" altLang="en-US" i="1" dirty="0">
                <a:solidFill>
                  <a:srgbClr val="FF0000"/>
                </a:solidFill>
              </a:rPr>
              <a:t>course </a:t>
            </a:r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en-US" altLang="en-US" i="1" dirty="0" err="1">
                <a:solidFill>
                  <a:srgbClr val="FF0000"/>
                </a:solidFill>
              </a:rPr>
              <a:t>course_id</a:t>
            </a:r>
            <a:r>
              <a:rPr lang="en-US" altLang="en-US" dirty="0">
                <a:solidFill>
                  <a:srgbClr val="FF0000"/>
                </a:solidFill>
              </a:rPr>
              <a:t>, </a:t>
            </a:r>
            <a:r>
              <a:rPr lang="en-US" altLang="en-US" i="1" dirty="0">
                <a:solidFill>
                  <a:srgbClr val="FF0000"/>
                </a:solidFill>
              </a:rPr>
              <a:t>title</a:t>
            </a:r>
            <a:r>
              <a:rPr lang="en-US" altLang="en-US" dirty="0">
                <a:solidFill>
                  <a:srgbClr val="FF0000"/>
                </a:solidFill>
              </a:rPr>
              <a:t>, </a:t>
            </a:r>
            <a:r>
              <a:rPr lang="en-US" altLang="en-US" i="1" dirty="0" err="1">
                <a:solidFill>
                  <a:srgbClr val="FF0000"/>
                </a:solidFill>
              </a:rPr>
              <a:t>dept_name</a:t>
            </a:r>
            <a:r>
              <a:rPr lang="en-US" altLang="en-US" dirty="0">
                <a:solidFill>
                  <a:srgbClr val="FF0000"/>
                </a:solidFill>
              </a:rPr>
              <a:t>, </a:t>
            </a:r>
            <a:r>
              <a:rPr lang="en-US" altLang="en-US" i="1" dirty="0">
                <a:solidFill>
                  <a:srgbClr val="FF0000"/>
                </a:solidFill>
              </a:rPr>
              <a:t>credits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dirty="0">
                <a:solidFill>
                  <a:srgbClr val="FF0000"/>
                </a:solidFill>
              </a:rPr>
              <a:t>             </a:t>
            </a:r>
            <a:r>
              <a:rPr lang="en-US" altLang="en-US" b="1" dirty="0">
                <a:solidFill>
                  <a:srgbClr val="FF0000"/>
                </a:solidFill>
              </a:rPr>
              <a:t>values </a:t>
            </a:r>
            <a:r>
              <a:rPr lang="en-US" altLang="en-US" dirty="0">
                <a:solidFill>
                  <a:srgbClr val="FF0000"/>
                </a:solidFill>
              </a:rPr>
              <a:t>(’CS-437’, ’Database Systems’, ’Comp. Sci.’,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altLang="en-US" dirty="0"/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dirty="0"/>
              <a:t>Add a new tuple to </a:t>
            </a:r>
            <a:r>
              <a:rPr lang="en-US" altLang="en-US" i="1" dirty="0"/>
              <a:t>student  </a:t>
            </a:r>
            <a:r>
              <a:rPr lang="en-US" altLang="en-US" dirty="0"/>
              <a:t>with </a:t>
            </a:r>
            <a:r>
              <a:rPr lang="en-US" altLang="en-US" i="1" dirty="0" err="1"/>
              <a:t>tot_creds</a:t>
            </a:r>
            <a:r>
              <a:rPr lang="en-US" altLang="en-US" i="1" dirty="0"/>
              <a:t> </a:t>
            </a:r>
            <a:r>
              <a:rPr lang="en-US" altLang="en-US" dirty="0"/>
              <a:t>set to null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b="1" dirty="0"/>
              <a:t>	      </a:t>
            </a:r>
            <a:r>
              <a:rPr lang="en-US" altLang="en-US" b="1" dirty="0">
                <a:solidFill>
                  <a:srgbClr val="FF0000"/>
                </a:solidFill>
              </a:rPr>
              <a:t>insert into </a:t>
            </a:r>
            <a:r>
              <a:rPr lang="en-US" altLang="en-US" i="1" dirty="0">
                <a:solidFill>
                  <a:srgbClr val="FF0000"/>
                </a:solidFill>
              </a:rPr>
              <a:t>student</a:t>
            </a:r>
            <a:br>
              <a:rPr lang="en-US" altLang="en-US" i="1" dirty="0">
                <a:solidFill>
                  <a:srgbClr val="FF0000"/>
                </a:solidFill>
              </a:rPr>
            </a:br>
            <a:r>
              <a:rPr lang="en-US" altLang="en-US" i="1" dirty="0">
                <a:solidFill>
                  <a:srgbClr val="FF0000"/>
                </a:solidFill>
              </a:rPr>
              <a:t>             </a:t>
            </a:r>
            <a:r>
              <a:rPr lang="en-US" altLang="en-US" b="1" dirty="0">
                <a:solidFill>
                  <a:srgbClr val="FF0000"/>
                </a:solidFill>
              </a:rPr>
              <a:t>values </a:t>
            </a:r>
            <a:r>
              <a:rPr lang="en-US" altLang="en-US" dirty="0">
                <a:solidFill>
                  <a:srgbClr val="FF0000"/>
                </a:solidFill>
              </a:rPr>
              <a:t>(’3003’, ’Green’, ’Finance’, </a:t>
            </a:r>
            <a:r>
              <a:rPr lang="en-US" altLang="en-US" i="1" dirty="0">
                <a:solidFill>
                  <a:srgbClr val="FF0000"/>
                </a:solidFill>
              </a:rPr>
              <a:t>null</a:t>
            </a:r>
            <a:r>
              <a:rPr lang="en-US" altLang="en-US" dirty="0">
                <a:solidFill>
                  <a:srgbClr val="FF0000"/>
                </a:solidFill>
              </a:rPr>
              <a:t>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33955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246063"/>
            <a:ext cx="8058150" cy="4572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Insertion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115300" cy="5270500"/>
          </a:xfrm>
        </p:spPr>
        <p:txBody>
          <a:bodyPr>
            <a:normAutofit fontScale="77500" lnSpcReduction="20000"/>
          </a:bodyPr>
          <a:lstStyle/>
          <a:p>
            <a:pPr>
              <a:tabLst>
                <a:tab pos="908050" algn="l"/>
              </a:tabLst>
            </a:pPr>
            <a:r>
              <a:rPr lang="en-US" altLang="en-US" dirty="0"/>
              <a:t>Make each student in the Music department who has earned more than 144 credit hours an instructor in the Music department with a salary of  $18,000.</a:t>
            </a:r>
          </a:p>
          <a:p>
            <a:pPr>
              <a:buNone/>
              <a:tabLst>
                <a:tab pos="908050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FF0000"/>
                </a:solidFill>
              </a:rPr>
              <a:t>    </a:t>
            </a:r>
            <a:r>
              <a:rPr lang="en-US" altLang="en-US" b="1" dirty="0">
                <a:solidFill>
                  <a:srgbClr val="FF0000"/>
                </a:solidFill>
              </a:rPr>
              <a:t>insert into </a:t>
            </a:r>
            <a:r>
              <a:rPr lang="en-US" altLang="en-US" i="1" dirty="0">
                <a:solidFill>
                  <a:srgbClr val="FF0000"/>
                </a:solidFill>
              </a:rPr>
              <a:t>instructor</a:t>
            </a:r>
            <a:br>
              <a:rPr lang="en-US" altLang="en-US" i="1" dirty="0">
                <a:solidFill>
                  <a:srgbClr val="FF0000"/>
                </a:solidFill>
              </a:rPr>
            </a:br>
            <a:r>
              <a:rPr lang="en-US" altLang="en-US" i="1" dirty="0">
                <a:solidFill>
                  <a:srgbClr val="FF0000"/>
                </a:solidFill>
              </a:rPr>
              <a:t>	</a:t>
            </a:r>
            <a:r>
              <a:rPr lang="en-US" altLang="en-US" b="1" dirty="0">
                <a:solidFill>
                  <a:srgbClr val="FF0000"/>
                </a:solidFill>
              </a:rPr>
              <a:t>select </a:t>
            </a:r>
            <a:r>
              <a:rPr lang="en-US" altLang="en-US" i="1" dirty="0">
                <a:solidFill>
                  <a:srgbClr val="FF0000"/>
                </a:solidFill>
              </a:rPr>
              <a:t>ID, name, dept_name, 18000</a:t>
            </a:r>
            <a:br>
              <a:rPr lang="en-US" altLang="en-US" i="1" dirty="0">
                <a:solidFill>
                  <a:srgbClr val="FF0000"/>
                </a:solidFill>
              </a:rPr>
            </a:br>
            <a:r>
              <a:rPr lang="en-US" altLang="en-US" i="1" dirty="0">
                <a:solidFill>
                  <a:srgbClr val="FF0000"/>
                </a:solidFill>
              </a:rPr>
              <a:t>         </a:t>
            </a:r>
            <a:r>
              <a:rPr lang="en-US" altLang="en-US" b="1" dirty="0">
                <a:solidFill>
                  <a:srgbClr val="FF0000"/>
                </a:solidFill>
              </a:rPr>
              <a:t>from </a:t>
            </a:r>
            <a:r>
              <a:rPr lang="en-US" altLang="en-US" i="1" dirty="0">
                <a:solidFill>
                  <a:srgbClr val="FF0000"/>
                </a:solidFill>
              </a:rPr>
              <a:t>  student </a:t>
            </a:r>
            <a:br>
              <a:rPr lang="en-US" altLang="en-US" i="1" dirty="0">
                <a:solidFill>
                  <a:srgbClr val="FF0000"/>
                </a:solidFill>
              </a:rPr>
            </a:br>
            <a:r>
              <a:rPr lang="en-US" altLang="en-US" i="1" dirty="0">
                <a:solidFill>
                  <a:srgbClr val="FF0000"/>
                </a:solidFill>
              </a:rPr>
              <a:t>         </a:t>
            </a:r>
            <a:r>
              <a:rPr lang="en-US" altLang="en-US" b="1" dirty="0">
                <a:solidFill>
                  <a:srgbClr val="FF0000"/>
                </a:solidFill>
              </a:rPr>
              <a:t>where </a:t>
            </a:r>
            <a:r>
              <a:rPr lang="en-US" altLang="en-US" i="1" dirty="0">
                <a:solidFill>
                  <a:srgbClr val="FF0000"/>
                </a:solidFill>
              </a:rPr>
              <a:t>  dept_name = ‘</a:t>
            </a:r>
            <a:r>
              <a:rPr lang="en-US" altLang="en-US" dirty="0">
                <a:solidFill>
                  <a:srgbClr val="FF0000"/>
                </a:solidFill>
              </a:rPr>
              <a:t>Music’ </a:t>
            </a:r>
            <a:r>
              <a:rPr lang="en-US" altLang="en-US" b="1" dirty="0">
                <a:solidFill>
                  <a:srgbClr val="FF0000"/>
                </a:solidFill>
              </a:rPr>
              <a:t>and </a:t>
            </a:r>
            <a:r>
              <a:rPr lang="en-US" altLang="en-US" i="1" dirty="0" err="1">
                <a:solidFill>
                  <a:srgbClr val="FF0000"/>
                </a:solidFill>
              </a:rPr>
              <a:t>total_cred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&gt;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144;</a:t>
            </a:r>
            <a:endParaRPr lang="en-US" altLang="en-US" i="1" dirty="0">
              <a:solidFill>
                <a:srgbClr val="FF0000"/>
              </a:solidFill>
            </a:endParaRP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endParaRPr lang="en-US" altLang="en-US" i="1" dirty="0"/>
          </a:p>
          <a:p>
            <a:pPr>
              <a:tabLst>
                <a:tab pos="908050" algn="l"/>
              </a:tabLst>
            </a:pPr>
            <a:r>
              <a:rPr lang="en-US" altLang="en-US" dirty="0"/>
              <a:t>The </a:t>
            </a:r>
            <a:r>
              <a:rPr lang="en-US" altLang="en-US" b="1" dirty="0"/>
              <a:t>select from where</a:t>
            </a:r>
            <a:r>
              <a:rPr lang="en-US" altLang="en-US" dirty="0"/>
              <a:t> statement is evaluated fully before any of its results are inserted into the relation.  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dirty="0"/>
              <a:t>     Otherwise queries like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dirty="0">
                <a:solidFill>
                  <a:srgbClr val="FF0000"/>
                </a:solidFill>
              </a:rPr>
              <a:t>       	</a:t>
            </a:r>
            <a:r>
              <a:rPr lang="en-US" altLang="en-US" b="1" dirty="0">
                <a:solidFill>
                  <a:srgbClr val="FF0000"/>
                </a:solidFill>
              </a:rPr>
              <a:t>insert into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i="1" dirty="0">
                <a:solidFill>
                  <a:srgbClr val="FF0000"/>
                </a:solidFill>
              </a:rPr>
              <a:t>table</a:t>
            </a:r>
            <a:r>
              <a:rPr lang="en-US" altLang="en-US" dirty="0">
                <a:solidFill>
                  <a:srgbClr val="FF0000"/>
                </a:solidFill>
              </a:rPr>
              <a:t>1 </a:t>
            </a:r>
            <a:r>
              <a:rPr lang="en-US" altLang="en-US" b="1" dirty="0">
                <a:solidFill>
                  <a:srgbClr val="FF0000"/>
                </a:solidFill>
              </a:rPr>
              <a:t>select</a:t>
            </a:r>
            <a:r>
              <a:rPr lang="en-US" altLang="en-US" dirty="0">
                <a:solidFill>
                  <a:srgbClr val="FF0000"/>
                </a:solidFill>
              </a:rPr>
              <a:t> * </a:t>
            </a:r>
            <a:r>
              <a:rPr lang="en-US" altLang="en-US" b="1" dirty="0">
                <a:solidFill>
                  <a:srgbClr val="FF0000"/>
                </a:solidFill>
              </a:rPr>
              <a:t>from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i="1" dirty="0">
                <a:solidFill>
                  <a:srgbClr val="FF0000"/>
                </a:solidFill>
              </a:rPr>
              <a:t>table</a:t>
            </a:r>
            <a:r>
              <a:rPr lang="en-US" altLang="en-US" dirty="0">
                <a:solidFill>
                  <a:srgbClr val="FF0000"/>
                </a:solidFill>
              </a:rPr>
              <a:t>1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dirty="0"/>
              <a:t>       would cause problem</a:t>
            </a:r>
          </a:p>
        </p:txBody>
      </p:sp>
    </p:spTree>
    <p:extLst>
      <p:ext uri="{BB962C8B-B14F-4D97-AF65-F5344CB8AC3E}">
        <p14:creationId xmlns:p14="http://schemas.microsoft.com/office/powerpoint/2010/main" val="7758555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Updates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8830" y="1154113"/>
            <a:ext cx="6614422" cy="4876800"/>
          </a:xfrm>
        </p:spPr>
        <p:txBody>
          <a:bodyPr>
            <a:noAutofit/>
          </a:bodyPr>
          <a:lstStyle/>
          <a:p>
            <a:pPr>
              <a:tabLst>
                <a:tab pos="2336800" algn="l"/>
              </a:tabLst>
            </a:pPr>
            <a:r>
              <a:rPr lang="en-US" altLang="en-US" sz="2400" dirty="0"/>
              <a:t>Give  a  5% salary raise to all instructors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2400" dirty="0"/>
              <a:t>	           </a:t>
            </a:r>
            <a:r>
              <a:rPr lang="en-US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update </a:t>
            </a:r>
            <a:r>
              <a:rPr lang="en-US" altLang="en-US" sz="2400" i="1" dirty="0">
                <a:solidFill>
                  <a:srgbClr val="FF0000"/>
                </a:solidFill>
                <a:sym typeface="Symbol" panose="05050102010706020507" pitchFamily="18" charset="2"/>
              </a:rPr>
              <a:t>instructor</a:t>
            </a:r>
            <a:br>
              <a:rPr lang="en-US" altLang="en-US" sz="2400" i="1" dirty="0">
                <a:solidFill>
                  <a:srgbClr val="FF0000"/>
                </a:solidFill>
                <a:sym typeface="Symbol" panose="05050102010706020507" pitchFamily="18" charset="2"/>
              </a:rPr>
            </a:br>
            <a:r>
              <a:rPr lang="en-US" altLang="en-US" sz="2400" i="1" dirty="0">
                <a:solidFill>
                  <a:srgbClr val="FF0000"/>
                </a:solidFill>
                <a:sym typeface="Symbol" panose="05050102010706020507" pitchFamily="18" charset="2"/>
              </a:rPr>
              <a:t>               </a:t>
            </a:r>
            <a:r>
              <a:rPr lang="en-US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set </a:t>
            </a:r>
            <a:r>
              <a:rPr lang="en-US" altLang="en-US" sz="2400" i="1" dirty="0">
                <a:solidFill>
                  <a:srgbClr val="FF0000"/>
                </a:solidFill>
                <a:sym typeface="Symbol" panose="05050102010706020507" pitchFamily="18" charset="2"/>
              </a:rPr>
              <a:t>salary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= </a:t>
            </a:r>
            <a:r>
              <a:rPr lang="en-US" altLang="en-US" sz="2400" i="1" dirty="0">
                <a:solidFill>
                  <a:srgbClr val="FF0000"/>
                </a:solidFill>
                <a:sym typeface="Symbol" panose="05050102010706020507" pitchFamily="18" charset="2"/>
              </a:rPr>
              <a:t>salary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* 1.05</a:t>
            </a:r>
          </a:p>
          <a:p>
            <a:pPr>
              <a:tabLst>
                <a:tab pos="2336800" algn="l"/>
              </a:tabLst>
            </a:pPr>
            <a:r>
              <a:rPr lang="en-US" altLang="en-US" sz="2400" dirty="0"/>
              <a:t>Give  a 5% salary raise to those instructors who Eran less than 70000</a:t>
            </a:r>
            <a:r>
              <a:rPr lang="en-US" altLang="en-US" sz="2400" dirty="0">
                <a:sym typeface="Symbol" panose="05050102010706020507" pitchFamily="18" charset="2"/>
              </a:rPr>
              <a:t/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                </a:t>
            </a:r>
            <a:r>
              <a:rPr lang="en-US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update </a:t>
            </a:r>
            <a:r>
              <a:rPr lang="en-US" altLang="en-US" sz="2400" i="1" dirty="0">
                <a:solidFill>
                  <a:srgbClr val="FF0000"/>
                </a:solidFill>
                <a:sym typeface="Symbol" panose="05050102010706020507" pitchFamily="18" charset="2"/>
              </a:rPr>
              <a:t>instructor</a:t>
            </a:r>
            <a:br>
              <a:rPr lang="en-US" altLang="en-US" sz="2400" i="1" dirty="0">
                <a:solidFill>
                  <a:srgbClr val="FF0000"/>
                </a:solidFill>
                <a:sym typeface="Symbol" panose="05050102010706020507" pitchFamily="18" charset="2"/>
              </a:rPr>
            </a:br>
            <a:r>
              <a:rPr lang="en-US" altLang="en-US" sz="2400" i="1" dirty="0">
                <a:solidFill>
                  <a:srgbClr val="FF0000"/>
                </a:solidFill>
                <a:sym typeface="Symbol" panose="05050102010706020507" pitchFamily="18" charset="2"/>
              </a:rPr>
              <a:t>                     </a:t>
            </a:r>
            <a:r>
              <a:rPr lang="en-US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set </a:t>
            </a:r>
            <a:r>
              <a:rPr lang="en-US" altLang="en-US" sz="2400" i="1" dirty="0">
                <a:solidFill>
                  <a:srgbClr val="FF0000"/>
                </a:solidFill>
                <a:sym typeface="Symbol" panose="05050102010706020507" pitchFamily="18" charset="2"/>
              </a:rPr>
              <a:t>salary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= </a:t>
            </a:r>
            <a:r>
              <a:rPr lang="en-US" altLang="en-US" sz="2400" i="1" dirty="0">
                <a:solidFill>
                  <a:srgbClr val="FF0000"/>
                </a:solidFill>
                <a:sym typeface="Symbol" panose="05050102010706020507" pitchFamily="18" charset="2"/>
              </a:rPr>
              <a:t>salary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* 1.05</a:t>
            </a:r>
            <a:b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</a:b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                    </a:t>
            </a:r>
            <a:r>
              <a:rPr lang="en-US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where </a:t>
            </a:r>
            <a:r>
              <a:rPr lang="en-US" altLang="en-US" sz="2400" i="1" dirty="0">
                <a:solidFill>
                  <a:srgbClr val="FF0000"/>
                </a:solidFill>
                <a:sym typeface="Symbol" panose="05050102010706020507" pitchFamily="18" charset="2"/>
              </a:rPr>
              <a:t>salary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&lt; 70000;</a:t>
            </a:r>
          </a:p>
        </p:txBody>
      </p:sp>
    </p:spTree>
    <p:extLst>
      <p:ext uri="{BB962C8B-B14F-4D97-AF65-F5344CB8AC3E}">
        <p14:creationId xmlns:p14="http://schemas.microsoft.com/office/powerpoint/2010/main" val="1357305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Updates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8830" y="1154113"/>
            <a:ext cx="6614422" cy="4876800"/>
          </a:xfrm>
        </p:spPr>
        <p:txBody>
          <a:bodyPr>
            <a:noAutofit/>
          </a:bodyPr>
          <a:lstStyle/>
          <a:p>
            <a:pPr>
              <a:tabLst>
                <a:tab pos="2336800" algn="l"/>
              </a:tabLst>
            </a:pPr>
            <a:r>
              <a:rPr lang="en-US" altLang="en-US" sz="2400"/>
              <a:t>Give  </a:t>
            </a:r>
            <a:r>
              <a:rPr lang="en-US" altLang="en-US" sz="2400" dirty="0"/>
              <a:t>a 5% salary raise to instructors whose salary is less than average</a:t>
            </a:r>
          </a:p>
          <a:p>
            <a:pPr>
              <a:buNone/>
              <a:tabLst>
                <a:tab pos="2336800" algn="l"/>
              </a:tabLst>
            </a:pPr>
            <a:r>
              <a:rPr lang="en-US" altLang="en-US" sz="2400" b="1" dirty="0">
                <a:sym typeface="Symbol" panose="05050102010706020507" pitchFamily="18" charset="2"/>
              </a:rPr>
              <a:t>                        </a:t>
            </a:r>
            <a:r>
              <a:rPr lang="en-US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  update </a:t>
            </a:r>
            <a:r>
              <a:rPr lang="en-US" altLang="en-US" sz="2400" i="1" dirty="0">
                <a:solidFill>
                  <a:srgbClr val="FF0000"/>
                </a:solidFill>
                <a:sym typeface="Symbol" panose="05050102010706020507" pitchFamily="18" charset="2"/>
              </a:rPr>
              <a:t>instructor</a:t>
            </a:r>
            <a:br>
              <a:rPr lang="en-US" altLang="en-US" sz="2400" i="1" dirty="0">
                <a:solidFill>
                  <a:srgbClr val="FF0000"/>
                </a:solidFill>
                <a:sym typeface="Symbol" panose="05050102010706020507" pitchFamily="18" charset="2"/>
              </a:rPr>
            </a:br>
            <a:r>
              <a:rPr lang="en-US" altLang="en-US" sz="2400" i="1" dirty="0">
                <a:solidFill>
                  <a:srgbClr val="FF0000"/>
                </a:solidFill>
                <a:sym typeface="Symbol" panose="05050102010706020507" pitchFamily="18" charset="2"/>
              </a:rPr>
              <a:t>                     </a:t>
            </a:r>
            <a:r>
              <a:rPr lang="en-US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set </a:t>
            </a:r>
            <a:r>
              <a:rPr lang="en-US" altLang="en-US" sz="2400" i="1" dirty="0">
                <a:solidFill>
                  <a:srgbClr val="FF0000"/>
                </a:solidFill>
                <a:sym typeface="Symbol" panose="05050102010706020507" pitchFamily="18" charset="2"/>
              </a:rPr>
              <a:t>salary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= </a:t>
            </a:r>
            <a:r>
              <a:rPr lang="en-US" altLang="en-US" sz="2400" i="1" dirty="0">
                <a:solidFill>
                  <a:srgbClr val="FF0000"/>
                </a:solidFill>
                <a:sym typeface="Symbol" panose="05050102010706020507" pitchFamily="18" charset="2"/>
              </a:rPr>
              <a:t>salary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* 1.05</a:t>
            </a:r>
            <a:b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</a:b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                     </a:t>
            </a:r>
            <a:r>
              <a:rPr lang="en-US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where </a:t>
            </a:r>
            <a:r>
              <a:rPr lang="en-US" altLang="en-US" sz="2400" i="1" dirty="0">
                <a:solidFill>
                  <a:srgbClr val="FF0000"/>
                </a:solidFill>
                <a:sym typeface="Symbol" panose="05050102010706020507" pitchFamily="18" charset="2"/>
              </a:rPr>
              <a:t>salary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&lt;  (</a:t>
            </a:r>
            <a:r>
              <a:rPr lang="en-US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select </a:t>
            </a:r>
            <a:r>
              <a:rPr lang="en-US" altLang="en-US" sz="2400" b="1" dirty="0" err="1">
                <a:solidFill>
                  <a:srgbClr val="FF0000"/>
                </a:solidFill>
                <a:sym typeface="Symbol" panose="05050102010706020507" pitchFamily="18" charset="2"/>
              </a:rPr>
              <a:t>avg</a:t>
            </a:r>
            <a:r>
              <a:rPr lang="en-US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(salary)</a:t>
            </a:r>
            <a:b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</a:b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                                                 </a:t>
            </a:r>
            <a:r>
              <a:rPr lang="en-US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from </a:t>
            </a:r>
            <a:r>
              <a:rPr lang="en-US" altLang="en-US" sz="2400" i="1" dirty="0">
                <a:solidFill>
                  <a:srgbClr val="FF0000"/>
                </a:solidFill>
                <a:sym typeface="Symbol" panose="05050102010706020507" pitchFamily="18" charset="2"/>
              </a:rPr>
              <a:t>instructor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);</a:t>
            </a:r>
          </a:p>
          <a:p>
            <a:pPr>
              <a:tabLst>
                <a:tab pos="2336800" algn="l"/>
              </a:tabLst>
            </a:pPr>
            <a:endParaRPr lang="en-US" altLang="en-US" sz="24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57305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Updates (Cont.)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154113"/>
            <a:ext cx="6954837" cy="4876800"/>
          </a:xfrm>
        </p:spPr>
        <p:txBody>
          <a:bodyPr>
            <a:normAutofit/>
          </a:bodyPr>
          <a:lstStyle/>
          <a:p>
            <a:pPr>
              <a:tabLst>
                <a:tab pos="2336800" algn="l"/>
              </a:tabLst>
            </a:pPr>
            <a:r>
              <a:rPr lang="en-US" altLang="en-US" sz="2400" dirty="0"/>
              <a:t>Increase salaries of instructors whose salary is over $100,000 by 3%, and all others by a 5% </a:t>
            </a:r>
          </a:p>
          <a:p>
            <a:pPr lvl="1">
              <a:tabLst>
                <a:tab pos="2336800" algn="l"/>
              </a:tabLst>
            </a:pPr>
            <a:r>
              <a:rPr lang="en-US" altLang="en-US" sz="2400" dirty="0"/>
              <a:t>Write two </a:t>
            </a:r>
            <a:r>
              <a:rPr lang="en-US" altLang="en-US" sz="2400" b="1" dirty="0"/>
              <a:t>update </a:t>
            </a:r>
            <a:r>
              <a:rPr lang="en-US" altLang="en-US" sz="2400" dirty="0"/>
              <a:t>statements: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2400" dirty="0"/>
              <a:t>	          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update </a:t>
            </a:r>
            <a:r>
              <a:rPr lang="en-US" altLang="en-US" sz="2400" i="1" dirty="0">
                <a:solidFill>
                  <a:srgbClr val="FF0000"/>
                </a:solidFill>
                <a:sym typeface="Symbol" panose="05050102010706020507" pitchFamily="18" charset="2"/>
              </a:rPr>
              <a:t>instructor</a:t>
            </a:r>
            <a:br>
              <a:rPr lang="en-US" altLang="en-US" sz="2400" i="1" dirty="0">
                <a:solidFill>
                  <a:srgbClr val="FF0000"/>
                </a:solidFill>
                <a:sym typeface="Symbol" panose="05050102010706020507" pitchFamily="18" charset="2"/>
              </a:rPr>
            </a:br>
            <a:r>
              <a:rPr lang="en-US" altLang="en-US" sz="2400" i="1" dirty="0">
                <a:solidFill>
                  <a:srgbClr val="FF0000"/>
                </a:solidFill>
                <a:sym typeface="Symbol" panose="05050102010706020507" pitchFamily="18" charset="2"/>
              </a:rPr>
              <a:t>               </a:t>
            </a:r>
            <a:r>
              <a:rPr lang="en-US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set </a:t>
            </a:r>
            <a:r>
              <a:rPr lang="en-US" altLang="en-US" sz="2400" i="1" dirty="0">
                <a:solidFill>
                  <a:srgbClr val="FF0000"/>
                </a:solidFill>
                <a:sym typeface="Symbol" panose="05050102010706020507" pitchFamily="18" charset="2"/>
              </a:rPr>
              <a:t>salary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= </a:t>
            </a:r>
            <a:r>
              <a:rPr lang="en-US" altLang="en-US" sz="2400" i="1" dirty="0">
                <a:solidFill>
                  <a:srgbClr val="FF0000"/>
                </a:solidFill>
                <a:sym typeface="Symbol" panose="05050102010706020507" pitchFamily="18" charset="2"/>
              </a:rPr>
              <a:t>salary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* 1.03</a:t>
            </a:r>
            <a:b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</a:b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               </a:t>
            </a:r>
            <a:r>
              <a:rPr lang="en-US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where </a:t>
            </a:r>
            <a:r>
              <a:rPr lang="en-US" altLang="en-US" sz="2400" i="1" dirty="0">
                <a:solidFill>
                  <a:srgbClr val="FF0000"/>
                </a:solidFill>
                <a:sym typeface="Symbol" panose="05050102010706020507" pitchFamily="18" charset="2"/>
              </a:rPr>
              <a:t>salary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&gt; 100000;</a:t>
            </a:r>
            <a:b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</a:b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           </a:t>
            </a:r>
            <a:r>
              <a:rPr lang="en-US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update </a:t>
            </a:r>
            <a:r>
              <a:rPr lang="en-US" altLang="en-US" sz="2400" i="1" dirty="0">
                <a:solidFill>
                  <a:srgbClr val="FF0000"/>
                </a:solidFill>
                <a:sym typeface="Symbol" panose="05050102010706020507" pitchFamily="18" charset="2"/>
              </a:rPr>
              <a:t>instructor</a:t>
            </a:r>
            <a:br>
              <a:rPr lang="en-US" altLang="en-US" sz="2400" i="1" dirty="0">
                <a:solidFill>
                  <a:srgbClr val="FF0000"/>
                </a:solidFill>
                <a:sym typeface="Symbol" panose="05050102010706020507" pitchFamily="18" charset="2"/>
              </a:rPr>
            </a:br>
            <a:r>
              <a:rPr lang="en-US" altLang="en-US" sz="2400" i="1" dirty="0">
                <a:solidFill>
                  <a:srgbClr val="FF0000"/>
                </a:solidFill>
                <a:sym typeface="Symbol" panose="05050102010706020507" pitchFamily="18" charset="2"/>
              </a:rPr>
              <a:t>                </a:t>
            </a:r>
            <a:r>
              <a:rPr lang="en-US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set </a:t>
            </a:r>
            <a:r>
              <a:rPr lang="en-US" altLang="en-US" sz="2400" i="1" dirty="0">
                <a:solidFill>
                  <a:srgbClr val="FF0000"/>
                </a:solidFill>
                <a:sym typeface="Symbol" panose="05050102010706020507" pitchFamily="18" charset="2"/>
              </a:rPr>
              <a:t>salary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= </a:t>
            </a:r>
            <a:r>
              <a:rPr lang="en-US" altLang="en-US" sz="2400" i="1" dirty="0">
                <a:solidFill>
                  <a:srgbClr val="FF0000"/>
                </a:solidFill>
                <a:sym typeface="Symbol" panose="05050102010706020507" pitchFamily="18" charset="2"/>
              </a:rPr>
              <a:t>salary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* 1.05</a:t>
            </a:r>
            <a:b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</a:b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                </a:t>
            </a:r>
            <a:r>
              <a:rPr lang="en-US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where </a:t>
            </a:r>
            <a:r>
              <a:rPr lang="en-US" altLang="en-US" sz="2400" i="1" dirty="0">
                <a:solidFill>
                  <a:srgbClr val="FF0000"/>
                </a:solidFill>
                <a:sym typeface="Symbol" panose="05050102010706020507" pitchFamily="18" charset="2"/>
              </a:rPr>
              <a:t>salary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&lt;= 100000;</a:t>
            </a:r>
          </a:p>
          <a:p>
            <a:pPr lvl="1">
              <a:tabLst>
                <a:tab pos="2336800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The order is important</a:t>
            </a:r>
          </a:p>
          <a:p>
            <a:pPr lvl="1">
              <a:tabLst>
                <a:tab pos="2336800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Can be done better using the </a:t>
            </a:r>
            <a:r>
              <a:rPr lang="en-US" altLang="en-US" sz="2400" b="1" dirty="0">
                <a:sym typeface="Symbol" panose="05050102010706020507" pitchFamily="18" charset="2"/>
              </a:rPr>
              <a:t>case </a:t>
            </a:r>
            <a:r>
              <a:rPr lang="en-US" altLang="en-US" sz="2400" dirty="0">
                <a:sym typeface="Symbol" panose="05050102010706020507" pitchFamily="18" charset="2"/>
              </a:rPr>
              <a:t>statement (next slide)</a:t>
            </a:r>
          </a:p>
        </p:txBody>
      </p:sp>
    </p:spTree>
    <p:extLst>
      <p:ext uri="{BB962C8B-B14F-4D97-AF65-F5344CB8AC3E}">
        <p14:creationId xmlns:p14="http://schemas.microsoft.com/office/powerpoint/2010/main" val="106461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Domain Types in SQL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18DDF3E-1362-584D-86B1-9262A1254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981200"/>
            <a:ext cx="8229600" cy="354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69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Domain Types in SQL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B74D7F3-BB03-CE4B-90F7-0ECAF186A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6" y="2209800"/>
            <a:ext cx="9144000" cy="11194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E8B2100-D46F-6448-9F2C-A6C6AB429098}"/>
              </a:ext>
            </a:extLst>
          </p:cNvPr>
          <p:cNvSpPr/>
          <p:nvPr/>
        </p:nvSpPr>
        <p:spPr>
          <a:xfrm>
            <a:off x="1295400" y="4572000"/>
            <a:ext cx="6451510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Comparing a char type with a varchar type</a:t>
            </a:r>
            <a:endParaRPr lang="en-US" sz="2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169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Create Table Construct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8934705-07BA-E14B-8EEF-4AA1683AA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715814"/>
            <a:ext cx="4178300" cy="2908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2D2DC3C-05D4-C948-A131-0EC96F896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1715814"/>
            <a:ext cx="48387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26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27625</TotalTime>
  <Words>2627</Words>
  <Application>Microsoft Office PowerPoint</Application>
  <PresentationFormat>On-screen Show (4:3)</PresentationFormat>
  <Paragraphs>545</Paragraphs>
  <Slides>64</Slides>
  <Notes>62</Notes>
  <HiddenSlides>22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9" baseType="lpstr">
      <vt:lpstr>Batang</vt:lpstr>
      <vt:lpstr>ＭＳ Ｐゴシック</vt:lpstr>
      <vt:lpstr>ＭＳ Ｐゴシック</vt:lpstr>
      <vt:lpstr>Arial</vt:lpstr>
      <vt:lpstr>Calibri</vt:lpstr>
      <vt:lpstr>Century Gothic</vt:lpstr>
      <vt:lpstr>Courier</vt:lpstr>
      <vt:lpstr>Courier New</vt:lpstr>
      <vt:lpstr>Helvetica</vt:lpstr>
      <vt:lpstr>Monotype Sorts</vt:lpstr>
      <vt:lpstr>Symbol</vt:lpstr>
      <vt:lpstr>Times New Roman</vt:lpstr>
      <vt:lpstr>Webdings</vt:lpstr>
      <vt:lpstr>Wingdings</vt:lpstr>
      <vt:lpstr>Office Theme</vt:lpstr>
      <vt:lpstr>PowerPoint Presentation</vt:lpstr>
      <vt:lpstr>Course Contents</vt:lpstr>
      <vt:lpstr>History</vt:lpstr>
      <vt:lpstr>SQL Parts</vt:lpstr>
      <vt:lpstr>SQL Parts</vt:lpstr>
      <vt:lpstr>Data Definition Language</vt:lpstr>
      <vt:lpstr>Domain Types in SQL</vt:lpstr>
      <vt:lpstr>Domain Types in SQL</vt:lpstr>
      <vt:lpstr>Create Table Construct</vt:lpstr>
      <vt:lpstr>Integrity Constraints in Create Table</vt:lpstr>
      <vt:lpstr>Updates to tables</vt:lpstr>
      <vt:lpstr>Basic Query Structure </vt:lpstr>
      <vt:lpstr>The select Clause</vt:lpstr>
      <vt:lpstr>The select Clause (Cont.)</vt:lpstr>
      <vt:lpstr>The select Clause (Cont.)</vt:lpstr>
      <vt:lpstr>The select Clause (Cont.)</vt:lpstr>
      <vt:lpstr>The select Clause (Cont.)</vt:lpstr>
      <vt:lpstr>The where Clause</vt:lpstr>
      <vt:lpstr>The where Clause</vt:lpstr>
      <vt:lpstr>The from Clause</vt:lpstr>
      <vt:lpstr>The from Clause</vt:lpstr>
      <vt:lpstr>Examples</vt:lpstr>
      <vt:lpstr>The Rename Operation</vt:lpstr>
      <vt:lpstr>Self Join Example</vt:lpstr>
      <vt:lpstr>String Operations</vt:lpstr>
      <vt:lpstr>String Operations (Cont.)</vt:lpstr>
      <vt:lpstr>Ordering the Display of Tuples</vt:lpstr>
      <vt:lpstr>Where Clause Predicates</vt:lpstr>
      <vt:lpstr>Set Operations</vt:lpstr>
      <vt:lpstr>Set Operations (Cont.)</vt:lpstr>
      <vt:lpstr>Null Values</vt:lpstr>
      <vt:lpstr>Null Values (Cont.)</vt:lpstr>
      <vt:lpstr>Aggregate Functions</vt:lpstr>
      <vt:lpstr>Aggregate Functions Examples</vt:lpstr>
      <vt:lpstr>Aggregate Functions – Group By</vt:lpstr>
      <vt:lpstr>Aggregation (Cont.)</vt:lpstr>
      <vt:lpstr>Aggregate Functions – Having Clause</vt:lpstr>
      <vt:lpstr>Null Values and Aggregates</vt:lpstr>
      <vt:lpstr>Nested Subqueries</vt:lpstr>
      <vt:lpstr>Nested Subqueries</vt:lpstr>
      <vt:lpstr>Set Membership</vt:lpstr>
      <vt:lpstr>Set Membership </vt:lpstr>
      <vt:lpstr>Set Membership </vt:lpstr>
      <vt:lpstr>Set Membership (Cont.)</vt:lpstr>
      <vt:lpstr>Set  Comparison</vt:lpstr>
      <vt:lpstr>Set Comparison – “some” Clause</vt:lpstr>
      <vt:lpstr>Definition of  “some” Clause</vt:lpstr>
      <vt:lpstr>Set Comparison – “all” Clause</vt:lpstr>
      <vt:lpstr>Definition of “all” Clause</vt:lpstr>
      <vt:lpstr>Test for Empty Relations</vt:lpstr>
      <vt:lpstr>Use of “exists” Clause</vt:lpstr>
      <vt:lpstr>Use of “not exists” Clause</vt:lpstr>
      <vt:lpstr>Subqueries in the From Clause</vt:lpstr>
      <vt:lpstr>Subqueries in the Form Clause</vt:lpstr>
      <vt:lpstr>Subqueries in the Form Clause</vt:lpstr>
      <vt:lpstr>Modification of the Database</vt:lpstr>
      <vt:lpstr>Deletion</vt:lpstr>
      <vt:lpstr>Deletion</vt:lpstr>
      <vt:lpstr>Deletion (Cont.)</vt:lpstr>
      <vt:lpstr>Insertion</vt:lpstr>
      <vt:lpstr>Insertion (Cont.)</vt:lpstr>
      <vt:lpstr>Updates</vt:lpstr>
      <vt:lpstr>Updates</vt:lpstr>
      <vt:lpstr>Updates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all k-nearest neighbor queries in Hadoop</dc:title>
  <dc:creator>Administrator</dc:creator>
  <cp:lastModifiedBy>AL-AMIN</cp:lastModifiedBy>
  <cp:revision>887</cp:revision>
  <cp:lastPrinted>2017-11-05T03:12:43Z</cp:lastPrinted>
  <dcterms:created xsi:type="dcterms:W3CDTF">2006-08-16T00:00:00Z</dcterms:created>
  <dcterms:modified xsi:type="dcterms:W3CDTF">2019-07-22T16:39:35Z</dcterms:modified>
</cp:coreProperties>
</file>