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50" r:id="rId4"/>
    <p:sldId id="260" r:id="rId5"/>
    <p:sldId id="262" r:id="rId6"/>
    <p:sldId id="351" r:id="rId7"/>
    <p:sldId id="263" r:id="rId8"/>
    <p:sldId id="264" r:id="rId9"/>
    <p:sldId id="265" r:id="rId10"/>
    <p:sldId id="35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53" r:id="rId21"/>
    <p:sldId id="275" r:id="rId22"/>
    <p:sldId id="277" r:id="rId23"/>
    <p:sldId id="278" r:id="rId24"/>
    <p:sldId id="282" r:id="rId25"/>
    <p:sldId id="283" r:id="rId26"/>
    <p:sldId id="284" r:id="rId27"/>
    <p:sldId id="354" r:id="rId28"/>
    <p:sldId id="285" r:id="rId29"/>
    <p:sldId id="355" r:id="rId30"/>
    <p:sldId id="286" r:id="rId31"/>
    <p:sldId id="356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61265" autoAdjust="0"/>
  </p:normalViewPr>
  <p:slideViewPr>
    <p:cSldViewPr>
      <p:cViewPr varScale="1">
        <p:scale>
          <a:sx n="121" d="100"/>
          <a:sy n="121" d="100"/>
        </p:scale>
        <p:origin x="6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5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1D288C28-DCBF-4246-B141-80CAC590D219}" type="datetime1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44F4BAAB-2D0A-854F-8AA2-4D47D58DC87C}" type="datetime1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4FCDC8C-71ED-4E41-B7E1-B97F5FFF8116}" type="datetime1">
              <a:rPr lang="en-US" smtClean="0"/>
              <a:t>4/29/19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E6361F-98AB-A14B-9603-F9310422A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067A1-B9AF-F548-97F2-A49A6939819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67650" name="Rectangle 2">
            <a:extLst>
              <a:ext uri="{FF2B5EF4-FFF2-40B4-BE49-F238E27FC236}">
                <a16:creationId xmlns:a16="http://schemas.microsoft.com/office/drawing/2014/main" id="{C2A425BF-185E-7648-A29F-A55D4734BA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AFF2E44F-0A09-BB4B-AB60-8BFCB9712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39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641908-3649-3545-AA8F-8E1BFA3CDD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E6C1CF-AAA7-0E47-85CE-0BB535F66C4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03479722-AAF7-5D48-83BB-6ED6858E2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1904BD27-F1E6-CA46-BFA4-49EC6A207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237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8F7FB9-18D5-0E40-AF98-44CFF8AF3E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1BA23-CA00-804E-8D9C-2F8D0938B72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71746" name="Rectangle 2">
            <a:extLst>
              <a:ext uri="{FF2B5EF4-FFF2-40B4-BE49-F238E27FC236}">
                <a16:creationId xmlns:a16="http://schemas.microsoft.com/office/drawing/2014/main" id="{63AC50F1-4A9D-114A-B282-07D08BB957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1747" name="Rectangle 3">
            <a:extLst>
              <a:ext uri="{FF2B5EF4-FFF2-40B4-BE49-F238E27FC236}">
                <a16:creationId xmlns:a16="http://schemas.microsoft.com/office/drawing/2014/main" id="{31D9495E-7A0C-FC47-BA55-4B914C8A1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81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0AE603-C5D0-0948-B349-778A66D41F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492F4-7546-934C-98F0-819BC8A7ADA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73794" name="Rectangle 2">
            <a:extLst>
              <a:ext uri="{FF2B5EF4-FFF2-40B4-BE49-F238E27FC236}">
                <a16:creationId xmlns:a16="http://schemas.microsoft.com/office/drawing/2014/main" id="{467CDAF4-84D8-AD41-8969-356D5B4DED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id="{87423BD1-228D-2D48-8320-2AAE6E139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336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E010D7-F1E7-1D45-98A0-EAA004104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6C315-0645-F743-9716-08ED8F91690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75842" name="Rectangle 2">
            <a:extLst>
              <a:ext uri="{FF2B5EF4-FFF2-40B4-BE49-F238E27FC236}">
                <a16:creationId xmlns:a16="http://schemas.microsoft.com/office/drawing/2014/main" id="{183822E6-F741-2444-8AFA-0E6571726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43" name="Rectangle 3">
            <a:extLst>
              <a:ext uri="{FF2B5EF4-FFF2-40B4-BE49-F238E27FC236}">
                <a16:creationId xmlns:a16="http://schemas.microsoft.com/office/drawing/2014/main" id="{7A09A8AD-4015-DC40-ABD3-0A6F12B98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034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81B7AC4-3F6E-F64C-8671-9E344E90A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06EFA7-C98D-B54F-BC8E-BD946C9DA4F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833BAD93-6E23-974B-B565-729EE852E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E1161DAE-F464-5447-A3E1-FE13D3B5B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669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7B3A53-3CF8-E04E-9BA9-DB6AD5212A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F292AE-1920-EC49-8327-223D2BC79A5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79938" name="Rectangle 2">
            <a:extLst>
              <a:ext uri="{FF2B5EF4-FFF2-40B4-BE49-F238E27FC236}">
                <a16:creationId xmlns:a16="http://schemas.microsoft.com/office/drawing/2014/main" id="{647EF28F-28B3-8642-A8CB-DCC10D3175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888980EB-E7B1-474B-8D9D-3F66E9CCF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297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895F2A0-F8C9-D644-B2B5-6F650CED9D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7C555-F0C4-8C47-B0D0-42A684A694A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1C096FFA-6221-F44C-BADA-11D34DAEE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7D88A9E2-7E5C-6B4F-B295-011AF777F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452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4833A3-AB3F-174E-8BB1-557D7DAF18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F877E-BB49-5149-A074-CABB4BC0B50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84034" name="Rectangle 2">
            <a:extLst>
              <a:ext uri="{FF2B5EF4-FFF2-40B4-BE49-F238E27FC236}">
                <a16:creationId xmlns:a16="http://schemas.microsoft.com/office/drawing/2014/main" id="{D37B84F7-8198-A543-B031-6E494ACC7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84035" name="Rectangle 3">
            <a:extLst>
              <a:ext uri="{FF2B5EF4-FFF2-40B4-BE49-F238E27FC236}">
                <a16:creationId xmlns:a16="http://schemas.microsoft.com/office/drawing/2014/main" id="{28007635-26BB-1048-A5A2-0398F1E93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052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124787-9D69-344B-B2DD-93494580D8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53C80-CC3B-7D43-88C9-6F3633B1080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88130" name="Rectangle 2">
            <a:extLst>
              <a:ext uri="{FF2B5EF4-FFF2-40B4-BE49-F238E27FC236}">
                <a16:creationId xmlns:a16="http://schemas.microsoft.com/office/drawing/2014/main" id="{9B0AA70E-46B7-6945-B05F-60A5F31E0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88131" name="Rectangle 3">
            <a:extLst>
              <a:ext uri="{FF2B5EF4-FFF2-40B4-BE49-F238E27FC236}">
                <a16:creationId xmlns:a16="http://schemas.microsoft.com/office/drawing/2014/main" id="{31F44B61-4FAB-F741-BC73-98EBA4DAE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30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6234021-E09F-7143-AD83-19842CCEF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3F884-CE6C-0E41-B8EB-C9CA7D80B71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B34AFEF5-1753-B945-99CD-E2435FE6A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8B9F852A-B9CC-2541-B356-A78EF3630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112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9268F1-0F2A-CA49-98EA-8585F99554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38B2F-5872-5146-8984-F9EFB15EC99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90178" name="Rectangle 2">
            <a:extLst>
              <a:ext uri="{FF2B5EF4-FFF2-40B4-BE49-F238E27FC236}">
                <a16:creationId xmlns:a16="http://schemas.microsoft.com/office/drawing/2014/main" id="{55A326A9-61F8-CF45-8597-C60BE9605A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90179" name="Rectangle 3">
            <a:extLst>
              <a:ext uri="{FF2B5EF4-FFF2-40B4-BE49-F238E27FC236}">
                <a16:creationId xmlns:a16="http://schemas.microsoft.com/office/drawing/2014/main" id="{4D707643-66C4-AC4E-9578-32EED5FBB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5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2593D3-9D45-C547-AFAD-B771E81529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E07F9-FB37-3F48-A45C-EF258DF0051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98370" name="Rectangle 2">
            <a:extLst>
              <a:ext uri="{FF2B5EF4-FFF2-40B4-BE49-F238E27FC236}">
                <a16:creationId xmlns:a16="http://schemas.microsoft.com/office/drawing/2014/main" id="{D2750B0E-0662-3248-BA1E-A7936ED8CB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98371" name="Rectangle 3">
            <a:extLst>
              <a:ext uri="{FF2B5EF4-FFF2-40B4-BE49-F238E27FC236}">
                <a16:creationId xmlns:a16="http://schemas.microsoft.com/office/drawing/2014/main" id="{A119A539-BAD1-8348-A0A5-E38B36CB0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63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5A254D-115E-2B49-9E51-8F84C3593F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DCAB2-4E11-4E4E-8A80-00F9BABE295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7415A1A1-AF6E-B04C-86A4-097B1BD503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838E897D-22A9-1745-9033-887B77908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835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4D6D4F-111F-1948-841A-56ED09A5B5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519D3-B956-B543-84AC-C7C326D0F4A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50946" name="Rectangle 2">
            <a:extLst>
              <a:ext uri="{FF2B5EF4-FFF2-40B4-BE49-F238E27FC236}">
                <a16:creationId xmlns:a16="http://schemas.microsoft.com/office/drawing/2014/main" id="{7D8ADDD1-2F84-BC4B-A230-EAE5089FC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50947" name="Rectangle 3">
            <a:extLst>
              <a:ext uri="{FF2B5EF4-FFF2-40B4-BE49-F238E27FC236}">
                <a16:creationId xmlns:a16="http://schemas.microsoft.com/office/drawing/2014/main" id="{59350872-6DF0-6D45-8279-6A4F092AD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642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30A4E2-C3CB-124B-89C2-F8EA278D8B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CF46E-0279-C242-B50C-640D7268566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9CDAC444-D6E6-7D42-A70A-92EA776C4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DA878A53-08CC-5A47-AF00-5A2E60A77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32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30A4E2-C3CB-124B-89C2-F8EA278D8B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CF46E-0279-C242-B50C-640D7268566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9CDAC444-D6E6-7D42-A70A-92EA776C4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DA878A53-08CC-5A47-AF00-5A2E60A77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32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4CC024-E916-4742-B0EB-375B175CB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3011D-B9F1-A94E-9A0D-81C535FDF0B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6ECCA166-507D-BB46-8701-D047CB7F71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CBB28332-50A7-264C-8551-46EA8803E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34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C33C24-5467-A845-AADB-7E1807D9E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B774E-2865-2842-902A-68BEB7B30FA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AB90A7CE-3161-FF48-AEC6-F5CCC61EF1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75184164-3836-4E4C-A1E8-88AC15286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19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C33C24-5467-A845-AADB-7E1807D9E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B774E-2865-2842-902A-68BEB7B30FA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AB90A7CE-3161-FF48-AEC6-F5CCC61EF1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75184164-3836-4E4C-A1E8-88AC15286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190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BE6FBA-C8FE-A54F-BB6D-C19AF07CA9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8244C-1E4D-B141-BCFE-B185072766E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4C604F37-8B09-1C4B-9ED5-DB24C5980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D3128792-F855-DB44-8870-C50E98792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40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2AD160-ED8C-064A-91F1-54DEB65D4B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16F29-A2EB-C342-90BB-CC1A5C5A9C8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id="{A990AF66-73C0-6B46-B04D-81BF5372E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966A2A2E-40B4-6349-A125-2D3A97635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988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09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8DCC29B-F976-4840-983A-2A35C23055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5E2BE-46A0-4444-ACDD-D0F4465074D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id="{B7BD1B4D-B168-E54D-A9F5-7A09047405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4E2BB42F-E841-7746-8B22-3DD54E012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834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8DCC29B-F976-4840-983A-2A35C23055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5E2BE-46A0-4444-ACDD-D0F4465074D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id="{B7BD1B4D-B168-E54D-A9F5-7A09047405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4E2BB42F-E841-7746-8B22-3DD54E012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83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AD70F3-DBCB-D149-BEA1-A337F3FBE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05CD7-5D51-1549-8C6C-27C63357224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65602" name="Rectangle 2">
            <a:extLst>
              <a:ext uri="{FF2B5EF4-FFF2-40B4-BE49-F238E27FC236}">
                <a16:creationId xmlns:a16="http://schemas.microsoft.com/office/drawing/2014/main" id="{710C991D-CF9F-6949-B2FB-9EE8F72BD4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CB9AEC20-7B64-9B4B-A5B1-E7AB3D014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44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9030-1191-D445-BF11-3E83DD6C668A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 #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3AF6-0237-1348-96B1-9E656B1CC016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 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3FC1-00A8-FF41-804C-21D88C8C71EE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 #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122D-2584-414E-AF41-759BF98411C2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 #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2991-6F4B-F941-BB06-7BCF2D7FD275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 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6182-380E-AC43-8DA4-CDDFB813762B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 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0D60-83CB-8741-992D-0A3367DBDDB0}" type="datetime1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 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04B0-A3C0-C649-BD46-E5082DC10BC2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 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8A70-1174-554F-96A4-C7EBB53E2B58}" type="datetime1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 #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568-E1A1-504C-A167-CE9D712E8A1D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 #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101F-EF91-1746-9733-5A015320C21E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 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3F3E-53AD-D14F-9F4B-5CE0918C9E61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 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7" y="5183453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/>
              <a:t>Associate Professor,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3121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buSzPct val="50000"/>
            </a:pPr>
            <a:r>
              <a:rPr lang="en-US" sz="48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6438" y="6121718"/>
            <a:ext cx="9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#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903400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2F6FB-134A-C74E-AE83-03C133B10AC5}"/>
              </a:ext>
            </a:extLst>
          </p:cNvPr>
          <p:cNvSpPr txBox="1"/>
          <p:nvPr/>
        </p:nvSpPr>
        <p:spPr>
          <a:xfrm>
            <a:off x="0" y="248717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small" dirty="0">
                <a:solidFill>
                  <a:schemeClr val="tx2"/>
                </a:solidFill>
              </a:rPr>
              <a:t>Session: 2016-17</a:t>
            </a:r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1093A895-2876-9C4E-A27C-DD7E34096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Normal Form</a:t>
            </a: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235AE2A1-368B-F747-8F4A-F82C6FB34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788" y="1752600"/>
            <a:ext cx="7762875" cy="4535488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A relational schema </a:t>
            </a:r>
            <a:r>
              <a:rPr lang="en-US" altLang="en-US" sz="2400" dirty="0">
                <a:solidFill>
                  <a:schemeClr val="tx2"/>
                </a:solidFill>
              </a:rPr>
              <a:t>R</a:t>
            </a:r>
            <a:r>
              <a:rPr lang="en-US" altLang="en-US" sz="2400" dirty="0"/>
              <a:t> is in </a:t>
            </a:r>
            <a:r>
              <a:rPr lang="en-US" altLang="en-US" sz="2400" b="1" dirty="0">
                <a:solidFill>
                  <a:srgbClr val="000099"/>
                </a:solidFill>
              </a:rPr>
              <a:t>first normal form (1NF)</a:t>
            </a:r>
            <a:r>
              <a:rPr lang="en-US" altLang="en-US" sz="2400" dirty="0"/>
              <a:t> if the domains of all attributes of </a:t>
            </a:r>
            <a:r>
              <a:rPr lang="en-US" altLang="en-US" sz="2400" dirty="0">
                <a:solidFill>
                  <a:schemeClr val="tx2"/>
                </a:solidFill>
              </a:rPr>
              <a:t>R</a:t>
            </a:r>
            <a:r>
              <a:rPr lang="en-US" altLang="en-US" sz="2400" dirty="0"/>
              <a:t> are atomic</a:t>
            </a:r>
          </a:p>
          <a:p>
            <a:endParaRPr lang="en-US" altLang="en-US" sz="2400" dirty="0"/>
          </a:p>
          <a:p>
            <a:r>
              <a:rPr lang="en-US" altLang="en-US" sz="2400" dirty="0"/>
              <a:t>Non-atomic values complicate storage and encourage redundant (repeated) storage of data</a:t>
            </a:r>
          </a:p>
          <a:p>
            <a:pPr lvl="1"/>
            <a:r>
              <a:rPr lang="en-US" altLang="en-US" sz="2400" dirty="0"/>
              <a:t>Example:  Set of accounts stored with each customer, and set of owners stored with each account</a:t>
            </a:r>
          </a:p>
          <a:p>
            <a:pPr lvl="1"/>
            <a:r>
              <a:rPr lang="en-US" altLang="en-US" sz="2400" dirty="0"/>
              <a:t>We assume all relations are in first normal form</a:t>
            </a:r>
          </a:p>
        </p:txBody>
      </p:sp>
    </p:spTree>
    <p:extLst>
      <p:ext uri="{BB962C8B-B14F-4D97-AF65-F5344CB8AC3E}">
        <p14:creationId xmlns:p14="http://schemas.microsoft.com/office/powerpoint/2010/main" val="429496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>
            <a:extLst>
              <a:ext uri="{FF2B5EF4-FFF2-40B4-BE49-F238E27FC236}">
                <a16:creationId xmlns:a16="http://schemas.microsoft.com/office/drawing/2014/main" id="{3C16EC62-E05F-0A4D-AEC9-254B910E1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First Normal Form (Cont’d)</a:t>
            </a:r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4D86032A-FA2D-5941-A9F2-FD59DEA12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3706812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Atomicity is actually a property of how the elements of the domain are used.</a:t>
            </a:r>
          </a:p>
          <a:p>
            <a:pPr lvl="1"/>
            <a:r>
              <a:rPr lang="en-US" altLang="en-US" sz="2400" dirty="0"/>
              <a:t>Example: Strings would normally be considered indivisible </a:t>
            </a:r>
          </a:p>
          <a:p>
            <a:pPr lvl="1"/>
            <a:r>
              <a:rPr lang="en-US" altLang="en-US" sz="2400" dirty="0"/>
              <a:t>Suppose that students are given roll numbers which are strings of the form </a:t>
            </a:r>
            <a:r>
              <a:rPr lang="en-US" altLang="en-US" sz="2400" i="1" dirty="0"/>
              <a:t>CS0012 </a:t>
            </a:r>
            <a:r>
              <a:rPr lang="en-US" altLang="en-US" sz="2400" dirty="0"/>
              <a:t>or </a:t>
            </a:r>
            <a:r>
              <a:rPr lang="en-US" altLang="en-US" sz="2400" i="1" dirty="0"/>
              <a:t>EE1127</a:t>
            </a:r>
          </a:p>
          <a:p>
            <a:pPr lvl="1"/>
            <a:r>
              <a:rPr lang="en-US" altLang="en-US" sz="2400" dirty="0"/>
              <a:t>If the first two characters are extracted to find the department, the domain of roll numbers is not atomic.</a:t>
            </a:r>
          </a:p>
          <a:p>
            <a:pPr lvl="1"/>
            <a:r>
              <a:rPr lang="en-US" altLang="en-US" sz="2400" dirty="0"/>
              <a:t>Doing so is a bad idea: leads to encoding of information in application program rather than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02594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>
            <a:extLst>
              <a:ext uri="{FF2B5EF4-FFF2-40B4-BE49-F238E27FC236}">
                <a16:creationId xmlns:a16="http://schemas.microsoft.com/office/drawing/2014/main" id="{FF4D2B82-A0CA-FF44-97EF-0AD6C8AB0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5738"/>
            <a:ext cx="9001125" cy="110966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Goal — Devise a Theory for the Following</a:t>
            </a:r>
          </a:p>
        </p:txBody>
      </p:sp>
      <p:sp>
        <p:nvSpPr>
          <p:cNvPr id="666627" name="Rectangle 3">
            <a:extLst>
              <a:ext uri="{FF2B5EF4-FFF2-40B4-BE49-F238E27FC236}">
                <a16:creationId xmlns:a16="http://schemas.microsoft.com/office/drawing/2014/main" id="{EC24A29A-55BA-D447-9E60-9C75FDD23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64475" cy="4903787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Decide whether a particular relation </a:t>
            </a:r>
            <a:r>
              <a:rPr lang="en-US" altLang="en-US" sz="2400" i="1" dirty="0">
                <a:solidFill>
                  <a:schemeClr val="tx2"/>
                </a:solidFill>
              </a:rPr>
              <a:t>R</a:t>
            </a:r>
            <a:r>
              <a:rPr lang="en-US" altLang="en-US" sz="2400" dirty="0"/>
              <a:t> is in “good” form.</a:t>
            </a:r>
          </a:p>
          <a:p>
            <a:r>
              <a:rPr lang="en-US" altLang="en-US" sz="2400" dirty="0"/>
              <a:t>In the case that a relation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not in “good” form, decompose it into a set of relations </a:t>
            </a:r>
            <a:r>
              <a:rPr lang="en-US" altLang="en-US" sz="2400" dirty="0">
                <a:solidFill>
                  <a:schemeClr val="tx2"/>
                </a:solidFill>
              </a:rPr>
              <a:t>{</a:t>
            </a:r>
            <a:r>
              <a:rPr lang="en-US" altLang="en-US" sz="2400" i="1" dirty="0">
                <a:solidFill>
                  <a:schemeClr val="tx2"/>
                </a:solidFill>
              </a:rPr>
              <a:t>R</a:t>
            </a:r>
            <a:r>
              <a:rPr lang="en-US" altLang="en-US" sz="2400" baseline="-25000" dirty="0">
                <a:solidFill>
                  <a:schemeClr val="tx2"/>
                </a:solidFill>
              </a:rPr>
              <a:t>1</a:t>
            </a:r>
            <a:r>
              <a:rPr lang="en-US" altLang="en-US" sz="2400" i="1" dirty="0">
                <a:solidFill>
                  <a:schemeClr val="tx2"/>
                </a:solidFill>
              </a:rPr>
              <a:t>, R</a:t>
            </a:r>
            <a:r>
              <a:rPr lang="en-US" altLang="en-US" sz="2400" baseline="-25000" dirty="0">
                <a:solidFill>
                  <a:schemeClr val="tx2"/>
                </a:solidFill>
              </a:rPr>
              <a:t>2</a:t>
            </a:r>
            <a:r>
              <a:rPr lang="en-US" altLang="en-US" sz="2400" i="1" dirty="0">
                <a:solidFill>
                  <a:schemeClr val="tx2"/>
                </a:solidFill>
              </a:rPr>
              <a:t>, ..., R</a:t>
            </a:r>
            <a:r>
              <a:rPr lang="en-US" altLang="en-US" sz="2400" i="1" baseline="-25000" dirty="0">
                <a:solidFill>
                  <a:schemeClr val="tx2"/>
                </a:solidFill>
              </a:rPr>
              <a:t>n</a:t>
            </a:r>
            <a:r>
              <a:rPr lang="en-US" altLang="en-US" sz="2400" dirty="0">
                <a:solidFill>
                  <a:schemeClr val="tx2"/>
                </a:solidFill>
              </a:rPr>
              <a:t>} </a:t>
            </a:r>
            <a:r>
              <a:rPr lang="en-US" altLang="en-US" sz="2400" dirty="0"/>
              <a:t>such that </a:t>
            </a:r>
          </a:p>
          <a:p>
            <a:pPr lvl="1"/>
            <a:r>
              <a:rPr lang="en-US" altLang="en-US" sz="2400" dirty="0"/>
              <a:t>each relation is in good form </a:t>
            </a:r>
          </a:p>
          <a:p>
            <a:pPr lvl="1"/>
            <a:r>
              <a:rPr lang="en-US" altLang="en-US" sz="2400" dirty="0"/>
              <a:t>the decomposition is a lossless-join decomposition</a:t>
            </a:r>
          </a:p>
          <a:p>
            <a:endParaRPr lang="en-US" altLang="en-US" sz="2400" dirty="0"/>
          </a:p>
          <a:p>
            <a:r>
              <a:rPr lang="en-US" altLang="en-US" sz="2400" dirty="0"/>
              <a:t>Our theory is based on:</a:t>
            </a:r>
          </a:p>
          <a:p>
            <a:pPr lvl="1"/>
            <a:r>
              <a:rPr lang="en-US" altLang="en-US" sz="2400" dirty="0"/>
              <a:t>functional dependencies</a:t>
            </a:r>
          </a:p>
          <a:p>
            <a:pPr lvl="1"/>
            <a:r>
              <a:rPr lang="en-US" altLang="en-US" sz="24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356805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EB3E9AF1-6BF3-9348-8288-66AAF058E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98424"/>
            <a:ext cx="8616950" cy="1273175"/>
          </a:xfrm>
        </p:spPr>
        <p:txBody>
          <a:bodyPr>
            <a:normAutofit/>
          </a:bodyPr>
          <a:lstStyle/>
          <a:p>
            <a:r>
              <a:rPr lang="en-US" altLang="en-US" dirty="0"/>
              <a:t>Functional Dependencies</a:t>
            </a:r>
          </a:p>
        </p:txBody>
      </p:sp>
      <p:sp>
        <p:nvSpPr>
          <p:cNvPr id="668675" name="Rectangle 3">
            <a:extLst>
              <a:ext uri="{FF2B5EF4-FFF2-40B4-BE49-F238E27FC236}">
                <a16:creationId xmlns:a16="http://schemas.microsoft.com/office/drawing/2014/main" id="{B7D60E65-988C-8041-9539-D84E55938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Constraints on the set of legal relations.</a:t>
            </a:r>
          </a:p>
          <a:p>
            <a:r>
              <a:rPr lang="en-US" altLang="en-US" sz="2400" dirty="0"/>
              <a:t>Require that the value for a certain set of attributes determines uniquely the value for another set of attributes.</a:t>
            </a:r>
          </a:p>
          <a:p>
            <a:r>
              <a:rPr lang="en-US" altLang="en-US" sz="2400" dirty="0"/>
              <a:t>A functional dependency is a generalization of the notion of a </a:t>
            </a:r>
            <a:r>
              <a:rPr lang="en-US" altLang="en-US" sz="2400" i="1" dirty="0"/>
              <a:t>key.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836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>
            <a:extLst>
              <a:ext uri="{FF2B5EF4-FFF2-40B4-BE49-F238E27FC236}">
                <a16:creationId xmlns:a16="http://schemas.microsoft.com/office/drawing/2014/main" id="{C5013B0D-A437-A842-B95B-16E8261BA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Dependencies (Cont.)</a:t>
            </a:r>
          </a:p>
        </p:txBody>
      </p:sp>
      <p:sp>
        <p:nvSpPr>
          <p:cNvPr id="670723" name="Rectangle 3">
            <a:extLst>
              <a:ext uri="{FF2B5EF4-FFF2-40B4-BE49-F238E27FC236}">
                <a16:creationId xmlns:a16="http://schemas.microsoft.com/office/drawing/2014/main" id="{20E6337D-F22B-114B-8200-6C4330114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177212" cy="47879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2400" dirty="0"/>
              <a:t>Let </a:t>
            </a:r>
            <a:r>
              <a:rPr lang="en-US" altLang="en-US" sz="2400" i="1" dirty="0"/>
              <a:t>R</a:t>
            </a:r>
            <a:r>
              <a:rPr lang="en-US" altLang="en-US" sz="2400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917825" algn="ctr"/>
              </a:tabLst>
            </a:pPr>
            <a:r>
              <a:rPr lang="en-US" altLang="en-US" sz="2400" dirty="0">
                <a:solidFill>
                  <a:srgbClr val="FF0000"/>
                </a:solidFill>
              </a:rPr>
              <a:t>		</a:t>
            </a:r>
            <a:r>
              <a:rPr lang="en-US" altLang="en-US" sz="2400" dirty="0">
                <a:solidFill>
                  <a:srgbClr val="FF0000"/>
                </a:solidFill>
                <a:sym typeface="Symbol" pitchFamily="2" charset="2"/>
              </a:rPr>
              <a:t>  </a:t>
            </a:r>
            <a:r>
              <a:rPr lang="en-US" altLang="en-US" sz="2400" i="1" dirty="0">
                <a:solidFill>
                  <a:srgbClr val="FF0000"/>
                </a:solidFill>
                <a:sym typeface="Symbol" pitchFamily="2" charset="2"/>
              </a:rPr>
              <a:t>R  and   </a:t>
            </a:r>
            <a:r>
              <a:rPr lang="en-US" altLang="en-US" sz="2400" dirty="0">
                <a:solidFill>
                  <a:srgbClr val="FF0000"/>
                </a:solidFill>
                <a:sym typeface="Symbol" pitchFamily="2" charset="2"/>
              </a:rPr>
              <a:t> </a:t>
            </a:r>
            <a:r>
              <a:rPr lang="en-US" altLang="en-US" sz="2400" i="1" dirty="0">
                <a:solidFill>
                  <a:srgbClr val="FF0000"/>
                </a:solidFill>
                <a:sym typeface="Symbol" pitchFamily="2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2400" dirty="0">
                <a:sym typeface="Symbol" pitchFamily="2" charset="2"/>
              </a:rPr>
              <a:t>The </a:t>
            </a:r>
            <a:r>
              <a:rPr lang="en-US" altLang="en-US" sz="2400" b="1" dirty="0">
                <a:solidFill>
                  <a:srgbClr val="000099"/>
                </a:solidFill>
                <a:sym typeface="Symbol" pitchFamily="2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917825" algn="ctr"/>
              </a:tabLst>
            </a:pPr>
            <a:r>
              <a:rPr lang="en-US" altLang="en-US" sz="2400" i="1" dirty="0">
                <a:sym typeface="Symbol" pitchFamily="2" charset="2"/>
              </a:rPr>
              <a:t>		 </a:t>
            </a:r>
            <a:r>
              <a:rPr lang="en-US" altLang="en-US" sz="2400" b="1" dirty="0">
                <a:solidFill>
                  <a:srgbClr val="000099"/>
                </a:solidFill>
                <a:sym typeface="Symbol" pitchFamily="2" charset="2"/>
              </a:rPr>
              <a:t> </a:t>
            </a:r>
            <a:r>
              <a:rPr lang="en-US" altLang="en-US" sz="2400" b="1" dirty="0">
                <a:solidFill>
                  <a:srgbClr val="000099"/>
                </a:solidFill>
                <a:sym typeface="Monotype Sorts" pitchFamily="2" charset="2"/>
              </a:rPr>
              <a:t> </a:t>
            </a:r>
            <a:r>
              <a:rPr lang="en-US" altLang="en-US" sz="2400" b="1" i="1" dirty="0">
                <a:solidFill>
                  <a:srgbClr val="000099"/>
                </a:solidFill>
                <a:sym typeface="Symbol" pitchFamily="2" charset="2"/>
              </a:rPr>
              <a:t></a:t>
            </a:r>
            <a:br>
              <a:rPr lang="en-US" altLang="en-US" sz="2400" b="1" i="1" dirty="0">
                <a:solidFill>
                  <a:srgbClr val="000099"/>
                </a:solidFill>
                <a:sym typeface="Symbol" pitchFamily="2" charset="2"/>
              </a:rPr>
            </a:br>
            <a:r>
              <a:rPr lang="en-US" altLang="en-US" sz="2400" b="1" dirty="0">
                <a:solidFill>
                  <a:srgbClr val="000099"/>
                </a:solidFill>
                <a:sym typeface="Symbol" pitchFamily="2" charset="2"/>
              </a:rPr>
              <a:t>holds on</a:t>
            </a:r>
            <a:r>
              <a:rPr lang="en-US" altLang="en-US" sz="2400" dirty="0">
                <a:sym typeface="Symbol" pitchFamily="2" charset="2"/>
              </a:rPr>
              <a:t> </a:t>
            </a:r>
            <a:r>
              <a:rPr lang="en-US" altLang="en-US" sz="2400" i="1" dirty="0">
                <a:sym typeface="Symbol" pitchFamily="2" charset="2"/>
              </a:rPr>
              <a:t>R</a:t>
            </a:r>
            <a:r>
              <a:rPr lang="en-US" altLang="en-US" sz="2400" dirty="0">
                <a:sym typeface="Symbol" pitchFamily="2" charset="2"/>
              </a:rPr>
              <a:t> if and only if for any legal relations </a:t>
            </a:r>
            <a:r>
              <a:rPr lang="en-US" altLang="en-US" sz="2400" i="1" dirty="0">
                <a:sym typeface="Symbol" pitchFamily="2" charset="2"/>
              </a:rPr>
              <a:t>r</a:t>
            </a:r>
            <a:r>
              <a:rPr lang="en-US" altLang="en-US" sz="2400" dirty="0">
                <a:sym typeface="Symbol" pitchFamily="2" charset="2"/>
              </a:rPr>
              <a:t>(R), whenever any two tuples </a:t>
            </a:r>
            <a:r>
              <a:rPr lang="en-US" altLang="en-US" sz="2400" i="1" dirty="0">
                <a:sym typeface="Symbol" pitchFamily="2" charset="2"/>
              </a:rPr>
              <a:t>t</a:t>
            </a:r>
            <a:r>
              <a:rPr lang="en-US" altLang="en-US" sz="2400" baseline="-25000" dirty="0">
                <a:sym typeface="Symbol" pitchFamily="2" charset="2"/>
              </a:rPr>
              <a:t>1</a:t>
            </a:r>
            <a:r>
              <a:rPr lang="en-US" altLang="en-US" sz="2400" i="1" dirty="0">
                <a:sym typeface="Symbol" pitchFamily="2" charset="2"/>
              </a:rPr>
              <a:t> </a:t>
            </a:r>
            <a:r>
              <a:rPr lang="en-US" altLang="en-US" sz="2400" dirty="0">
                <a:sym typeface="Symbol" pitchFamily="2" charset="2"/>
              </a:rPr>
              <a:t>and </a:t>
            </a:r>
            <a:r>
              <a:rPr lang="en-US" altLang="en-US" sz="2400" i="1" dirty="0">
                <a:sym typeface="Symbol" pitchFamily="2" charset="2"/>
              </a:rPr>
              <a:t>t</a:t>
            </a:r>
            <a:r>
              <a:rPr lang="en-US" altLang="en-US" sz="2400" baseline="-25000" dirty="0">
                <a:sym typeface="Symbol" pitchFamily="2" charset="2"/>
              </a:rPr>
              <a:t>2</a:t>
            </a:r>
            <a:r>
              <a:rPr lang="en-US" altLang="en-US" sz="2400" dirty="0">
                <a:sym typeface="Symbol" pitchFamily="2" charset="2"/>
              </a:rPr>
              <a:t> of </a:t>
            </a:r>
            <a:r>
              <a:rPr lang="en-US" altLang="en-US" sz="2400" i="1" dirty="0">
                <a:sym typeface="Symbol" pitchFamily="2" charset="2"/>
              </a:rPr>
              <a:t>r</a:t>
            </a:r>
            <a:r>
              <a:rPr lang="en-US" altLang="en-US" sz="2400" dirty="0">
                <a:sym typeface="Symbol" pitchFamily="2" charset="2"/>
              </a:rPr>
              <a:t> agree on the attributes , they also agree on the attributes </a:t>
            </a:r>
            <a:r>
              <a:rPr lang="en-US" altLang="en-US" sz="2400" i="1" dirty="0">
                <a:sym typeface="Symbol" pitchFamily="2" charset="2"/>
              </a:rPr>
              <a:t>. </a:t>
            </a:r>
            <a:r>
              <a:rPr lang="en-US" altLang="en-US" sz="2400" dirty="0">
                <a:sym typeface="Symbol" pitchFamily="2" charset="2"/>
              </a:rPr>
              <a:t> That is,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917825" algn="ctr"/>
              </a:tabLst>
            </a:pPr>
            <a:r>
              <a:rPr lang="en-US" altLang="en-US" sz="2400" i="1" dirty="0">
                <a:sym typeface="Symbol" pitchFamily="2" charset="2"/>
              </a:rPr>
              <a:t>		 t</a:t>
            </a:r>
            <a:r>
              <a:rPr lang="en-US" altLang="en-US" sz="2400" baseline="-25000" dirty="0">
                <a:sym typeface="Symbol" pitchFamily="2" charset="2"/>
              </a:rPr>
              <a:t>1</a:t>
            </a:r>
            <a:r>
              <a:rPr lang="en-US" altLang="en-US" sz="2400" dirty="0">
                <a:sym typeface="Symbol" pitchFamily="2" charset="2"/>
              </a:rPr>
              <a:t>[] = </a:t>
            </a:r>
            <a:r>
              <a:rPr lang="en-US" altLang="en-US" sz="2400" i="1" dirty="0">
                <a:sym typeface="Symbol" pitchFamily="2" charset="2"/>
              </a:rPr>
              <a:t>t</a:t>
            </a:r>
            <a:r>
              <a:rPr lang="en-US" altLang="en-US" sz="2400" baseline="-25000" dirty="0">
                <a:sym typeface="Symbol" pitchFamily="2" charset="2"/>
              </a:rPr>
              <a:t>2 </a:t>
            </a:r>
            <a:r>
              <a:rPr lang="en-US" altLang="en-US" sz="2400" dirty="0">
                <a:sym typeface="Symbol" pitchFamily="2" charset="2"/>
              </a:rPr>
              <a:t>[]      </a:t>
            </a:r>
            <a:r>
              <a:rPr lang="en-US" altLang="en-US" sz="2400" i="1" dirty="0">
                <a:sym typeface="Symbol" pitchFamily="2" charset="2"/>
              </a:rPr>
              <a:t>t</a:t>
            </a:r>
            <a:r>
              <a:rPr lang="en-US" altLang="en-US" sz="2400" baseline="-25000" dirty="0">
                <a:sym typeface="Symbol" pitchFamily="2" charset="2"/>
              </a:rPr>
              <a:t>1</a:t>
            </a:r>
            <a:r>
              <a:rPr lang="en-US" altLang="en-US" sz="2400" dirty="0">
                <a:sym typeface="Symbol" pitchFamily="2" charset="2"/>
              </a:rPr>
              <a:t>[</a:t>
            </a:r>
            <a:r>
              <a:rPr lang="en-US" altLang="en-US" sz="2400" i="1" dirty="0">
                <a:sym typeface="Symbol" pitchFamily="2" charset="2"/>
              </a:rPr>
              <a:t> </a:t>
            </a:r>
            <a:r>
              <a:rPr lang="en-US" altLang="en-US" sz="2400" dirty="0">
                <a:sym typeface="Symbol" pitchFamily="2" charset="2"/>
              </a:rPr>
              <a:t>]  = </a:t>
            </a:r>
            <a:r>
              <a:rPr lang="en-US" altLang="en-US" sz="2400" i="1" dirty="0">
                <a:sym typeface="Symbol" pitchFamily="2" charset="2"/>
              </a:rPr>
              <a:t>t</a:t>
            </a:r>
            <a:r>
              <a:rPr lang="en-US" altLang="en-US" sz="2400" baseline="-25000" dirty="0">
                <a:sym typeface="Symbol" pitchFamily="2" charset="2"/>
              </a:rPr>
              <a:t>2 </a:t>
            </a:r>
            <a:r>
              <a:rPr lang="en-US" altLang="en-US" sz="2400" dirty="0">
                <a:sym typeface="Symbol" pitchFamily="2" charset="2"/>
              </a:rPr>
              <a:t>[</a:t>
            </a:r>
            <a:r>
              <a:rPr lang="en-US" altLang="en-US" sz="2400" i="1" dirty="0">
                <a:sym typeface="Symbol" pitchFamily="2" charset="2"/>
              </a:rPr>
              <a:t> </a:t>
            </a:r>
            <a:r>
              <a:rPr lang="en-US" altLang="en-US" sz="2400" dirty="0">
                <a:sym typeface="Symbol" pitchFamily="2" charset="2"/>
              </a:rPr>
              <a:t>]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2400" dirty="0"/>
              <a:t>Example:  Consider </a:t>
            </a:r>
            <a:r>
              <a:rPr lang="en-US" altLang="en-US" sz="2400" i="1" dirty="0"/>
              <a:t>r</a:t>
            </a:r>
            <a:r>
              <a:rPr lang="en-US" altLang="en-US" sz="2400" dirty="0"/>
              <a:t>(A</a:t>
            </a:r>
            <a:r>
              <a:rPr lang="en-US" altLang="en-US" sz="2400" i="1" dirty="0"/>
              <a:t>,B </a:t>
            </a:r>
            <a:r>
              <a:rPr lang="en-US" altLang="en-US" sz="2400" dirty="0"/>
              <a:t>) with the following instance of </a:t>
            </a:r>
            <a:r>
              <a:rPr lang="en-US" altLang="en-US" sz="2400" i="1" dirty="0"/>
              <a:t>r.</a:t>
            </a:r>
            <a:endParaRPr lang="en-US" altLang="en-US" sz="24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24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24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24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2400" dirty="0"/>
              <a:t>On this instance,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/>
              <a:t>B</a:t>
            </a:r>
            <a:r>
              <a:rPr lang="en-US" altLang="en-US" sz="2400" dirty="0"/>
              <a:t> does </a:t>
            </a:r>
            <a:r>
              <a:rPr lang="en-US" altLang="en-US" sz="2400" b="1" dirty="0"/>
              <a:t>NOT</a:t>
            </a:r>
            <a:r>
              <a:rPr lang="en-US" altLang="en-US" sz="2400" dirty="0"/>
              <a:t> hold, but  </a:t>
            </a:r>
            <a:r>
              <a:rPr lang="en-US" altLang="en-US" sz="2400" i="1" dirty="0"/>
              <a:t>B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i="1" dirty="0"/>
              <a:t>A</a:t>
            </a:r>
            <a:r>
              <a:rPr lang="en-US" altLang="en-US" sz="2400" dirty="0"/>
              <a:t> does hold.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2400" i="1" dirty="0">
              <a:sym typeface="Symbol" pitchFamily="2" charset="2"/>
            </a:endParaRPr>
          </a:p>
        </p:txBody>
      </p:sp>
      <p:sp>
        <p:nvSpPr>
          <p:cNvPr id="670724" name="Text Box 4">
            <a:extLst>
              <a:ext uri="{FF2B5EF4-FFF2-40B4-BE49-F238E27FC236}">
                <a16:creationId xmlns:a16="http://schemas.microsoft.com/office/drawing/2014/main" id="{D2408FDD-595B-EA4C-92CE-AD02DB4BB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484" y="4572000"/>
            <a:ext cx="7778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>
                <a:latin typeface="Helvetica" pitchFamily="2" charset="0"/>
              </a:rPr>
              <a:t>4</a:t>
            </a:r>
          </a:p>
          <a:p>
            <a:r>
              <a:rPr lang="en-US" altLang="en-US" sz="1800" dirty="0">
                <a:latin typeface="Helvetica" pitchFamily="2" charset="0"/>
              </a:rPr>
              <a:t>1     5</a:t>
            </a:r>
          </a:p>
          <a:p>
            <a:r>
              <a:rPr lang="en-US" altLang="en-US" sz="1800" dirty="0">
                <a:latin typeface="Helvetica" pitchFamily="2" charset="0"/>
              </a:rPr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183500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E3A1BA7E-595E-204F-A063-58EFBC9C7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Dependencies (Cont.)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BA742E96-86A3-FA41-B8B4-2EE2E84D2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524000"/>
            <a:ext cx="8067675" cy="4473575"/>
          </a:xfrm>
        </p:spPr>
        <p:txBody>
          <a:bodyPr>
            <a:noAutofit/>
          </a:bodyPr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Symbol" pitchFamily="2" charset="2"/>
              </a:rPr>
              <a:t>K</a:t>
            </a:r>
            <a:r>
              <a:rPr lang="en-US" altLang="en-US" sz="2400" dirty="0">
                <a:sym typeface="Symbol" pitchFamily="2" charset="2"/>
              </a:rPr>
              <a:t> is a </a:t>
            </a:r>
            <a:r>
              <a:rPr lang="en-US" altLang="en-US" sz="2400" dirty="0" err="1">
                <a:sym typeface="Symbol" pitchFamily="2" charset="2"/>
              </a:rPr>
              <a:t>superkey</a:t>
            </a:r>
            <a:r>
              <a:rPr lang="en-US" altLang="en-US" sz="2400" dirty="0">
                <a:sym typeface="Symbol" pitchFamily="2" charset="2"/>
              </a:rPr>
              <a:t> for relation schema </a:t>
            </a:r>
            <a:r>
              <a:rPr lang="en-US" altLang="en-US" sz="2400" i="1" dirty="0">
                <a:sym typeface="Symbol" pitchFamily="2" charset="2"/>
              </a:rPr>
              <a:t>R</a:t>
            </a:r>
            <a:r>
              <a:rPr lang="en-US" altLang="en-US" sz="2400" dirty="0">
                <a:sym typeface="Symbol" pitchFamily="2" charset="2"/>
              </a:rPr>
              <a:t> if and only if </a:t>
            </a:r>
            <a:r>
              <a:rPr lang="en-US" altLang="en-US" sz="2400" i="1" dirty="0">
                <a:sym typeface="Symbol" pitchFamily="2" charset="2"/>
              </a:rPr>
              <a:t>K </a:t>
            </a:r>
            <a:r>
              <a:rPr lang="en-US" altLang="en-US" sz="2400" dirty="0">
                <a:sym typeface="Symbol" pitchFamily="2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R</a:t>
            </a:r>
            <a:endParaRPr lang="en-US" altLang="en-US" sz="2400" dirty="0">
              <a:sym typeface="Monotype Sorts" pitchFamily="2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Monotype Sorts" pitchFamily="2" charset="2"/>
              </a:rPr>
              <a:t>K</a:t>
            </a:r>
            <a:r>
              <a:rPr lang="en-US" altLang="en-US" sz="2400" dirty="0">
                <a:sym typeface="Monotype Sorts" pitchFamily="2" charset="2"/>
              </a:rPr>
              <a:t> is a candidate key for </a:t>
            </a:r>
            <a:r>
              <a:rPr lang="en-US" altLang="en-US" sz="2400" i="1" dirty="0">
                <a:sym typeface="Monotype Sorts" pitchFamily="2" charset="2"/>
              </a:rPr>
              <a:t>R</a:t>
            </a:r>
            <a:r>
              <a:rPr lang="en-US" altLang="en-US" sz="2400" dirty="0">
                <a:sym typeface="Monotype Sorts" pitchFamily="2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Monotype Sorts" pitchFamily="2" charset="2"/>
              </a:rPr>
              <a:t>K </a:t>
            </a:r>
            <a:r>
              <a:rPr lang="en-US" altLang="en-US" sz="2400" dirty="0">
                <a:sym typeface="Symbol" pitchFamily="2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R</a:t>
            </a:r>
            <a:r>
              <a:rPr lang="en-US" altLang="en-US" sz="2400" dirty="0">
                <a:sym typeface="Monotype Sorts" pitchFamily="2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>
                <a:sym typeface="Monotype Sorts" pitchFamily="2" charset="2"/>
              </a:rPr>
              <a:t>for no </a:t>
            </a:r>
            <a:r>
              <a:rPr lang="en-US" altLang="en-US" sz="2400" dirty="0">
                <a:sym typeface="Symbol" pitchFamily="2" charset="2"/>
              </a:rPr>
              <a:t>  </a:t>
            </a:r>
            <a:r>
              <a:rPr lang="en-US" altLang="en-US" sz="2400" i="1" dirty="0">
                <a:sym typeface="Symbol" pitchFamily="2" charset="2"/>
              </a:rPr>
              <a:t>K, </a:t>
            </a:r>
            <a:r>
              <a:rPr lang="en-US" altLang="en-US" sz="2400" dirty="0">
                <a:sym typeface="Symbol" pitchFamily="2" charset="2"/>
              </a:rPr>
              <a:t> 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/>
              <a:t>Functional dependencies allow us to express constraints that cannot be expressed using </a:t>
            </a:r>
            <a:r>
              <a:rPr lang="en-US" altLang="en-US" sz="2400" dirty="0" err="1"/>
              <a:t>superkeys</a:t>
            </a:r>
            <a:r>
              <a:rPr lang="en-US" altLang="en-US" sz="2400" dirty="0"/>
              <a:t>.  </a:t>
            </a: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>
                <a:solidFill>
                  <a:srgbClr val="FF0000"/>
                </a:solidFill>
              </a:rPr>
              <a:t>	 </a:t>
            </a:r>
            <a:r>
              <a:rPr lang="en-US" altLang="en-US" sz="2400" i="1" dirty="0" err="1">
                <a:solidFill>
                  <a:srgbClr val="FF0000"/>
                </a:solidFill>
              </a:rPr>
              <a:t>inst_dept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u="sng" dirty="0">
                <a:solidFill>
                  <a:srgbClr val="FF0000"/>
                </a:solidFill>
              </a:rPr>
              <a:t>ID, </a:t>
            </a:r>
            <a:r>
              <a:rPr lang="en-US" altLang="en-US" sz="2400" i="1" dirty="0">
                <a:solidFill>
                  <a:srgbClr val="FF0000"/>
                </a:solidFill>
              </a:rPr>
              <a:t>name, salary</a:t>
            </a:r>
            <a:r>
              <a:rPr lang="en-US" altLang="en-US" sz="2400" i="1" u="sng" dirty="0">
                <a:solidFill>
                  <a:srgbClr val="FF0000"/>
                </a:solidFill>
              </a:rPr>
              <a:t>, </a:t>
            </a:r>
            <a:r>
              <a:rPr lang="en-US" altLang="en-US" sz="2400" i="1" u="sng" dirty="0" err="1">
                <a:solidFill>
                  <a:srgbClr val="FF0000"/>
                </a:solidFill>
              </a:rPr>
              <a:t>dept_name</a:t>
            </a:r>
            <a:r>
              <a:rPr lang="en-US" altLang="en-US" sz="2400" i="1" u="sng" dirty="0">
                <a:solidFill>
                  <a:srgbClr val="FF0000"/>
                </a:solidFill>
              </a:rPr>
              <a:t>, </a:t>
            </a:r>
            <a:r>
              <a:rPr lang="en-US" altLang="en-US" sz="2400" i="1" dirty="0">
                <a:solidFill>
                  <a:srgbClr val="FF0000"/>
                </a:solidFill>
              </a:rPr>
              <a:t>building, budget 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  <a:r>
              <a:rPr lang="en-US" altLang="en-US" sz="2400" i="1" dirty="0">
                <a:solidFill>
                  <a:srgbClr val="FF0000"/>
                </a:solidFill>
              </a:rPr>
              <a:t>.</a:t>
            </a: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/>
              <a:t>	</a:t>
            </a:r>
            <a:r>
              <a:rPr lang="en-US" altLang="en-US" sz="2400" dirty="0"/>
              <a:t>We expect these functional dependencies to hold:</a:t>
            </a: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>
                <a:solidFill>
                  <a:srgbClr val="FF0000"/>
                </a:solidFill>
              </a:rPr>
              <a:t>	</a:t>
            </a:r>
            <a:r>
              <a:rPr lang="en-US" altLang="en-US" sz="2400" i="1" dirty="0" err="1">
                <a:solidFill>
                  <a:srgbClr val="FF0000"/>
                </a:solidFill>
              </a:rPr>
              <a:t>dept_name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2" charset="2"/>
              </a:rPr>
              <a:t></a:t>
            </a:r>
            <a:r>
              <a:rPr lang="en-US" altLang="en-US" sz="2400" dirty="0">
                <a:solidFill>
                  <a:srgbClr val="FF0000"/>
                </a:solidFill>
                <a:sym typeface="Monotype Sorts" pitchFamily="2" charset="2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  <a:sym typeface="Monotype Sorts" pitchFamily="2" charset="2"/>
              </a:rPr>
              <a:t>building    </a:t>
            </a:r>
            <a:r>
              <a:rPr lang="en-US" altLang="en-US" sz="2400" i="1" dirty="0">
                <a:sym typeface="Monotype Sorts" pitchFamily="2" charset="2"/>
              </a:rPr>
              <a:t>&amp;</a:t>
            </a:r>
            <a:r>
              <a:rPr lang="en-US" altLang="en-US" sz="2400" i="1" dirty="0">
                <a:solidFill>
                  <a:srgbClr val="FF0000"/>
                </a:solidFill>
                <a:sym typeface="Monotype Sorts" pitchFamily="2" charset="2"/>
              </a:rPr>
              <a:t>              ID </a:t>
            </a:r>
            <a:r>
              <a:rPr lang="en-US" altLang="en-US" sz="2400" dirty="0">
                <a:solidFill>
                  <a:srgbClr val="FF0000"/>
                </a:solidFill>
                <a:sym typeface="Symbol" pitchFamily="2" charset="2"/>
              </a:rPr>
              <a:t></a:t>
            </a:r>
            <a:r>
              <a:rPr lang="en-US" altLang="en-US" sz="2400" i="1" dirty="0">
                <a:solidFill>
                  <a:srgbClr val="FF0000"/>
                </a:solidFill>
                <a:sym typeface="Wingdings" pitchFamily="2" charset="2"/>
              </a:rPr>
              <a:t> building</a:t>
            </a:r>
            <a:endParaRPr lang="en-US" altLang="en-US" sz="2400" i="1" dirty="0">
              <a:solidFill>
                <a:srgbClr val="FF0000"/>
              </a:solidFill>
              <a:sym typeface="Monotype Sorts" pitchFamily="2" charset="2"/>
            </a:endParaRP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Monotype Sorts" pitchFamily="2" charset="2"/>
              </a:rPr>
              <a:t>	</a:t>
            </a:r>
            <a:r>
              <a:rPr lang="en-US" altLang="en-US" sz="2400" dirty="0">
                <a:sym typeface="Monotype Sorts" pitchFamily="2" charset="2"/>
              </a:rPr>
              <a:t>but would not expect the following to hold: </a:t>
            </a: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>
                <a:solidFill>
                  <a:srgbClr val="FF0000"/>
                </a:solidFill>
                <a:sym typeface="Monotype Sorts" pitchFamily="2" charset="2"/>
              </a:rPr>
              <a:t>			</a:t>
            </a:r>
            <a:r>
              <a:rPr lang="en-US" altLang="en-US" sz="2400" i="1" dirty="0" err="1">
                <a:solidFill>
                  <a:srgbClr val="FF0000"/>
                </a:solidFill>
                <a:sym typeface="Monotype Sorts" pitchFamily="2" charset="2"/>
              </a:rPr>
              <a:t>dept_name</a:t>
            </a:r>
            <a:r>
              <a:rPr lang="en-US" altLang="en-US" sz="2400" i="1" dirty="0">
                <a:solidFill>
                  <a:srgbClr val="FF0000"/>
                </a:solidFill>
                <a:sym typeface="Monotype Sorts" pitchFamily="2" charset="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2" charset="2"/>
              </a:rPr>
              <a:t></a:t>
            </a:r>
            <a:r>
              <a:rPr lang="en-US" altLang="en-US" sz="2400" dirty="0">
                <a:solidFill>
                  <a:srgbClr val="FF0000"/>
                </a:solidFill>
                <a:sym typeface="Monotype Sorts" pitchFamily="2" charset="2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  <a:sym typeface="Monotype Sorts" pitchFamily="2" charset="2"/>
              </a:rPr>
              <a:t>salary</a:t>
            </a: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sz="2400" i="1" dirty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554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>
            <a:extLst>
              <a:ext uri="{FF2B5EF4-FFF2-40B4-BE49-F238E27FC236}">
                <a16:creationId xmlns:a16="http://schemas.microsoft.com/office/drawing/2014/main" id="{DFCCC225-8C4F-7742-BD99-DB0D8B48D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Functional Dependencies</a:t>
            </a:r>
          </a:p>
        </p:txBody>
      </p:sp>
      <p:sp>
        <p:nvSpPr>
          <p:cNvPr id="674819" name="Rectangle 3">
            <a:extLst>
              <a:ext uri="{FF2B5EF4-FFF2-40B4-BE49-F238E27FC236}">
                <a16:creationId xmlns:a16="http://schemas.microsoft.com/office/drawing/2014/main" id="{F0CD3200-E03B-2D45-B875-13B3EB6F8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0700" y="2133599"/>
            <a:ext cx="8051800" cy="4270375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We use functional dependencies to:</a:t>
            </a:r>
          </a:p>
          <a:p>
            <a:pPr lvl="1"/>
            <a:r>
              <a:rPr lang="en-US" altLang="en-US" sz="2400" dirty="0"/>
              <a:t>test relations to see if they are legal under a given set of functional dependencies. </a:t>
            </a:r>
          </a:p>
          <a:p>
            <a:pPr lvl="2"/>
            <a:r>
              <a:rPr lang="en-US" altLang="en-US" dirty="0"/>
              <a:t> If a relation </a:t>
            </a:r>
            <a:r>
              <a:rPr lang="en-US" altLang="en-US" i="1" dirty="0"/>
              <a:t>r</a:t>
            </a:r>
            <a:r>
              <a:rPr lang="en-US" altLang="en-US" dirty="0"/>
              <a:t> is legal under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dependencies, we say that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satisfies </a:t>
            </a:r>
            <a:r>
              <a:rPr lang="en-US" altLang="en-US" i="1" dirty="0"/>
              <a:t>F.</a:t>
            </a:r>
            <a:endParaRPr lang="en-US" altLang="en-US" dirty="0"/>
          </a:p>
          <a:p>
            <a:pPr lvl="1"/>
            <a:r>
              <a:rPr lang="en-US" altLang="en-US" sz="2400" dirty="0"/>
              <a:t>specify constraints on the set of legal relations</a:t>
            </a:r>
          </a:p>
          <a:p>
            <a:pPr lvl="2"/>
            <a:r>
              <a:rPr lang="en-US" altLang="en-US" dirty="0"/>
              <a:t>We say that </a:t>
            </a:r>
            <a:r>
              <a:rPr lang="en-US" altLang="en-US" i="1" dirty="0"/>
              <a:t>F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holds on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if all legal relations on </a:t>
            </a:r>
            <a:r>
              <a:rPr lang="en-US" altLang="en-US" i="1" dirty="0"/>
              <a:t>R</a:t>
            </a:r>
            <a:r>
              <a:rPr lang="en-US" altLang="en-US" dirty="0"/>
              <a:t> satisfy the set of functional dependencies </a:t>
            </a:r>
            <a:r>
              <a:rPr lang="en-US" altLang="en-US" i="1" dirty="0"/>
              <a:t>F.</a:t>
            </a:r>
          </a:p>
          <a:p>
            <a:pPr marL="0" indent="0">
              <a:buNone/>
            </a:pPr>
            <a:endParaRPr lang="en-US" altLang="en-US" sz="2400" i="1" dirty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971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>
            <a:extLst>
              <a:ext uri="{FF2B5EF4-FFF2-40B4-BE49-F238E27FC236}">
                <a16:creationId xmlns:a16="http://schemas.microsoft.com/office/drawing/2014/main" id="{5483F77B-AB7C-234A-B9CD-7A5A65FC3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Functional Dependencies (Cont.)</a:t>
            </a:r>
          </a:p>
        </p:txBody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BBE5C3AE-D36B-ED41-AE17-155F56462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3886200"/>
            <a:ext cx="8229600" cy="2362200"/>
          </a:xfrm>
        </p:spPr>
        <p:txBody>
          <a:bodyPr>
            <a:normAutofit lnSpcReduction="10000"/>
          </a:bodyPr>
          <a:lstStyle/>
          <a:p>
            <a:r>
              <a:rPr lang="en-US" altLang="en-US" sz="2000" i="1" dirty="0">
                <a:sym typeface="Monotype Sorts" pitchFamily="2" charset="2"/>
              </a:rPr>
              <a:t>A </a:t>
            </a:r>
            <a:r>
              <a:rPr lang="en-US" altLang="en-US" sz="2000" dirty="0">
                <a:sym typeface="Monotype Sorts" pitchFamily="2" charset="2"/>
              </a:rPr>
              <a:t>functional dependency is </a:t>
            </a:r>
            <a:r>
              <a:rPr lang="en-US" altLang="en-US" sz="2000" b="1" dirty="0">
                <a:solidFill>
                  <a:srgbClr val="000099"/>
                </a:solidFill>
                <a:sym typeface="Monotype Sorts" pitchFamily="2" charset="2"/>
              </a:rPr>
              <a:t>trivial</a:t>
            </a:r>
            <a:r>
              <a:rPr lang="en-US" altLang="en-US" sz="2000" dirty="0">
                <a:sym typeface="Monotype Sorts" pitchFamily="2" charset="2"/>
              </a:rPr>
              <a:t> if it is satisfied by all instances of a relation</a:t>
            </a:r>
          </a:p>
          <a:p>
            <a:pPr lvl="1"/>
            <a:r>
              <a:rPr lang="en-US" altLang="en-US" sz="2000" dirty="0">
                <a:sym typeface="Monotype Sorts" pitchFamily="2" charset="2"/>
              </a:rPr>
              <a:t>Example</a:t>
            </a:r>
            <a:r>
              <a:rPr lang="en-US" altLang="en-US" sz="2000" i="1" dirty="0">
                <a:sym typeface="Monotype Sorts" pitchFamily="2" charset="2"/>
              </a:rPr>
              <a:t>:</a:t>
            </a:r>
          </a:p>
          <a:p>
            <a:pPr lvl="2"/>
            <a:r>
              <a:rPr lang="en-US" altLang="en-US" sz="2000" i="1" dirty="0">
                <a:sym typeface="Monotype Sorts" pitchFamily="2" charset="2"/>
              </a:rPr>
              <a:t> ID, name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itchFamily="2" charset="2"/>
              </a:rPr>
              <a:t></a:t>
            </a:r>
            <a:r>
              <a:rPr lang="en-US" altLang="en-US" sz="2000" dirty="0">
                <a:sym typeface="Monotype Sorts" pitchFamily="2" charset="2"/>
              </a:rPr>
              <a:t> </a:t>
            </a:r>
            <a:r>
              <a:rPr lang="en-US" altLang="en-US" sz="2000" i="1" dirty="0">
                <a:sym typeface="Monotype Sorts" pitchFamily="2" charset="2"/>
              </a:rPr>
              <a:t>ID</a:t>
            </a:r>
          </a:p>
          <a:p>
            <a:pPr lvl="2"/>
            <a:r>
              <a:rPr lang="en-US" altLang="en-US" sz="2000" i="1" dirty="0">
                <a:sym typeface="Monotype Sorts" pitchFamily="2" charset="2"/>
              </a:rPr>
              <a:t> name </a:t>
            </a:r>
            <a:r>
              <a:rPr lang="en-US" altLang="en-US" sz="2000" dirty="0">
                <a:sym typeface="Symbol" pitchFamily="2" charset="2"/>
              </a:rPr>
              <a:t></a:t>
            </a:r>
            <a:r>
              <a:rPr lang="en-US" altLang="en-US" sz="2000" dirty="0">
                <a:sym typeface="Monotype Sorts" pitchFamily="2" charset="2"/>
              </a:rPr>
              <a:t> </a:t>
            </a:r>
            <a:r>
              <a:rPr lang="en-US" altLang="en-US" sz="2000" i="1" dirty="0">
                <a:sym typeface="Monotype Sorts" pitchFamily="2" charset="2"/>
              </a:rPr>
              <a:t>name</a:t>
            </a:r>
          </a:p>
          <a:p>
            <a:pPr lvl="1"/>
            <a:r>
              <a:rPr lang="en-US" altLang="en-US" sz="2000" dirty="0">
                <a:sym typeface="Monotype Sorts" pitchFamily="2" charset="2"/>
              </a:rPr>
              <a:t>In general, </a:t>
            </a:r>
            <a:r>
              <a:rPr lang="en-US" altLang="en-US" sz="2000" dirty="0">
                <a:sym typeface="Symbol" pitchFamily="2" charset="2"/>
              </a:rPr>
              <a:t> </a:t>
            </a:r>
            <a:r>
              <a:rPr lang="en-US" altLang="en-US" sz="2000" dirty="0">
                <a:sym typeface="Monotype Sorts" pitchFamily="2" charset="2"/>
              </a:rPr>
              <a:t> </a:t>
            </a:r>
            <a:r>
              <a:rPr lang="en-US" altLang="en-US" sz="2000" i="1" dirty="0">
                <a:sym typeface="Symbol" pitchFamily="2" charset="2"/>
              </a:rPr>
              <a:t> </a:t>
            </a:r>
            <a:r>
              <a:rPr lang="en-US" altLang="en-US" sz="2000" dirty="0">
                <a:sym typeface="Symbol" pitchFamily="2" charset="2"/>
              </a:rPr>
              <a:t>is trivial if</a:t>
            </a:r>
            <a:r>
              <a:rPr lang="en-US" altLang="en-US" sz="2000" i="1" dirty="0">
                <a:sym typeface="Symbol" pitchFamily="2" charset="2"/>
              </a:rPr>
              <a:t> </a:t>
            </a:r>
            <a:r>
              <a:rPr lang="en-US" altLang="en-US" sz="2000" dirty="0">
                <a:sym typeface="Symbol" pitchFamily="2" charset="2"/>
              </a:rPr>
              <a:t>   </a:t>
            </a:r>
            <a:br>
              <a:rPr lang="en-US" altLang="en-US" sz="2000" i="1" dirty="0">
                <a:sym typeface="Symbol" pitchFamily="2" charset="2"/>
              </a:rPr>
            </a:br>
            <a:r>
              <a:rPr lang="en-US" altLang="en-US" sz="2000" i="1" dirty="0">
                <a:sym typeface="Symbol" pitchFamily="2" charset="2"/>
              </a:rPr>
              <a:t> </a:t>
            </a:r>
          </a:p>
          <a:p>
            <a:endParaRPr lang="en-US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EE7C4-793E-6B4B-9AC1-5D735EA76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4424"/>
            <a:ext cx="9144000" cy="17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82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>
            <a:extLst>
              <a:ext uri="{FF2B5EF4-FFF2-40B4-BE49-F238E27FC236}">
                <a16:creationId xmlns:a16="http://schemas.microsoft.com/office/drawing/2014/main" id="{45C5CE44-EB08-E54C-A7FE-6F0C73558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0075"/>
            <a:ext cx="9220200" cy="457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Closure of a Set of Functional Dependencies</a:t>
            </a:r>
          </a:p>
        </p:txBody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DB3E9277-5E44-1445-B2FF-FCD034DFE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7100" y="1468438"/>
            <a:ext cx="8216900" cy="47244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Given a set </a:t>
            </a:r>
            <a:r>
              <a:rPr lang="en-US" altLang="en-US" sz="2400" i="1" dirty="0"/>
              <a:t>F</a:t>
            </a:r>
            <a:r>
              <a:rPr lang="en-US" altLang="en-US" sz="2400" dirty="0"/>
              <a:t>  of functional dependencies, there are certain other functional dependencies that are logically implied by </a:t>
            </a:r>
            <a:r>
              <a:rPr lang="en-US" altLang="en-US" sz="2400" i="1" dirty="0"/>
              <a:t>F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dirty="0"/>
              <a:t>For example:  If  </a:t>
            </a:r>
            <a:r>
              <a:rPr lang="en-US" altLang="en-US" sz="2400" i="1" dirty="0">
                <a:solidFill>
                  <a:srgbClr val="FF0000"/>
                </a:solidFill>
              </a:rPr>
              <a:t>A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2" charset="2"/>
              </a:rPr>
              <a:t></a:t>
            </a:r>
            <a:r>
              <a:rPr lang="en-US" altLang="en-US" sz="2400" dirty="0">
                <a:solidFill>
                  <a:srgbClr val="FF0000"/>
                </a:solidFill>
                <a:sym typeface="Monotype Sorts" pitchFamily="2" charset="2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  <a:sym typeface="Monotype Sorts" pitchFamily="2" charset="2"/>
              </a:rPr>
              <a:t>B</a:t>
            </a:r>
            <a:r>
              <a:rPr lang="en-US" altLang="en-US" sz="2400" dirty="0">
                <a:solidFill>
                  <a:srgbClr val="FF0000"/>
                </a:solidFill>
                <a:sym typeface="Monotype Sorts" pitchFamily="2" charset="2"/>
              </a:rPr>
              <a:t> </a:t>
            </a:r>
            <a:r>
              <a:rPr lang="en-US" altLang="en-US" sz="2400" dirty="0">
                <a:sym typeface="Monotype Sorts" pitchFamily="2" charset="2"/>
              </a:rPr>
              <a:t>and  </a:t>
            </a:r>
            <a:r>
              <a:rPr lang="en-US" altLang="en-US" sz="2400" i="1" dirty="0">
                <a:solidFill>
                  <a:srgbClr val="FF0000"/>
                </a:solidFill>
                <a:sym typeface="Monotype Sorts" pitchFamily="2" charset="2"/>
              </a:rPr>
              <a:t>B</a:t>
            </a:r>
            <a:r>
              <a:rPr lang="en-US" altLang="en-US" sz="2400" dirty="0">
                <a:solidFill>
                  <a:srgbClr val="FF0000"/>
                </a:solidFill>
                <a:sym typeface="Monotype Sorts" pitchFamily="2" charset="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2" charset="2"/>
              </a:rPr>
              <a:t></a:t>
            </a:r>
            <a:r>
              <a:rPr lang="en-US" altLang="en-US" sz="2400" dirty="0">
                <a:solidFill>
                  <a:srgbClr val="FF0000"/>
                </a:solidFill>
                <a:sym typeface="Monotype Sorts" pitchFamily="2" charset="2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  <a:sym typeface="Monotype Sorts" pitchFamily="2" charset="2"/>
              </a:rPr>
              <a:t>C</a:t>
            </a:r>
            <a:r>
              <a:rPr lang="en-US" altLang="en-US" sz="2400" dirty="0">
                <a:sym typeface="Monotype Sorts" pitchFamily="2" charset="2"/>
              </a:rPr>
              <a:t>,  then we can infer that </a:t>
            </a:r>
            <a:r>
              <a:rPr lang="en-US" altLang="en-US" sz="2400" i="1" dirty="0">
                <a:solidFill>
                  <a:srgbClr val="FF0000"/>
                </a:solidFill>
                <a:sym typeface="Monotype Sorts" pitchFamily="2" charset="2"/>
              </a:rPr>
              <a:t>A</a:t>
            </a:r>
            <a:r>
              <a:rPr lang="en-US" altLang="en-US" sz="2400" dirty="0">
                <a:solidFill>
                  <a:srgbClr val="FF0000"/>
                </a:solidFill>
                <a:sym typeface="Monotype Sorts" pitchFamily="2" charset="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2" charset="2"/>
              </a:rPr>
              <a:t></a:t>
            </a:r>
            <a:r>
              <a:rPr lang="en-US" altLang="en-US" sz="2400" dirty="0">
                <a:solidFill>
                  <a:srgbClr val="FF0000"/>
                </a:solidFill>
                <a:sym typeface="Monotype Sorts" pitchFamily="2" charset="2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  <a:sym typeface="Monotype Sorts" pitchFamily="2" charset="2"/>
              </a:rPr>
              <a:t>C</a:t>
            </a:r>
            <a:endParaRPr lang="en-US" altLang="en-US" sz="2400" dirty="0">
              <a:solidFill>
                <a:srgbClr val="FF0000"/>
              </a:solidFill>
            </a:endParaRPr>
          </a:p>
          <a:p>
            <a:r>
              <a:rPr lang="en-US" altLang="en-US" sz="2400" dirty="0"/>
              <a:t>The set of </a:t>
            </a:r>
            <a:r>
              <a:rPr lang="en-US" altLang="en-US" sz="2400" b="1" dirty="0">
                <a:solidFill>
                  <a:srgbClr val="000099"/>
                </a:solidFill>
              </a:rPr>
              <a:t>all</a:t>
            </a:r>
            <a:r>
              <a:rPr lang="en-US" altLang="en-US" sz="2400" dirty="0"/>
              <a:t> functional dependencies logically implied by </a:t>
            </a:r>
            <a:r>
              <a:rPr lang="en-US" altLang="en-US" sz="2400" i="1" dirty="0"/>
              <a:t>F</a:t>
            </a:r>
            <a:r>
              <a:rPr lang="en-US" altLang="en-US" sz="2400" dirty="0"/>
              <a:t> is the </a:t>
            </a:r>
            <a:r>
              <a:rPr lang="en-US" altLang="en-US" sz="2400" b="1" dirty="0">
                <a:solidFill>
                  <a:srgbClr val="000099"/>
                </a:solidFill>
              </a:rPr>
              <a:t>closure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We denote the </a:t>
            </a:r>
            <a:r>
              <a:rPr lang="en-US" altLang="en-US" sz="2400" i="1" dirty="0"/>
              <a:t>closure </a:t>
            </a:r>
            <a:r>
              <a:rPr lang="en-US" altLang="en-US" sz="2400" dirty="0"/>
              <a:t>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 by </a:t>
            </a:r>
            <a:r>
              <a:rPr lang="en-US" altLang="en-US" sz="2400" b="1" dirty="0">
                <a:solidFill>
                  <a:srgbClr val="000099"/>
                </a:solidFill>
              </a:rPr>
              <a:t>F</a:t>
            </a:r>
            <a:r>
              <a:rPr lang="en-US" altLang="en-US" sz="2400" b="1" i="1" baseline="30000" dirty="0">
                <a:solidFill>
                  <a:srgbClr val="000099"/>
                </a:solidFill>
              </a:rPr>
              <a:t>+</a:t>
            </a:r>
            <a:r>
              <a:rPr lang="en-US" altLang="en-US" sz="2400" i="1" dirty="0"/>
              <a:t>.</a:t>
            </a:r>
          </a:p>
          <a:p>
            <a:r>
              <a:rPr lang="en-US" altLang="en-US" sz="2400" dirty="0"/>
              <a:t>F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is a superset 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.</a:t>
            </a:r>
            <a:endParaRPr lang="en-US" altLang="en-US" sz="2400" dirty="0">
              <a:sym typeface="Greek Symbol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53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04DCA605-A377-DD45-9029-D4577CA27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Boyce-</a:t>
            </a:r>
            <a:r>
              <a:rPr lang="en-US" altLang="en-US" dirty="0" err="1"/>
              <a:t>Codd</a:t>
            </a:r>
            <a:r>
              <a:rPr lang="en-US" altLang="en-US" dirty="0"/>
              <a:t> Normal Form (BCNF)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FFE87-DBA2-F743-8737-36BB0F1AF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968"/>
          <a:stretch/>
        </p:blipFill>
        <p:spPr>
          <a:xfrm>
            <a:off x="5255" y="1524000"/>
            <a:ext cx="9144000" cy="6096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9F30CD-1189-0B42-80A5-A2F7AA023F12}"/>
              </a:ext>
            </a:extLst>
          </p:cNvPr>
          <p:cNvGrpSpPr/>
          <p:nvPr/>
        </p:nvGrpSpPr>
        <p:grpSpPr>
          <a:xfrm>
            <a:off x="-2628" y="2254718"/>
            <a:ext cx="9144000" cy="938657"/>
            <a:chOff x="-2628" y="2362200"/>
            <a:chExt cx="9144000" cy="9386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E4F249-3D64-3347-B88E-4F3D939802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138"/>
            <a:stretch/>
          </p:blipFill>
          <p:spPr>
            <a:xfrm>
              <a:off x="-2628" y="2362200"/>
              <a:ext cx="9144000" cy="93865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05C940-C494-1D42-8B4E-411A11F15FBC}"/>
                </a:ext>
              </a:extLst>
            </p:cNvPr>
            <p:cNvSpPr/>
            <p:nvPr/>
          </p:nvSpPr>
          <p:spPr>
            <a:xfrm>
              <a:off x="5255" y="2362200"/>
              <a:ext cx="4109545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A0DBD85-34D1-EE4F-83C4-5296D2EB0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525552"/>
            <a:ext cx="7391400" cy="8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8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4223-2400-8243-9D10-FF43C2BF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Course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583C5-2E45-1D46-9085-6894725C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dirty="0"/>
              <a:t>  #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196ED5-182D-BE41-B4D1-4ED038A92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68"/>
          <a:stretch/>
        </p:blipFill>
        <p:spPr>
          <a:xfrm>
            <a:off x="2057400" y="1905000"/>
            <a:ext cx="4728281" cy="44513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AAC699-F18F-AD4F-B0E1-A30AEB0509ED}"/>
              </a:ext>
            </a:extLst>
          </p:cNvPr>
          <p:cNvSpPr/>
          <p:nvPr/>
        </p:nvSpPr>
        <p:spPr>
          <a:xfrm>
            <a:off x="2039007" y="4626769"/>
            <a:ext cx="4728281" cy="9906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F9E4-A6C0-CC4A-BF1C-D32E8BD4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Boyce-</a:t>
            </a:r>
            <a:r>
              <a:rPr lang="en-US" altLang="en-US" dirty="0" err="1"/>
              <a:t>Codd</a:t>
            </a:r>
            <a:r>
              <a:rPr lang="en-US" altLang="en-US" dirty="0"/>
              <a:t> Normal Form (BCNF)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3857E-2813-FB4C-87BA-704FD5E9B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" y="1752600"/>
            <a:ext cx="6883400" cy="749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36927-745A-4B40-BDA4-46A06804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/>
              <a:t>  #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710685-79C2-1240-839F-E2934E7893CF}"/>
              </a:ext>
            </a:extLst>
          </p:cNvPr>
          <p:cNvGrpSpPr/>
          <p:nvPr/>
        </p:nvGrpSpPr>
        <p:grpSpPr>
          <a:xfrm>
            <a:off x="0" y="2658781"/>
            <a:ext cx="9144000" cy="686081"/>
            <a:chOff x="0" y="2658781"/>
            <a:chExt cx="9144000" cy="6860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049B797-1C93-7E42-83E9-D00C93DE4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658781"/>
              <a:ext cx="9144000" cy="68608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74E255-5B42-474A-92B7-20BA70F408D4}"/>
                </a:ext>
              </a:extLst>
            </p:cNvPr>
            <p:cNvSpPr/>
            <p:nvPr/>
          </p:nvSpPr>
          <p:spPr>
            <a:xfrm>
              <a:off x="2057400" y="3093244"/>
              <a:ext cx="7010400" cy="2516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6AC32F5-178E-A040-A527-20A25D773987}"/>
              </a:ext>
            </a:extLst>
          </p:cNvPr>
          <p:cNvSpPr/>
          <p:nvPr/>
        </p:nvSpPr>
        <p:spPr>
          <a:xfrm>
            <a:off x="4495800" y="1905000"/>
            <a:ext cx="1219200" cy="381000"/>
          </a:xfrm>
          <a:prstGeom prst="rect">
            <a:avLst/>
          </a:prstGeom>
          <a:solidFill>
            <a:srgbClr val="C7EAFC">
              <a:alpha val="2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7C241-5F01-0340-A30D-A21674CBF510}"/>
              </a:ext>
            </a:extLst>
          </p:cNvPr>
          <p:cNvSpPr/>
          <p:nvPr/>
        </p:nvSpPr>
        <p:spPr>
          <a:xfrm>
            <a:off x="6934200" y="1905000"/>
            <a:ext cx="838200" cy="381000"/>
          </a:xfrm>
          <a:prstGeom prst="rect">
            <a:avLst/>
          </a:prstGeom>
          <a:solidFill>
            <a:srgbClr val="C7EAFC">
              <a:alpha val="2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59A752-1405-E345-AA51-30EF624252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21" b="1"/>
          <a:stretch/>
        </p:blipFill>
        <p:spPr>
          <a:xfrm>
            <a:off x="444062" y="4190999"/>
            <a:ext cx="4914900" cy="395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75C094-F543-AD44-BAE2-6826B08A0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03" y="5235291"/>
            <a:ext cx="4800600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EA24B9-153E-1549-9F11-8B6C3CD57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8962" y="4061259"/>
            <a:ext cx="3532133" cy="5942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38E59D-864B-0243-8D31-15B47C8D0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8962" y="5650012"/>
            <a:ext cx="3282950" cy="3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9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>
            <a:extLst>
              <a:ext uri="{FF2B5EF4-FFF2-40B4-BE49-F238E27FC236}">
                <a16:creationId xmlns:a16="http://schemas.microsoft.com/office/drawing/2014/main" id="{2607CE1B-43CB-9342-AA74-E2EA0C0FD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Decomposing a Schema into BCNF</a:t>
            </a:r>
          </a:p>
        </p:txBody>
      </p:sp>
      <p:sp>
        <p:nvSpPr>
          <p:cNvPr id="683011" name="Rectangle 3">
            <a:extLst>
              <a:ext uri="{FF2B5EF4-FFF2-40B4-BE49-F238E27FC236}">
                <a16:creationId xmlns:a16="http://schemas.microsoft.com/office/drawing/2014/main" id="{64A02C41-ECE9-1A42-A7C0-C09F27E40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01100" cy="49815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Suppose we have a schema </a:t>
            </a:r>
            <a:r>
              <a:rPr lang="en-US" altLang="en-US" sz="2400" i="1" dirty="0"/>
              <a:t>R </a:t>
            </a:r>
            <a:r>
              <a:rPr lang="en-US" altLang="en-US" sz="2400" dirty="0"/>
              <a:t>and a non-trivial dependency </a:t>
            </a:r>
            <a:r>
              <a:rPr lang="en-US" altLang="en-US" sz="2400" dirty="0">
                <a:sym typeface="Symbol" pitchFamily="2" charset="2"/>
              </a:rPr>
              <a:t></a:t>
            </a:r>
            <a:r>
              <a:rPr kumimoji="0" lang="en-US" altLang="en-US" sz="2400" dirty="0">
                <a:sym typeface="Symbol" pitchFamily="2" charset="2"/>
              </a:rPr>
              <a:t></a:t>
            </a:r>
            <a:r>
              <a:rPr lang="en-US" altLang="en-US" sz="2400" i="1" dirty="0">
                <a:sym typeface="Symbol" pitchFamily="2" charset="2"/>
              </a:rPr>
              <a:t></a:t>
            </a:r>
            <a:r>
              <a:rPr lang="en-US" altLang="en-US" sz="2400" i="1" dirty="0">
                <a:sym typeface="Greek Symbols" pitchFamily="18" charset="2"/>
              </a:rPr>
              <a:t>  </a:t>
            </a:r>
            <a:r>
              <a:rPr lang="en-US" altLang="en-US" sz="2400" dirty="0"/>
              <a:t>causes a violation of BCNF.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	We decompose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into:</a:t>
            </a:r>
          </a:p>
          <a:p>
            <a:pPr marL="457200" lvl="1" indent="0">
              <a:lnSpc>
                <a:spcPct val="90000"/>
              </a:lnSpc>
              <a:buSzPct val="200000"/>
              <a:buNone/>
            </a:pPr>
            <a:endParaRPr lang="en-US" altLang="en-US" sz="2400" dirty="0"/>
          </a:p>
          <a:p>
            <a:pPr marL="457200" lvl="1" indent="0">
              <a:lnSpc>
                <a:spcPct val="90000"/>
              </a:lnSpc>
              <a:buSzPct val="200000"/>
              <a:buNone/>
            </a:pPr>
            <a:endParaRPr lang="en-US" altLang="en-US" sz="2400" dirty="0"/>
          </a:p>
          <a:p>
            <a:pPr marL="457200" lvl="1" indent="0">
              <a:lnSpc>
                <a:spcPct val="90000"/>
              </a:lnSpc>
              <a:buSzPct val="200000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>
              <a:sym typeface="Symbol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A0AAC8-F6BC-534B-BDA0-41B997A4B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743200"/>
            <a:ext cx="2552700" cy="1130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E0E84A-924C-7845-ADDE-55FF4144A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9532"/>
            <a:ext cx="9144000" cy="1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80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>
            <a:extLst>
              <a:ext uri="{FF2B5EF4-FFF2-40B4-BE49-F238E27FC236}">
                <a16:creationId xmlns:a16="http://schemas.microsoft.com/office/drawing/2014/main" id="{D47A1D15-BD6D-5346-AC0C-F201848DA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Third Normal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1D6DA3-EEC7-A04F-B476-291D9747E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33600"/>
            <a:ext cx="8229600" cy="231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54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>
            <a:extLst>
              <a:ext uri="{FF2B5EF4-FFF2-40B4-BE49-F238E27FC236}">
                <a16:creationId xmlns:a16="http://schemas.microsoft.com/office/drawing/2014/main" id="{EF134F63-A48F-014E-9EEB-E6B5CC2A6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6969125" cy="50006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Goals of Normalization</a:t>
            </a:r>
          </a:p>
        </p:txBody>
      </p:sp>
      <p:sp>
        <p:nvSpPr>
          <p:cNvPr id="689155" name="Rectangle 3">
            <a:extLst>
              <a:ext uri="{FF2B5EF4-FFF2-40B4-BE49-F238E27FC236}">
                <a16:creationId xmlns:a16="http://schemas.microsoft.com/office/drawing/2014/main" id="{F440C241-11E3-EC4C-903F-819085212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1752600"/>
            <a:ext cx="7556500" cy="3990975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Let </a:t>
            </a:r>
            <a:r>
              <a:rPr lang="en-US" altLang="en-US" sz="2400" i="1" dirty="0"/>
              <a:t>R</a:t>
            </a:r>
            <a:r>
              <a:rPr lang="en-US" altLang="en-US" sz="2400" dirty="0"/>
              <a:t> be a relation scheme with a set</a:t>
            </a:r>
            <a:r>
              <a:rPr lang="en-US" altLang="en-US" sz="2400" i="1" dirty="0"/>
              <a:t> F</a:t>
            </a:r>
            <a:r>
              <a:rPr lang="en-US" altLang="en-US" sz="2400" dirty="0"/>
              <a:t> of functional dependencies.</a:t>
            </a:r>
          </a:p>
          <a:p>
            <a:r>
              <a:rPr lang="en-US" altLang="en-US" sz="2400" dirty="0"/>
              <a:t>Decide whether a relation scheme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in “good” form.</a:t>
            </a:r>
          </a:p>
          <a:p>
            <a:r>
              <a:rPr lang="en-US" altLang="en-US" sz="2400" dirty="0"/>
              <a:t>In the case that a relation scheme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not in “good” form, decompose it into a set of relation scheme  {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i="1" dirty="0"/>
              <a:t>, R</a:t>
            </a:r>
            <a:r>
              <a:rPr lang="en-US" altLang="en-US" sz="2400" baseline="-25000" dirty="0"/>
              <a:t>2</a:t>
            </a:r>
            <a:r>
              <a:rPr lang="en-US" altLang="en-US" sz="2400" i="1" dirty="0"/>
              <a:t>, ..., R</a:t>
            </a:r>
            <a:r>
              <a:rPr lang="en-US" altLang="en-US" sz="2400" i="1" baseline="-25000" dirty="0"/>
              <a:t>n</a:t>
            </a:r>
            <a:r>
              <a:rPr lang="en-US" altLang="en-US" sz="2400" dirty="0"/>
              <a:t>} such that </a:t>
            </a:r>
          </a:p>
          <a:p>
            <a:pPr lvl="1"/>
            <a:r>
              <a:rPr lang="en-US" altLang="en-US" sz="2400" dirty="0"/>
              <a:t>each relation scheme is in good form </a:t>
            </a:r>
          </a:p>
          <a:p>
            <a:pPr lvl="1"/>
            <a:r>
              <a:rPr lang="en-US" altLang="en-US" sz="2400" dirty="0"/>
              <a:t>the decomposition is a lossless-join decomposition</a:t>
            </a:r>
          </a:p>
          <a:p>
            <a:pPr lvl="1"/>
            <a:r>
              <a:rPr lang="en-US" altLang="en-US" sz="2400" dirty="0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4063425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>
            <a:extLst>
              <a:ext uri="{FF2B5EF4-FFF2-40B4-BE49-F238E27FC236}">
                <a16:creationId xmlns:a16="http://schemas.microsoft.com/office/drawing/2014/main" id="{C7085F85-A34A-1F4B-9473-EEE713A0E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Functional-Dependency Theory</a:t>
            </a:r>
          </a:p>
        </p:txBody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7F028AF7-D04D-5A43-90FF-299E5A835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We now consider the formal theory that tells us which functional dependencies are implied logically by a given set of functional dependencies.</a:t>
            </a:r>
          </a:p>
          <a:p>
            <a:r>
              <a:rPr lang="en-US" altLang="en-US" sz="2400" dirty="0"/>
              <a:t>We then develop algorithms to generate lossless decompositions into BCNF and 3NF</a:t>
            </a:r>
          </a:p>
          <a:p>
            <a:r>
              <a:rPr lang="en-US" altLang="en-US" sz="2400" dirty="0"/>
              <a:t>We then develop algorithms to test if a decomposition is dependency-preserving</a:t>
            </a:r>
          </a:p>
        </p:txBody>
      </p:sp>
    </p:spTree>
    <p:extLst>
      <p:ext uri="{BB962C8B-B14F-4D97-AF65-F5344CB8AC3E}">
        <p14:creationId xmlns:p14="http://schemas.microsoft.com/office/powerpoint/2010/main" val="2447428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>
            <a:extLst>
              <a:ext uri="{FF2B5EF4-FFF2-40B4-BE49-F238E27FC236}">
                <a16:creationId xmlns:a16="http://schemas.microsoft.com/office/drawing/2014/main" id="{BC2723EB-1647-6141-812B-04B205ABD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90550"/>
            <a:ext cx="7924800" cy="457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Closure of a Set of Functional Dependencies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43387FD6-13D3-F346-81C6-3F5094925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263" y="1468438"/>
            <a:ext cx="7450137" cy="47244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Given a set </a:t>
            </a:r>
            <a:r>
              <a:rPr lang="en-US" altLang="en-US" sz="2400" i="1" dirty="0"/>
              <a:t>F</a:t>
            </a:r>
            <a:r>
              <a:rPr lang="en-US" altLang="en-US" sz="2400" dirty="0"/>
              <a:t> set of functional dependencies, there are certain other functional dependencies that are logically implied by </a:t>
            </a:r>
            <a:r>
              <a:rPr lang="en-US" altLang="en-US" sz="2400" i="1" dirty="0"/>
              <a:t>F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dirty="0"/>
              <a:t>For e.g.:  If 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B</a:t>
            </a:r>
            <a:r>
              <a:rPr lang="en-US" altLang="en-US" sz="2400" dirty="0">
                <a:sym typeface="Monotype Sorts" pitchFamily="2" charset="2"/>
              </a:rPr>
              <a:t> and  </a:t>
            </a:r>
            <a:r>
              <a:rPr lang="en-US" altLang="en-US" sz="2400" i="1" dirty="0">
                <a:sym typeface="Monotype Sorts" pitchFamily="2" charset="2"/>
              </a:rPr>
              <a:t>B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dirty="0">
                <a:sym typeface="Symbol" pitchFamily="2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C</a:t>
            </a:r>
            <a:r>
              <a:rPr lang="en-US" altLang="en-US" sz="2400" dirty="0">
                <a:sym typeface="Monotype Sorts" pitchFamily="2" charset="2"/>
              </a:rPr>
              <a:t>,  then we can infer that </a:t>
            </a:r>
            <a:r>
              <a:rPr lang="en-US" altLang="en-US" sz="2400" i="1" dirty="0">
                <a:sym typeface="Monotype Sorts" pitchFamily="2" charset="2"/>
              </a:rPr>
              <a:t>A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dirty="0">
                <a:sym typeface="Symbol" pitchFamily="2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C</a:t>
            </a:r>
            <a:endParaRPr lang="en-US" altLang="en-US" sz="2400" i="1" dirty="0"/>
          </a:p>
          <a:p>
            <a:r>
              <a:rPr lang="en-US" altLang="en-US" sz="2400" dirty="0"/>
              <a:t>The set of </a:t>
            </a:r>
            <a:r>
              <a:rPr lang="en-US" altLang="en-US" sz="2400" b="1" dirty="0">
                <a:solidFill>
                  <a:srgbClr val="000099"/>
                </a:solidFill>
              </a:rPr>
              <a:t>all</a:t>
            </a:r>
            <a:r>
              <a:rPr lang="en-US" altLang="en-US" sz="2400" dirty="0"/>
              <a:t> functional dependencies logically implied by </a:t>
            </a:r>
            <a:r>
              <a:rPr lang="en-US" altLang="en-US" sz="2400" i="1" dirty="0"/>
              <a:t>F</a:t>
            </a:r>
            <a:r>
              <a:rPr lang="en-US" altLang="en-US" sz="2400" dirty="0"/>
              <a:t> is the </a:t>
            </a:r>
            <a:r>
              <a:rPr lang="en-US" altLang="en-US" sz="2400" b="1" dirty="0">
                <a:solidFill>
                  <a:srgbClr val="000099"/>
                </a:solidFill>
              </a:rPr>
              <a:t>closure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We denote the </a:t>
            </a:r>
            <a:r>
              <a:rPr lang="en-US" altLang="en-US" sz="2400" i="1" dirty="0"/>
              <a:t>closure </a:t>
            </a:r>
            <a:r>
              <a:rPr lang="en-US" altLang="en-US" sz="2400" dirty="0"/>
              <a:t>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 by </a:t>
            </a:r>
            <a:r>
              <a:rPr lang="en-US" altLang="en-US" sz="2400" b="1" i="1" dirty="0">
                <a:solidFill>
                  <a:srgbClr val="000099"/>
                </a:solidFill>
              </a:rPr>
              <a:t>F</a:t>
            </a:r>
            <a:r>
              <a:rPr lang="en-US" altLang="en-US" sz="2400" b="1" i="1" baseline="44000" dirty="0">
                <a:solidFill>
                  <a:srgbClr val="000099"/>
                </a:solidFill>
              </a:rPr>
              <a:t>+</a:t>
            </a:r>
            <a:r>
              <a:rPr lang="en-US" altLang="en-US" sz="2400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sz="2400" dirty="0">
              <a:sym typeface="Greek Symbol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9984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>
            <a:extLst>
              <a:ext uri="{FF2B5EF4-FFF2-40B4-BE49-F238E27FC236}">
                <a16:creationId xmlns:a16="http://schemas.microsoft.com/office/drawing/2014/main" id="{0CB5B88C-DB3B-0843-AE0B-44437BB3C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0075"/>
            <a:ext cx="7924800" cy="457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Closure of a Set of Functional Dependencies</a:t>
            </a:r>
          </a:p>
        </p:txBody>
      </p:sp>
      <p:sp>
        <p:nvSpPr>
          <p:cNvPr id="849923" name="Rectangle 3">
            <a:extLst>
              <a:ext uri="{FF2B5EF4-FFF2-40B4-BE49-F238E27FC236}">
                <a16:creationId xmlns:a16="http://schemas.microsoft.com/office/drawing/2014/main" id="{B82E9A5B-02BA-CB48-A615-5EB47AE48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4495800"/>
            <a:ext cx="8991600" cy="22304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400" b="1" dirty="0">
              <a:sym typeface="Greek Symbols" pitchFamily="18" charset="2"/>
            </a:endParaRPr>
          </a:p>
          <a:p>
            <a:r>
              <a:rPr lang="en-US" altLang="en-US" sz="2400" dirty="0">
                <a:sym typeface="Greek Symbols" pitchFamily="18" charset="2"/>
              </a:rPr>
              <a:t>These rules are </a:t>
            </a:r>
          </a:p>
          <a:p>
            <a:pPr lvl="1"/>
            <a:r>
              <a:rPr lang="en-US" altLang="en-US" sz="2400" b="1" dirty="0">
                <a:solidFill>
                  <a:srgbClr val="000099"/>
                </a:solidFill>
                <a:sym typeface="Greek Symbols" pitchFamily="18" charset="2"/>
              </a:rPr>
              <a:t>sound</a:t>
            </a:r>
            <a:r>
              <a:rPr lang="en-US" altLang="en-US" sz="2400" dirty="0">
                <a:sym typeface="Greek Symbols" pitchFamily="18" charset="2"/>
              </a:rPr>
              <a:t> (generate only functional dependencies that actually hold),  and </a:t>
            </a:r>
          </a:p>
          <a:p>
            <a:pPr lvl="1"/>
            <a:r>
              <a:rPr lang="en-US" altLang="en-US" sz="2400" b="1" dirty="0">
                <a:solidFill>
                  <a:srgbClr val="000099"/>
                </a:solidFill>
                <a:sym typeface="Greek Symbols" pitchFamily="18" charset="2"/>
              </a:rPr>
              <a:t>complete</a:t>
            </a:r>
            <a:r>
              <a:rPr lang="en-US" altLang="en-US" sz="2400" dirty="0">
                <a:sym typeface="Greek Symbols" pitchFamily="18" charset="2"/>
              </a:rPr>
              <a:t> (generate all functional dependencies that hold).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B37E7F-EF9F-5344-B77A-B26F11741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32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24BC-B500-9944-A220-46E06660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Closure of a Set of Functional Dependencies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1C584-A83F-0445-A425-C526A410E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041" y="1752600"/>
            <a:ext cx="8229600" cy="15280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5CABC-53DB-BB42-9843-825468A2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r>
              <a:rPr lang="en-US"/>
              <a:t> 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14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25A631DB-31C8-134E-8A78-AE70C7602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DC6C3475-F14E-8D43-898D-71102B7C2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350" y="925513"/>
            <a:ext cx="8248650" cy="5838825"/>
          </a:xfrm>
        </p:spPr>
        <p:txBody>
          <a:bodyPr>
            <a:noAutofit/>
          </a:bodyPr>
          <a:lstStyle/>
          <a:p>
            <a:pPr>
              <a:tabLst>
                <a:tab pos="803275" algn="l"/>
              </a:tabLst>
            </a:pPr>
            <a:r>
              <a:rPr lang="en-US" altLang="en-US" sz="2400" i="1" dirty="0"/>
              <a:t>R = (A, B, C, G, H, I)</a:t>
            </a:r>
            <a:br>
              <a:rPr lang="en-US" altLang="en-US" sz="2400" i="1" dirty="0"/>
            </a:br>
            <a:r>
              <a:rPr lang="en-US" altLang="en-US" sz="2400" i="1" dirty="0"/>
              <a:t>F = </a:t>
            </a:r>
            <a:r>
              <a:rPr lang="en-US" altLang="en-US" sz="2400" dirty="0"/>
              <a:t>{  </a:t>
            </a:r>
            <a:r>
              <a:rPr lang="en-US" altLang="en-US" sz="2400" i="1" dirty="0">
                <a:sym typeface="Iconic Symbols Ext" pitchFamily="2" charset="2"/>
              </a:rPr>
              <a:t>A </a:t>
            </a:r>
            <a:r>
              <a:rPr lang="en-US" altLang="en-US" sz="2400" dirty="0">
                <a:sym typeface="Symbol" pitchFamily="2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B</a:t>
            </a:r>
            <a:br>
              <a:rPr lang="en-US" altLang="en-US" sz="2400" i="1" dirty="0">
                <a:sym typeface="Monotype Sorts" pitchFamily="2" charset="2"/>
              </a:rPr>
            </a:br>
            <a:r>
              <a:rPr lang="en-US" altLang="en-US" sz="2400" i="1" dirty="0">
                <a:sym typeface="Monotype Sorts" pitchFamily="2" charset="2"/>
              </a:rPr>
              <a:t>	   </a:t>
            </a:r>
            <a:r>
              <a:rPr lang="en-US" altLang="en-US" sz="2400" i="1" dirty="0">
                <a:sym typeface="Iconic Symbols Ext" pitchFamily="2" charset="2"/>
              </a:rPr>
              <a:t>A </a:t>
            </a:r>
            <a:r>
              <a:rPr lang="en-US" altLang="en-US" sz="2400" dirty="0">
                <a:sym typeface="Symbol" pitchFamily="2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C</a:t>
            </a:r>
            <a:br>
              <a:rPr lang="en-US" altLang="en-US" sz="2400" i="1" dirty="0">
                <a:sym typeface="Monotype Sorts" pitchFamily="2" charset="2"/>
              </a:rPr>
            </a:br>
            <a:r>
              <a:rPr lang="en-US" altLang="en-US" sz="2400" i="1" dirty="0">
                <a:sym typeface="Monotype Sorts" pitchFamily="2" charset="2"/>
              </a:rPr>
              <a:t>	</a:t>
            </a:r>
            <a:r>
              <a:rPr lang="en-US" altLang="en-US" sz="2400" i="1" dirty="0">
                <a:sym typeface="Iconic Symbols Ext" pitchFamily="2" charset="2"/>
              </a:rPr>
              <a:t>CG </a:t>
            </a:r>
            <a:r>
              <a:rPr lang="en-US" altLang="en-US" sz="2400" dirty="0">
                <a:sym typeface="Symbol" pitchFamily="2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H</a:t>
            </a:r>
            <a:br>
              <a:rPr lang="en-US" altLang="en-US" sz="2400" i="1" dirty="0">
                <a:sym typeface="Monotype Sorts" pitchFamily="2" charset="2"/>
              </a:rPr>
            </a:br>
            <a:r>
              <a:rPr lang="en-US" altLang="en-US" sz="2400" i="1" dirty="0">
                <a:sym typeface="Monotype Sorts" pitchFamily="2" charset="2"/>
              </a:rPr>
              <a:t>	</a:t>
            </a:r>
            <a:r>
              <a:rPr lang="en-US" altLang="en-US" sz="2400" i="1" dirty="0">
                <a:sym typeface="Iconic Symbols Ext" pitchFamily="2" charset="2"/>
              </a:rPr>
              <a:t>CG </a:t>
            </a:r>
            <a:r>
              <a:rPr lang="en-US" altLang="en-US" sz="2400" dirty="0">
                <a:sym typeface="Symbol" pitchFamily="2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I</a:t>
            </a:r>
            <a:br>
              <a:rPr lang="en-US" altLang="en-US" sz="2400" i="1" dirty="0">
                <a:sym typeface="Monotype Sorts" pitchFamily="2" charset="2"/>
              </a:rPr>
            </a:br>
            <a:r>
              <a:rPr lang="en-US" altLang="en-US" sz="2400" i="1" dirty="0">
                <a:sym typeface="Monotype Sorts" pitchFamily="2" charset="2"/>
              </a:rPr>
              <a:t>	   </a:t>
            </a:r>
            <a:r>
              <a:rPr lang="en-US" altLang="en-US" sz="2400" i="1" dirty="0">
                <a:sym typeface="Iconic Symbols Ext" pitchFamily="2" charset="2"/>
              </a:rPr>
              <a:t>B </a:t>
            </a:r>
            <a:r>
              <a:rPr lang="en-US" altLang="en-US" sz="2400" dirty="0">
                <a:sym typeface="Symbol" pitchFamily="2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H </a:t>
            </a:r>
            <a:r>
              <a:rPr lang="en-US" altLang="en-US" sz="2400" dirty="0">
                <a:sym typeface="Monotype Sorts" pitchFamily="2" charset="2"/>
              </a:rPr>
              <a:t>}</a:t>
            </a:r>
            <a:endParaRPr lang="en-US" altLang="en-US" sz="2400" dirty="0"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n-US" altLang="en-US" sz="2400" dirty="0">
                <a:sym typeface="MS LineDraw" pitchFamily="49" charset="2"/>
              </a:rPr>
              <a:t>some members of </a:t>
            </a:r>
            <a:r>
              <a:rPr lang="en-US" altLang="en-US" sz="2400" i="1" dirty="0">
                <a:sym typeface="MS LineDraw" pitchFamily="49" charset="2"/>
              </a:rPr>
              <a:t>F</a:t>
            </a:r>
            <a:r>
              <a:rPr lang="en-US" altLang="en-US" sz="2400" baseline="30000" dirty="0">
                <a:sym typeface="MS LineDraw" pitchFamily="49" charset="2"/>
              </a:rPr>
              <a:t>+</a:t>
            </a:r>
            <a:endParaRPr lang="en-US" altLang="en-US" sz="2400" dirty="0">
              <a:sym typeface="MS LineDraw" pitchFamily="49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sz="2400" i="1" dirty="0">
                <a:sym typeface="Monotype Sorts" pitchFamily="2" charset="2"/>
              </a:rPr>
              <a:t>A </a:t>
            </a:r>
            <a:r>
              <a:rPr lang="en-US" altLang="en-US" sz="2400" dirty="0">
                <a:sym typeface="Symbol" pitchFamily="2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2" charset="2"/>
              </a:rPr>
              <a:t>by transitivity from </a:t>
            </a:r>
            <a:r>
              <a:rPr lang="en-US" altLang="en-US" i="1" dirty="0">
                <a:sym typeface="Iconic Symbols Ext" pitchFamily="2" charset="2"/>
              </a:rPr>
              <a:t>A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B and </a:t>
            </a:r>
            <a:r>
              <a:rPr lang="en-US" altLang="en-US" i="1" dirty="0">
                <a:sym typeface="Iconic Symbols Ext" pitchFamily="2" charset="2"/>
              </a:rPr>
              <a:t>B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sz="2400" i="1" dirty="0">
                <a:sym typeface="Monotype Sorts" pitchFamily="2" charset="2"/>
              </a:rPr>
              <a:t>AG </a:t>
            </a:r>
            <a:r>
              <a:rPr lang="en-US" altLang="en-US" sz="2400" dirty="0">
                <a:sym typeface="Symbol" pitchFamily="2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I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2" charset="2"/>
              </a:rPr>
              <a:t>by augmenting </a:t>
            </a:r>
            <a:r>
              <a:rPr lang="en-US" altLang="en-US" i="1" dirty="0">
                <a:sym typeface="Iconic Symbols Ext" pitchFamily="2" charset="2"/>
              </a:rPr>
              <a:t>A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C </a:t>
            </a:r>
            <a:r>
              <a:rPr lang="en-US" altLang="en-US" dirty="0">
                <a:sym typeface="Monotype Sorts" pitchFamily="2" charset="2"/>
              </a:rPr>
              <a:t>with G, to get </a:t>
            </a:r>
            <a:r>
              <a:rPr lang="en-US" altLang="en-US" i="1" dirty="0">
                <a:sym typeface="Iconic Symbols Ext" pitchFamily="2" charset="2"/>
              </a:rPr>
              <a:t>AG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CG </a:t>
            </a:r>
            <a:br>
              <a:rPr lang="en-US" altLang="en-US" i="1" dirty="0">
                <a:sym typeface="Monotype Sorts" pitchFamily="2" charset="2"/>
              </a:rPr>
            </a:br>
            <a:r>
              <a:rPr lang="en-US" altLang="en-US" i="1" dirty="0">
                <a:sym typeface="Monotype Sorts" pitchFamily="2" charset="2"/>
              </a:rPr>
              <a:t>                   </a:t>
            </a:r>
            <a:r>
              <a:rPr lang="en-US" altLang="en-US" dirty="0">
                <a:sym typeface="Monotype Sorts" pitchFamily="2" charset="2"/>
              </a:rPr>
              <a:t>and then transitivity with </a:t>
            </a:r>
            <a:r>
              <a:rPr lang="en-US" altLang="en-US" i="1" dirty="0">
                <a:sym typeface="Iconic Symbols Ext" pitchFamily="2" charset="2"/>
              </a:rPr>
              <a:t>CG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6743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25A631DB-31C8-134E-8A78-AE70C7602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DC6C3475-F14E-8D43-898D-71102B7C2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350" y="925513"/>
            <a:ext cx="8248650" cy="5838825"/>
          </a:xfrm>
        </p:spPr>
        <p:txBody>
          <a:bodyPr>
            <a:noAutofit/>
          </a:bodyPr>
          <a:lstStyle/>
          <a:p>
            <a:pPr lvl="2">
              <a:tabLst>
                <a:tab pos="803275" algn="l"/>
              </a:tabLst>
            </a:pPr>
            <a:endParaRPr lang="en-US" altLang="en-US" i="1" dirty="0">
              <a:sym typeface="Monotype Sorts" pitchFamily="2" charset="2"/>
            </a:endParaRPr>
          </a:p>
          <a:p>
            <a:pPr lvl="2">
              <a:tabLst>
                <a:tab pos="803275" algn="l"/>
              </a:tabLst>
            </a:pPr>
            <a:endParaRPr lang="en-US" altLang="en-US" i="1" dirty="0">
              <a:sym typeface="Monotype Sorts" pitchFamily="2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sz="2400" i="1" dirty="0">
                <a:sym typeface="Monotype Sorts" pitchFamily="2" charset="2"/>
              </a:rPr>
              <a:t>CG </a:t>
            </a:r>
            <a:r>
              <a:rPr lang="en-US" altLang="en-US" sz="2400" dirty="0">
                <a:sym typeface="Symbol" pitchFamily="2" charset="2"/>
              </a:rPr>
              <a:t></a:t>
            </a:r>
            <a:r>
              <a:rPr lang="en-US" altLang="en-US" sz="2400" dirty="0">
                <a:sym typeface="Monotype Sorts" pitchFamily="2" charset="2"/>
              </a:rPr>
              <a:t> </a:t>
            </a:r>
            <a:r>
              <a:rPr lang="en-US" altLang="en-US" sz="2400" i="1" dirty="0">
                <a:sym typeface="Monotype Sorts" pitchFamily="2" charset="2"/>
              </a:rPr>
              <a:t>HI     </a:t>
            </a:r>
            <a:endParaRPr lang="en-US" altLang="en-US" sz="2400" dirty="0">
              <a:sym typeface="Monotype Sorts" pitchFamily="2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2" charset="2"/>
              </a:rPr>
              <a:t>by augmenting </a:t>
            </a:r>
            <a:r>
              <a:rPr lang="en-US" altLang="en-US" i="1" dirty="0">
                <a:sym typeface="Iconic Symbols Ext" pitchFamily="2" charset="2"/>
              </a:rPr>
              <a:t>CG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I </a:t>
            </a:r>
            <a:r>
              <a:rPr lang="en-US" altLang="en-US" dirty="0">
                <a:sym typeface="Monotype Sorts" pitchFamily="2" charset="2"/>
              </a:rPr>
              <a:t>to infer </a:t>
            </a:r>
            <a:r>
              <a:rPr lang="en-US" altLang="en-US" i="1" dirty="0">
                <a:sym typeface="Iconic Symbols Ext" pitchFamily="2" charset="2"/>
              </a:rPr>
              <a:t>CG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CG</a:t>
            </a:r>
            <a:r>
              <a:rPr lang="en-US" altLang="en-US" i="1" dirty="0">
                <a:sym typeface="Monotype Sorts" pitchFamily="2" charset="2"/>
              </a:rPr>
              <a:t>I, </a:t>
            </a:r>
          </a:p>
          <a:p>
            <a:pPr lvl="2">
              <a:buFont typeface="Webdings" pitchFamily="2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2" charset="2"/>
              </a:rPr>
              <a:t>    and augmenting of </a:t>
            </a:r>
            <a:r>
              <a:rPr lang="en-US" altLang="en-US" i="1" dirty="0">
                <a:sym typeface="Iconic Symbols Ext" pitchFamily="2" charset="2"/>
              </a:rPr>
              <a:t>CG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H </a:t>
            </a:r>
            <a:r>
              <a:rPr lang="en-US" altLang="en-US" dirty="0">
                <a:sym typeface="Monotype Sorts" pitchFamily="2" charset="2"/>
              </a:rPr>
              <a:t>to infer</a:t>
            </a:r>
            <a:r>
              <a:rPr lang="en-US" altLang="en-US" i="1" dirty="0">
                <a:sym typeface="Monotype Sorts" pitchFamily="2" charset="2"/>
              </a:rPr>
              <a:t> </a:t>
            </a:r>
            <a:r>
              <a:rPr lang="en-US" altLang="en-US" i="1" dirty="0">
                <a:sym typeface="Iconic Symbols Ext" pitchFamily="2" charset="2"/>
              </a:rPr>
              <a:t>CGI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HI, </a:t>
            </a:r>
          </a:p>
          <a:p>
            <a:pPr lvl="2">
              <a:buFont typeface="Webdings" pitchFamily="2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2" charset="2"/>
              </a:rPr>
              <a:t>                         </a:t>
            </a:r>
            <a:r>
              <a:rPr lang="en-US" altLang="en-US" dirty="0">
                <a:sym typeface="Monotype Sorts" pitchFamily="2" charset="2"/>
              </a:rPr>
              <a:t>and then transitivity</a:t>
            </a:r>
          </a:p>
        </p:txBody>
      </p:sp>
    </p:spTree>
    <p:extLst>
      <p:ext uri="{BB962C8B-B14F-4D97-AF65-F5344CB8AC3E}">
        <p14:creationId xmlns:p14="http://schemas.microsoft.com/office/powerpoint/2010/main" val="296743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1BAC-CD9C-AA47-8272-8C0B9DD6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Good Relational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1AE4-ACB1-4D4B-9806-A3226166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goal of relational database design is to generate a set of relation schemas that allows us to:</a:t>
            </a:r>
          </a:p>
          <a:p>
            <a:pPr lvl="1"/>
            <a:r>
              <a:rPr lang="en-US" sz="2400" dirty="0"/>
              <a:t> store information </a:t>
            </a:r>
            <a:r>
              <a:rPr lang="en-US" sz="2400" b="1" u="sng" dirty="0"/>
              <a:t>without unnecessary redundancy</a:t>
            </a:r>
            <a:r>
              <a:rPr lang="en-US" sz="2400" dirty="0"/>
              <a:t>, yet </a:t>
            </a:r>
          </a:p>
          <a:p>
            <a:pPr lvl="1"/>
            <a:r>
              <a:rPr lang="en-US" sz="2400" dirty="0"/>
              <a:t>also allows us to </a:t>
            </a:r>
            <a:r>
              <a:rPr lang="en-US" sz="2400" b="1" u="sng" dirty="0"/>
              <a:t>retrieve information easily</a:t>
            </a:r>
            <a:r>
              <a:rPr lang="en-US" sz="2400" dirty="0"/>
              <a:t>. </a:t>
            </a:r>
          </a:p>
          <a:p>
            <a:r>
              <a:rPr lang="en-US" sz="2400" dirty="0"/>
              <a:t>This is accomplished by designing schemas that are in an appropriate </a:t>
            </a:r>
            <a:r>
              <a:rPr lang="en-US" sz="2400" b="1" u="sng" cap="small" dirty="0"/>
              <a:t>normal form</a:t>
            </a:r>
            <a:r>
              <a:rPr lang="en-US" sz="2400" dirty="0"/>
              <a:t>. </a:t>
            </a:r>
          </a:p>
          <a:p>
            <a:r>
              <a:rPr lang="en-US" sz="2400" dirty="0"/>
              <a:t>To determine whether a relation schema is in one of the desirable normal forms, </a:t>
            </a:r>
            <a:r>
              <a:rPr lang="en-US" sz="2400" b="1" u="sng" dirty="0"/>
              <a:t>we need information about the real-world enterprise</a:t>
            </a:r>
            <a:r>
              <a:rPr lang="en-US" sz="2400" dirty="0"/>
              <a:t> that we are modeling with the database.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C6AC6-DB52-2D47-AB94-E1C09112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/>
              <a:t> 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9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>
            <a:extLst>
              <a:ext uri="{FF2B5EF4-FFF2-40B4-BE49-F238E27FC236}">
                <a16:creationId xmlns:a16="http://schemas.microsoft.com/office/drawing/2014/main" id="{5CC8B7FC-C3BC-1343-9370-71087F3B0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 for Computing F</a:t>
            </a:r>
            <a:r>
              <a:rPr lang="en-US" altLang="en-US" baseline="30000"/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544FDD-73AC-6C4C-BAC7-4926ADAE9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466850"/>
            <a:ext cx="8420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39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23CA-6616-4A40-84F1-456F96A3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45" y="2667000"/>
            <a:ext cx="8229600" cy="1143000"/>
          </a:xfrm>
        </p:spPr>
        <p:txBody>
          <a:bodyPr/>
          <a:lstStyle/>
          <a:p>
            <a:r>
              <a:rPr lang="en-US" cap="small" dirty="0"/>
              <a:t>End of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3D0E9-E75C-5242-B0C1-CA53BC99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r>
              <a:rPr lang="en-US"/>
              <a:t> 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A3D838EC-7E76-C24B-B64A-12A4B95C8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Combine Schemas?</a:t>
            </a:r>
          </a:p>
        </p:txBody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8DF2BF55-0C78-8945-9D32-8E2676BF8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Suppose we combine 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department </a:t>
            </a:r>
            <a:r>
              <a:rPr lang="en-US" altLang="en-US" sz="2400" dirty="0"/>
              <a:t>into </a:t>
            </a:r>
            <a:r>
              <a:rPr lang="en-US" altLang="en-US" sz="2400" b="1" i="1" dirty="0" err="1"/>
              <a:t>inst_dept</a:t>
            </a:r>
            <a:endParaRPr lang="en-US" altLang="en-US" sz="2400" b="1" i="1" dirty="0"/>
          </a:p>
          <a:p>
            <a:r>
              <a:rPr lang="en-US" altLang="en-US" sz="2400" dirty="0"/>
              <a:t>Result is possible repetition of information</a:t>
            </a:r>
          </a:p>
        </p:txBody>
      </p:sp>
      <p:pic>
        <p:nvPicPr>
          <p:cNvPr id="652293" name="Picture 5" descr="8">
            <a:extLst>
              <a:ext uri="{FF2B5EF4-FFF2-40B4-BE49-F238E27FC236}">
                <a16:creationId xmlns:a16="http://schemas.microsoft.com/office/drawing/2014/main" id="{AD067E20-0B42-174B-9176-B359F5226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5788025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3B1E0D-22BB-5441-9DED-078AF4A7F213}"/>
              </a:ext>
            </a:extLst>
          </p:cNvPr>
          <p:cNvSpPr/>
          <p:nvPr/>
        </p:nvSpPr>
        <p:spPr>
          <a:xfrm>
            <a:off x="4267200" y="4876801"/>
            <a:ext cx="3121025" cy="3048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77C0F-17EE-6C45-84BD-08B77220E96E}"/>
              </a:ext>
            </a:extLst>
          </p:cNvPr>
          <p:cNvSpPr/>
          <p:nvPr/>
        </p:nvSpPr>
        <p:spPr>
          <a:xfrm>
            <a:off x="4267199" y="4114800"/>
            <a:ext cx="3121025" cy="3048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B27253-F260-4F47-BC86-7DF18AEC4D01}"/>
              </a:ext>
            </a:extLst>
          </p:cNvPr>
          <p:cNvSpPr/>
          <p:nvPr/>
        </p:nvSpPr>
        <p:spPr>
          <a:xfrm>
            <a:off x="4267198" y="5393696"/>
            <a:ext cx="3121025" cy="3048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08B51-08F7-7644-9252-CB255B75843C}"/>
              </a:ext>
            </a:extLst>
          </p:cNvPr>
          <p:cNvSpPr txBox="1"/>
          <p:nvPr/>
        </p:nvSpPr>
        <p:spPr>
          <a:xfrm>
            <a:off x="5806689" y="6441943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Dept. Ins??</a:t>
            </a:r>
          </a:p>
        </p:txBody>
      </p:sp>
    </p:spTree>
    <p:extLst>
      <p:ext uri="{BB962C8B-B14F-4D97-AF65-F5344CB8AC3E}">
        <p14:creationId xmlns:p14="http://schemas.microsoft.com/office/powerpoint/2010/main" val="371180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8F48BBF4-A509-104E-9E2C-60713E00A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Smaller Schemas?</a:t>
            </a: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8424B1BE-5D0D-6048-A4D6-195CE66A5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50238" cy="467201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Suppose we had started with </a:t>
            </a:r>
            <a:r>
              <a:rPr lang="en-US" altLang="en-US" sz="2400" b="1" i="1" dirty="0" err="1"/>
              <a:t>inst_dept</a:t>
            </a:r>
            <a:r>
              <a:rPr lang="en-US" altLang="en-US" sz="2400" i="1" dirty="0"/>
              <a:t>.  </a:t>
            </a:r>
            <a:r>
              <a:rPr lang="en-US" altLang="en-US" sz="2400" dirty="0"/>
              <a:t>How would we know to split up (</a:t>
            </a:r>
            <a:r>
              <a:rPr lang="en-US" altLang="en-US" sz="2400" b="1" dirty="0">
                <a:solidFill>
                  <a:srgbClr val="000099"/>
                </a:solidFill>
              </a:rPr>
              <a:t>decompose</a:t>
            </a:r>
            <a:r>
              <a:rPr lang="en-US" altLang="en-US" sz="2400" dirty="0"/>
              <a:t>) it into </a:t>
            </a:r>
            <a:r>
              <a:rPr lang="en-US" altLang="en-US" sz="2400" i="1" dirty="0"/>
              <a:t>instructor 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department</a:t>
            </a:r>
            <a:r>
              <a:rPr lang="en-US" altLang="en-US" sz="2400" dirty="0"/>
              <a:t>?</a:t>
            </a:r>
          </a:p>
          <a:p>
            <a:r>
              <a:rPr lang="en-US" altLang="en-US" sz="2400" dirty="0"/>
              <a:t>Write a rule </a:t>
            </a:r>
            <a:br>
              <a:rPr lang="en-US" altLang="en-US" sz="2400" dirty="0"/>
            </a:br>
            <a:r>
              <a:rPr lang="en-US" altLang="en-US" sz="2400" dirty="0"/>
              <a:t>“</a:t>
            </a:r>
            <a:r>
              <a:rPr lang="en-US" altLang="en-US" sz="2400" b="1" dirty="0"/>
              <a:t>if there were a schema (</a:t>
            </a:r>
            <a:r>
              <a:rPr lang="en-US" altLang="en-US" sz="2400" b="1" i="1" dirty="0" err="1"/>
              <a:t>dept_name</a:t>
            </a:r>
            <a:r>
              <a:rPr lang="en-US" altLang="en-US" sz="2400" b="1" i="1" dirty="0"/>
              <a:t>, building, budget</a:t>
            </a:r>
            <a:r>
              <a:rPr lang="en-US" altLang="en-US" sz="2400" b="1" dirty="0"/>
              <a:t>), then </a:t>
            </a:r>
            <a:r>
              <a:rPr lang="en-US" altLang="en-US" sz="2400" b="1" i="1" dirty="0" err="1"/>
              <a:t>dept_name</a:t>
            </a:r>
            <a:r>
              <a:rPr lang="en-US" altLang="en-US" sz="2400" b="1" i="1" dirty="0"/>
              <a:t> </a:t>
            </a:r>
            <a:r>
              <a:rPr lang="en-US" altLang="en-US" sz="2400" b="1" dirty="0"/>
              <a:t>would be a candidate key</a:t>
            </a:r>
            <a:r>
              <a:rPr lang="en-US" altLang="en-US" sz="2400" dirty="0"/>
              <a:t>”</a:t>
            </a:r>
          </a:p>
          <a:p>
            <a:r>
              <a:rPr lang="en-US" altLang="en-US" sz="2400" dirty="0"/>
              <a:t>Denote as a </a:t>
            </a:r>
            <a:r>
              <a:rPr lang="en-US" altLang="en-US" sz="2400" b="1" dirty="0">
                <a:solidFill>
                  <a:srgbClr val="000099"/>
                </a:solidFill>
              </a:rPr>
              <a:t>functional dependency</a:t>
            </a:r>
            <a:r>
              <a:rPr lang="en-US" altLang="en-US" sz="2400" dirty="0"/>
              <a:t>: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i="1" dirty="0">
                <a:solidFill>
                  <a:srgbClr val="FF0000"/>
                </a:solidFill>
              </a:rPr>
              <a:t>		</a:t>
            </a:r>
            <a:r>
              <a:rPr lang="en-US" altLang="en-US" sz="2400" i="1" dirty="0" err="1">
                <a:solidFill>
                  <a:srgbClr val="FF0000"/>
                </a:solidFill>
              </a:rPr>
              <a:t>dept_name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2" charset="2"/>
              </a:rPr>
              <a:t></a:t>
            </a:r>
            <a:r>
              <a:rPr lang="en-US" altLang="en-US" sz="2400" dirty="0">
                <a:solidFill>
                  <a:srgbClr val="FF0000"/>
                </a:solidFill>
                <a:sym typeface="Monotype Sorts" pitchFamily="2" charset="2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building, budget</a:t>
            </a:r>
            <a:endParaRPr lang="en-US" altLang="en-US" sz="2400" dirty="0">
              <a:solidFill>
                <a:srgbClr val="FF0000"/>
              </a:solidFill>
            </a:endParaRPr>
          </a:p>
          <a:p>
            <a:r>
              <a:rPr lang="en-US" altLang="en-US" sz="2400" dirty="0"/>
              <a:t>In </a:t>
            </a:r>
            <a:r>
              <a:rPr lang="en-US" altLang="en-US" sz="2400" i="1" dirty="0" err="1"/>
              <a:t>inst_dept</a:t>
            </a:r>
            <a:r>
              <a:rPr lang="en-US" altLang="en-US" sz="2400" dirty="0"/>
              <a:t>, because </a:t>
            </a:r>
            <a:r>
              <a:rPr lang="en-US" altLang="en-US" sz="2400" i="1" dirty="0" err="1"/>
              <a:t>dept_name</a:t>
            </a:r>
            <a:r>
              <a:rPr lang="en-US" altLang="en-US" sz="2400" dirty="0"/>
              <a:t> is not a candidate key, the building and budget of a department may have to be repeated.  </a:t>
            </a:r>
          </a:p>
          <a:p>
            <a:pPr lvl="1"/>
            <a:r>
              <a:rPr lang="en-US" altLang="en-US" sz="2400" dirty="0"/>
              <a:t>This indicates the need to decompose </a:t>
            </a:r>
            <a:r>
              <a:rPr lang="en-US" altLang="en-US" sz="2400" i="1" dirty="0" err="1"/>
              <a:t>inst_dept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653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8F48BBF4-A509-104E-9E2C-60713E00A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Smaller Schemas?</a:t>
            </a: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8424B1BE-5D0D-6048-A4D6-195CE66A5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2057400"/>
            <a:ext cx="7893050" cy="421481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Not all decompositions are good.  </a:t>
            </a:r>
          </a:p>
          <a:p>
            <a:r>
              <a:rPr lang="en-US" altLang="en-US" sz="2400" dirty="0"/>
              <a:t>Suppose we decompose</a:t>
            </a:r>
            <a:br>
              <a:rPr lang="en-US" altLang="en-US" sz="2400" dirty="0"/>
            </a:b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employee(ID, name, street, city, salary)</a:t>
            </a:r>
            <a:r>
              <a:rPr lang="en-US" altLang="en-US" sz="2400" dirty="0">
                <a:solidFill>
                  <a:srgbClr val="FF0000"/>
                </a:solidFill>
              </a:rPr>
              <a:t> into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	</a:t>
            </a:r>
            <a:r>
              <a:rPr lang="en-US" altLang="en-US" sz="2400" i="1" dirty="0">
                <a:solidFill>
                  <a:srgbClr val="FF0000"/>
                </a:solidFill>
              </a:rPr>
              <a:t>employee1</a:t>
            </a:r>
            <a:r>
              <a:rPr lang="en-US" altLang="en-US" sz="2400" dirty="0">
                <a:solidFill>
                  <a:srgbClr val="FF0000"/>
                </a:solidFill>
              </a:rPr>
              <a:t> (</a:t>
            </a:r>
            <a:r>
              <a:rPr lang="en-US" altLang="en-US" sz="2400" i="1" dirty="0">
                <a:solidFill>
                  <a:srgbClr val="FF0000"/>
                </a:solidFill>
              </a:rPr>
              <a:t>ID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i="1" dirty="0">
                <a:solidFill>
                  <a:srgbClr val="FF0000"/>
                </a:solidFill>
              </a:rPr>
              <a:t>name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	</a:t>
            </a:r>
            <a:r>
              <a:rPr lang="en-US" altLang="en-US" sz="2400" i="1" dirty="0">
                <a:solidFill>
                  <a:srgbClr val="FF0000"/>
                </a:solidFill>
              </a:rPr>
              <a:t>employee2</a:t>
            </a:r>
            <a:r>
              <a:rPr lang="en-US" altLang="en-US" sz="2400" dirty="0">
                <a:solidFill>
                  <a:srgbClr val="FF0000"/>
                </a:solidFill>
              </a:rPr>
              <a:t> (</a:t>
            </a:r>
            <a:r>
              <a:rPr lang="en-US" altLang="en-US" sz="2400" i="1" dirty="0">
                <a:solidFill>
                  <a:srgbClr val="FF0000"/>
                </a:solidFill>
              </a:rPr>
              <a:t>name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i="1" dirty="0">
                <a:solidFill>
                  <a:srgbClr val="FF0000"/>
                </a:solidFill>
              </a:rPr>
              <a:t>street, city, salary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400" dirty="0"/>
              <a:t>The next slide shows how we lose information -- we cannot reconstruct the original </a:t>
            </a:r>
            <a:r>
              <a:rPr lang="en-US" altLang="en-US" sz="2400" i="1" dirty="0"/>
              <a:t>employee</a:t>
            </a:r>
            <a:r>
              <a:rPr lang="en-US" altLang="en-US" sz="2400" dirty="0"/>
              <a:t> relation -- and so, this is a </a:t>
            </a:r>
            <a:r>
              <a:rPr lang="en-US" altLang="en-US" sz="2400" b="1" dirty="0" err="1">
                <a:solidFill>
                  <a:srgbClr val="000099"/>
                </a:solidFill>
              </a:rPr>
              <a:t>lossy</a:t>
            </a:r>
            <a:r>
              <a:rPr lang="en-US" altLang="en-US" sz="2400" b="1" dirty="0">
                <a:solidFill>
                  <a:srgbClr val="000099"/>
                </a:solidFill>
              </a:rPr>
              <a:t> decomposition</a:t>
            </a:r>
            <a:r>
              <a:rPr lang="en-US" altLang="en-US" sz="2400" dirty="0"/>
              <a:t>.</a:t>
            </a:r>
          </a:p>
          <a:p>
            <a:pPr lvl="1">
              <a:buFont typeface="Monotype Sorts" pitchFamily="2" charset="2"/>
              <a:buNone/>
            </a:pPr>
            <a:endParaRPr lang="en-US" altLang="en-US" sz="2400" i="1" dirty="0"/>
          </a:p>
          <a:p>
            <a:pPr lvl="1">
              <a:buFont typeface="Monotype Sorts" pitchFamily="2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65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:a16="http://schemas.microsoft.com/office/drawing/2014/main" id="{B92D0DBA-9C91-E04A-8774-467F7DB45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Lossy Decomposition</a:t>
            </a:r>
          </a:p>
        </p:txBody>
      </p:sp>
      <p:pic>
        <p:nvPicPr>
          <p:cNvPr id="658437" name="Picture 5" descr="8">
            <a:extLst>
              <a:ext uri="{FF2B5EF4-FFF2-40B4-BE49-F238E27FC236}">
                <a16:creationId xmlns:a16="http://schemas.microsoft.com/office/drawing/2014/main" id="{6BD4CD53-1C3E-DB41-A353-F9ED6214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6056312" cy="554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7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id="{BAAE4052-4808-E345-B90C-B0FC42803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Example of Lossless-Join Decomposition </a:t>
            </a: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AAD37776-B976-1744-B05C-B7B9D07BD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095375"/>
            <a:ext cx="6999288" cy="1204913"/>
          </a:xfrm>
        </p:spPr>
        <p:txBody>
          <a:bodyPr>
            <a:noAutofit/>
          </a:bodyPr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2400" b="1" dirty="0">
                <a:solidFill>
                  <a:srgbClr val="000099"/>
                </a:solidFill>
              </a:rPr>
              <a:t>Lossless join decomposition</a:t>
            </a:r>
          </a:p>
          <a:p>
            <a:pPr>
              <a:tabLst>
                <a:tab pos="2336800" algn="l"/>
                <a:tab pos="3765550" algn="l"/>
              </a:tabLst>
            </a:pPr>
            <a:r>
              <a:rPr lang="en-US" altLang="en-US" sz="2400" dirty="0"/>
              <a:t>Decomposition of </a:t>
            </a:r>
            <a:r>
              <a:rPr lang="en-US" altLang="en-US" sz="2400" i="1" dirty="0"/>
              <a:t>R = (A, B, C)</a:t>
            </a:r>
            <a:br>
              <a:rPr lang="en-US" altLang="en-US" sz="2400" i="1" dirty="0"/>
            </a:br>
            <a:r>
              <a:rPr lang="en-US" altLang="en-US" sz="2400" i="1" dirty="0"/>
              <a:t>	R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 = (A, B)	R</a:t>
            </a:r>
            <a:r>
              <a:rPr lang="en-US" altLang="en-US" sz="2400" baseline="-25000" dirty="0"/>
              <a:t>2</a:t>
            </a:r>
            <a:r>
              <a:rPr lang="en-US" altLang="en-US" sz="2400" i="1" dirty="0"/>
              <a:t> = (B, C)</a:t>
            </a:r>
            <a:endParaRPr lang="en-US" altLang="en-US" sz="2400" dirty="0"/>
          </a:p>
        </p:txBody>
      </p:sp>
      <p:sp>
        <p:nvSpPr>
          <p:cNvPr id="660484" name="Rectangle 4">
            <a:extLst>
              <a:ext uri="{FF2B5EF4-FFF2-40B4-BE49-F238E27FC236}">
                <a16:creationId xmlns:a16="http://schemas.microsoft.com/office/drawing/2014/main" id="{B9D15ACE-40D1-CD43-BAF0-821DE3FEF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/>
              <a:t>A</a:t>
            </a:r>
          </a:p>
        </p:txBody>
      </p:sp>
      <p:sp>
        <p:nvSpPr>
          <p:cNvPr id="660485" name="Rectangle 5">
            <a:extLst>
              <a:ext uri="{FF2B5EF4-FFF2-40B4-BE49-F238E27FC236}">
                <a16:creationId xmlns:a16="http://schemas.microsoft.com/office/drawing/2014/main" id="{CC858C81-2957-EC44-BF87-FD044F107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/>
              <a:t>B</a:t>
            </a:r>
          </a:p>
        </p:txBody>
      </p:sp>
      <p:sp>
        <p:nvSpPr>
          <p:cNvPr id="660486" name="Rectangle 6">
            <a:extLst>
              <a:ext uri="{FF2B5EF4-FFF2-40B4-BE49-F238E27FC236}">
                <a16:creationId xmlns:a16="http://schemas.microsoft.com/office/drawing/2014/main" id="{F4C061A2-81EA-734C-8322-966F73AD7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>
                <a:sym typeface="Symbol" pitchFamily="2" charset="2"/>
              </a:rPr>
              <a:t></a:t>
            </a:r>
            <a:endParaRPr lang="en-US" altLang="en-US" sz="1800" i="1">
              <a:sym typeface="Greek Symbols" pitchFamily="18" charset="2"/>
            </a:endParaRPr>
          </a:p>
          <a:p>
            <a:pPr algn="ctr"/>
            <a:r>
              <a:rPr lang="en-US" altLang="en-US" sz="1800" i="1">
                <a:sym typeface="Symbol" pitchFamily="2" charset="2"/>
              </a:rPr>
              <a:t></a:t>
            </a:r>
            <a:endParaRPr lang="en-US" altLang="en-US" sz="1800" i="1">
              <a:sym typeface="Greek Symbols" pitchFamily="18" charset="2"/>
            </a:endParaRPr>
          </a:p>
        </p:txBody>
      </p:sp>
      <p:sp>
        <p:nvSpPr>
          <p:cNvPr id="660487" name="Rectangle 7">
            <a:extLst>
              <a:ext uri="{FF2B5EF4-FFF2-40B4-BE49-F238E27FC236}">
                <a16:creationId xmlns:a16="http://schemas.microsoft.com/office/drawing/2014/main" id="{FA663957-9898-D84D-B705-88DB08B66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ym typeface="Greek Symbols" pitchFamily="18" charset="2"/>
              </a:rPr>
              <a:t>1</a:t>
            </a:r>
          </a:p>
          <a:p>
            <a:pPr algn="ctr"/>
            <a:r>
              <a:rPr lang="en-US" altLang="en-US" sz="1800">
                <a:sym typeface="Greek Symbols" pitchFamily="18" charset="2"/>
              </a:rPr>
              <a:t>2</a:t>
            </a:r>
            <a:endParaRPr lang="en-US" altLang="en-US" sz="1800" i="1"/>
          </a:p>
        </p:txBody>
      </p:sp>
      <p:sp>
        <p:nvSpPr>
          <p:cNvPr id="660488" name="Rectangle 8">
            <a:extLst>
              <a:ext uri="{FF2B5EF4-FFF2-40B4-BE49-F238E27FC236}">
                <a16:creationId xmlns:a16="http://schemas.microsoft.com/office/drawing/2014/main" id="{7A423AE0-3C29-CD40-8C70-7F88ECB2E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/>
              <a:t>A</a:t>
            </a:r>
          </a:p>
        </p:txBody>
      </p:sp>
      <p:sp>
        <p:nvSpPr>
          <p:cNvPr id="660489" name="Rectangle 9">
            <a:extLst>
              <a:ext uri="{FF2B5EF4-FFF2-40B4-BE49-F238E27FC236}">
                <a16:creationId xmlns:a16="http://schemas.microsoft.com/office/drawing/2014/main" id="{2A33C1B3-C6A1-FF43-8500-F205D9C9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>
                <a:sym typeface="Symbol" pitchFamily="2" charset="2"/>
              </a:rPr>
              <a:t></a:t>
            </a:r>
            <a:endParaRPr lang="en-US" altLang="en-US" sz="1800" i="1">
              <a:sym typeface="Greek Symbols" pitchFamily="18" charset="2"/>
            </a:endParaRPr>
          </a:p>
          <a:p>
            <a:pPr algn="ctr"/>
            <a:r>
              <a:rPr lang="en-US" altLang="en-US" sz="1800" i="1">
                <a:sym typeface="Symbol" pitchFamily="2" charset="2"/>
              </a:rPr>
              <a:t></a:t>
            </a:r>
          </a:p>
        </p:txBody>
      </p:sp>
      <p:sp>
        <p:nvSpPr>
          <p:cNvPr id="660490" name="Rectangle 10">
            <a:extLst>
              <a:ext uri="{FF2B5EF4-FFF2-40B4-BE49-F238E27FC236}">
                <a16:creationId xmlns:a16="http://schemas.microsoft.com/office/drawing/2014/main" id="{3D9BBB0F-0AE3-F042-BA7A-187C56E44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/>
              <a:t>B</a:t>
            </a:r>
          </a:p>
        </p:txBody>
      </p:sp>
      <p:sp>
        <p:nvSpPr>
          <p:cNvPr id="660491" name="Rectangle 11">
            <a:extLst>
              <a:ext uri="{FF2B5EF4-FFF2-40B4-BE49-F238E27FC236}">
                <a16:creationId xmlns:a16="http://schemas.microsoft.com/office/drawing/2014/main" id="{31C4FBF1-235B-1043-B7E0-EBD4F27A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ym typeface="Greek Symbols" pitchFamily="18" charset="2"/>
              </a:rPr>
              <a:t>1</a:t>
            </a:r>
          </a:p>
          <a:p>
            <a:pPr algn="ctr"/>
            <a:r>
              <a:rPr lang="en-US" altLang="en-US" sz="1800">
                <a:sym typeface="Greek Symbols" pitchFamily="18" charset="2"/>
              </a:rPr>
              <a:t>2</a:t>
            </a:r>
          </a:p>
        </p:txBody>
      </p:sp>
      <p:sp>
        <p:nvSpPr>
          <p:cNvPr id="660492" name="Text Box 12">
            <a:extLst>
              <a:ext uri="{FF2B5EF4-FFF2-40B4-BE49-F238E27FC236}">
                <a16:creationId xmlns:a16="http://schemas.microsoft.com/office/drawing/2014/main" id="{7038A93C-E647-AD4F-96C7-A9EFF20B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3724275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i="1"/>
              <a:t>r</a:t>
            </a:r>
          </a:p>
        </p:txBody>
      </p:sp>
      <p:sp>
        <p:nvSpPr>
          <p:cNvPr id="660493" name="Text Box 13">
            <a:extLst>
              <a:ext uri="{FF2B5EF4-FFF2-40B4-BE49-F238E27FC236}">
                <a16:creationId xmlns:a16="http://schemas.microsoft.com/office/drawing/2014/main" id="{2902E9B8-79CC-AD40-91C3-B860A3BCB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3733800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ym typeface="Symbol" pitchFamily="2" charset="2"/>
              </a:rPr>
              <a:t></a:t>
            </a:r>
            <a:r>
              <a:rPr lang="en-US" altLang="en-US" sz="1800" i="1" baseline="-25000">
                <a:sym typeface="Symbol" pitchFamily="2" charset="2"/>
              </a:rPr>
              <a:t>B,C</a:t>
            </a:r>
            <a:r>
              <a:rPr lang="en-US" altLang="en-US">
                <a:sym typeface="Symbol" pitchFamily="2" charset="2"/>
              </a:rPr>
              <a:t>(</a:t>
            </a:r>
            <a:r>
              <a:rPr lang="en-US" altLang="en-US" i="1">
                <a:sym typeface="Symbol" pitchFamily="2" charset="2"/>
              </a:rPr>
              <a:t>r</a:t>
            </a:r>
            <a:r>
              <a:rPr lang="en-US" altLang="en-US">
                <a:sym typeface="Symbol" pitchFamily="2" charset="2"/>
              </a:rPr>
              <a:t>)</a:t>
            </a:r>
          </a:p>
        </p:txBody>
      </p:sp>
      <p:sp>
        <p:nvSpPr>
          <p:cNvPr id="660494" name="Rectangle 14">
            <a:extLst>
              <a:ext uri="{FF2B5EF4-FFF2-40B4-BE49-F238E27FC236}">
                <a16:creationId xmlns:a16="http://schemas.microsoft.com/office/drawing/2014/main" id="{62D06BB2-BAFE-9D49-91D4-6A553ACF8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467225"/>
            <a:ext cx="25146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en-US" sz="2000" dirty="0">
                <a:sym typeface="Symbol" pitchFamily="2" charset="2"/>
              </a:rPr>
              <a:t></a:t>
            </a:r>
            <a:r>
              <a:rPr kumimoji="1" lang="en-US" altLang="en-US" sz="2000" baseline="-25000" dirty="0">
                <a:sym typeface="Symbol" pitchFamily="2" charset="2"/>
              </a:rPr>
              <a:t>A</a:t>
            </a:r>
            <a:r>
              <a:rPr kumimoji="1" lang="en-US" altLang="en-US" sz="2000" dirty="0">
                <a:sym typeface="Symbol" pitchFamily="2" charset="2"/>
              </a:rPr>
              <a:t> (r)     </a:t>
            </a:r>
            <a:r>
              <a:rPr kumimoji="1" lang="en-US" altLang="en-US" sz="2000" baseline="-25000" dirty="0">
                <a:sym typeface="Symbol" pitchFamily="2" charset="2"/>
              </a:rPr>
              <a:t>B</a:t>
            </a:r>
            <a:r>
              <a:rPr kumimoji="1" lang="en-US" altLang="en-US" sz="2000" dirty="0">
                <a:sym typeface="Symbol" pitchFamily="2" charset="2"/>
              </a:rPr>
              <a:t> (r)</a:t>
            </a:r>
          </a:p>
        </p:txBody>
      </p:sp>
      <p:sp>
        <p:nvSpPr>
          <p:cNvPr id="660495" name="Rectangle 15">
            <a:extLst>
              <a:ext uri="{FF2B5EF4-FFF2-40B4-BE49-F238E27FC236}">
                <a16:creationId xmlns:a16="http://schemas.microsoft.com/office/drawing/2014/main" id="{17A76265-FB9D-C044-BDC7-787A4E400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343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/>
              <a:t>A</a:t>
            </a:r>
          </a:p>
        </p:txBody>
      </p:sp>
      <p:sp>
        <p:nvSpPr>
          <p:cNvPr id="660496" name="Rectangle 16">
            <a:extLst>
              <a:ext uri="{FF2B5EF4-FFF2-40B4-BE49-F238E27FC236}">
                <a16:creationId xmlns:a16="http://schemas.microsoft.com/office/drawing/2014/main" id="{E834297E-9C45-BB48-A7ED-8358B465C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43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/>
              <a:t>B</a:t>
            </a:r>
          </a:p>
        </p:txBody>
      </p:sp>
      <p:sp>
        <p:nvSpPr>
          <p:cNvPr id="660497" name="Rectangle 17">
            <a:extLst>
              <a:ext uri="{FF2B5EF4-FFF2-40B4-BE49-F238E27FC236}">
                <a16:creationId xmlns:a16="http://schemas.microsoft.com/office/drawing/2014/main" id="{810DD8D8-5DB2-E043-9F8B-F459E4C7B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00600"/>
            <a:ext cx="4572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>
                <a:sym typeface="Symbol" pitchFamily="2" charset="2"/>
              </a:rPr>
              <a:t></a:t>
            </a:r>
            <a:endParaRPr lang="en-US" altLang="en-US" sz="1800" i="1">
              <a:sym typeface="Greek Symbols" pitchFamily="18" charset="2"/>
            </a:endParaRPr>
          </a:p>
          <a:p>
            <a:pPr algn="ctr"/>
            <a:r>
              <a:rPr lang="en-US" altLang="en-US" sz="1800" i="1">
                <a:sym typeface="Symbol" pitchFamily="2" charset="2"/>
              </a:rPr>
              <a:t></a:t>
            </a:r>
          </a:p>
        </p:txBody>
      </p:sp>
      <p:sp>
        <p:nvSpPr>
          <p:cNvPr id="660498" name="Rectangle 18">
            <a:extLst>
              <a:ext uri="{FF2B5EF4-FFF2-40B4-BE49-F238E27FC236}">
                <a16:creationId xmlns:a16="http://schemas.microsoft.com/office/drawing/2014/main" id="{E0B4D002-60E6-9C4F-BD34-6B8A3921A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00600"/>
            <a:ext cx="381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ym typeface="Greek Symbols" pitchFamily="18" charset="2"/>
              </a:rPr>
              <a:t>1</a:t>
            </a:r>
          </a:p>
          <a:p>
            <a:pPr algn="ctr"/>
            <a:r>
              <a:rPr lang="en-US" altLang="en-US" sz="1800">
                <a:sym typeface="Greek Symbols" pitchFamily="18" charset="2"/>
              </a:rPr>
              <a:t>2</a:t>
            </a:r>
            <a:endParaRPr lang="en-US" altLang="en-US" sz="1800" i="1"/>
          </a:p>
        </p:txBody>
      </p:sp>
      <p:sp>
        <p:nvSpPr>
          <p:cNvPr id="660499" name="Freeform 19">
            <a:extLst>
              <a:ext uri="{FF2B5EF4-FFF2-40B4-BE49-F238E27FC236}">
                <a16:creationId xmlns:a16="http://schemas.microsoft.com/office/drawing/2014/main" id="{DBC9D932-7857-354B-A0D1-C965C94C39E3}"/>
              </a:ext>
            </a:extLst>
          </p:cNvPr>
          <p:cNvSpPr>
            <a:spLocks/>
          </p:cNvSpPr>
          <p:nvPr/>
        </p:nvSpPr>
        <p:spPr bwMode="auto">
          <a:xfrm>
            <a:off x="1882775" y="462438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182 h 182"/>
              <a:gd name="T4" fmla="*/ 182 w 182"/>
              <a:gd name="T5" fmla="*/ 0 h 182"/>
              <a:gd name="T6" fmla="*/ 182 w 182"/>
              <a:gd name="T7" fmla="*/ 182 h 182"/>
              <a:gd name="T8" fmla="*/ 0 w 182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0500" name="Rectangle 20">
            <a:extLst>
              <a:ext uri="{FF2B5EF4-FFF2-40B4-BE49-F238E27FC236}">
                <a16:creationId xmlns:a16="http://schemas.microsoft.com/office/drawing/2014/main" id="{52716BFD-F272-2447-9073-C2FE1C451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/>
              <a:t>C</a:t>
            </a:r>
          </a:p>
        </p:txBody>
      </p:sp>
      <p:sp>
        <p:nvSpPr>
          <p:cNvPr id="660501" name="Rectangle 21">
            <a:extLst>
              <a:ext uri="{FF2B5EF4-FFF2-40B4-BE49-F238E27FC236}">
                <a16:creationId xmlns:a16="http://schemas.microsoft.com/office/drawing/2014/main" id="{237B29AF-D377-EE43-BA99-6734548C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3048000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ym typeface="Greek Symbols" pitchFamily="18" charset="2"/>
              </a:rPr>
              <a:t>A</a:t>
            </a:r>
          </a:p>
          <a:p>
            <a:pPr algn="ctr"/>
            <a:r>
              <a:rPr lang="en-US" altLang="en-US" sz="1800">
                <a:sym typeface="Greek Symbols" pitchFamily="18" charset="2"/>
              </a:rPr>
              <a:t>B</a:t>
            </a:r>
          </a:p>
        </p:txBody>
      </p:sp>
      <p:sp>
        <p:nvSpPr>
          <p:cNvPr id="660502" name="Rectangle 22">
            <a:extLst>
              <a:ext uri="{FF2B5EF4-FFF2-40B4-BE49-F238E27FC236}">
                <a16:creationId xmlns:a16="http://schemas.microsoft.com/office/drawing/2014/main" id="{F9DEB57C-E610-AD43-A61C-DE21549CB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/>
              <a:t>B</a:t>
            </a:r>
          </a:p>
        </p:txBody>
      </p:sp>
      <p:sp>
        <p:nvSpPr>
          <p:cNvPr id="660503" name="Rectangle 23">
            <a:extLst>
              <a:ext uri="{FF2B5EF4-FFF2-40B4-BE49-F238E27FC236}">
                <a16:creationId xmlns:a16="http://schemas.microsoft.com/office/drawing/2014/main" id="{2D561688-1BD9-3D40-A077-966E9946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>
                <a:sym typeface="Symbol" pitchFamily="2" charset="2"/>
              </a:rPr>
              <a:t>1</a:t>
            </a:r>
            <a:endParaRPr lang="en-US" altLang="en-US" sz="1800" i="1">
              <a:sym typeface="Greek Symbols" pitchFamily="18" charset="2"/>
            </a:endParaRPr>
          </a:p>
          <a:p>
            <a:pPr algn="ctr"/>
            <a:r>
              <a:rPr lang="en-US" altLang="en-US" sz="1800" i="1">
                <a:sym typeface="Symbol" pitchFamily="2" charset="2"/>
              </a:rPr>
              <a:t>2</a:t>
            </a:r>
          </a:p>
        </p:txBody>
      </p:sp>
      <p:sp>
        <p:nvSpPr>
          <p:cNvPr id="660504" name="Rectangle 24">
            <a:extLst>
              <a:ext uri="{FF2B5EF4-FFF2-40B4-BE49-F238E27FC236}">
                <a16:creationId xmlns:a16="http://schemas.microsoft.com/office/drawing/2014/main" id="{2A6344DA-A30D-D241-9B11-F30D94EA9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43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/>
              <a:t>C</a:t>
            </a:r>
          </a:p>
        </p:txBody>
      </p:sp>
      <p:sp>
        <p:nvSpPr>
          <p:cNvPr id="660505" name="Rectangle 25">
            <a:extLst>
              <a:ext uri="{FF2B5EF4-FFF2-40B4-BE49-F238E27FC236}">
                <a16:creationId xmlns:a16="http://schemas.microsoft.com/office/drawing/2014/main" id="{B141BE68-F840-044B-9B7B-3F886207E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00600"/>
            <a:ext cx="381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ym typeface="Greek Symbols" pitchFamily="18" charset="2"/>
              </a:rPr>
              <a:t>A</a:t>
            </a:r>
          </a:p>
          <a:p>
            <a:pPr algn="ctr"/>
            <a:r>
              <a:rPr lang="en-US" altLang="en-US" sz="1800">
                <a:sym typeface="Greek Symbols" pitchFamily="18" charset="2"/>
              </a:rPr>
              <a:t>B</a:t>
            </a:r>
            <a:endParaRPr lang="en-US" altLang="en-US" sz="1800" i="1"/>
          </a:p>
        </p:txBody>
      </p:sp>
      <p:sp>
        <p:nvSpPr>
          <p:cNvPr id="660506" name="Rectangle 26">
            <a:extLst>
              <a:ext uri="{FF2B5EF4-FFF2-40B4-BE49-F238E27FC236}">
                <a16:creationId xmlns:a16="http://schemas.microsoft.com/office/drawing/2014/main" id="{45330AC3-5235-664C-8D18-DDADBB69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/>
              <a:t>C</a:t>
            </a:r>
          </a:p>
        </p:txBody>
      </p:sp>
      <p:sp>
        <p:nvSpPr>
          <p:cNvPr id="660507" name="Rectangle 27">
            <a:extLst>
              <a:ext uri="{FF2B5EF4-FFF2-40B4-BE49-F238E27FC236}">
                <a16:creationId xmlns:a16="http://schemas.microsoft.com/office/drawing/2014/main" id="{67ADC3B0-8905-4C41-9A2A-48AE5E132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ym typeface="Greek Symbols" pitchFamily="18" charset="2"/>
              </a:rPr>
              <a:t>A</a:t>
            </a:r>
          </a:p>
          <a:p>
            <a:pPr algn="ctr"/>
            <a:r>
              <a:rPr lang="en-US" altLang="en-US" sz="1800">
                <a:sym typeface="Greek Symbols" pitchFamily="18" charset="2"/>
              </a:rPr>
              <a:t>B</a:t>
            </a:r>
            <a:endParaRPr lang="en-US" altLang="en-US" sz="1800" i="1"/>
          </a:p>
        </p:txBody>
      </p:sp>
      <p:sp>
        <p:nvSpPr>
          <p:cNvPr id="660508" name="Text Box 28">
            <a:extLst>
              <a:ext uri="{FF2B5EF4-FFF2-40B4-BE49-F238E27FC236}">
                <a16:creationId xmlns:a16="http://schemas.microsoft.com/office/drawing/2014/main" id="{4F1B15DA-5D74-6741-B8DE-697DC5304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3743325"/>
            <a:ext cx="129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ym typeface="Symbol" pitchFamily="2" charset="2"/>
              </a:rPr>
              <a:t></a:t>
            </a:r>
            <a:r>
              <a:rPr lang="en-US" altLang="en-US" sz="1800" i="1" baseline="-25000">
                <a:sym typeface="Symbol" pitchFamily="2" charset="2"/>
              </a:rPr>
              <a:t>A,B</a:t>
            </a:r>
            <a:r>
              <a:rPr lang="en-US" altLang="en-US" sz="1800">
                <a:sym typeface="Symbol" pitchFamily="2" charset="2"/>
              </a:rPr>
              <a:t>(</a:t>
            </a:r>
            <a:r>
              <a:rPr lang="en-US" altLang="en-US" sz="1800" i="1">
                <a:sym typeface="Symbol" pitchFamily="2" charset="2"/>
              </a:rPr>
              <a:t>r</a:t>
            </a:r>
            <a:r>
              <a:rPr lang="en-US" altLang="en-US" sz="1800">
                <a:sym typeface="Symbol" pitchFamily="2" charset="2"/>
              </a:rPr>
              <a:t>)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87751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1093A895-2876-9C4E-A27C-DD7E34096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Normal Form</a:t>
            </a: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235AE2A1-368B-F747-8F4A-F82C6FB34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788" y="1752600"/>
            <a:ext cx="7762875" cy="4535488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Domain is </a:t>
            </a:r>
            <a:r>
              <a:rPr lang="en-US" altLang="en-US" sz="2400" b="1" dirty="0">
                <a:solidFill>
                  <a:srgbClr val="000099"/>
                </a:solidFill>
              </a:rPr>
              <a:t>atomic</a:t>
            </a:r>
            <a:r>
              <a:rPr lang="en-US" altLang="en-US" sz="2400" dirty="0"/>
              <a:t> if its elements are considered to be indivisible units</a:t>
            </a:r>
          </a:p>
          <a:p>
            <a:pPr lvl="1"/>
            <a:r>
              <a:rPr lang="en-US" altLang="en-US" sz="2400" dirty="0"/>
              <a:t>Examples of non-atomic domains:</a:t>
            </a:r>
          </a:p>
          <a:p>
            <a:pPr lvl="2"/>
            <a:r>
              <a:rPr lang="en-US" altLang="en-US" dirty="0"/>
              <a:t>Set of names, composite attributes</a:t>
            </a:r>
          </a:p>
          <a:p>
            <a:pPr lvl="2"/>
            <a:r>
              <a:rPr lang="en-US" altLang="en-US" dirty="0"/>
              <a:t>Identification numbers like CS101  that can be broken up into parts</a:t>
            </a:r>
          </a:p>
        </p:txBody>
      </p:sp>
    </p:spTree>
    <p:extLst>
      <p:ext uri="{BB962C8B-B14F-4D97-AF65-F5344CB8AC3E}">
        <p14:creationId xmlns:p14="http://schemas.microsoft.com/office/powerpoint/2010/main" val="429496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32634</TotalTime>
  <Words>1215</Words>
  <Application>Microsoft Macintosh PowerPoint</Application>
  <PresentationFormat>On-screen Show (4:3)</PresentationFormat>
  <Paragraphs>219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Greek Symbols</vt:lpstr>
      <vt:lpstr>Iconic Symbols Ext</vt:lpstr>
      <vt:lpstr>MS LineDraw</vt:lpstr>
      <vt:lpstr>Arial</vt:lpstr>
      <vt:lpstr>Calibri</vt:lpstr>
      <vt:lpstr>Helvetica</vt:lpstr>
      <vt:lpstr>Monotype Sorts</vt:lpstr>
      <vt:lpstr>Symbol</vt:lpstr>
      <vt:lpstr>Times New Roman</vt:lpstr>
      <vt:lpstr>Webdings</vt:lpstr>
      <vt:lpstr>Wingdings</vt:lpstr>
      <vt:lpstr>Office Theme</vt:lpstr>
      <vt:lpstr>PowerPoint Presentation</vt:lpstr>
      <vt:lpstr>Course Contents</vt:lpstr>
      <vt:lpstr>Features of Good Relational Design</vt:lpstr>
      <vt:lpstr>Combine Schemas?</vt:lpstr>
      <vt:lpstr>What About Smaller Schemas?</vt:lpstr>
      <vt:lpstr>What About Smaller Schemas?</vt:lpstr>
      <vt:lpstr>A Lossy Decomposition</vt:lpstr>
      <vt:lpstr>Example of Lossless-Join Decomposition </vt:lpstr>
      <vt:lpstr>First Normal Form</vt:lpstr>
      <vt:lpstr>First Normal Form</vt:lpstr>
      <vt:lpstr>First Normal Form (Cont’d)</vt:lpstr>
      <vt:lpstr>Goal — Devise a Theory for the Following</vt:lpstr>
      <vt:lpstr>Functional Dependencies</vt:lpstr>
      <vt:lpstr>Functional Dependencies (Cont.)</vt:lpstr>
      <vt:lpstr>Functional Dependencies (Cont.)</vt:lpstr>
      <vt:lpstr>Use of Functional Dependencies</vt:lpstr>
      <vt:lpstr>Functional Dependencies (Cont.)</vt:lpstr>
      <vt:lpstr>Closure of a Set of Functional Dependencies</vt:lpstr>
      <vt:lpstr>Boyce-Codd Normal Form (BCNF)</vt:lpstr>
      <vt:lpstr>Boyce-Codd Normal Form (BCNF)</vt:lpstr>
      <vt:lpstr>Decomposing a Schema into BCNF</vt:lpstr>
      <vt:lpstr>Third Normal Form</vt:lpstr>
      <vt:lpstr>Goals of Normalization</vt:lpstr>
      <vt:lpstr>Functional-Dependency Theory</vt:lpstr>
      <vt:lpstr>Closure of a Set of Functional Dependencies</vt:lpstr>
      <vt:lpstr>Closure of a Set of Functional Dependencies</vt:lpstr>
      <vt:lpstr>Closure of a Set of Functional Dependencies</vt:lpstr>
      <vt:lpstr>Example</vt:lpstr>
      <vt:lpstr>Example</vt:lpstr>
      <vt:lpstr>Procedure for Computing F+</vt:lpstr>
      <vt:lpstr>End of Class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931</cp:revision>
  <cp:lastPrinted>2017-11-05T03:12:43Z</cp:lastPrinted>
  <dcterms:created xsi:type="dcterms:W3CDTF">2006-08-16T00:00:00Z</dcterms:created>
  <dcterms:modified xsi:type="dcterms:W3CDTF">2019-05-01T02:51:49Z</dcterms:modified>
</cp:coreProperties>
</file>