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</p:sldMasterIdLst>
  <p:notesMasterIdLst>
    <p:notesMasterId r:id="rId27"/>
  </p:notesMasterIdLst>
  <p:handoutMasterIdLst>
    <p:handoutMasterId r:id="rId28"/>
  </p:handoutMasterIdLst>
  <p:sldIdLst>
    <p:sldId id="3759" r:id="rId3"/>
    <p:sldId id="3758" r:id="rId4"/>
    <p:sldId id="2684" r:id="rId5"/>
    <p:sldId id="3740" r:id="rId6"/>
    <p:sldId id="3741" r:id="rId7"/>
    <p:sldId id="3743" r:id="rId8"/>
    <p:sldId id="3586" r:id="rId9"/>
    <p:sldId id="3587" r:id="rId10"/>
    <p:sldId id="3592" r:id="rId11"/>
    <p:sldId id="3594" r:id="rId12"/>
    <p:sldId id="3599" r:id="rId13"/>
    <p:sldId id="3554" r:id="rId14"/>
    <p:sldId id="3754" r:id="rId15"/>
    <p:sldId id="3755" r:id="rId16"/>
    <p:sldId id="3564" r:id="rId17"/>
    <p:sldId id="3756" r:id="rId18"/>
    <p:sldId id="3753" r:id="rId19"/>
    <p:sldId id="3552" r:id="rId20"/>
    <p:sldId id="3751" r:id="rId21"/>
    <p:sldId id="3583" r:id="rId22"/>
    <p:sldId id="3593" r:id="rId23"/>
    <p:sldId id="3591" r:id="rId24"/>
    <p:sldId id="3569" r:id="rId25"/>
    <p:sldId id="3582" r:id="rId26"/>
  </p:sldIdLst>
  <p:sldSz cx="9144000" cy="6858000" type="screen4x3"/>
  <p:notesSz cx="6858000" cy="9947275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Автоматизация" id="{F49A43B4-7ED7-4485-8D0C-D3B60AC19F94}">
          <p14:sldIdLst>
            <p14:sldId id="3759"/>
            <p14:sldId id="3758"/>
            <p14:sldId id="2684"/>
            <p14:sldId id="3740"/>
            <p14:sldId id="3741"/>
            <p14:sldId id="3743"/>
            <p14:sldId id="3586"/>
            <p14:sldId id="3587"/>
            <p14:sldId id="3592"/>
            <p14:sldId id="3594"/>
            <p14:sldId id="3599"/>
            <p14:sldId id="3554"/>
            <p14:sldId id="3754"/>
            <p14:sldId id="3755"/>
            <p14:sldId id="3564"/>
            <p14:sldId id="3756"/>
            <p14:sldId id="3753"/>
            <p14:sldId id="3552"/>
          </p14:sldIdLst>
        </p14:section>
        <p14:section name="Архив" id="{73D31AA9-B349-4D18-9BD6-61F628D13A79}">
          <p14:sldIdLst>
            <p14:sldId id="3751"/>
            <p14:sldId id="3583"/>
            <p14:sldId id="3593"/>
            <p14:sldId id="3591"/>
            <p14:sldId id="3569"/>
            <p14:sldId id="358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pos="133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3134">
          <p15:clr>
            <a:srgbClr val="A4A3A4"/>
          </p15:clr>
        </p15:guide>
        <p15:guide id="4" pos="216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fatkin" initials="a" lastIdx="1" clrIdx="0"/>
  <p:cmAuthor id="1" name="lataf" initials="l" lastIdx="1" clrIdx="1">
    <p:extLst>
      <p:ext uri="{19B8F6BF-5375-455C-9EA6-DF929625EA0E}">
        <p15:presenceInfo xmlns:p15="http://schemas.microsoft.com/office/powerpoint/2012/main" userId="lataf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CCAE4"/>
    <a:srgbClr val="B5ECFD"/>
    <a:srgbClr val="476D1D"/>
    <a:srgbClr val="00823B"/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Средний стиль 2 -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Средний стиль 1 - акцент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21E4AEA4-8DFA-4A89-87EB-49C32662AFE0}" styleName="Средний стиль 2 -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0A1B5D5-9B99-4C35-A422-299274C87663}" styleName="Средний стиль 1 - акцент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125E5076-3810-47DD-B79F-674D7AD40C01}" styleName="Темный стиль 1 - акцент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Темный стиль 1 - акцент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16DA210-FB5B-4158-B5E0-FEB733F419BA}" styleName="Светлый стиль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298" autoAdjust="0"/>
    <p:restoredTop sz="96374" autoAdjust="0"/>
  </p:normalViewPr>
  <p:slideViewPr>
    <p:cSldViewPr>
      <p:cViewPr varScale="1">
        <p:scale>
          <a:sx n="136" d="100"/>
          <a:sy n="136" d="100"/>
        </p:scale>
        <p:origin x="254" y="86"/>
      </p:cViewPr>
      <p:guideLst>
        <p:guide orient="horz" pos="2160"/>
        <p:guide pos="2880"/>
        <p:guide pos="1338"/>
      </p:guideLst>
    </p:cSldViewPr>
  </p:slideViewPr>
  <p:outlineViewPr>
    <p:cViewPr>
      <p:scale>
        <a:sx n="33" d="100"/>
        <a:sy n="33" d="100"/>
      </p:scale>
      <p:origin x="0" y="1800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</p:sldLst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>
      <p:cViewPr>
        <p:scale>
          <a:sx n="150" d="100"/>
          <a:sy n="150" d="100"/>
        </p:scale>
        <p:origin x="-414" y="402"/>
      </p:cViewPr>
      <p:guideLst>
        <p:guide orient="horz" pos="2880"/>
        <p:guide pos="2160"/>
        <p:guide orient="horz" pos="3134"/>
        <p:guide pos="216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16.xml"/><Relationship Id="rId3" Type="http://schemas.openxmlformats.org/officeDocument/2006/relationships/slide" Target="slides/slide5.xml"/><Relationship Id="rId7" Type="http://schemas.openxmlformats.org/officeDocument/2006/relationships/slide" Target="slides/slide15.xml"/><Relationship Id="rId2" Type="http://schemas.openxmlformats.org/officeDocument/2006/relationships/slide" Target="slides/slide4.xml"/><Relationship Id="rId1" Type="http://schemas.openxmlformats.org/officeDocument/2006/relationships/slide" Target="slides/slide3.xml"/><Relationship Id="rId6" Type="http://schemas.openxmlformats.org/officeDocument/2006/relationships/slide" Target="slides/slide14.xml"/><Relationship Id="rId5" Type="http://schemas.openxmlformats.org/officeDocument/2006/relationships/slide" Target="slides/slide13.xml"/><Relationship Id="rId10" Type="http://schemas.openxmlformats.org/officeDocument/2006/relationships/slide" Target="slides/slide18.xml"/><Relationship Id="rId4" Type="http://schemas.openxmlformats.org/officeDocument/2006/relationships/slide" Target="slides/slide11.xml"/><Relationship Id="rId9" Type="http://schemas.openxmlformats.org/officeDocument/2006/relationships/slide" Target="slides/slide1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Mission\3.&#1041;&#1080;&#1079;&#1085;&#1077;&#1089;\Job\&#1062;&#1077;&#1085;&#1090;&#1088;%20&#1040;&#1083;&#1084;&#1072;&#1079;&#1086;&#1074;&#1072;\&#1053;&#1048;&#1056;\&#1053;&#1048;&#1056;%202022\&#1040;&#1090;&#1072;&#1084;&#1072;&#1085;%20&#1040;&#1083;&#1077;&#1082;&#1089;&#1072;&#1085;&#1076;&#1088;%20120%20&#1075;&#1088;\code_2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>
        <c:manualLayout>
          <c:layoutTarget val="inner"/>
          <c:xMode val="edge"/>
          <c:yMode val="edge"/>
          <c:x val="0.41929122200379931"/>
          <c:y val="7.1390680624145539E-2"/>
          <c:w val="0.55219817173665731"/>
          <c:h val="0.87374536620903009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quantity!$C$1</c:f>
              <c:strCache>
                <c:ptCount val="1"/>
                <c:pt idx="0">
                  <c:v>quantity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quantity!$B$2:$B$20</c:f>
              <c:strCache>
                <c:ptCount val="16"/>
                <c:pt idx="0">
                  <c:v>Семинары раньше лекций</c:v>
                </c:pt>
                <c:pt idx="1">
                  <c:v>Расписание не согласовано с электричками</c:v>
                </c:pt>
                <c:pt idx="2">
                  <c:v>Много лекций в один день</c:v>
                </c:pt>
                <c:pt idx="3">
                  <c:v>Семинары по нескольким профильным предметам в один день</c:v>
                </c:pt>
                <c:pt idx="4">
                  <c:v>Семинары по нескольким профильным предмета в одной части недели</c:v>
                </c:pt>
                <c:pt idx="5">
                  <c:v>Непонятное расписание (сложности с поиском и ориентировкой)</c:v>
                </c:pt>
                <c:pt idx="6">
                  <c:v>Отсутствие расписания в личном кабинете или мудле</c:v>
                </c:pt>
                <c:pt idx="7">
                  <c:v>Отсутствие своевременного оповещения о переносах занятий</c:v>
                </c:pt>
                <c:pt idx="8">
                  <c:v>Много занятий в Солнечном</c:v>
                </c:pt>
                <c:pt idx="9">
                  <c:v>Наличие окон в  дневном расписании</c:v>
                </c:pt>
                <c:pt idx="10">
                  <c:v>Много семинаров в  один день</c:v>
                </c:pt>
                <c:pt idx="11">
                  <c:v>Частые перемены в расписании</c:v>
                </c:pt>
                <c:pt idx="12">
                  <c:v>Наложение пар (ошибки расписания)</c:v>
                </c:pt>
                <c:pt idx="13">
                  <c:v>Большие временные промежутки между лекциями и ПЗ</c:v>
                </c:pt>
                <c:pt idx="14">
                  <c:v>Высокая нагрузка на субботу</c:v>
                </c:pt>
                <c:pt idx="15">
                  <c:v>Очность лекций</c:v>
                </c:pt>
              </c:strCache>
            </c:strRef>
          </c:cat>
          <c:val>
            <c:numRef>
              <c:f>quantity!$C$2:$C$20</c:f>
            </c:numRef>
          </c:val>
          <c:extLst>
            <c:ext xmlns:c16="http://schemas.microsoft.com/office/drawing/2014/chart" uri="{C3380CC4-5D6E-409C-BE32-E72D297353CC}">
              <c16:uniqueId val="{00000000-2545-4A9E-BBBE-A67B7F6E228D}"/>
            </c:ext>
          </c:extLst>
        </c:ser>
        <c:ser>
          <c:idx val="1"/>
          <c:order val="1"/>
          <c:tx>
            <c:strRef>
              <c:f>quantity!$D$1</c:f>
              <c:strCache>
                <c:ptCount val="1"/>
                <c:pt idx="0">
                  <c:v>fraction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quantity!$B$2:$B$20</c:f>
              <c:strCache>
                <c:ptCount val="16"/>
                <c:pt idx="0">
                  <c:v>Семинары раньше лекций</c:v>
                </c:pt>
                <c:pt idx="1">
                  <c:v>Расписание не согласовано с электричками</c:v>
                </c:pt>
                <c:pt idx="2">
                  <c:v>Много лекций в один день</c:v>
                </c:pt>
                <c:pt idx="3">
                  <c:v>Семинары по нескольким профильным предметам в один день</c:v>
                </c:pt>
                <c:pt idx="4">
                  <c:v>Семинары по нескольким профильным предмета в одной части недели</c:v>
                </c:pt>
                <c:pt idx="5">
                  <c:v>Непонятное расписание (сложности с поиском и ориентировкой)</c:v>
                </c:pt>
                <c:pt idx="6">
                  <c:v>Отсутствие расписания в личном кабинете или мудле</c:v>
                </c:pt>
                <c:pt idx="7">
                  <c:v>Отсутствие своевременного оповещения о переносах занятий</c:v>
                </c:pt>
                <c:pt idx="8">
                  <c:v>Много занятий в Солнечном</c:v>
                </c:pt>
                <c:pt idx="9">
                  <c:v>Наличие окон в  дневном расписании</c:v>
                </c:pt>
                <c:pt idx="10">
                  <c:v>Много семинаров в  один день</c:v>
                </c:pt>
                <c:pt idx="11">
                  <c:v>Частые перемены в расписании</c:v>
                </c:pt>
                <c:pt idx="12">
                  <c:v>Наложение пар (ошибки расписания)</c:v>
                </c:pt>
                <c:pt idx="13">
                  <c:v>Большие временные промежутки между лекциями и ПЗ</c:v>
                </c:pt>
                <c:pt idx="14">
                  <c:v>Высокая нагрузка на субботу</c:v>
                </c:pt>
                <c:pt idx="15">
                  <c:v>Очность лекций</c:v>
                </c:pt>
              </c:strCache>
            </c:strRef>
          </c:cat>
          <c:val>
            <c:numRef>
              <c:f>quantity!$D$2:$D$20</c:f>
            </c:numRef>
          </c:val>
          <c:extLst>
            <c:ext xmlns:c16="http://schemas.microsoft.com/office/drawing/2014/chart" uri="{C3380CC4-5D6E-409C-BE32-E72D297353CC}">
              <c16:uniqueId val="{00000001-2545-4A9E-BBBE-A67B7F6E228D}"/>
            </c:ext>
          </c:extLst>
        </c:ser>
        <c:ser>
          <c:idx val="2"/>
          <c:order val="2"/>
          <c:tx>
            <c:strRef>
              <c:f>quantity!$E$1</c:f>
              <c:strCache>
                <c:ptCount val="1"/>
                <c:pt idx="0">
                  <c:v>%</c:v>
                </c:pt>
              </c:strCache>
            </c:strRef>
          </c:tx>
          <c:spPr>
            <a:solidFill>
              <a:srgbClr val="FFFF00"/>
            </a:solidFill>
            <a:ln>
              <a:noFill/>
            </a:ln>
            <a:effectLst/>
          </c:spPr>
          <c:invertIfNegative val="0"/>
          <c:cat>
            <c:strRef>
              <c:f>quantity!$B$2:$B$20</c:f>
              <c:strCache>
                <c:ptCount val="16"/>
                <c:pt idx="0">
                  <c:v>Семинары раньше лекций</c:v>
                </c:pt>
                <c:pt idx="1">
                  <c:v>Расписание не согласовано с электричками</c:v>
                </c:pt>
                <c:pt idx="2">
                  <c:v>Много лекций в один день</c:v>
                </c:pt>
                <c:pt idx="3">
                  <c:v>Семинары по нескольким профильным предметам в один день</c:v>
                </c:pt>
                <c:pt idx="4">
                  <c:v>Семинары по нескольким профильным предмета в одной части недели</c:v>
                </c:pt>
                <c:pt idx="5">
                  <c:v>Непонятное расписание (сложности с поиском и ориентировкой)</c:v>
                </c:pt>
                <c:pt idx="6">
                  <c:v>Отсутствие расписания в личном кабинете или мудле</c:v>
                </c:pt>
                <c:pt idx="7">
                  <c:v>Отсутствие своевременного оповещения о переносах занятий</c:v>
                </c:pt>
                <c:pt idx="8">
                  <c:v>Много занятий в Солнечном</c:v>
                </c:pt>
                <c:pt idx="9">
                  <c:v>Наличие окон в  дневном расписании</c:v>
                </c:pt>
                <c:pt idx="10">
                  <c:v>Много семинаров в  один день</c:v>
                </c:pt>
                <c:pt idx="11">
                  <c:v>Частые перемены в расписании</c:v>
                </c:pt>
                <c:pt idx="12">
                  <c:v>Наложение пар (ошибки расписания)</c:v>
                </c:pt>
                <c:pt idx="13">
                  <c:v>Большие временные промежутки между лекциями и ПЗ</c:v>
                </c:pt>
                <c:pt idx="14">
                  <c:v>Высокая нагрузка на субботу</c:v>
                </c:pt>
                <c:pt idx="15">
                  <c:v>Очность лекций</c:v>
                </c:pt>
              </c:strCache>
            </c:strRef>
          </c:cat>
          <c:val>
            <c:numRef>
              <c:f>quantity!$E$2:$E$20</c:f>
              <c:numCache>
                <c:formatCode>0</c:formatCode>
                <c:ptCount val="16"/>
                <c:pt idx="0">
                  <c:v>17.365269461077844</c:v>
                </c:pt>
                <c:pt idx="1">
                  <c:v>13.17365269461078</c:v>
                </c:pt>
                <c:pt idx="2">
                  <c:v>11.676646706586826</c:v>
                </c:pt>
                <c:pt idx="3">
                  <c:v>9.2814371257485018</c:v>
                </c:pt>
                <c:pt idx="4">
                  <c:v>8.3832335329341312</c:v>
                </c:pt>
                <c:pt idx="5">
                  <c:v>5.6886227544910177</c:v>
                </c:pt>
                <c:pt idx="6">
                  <c:v>5.6886227544910177</c:v>
                </c:pt>
                <c:pt idx="7">
                  <c:v>4.7904191616766472</c:v>
                </c:pt>
                <c:pt idx="8">
                  <c:v>4.4910179640718564</c:v>
                </c:pt>
                <c:pt idx="9">
                  <c:v>3.5928143712574849</c:v>
                </c:pt>
                <c:pt idx="10">
                  <c:v>3.293413173652695</c:v>
                </c:pt>
                <c:pt idx="11">
                  <c:v>2.3952095808383236</c:v>
                </c:pt>
                <c:pt idx="12">
                  <c:v>2.3952095808383236</c:v>
                </c:pt>
                <c:pt idx="13">
                  <c:v>2.0958083832335328</c:v>
                </c:pt>
                <c:pt idx="14">
                  <c:v>2.0958083832335328</c:v>
                </c:pt>
                <c:pt idx="15">
                  <c:v>2.0958083832335328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545-4A9E-BBBE-A67B7F6E228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385907920"/>
        <c:axId val="385909232"/>
      </c:barChart>
      <c:catAx>
        <c:axId val="38590792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385909232"/>
        <c:crosses val="autoZero"/>
        <c:auto val="1"/>
        <c:lblAlgn val="ctr"/>
        <c:lblOffset val="100"/>
        <c:noMultiLvlLbl val="0"/>
      </c:catAx>
      <c:valAx>
        <c:axId val="38590923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3859079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1-04T17:46:03.059" idx="1">
    <p:pos x="10" y="10"/>
    <p:text/>
    <p:extLst>
      <p:ext uri="{C676402C-5697-4E1C-873F-D02D1690AC5C}">
        <p15:threadingInfo xmlns:p15="http://schemas.microsoft.com/office/powerpoint/2012/main" timeZoneBias="-18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4" y="2"/>
            <a:ext cx="2971800" cy="497364"/>
          </a:xfrm>
          <a:prstGeom prst="rect">
            <a:avLst/>
          </a:prstGeom>
        </p:spPr>
        <p:txBody>
          <a:bodyPr vert="horz" lIns="91852" tIns="45926" rIns="91852" bIns="45926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7" y="2"/>
            <a:ext cx="2971800" cy="497364"/>
          </a:xfrm>
          <a:prstGeom prst="rect">
            <a:avLst/>
          </a:prstGeom>
        </p:spPr>
        <p:txBody>
          <a:bodyPr vert="horz" lIns="91852" tIns="45926" rIns="91852" bIns="45926" rtlCol="0"/>
          <a:lstStyle>
            <a:lvl1pPr algn="r">
              <a:defRPr sz="1200"/>
            </a:lvl1pPr>
          </a:lstStyle>
          <a:p>
            <a:fld id="{66C376D6-5CEC-4AE9-A110-03E8D2C41FED}" type="datetimeFigureOut">
              <a:rPr lang="ru-RU" smtClean="0"/>
              <a:t>03.07.2023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4" y="9448189"/>
            <a:ext cx="2971800" cy="497364"/>
          </a:xfrm>
          <a:prstGeom prst="rect">
            <a:avLst/>
          </a:prstGeom>
        </p:spPr>
        <p:txBody>
          <a:bodyPr vert="horz" lIns="91852" tIns="45926" rIns="91852" bIns="45926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7" y="9448189"/>
            <a:ext cx="2971800" cy="497364"/>
          </a:xfrm>
          <a:prstGeom prst="rect">
            <a:avLst/>
          </a:prstGeom>
        </p:spPr>
        <p:txBody>
          <a:bodyPr vert="horz" lIns="91852" tIns="45926" rIns="91852" bIns="45926" rtlCol="0" anchor="b"/>
          <a:lstStyle>
            <a:lvl1pPr algn="r">
              <a:defRPr sz="1200"/>
            </a:lvl1pPr>
          </a:lstStyle>
          <a:p>
            <a:fld id="{54DA598D-F9B5-451C-AE83-7FA1D5E2DC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69779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4" y="2"/>
            <a:ext cx="2971800" cy="497364"/>
          </a:xfrm>
          <a:prstGeom prst="rect">
            <a:avLst/>
          </a:prstGeom>
        </p:spPr>
        <p:txBody>
          <a:bodyPr vert="horz" lIns="91852" tIns="45926" rIns="91852" bIns="45926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7" y="2"/>
            <a:ext cx="2971800" cy="497364"/>
          </a:xfrm>
          <a:prstGeom prst="rect">
            <a:avLst/>
          </a:prstGeom>
        </p:spPr>
        <p:txBody>
          <a:bodyPr vert="horz" lIns="91852" tIns="45926" rIns="91852" bIns="45926" rtlCol="0"/>
          <a:lstStyle>
            <a:lvl1pPr algn="r">
              <a:defRPr sz="1200"/>
            </a:lvl1pPr>
          </a:lstStyle>
          <a:p>
            <a:fld id="{432574A8-8F23-4F1B-9843-354EB8E7B8E2}" type="datetimeFigureOut">
              <a:rPr lang="ru-RU" smtClean="0"/>
              <a:pPr/>
              <a:t>03.07.2023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941388" y="746125"/>
            <a:ext cx="4975225" cy="3730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852" tIns="45926" rIns="91852" bIns="45926" rtlCol="0" anchor="ctr"/>
          <a:lstStyle/>
          <a:p>
            <a:r>
              <a:rPr lang="ru-RU" err="1"/>
              <a:t>енки</a:t>
            </a:r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1" y="4724961"/>
            <a:ext cx="5486400" cy="4476274"/>
          </a:xfrm>
          <a:prstGeom prst="rect">
            <a:avLst/>
          </a:prstGeom>
        </p:spPr>
        <p:txBody>
          <a:bodyPr vert="horz" lIns="91852" tIns="45926" rIns="91852" bIns="45926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4" y="9448189"/>
            <a:ext cx="2971800" cy="497364"/>
          </a:xfrm>
          <a:prstGeom prst="rect">
            <a:avLst/>
          </a:prstGeom>
        </p:spPr>
        <p:txBody>
          <a:bodyPr vert="horz" lIns="91852" tIns="45926" rIns="91852" bIns="45926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7" y="9448189"/>
            <a:ext cx="2971800" cy="497364"/>
          </a:xfrm>
          <a:prstGeom prst="rect">
            <a:avLst/>
          </a:prstGeom>
        </p:spPr>
        <p:txBody>
          <a:bodyPr vert="horz" lIns="91852" tIns="45926" rIns="91852" bIns="45926" rtlCol="0" anchor="b"/>
          <a:lstStyle>
            <a:lvl1pPr algn="r">
              <a:defRPr sz="1200"/>
            </a:lvl1pPr>
          </a:lstStyle>
          <a:p>
            <a:fld id="{89819D1A-1871-4D3D-9A32-D56A6FD988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611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69DBBA2-3EBB-45D2-B211-864CA4634C64}" type="slidenum">
              <a:rPr lang="ru-RU" altLang="ru-RU">
                <a:solidFill>
                  <a:prstClr val="black"/>
                </a:solidFill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ru-RU" altLang="ru-RU" dirty="0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29122364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Устав – взаимодействие Клиентов социальной сети: Посетителя, КС, УЦ,РЦ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02FDDA5-9C37-473D-8B0D-E73934D16916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373418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Устав – взаимодействие Клиентов социальной сети: Посетителя, КС, УЦ,РЦ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02FDDA5-9C37-473D-8B0D-E73934D16916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494894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Устав – взаимодействие Клиентов социальной сети: Посетителя, КС, УЦ,РЦ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02FDDA5-9C37-473D-8B0D-E73934D16916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330858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altLang="ru-RU"/>
          </a:p>
        </p:txBody>
      </p:sp>
      <p:sp>
        <p:nvSpPr>
          <p:cNvPr id="44036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04C4DC9-82D2-4EFC-89CF-20551A4A84D3}" type="slidenum">
              <a:rPr kumimoji="0" lang="ru-RU" altLang="ru-RU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ru-RU" altLang="ru-R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159644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altLang="ru-RU"/>
          </a:p>
        </p:txBody>
      </p:sp>
      <p:sp>
        <p:nvSpPr>
          <p:cNvPr id="44036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04C4DC9-82D2-4EFC-89CF-20551A4A84D3}" type="slidenum">
              <a:rPr kumimoji="0" lang="ru-RU" altLang="ru-RU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ru-RU" altLang="ru-R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976349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69DBBA2-3EBB-45D2-B211-864CA4634C64}" type="slidenum">
              <a:rPr kumimoji="0" lang="ru-RU" altLang="ru-RU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+mn-ea"/>
                <a:cs typeface="Arial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ru-RU" altLang="ru-RU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41044836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Устав – взаимодействие Клиентов социальной сети: Посетителя, КС, УЦ,РЦ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02FDDA5-9C37-473D-8B0D-E73934D16916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648717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ED44B8A-0D9E-4F24-A1E4-5691DEE9608B}" type="datetime1">
              <a:rPr lang="ru-RU" smtClean="0">
                <a:solidFill>
                  <a:srgbClr val="FFFFFF"/>
                </a:solidFill>
              </a:rPr>
              <a:pPr>
                <a:defRPr/>
              </a:pPr>
              <a:t>03.07.2023</a:t>
            </a:fld>
            <a:endParaRPr lang="ru-RU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2C1E9D-CFE0-44E8-9886-C773942C689E}" type="slidenum">
              <a:rPr lang="ru-RU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ru-RU">
              <a:solidFill>
                <a:srgbClr val="FFFF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397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4A17F4E-EE4B-4AA7-8986-DA3CD64DD6C7}" type="datetime1">
              <a:rPr lang="ru-RU" smtClean="0">
                <a:solidFill>
                  <a:srgbClr val="FFFFFF"/>
                </a:solidFill>
              </a:rPr>
              <a:pPr>
                <a:defRPr/>
              </a:pPr>
              <a:t>03.07.2023</a:t>
            </a:fld>
            <a:endParaRPr lang="ru-RU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5DB93F9-0966-4C33-9A26-C4E3C8981113}" type="slidenum">
              <a:rPr lang="ru-RU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ru-RU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1243808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8D5B247-EC2C-4690-B827-642749599AB3}" type="datetime1">
              <a:rPr lang="ru-RU" smtClean="0">
                <a:solidFill>
                  <a:srgbClr val="FFFFFF"/>
                </a:solidFill>
              </a:rPr>
              <a:pPr>
                <a:defRPr/>
              </a:pPr>
              <a:t>03.07.2023</a:t>
            </a:fld>
            <a:endParaRPr lang="ru-RU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1077D1-3086-4056-A836-2F9BE1374CB5}" type="slidenum">
              <a:rPr lang="ru-RU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ru-RU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59430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99D4B-80B9-4A85-9E5C-930556EEBA72}" type="datetime1">
              <a:rPr lang="ru-RU" smtClean="0">
                <a:solidFill>
                  <a:srgbClr val="FFFFFF"/>
                </a:solidFill>
              </a:rPr>
              <a:pPr/>
              <a:t>03.07.2023</a:t>
            </a:fld>
            <a:endParaRPr lang="ru-RU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3E586-5FD4-4BEF-86C2-17DF39B1715D}" type="slidenum">
              <a:rPr lang="ru-RU" smtClean="0">
                <a:solidFill>
                  <a:srgbClr val="FFFFFF"/>
                </a:solidFill>
              </a:rPr>
              <a:pPr/>
              <a:t>‹#›</a:t>
            </a:fld>
            <a:endParaRPr lang="ru-RU">
              <a:solidFill>
                <a:srgbClr val="FFFF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2107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0F842-4ABD-4568-AA95-D6166970D72F}" type="datetime1">
              <a:rPr lang="ru-RU" smtClean="0">
                <a:solidFill>
                  <a:srgbClr val="FFFFFF"/>
                </a:solidFill>
              </a:rPr>
              <a:pPr/>
              <a:t>03.07.2023</a:t>
            </a:fld>
            <a:endParaRPr lang="ru-RU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3E586-5FD4-4BEF-86C2-17DF39B1715D}" type="slidenum">
              <a:rPr lang="ru-RU" smtClean="0">
                <a:solidFill>
                  <a:srgbClr val="FFFFFF"/>
                </a:solidFill>
              </a:rPr>
              <a:pPr/>
              <a:t>‹#›</a:t>
            </a:fld>
            <a:endParaRPr lang="ru-RU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42445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BD7DC-BC5E-4B34-AB04-8A1531268D70}" type="datetime1">
              <a:rPr lang="ru-RU" smtClean="0">
                <a:solidFill>
                  <a:srgbClr val="FFFFFF"/>
                </a:solidFill>
              </a:rPr>
              <a:pPr/>
              <a:t>03.07.2023</a:t>
            </a:fld>
            <a:endParaRPr lang="ru-RU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3E586-5FD4-4BEF-86C2-17DF39B1715D}" type="slidenum">
              <a:rPr lang="ru-RU" smtClean="0">
                <a:solidFill>
                  <a:srgbClr val="FFFFFF"/>
                </a:solidFill>
              </a:rPr>
              <a:pPr/>
              <a:t>‹#›</a:t>
            </a:fld>
            <a:endParaRPr lang="ru-RU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2722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FC30B-D4BD-4E7F-8A93-53C74ABADA78}" type="datetime1">
              <a:rPr lang="ru-RU" smtClean="0">
                <a:solidFill>
                  <a:srgbClr val="FFFFFF"/>
                </a:solidFill>
              </a:rPr>
              <a:pPr/>
              <a:t>03.07.2023</a:t>
            </a:fld>
            <a:endParaRPr lang="ru-RU">
              <a:solidFill>
                <a:srgbClr val="FFFFFF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FFFF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3E586-5FD4-4BEF-86C2-17DF39B1715D}" type="slidenum">
              <a:rPr lang="ru-RU" smtClean="0">
                <a:solidFill>
                  <a:srgbClr val="FFFFFF"/>
                </a:solidFill>
              </a:rPr>
              <a:pPr/>
              <a:t>‹#›</a:t>
            </a:fld>
            <a:endParaRPr lang="ru-RU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35101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8973C-C90A-4564-B081-CD328F5208DF}" type="datetime1">
              <a:rPr lang="ru-RU" smtClean="0">
                <a:solidFill>
                  <a:srgbClr val="FFFFFF"/>
                </a:solidFill>
              </a:rPr>
              <a:pPr/>
              <a:t>03.07.2023</a:t>
            </a:fld>
            <a:endParaRPr lang="ru-RU">
              <a:solidFill>
                <a:srgbClr val="FFFFFF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FFFFFF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3E586-5FD4-4BEF-86C2-17DF39B1715D}" type="slidenum">
              <a:rPr lang="ru-RU" smtClean="0">
                <a:solidFill>
                  <a:srgbClr val="FFFFFF"/>
                </a:solidFill>
              </a:rPr>
              <a:pPr/>
              <a:t>‹#›</a:t>
            </a:fld>
            <a:endParaRPr lang="ru-RU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60972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1DD93-7BE9-4BF2-B13C-363D50FFFA19}" type="datetime1">
              <a:rPr lang="ru-RU" smtClean="0">
                <a:solidFill>
                  <a:srgbClr val="FFFFFF"/>
                </a:solidFill>
              </a:rPr>
              <a:pPr/>
              <a:t>03.07.2023</a:t>
            </a:fld>
            <a:endParaRPr lang="ru-RU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FFFF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3E586-5FD4-4BEF-86C2-17DF39B1715D}" type="slidenum">
              <a:rPr lang="ru-RU" smtClean="0">
                <a:solidFill>
                  <a:srgbClr val="FFFFFF"/>
                </a:solidFill>
              </a:rPr>
              <a:pPr/>
              <a:t>‹#›</a:t>
            </a:fld>
            <a:endParaRPr lang="ru-RU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10592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3A83-47CD-48CA-AF4E-C2C4BAF407F7}" type="datetime1">
              <a:rPr lang="ru-RU" smtClean="0">
                <a:solidFill>
                  <a:srgbClr val="FFFFFF"/>
                </a:solidFill>
              </a:rPr>
              <a:pPr/>
              <a:t>03.07.2023</a:t>
            </a:fld>
            <a:endParaRPr lang="ru-RU">
              <a:solidFill>
                <a:srgbClr val="FFFF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FFFF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3E586-5FD4-4BEF-86C2-17DF39B1715D}" type="slidenum">
              <a:rPr lang="ru-RU" smtClean="0">
                <a:solidFill>
                  <a:srgbClr val="FFFFFF"/>
                </a:solidFill>
              </a:rPr>
              <a:pPr/>
              <a:t>‹#›</a:t>
            </a:fld>
            <a:endParaRPr lang="ru-RU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820242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2AFF2-7893-4879-AB89-37258C505E45}" type="datetime1">
              <a:rPr lang="ru-RU" smtClean="0">
                <a:solidFill>
                  <a:srgbClr val="FFFFFF"/>
                </a:solidFill>
              </a:rPr>
              <a:pPr/>
              <a:t>03.07.2023</a:t>
            </a:fld>
            <a:endParaRPr lang="ru-RU">
              <a:solidFill>
                <a:srgbClr val="FFFFFF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FFFF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3E586-5FD4-4BEF-86C2-17DF39B1715D}" type="slidenum">
              <a:rPr lang="ru-RU" smtClean="0">
                <a:solidFill>
                  <a:srgbClr val="FFFFFF"/>
                </a:solidFill>
              </a:rPr>
              <a:pPr/>
              <a:t>‹#›</a:t>
            </a:fld>
            <a:endParaRPr lang="ru-RU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2704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D20E7B8-3CB3-4C1A-99F8-1701383FFBA3}" type="datetime1">
              <a:rPr lang="ru-RU" smtClean="0">
                <a:solidFill>
                  <a:srgbClr val="FFFFFF"/>
                </a:solidFill>
              </a:rPr>
              <a:pPr>
                <a:defRPr/>
              </a:pPr>
              <a:t>03.07.2023</a:t>
            </a:fld>
            <a:endParaRPr lang="ru-RU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34185F-C880-4057-844C-677EAB228BB2}" type="slidenum">
              <a:rPr lang="ru-RU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ru-RU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80413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B7FB5-EE0A-47DB-9A8B-FC81409FF612}" type="datetime1">
              <a:rPr lang="ru-RU" smtClean="0">
                <a:solidFill>
                  <a:srgbClr val="FFFFFF"/>
                </a:solidFill>
              </a:rPr>
              <a:pPr/>
              <a:t>03.07.2023</a:t>
            </a:fld>
            <a:endParaRPr lang="ru-RU">
              <a:solidFill>
                <a:srgbClr val="FFFFFF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FFFF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3E586-5FD4-4BEF-86C2-17DF39B1715D}" type="slidenum">
              <a:rPr lang="ru-RU" smtClean="0">
                <a:solidFill>
                  <a:srgbClr val="FFFFFF"/>
                </a:solidFill>
              </a:rPr>
              <a:pPr/>
              <a:t>‹#›</a:t>
            </a:fld>
            <a:endParaRPr lang="ru-RU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89007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A42B6-82AC-4F65-BEF7-0387D535050D}" type="datetime1">
              <a:rPr lang="ru-RU" smtClean="0">
                <a:solidFill>
                  <a:srgbClr val="FFFFFF"/>
                </a:solidFill>
              </a:rPr>
              <a:pPr/>
              <a:t>03.07.2023</a:t>
            </a:fld>
            <a:endParaRPr lang="ru-RU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3E586-5FD4-4BEF-86C2-17DF39B1715D}" type="slidenum">
              <a:rPr lang="ru-RU" smtClean="0">
                <a:solidFill>
                  <a:srgbClr val="FFFFFF"/>
                </a:solidFill>
              </a:rPr>
              <a:pPr/>
              <a:t>‹#›</a:t>
            </a:fld>
            <a:endParaRPr lang="ru-RU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52439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B26CD-63AA-400A-B3A6-55409922EDAD}" type="datetime1">
              <a:rPr lang="ru-RU" smtClean="0">
                <a:solidFill>
                  <a:srgbClr val="FFFFFF"/>
                </a:solidFill>
              </a:rPr>
              <a:pPr/>
              <a:t>03.07.2023</a:t>
            </a:fld>
            <a:endParaRPr lang="ru-RU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3E586-5FD4-4BEF-86C2-17DF39B1715D}" type="slidenum">
              <a:rPr lang="ru-RU" smtClean="0">
                <a:solidFill>
                  <a:srgbClr val="FFFFFF"/>
                </a:solidFill>
              </a:rPr>
              <a:pPr/>
              <a:t>‹#›</a:t>
            </a:fld>
            <a:endParaRPr lang="ru-RU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4190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226D80C-AF4F-4922-A54A-F304B76EA271}" type="datetime1">
              <a:rPr lang="ru-RU" smtClean="0">
                <a:solidFill>
                  <a:srgbClr val="FFFFFF"/>
                </a:solidFill>
              </a:rPr>
              <a:pPr>
                <a:defRPr/>
              </a:pPr>
              <a:t>03.07.2023</a:t>
            </a:fld>
            <a:endParaRPr lang="ru-RU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F820FD-A832-456C-83F6-DC87AD7ACD86}" type="slidenum">
              <a:rPr lang="ru-RU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ru-RU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4284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34D82D0-84DC-4AA5-897D-2BCE3EC19B78}" type="datetime1">
              <a:rPr lang="ru-RU" smtClean="0">
                <a:solidFill>
                  <a:srgbClr val="FFFFFF"/>
                </a:solidFill>
              </a:rPr>
              <a:pPr>
                <a:defRPr/>
              </a:pPr>
              <a:t>03.07.2023</a:t>
            </a:fld>
            <a:endParaRPr lang="ru-RU">
              <a:solidFill>
                <a:srgbClr val="FFFFFF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>
              <a:solidFill>
                <a:srgbClr val="FFFF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39EB9D-6015-43F5-970D-EB5F8DE94AEC}" type="slidenum">
              <a:rPr lang="ru-RU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ru-RU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2421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DF8F6D5-9D75-4602-8CC1-4505676CB26E}" type="datetime1">
              <a:rPr lang="ru-RU" smtClean="0">
                <a:solidFill>
                  <a:srgbClr val="FFFFFF"/>
                </a:solidFill>
              </a:rPr>
              <a:pPr>
                <a:defRPr/>
              </a:pPr>
              <a:t>03.07.2023</a:t>
            </a:fld>
            <a:endParaRPr lang="ru-RU">
              <a:solidFill>
                <a:srgbClr val="FFFFFF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>
              <a:solidFill>
                <a:srgbClr val="FFFFFF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F59C28-A314-4978-84FD-5C0B7B1E433A}" type="slidenum">
              <a:rPr lang="ru-RU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ru-RU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4705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C25B053-E491-4BDE-B5A4-41C05DDC3375}" type="datetime1">
              <a:rPr lang="ru-RU" smtClean="0">
                <a:solidFill>
                  <a:srgbClr val="FFFFFF"/>
                </a:solidFill>
              </a:rPr>
              <a:pPr>
                <a:defRPr/>
              </a:pPr>
              <a:t>03.07.2023</a:t>
            </a:fld>
            <a:endParaRPr lang="ru-RU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>
              <a:solidFill>
                <a:srgbClr val="FFFF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33AA04-FE3F-4B18-9EBC-2E726589558D}" type="slidenum">
              <a:rPr lang="ru-RU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ru-RU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3083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E5FF9AD-7EEE-45D6-887E-68A28D66EAD3}" type="datetime1">
              <a:rPr lang="ru-RU" smtClean="0">
                <a:solidFill>
                  <a:srgbClr val="FFFFFF"/>
                </a:solidFill>
              </a:rPr>
              <a:pPr>
                <a:defRPr/>
              </a:pPr>
              <a:t>03.07.2023</a:t>
            </a:fld>
            <a:endParaRPr lang="ru-RU">
              <a:solidFill>
                <a:srgbClr val="FFFF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>
              <a:solidFill>
                <a:srgbClr val="FFFF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18D5C9-D8D4-4EF5-AE7E-4DE6D0F3950D}" type="slidenum">
              <a:rPr lang="ru-RU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ru-RU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9738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E1D77C3-B52E-41F0-8186-0406D94C00CC}" type="datetime1">
              <a:rPr lang="ru-RU" smtClean="0">
                <a:solidFill>
                  <a:srgbClr val="FFFFFF"/>
                </a:solidFill>
              </a:rPr>
              <a:pPr>
                <a:defRPr/>
              </a:pPr>
              <a:t>03.07.2023</a:t>
            </a:fld>
            <a:endParaRPr lang="ru-RU">
              <a:solidFill>
                <a:srgbClr val="FFFFFF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>
              <a:solidFill>
                <a:srgbClr val="FFFF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00B617-E73A-45D9-AC00-16B761F000D2}" type="slidenum">
              <a:rPr lang="ru-RU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ru-RU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5340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5862CD6-AB12-4B71-83FA-9D3992267744}" type="datetime1">
              <a:rPr lang="ru-RU" smtClean="0">
                <a:solidFill>
                  <a:srgbClr val="FFFFFF"/>
                </a:solidFill>
              </a:rPr>
              <a:pPr>
                <a:defRPr/>
              </a:pPr>
              <a:t>03.07.2023</a:t>
            </a:fld>
            <a:endParaRPr lang="ru-RU">
              <a:solidFill>
                <a:srgbClr val="FFFFFF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>
              <a:solidFill>
                <a:srgbClr val="FFFF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92F0F4-08FB-4F54-8174-F5E60BD9B5B7}" type="slidenum">
              <a:rPr lang="ru-RU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ru-RU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2185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4A17F4E-EE4B-4AA7-8986-DA3CD64DD6C7}" type="datetime1">
              <a:rPr lang="ru-RU" smtClean="0">
                <a:solidFill>
                  <a:srgbClr val="FFFFFF"/>
                </a:solidFill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03.07.2023</a:t>
            </a:fld>
            <a:endParaRPr lang="ru-RU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ru-RU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5DB93F9-0966-4C33-9A26-C4E3C8981113}" type="slidenum">
              <a:rPr lang="ru-RU" smtClean="0">
                <a:solidFill>
                  <a:srgbClr val="FFFFFF"/>
                </a:solidFill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ru-RU">
              <a:solidFill>
                <a:srgbClr val="FFFFFF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48799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424C99B6-4C43-49D4-920D-DD69FAA4BE6F}" type="datetime1">
              <a:rPr lang="ru-RU" smtClean="0">
                <a:solidFill>
                  <a:srgbClr val="FFFFFF"/>
                </a:solidFill>
              </a:rPr>
              <a:pPr/>
              <a:t>03.07.2023</a:t>
            </a:fld>
            <a:endParaRPr lang="ru-RU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ru-RU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75F3E586-5FD4-4BEF-86C2-17DF39B1715D}" type="slidenum">
              <a:rPr lang="ru-RU" smtClean="0">
                <a:solidFill>
                  <a:srgbClr val="FFFFFF"/>
                </a:solidFill>
              </a:rPr>
              <a:pPr/>
              <a:t>‹#›</a:t>
            </a:fld>
            <a:endParaRPr lang="ru-RU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88723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lexFatkin/UniversityScheduleController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lexFatkin/UniversityScheduleController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lexFatkin/UniversityScheduleController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5.png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Relationship Id="rId4" Type="http://schemas.openxmlformats.org/officeDocument/2006/relationships/comments" Target="../comments/commen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Скругленный прямоугольник 12"/>
          <p:cNvSpPr/>
          <p:nvPr/>
        </p:nvSpPr>
        <p:spPr>
          <a:xfrm>
            <a:off x="7198851" y="3656430"/>
            <a:ext cx="948663" cy="369332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Группа</a:t>
            </a:r>
          </a:p>
        </p:txBody>
      </p:sp>
      <p:cxnSp>
        <p:nvCxnSpPr>
          <p:cNvPr id="19" name="Shape 18"/>
          <p:cNvCxnSpPr>
            <a:cxnSpLocks/>
            <a:stCxn id="67" idx="2"/>
            <a:endCxn id="13" idx="0"/>
          </p:cNvCxnSpPr>
          <p:nvPr/>
        </p:nvCxnSpPr>
        <p:spPr>
          <a:xfrm rot="16200000" flipH="1">
            <a:off x="5632524" y="1615771"/>
            <a:ext cx="1179398" cy="2901920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Скругленный прямоугольник 41"/>
          <p:cNvSpPr/>
          <p:nvPr/>
        </p:nvSpPr>
        <p:spPr>
          <a:xfrm>
            <a:off x="5361671" y="3644142"/>
            <a:ext cx="993337" cy="389609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Препод</a:t>
            </a:r>
          </a:p>
        </p:txBody>
      </p:sp>
      <p:cxnSp>
        <p:nvCxnSpPr>
          <p:cNvPr id="31" name="Shape 18"/>
          <p:cNvCxnSpPr>
            <a:cxnSpLocks/>
            <a:stCxn id="42" idx="0"/>
            <a:endCxn id="67" idx="2"/>
          </p:cNvCxnSpPr>
          <p:nvPr/>
        </p:nvCxnSpPr>
        <p:spPr>
          <a:xfrm rot="16200000" flipV="1">
            <a:off x="4731247" y="2517048"/>
            <a:ext cx="1167110" cy="1087077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Скругленный прямоугольник 64"/>
          <p:cNvSpPr/>
          <p:nvPr/>
        </p:nvSpPr>
        <p:spPr>
          <a:xfrm>
            <a:off x="6615571" y="980888"/>
            <a:ext cx="1291045" cy="428628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Аудитория</a:t>
            </a:r>
          </a:p>
        </p:txBody>
      </p:sp>
      <p:sp>
        <p:nvSpPr>
          <p:cNvPr id="39" name="Скругленный прямоугольник 38"/>
          <p:cNvSpPr/>
          <p:nvPr/>
        </p:nvSpPr>
        <p:spPr>
          <a:xfrm>
            <a:off x="1931254" y="2053397"/>
            <a:ext cx="1386480" cy="428628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Расписание</a:t>
            </a:r>
          </a:p>
        </p:txBody>
      </p:sp>
      <p:cxnSp>
        <p:nvCxnSpPr>
          <p:cNvPr id="54" name="Shape 18"/>
          <p:cNvCxnSpPr>
            <a:cxnSpLocks/>
            <a:stCxn id="67" idx="3"/>
            <a:endCxn id="65" idx="1"/>
          </p:cNvCxnSpPr>
          <p:nvPr/>
        </p:nvCxnSpPr>
        <p:spPr>
          <a:xfrm flipV="1">
            <a:off x="5313084" y="1195202"/>
            <a:ext cx="1302487" cy="1067516"/>
          </a:xfrm>
          <a:prstGeom prst="bentConnector3">
            <a:avLst>
              <a:gd name="adj1" fmla="val 56686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hape 18"/>
          <p:cNvCxnSpPr>
            <a:cxnSpLocks/>
            <a:stCxn id="67" idx="0"/>
            <a:endCxn id="98" idx="2"/>
          </p:cNvCxnSpPr>
          <p:nvPr/>
        </p:nvCxnSpPr>
        <p:spPr>
          <a:xfrm rot="5400000" flipH="1" flipV="1">
            <a:off x="4429925" y="1707066"/>
            <a:ext cx="682677" cy="1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3792169" y="1844099"/>
            <a:ext cx="284098" cy="6454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*</a:t>
            </a:r>
          </a:p>
        </p:txBody>
      </p:sp>
      <p:sp>
        <p:nvSpPr>
          <p:cNvPr id="77" name="Скругленный прямоугольник 76"/>
          <p:cNvSpPr/>
          <p:nvPr/>
        </p:nvSpPr>
        <p:spPr>
          <a:xfrm>
            <a:off x="3212136" y="3663975"/>
            <a:ext cx="1367350" cy="347725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="1" dirty="0">
                <a:solidFill>
                  <a:srgbClr val="FFFFFF"/>
                </a:solidFill>
                <a:latin typeface="Calibri"/>
              </a:rPr>
              <a:t>Программа</a:t>
            </a:r>
            <a:endParaRPr kumimoji="0" lang="ru-RU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10" name="Shape 18"/>
          <p:cNvCxnSpPr>
            <a:cxnSpLocks/>
            <a:stCxn id="67" idx="2"/>
            <a:endCxn id="77" idx="0"/>
          </p:cNvCxnSpPr>
          <p:nvPr/>
        </p:nvCxnSpPr>
        <p:spPr>
          <a:xfrm rot="5400000">
            <a:off x="3740066" y="2632777"/>
            <a:ext cx="1186943" cy="875452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Прямоугольник 79"/>
          <p:cNvSpPr/>
          <p:nvPr/>
        </p:nvSpPr>
        <p:spPr>
          <a:xfrm>
            <a:off x="991314" y="44189"/>
            <a:ext cx="471277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2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8" name="Скругленный прямоугольник 97"/>
          <p:cNvSpPr/>
          <p:nvPr/>
        </p:nvSpPr>
        <p:spPr>
          <a:xfrm>
            <a:off x="4389969" y="996395"/>
            <a:ext cx="762589" cy="369332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Пара</a:t>
            </a:r>
          </a:p>
        </p:txBody>
      </p:sp>
      <p:cxnSp>
        <p:nvCxnSpPr>
          <p:cNvPr id="116" name="Shape 18"/>
          <p:cNvCxnSpPr>
            <a:cxnSpLocks/>
            <a:stCxn id="67" idx="1"/>
            <a:endCxn id="39" idx="3"/>
          </p:cNvCxnSpPr>
          <p:nvPr/>
        </p:nvCxnSpPr>
        <p:spPr>
          <a:xfrm rot="10800000" flipV="1">
            <a:off x="3317734" y="2262717"/>
            <a:ext cx="911708" cy="4993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237" y="16433"/>
            <a:ext cx="5783075" cy="326489"/>
          </a:xfr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rtlCol="0" anchor="ctr" anchorCtr="0">
            <a:normAutofit fontScale="90000"/>
          </a:bodyPr>
          <a:lstStyle/>
          <a:p>
            <a:r>
              <a:rPr lang="ru-RU" sz="2400" b="1" cap="none" dirty="0">
                <a:solidFill>
                  <a:srgbClr val="FFFF00"/>
                </a:solidFill>
                <a:latin typeface="+mn-lt"/>
                <a:ea typeface="+mn-ea"/>
                <a:cs typeface="+mn-cs"/>
              </a:rPr>
              <a:t>Модель предметной области Расписания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6980F8F-74B0-4827-8099-F04BC3FFD798}"/>
              </a:ext>
            </a:extLst>
          </p:cNvPr>
          <p:cNvSpPr txBox="1"/>
          <p:nvPr/>
        </p:nvSpPr>
        <p:spPr>
          <a:xfrm>
            <a:off x="2161577" y="1610964"/>
            <a:ext cx="885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</a:t>
            </a: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Как?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5282362-A2F5-495B-94F7-A8371C2B75FD}"/>
              </a:ext>
            </a:extLst>
          </p:cNvPr>
          <p:cNvSpPr txBox="1"/>
          <p:nvPr/>
        </p:nvSpPr>
        <p:spPr>
          <a:xfrm>
            <a:off x="4338393" y="1298302"/>
            <a:ext cx="284098" cy="6454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*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4F1D813-6928-4A1A-93BF-DCA3112B30F5}"/>
              </a:ext>
            </a:extLst>
          </p:cNvPr>
          <p:cNvSpPr txBox="1"/>
          <p:nvPr/>
        </p:nvSpPr>
        <p:spPr>
          <a:xfrm>
            <a:off x="6229009" y="802979"/>
            <a:ext cx="284098" cy="6454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*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6D5613C-8CE2-4708-96CC-55ABD29EB251}"/>
              </a:ext>
            </a:extLst>
          </p:cNvPr>
          <p:cNvSpPr txBox="1"/>
          <p:nvPr/>
        </p:nvSpPr>
        <p:spPr>
          <a:xfrm>
            <a:off x="4123070" y="592993"/>
            <a:ext cx="1026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</a:t>
            </a: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Когда?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4062BCA-BFC4-4C61-B657-37CF74DDC185}"/>
              </a:ext>
            </a:extLst>
          </p:cNvPr>
          <p:cNvSpPr txBox="1"/>
          <p:nvPr/>
        </p:nvSpPr>
        <p:spPr>
          <a:xfrm>
            <a:off x="6613599" y="549534"/>
            <a:ext cx="865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</a:t>
            </a: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Где?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A26A5ED-3F51-42F4-B92F-2A96478C5130}"/>
              </a:ext>
            </a:extLst>
          </p:cNvPr>
          <p:cNvSpPr txBox="1"/>
          <p:nvPr/>
        </p:nvSpPr>
        <p:spPr>
          <a:xfrm>
            <a:off x="4673723" y="1632137"/>
            <a:ext cx="814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</a:t>
            </a: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Что?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A697299-86FA-4432-A20B-035D422BDFDE}"/>
              </a:ext>
            </a:extLst>
          </p:cNvPr>
          <p:cNvSpPr txBox="1"/>
          <p:nvPr/>
        </p:nvSpPr>
        <p:spPr>
          <a:xfrm>
            <a:off x="7341274" y="1677221"/>
            <a:ext cx="307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</a:p>
        </p:txBody>
      </p:sp>
      <p:sp>
        <p:nvSpPr>
          <p:cNvPr id="60" name="Скругленный прямоугольник 38">
            <a:extLst>
              <a:ext uri="{FF2B5EF4-FFF2-40B4-BE49-F238E27FC236}">
                <a16:creationId xmlns:a16="http://schemas.microsoft.com/office/drawing/2014/main" id="{7E0AF775-E541-4C73-9F96-E576A23856D8}"/>
              </a:ext>
            </a:extLst>
          </p:cNvPr>
          <p:cNvSpPr/>
          <p:nvPr/>
        </p:nvSpPr>
        <p:spPr>
          <a:xfrm>
            <a:off x="6616655" y="2048474"/>
            <a:ext cx="1291045" cy="428628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Трансфер</a:t>
            </a:r>
          </a:p>
        </p:txBody>
      </p:sp>
      <p:cxnSp>
        <p:nvCxnSpPr>
          <p:cNvPr id="61" name="Shape 18">
            <a:extLst>
              <a:ext uri="{FF2B5EF4-FFF2-40B4-BE49-F238E27FC236}">
                <a16:creationId xmlns:a16="http://schemas.microsoft.com/office/drawing/2014/main" id="{2BAC5B30-6D84-48F2-873E-DF9B160DDEDD}"/>
              </a:ext>
            </a:extLst>
          </p:cNvPr>
          <p:cNvCxnSpPr>
            <a:cxnSpLocks/>
            <a:stCxn id="60" idx="1"/>
            <a:endCxn id="67" idx="3"/>
          </p:cNvCxnSpPr>
          <p:nvPr/>
        </p:nvCxnSpPr>
        <p:spPr>
          <a:xfrm rot="10800000">
            <a:off x="5313085" y="2262718"/>
            <a:ext cx="1303571" cy="70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Скругленный прямоугольник 38">
            <a:extLst>
              <a:ext uri="{FF2B5EF4-FFF2-40B4-BE49-F238E27FC236}">
                <a16:creationId xmlns:a16="http://schemas.microsoft.com/office/drawing/2014/main" id="{7F318C8B-C06F-4E15-B1E7-486B5359885E}"/>
              </a:ext>
            </a:extLst>
          </p:cNvPr>
          <p:cNvSpPr/>
          <p:nvPr/>
        </p:nvSpPr>
        <p:spPr>
          <a:xfrm>
            <a:off x="4229442" y="2048404"/>
            <a:ext cx="1083642" cy="428628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Занятие</a:t>
            </a:r>
          </a:p>
        </p:txBody>
      </p:sp>
      <p:sp>
        <p:nvSpPr>
          <p:cNvPr id="83" name="Номер слайда 2">
            <a:extLst>
              <a:ext uri="{FF2B5EF4-FFF2-40B4-BE49-F238E27FC236}">
                <a16:creationId xmlns:a16="http://schemas.microsoft.com/office/drawing/2014/main" id="{8D7BBF3F-0B5B-42AB-A6D0-3FAE1B2607EE}"/>
              </a:ext>
            </a:extLst>
          </p:cNvPr>
          <p:cNvSpPr txBox="1">
            <a:spLocks/>
          </p:cNvSpPr>
          <p:nvPr/>
        </p:nvSpPr>
        <p:spPr>
          <a:xfrm>
            <a:off x="8273354" y="6454085"/>
            <a:ext cx="8660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1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5F3E586-5FD4-4BEF-86C2-17DF39B1715D}" type="slidenum">
              <a:rPr kumimoji="0" lang="ru-RU" sz="2800" b="1" i="0" u="none" strike="noStrike" kern="120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ru-RU" sz="2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2" name="Скругленный прямоугольник 76">
            <a:extLst>
              <a:ext uri="{FF2B5EF4-FFF2-40B4-BE49-F238E27FC236}">
                <a16:creationId xmlns:a16="http://schemas.microsoft.com/office/drawing/2014/main" id="{C8AD88C2-AE49-4A12-B75F-64EE1B74CE9B}"/>
              </a:ext>
            </a:extLst>
          </p:cNvPr>
          <p:cNvSpPr/>
          <p:nvPr/>
        </p:nvSpPr>
        <p:spPr>
          <a:xfrm>
            <a:off x="1644876" y="2864245"/>
            <a:ext cx="1969684" cy="544318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Нежелательное явление</a:t>
            </a:r>
          </a:p>
        </p:txBody>
      </p:sp>
      <p:sp>
        <p:nvSpPr>
          <p:cNvPr id="93" name="Скругленный прямоугольник 76">
            <a:extLst>
              <a:ext uri="{FF2B5EF4-FFF2-40B4-BE49-F238E27FC236}">
                <a16:creationId xmlns:a16="http://schemas.microsoft.com/office/drawing/2014/main" id="{A514B294-0B02-4E89-AD6B-D7D82E1D9D5F}"/>
              </a:ext>
            </a:extLst>
          </p:cNvPr>
          <p:cNvSpPr/>
          <p:nvPr/>
        </p:nvSpPr>
        <p:spPr>
          <a:xfrm>
            <a:off x="84527" y="3682470"/>
            <a:ext cx="2056924" cy="394602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Предупреждение</a:t>
            </a:r>
          </a:p>
        </p:txBody>
      </p:sp>
      <p:cxnSp>
        <p:nvCxnSpPr>
          <p:cNvPr id="94" name="Shape 18">
            <a:extLst>
              <a:ext uri="{FF2B5EF4-FFF2-40B4-BE49-F238E27FC236}">
                <a16:creationId xmlns:a16="http://schemas.microsoft.com/office/drawing/2014/main" id="{71F8813D-4FA7-471E-AF79-112FB4270696}"/>
              </a:ext>
            </a:extLst>
          </p:cNvPr>
          <p:cNvCxnSpPr>
            <a:cxnSpLocks/>
            <a:stCxn id="92" idx="0"/>
            <a:endCxn id="39" idx="2"/>
          </p:cNvCxnSpPr>
          <p:nvPr/>
        </p:nvCxnSpPr>
        <p:spPr>
          <a:xfrm rot="16200000" flipV="1">
            <a:off x="2435996" y="2670523"/>
            <a:ext cx="382220" cy="5224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D0E09C3F-0C2C-46A2-A386-CE65EE3E5ACF}"/>
              </a:ext>
            </a:extLst>
          </p:cNvPr>
          <p:cNvSpPr txBox="1"/>
          <p:nvPr/>
        </p:nvSpPr>
        <p:spPr>
          <a:xfrm>
            <a:off x="2584256" y="2498823"/>
            <a:ext cx="3699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*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62DE7F2-F502-484E-BB0D-3FE97CEADF02}"/>
              </a:ext>
            </a:extLst>
          </p:cNvPr>
          <p:cNvSpPr txBox="1"/>
          <p:nvPr/>
        </p:nvSpPr>
        <p:spPr>
          <a:xfrm>
            <a:off x="820146" y="927846"/>
            <a:ext cx="2610416" cy="4151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rtlCol="0" anchor="ctr" anchorCtr="0">
            <a:normAutofit fontScale="92500" lnSpcReduction="10000"/>
          </a:bodyPr>
          <a:lstStyle>
            <a:lvl1pPr>
              <a:spcBef>
                <a:spcPct val="0"/>
              </a:spcBef>
              <a:buNone/>
              <a:defRPr sz="2400" b="1" cap="none" spc="50" baseline="0">
                <a:solidFill>
                  <a:srgbClr val="FFFF00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400" b="1" i="0" u="none" strike="noStrike" kern="1200" cap="none" spc="5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Диаграмма классов</a:t>
            </a:r>
          </a:p>
        </p:txBody>
      </p:sp>
      <p:sp>
        <p:nvSpPr>
          <p:cNvPr id="70" name="Скругленный прямоугольник 76">
            <a:extLst>
              <a:ext uri="{FF2B5EF4-FFF2-40B4-BE49-F238E27FC236}">
                <a16:creationId xmlns:a16="http://schemas.microsoft.com/office/drawing/2014/main" id="{41AB0E3F-4822-4868-A596-365BEA305F6C}"/>
              </a:ext>
            </a:extLst>
          </p:cNvPr>
          <p:cNvSpPr/>
          <p:nvPr/>
        </p:nvSpPr>
        <p:spPr>
          <a:xfrm>
            <a:off x="232206" y="2054413"/>
            <a:ext cx="1046980" cy="428628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Эксперт</a:t>
            </a:r>
          </a:p>
        </p:txBody>
      </p:sp>
      <p:cxnSp>
        <p:nvCxnSpPr>
          <p:cNvPr id="78" name="Shape 18">
            <a:extLst>
              <a:ext uri="{FF2B5EF4-FFF2-40B4-BE49-F238E27FC236}">
                <a16:creationId xmlns:a16="http://schemas.microsoft.com/office/drawing/2014/main" id="{6822FA34-F557-49F7-B202-CC281DB646F7}"/>
              </a:ext>
            </a:extLst>
          </p:cNvPr>
          <p:cNvCxnSpPr>
            <a:cxnSpLocks/>
            <a:stCxn id="39" idx="1"/>
            <a:endCxn id="70" idx="3"/>
          </p:cNvCxnSpPr>
          <p:nvPr/>
        </p:nvCxnSpPr>
        <p:spPr>
          <a:xfrm rot="10800000" flipV="1">
            <a:off x="1279186" y="2267711"/>
            <a:ext cx="652068" cy="1016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FF4ABCAA-6496-47F9-9B78-8ECF64C11494}"/>
              </a:ext>
            </a:extLst>
          </p:cNvPr>
          <p:cNvSpPr txBox="1"/>
          <p:nvPr/>
        </p:nvSpPr>
        <p:spPr>
          <a:xfrm>
            <a:off x="1529477" y="1874790"/>
            <a:ext cx="3699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*</a:t>
            </a:r>
          </a:p>
        </p:txBody>
      </p:sp>
      <p:cxnSp>
        <p:nvCxnSpPr>
          <p:cNvPr id="105" name="Shape 18">
            <a:extLst>
              <a:ext uri="{FF2B5EF4-FFF2-40B4-BE49-F238E27FC236}">
                <a16:creationId xmlns:a16="http://schemas.microsoft.com/office/drawing/2014/main" id="{B8AD307F-6632-4655-BB7E-0CD39FEA547C}"/>
              </a:ext>
            </a:extLst>
          </p:cNvPr>
          <p:cNvCxnSpPr>
            <a:cxnSpLocks/>
            <a:stCxn id="60" idx="0"/>
            <a:endCxn id="65" idx="2"/>
          </p:cNvCxnSpPr>
          <p:nvPr/>
        </p:nvCxnSpPr>
        <p:spPr>
          <a:xfrm rot="16200000" flipV="1">
            <a:off x="6942157" y="1728453"/>
            <a:ext cx="638958" cy="1084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B81201CD-447E-429E-9A68-79B8F7C94CE8}"/>
              </a:ext>
            </a:extLst>
          </p:cNvPr>
          <p:cNvSpPr txBox="1"/>
          <p:nvPr/>
        </p:nvSpPr>
        <p:spPr>
          <a:xfrm>
            <a:off x="7340705" y="1359628"/>
            <a:ext cx="307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</a:p>
        </p:txBody>
      </p:sp>
      <p:sp>
        <p:nvSpPr>
          <p:cNvPr id="63" name="Скругленный прямоугольник 76">
            <a:extLst>
              <a:ext uri="{FF2B5EF4-FFF2-40B4-BE49-F238E27FC236}">
                <a16:creationId xmlns:a16="http://schemas.microsoft.com/office/drawing/2014/main" id="{9DFE387E-3FBF-49A5-932E-50DF0C485DF2}"/>
              </a:ext>
            </a:extLst>
          </p:cNvPr>
          <p:cNvSpPr/>
          <p:nvPr/>
        </p:nvSpPr>
        <p:spPr>
          <a:xfrm>
            <a:off x="113992" y="2953384"/>
            <a:ext cx="1036554" cy="361925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Ошибка</a:t>
            </a:r>
          </a:p>
        </p:txBody>
      </p:sp>
      <p:cxnSp>
        <p:nvCxnSpPr>
          <p:cNvPr id="68" name="Shape 18">
            <a:extLst>
              <a:ext uri="{FF2B5EF4-FFF2-40B4-BE49-F238E27FC236}">
                <a16:creationId xmlns:a16="http://schemas.microsoft.com/office/drawing/2014/main" id="{6927A296-EBF8-4CC4-8884-7EA235C4DA6A}"/>
              </a:ext>
            </a:extLst>
          </p:cNvPr>
          <p:cNvCxnSpPr>
            <a:cxnSpLocks/>
            <a:stCxn id="63" idx="3"/>
            <a:endCxn id="92" idx="1"/>
          </p:cNvCxnSpPr>
          <p:nvPr/>
        </p:nvCxnSpPr>
        <p:spPr>
          <a:xfrm>
            <a:off x="1150546" y="3134347"/>
            <a:ext cx="494330" cy="2057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hape 18">
            <a:extLst>
              <a:ext uri="{FF2B5EF4-FFF2-40B4-BE49-F238E27FC236}">
                <a16:creationId xmlns:a16="http://schemas.microsoft.com/office/drawing/2014/main" id="{4FED0AEA-398A-4E1D-B861-6F3E0D456AAB}"/>
              </a:ext>
            </a:extLst>
          </p:cNvPr>
          <p:cNvCxnSpPr>
            <a:cxnSpLocks/>
            <a:stCxn id="93" idx="3"/>
            <a:endCxn id="92" idx="2"/>
          </p:cNvCxnSpPr>
          <p:nvPr/>
        </p:nvCxnSpPr>
        <p:spPr>
          <a:xfrm flipV="1">
            <a:off x="2141451" y="3408563"/>
            <a:ext cx="488267" cy="471208"/>
          </a:xfrm>
          <a:prstGeom prst="bentConnector2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Скругленный прямоугольник 76">
            <a:extLst>
              <a:ext uri="{FF2B5EF4-FFF2-40B4-BE49-F238E27FC236}">
                <a16:creationId xmlns:a16="http://schemas.microsoft.com/office/drawing/2014/main" id="{01D37F89-7615-44E0-9DAF-1F16ED9EB64F}"/>
              </a:ext>
            </a:extLst>
          </p:cNvPr>
          <p:cNvSpPr/>
          <p:nvPr/>
        </p:nvSpPr>
        <p:spPr>
          <a:xfrm>
            <a:off x="3446827" y="4478476"/>
            <a:ext cx="899058" cy="382497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Тема:</a:t>
            </a:r>
            <a:r>
              <a:rPr lang="ru-RU" dirty="0">
                <a:solidFill>
                  <a:srgbClr val="FFFFFF"/>
                </a:solidFill>
                <a:latin typeface="Calibri"/>
              </a:rPr>
              <a:t>  </a:t>
            </a:r>
            <a:endParaRPr kumimoji="0" lang="ru-RU" sz="1800" i="1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52" name="Shape 18">
            <a:extLst>
              <a:ext uri="{FF2B5EF4-FFF2-40B4-BE49-F238E27FC236}">
                <a16:creationId xmlns:a16="http://schemas.microsoft.com/office/drawing/2014/main" id="{A55A415D-8FB2-45F8-AA0E-CDB796FB933E}"/>
              </a:ext>
            </a:extLst>
          </p:cNvPr>
          <p:cNvCxnSpPr>
            <a:cxnSpLocks/>
            <a:stCxn id="77" idx="2"/>
            <a:endCxn id="51" idx="0"/>
          </p:cNvCxnSpPr>
          <p:nvPr/>
        </p:nvCxnSpPr>
        <p:spPr>
          <a:xfrm rot="16200000" flipH="1">
            <a:off x="3662695" y="4244815"/>
            <a:ext cx="466776" cy="545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15EDABB6-CC73-4F9A-BA3D-D0B28373A45A}"/>
              </a:ext>
            </a:extLst>
          </p:cNvPr>
          <p:cNvSpPr txBox="1"/>
          <p:nvPr/>
        </p:nvSpPr>
        <p:spPr>
          <a:xfrm>
            <a:off x="3472511" y="4115223"/>
            <a:ext cx="284098" cy="6454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*</a:t>
            </a:r>
          </a:p>
        </p:txBody>
      </p:sp>
      <p:sp>
        <p:nvSpPr>
          <p:cNvPr id="58" name="Скругленный прямоугольник 76">
            <a:extLst>
              <a:ext uri="{FF2B5EF4-FFF2-40B4-BE49-F238E27FC236}">
                <a16:creationId xmlns:a16="http://schemas.microsoft.com/office/drawing/2014/main" id="{6A1FA95E-0D88-4C99-ACDD-D7418C1D35FE}"/>
              </a:ext>
            </a:extLst>
          </p:cNvPr>
          <p:cNvSpPr/>
          <p:nvPr/>
        </p:nvSpPr>
        <p:spPr>
          <a:xfrm>
            <a:off x="5339071" y="4527312"/>
            <a:ext cx="1038532" cy="317019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Доступ</a:t>
            </a:r>
            <a:r>
              <a:rPr lang="ru-RU" dirty="0">
                <a:solidFill>
                  <a:srgbClr val="FFFFFF"/>
                </a:solidFill>
                <a:latin typeface="Calibri"/>
              </a:rPr>
              <a:t>   </a:t>
            </a:r>
            <a:endParaRPr kumimoji="0" lang="ru-RU" sz="1800" i="1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74" name="Shape 18">
            <a:extLst>
              <a:ext uri="{FF2B5EF4-FFF2-40B4-BE49-F238E27FC236}">
                <a16:creationId xmlns:a16="http://schemas.microsoft.com/office/drawing/2014/main" id="{A1CEBB6D-C20D-4783-8275-E54BF03007B9}"/>
              </a:ext>
            </a:extLst>
          </p:cNvPr>
          <p:cNvCxnSpPr>
            <a:cxnSpLocks/>
            <a:stCxn id="42" idx="2"/>
            <a:endCxn id="58" idx="0"/>
          </p:cNvCxnSpPr>
          <p:nvPr/>
        </p:nvCxnSpPr>
        <p:spPr>
          <a:xfrm rot="5400000">
            <a:off x="5611559" y="4280530"/>
            <a:ext cx="493561" cy="3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04FAB625-C983-447F-8A8C-CC5903F2FE9C}"/>
              </a:ext>
            </a:extLst>
          </p:cNvPr>
          <p:cNvSpPr txBox="1"/>
          <p:nvPr/>
        </p:nvSpPr>
        <p:spPr>
          <a:xfrm>
            <a:off x="313361" y="1586881"/>
            <a:ext cx="843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</a:t>
            </a: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Кто?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E0FB5AA-16C0-47C4-BF81-FE2569DCB0BE}"/>
              </a:ext>
            </a:extLst>
          </p:cNvPr>
          <p:cNvSpPr txBox="1"/>
          <p:nvPr/>
        </p:nvSpPr>
        <p:spPr>
          <a:xfrm>
            <a:off x="5831977" y="4137703"/>
            <a:ext cx="284098" cy="6454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*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16A9F0A1-FF0E-40A6-9D60-12BD5A09FC50}"/>
              </a:ext>
            </a:extLst>
          </p:cNvPr>
          <p:cNvSpPr txBox="1"/>
          <p:nvPr/>
        </p:nvSpPr>
        <p:spPr>
          <a:xfrm>
            <a:off x="3489379" y="4849741"/>
            <a:ext cx="85103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>
                <a:solidFill>
                  <a:srgbClr val="FFFFFF"/>
                </a:solidFill>
                <a:latin typeface="Calibri"/>
              </a:rPr>
              <a:t>Тип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Номер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>
                <a:solidFill>
                  <a:srgbClr val="FFFFFF"/>
                </a:solidFill>
                <a:latin typeface="Calibri"/>
              </a:rPr>
              <a:t>Срок</a:t>
            </a:r>
            <a:endParaRPr kumimoji="0" lang="ru-RU" sz="180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8923A071-FE44-4FD5-84DC-A84F40149B6C}"/>
              </a:ext>
            </a:extLst>
          </p:cNvPr>
          <p:cNvSpPr txBox="1"/>
          <p:nvPr/>
        </p:nvSpPr>
        <p:spPr>
          <a:xfrm>
            <a:off x="5214515" y="4931559"/>
            <a:ext cx="16543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>
                <a:solidFill>
                  <a:srgbClr val="FFFFFF"/>
                </a:solidFill>
                <a:latin typeface="Calibri"/>
              </a:rPr>
              <a:t>Доступность</a:t>
            </a:r>
            <a:endParaRPr kumimoji="0" lang="ru-RU" sz="180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>
                <a:solidFill>
                  <a:srgbClr val="FFFFFF"/>
                </a:solidFill>
                <a:latin typeface="Calibri"/>
              </a:rPr>
              <a:t>Срок</a:t>
            </a:r>
            <a:endParaRPr kumimoji="0" lang="ru-RU" sz="180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47A47D06-8806-4C56-8E71-59A9CFD76DE5}"/>
              </a:ext>
            </a:extLst>
          </p:cNvPr>
          <p:cNvSpPr txBox="1"/>
          <p:nvPr/>
        </p:nvSpPr>
        <p:spPr>
          <a:xfrm>
            <a:off x="6946572" y="4669724"/>
            <a:ext cx="1065473" cy="206210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600" i="1" u="sng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Срок:</a:t>
            </a:r>
            <a:br>
              <a:rPr kumimoji="0" lang="ru-RU" sz="160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ru-RU" sz="160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Год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600" i="1" dirty="0">
                <a:solidFill>
                  <a:srgbClr val="FFFFFF"/>
                </a:solidFill>
                <a:latin typeface="Calibri"/>
              </a:rPr>
              <a:t>Семестр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60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Неделя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600" i="1" dirty="0">
                <a:solidFill>
                  <a:srgbClr val="FFFFFF"/>
                </a:solidFill>
                <a:latin typeface="Calibri"/>
              </a:rPr>
              <a:t>День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600" i="1" dirty="0">
                <a:solidFill>
                  <a:srgbClr val="FFFFFF"/>
                </a:solidFill>
                <a:latin typeface="Calibri"/>
              </a:rPr>
              <a:t>Пара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600" i="1" dirty="0">
                <a:solidFill>
                  <a:srgbClr val="FFFFFF"/>
                </a:solidFill>
                <a:latin typeface="Calibri"/>
              </a:rPr>
              <a:t>Акад. Час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600" i="1" dirty="0">
                <a:solidFill>
                  <a:srgbClr val="FFFFFF"/>
                </a:solidFill>
                <a:latin typeface="Calibri"/>
              </a:rPr>
              <a:t>Минута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0E665DB-C476-4432-BA2E-A90ED26D5324}"/>
              </a:ext>
            </a:extLst>
          </p:cNvPr>
          <p:cNvSpPr txBox="1"/>
          <p:nvPr/>
        </p:nvSpPr>
        <p:spPr>
          <a:xfrm>
            <a:off x="41638" y="4278314"/>
            <a:ext cx="327609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ru-RU" sz="1800" b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Хранимые </a:t>
            </a:r>
            <a:r>
              <a:rPr lang="ru-RU" b="1" dirty="0">
                <a:solidFill>
                  <a:srgbClr val="FFFF00"/>
                </a:solidFill>
                <a:latin typeface="Calibri"/>
              </a:rPr>
              <a:t>объекты</a:t>
            </a:r>
            <a:r>
              <a:rPr lang="ru-RU" b="1" dirty="0">
                <a:solidFill>
                  <a:srgbClr val="FFFFFF"/>
                </a:solidFill>
                <a:latin typeface="Calibri"/>
              </a:rPr>
              <a:t>: </a:t>
            </a:r>
            <a:r>
              <a:rPr lang="ru-RU" dirty="0">
                <a:solidFill>
                  <a:srgbClr val="FFFFFF"/>
                </a:solidFill>
                <a:latin typeface="Calibri"/>
              </a:rPr>
              <a:t>Преподаватель, Программа, Группа</a:t>
            </a:r>
            <a:r>
              <a:rPr lang="ru-RU" dirty="0">
                <a:solidFill>
                  <a:srgbClr val="FFFFFF"/>
                </a:solidFill>
              </a:rPr>
              <a:t>, Аудитория,  </a:t>
            </a:r>
            <a:r>
              <a:rPr lang="ru-RU" b="1" dirty="0">
                <a:solidFill>
                  <a:srgbClr val="FFFFFF"/>
                </a:solidFill>
              </a:rPr>
              <a:t>Трансфер</a:t>
            </a:r>
            <a:r>
              <a:rPr lang="ru-RU" dirty="0">
                <a:solidFill>
                  <a:srgbClr val="FFFFFF"/>
                </a:solidFill>
                <a:latin typeface="Calibri"/>
              </a:rPr>
              <a:t>,  </a:t>
            </a:r>
            <a:r>
              <a:rPr lang="ru-RU" b="1" dirty="0">
                <a:solidFill>
                  <a:srgbClr val="FFFFFF"/>
                </a:solidFill>
                <a:latin typeface="Calibri"/>
              </a:rPr>
              <a:t>Расписание</a:t>
            </a:r>
            <a:r>
              <a:rPr lang="ru-RU" dirty="0">
                <a:solidFill>
                  <a:srgbClr val="FFFFFF"/>
                </a:solidFill>
                <a:latin typeface="Calibri"/>
              </a:rPr>
              <a:t> , Эксперт.  </a:t>
            </a:r>
            <a:endParaRPr kumimoji="0" lang="ru-RU" sz="180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aphicFrame>
        <p:nvGraphicFramePr>
          <p:cNvPr id="9" name="Таблица 9">
            <a:extLst>
              <a:ext uri="{FF2B5EF4-FFF2-40B4-BE49-F238E27FC236}">
                <a16:creationId xmlns:a16="http://schemas.microsoft.com/office/drawing/2014/main" id="{02CD1ADC-A8E5-4DD4-9B94-321A552408BD}"/>
              </a:ext>
            </a:extLst>
          </p:cNvPr>
          <p:cNvGraphicFramePr>
            <a:graphicFrameLocks noGrp="1"/>
          </p:cNvGraphicFramePr>
          <p:nvPr/>
        </p:nvGraphicFramePr>
        <p:xfrm>
          <a:off x="135069" y="5997170"/>
          <a:ext cx="556902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7706">
                  <a:extLst>
                    <a:ext uri="{9D8B030D-6E8A-4147-A177-3AD203B41FA5}">
                      <a16:colId xmlns:a16="http://schemas.microsoft.com/office/drawing/2014/main" val="419287565"/>
                    </a:ext>
                  </a:extLst>
                </a:gridCol>
                <a:gridCol w="1107226">
                  <a:extLst>
                    <a:ext uri="{9D8B030D-6E8A-4147-A177-3AD203B41FA5}">
                      <a16:colId xmlns:a16="http://schemas.microsoft.com/office/drawing/2014/main" val="3102232454"/>
                    </a:ext>
                  </a:extLst>
                </a:gridCol>
                <a:gridCol w="1503927">
                  <a:extLst>
                    <a:ext uri="{9D8B030D-6E8A-4147-A177-3AD203B41FA5}">
                      <a16:colId xmlns:a16="http://schemas.microsoft.com/office/drawing/2014/main" val="2441682855"/>
                    </a:ext>
                  </a:extLst>
                </a:gridCol>
                <a:gridCol w="1780165">
                  <a:extLst>
                    <a:ext uri="{9D8B030D-6E8A-4147-A177-3AD203B41FA5}">
                      <a16:colId xmlns:a16="http://schemas.microsoft.com/office/drawing/2014/main" val="22041570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Откуда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Куда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Транспорт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Время, мин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0328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Корпус1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Корпус2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Пешком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0897203"/>
                  </a:ext>
                </a:extLst>
              </a:tr>
            </a:tbl>
          </a:graphicData>
        </a:graphic>
      </p:graphicFrame>
      <p:sp>
        <p:nvSpPr>
          <p:cNvPr id="71" name="TextBox 70">
            <a:extLst>
              <a:ext uri="{FF2B5EF4-FFF2-40B4-BE49-F238E27FC236}">
                <a16:creationId xmlns:a16="http://schemas.microsoft.com/office/drawing/2014/main" id="{19BB102E-75E7-423A-82CE-2716599516AE}"/>
              </a:ext>
            </a:extLst>
          </p:cNvPr>
          <p:cNvSpPr txBox="1"/>
          <p:nvPr/>
        </p:nvSpPr>
        <p:spPr>
          <a:xfrm>
            <a:off x="84527" y="5568746"/>
            <a:ext cx="14126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Transfer</a:t>
            </a:r>
            <a:r>
              <a:rPr lang="ru-RU" b="1" dirty="0">
                <a:solidFill>
                  <a:srgbClr val="FFFF00"/>
                </a:solidFill>
              </a:rPr>
              <a:t>.</a:t>
            </a:r>
            <a:r>
              <a:rPr lang="en-US" b="1" dirty="0">
                <a:solidFill>
                  <a:srgbClr val="FFFF00"/>
                </a:solidFill>
              </a:rPr>
              <a:t>xlsx</a:t>
            </a:r>
            <a:endParaRPr lang="ru-RU" dirty="0">
              <a:solidFill>
                <a:srgbClr val="FFFF00"/>
              </a:solidFill>
            </a:endParaRPr>
          </a:p>
        </p:txBody>
      </p:sp>
      <p:cxnSp>
        <p:nvCxnSpPr>
          <p:cNvPr id="73" name="Shape 18">
            <a:extLst>
              <a:ext uri="{FF2B5EF4-FFF2-40B4-BE49-F238E27FC236}">
                <a16:creationId xmlns:a16="http://schemas.microsoft.com/office/drawing/2014/main" id="{B7D08C74-3CBF-4EC1-A23C-9205E5DDB236}"/>
              </a:ext>
            </a:extLst>
          </p:cNvPr>
          <p:cNvCxnSpPr>
            <a:cxnSpLocks/>
            <a:stCxn id="42" idx="3"/>
            <a:endCxn id="13" idx="1"/>
          </p:cNvCxnSpPr>
          <p:nvPr/>
        </p:nvCxnSpPr>
        <p:spPr>
          <a:xfrm>
            <a:off x="6355008" y="3838947"/>
            <a:ext cx="843843" cy="2149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hape 18">
            <a:extLst>
              <a:ext uri="{FF2B5EF4-FFF2-40B4-BE49-F238E27FC236}">
                <a16:creationId xmlns:a16="http://schemas.microsoft.com/office/drawing/2014/main" id="{76D18075-DEBB-4DB1-8EF3-CED8E9A53C10}"/>
              </a:ext>
            </a:extLst>
          </p:cNvPr>
          <p:cNvCxnSpPr>
            <a:cxnSpLocks/>
            <a:stCxn id="77" idx="3"/>
            <a:endCxn id="42" idx="1"/>
          </p:cNvCxnSpPr>
          <p:nvPr/>
        </p:nvCxnSpPr>
        <p:spPr>
          <a:xfrm>
            <a:off x="4579486" y="3837838"/>
            <a:ext cx="782185" cy="1109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B800DA0C-777B-4EB5-AA15-FFB3D43989C8}"/>
              </a:ext>
            </a:extLst>
          </p:cNvPr>
          <p:cNvSpPr txBox="1"/>
          <p:nvPr/>
        </p:nvSpPr>
        <p:spPr>
          <a:xfrm>
            <a:off x="6819766" y="3447208"/>
            <a:ext cx="284098" cy="6454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*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351F0C9-DC04-4103-A9A8-CB604CC6253C}"/>
              </a:ext>
            </a:extLst>
          </p:cNvPr>
          <p:cNvSpPr txBox="1"/>
          <p:nvPr/>
        </p:nvSpPr>
        <p:spPr>
          <a:xfrm>
            <a:off x="4980975" y="3447208"/>
            <a:ext cx="284098" cy="6454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1691815108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Прямоугольник 79"/>
          <p:cNvSpPr/>
          <p:nvPr/>
        </p:nvSpPr>
        <p:spPr>
          <a:xfrm>
            <a:off x="11571" y="-25808"/>
            <a:ext cx="471277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2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21162" y="-41727"/>
            <a:ext cx="3706919" cy="438790"/>
          </a:xfr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rtlCol="0" anchor="ctr" anchorCtr="0">
            <a:normAutofit fontScale="90000"/>
          </a:bodyPr>
          <a:lstStyle/>
          <a:p>
            <a:r>
              <a:rPr lang="ru-RU" sz="2400" b="1" cap="none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Будущая действительность</a:t>
            </a:r>
          </a:p>
        </p:txBody>
      </p:sp>
      <p:sp>
        <p:nvSpPr>
          <p:cNvPr id="61" name="Скругленный прямоугольник 38">
            <a:extLst>
              <a:ext uri="{FF2B5EF4-FFF2-40B4-BE49-F238E27FC236}">
                <a16:creationId xmlns:a16="http://schemas.microsoft.com/office/drawing/2014/main" id="{E7C41F91-AB76-4BA0-8A7F-D1D810427319}"/>
              </a:ext>
            </a:extLst>
          </p:cNvPr>
          <p:cNvSpPr/>
          <p:nvPr/>
        </p:nvSpPr>
        <p:spPr>
          <a:xfrm>
            <a:off x="4898585" y="1143630"/>
            <a:ext cx="1484138" cy="589805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600" b="1" dirty="0">
                <a:solidFill>
                  <a:srgbClr val="FFFFFF"/>
                </a:solidFill>
                <a:latin typeface="Calibri"/>
              </a:rPr>
              <a:t>3. Расписание персонально</a:t>
            </a:r>
            <a:endParaRPr kumimoji="0" lang="ru-RU" sz="1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4" name="Скругленный прямоугольник 38">
            <a:extLst>
              <a:ext uri="{FF2B5EF4-FFF2-40B4-BE49-F238E27FC236}">
                <a16:creationId xmlns:a16="http://schemas.microsoft.com/office/drawing/2014/main" id="{4114CED6-1E1E-4E16-B8F8-3695205F290B}"/>
              </a:ext>
            </a:extLst>
          </p:cNvPr>
          <p:cNvSpPr/>
          <p:nvPr/>
        </p:nvSpPr>
        <p:spPr>
          <a:xfrm>
            <a:off x="2442713" y="1120963"/>
            <a:ext cx="1571392" cy="795215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4. Окна между занятиями согласованы</a:t>
            </a:r>
          </a:p>
        </p:txBody>
      </p:sp>
      <p:sp>
        <p:nvSpPr>
          <p:cNvPr id="67" name="Скругленный прямоугольник 38">
            <a:extLst>
              <a:ext uri="{FF2B5EF4-FFF2-40B4-BE49-F238E27FC236}">
                <a16:creationId xmlns:a16="http://schemas.microsoft.com/office/drawing/2014/main" id="{F0878EE1-A99B-4B55-A640-63830204A28E}"/>
              </a:ext>
            </a:extLst>
          </p:cNvPr>
          <p:cNvSpPr/>
          <p:nvPr/>
        </p:nvSpPr>
        <p:spPr>
          <a:xfrm>
            <a:off x="5925283" y="2269523"/>
            <a:ext cx="1857714" cy="633765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5. Ресурсы заняты оптимально</a:t>
            </a:r>
          </a:p>
        </p:txBody>
      </p:sp>
      <p:sp>
        <p:nvSpPr>
          <p:cNvPr id="82" name="Скругленный прямоугольник 38">
            <a:extLst>
              <a:ext uri="{FF2B5EF4-FFF2-40B4-BE49-F238E27FC236}">
                <a16:creationId xmlns:a16="http://schemas.microsoft.com/office/drawing/2014/main" id="{447C6BE0-5E32-444A-870D-C79517D4DA36}"/>
              </a:ext>
            </a:extLst>
          </p:cNvPr>
          <p:cNvSpPr/>
          <p:nvPr/>
        </p:nvSpPr>
        <p:spPr>
          <a:xfrm>
            <a:off x="3820388" y="2289515"/>
            <a:ext cx="1437318" cy="614805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600" b="1" dirty="0">
                <a:solidFill>
                  <a:srgbClr val="FFFFFF"/>
                </a:solidFill>
                <a:latin typeface="Calibri"/>
              </a:rPr>
              <a:t>2. Трансферы в расписании</a:t>
            </a:r>
            <a:endParaRPr kumimoji="0" lang="ru-RU" sz="1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BF05FB9B-E39B-42EB-9013-468D9CD02C8D}"/>
              </a:ext>
            </a:extLst>
          </p:cNvPr>
          <p:cNvSpPr txBox="1"/>
          <p:nvPr/>
        </p:nvSpPr>
        <p:spPr>
          <a:xfrm>
            <a:off x="57805" y="475259"/>
            <a:ext cx="47127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На что изменить? </a:t>
            </a:r>
            <a:r>
              <a:rPr lang="ru-RU" b="1" dirty="0">
                <a:solidFill>
                  <a:srgbClr val="FFFF00"/>
                </a:solidFill>
                <a:latin typeface="Calibri"/>
              </a:rPr>
              <a:t>Ж</a:t>
            </a:r>
            <a:r>
              <a:rPr kumimoji="0" lang="ru-RU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елательные</a:t>
            </a: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результаты </a:t>
            </a: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7" name="Скругленный прямоугольник 38">
            <a:extLst>
              <a:ext uri="{FF2B5EF4-FFF2-40B4-BE49-F238E27FC236}">
                <a16:creationId xmlns:a16="http://schemas.microsoft.com/office/drawing/2014/main" id="{7F14650D-5751-4BD4-9EF9-C66189050D9D}"/>
              </a:ext>
            </a:extLst>
          </p:cNvPr>
          <p:cNvSpPr/>
          <p:nvPr/>
        </p:nvSpPr>
        <p:spPr>
          <a:xfrm>
            <a:off x="7115624" y="3249860"/>
            <a:ext cx="1937613" cy="769389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600" b="1" dirty="0">
                <a:solidFill>
                  <a:srgbClr val="FFFF00"/>
                </a:solidFill>
                <a:latin typeface="Calibri"/>
              </a:rPr>
              <a:t>Распределение</a:t>
            </a: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ресурсов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автоматизировано</a:t>
            </a:r>
          </a:p>
        </p:txBody>
      </p:sp>
      <p:sp>
        <p:nvSpPr>
          <p:cNvPr id="114" name="Скругленный прямоугольник 38">
            <a:extLst>
              <a:ext uri="{FF2B5EF4-FFF2-40B4-BE49-F238E27FC236}">
                <a16:creationId xmlns:a16="http://schemas.microsoft.com/office/drawing/2014/main" id="{CCD5D3FC-7E92-4007-B8CF-5312F7EF8270}"/>
              </a:ext>
            </a:extLst>
          </p:cNvPr>
          <p:cNvSpPr/>
          <p:nvPr/>
        </p:nvSpPr>
        <p:spPr>
          <a:xfrm>
            <a:off x="4006015" y="4800038"/>
            <a:ext cx="2183224" cy="634520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Создание расписания автоматизировано</a:t>
            </a:r>
          </a:p>
        </p:txBody>
      </p:sp>
      <p:sp>
        <p:nvSpPr>
          <p:cNvPr id="115" name="Скругленный прямоугольник 38">
            <a:extLst>
              <a:ext uri="{FF2B5EF4-FFF2-40B4-BE49-F238E27FC236}">
                <a16:creationId xmlns:a16="http://schemas.microsoft.com/office/drawing/2014/main" id="{6C286A14-379E-4C41-B333-785F5850CC05}"/>
              </a:ext>
            </a:extLst>
          </p:cNvPr>
          <p:cNvSpPr/>
          <p:nvPr/>
        </p:nvSpPr>
        <p:spPr>
          <a:xfrm>
            <a:off x="2137081" y="3289172"/>
            <a:ext cx="2190939" cy="702189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600" b="1" dirty="0">
                <a:solidFill>
                  <a:srgbClr val="FFFF00"/>
                </a:solidFill>
                <a:latin typeface="Calibri"/>
              </a:rPr>
              <a:t>Проверка </a:t>
            </a: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расписания автоматизирована</a:t>
            </a:r>
          </a:p>
        </p:txBody>
      </p:sp>
      <p:cxnSp>
        <p:nvCxnSpPr>
          <p:cNvPr id="117" name="Shape 18">
            <a:extLst>
              <a:ext uri="{FF2B5EF4-FFF2-40B4-BE49-F238E27FC236}">
                <a16:creationId xmlns:a16="http://schemas.microsoft.com/office/drawing/2014/main" id="{D80E34C1-C8AC-4067-BF00-48835547E03B}"/>
              </a:ext>
            </a:extLst>
          </p:cNvPr>
          <p:cNvCxnSpPr>
            <a:cxnSpLocks/>
            <a:stCxn id="97" idx="2"/>
            <a:endCxn id="114" idx="0"/>
          </p:cNvCxnSpPr>
          <p:nvPr/>
        </p:nvCxnSpPr>
        <p:spPr>
          <a:xfrm rot="5400000">
            <a:off x="6200635" y="2916241"/>
            <a:ext cx="780789" cy="2986804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hape 18">
            <a:extLst>
              <a:ext uri="{FF2B5EF4-FFF2-40B4-BE49-F238E27FC236}">
                <a16:creationId xmlns:a16="http://schemas.microsoft.com/office/drawing/2014/main" id="{ED0E6A26-6A73-4C79-A4B9-7971FA66E22D}"/>
              </a:ext>
            </a:extLst>
          </p:cNvPr>
          <p:cNvCxnSpPr>
            <a:cxnSpLocks/>
            <a:stCxn id="115" idx="2"/>
            <a:endCxn id="114" idx="0"/>
          </p:cNvCxnSpPr>
          <p:nvPr/>
        </p:nvCxnSpPr>
        <p:spPr>
          <a:xfrm rot="16200000" flipH="1">
            <a:off x="3760751" y="3463161"/>
            <a:ext cx="808677" cy="1865076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Скругленный прямоугольник 38">
            <a:extLst>
              <a:ext uri="{FF2B5EF4-FFF2-40B4-BE49-F238E27FC236}">
                <a16:creationId xmlns:a16="http://schemas.microsoft.com/office/drawing/2014/main" id="{BD6CBF36-502E-4C12-A80D-A95677D15067}"/>
              </a:ext>
            </a:extLst>
          </p:cNvPr>
          <p:cNvSpPr/>
          <p:nvPr/>
        </p:nvSpPr>
        <p:spPr>
          <a:xfrm>
            <a:off x="504352" y="994166"/>
            <a:ext cx="1465666" cy="1052587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600" b="1" dirty="0">
                <a:solidFill>
                  <a:srgbClr val="FFFF00"/>
                </a:solidFill>
                <a:latin typeface="Calibri"/>
              </a:rPr>
              <a:t>Учтены </a:t>
            </a: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требования субъектов расписания</a:t>
            </a:r>
          </a:p>
        </p:txBody>
      </p:sp>
      <p:cxnSp>
        <p:nvCxnSpPr>
          <p:cNvPr id="140" name="Shape 18">
            <a:extLst>
              <a:ext uri="{FF2B5EF4-FFF2-40B4-BE49-F238E27FC236}">
                <a16:creationId xmlns:a16="http://schemas.microsoft.com/office/drawing/2014/main" id="{B0965E38-4B85-40B6-9948-69FE69010D0E}"/>
              </a:ext>
            </a:extLst>
          </p:cNvPr>
          <p:cNvCxnSpPr>
            <a:cxnSpLocks/>
            <a:stCxn id="69" idx="2"/>
            <a:endCxn id="115" idx="1"/>
          </p:cNvCxnSpPr>
          <p:nvPr/>
        </p:nvCxnSpPr>
        <p:spPr>
          <a:xfrm rot="16200000" flipH="1">
            <a:off x="1397028" y="2900214"/>
            <a:ext cx="584858" cy="895248"/>
          </a:xfrm>
          <a:prstGeom prst="bentConnector2">
            <a:avLst/>
          </a:prstGeom>
          <a:ln w="381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hape 18">
            <a:extLst>
              <a:ext uri="{FF2B5EF4-FFF2-40B4-BE49-F238E27FC236}">
                <a16:creationId xmlns:a16="http://schemas.microsoft.com/office/drawing/2014/main" id="{B8DE8795-8611-4F39-8C9F-058AA08D4939}"/>
              </a:ext>
            </a:extLst>
          </p:cNvPr>
          <p:cNvCxnSpPr>
            <a:cxnSpLocks/>
            <a:stCxn id="67" idx="2"/>
            <a:endCxn id="115" idx="3"/>
          </p:cNvCxnSpPr>
          <p:nvPr/>
        </p:nvCxnSpPr>
        <p:spPr>
          <a:xfrm rot="5400000">
            <a:off x="5222591" y="2008717"/>
            <a:ext cx="736979" cy="2526120"/>
          </a:xfrm>
          <a:prstGeom prst="bentConnector2">
            <a:avLst/>
          </a:prstGeom>
          <a:ln w="381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hape 18">
            <a:extLst>
              <a:ext uri="{FF2B5EF4-FFF2-40B4-BE49-F238E27FC236}">
                <a16:creationId xmlns:a16="http://schemas.microsoft.com/office/drawing/2014/main" id="{93C3B107-D5FB-475D-8073-133F24AE09C8}"/>
              </a:ext>
            </a:extLst>
          </p:cNvPr>
          <p:cNvCxnSpPr>
            <a:cxnSpLocks/>
            <a:stCxn id="69" idx="0"/>
            <a:endCxn id="127" idx="2"/>
          </p:cNvCxnSpPr>
          <p:nvPr/>
        </p:nvCxnSpPr>
        <p:spPr>
          <a:xfrm rot="16200000" flipV="1">
            <a:off x="1052442" y="2231497"/>
            <a:ext cx="374135" cy="4648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hape 18">
            <a:extLst>
              <a:ext uri="{FF2B5EF4-FFF2-40B4-BE49-F238E27FC236}">
                <a16:creationId xmlns:a16="http://schemas.microsoft.com/office/drawing/2014/main" id="{037B2D91-8FD8-4212-B4F3-B2D5ADC6FB33}"/>
              </a:ext>
            </a:extLst>
          </p:cNvPr>
          <p:cNvCxnSpPr>
            <a:cxnSpLocks/>
            <a:stCxn id="82" idx="2"/>
            <a:endCxn id="97" idx="1"/>
          </p:cNvCxnSpPr>
          <p:nvPr/>
        </p:nvCxnSpPr>
        <p:spPr>
          <a:xfrm rot="16200000" flipH="1">
            <a:off x="5462218" y="1981148"/>
            <a:ext cx="730235" cy="2576577"/>
          </a:xfrm>
          <a:prstGeom prst="bentConnector2">
            <a:avLst/>
          </a:prstGeom>
          <a:ln w="381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9" name="Номер слайда 2">
            <a:extLst>
              <a:ext uri="{FF2B5EF4-FFF2-40B4-BE49-F238E27FC236}">
                <a16:creationId xmlns:a16="http://schemas.microsoft.com/office/drawing/2014/main" id="{948A0925-2518-428C-9910-F031A009E42E}"/>
              </a:ext>
            </a:extLst>
          </p:cNvPr>
          <p:cNvSpPr txBox="1">
            <a:spLocks/>
          </p:cNvSpPr>
          <p:nvPr/>
        </p:nvSpPr>
        <p:spPr>
          <a:xfrm>
            <a:off x="8226150" y="6481781"/>
            <a:ext cx="8660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1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5F3E586-5FD4-4BEF-86C2-17DF39B1715D}" type="slidenum">
              <a:rPr kumimoji="0" lang="ru-RU" sz="2800" b="1" i="0" u="none" strike="noStrike" kern="120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ru-RU" sz="2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7A26721-37F6-4A42-AE8C-2D46A4291D34}"/>
              </a:ext>
            </a:extLst>
          </p:cNvPr>
          <p:cNvSpPr txBox="1"/>
          <p:nvPr/>
        </p:nvSpPr>
        <p:spPr>
          <a:xfrm>
            <a:off x="4496053" y="3846557"/>
            <a:ext cx="208122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Причина </a:t>
            </a: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Wingdings" panose="05000000000000000000" pitchFamily="2" charset="2"/>
              </a:rPr>
              <a:t>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Wingdings" panose="05000000000000000000" pitchFamily="2" charset="2"/>
              </a:rPr>
              <a:t>Следствие</a:t>
            </a:r>
            <a:endParaRPr kumimoji="0" lang="ru-RU" sz="1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9" name="Скругленный прямоугольник 38">
            <a:extLst>
              <a:ext uri="{FF2B5EF4-FFF2-40B4-BE49-F238E27FC236}">
                <a16:creationId xmlns:a16="http://schemas.microsoft.com/office/drawing/2014/main" id="{DC22F12E-90CE-4A13-8006-33E4970297A2}"/>
              </a:ext>
            </a:extLst>
          </p:cNvPr>
          <p:cNvSpPr/>
          <p:nvPr/>
        </p:nvSpPr>
        <p:spPr>
          <a:xfrm>
            <a:off x="406398" y="2420888"/>
            <a:ext cx="1670869" cy="634521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1. Типы занятий согласованы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96D0E42F-D710-41CD-B9B4-1A002629C936}"/>
              </a:ext>
            </a:extLst>
          </p:cNvPr>
          <p:cNvSpPr txBox="1"/>
          <p:nvPr/>
        </p:nvSpPr>
        <p:spPr>
          <a:xfrm>
            <a:off x="86543" y="5531820"/>
            <a:ext cx="8301881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Типы занятий согласованы </a:t>
            </a:r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(порядок лекция – ПЗ,  доля профильных ПЗ)                   </a:t>
            </a:r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49%</a:t>
            </a:r>
            <a:endParaRPr kumimoji="0" lang="ru-RU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ru-RU" sz="1600" b="1" dirty="0">
                <a:solidFill>
                  <a:srgbClr val="FFFF00"/>
                </a:solidFill>
                <a:latin typeface="Calibri"/>
              </a:rPr>
              <a:t>Трансферы в расписании </a:t>
            </a:r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(корпуса, расстояние, время на дорогу, очное)                   </a:t>
            </a:r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17%</a:t>
            </a:r>
            <a:endParaRPr kumimoji="0" lang="ru-RU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ru-RU" sz="1600" b="1" dirty="0">
                <a:solidFill>
                  <a:srgbClr val="FFFF00"/>
                </a:solidFill>
                <a:latin typeface="Calibri"/>
              </a:rPr>
              <a:t>Расписание персонально</a:t>
            </a:r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 личный кабинет субъекта, сообщения о переменах)       </a:t>
            </a:r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17%</a:t>
            </a:r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Окна между занятиями согласованы</a:t>
            </a: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</a:t>
            </a:r>
            <a:r>
              <a:rPr lang="ru-RU" sz="1600" dirty="0">
                <a:solidFill>
                  <a:srgbClr val="FFFFFF"/>
                </a:solidFill>
                <a:latin typeface="Calibri"/>
              </a:rPr>
              <a:t>окна </a:t>
            </a:r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между парами, между лекциями и ПЗ)   </a:t>
            </a:r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6%</a:t>
            </a:r>
            <a:endParaRPr kumimoji="0" lang="ru-RU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Ресурсы заняты оптимально </a:t>
            </a:r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(аудитория, пара, группа, преподаватель, очность)        </a:t>
            </a:r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8% </a:t>
            </a:r>
            <a:endParaRPr kumimoji="0" lang="ru-RU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67" name="Shape 18">
            <a:extLst>
              <a:ext uri="{FF2B5EF4-FFF2-40B4-BE49-F238E27FC236}">
                <a16:creationId xmlns:a16="http://schemas.microsoft.com/office/drawing/2014/main" id="{4C9B3D52-858D-4238-9D33-FAD27EFAD323}"/>
              </a:ext>
            </a:extLst>
          </p:cNvPr>
          <p:cNvCxnSpPr>
            <a:cxnSpLocks/>
            <a:stCxn id="61" idx="2"/>
            <a:endCxn id="97" idx="1"/>
          </p:cNvCxnSpPr>
          <p:nvPr/>
        </p:nvCxnSpPr>
        <p:spPr>
          <a:xfrm rot="16200000" flipH="1">
            <a:off x="5427579" y="1946510"/>
            <a:ext cx="1901120" cy="1474970"/>
          </a:xfrm>
          <a:prstGeom prst="bentConnector2">
            <a:avLst/>
          </a:prstGeom>
          <a:ln w="381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hape 18">
            <a:extLst>
              <a:ext uri="{FF2B5EF4-FFF2-40B4-BE49-F238E27FC236}">
                <a16:creationId xmlns:a16="http://schemas.microsoft.com/office/drawing/2014/main" id="{7F208EBB-E343-4082-8797-7AE7B434CBCD}"/>
              </a:ext>
            </a:extLst>
          </p:cNvPr>
          <p:cNvCxnSpPr>
            <a:cxnSpLocks/>
            <a:stCxn id="64" idx="2"/>
            <a:endCxn id="115" idx="0"/>
          </p:cNvCxnSpPr>
          <p:nvPr/>
        </p:nvCxnSpPr>
        <p:spPr>
          <a:xfrm rot="16200000" flipH="1">
            <a:off x="2543983" y="2600604"/>
            <a:ext cx="1372994" cy="4142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hape 18">
            <a:extLst>
              <a:ext uri="{FF2B5EF4-FFF2-40B4-BE49-F238E27FC236}">
                <a16:creationId xmlns:a16="http://schemas.microsoft.com/office/drawing/2014/main" id="{CBF9DABB-BA91-48A1-95E0-96DF3D0228F2}"/>
              </a:ext>
            </a:extLst>
          </p:cNvPr>
          <p:cNvCxnSpPr>
            <a:cxnSpLocks/>
            <a:stCxn id="64" idx="1"/>
            <a:endCxn id="127" idx="3"/>
          </p:cNvCxnSpPr>
          <p:nvPr/>
        </p:nvCxnSpPr>
        <p:spPr>
          <a:xfrm rot="10800000" flipV="1">
            <a:off x="1970019" y="1518570"/>
            <a:ext cx="472695" cy="1889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hape 18">
            <a:extLst>
              <a:ext uri="{FF2B5EF4-FFF2-40B4-BE49-F238E27FC236}">
                <a16:creationId xmlns:a16="http://schemas.microsoft.com/office/drawing/2014/main" id="{748877B3-8CF5-4D47-80A3-6D37E4C0F9A1}"/>
              </a:ext>
            </a:extLst>
          </p:cNvPr>
          <p:cNvCxnSpPr>
            <a:cxnSpLocks/>
            <a:stCxn id="67" idx="2"/>
            <a:endCxn id="97" idx="1"/>
          </p:cNvCxnSpPr>
          <p:nvPr/>
        </p:nvCxnSpPr>
        <p:spPr>
          <a:xfrm rot="16200000" flipH="1">
            <a:off x="6619249" y="3138179"/>
            <a:ext cx="731267" cy="261484"/>
          </a:xfrm>
          <a:prstGeom prst="bentConnector2">
            <a:avLst/>
          </a:prstGeom>
          <a:ln w="381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0" name="TextBox 319">
            <a:extLst>
              <a:ext uri="{FF2B5EF4-FFF2-40B4-BE49-F238E27FC236}">
                <a16:creationId xmlns:a16="http://schemas.microsoft.com/office/drawing/2014/main" id="{AEC39EC5-61B7-458A-8071-CF72DAA8232B}"/>
              </a:ext>
            </a:extLst>
          </p:cNvPr>
          <p:cNvSpPr txBox="1"/>
          <p:nvPr/>
        </p:nvSpPr>
        <p:spPr>
          <a:xfrm>
            <a:off x="7217601" y="4958127"/>
            <a:ext cx="120689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процент от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числа  НЯ</a:t>
            </a:r>
            <a:endParaRPr kumimoji="0" lang="ru-RU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51" name="TextBox 350">
            <a:extLst>
              <a:ext uri="{FF2B5EF4-FFF2-40B4-BE49-F238E27FC236}">
                <a16:creationId xmlns:a16="http://schemas.microsoft.com/office/drawing/2014/main" id="{DB764134-7984-42BD-92C2-CA2AD697D0A0}"/>
              </a:ext>
            </a:extLst>
          </p:cNvPr>
          <p:cNvSpPr txBox="1"/>
          <p:nvPr/>
        </p:nvSpPr>
        <p:spPr>
          <a:xfrm>
            <a:off x="556391" y="3092311"/>
            <a:ext cx="6381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49%</a:t>
            </a: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53" name="TextBox 352">
            <a:extLst>
              <a:ext uri="{FF2B5EF4-FFF2-40B4-BE49-F238E27FC236}">
                <a16:creationId xmlns:a16="http://schemas.microsoft.com/office/drawing/2014/main" id="{168A66F4-B66F-424C-97D9-E47B8140DC61}"/>
              </a:ext>
            </a:extLst>
          </p:cNvPr>
          <p:cNvSpPr txBox="1"/>
          <p:nvPr/>
        </p:nvSpPr>
        <p:spPr>
          <a:xfrm>
            <a:off x="3843772" y="2915652"/>
            <a:ext cx="6381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17%</a:t>
            </a: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54" name="TextBox 353">
            <a:extLst>
              <a:ext uri="{FF2B5EF4-FFF2-40B4-BE49-F238E27FC236}">
                <a16:creationId xmlns:a16="http://schemas.microsoft.com/office/drawing/2014/main" id="{C2B76A60-A8D6-4858-AB1F-953291DA89A0}"/>
              </a:ext>
            </a:extLst>
          </p:cNvPr>
          <p:cNvSpPr txBox="1"/>
          <p:nvPr/>
        </p:nvSpPr>
        <p:spPr>
          <a:xfrm>
            <a:off x="4953266" y="1751777"/>
            <a:ext cx="6381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17%</a:t>
            </a: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56" name="TextBox 355">
            <a:extLst>
              <a:ext uri="{FF2B5EF4-FFF2-40B4-BE49-F238E27FC236}">
                <a16:creationId xmlns:a16="http://schemas.microsoft.com/office/drawing/2014/main" id="{4ED5EBAE-AF90-4C47-8A0F-84F78F4FCD2C}"/>
              </a:ext>
            </a:extLst>
          </p:cNvPr>
          <p:cNvSpPr txBox="1"/>
          <p:nvPr/>
        </p:nvSpPr>
        <p:spPr>
          <a:xfrm>
            <a:off x="6167596" y="2915652"/>
            <a:ext cx="6381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8%</a:t>
            </a: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57" name="TextBox 356">
            <a:extLst>
              <a:ext uri="{FF2B5EF4-FFF2-40B4-BE49-F238E27FC236}">
                <a16:creationId xmlns:a16="http://schemas.microsoft.com/office/drawing/2014/main" id="{F6076153-BCA2-448C-A5E3-499C5649AF32}"/>
              </a:ext>
            </a:extLst>
          </p:cNvPr>
          <p:cNvSpPr txBox="1"/>
          <p:nvPr/>
        </p:nvSpPr>
        <p:spPr>
          <a:xfrm>
            <a:off x="2637871" y="1964945"/>
            <a:ext cx="6381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6%</a:t>
            </a: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4A0FB04-87E9-4796-A1B7-1A55C3A8449C}"/>
              </a:ext>
            </a:extLst>
          </p:cNvPr>
          <p:cNvSpPr txBox="1"/>
          <p:nvPr/>
        </p:nvSpPr>
        <p:spPr>
          <a:xfrm>
            <a:off x="2261893" y="4578923"/>
            <a:ext cx="173176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Корневые желательные результаты</a:t>
            </a:r>
            <a:endParaRPr kumimoji="0" lang="ru-RU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B9AAC12D-EBE4-41CF-B9ED-1EAD0ED9F8FB}"/>
              </a:ext>
            </a:extLst>
          </p:cNvPr>
          <p:cNvSpPr txBox="1"/>
          <p:nvPr/>
        </p:nvSpPr>
        <p:spPr>
          <a:xfrm>
            <a:off x="4077824" y="0"/>
            <a:ext cx="2438391" cy="4151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rtlCol="0" anchor="ctr" anchorCtr="0">
            <a:normAutofit fontScale="92500" lnSpcReduction="10000"/>
          </a:bodyPr>
          <a:lstStyle>
            <a:lvl1pPr>
              <a:spcBef>
                <a:spcPct val="0"/>
              </a:spcBef>
              <a:buNone/>
              <a:defRPr sz="2400" b="1" cap="none" spc="50" baseline="0">
                <a:solidFill>
                  <a:srgbClr val="FFFF00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r>
              <a:rPr lang="ru-RU" dirty="0"/>
              <a:t>Проектирование</a:t>
            </a:r>
          </a:p>
        </p:txBody>
      </p:sp>
    </p:spTree>
    <p:extLst>
      <p:ext uri="{BB962C8B-B14F-4D97-AF65-F5344CB8AC3E}">
        <p14:creationId xmlns:p14="http://schemas.microsoft.com/office/powerpoint/2010/main" val="2660102021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Номер слайда 2"/>
          <p:cNvSpPr txBox="1">
            <a:spLocks/>
          </p:cNvSpPr>
          <p:nvPr/>
        </p:nvSpPr>
        <p:spPr>
          <a:xfrm>
            <a:off x="7980051" y="6450068"/>
            <a:ext cx="10883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1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F3E586-5FD4-4BEF-86C2-17DF39B1715D}" type="slidenum">
              <a:rPr kumimoji="0" lang="ru-RU" sz="2800" b="1" i="0" u="none" strike="noStrike" kern="120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ru-RU" sz="2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105" name="Группа 182"/>
          <p:cNvGrpSpPr/>
          <p:nvPr/>
        </p:nvGrpSpPr>
        <p:grpSpPr>
          <a:xfrm>
            <a:off x="323528" y="1614683"/>
            <a:ext cx="1003643" cy="1027550"/>
            <a:chOff x="3779051" y="357165"/>
            <a:chExt cx="1003643" cy="856293"/>
          </a:xfrm>
        </p:grpSpPr>
        <p:grpSp>
          <p:nvGrpSpPr>
            <p:cNvPr id="107" name="Group 87"/>
            <p:cNvGrpSpPr>
              <a:grpSpLocks/>
            </p:cNvGrpSpPr>
            <p:nvPr/>
          </p:nvGrpSpPr>
          <p:grpSpPr bwMode="auto">
            <a:xfrm>
              <a:off x="4033356" y="357165"/>
              <a:ext cx="324316" cy="571506"/>
              <a:chOff x="4468" y="436"/>
              <a:chExt cx="362" cy="726"/>
            </a:xfrm>
          </p:grpSpPr>
          <p:sp>
            <p:nvSpPr>
              <p:cNvPr id="110" name="Oval 88"/>
              <p:cNvSpPr>
                <a:spLocks noChangeArrowheads="1"/>
              </p:cNvSpPr>
              <p:nvPr/>
            </p:nvSpPr>
            <p:spPr bwMode="auto">
              <a:xfrm>
                <a:off x="4558" y="436"/>
                <a:ext cx="182" cy="182"/>
              </a:xfrm>
              <a:prstGeom prst="ellips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11" name="Line 89"/>
              <p:cNvSpPr>
                <a:spLocks noChangeShapeType="1"/>
              </p:cNvSpPr>
              <p:nvPr/>
            </p:nvSpPr>
            <p:spPr bwMode="auto">
              <a:xfrm>
                <a:off x="4649" y="618"/>
                <a:ext cx="0" cy="272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12" name="Line 90"/>
              <p:cNvSpPr>
                <a:spLocks noChangeShapeType="1"/>
              </p:cNvSpPr>
              <p:nvPr/>
            </p:nvSpPr>
            <p:spPr bwMode="auto">
              <a:xfrm flipH="1">
                <a:off x="4558" y="890"/>
                <a:ext cx="91" cy="272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13" name="Line 91"/>
              <p:cNvSpPr>
                <a:spLocks noChangeShapeType="1"/>
              </p:cNvSpPr>
              <p:nvPr/>
            </p:nvSpPr>
            <p:spPr bwMode="auto">
              <a:xfrm>
                <a:off x="4468" y="709"/>
                <a:ext cx="362" cy="0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14" name="Line 92"/>
              <p:cNvSpPr>
                <a:spLocks noChangeShapeType="1"/>
              </p:cNvSpPr>
              <p:nvPr/>
            </p:nvSpPr>
            <p:spPr bwMode="auto">
              <a:xfrm>
                <a:off x="4649" y="890"/>
                <a:ext cx="91" cy="272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108" name="Text Box 93"/>
            <p:cNvSpPr txBox="1">
              <a:spLocks noChangeArrowheads="1"/>
            </p:cNvSpPr>
            <p:nvPr/>
          </p:nvSpPr>
          <p:spPr bwMode="auto">
            <a:xfrm>
              <a:off x="3779051" y="905681"/>
              <a:ext cx="1003643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Препод.</a:t>
              </a:r>
            </a:p>
          </p:txBody>
        </p:sp>
      </p:grp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5868" y="-27384"/>
            <a:ext cx="3826052" cy="496588"/>
          </a:xfrm>
        </p:spPr>
        <p:txBody>
          <a:bodyPr/>
          <a:lstStyle/>
          <a:p>
            <a:pPr algn="l"/>
            <a:r>
              <a:rPr lang="ru-RU" sz="2400" b="1" cap="none" dirty="0">
                <a:solidFill>
                  <a:srgbClr val="FF0000"/>
                </a:solidFill>
                <a:latin typeface="Calibri"/>
                <a:ea typeface="+mn-ea"/>
                <a:cs typeface="+mn-cs"/>
              </a:rPr>
              <a:t>Варианты использования</a:t>
            </a:r>
          </a:p>
        </p:txBody>
      </p:sp>
      <p:sp>
        <p:nvSpPr>
          <p:cNvPr id="162" name="Скругленный прямоугольник 161"/>
          <p:cNvSpPr/>
          <p:nvPr/>
        </p:nvSpPr>
        <p:spPr>
          <a:xfrm>
            <a:off x="2495078" y="4717780"/>
            <a:ext cx="1950652" cy="367404"/>
          </a:xfrm>
          <a:prstGeom prst="roundRect">
            <a:avLst>
              <a:gd name="adj" fmla="val 50000"/>
            </a:avLst>
          </a:prstGeom>
          <a:solidFill>
            <a:srgbClr val="00206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Целеполагание</a:t>
            </a:r>
          </a:p>
        </p:txBody>
      </p:sp>
      <p:sp>
        <p:nvSpPr>
          <p:cNvPr id="179" name="Прямоугольник 178"/>
          <p:cNvSpPr/>
          <p:nvPr/>
        </p:nvSpPr>
        <p:spPr>
          <a:xfrm>
            <a:off x="9390481" y="-4045277"/>
            <a:ext cx="976549" cy="33855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Прибыль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B70F82BD-9C59-4578-805B-D55F02D6CB3B}"/>
              </a:ext>
            </a:extLst>
          </p:cNvPr>
          <p:cNvSpPr txBox="1"/>
          <p:nvPr/>
        </p:nvSpPr>
        <p:spPr>
          <a:xfrm>
            <a:off x="3684189" y="3691"/>
            <a:ext cx="429024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400" b="1" i="0" u="none" strike="noStrike" kern="1200" cap="none" spc="5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приложения  Расписание</a:t>
            </a: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147" name="Группа 182">
            <a:extLst>
              <a:ext uri="{FF2B5EF4-FFF2-40B4-BE49-F238E27FC236}">
                <a16:creationId xmlns:a16="http://schemas.microsoft.com/office/drawing/2014/main" id="{8C9C6382-1F23-4BEC-8075-1FECB6DC3319}"/>
              </a:ext>
            </a:extLst>
          </p:cNvPr>
          <p:cNvGrpSpPr/>
          <p:nvPr/>
        </p:nvGrpSpPr>
        <p:grpSpPr>
          <a:xfrm>
            <a:off x="389901" y="3097641"/>
            <a:ext cx="1103217" cy="1051439"/>
            <a:chOff x="3806063" y="357165"/>
            <a:chExt cx="1103217" cy="876200"/>
          </a:xfrm>
        </p:grpSpPr>
        <p:grpSp>
          <p:nvGrpSpPr>
            <p:cNvPr id="150" name="Group 87">
              <a:extLst>
                <a:ext uri="{FF2B5EF4-FFF2-40B4-BE49-F238E27FC236}">
                  <a16:creationId xmlns:a16="http://schemas.microsoft.com/office/drawing/2014/main" id="{B42DE21E-305D-4F6E-8240-22BF079F9FF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33356" y="357165"/>
              <a:ext cx="324316" cy="571506"/>
              <a:chOff x="4468" y="436"/>
              <a:chExt cx="362" cy="726"/>
            </a:xfrm>
          </p:grpSpPr>
          <p:sp>
            <p:nvSpPr>
              <p:cNvPr id="181" name="Oval 88">
                <a:extLst>
                  <a:ext uri="{FF2B5EF4-FFF2-40B4-BE49-F238E27FC236}">
                    <a16:creationId xmlns:a16="http://schemas.microsoft.com/office/drawing/2014/main" id="{435BB092-8918-4C05-9CEC-BDB10953EF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58" y="436"/>
                <a:ext cx="182" cy="182"/>
              </a:xfrm>
              <a:prstGeom prst="ellips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82" name="Line 89">
                <a:extLst>
                  <a:ext uri="{FF2B5EF4-FFF2-40B4-BE49-F238E27FC236}">
                    <a16:creationId xmlns:a16="http://schemas.microsoft.com/office/drawing/2014/main" id="{8CC056E7-E37D-47E5-9E93-B10A8C1E132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49" y="618"/>
                <a:ext cx="0" cy="272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84" name="Line 90">
                <a:extLst>
                  <a:ext uri="{FF2B5EF4-FFF2-40B4-BE49-F238E27FC236}">
                    <a16:creationId xmlns:a16="http://schemas.microsoft.com/office/drawing/2014/main" id="{61AC2143-E2FA-44AA-B6A8-76636A8185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558" y="890"/>
                <a:ext cx="91" cy="272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85" name="Line 91">
                <a:extLst>
                  <a:ext uri="{FF2B5EF4-FFF2-40B4-BE49-F238E27FC236}">
                    <a16:creationId xmlns:a16="http://schemas.microsoft.com/office/drawing/2014/main" id="{BCAFBC5B-271F-48C1-A7B0-A2A8C95112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68" y="709"/>
                <a:ext cx="362" cy="0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86" name="Line 92">
                <a:extLst>
                  <a:ext uri="{FF2B5EF4-FFF2-40B4-BE49-F238E27FC236}">
                    <a16:creationId xmlns:a16="http://schemas.microsoft.com/office/drawing/2014/main" id="{E02F7065-9DF7-408F-95FE-28A7DFAD3F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49" y="890"/>
                <a:ext cx="91" cy="272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151" name="Text Box 93">
              <a:extLst>
                <a:ext uri="{FF2B5EF4-FFF2-40B4-BE49-F238E27FC236}">
                  <a16:creationId xmlns:a16="http://schemas.microsoft.com/office/drawing/2014/main" id="{BA690FF1-C61E-4C61-9959-13AED5BC82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06063" y="925588"/>
              <a:ext cx="1103217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Студент</a:t>
              </a:r>
            </a:p>
          </p:txBody>
        </p:sp>
      </p:grpSp>
      <p:grpSp>
        <p:nvGrpSpPr>
          <p:cNvPr id="187" name="Группа 182">
            <a:extLst>
              <a:ext uri="{FF2B5EF4-FFF2-40B4-BE49-F238E27FC236}">
                <a16:creationId xmlns:a16="http://schemas.microsoft.com/office/drawing/2014/main" id="{3B93348B-8BB6-41FE-9A7A-B036964AD9A2}"/>
              </a:ext>
            </a:extLst>
          </p:cNvPr>
          <p:cNvGrpSpPr/>
          <p:nvPr/>
        </p:nvGrpSpPr>
        <p:grpSpPr>
          <a:xfrm>
            <a:off x="4777723" y="3581021"/>
            <a:ext cx="1499866" cy="1097600"/>
            <a:chOff x="3369111" y="357165"/>
            <a:chExt cx="1499866" cy="914667"/>
          </a:xfrm>
        </p:grpSpPr>
        <p:grpSp>
          <p:nvGrpSpPr>
            <p:cNvPr id="188" name="Group 87">
              <a:extLst>
                <a:ext uri="{FF2B5EF4-FFF2-40B4-BE49-F238E27FC236}">
                  <a16:creationId xmlns:a16="http://schemas.microsoft.com/office/drawing/2014/main" id="{014C271D-1388-4FCE-B59F-AA09AF6C513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33356" y="357165"/>
              <a:ext cx="324316" cy="571506"/>
              <a:chOff x="4468" y="436"/>
              <a:chExt cx="362" cy="726"/>
            </a:xfrm>
          </p:grpSpPr>
          <p:sp>
            <p:nvSpPr>
              <p:cNvPr id="190" name="Oval 88">
                <a:extLst>
                  <a:ext uri="{FF2B5EF4-FFF2-40B4-BE49-F238E27FC236}">
                    <a16:creationId xmlns:a16="http://schemas.microsoft.com/office/drawing/2014/main" id="{D15E2D1D-9C87-47E5-8C89-E98D9560CE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58" y="436"/>
                <a:ext cx="182" cy="182"/>
              </a:xfrm>
              <a:prstGeom prst="ellips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91" name="Line 89">
                <a:extLst>
                  <a:ext uri="{FF2B5EF4-FFF2-40B4-BE49-F238E27FC236}">
                    <a16:creationId xmlns:a16="http://schemas.microsoft.com/office/drawing/2014/main" id="{246EC923-9570-4D96-A51E-5C56F99AD9A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49" y="618"/>
                <a:ext cx="0" cy="272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92" name="Line 90">
                <a:extLst>
                  <a:ext uri="{FF2B5EF4-FFF2-40B4-BE49-F238E27FC236}">
                    <a16:creationId xmlns:a16="http://schemas.microsoft.com/office/drawing/2014/main" id="{79C5E063-55B3-4C15-B54A-0B6B9AD31DE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558" y="890"/>
                <a:ext cx="91" cy="272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93" name="Line 91">
                <a:extLst>
                  <a:ext uri="{FF2B5EF4-FFF2-40B4-BE49-F238E27FC236}">
                    <a16:creationId xmlns:a16="http://schemas.microsoft.com/office/drawing/2014/main" id="{1B406AFF-56ED-4FAC-9EEE-39378CF889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68" y="709"/>
                <a:ext cx="362" cy="0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94" name="Line 92">
                <a:extLst>
                  <a:ext uri="{FF2B5EF4-FFF2-40B4-BE49-F238E27FC236}">
                    <a16:creationId xmlns:a16="http://schemas.microsoft.com/office/drawing/2014/main" id="{46BC54F3-98F3-4F5F-9AFB-260F88C721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49" y="890"/>
                <a:ext cx="91" cy="272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189" name="Text Box 93">
              <a:extLst>
                <a:ext uri="{FF2B5EF4-FFF2-40B4-BE49-F238E27FC236}">
                  <a16:creationId xmlns:a16="http://schemas.microsoft.com/office/drawing/2014/main" id="{0ABB1059-B241-4833-B7CE-C3DC1D22C9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9111" y="964055"/>
              <a:ext cx="1499866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Разработчик</a:t>
              </a:r>
            </a:p>
          </p:txBody>
        </p:sp>
      </p:grpSp>
      <p:grpSp>
        <p:nvGrpSpPr>
          <p:cNvPr id="196" name="Группа 182">
            <a:extLst>
              <a:ext uri="{FF2B5EF4-FFF2-40B4-BE49-F238E27FC236}">
                <a16:creationId xmlns:a16="http://schemas.microsoft.com/office/drawing/2014/main" id="{8175199A-4D91-4329-B742-286B622EF25B}"/>
              </a:ext>
            </a:extLst>
          </p:cNvPr>
          <p:cNvGrpSpPr/>
          <p:nvPr/>
        </p:nvGrpSpPr>
        <p:grpSpPr>
          <a:xfrm>
            <a:off x="5089078" y="1963954"/>
            <a:ext cx="1080430" cy="1129875"/>
            <a:chOff x="3736826" y="357165"/>
            <a:chExt cx="1080430" cy="941563"/>
          </a:xfrm>
        </p:grpSpPr>
        <p:grpSp>
          <p:nvGrpSpPr>
            <p:cNvPr id="197" name="Group 87">
              <a:extLst>
                <a:ext uri="{FF2B5EF4-FFF2-40B4-BE49-F238E27FC236}">
                  <a16:creationId xmlns:a16="http://schemas.microsoft.com/office/drawing/2014/main" id="{F8105B8A-B0F2-4605-BDEB-9AB4F89AC11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33356" y="357165"/>
              <a:ext cx="324316" cy="571506"/>
              <a:chOff x="4468" y="436"/>
              <a:chExt cx="362" cy="726"/>
            </a:xfrm>
          </p:grpSpPr>
          <p:sp>
            <p:nvSpPr>
              <p:cNvPr id="199" name="Oval 88">
                <a:extLst>
                  <a:ext uri="{FF2B5EF4-FFF2-40B4-BE49-F238E27FC236}">
                    <a16:creationId xmlns:a16="http://schemas.microsoft.com/office/drawing/2014/main" id="{4A2B23A0-1C18-4B98-849D-15BF520DD5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58" y="436"/>
                <a:ext cx="182" cy="182"/>
              </a:xfrm>
              <a:prstGeom prst="ellips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00" name="Line 89">
                <a:extLst>
                  <a:ext uri="{FF2B5EF4-FFF2-40B4-BE49-F238E27FC236}">
                    <a16:creationId xmlns:a16="http://schemas.microsoft.com/office/drawing/2014/main" id="{775CFA69-9EDE-4F66-B673-F542737597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49" y="618"/>
                <a:ext cx="0" cy="272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01" name="Line 90">
                <a:extLst>
                  <a:ext uri="{FF2B5EF4-FFF2-40B4-BE49-F238E27FC236}">
                    <a16:creationId xmlns:a16="http://schemas.microsoft.com/office/drawing/2014/main" id="{4693CEE8-FC7F-48EA-A5D1-2D79377EDC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558" y="890"/>
                <a:ext cx="91" cy="272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02" name="Line 91">
                <a:extLst>
                  <a:ext uri="{FF2B5EF4-FFF2-40B4-BE49-F238E27FC236}">
                    <a16:creationId xmlns:a16="http://schemas.microsoft.com/office/drawing/2014/main" id="{17BE29F9-FE84-4D41-9EFF-0D7F7B8FDB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68" y="709"/>
                <a:ext cx="362" cy="0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03" name="Line 92">
                <a:extLst>
                  <a:ext uri="{FF2B5EF4-FFF2-40B4-BE49-F238E27FC236}">
                    <a16:creationId xmlns:a16="http://schemas.microsoft.com/office/drawing/2014/main" id="{490CAFF9-B1CB-4CDB-B193-D679BDCF90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49" y="890"/>
                <a:ext cx="91" cy="272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198" name="Text Box 93">
              <a:extLst>
                <a:ext uri="{FF2B5EF4-FFF2-40B4-BE49-F238E27FC236}">
                  <a16:creationId xmlns:a16="http://schemas.microsoft.com/office/drawing/2014/main" id="{0B595A65-3284-4948-9A11-2F00382369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36826" y="990951"/>
              <a:ext cx="108043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Эксперт</a:t>
              </a:r>
            </a:p>
          </p:txBody>
        </p:sp>
      </p:grpSp>
      <p:sp>
        <p:nvSpPr>
          <p:cNvPr id="204" name="Скругленный прямоугольник 161">
            <a:extLst>
              <a:ext uri="{FF2B5EF4-FFF2-40B4-BE49-F238E27FC236}">
                <a16:creationId xmlns:a16="http://schemas.microsoft.com/office/drawing/2014/main" id="{D5036209-D702-48EE-809C-933145A1C9CE}"/>
              </a:ext>
            </a:extLst>
          </p:cNvPr>
          <p:cNvSpPr/>
          <p:nvPr/>
        </p:nvSpPr>
        <p:spPr>
          <a:xfrm>
            <a:off x="2463381" y="980728"/>
            <a:ext cx="1905998" cy="843515"/>
          </a:xfrm>
          <a:prstGeom prst="roundRect">
            <a:avLst>
              <a:gd name="adj" fmla="val 50000"/>
            </a:avLst>
          </a:prstGeom>
          <a:solidFill>
            <a:srgbClr val="7030A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Планирование учебного  процесса</a:t>
            </a:r>
          </a:p>
        </p:txBody>
      </p:sp>
      <p:sp>
        <p:nvSpPr>
          <p:cNvPr id="205" name="Скругленный прямоугольник 161">
            <a:extLst>
              <a:ext uri="{FF2B5EF4-FFF2-40B4-BE49-F238E27FC236}">
                <a16:creationId xmlns:a16="http://schemas.microsoft.com/office/drawing/2014/main" id="{8C71E565-C1F8-4C6D-8864-96F1D189CBCC}"/>
              </a:ext>
            </a:extLst>
          </p:cNvPr>
          <p:cNvSpPr/>
          <p:nvPr/>
        </p:nvSpPr>
        <p:spPr>
          <a:xfrm>
            <a:off x="2625539" y="3168184"/>
            <a:ext cx="1502019" cy="367404"/>
          </a:xfrm>
          <a:prstGeom prst="roundRect">
            <a:avLst>
              <a:gd name="adj" fmla="val 50000"/>
            </a:avLst>
          </a:prstGeom>
          <a:solidFill>
            <a:srgbClr val="00206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Реализация</a:t>
            </a:r>
          </a:p>
        </p:txBody>
      </p:sp>
      <p:sp>
        <p:nvSpPr>
          <p:cNvPr id="206" name="Скругленный прямоугольник 161">
            <a:extLst>
              <a:ext uri="{FF2B5EF4-FFF2-40B4-BE49-F238E27FC236}">
                <a16:creationId xmlns:a16="http://schemas.microsoft.com/office/drawing/2014/main" id="{ED3AD4EA-151C-45CF-84CA-AFB630323710}"/>
              </a:ext>
            </a:extLst>
          </p:cNvPr>
          <p:cNvSpPr/>
          <p:nvPr/>
        </p:nvSpPr>
        <p:spPr>
          <a:xfrm>
            <a:off x="2471436" y="2086167"/>
            <a:ext cx="1895069" cy="369332"/>
          </a:xfrm>
          <a:prstGeom prst="roundRect">
            <a:avLst>
              <a:gd name="adj" fmla="val 50000"/>
            </a:avLst>
          </a:prstGeom>
          <a:solidFill>
            <a:srgbClr val="7030A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Сопровождение</a:t>
            </a:r>
          </a:p>
        </p:txBody>
      </p:sp>
      <p:cxnSp>
        <p:nvCxnSpPr>
          <p:cNvPr id="207" name="Прямая соединительная линия 114">
            <a:extLst>
              <a:ext uri="{FF2B5EF4-FFF2-40B4-BE49-F238E27FC236}">
                <a16:creationId xmlns:a16="http://schemas.microsoft.com/office/drawing/2014/main" id="{38C32731-B188-4347-A9E4-3270F8DEDA12}"/>
              </a:ext>
            </a:extLst>
          </p:cNvPr>
          <p:cNvCxnSpPr>
            <a:cxnSpLocks/>
            <a:stCxn id="162" idx="1"/>
            <a:endCxn id="185" idx="1"/>
          </p:cNvCxnSpPr>
          <p:nvPr/>
        </p:nvCxnSpPr>
        <p:spPr>
          <a:xfrm flipH="1" flipV="1">
            <a:off x="941510" y="3355528"/>
            <a:ext cx="1553568" cy="1545954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Прямая соединительная линия 114">
            <a:extLst>
              <a:ext uri="{FF2B5EF4-FFF2-40B4-BE49-F238E27FC236}">
                <a16:creationId xmlns:a16="http://schemas.microsoft.com/office/drawing/2014/main" id="{A4F90E33-15D2-4B61-B3EF-D14BFF878157}"/>
              </a:ext>
            </a:extLst>
          </p:cNvPr>
          <p:cNvCxnSpPr>
            <a:cxnSpLocks/>
            <a:stCxn id="204" idx="1"/>
            <a:endCxn id="113" idx="1"/>
          </p:cNvCxnSpPr>
          <p:nvPr/>
        </p:nvCxnSpPr>
        <p:spPr>
          <a:xfrm flipH="1">
            <a:off x="902149" y="1402486"/>
            <a:ext cx="1561232" cy="470084"/>
          </a:xfrm>
          <a:prstGeom prst="straightConnector1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Прямая соединительная линия 114">
            <a:extLst>
              <a:ext uri="{FF2B5EF4-FFF2-40B4-BE49-F238E27FC236}">
                <a16:creationId xmlns:a16="http://schemas.microsoft.com/office/drawing/2014/main" id="{85B22470-1A7D-4AF4-AEB7-89173C8DC308}"/>
              </a:ext>
            </a:extLst>
          </p:cNvPr>
          <p:cNvCxnSpPr>
            <a:cxnSpLocks/>
            <a:stCxn id="204" idx="1"/>
            <a:endCxn id="185" idx="1"/>
          </p:cNvCxnSpPr>
          <p:nvPr/>
        </p:nvCxnSpPr>
        <p:spPr>
          <a:xfrm flipH="1">
            <a:off x="941510" y="1402486"/>
            <a:ext cx="1521871" cy="1953042"/>
          </a:xfrm>
          <a:prstGeom prst="straightConnector1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Прямая соединительная линия 114">
            <a:extLst>
              <a:ext uri="{FF2B5EF4-FFF2-40B4-BE49-F238E27FC236}">
                <a16:creationId xmlns:a16="http://schemas.microsoft.com/office/drawing/2014/main" id="{966B0409-10CE-47F4-A04A-C768E74D73E5}"/>
              </a:ext>
            </a:extLst>
          </p:cNvPr>
          <p:cNvCxnSpPr>
            <a:cxnSpLocks/>
            <a:stCxn id="193" idx="0"/>
            <a:endCxn id="205" idx="3"/>
          </p:cNvCxnSpPr>
          <p:nvPr/>
        </p:nvCxnSpPr>
        <p:spPr>
          <a:xfrm flipH="1" flipV="1">
            <a:off x="4127558" y="3351886"/>
            <a:ext cx="1314410" cy="487021"/>
          </a:xfrm>
          <a:prstGeom prst="straightConnector1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Прямая соединительная линия 114">
            <a:extLst>
              <a:ext uri="{FF2B5EF4-FFF2-40B4-BE49-F238E27FC236}">
                <a16:creationId xmlns:a16="http://schemas.microsoft.com/office/drawing/2014/main" id="{9D3AFBEA-E03A-4A79-917C-E17FC9F3DAE4}"/>
              </a:ext>
            </a:extLst>
          </p:cNvPr>
          <p:cNvCxnSpPr>
            <a:cxnSpLocks/>
            <a:stCxn id="202" idx="0"/>
            <a:endCxn id="206" idx="3"/>
          </p:cNvCxnSpPr>
          <p:nvPr/>
        </p:nvCxnSpPr>
        <p:spPr>
          <a:xfrm flipH="1">
            <a:off x="4366505" y="2221840"/>
            <a:ext cx="1019103" cy="48993"/>
          </a:xfrm>
          <a:prstGeom prst="straightConnector1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Прямая соединительная линия 114">
            <a:extLst>
              <a:ext uri="{FF2B5EF4-FFF2-40B4-BE49-F238E27FC236}">
                <a16:creationId xmlns:a16="http://schemas.microsoft.com/office/drawing/2014/main" id="{C0940FD8-F6D0-4C14-BBD2-A16244E17DDF}"/>
              </a:ext>
            </a:extLst>
          </p:cNvPr>
          <p:cNvCxnSpPr>
            <a:cxnSpLocks/>
            <a:stCxn id="162" idx="1"/>
            <a:endCxn id="113" idx="1"/>
          </p:cNvCxnSpPr>
          <p:nvPr/>
        </p:nvCxnSpPr>
        <p:spPr>
          <a:xfrm flipH="1" flipV="1">
            <a:off x="902149" y="1872570"/>
            <a:ext cx="1592929" cy="3028912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Прямая соединительная линия 114">
            <a:extLst>
              <a:ext uri="{FF2B5EF4-FFF2-40B4-BE49-F238E27FC236}">
                <a16:creationId xmlns:a16="http://schemas.microsoft.com/office/drawing/2014/main" id="{E4A3124F-F011-4B13-A82D-3F3735EDCFD4}"/>
              </a:ext>
            </a:extLst>
          </p:cNvPr>
          <p:cNvCxnSpPr>
            <a:cxnSpLocks/>
            <a:stCxn id="202" idx="0"/>
            <a:endCxn id="204" idx="3"/>
          </p:cNvCxnSpPr>
          <p:nvPr/>
        </p:nvCxnSpPr>
        <p:spPr>
          <a:xfrm flipH="1" flipV="1">
            <a:off x="4369379" y="1402486"/>
            <a:ext cx="1016229" cy="819354"/>
          </a:xfrm>
          <a:prstGeom prst="straightConnector1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TextBox 217">
            <a:extLst>
              <a:ext uri="{FF2B5EF4-FFF2-40B4-BE49-F238E27FC236}">
                <a16:creationId xmlns:a16="http://schemas.microsoft.com/office/drawing/2014/main" id="{B53D0924-4836-4C4E-9DAC-C95E63DC4A62}"/>
              </a:ext>
            </a:extLst>
          </p:cNvPr>
          <p:cNvSpPr txBox="1"/>
          <p:nvPr/>
        </p:nvSpPr>
        <p:spPr>
          <a:xfrm>
            <a:off x="203635" y="5322620"/>
            <a:ext cx="842493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Целеполагание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- 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определение корневого ограничения и постановка цели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Проектирование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- 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создание модели решения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Экспертиза - 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оценка решения экспертами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Реализация - 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управление осуществлением модели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Сопровождение -  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адаптация  окружения </a:t>
            </a: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Окружение - 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область  взаимодействия</a:t>
            </a:r>
          </a:p>
        </p:txBody>
      </p:sp>
      <p:sp>
        <p:nvSpPr>
          <p:cNvPr id="220" name="Скругленный прямоугольник 161">
            <a:extLst>
              <a:ext uri="{FF2B5EF4-FFF2-40B4-BE49-F238E27FC236}">
                <a16:creationId xmlns:a16="http://schemas.microsoft.com/office/drawing/2014/main" id="{FA12F8B5-C41F-40AD-86D4-22A2C8D1354C}"/>
              </a:ext>
            </a:extLst>
          </p:cNvPr>
          <p:cNvSpPr/>
          <p:nvPr/>
        </p:nvSpPr>
        <p:spPr>
          <a:xfrm>
            <a:off x="2471436" y="4245402"/>
            <a:ext cx="1944667" cy="367404"/>
          </a:xfrm>
          <a:prstGeom prst="roundRect">
            <a:avLst>
              <a:gd name="adj" fmla="val 50000"/>
            </a:avLst>
          </a:prstGeom>
          <a:solidFill>
            <a:srgbClr val="00206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Проектирование </a:t>
            </a:r>
          </a:p>
        </p:txBody>
      </p:sp>
      <p:cxnSp>
        <p:nvCxnSpPr>
          <p:cNvPr id="221" name="Прямая соединительная линия 114">
            <a:extLst>
              <a:ext uri="{FF2B5EF4-FFF2-40B4-BE49-F238E27FC236}">
                <a16:creationId xmlns:a16="http://schemas.microsoft.com/office/drawing/2014/main" id="{BA10EF97-7C43-438A-BCE0-68537B1FE0A5}"/>
              </a:ext>
            </a:extLst>
          </p:cNvPr>
          <p:cNvCxnSpPr>
            <a:cxnSpLocks/>
            <a:stCxn id="193" idx="0"/>
            <a:endCxn id="220" idx="3"/>
          </p:cNvCxnSpPr>
          <p:nvPr/>
        </p:nvCxnSpPr>
        <p:spPr>
          <a:xfrm flipH="1">
            <a:off x="4416103" y="3838907"/>
            <a:ext cx="1025865" cy="590197"/>
          </a:xfrm>
          <a:prstGeom prst="straightConnector1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Скругленный прямоугольник 161">
            <a:extLst>
              <a:ext uri="{FF2B5EF4-FFF2-40B4-BE49-F238E27FC236}">
                <a16:creationId xmlns:a16="http://schemas.microsoft.com/office/drawing/2014/main" id="{1BF79735-4400-43B7-B704-2955EA729763}"/>
              </a:ext>
            </a:extLst>
          </p:cNvPr>
          <p:cNvSpPr/>
          <p:nvPr/>
        </p:nvSpPr>
        <p:spPr>
          <a:xfrm>
            <a:off x="2640508" y="3711476"/>
            <a:ext cx="1502019" cy="367404"/>
          </a:xfrm>
          <a:prstGeom prst="roundRect">
            <a:avLst>
              <a:gd name="adj" fmla="val 50000"/>
            </a:avLst>
          </a:prstGeom>
          <a:solidFill>
            <a:srgbClr val="00206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Экспертиза</a:t>
            </a:r>
          </a:p>
        </p:txBody>
      </p:sp>
      <p:cxnSp>
        <p:nvCxnSpPr>
          <p:cNvPr id="257" name="Прямая соединительная линия 114">
            <a:extLst>
              <a:ext uri="{FF2B5EF4-FFF2-40B4-BE49-F238E27FC236}">
                <a16:creationId xmlns:a16="http://schemas.microsoft.com/office/drawing/2014/main" id="{65E234D1-590B-4699-B479-16A1AB3EADA2}"/>
              </a:ext>
            </a:extLst>
          </p:cNvPr>
          <p:cNvCxnSpPr>
            <a:cxnSpLocks/>
            <a:stCxn id="202" idx="0"/>
            <a:endCxn id="256" idx="3"/>
          </p:cNvCxnSpPr>
          <p:nvPr/>
        </p:nvCxnSpPr>
        <p:spPr>
          <a:xfrm flipH="1">
            <a:off x="4142527" y="2221840"/>
            <a:ext cx="1243081" cy="1673338"/>
          </a:xfrm>
          <a:prstGeom prst="straightConnector1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Прямая соединительная линия 114">
            <a:extLst>
              <a:ext uri="{FF2B5EF4-FFF2-40B4-BE49-F238E27FC236}">
                <a16:creationId xmlns:a16="http://schemas.microsoft.com/office/drawing/2014/main" id="{BDD0B5AA-079A-4C5E-ACC3-8A2ED66229E2}"/>
              </a:ext>
            </a:extLst>
          </p:cNvPr>
          <p:cNvCxnSpPr>
            <a:cxnSpLocks/>
            <a:stCxn id="193" idx="0"/>
            <a:endCxn id="162" idx="3"/>
          </p:cNvCxnSpPr>
          <p:nvPr/>
        </p:nvCxnSpPr>
        <p:spPr>
          <a:xfrm flipH="1">
            <a:off x="4445730" y="3838907"/>
            <a:ext cx="996238" cy="1062575"/>
          </a:xfrm>
          <a:prstGeom prst="straightConnector1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TextBox 268">
            <a:extLst>
              <a:ext uri="{FF2B5EF4-FFF2-40B4-BE49-F238E27FC236}">
                <a16:creationId xmlns:a16="http://schemas.microsoft.com/office/drawing/2014/main" id="{14DE7E02-8062-44E6-B3F7-07579126D411}"/>
              </a:ext>
            </a:extLst>
          </p:cNvPr>
          <p:cNvSpPr txBox="1"/>
          <p:nvPr/>
        </p:nvSpPr>
        <p:spPr>
          <a:xfrm rot="2570216">
            <a:off x="881079" y="3593470"/>
            <a:ext cx="15451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Требования</a:t>
            </a:r>
          </a:p>
        </p:txBody>
      </p: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D30494E1-18E0-4F57-8AD9-EEC10CF2A08B}"/>
              </a:ext>
            </a:extLst>
          </p:cNvPr>
          <p:cNvGrpSpPr/>
          <p:nvPr/>
        </p:nvGrpSpPr>
        <p:grpSpPr>
          <a:xfrm>
            <a:off x="6575861" y="860772"/>
            <a:ext cx="1499866" cy="1832649"/>
            <a:chOff x="7157271" y="979031"/>
            <a:chExt cx="1499866" cy="1832649"/>
          </a:xfrm>
        </p:grpSpPr>
        <p:sp>
          <p:nvSpPr>
            <p:cNvPr id="57" name="Скругленный прямоугольник 161">
              <a:extLst>
                <a:ext uri="{FF2B5EF4-FFF2-40B4-BE49-F238E27FC236}">
                  <a16:creationId xmlns:a16="http://schemas.microsoft.com/office/drawing/2014/main" id="{CF8E88BA-ACC0-42CF-93D4-C03FDCD2B617}"/>
                </a:ext>
              </a:extLst>
            </p:cNvPr>
            <p:cNvSpPr/>
            <p:nvPr/>
          </p:nvSpPr>
          <p:spPr>
            <a:xfrm>
              <a:off x="7157271" y="2442348"/>
              <a:ext cx="1499866" cy="369332"/>
            </a:xfrm>
            <a:prstGeom prst="roundRect">
              <a:avLst>
                <a:gd name="adj" fmla="val 50000"/>
              </a:avLst>
            </a:prstGeom>
            <a:solidFill>
              <a:srgbClr val="7030A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Сбор</a:t>
              </a:r>
            </a:p>
          </p:txBody>
        </p:sp>
        <p:sp>
          <p:nvSpPr>
            <p:cNvPr id="58" name="Скругленный прямоугольник 161">
              <a:extLst>
                <a:ext uri="{FF2B5EF4-FFF2-40B4-BE49-F238E27FC236}">
                  <a16:creationId xmlns:a16="http://schemas.microsoft.com/office/drawing/2014/main" id="{17D25689-A210-4715-9D20-D8D3C8AA5B5B}"/>
                </a:ext>
              </a:extLst>
            </p:cNvPr>
            <p:cNvSpPr/>
            <p:nvPr/>
          </p:nvSpPr>
          <p:spPr>
            <a:xfrm>
              <a:off x="7157271" y="1466803"/>
              <a:ext cx="1499866" cy="369332"/>
            </a:xfrm>
            <a:prstGeom prst="roundRect">
              <a:avLst>
                <a:gd name="adj" fmla="val 50000"/>
              </a:avLst>
            </a:prstGeom>
            <a:solidFill>
              <a:srgbClr val="7030A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Хранение</a:t>
              </a:r>
            </a:p>
          </p:txBody>
        </p:sp>
        <p:sp>
          <p:nvSpPr>
            <p:cNvPr id="59" name="Скругленный прямоугольник 161">
              <a:extLst>
                <a:ext uri="{FF2B5EF4-FFF2-40B4-BE49-F238E27FC236}">
                  <a16:creationId xmlns:a16="http://schemas.microsoft.com/office/drawing/2014/main" id="{DF62527A-EB75-4538-93A4-A14CBE697AAE}"/>
                </a:ext>
              </a:extLst>
            </p:cNvPr>
            <p:cNvSpPr/>
            <p:nvPr/>
          </p:nvSpPr>
          <p:spPr>
            <a:xfrm>
              <a:off x="7157271" y="1954575"/>
              <a:ext cx="1499866" cy="369332"/>
            </a:xfrm>
            <a:prstGeom prst="roundRect">
              <a:avLst>
                <a:gd name="adj" fmla="val 50000"/>
              </a:avLst>
            </a:prstGeom>
            <a:solidFill>
              <a:srgbClr val="7030A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Обработка</a:t>
              </a:r>
            </a:p>
          </p:txBody>
        </p:sp>
        <p:sp>
          <p:nvSpPr>
            <p:cNvPr id="60" name="Скругленный прямоугольник 161">
              <a:extLst>
                <a:ext uri="{FF2B5EF4-FFF2-40B4-BE49-F238E27FC236}">
                  <a16:creationId xmlns:a16="http://schemas.microsoft.com/office/drawing/2014/main" id="{6FD7EA34-ED59-4B1D-B6F8-9A7BD1E16C70}"/>
                </a:ext>
              </a:extLst>
            </p:cNvPr>
            <p:cNvSpPr/>
            <p:nvPr/>
          </p:nvSpPr>
          <p:spPr>
            <a:xfrm>
              <a:off x="7157271" y="979031"/>
              <a:ext cx="1499866" cy="369332"/>
            </a:xfrm>
            <a:prstGeom prst="roundRect">
              <a:avLst>
                <a:gd name="adj" fmla="val 50000"/>
              </a:avLst>
            </a:prstGeom>
            <a:solidFill>
              <a:srgbClr val="7030A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Публикация</a:t>
              </a:r>
            </a:p>
          </p:txBody>
        </p:sp>
      </p:grpSp>
      <p:cxnSp>
        <p:nvCxnSpPr>
          <p:cNvPr id="62" name="Прямая соединительная линия 114">
            <a:extLst>
              <a:ext uri="{FF2B5EF4-FFF2-40B4-BE49-F238E27FC236}">
                <a16:creationId xmlns:a16="http://schemas.microsoft.com/office/drawing/2014/main" id="{53F58F10-594A-401C-8BCB-7D7D3CDB387E}"/>
              </a:ext>
            </a:extLst>
          </p:cNvPr>
          <p:cNvCxnSpPr>
            <a:cxnSpLocks/>
            <a:stCxn id="57" idx="1"/>
            <a:endCxn id="202" idx="1"/>
          </p:cNvCxnSpPr>
          <p:nvPr/>
        </p:nvCxnSpPr>
        <p:spPr>
          <a:xfrm flipH="1" flipV="1">
            <a:off x="5709924" y="2221841"/>
            <a:ext cx="865937" cy="286914"/>
          </a:xfrm>
          <a:prstGeom prst="straightConnector1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единительная линия 114">
            <a:extLst>
              <a:ext uri="{FF2B5EF4-FFF2-40B4-BE49-F238E27FC236}">
                <a16:creationId xmlns:a16="http://schemas.microsoft.com/office/drawing/2014/main" id="{D7B605E6-C926-4952-B57B-2938A4E6770C}"/>
              </a:ext>
            </a:extLst>
          </p:cNvPr>
          <p:cNvCxnSpPr>
            <a:cxnSpLocks/>
            <a:stCxn id="59" idx="1"/>
            <a:endCxn id="202" idx="1"/>
          </p:cNvCxnSpPr>
          <p:nvPr/>
        </p:nvCxnSpPr>
        <p:spPr>
          <a:xfrm flipH="1">
            <a:off x="5709924" y="2020982"/>
            <a:ext cx="865937" cy="200859"/>
          </a:xfrm>
          <a:prstGeom prst="straightConnector1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Прямая соединительная линия 114">
            <a:extLst>
              <a:ext uri="{FF2B5EF4-FFF2-40B4-BE49-F238E27FC236}">
                <a16:creationId xmlns:a16="http://schemas.microsoft.com/office/drawing/2014/main" id="{81C4FBDB-C89E-4B89-A9ED-4A0BE7135992}"/>
              </a:ext>
            </a:extLst>
          </p:cNvPr>
          <p:cNvCxnSpPr>
            <a:cxnSpLocks/>
            <a:stCxn id="58" idx="1"/>
            <a:endCxn id="202" idx="1"/>
          </p:cNvCxnSpPr>
          <p:nvPr/>
        </p:nvCxnSpPr>
        <p:spPr>
          <a:xfrm flipH="1">
            <a:off x="5709924" y="1533210"/>
            <a:ext cx="865937" cy="688631"/>
          </a:xfrm>
          <a:prstGeom prst="straightConnector1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Прямая соединительная линия 114">
            <a:extLst>
              <a:ext uri="{FF2B5EF4-FFF2-40B4-BE49-F238E27FC236}">
                <a16:creationId xmlns:a16="http://schemas.microsoft.com/office/drawing/2014/main" id="{66DCD465-2325-476F-B8D5-C56E2B6415B3}"/>
              </a:ext>
            </a:extLst>
          </p:cNvPr>
          <p:cNvCxnSpPr>
            <a:cxnSpLocks/>
            <a:stCxn id="60" idx="1"/>
            <a:endCxn id="202" idx="1"/>
          </p:cNvCxnSpPr>
          <p:nvPr/>
        </p:nvCxnSpPr>
        <p:spPr>
          <a:xfrm flipH="1">
            <a:off x="5709924" y="1045438"/>
            <a:ext cx="865937" cy="1176403"/>
          </a:xfrm>
          <a:prstGeom prst="straightConnector1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единительная линия 114">
            <a:extLst>
              <a:ext uri="{FF2B5EF4-FFF2-40B4-BE49-F238E27FC236}">
                <a16:creationId xmlns:a16="http://schemas.microsoft.com/office/drawing/2014/main" id="{E33961AB-45C4-4DB4-B66B-4067F3E73408}"/>
              </a:ext>
            </a:extLst>
          </p:cNvPr>
          <p:cNvCxnSpPr>
            <a:cxnSpLocks/>
            <a:stCxn id="75" idx="1"/>
            <a:endCxn id="193" idx="1"/>
          </p:cNvCxnSpPr>
          <p:nvPr/>
        </p:nvCxnSpPr>
        <p:spPr>
          <a:xfrm flipH="1" flipV="1">
            <a:off x="5766284" y="3838908"/>
            <a:ext cx="817787" cy="452992"/>
          </a:xfrm>
          <a:prstGeom prst="straightConnector1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Прямая соединительная линия 114">
            <a:extLst>
              <a:ext uri="{FF2B5EF4-FFF2-40B4-BE49-F238E27FC236}">
                <a16:creationId xmlns:a16="http://schemas.microsoft.com/office/drawing/2014/main" id="{E99EA86D-5632-4ABE-B243-3881900E0210}"/>
              </a:ext>
            </a:extLst>
          </p:cNvPr>
          <p:cNvCxnSpPr>
            <a:cxnSpLocks/>
            <a:stCxn id="77" idx="1"/>
            <a:endCxn id="193" idx="1"/>
          </p:cNvCxnSpPr>
          <p:nvPr/>
        </p:nvCxnSpPr>
        <p:spPr>
          <a:xfrm flipH="1" flipV="1">
            <a:off x="5766284" y="3838908"/>
            <a:ext cx="817787" cy="10890"/>
          </a:xfrm>
          <a:prstGeom prst="straightConnector1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Прямая соединительная линия 114">
            <a:extLst>
              <a:ext uri="{FF2B5EF4-FFF2-40B4-BE49-F238E27FC236}">
                <a16:creationId xmlns:a16="http://schemas.microsoft.com/office/drawing/2014/main" id="{B09C6DAC-613B-4E9B-8D91-052BF457E9A0}"/>
              </a:ext>
            </a:extLst>
          </p:cNvPr>
          <p:cNvCxnSpPr>
            <a:cxnSpLocks/>
            <a:stCxn id="76" idx="1"/>
            <a:endCxn id="193" idx="1"/>
          </p:cNvCxnSpPr>
          <p:nvPr/>
        </p:nvCxnSpPr>
        <p:spPr>
          <a:xfrm flipH="1">
            <a:off x="5766284" y="3407696"/>
            <a:ext cx="817787" cy="431212"/>
          </a:xfrm>
          <a:prstGeom prst="straightConnector1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Прямая соединительная линия 114">
            <a:extLst>
              <a:ext uri="{FF2B5EF4-FFF2-40B4-BE49-F238E27FC236}">
                <a16:creationId xmlns:a16="http://schemas.microsoft.com/office/drawing/2014/main" id="{463DE370-658C-4A43-9DC6-48AAB5577CCC}"/>
              </a:ext>
            </a:extLst>
          </p:cNvPr>
          <p:cNvCxnSpPr>
            <a:cxnSpLocks/>
            <a:stCxn id="78" idx="1"/>
            <a:endCxn id="193" idx="1"/>
          </p:cNvCxnSpPr>
          <p:nvPr/>
        </p:nvCxnSpPr>
        <p:spPr>
          <a:xfrm flipH="1">
            <a:off x="5766284" y="2965594"/>
            <a:ext cx="817787" cy="873314"/>
          </a:xfrm>
          <a:prstGeom prst="straightConnector1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Группа 24">
            <a:extLst>
              <a:ext uri="{FF2B5EF4-FFF2-40B4-BE49-F238E27FC236}">
                <a16:creationId xmlns:a16="http://schemas.microsoft.com/office/drawing/2014/main" id="{52504261-1DE8-43BC-888B-EC8803743940}"/>
              </a:ext>
            </a:extLst>
          </p:cNvPr>
          <p:cNvGrpSpPr/>
          <p:nvPr/>
        </p:nvGrpSpPr>
        <p:grpSpPr>
          <a:xfrm>
            <a:off x="6584071" y="2780928"/>
            <a:ext cx="1499866" cy="2137739"/>
            <a:chOff x="7285340" y="2797607"/>
            <a:chExt cx="1499866" cy="2137739"/>
          </a:xfrm>
        </p:grpSpPr>
        <p:sp>
          <p:nvSpPr>
            <p:cNvPr id="75" name="Скругленный прямоугольник 161">
              <a:extLst>
                <a:ext uri="{FF2B5EF4-FFF2-40B4-BE49-F238E27FC236}">
                  <a16:creationId xmlns:a16="http://schemas.microsoft.com/office/drawing/2014/main" id="{9585C228-6838-49A8-81E5-355FEA96A248}"/>
                </a:ext>
              </a:extLst>
            </p:cNvPr>
            <p:cNvSpPr/>
            <p:nvPr/>
          </p:nvSpPr>
          <p:spPr>
            <a:xfrm>
              <a:off x="7285340" y="4123913"/>
              <a:ext cx="1499866" cy="369332"/>
            </a:xfrm>
            <a:prstGeom prst="roundRect">
              <a:avLst>
                <a:gd name="adj" fmla="val 50000"/>
              </a:avLst>
            </a:prstGeom>
            <a:solidFill>
              <a:srgbClr val="00206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Сценарий</a:t>
              </a:r>
            </a:p>
          </p:txBody>
        </p:sp>
        <p:sp>
          <p:nvSpPr>
            <p:cNvPr id="76" name="Скругленный прямоугольник 161">
              <a:extLst>
                <a:ext uri="{FF2B5EF4-FFF2-40B4-BE49-F238E27FC236}">
                  <a16:creationId xmlns:a16="http://schemas.microsoft.com/office/drawing/2014/main" id="{1D43B3E3-89AB-4F37-B592-098C0CC727E1}"/>
                </a:ext>
              </a:extLst>
            </p:cNvPr>
            <p:cNvSpPr/>
            <p:nvPr/>
          </p:nvSpPr>
          <p:spPr>
            <a:xfrm>
              <a:off x="7285340" y="3239709"/>
              <a:ext cx="1499866" cy="369332"/>
            </a:xfrm>
            <a:prstGeom prst="roundRect">
              <a:avLst>
                <a:gd name="adj" fmla="val 50000"/>
              </a:avLst>
            </a:prstGeom>
            <a:solidFill>
              <a:srgbClr val="00206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Код</a:t>
              </a:r>
            </a:p>
          </p:txBody>
        </p:sp>
        <p:sp>
          <p:nvSpPr>
            <p:cNvPr id="77" name="Скругленный прямоугольник 161">
              <a:extLst>
                <a:ext uri="{FF2B5EF4-FFF2-40B4-BE49-F238E27FC236}">
                  <a16:creationId xmlns:a16="http://schemas.microsoft.com/office/drawing/2014/main" id="{2DDB7AD8-CFDE-4638-A587-48909E90C7F3}"/>
                </a:ext>
              </a:extLst>
            </p:cNvPr>
            <p:cNvSpPr/>
            <p:nvPr/>
          </p:nvSpPr>
          <p:spPr>
            <a:xfrm>
              <a:off x="7285340" y="3681811"/>
              <a:ext cx="1499866" cy="369332"/>
            </a:xfrm>
            <a:prstGeom prst="roundRect">
              <a:avLst>
                <a:gd name="adj" fmla="val 50000"/>
              </a:avLst>
            </a:prstGeom>
            <a:solidFill>
              <a:srgbClr val="00206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Тест</a:t>
              </a:r>
            </a:p>
          </p:txBody>
        </p:sp>
        <p:sp>
          <p:nvSpPr>
            <p:cNvPr id="78" name="Скругленный прямоугольник 161">
              <a:extLst>
                <a:ext uri="{FF2B5EF4-FFF2-40B4-BE49-F238E27FC236}">
                  <a16:creationId xmlns:a16="http://schemas.microsoft.com/office/drawing/2014/main" id="{4C23D511-72DC-4540-8D6E-F6C35A0A0027}"/>
                </a:ext>
              </a:extLst>
            </p:cNvPr>
            <p:cNvSpPr/>
            <p:nvPr/>
          </p:nvSpPr>
          <p:spPr>
            <a:xfrm>
              <a:off x="7285340" y="2797607"/>
              <a:ext cx="1499866" cy="369332"/>
            </a:xfrm>
            <a:prstGeom prst="roundRect">
              <a:avLst>
                <a:gd name="adj" fmla="val 50000"/>
              </a:avLst>
            </a:prstGeom>
            <a:solidFill>
              <a:srgbClr val="00206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Интерфейс</a:t>
              </a:r>
            </a:p>
          </p:txBody>
        </p:sp>
        <p:sp>
          <p:nvSpPr>
            <p:cNvPr id="95" name="Скругленный прямоугольник 161">
              <a:extLst>
                <a:ext uri="{FF2B5EF4-FFF2-40B4-BE49-F238E27FC236}">
                  <a16:creationId xmlns:a16="http://schemas.microsoft.com/office/drawing/2014/main" id="{12A70730-93B4-4EFD-A5D0-DED382A789BE}"/>
                </a:ext>
              </a:extLst>
            </p:cNvPr>
            <p:cNvSpPr/>
            <p:nvPr/>
          </p:nvSpPr>
          <p:spPr>
            <a:xfrm>
              <a:off x="7285340" y="4566014"/>
              <a:ext cx="1499866" cy="369332"/>
            </a:xfrm>
            <a:prstGeom prst="roundRect">
              <a:avLst>
                <a:gd name="adj" fmla="val 50000"/>
              </a:avLst>
            </a:prstGeom>
            <a:solidFill>
              <a:srgbClr val="00206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Модель</a:t>
              </a:r>
            </a:p>
          </p:txBody>
        </p:sp>
      </p:grpSp>
      <p:cxnSp>
        <p:nvCxnSpPr>
          <p:cNvPr id="97" name="Прямая соединительная линия 114">
            <a:extLst>
              <a:ext uri="{FF2B5EF4-FFF2-40B4-BE49-F238E27FC236}">
                <a16:creationId xmlns:a16="http://schemas.microsoft.com/office/drawing/2014/main" id="{0D97BE72-FBF4-4D7B-99B2-737418D1400B}"/>
              </a:ext>
            </a:extLst>
          </p:cNvPr>
          <p:cNvCxnSpPr>
            <a:cxnSpLocks/>
            <a:stCxn id="95" idx="1"/>
            <a:endCxn id="193" idx="1"/>
          </p:cNvCxnSpPr>
          <p:nvPr/>
        </p:nvCxnSpPr>
        <p:spPr>
          <a:xfrm flipH="1" flipV="1">
            <a:off x="5766284" y="3838908"/>
            <a:ext cx="817787" cy="895093"/>
          </a:xfrm>
          <a:prstGeom prst="straightConnector1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B877DAB8-D728-4BE4-9F61-99F5B4AC4212}"/>
              </a:ext>
            </a:extLst>
          </p:cNvPr>
          <p:cNvSpPr txBox="1"/>
          <p:nvPr/>
        </p:nvSpPr>
        <p:spPr>
          <a:xfrm>
            <a:off x="2725880" y="431119"/>
            <a:ext cx="13809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Use case</a:t>
            </a: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1" name="Скругленный прямоугольник 161">
            <a:extLst>
              <a:ext uri="{FF2B5EF4-FFF2-40B4-BE49-F238E27FC236}">
                <a16:creationId xmlns:a16="http://schemas.microsoft.com/office/drawing/2014/main" id="{9D0DD3A8-0349-429F-B177-A3DA55EAD2B9}"/>
              </a:ext>
            </a:extLst>
          </p:cNvPr>
          <p:cNvSpPr/>
          <p:nvPr/>
        </p:nvSpPr>
        <p:spPr>
          <a:xfrm>
            <a:off x="2465485" y="2610801"/>
            <a:ext cx="1950652" cy="367404"/>
          </a:xfrm>
          <a:prstGeom prst="roundRect">
            <a:avLst>
              <a:gd name="adj" fmla="val 50000"/>
            </a:avLst>
          </a:prstGeom>
          <a:solidFill>
            <a:srgbClr val="00206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>
                <a:solidFill>
                  <a:srgbClr val="FFFFFF"/>
                </a:solidFill>
                <a:latin typeface="Calibri"/>
              </a:rPr>
              <a:t>Обратная связь</a:t>
            </a: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84" name="Прямая соединительная линия 114">
            <a:extLst>
              <a:ext uri="{FF2B5EF4-FFF2-40B4-BE49-F238E27FC236}">
                <a16:creationId xmlns:a16="http://schemas.microsoft.com/office/drawing/2014/main" id="{7D4FB726-A4A1-4F99-BC31-90F7D4B472E9}"/>
              </a:ext>
            </a:extLst>
          </p:cNvPr>
          <p:cNvCxnSpPr>
            <a:cxnSpLocks/>
            <a:stCxn id="81" idx="1"/>
            <a:endCxn id="113" idx="1"/>
          </p:cNvCxnSpPr>
          <p:nvPr/>
        </p:nvCxnSpPr>
        <p:spPr>
          <a:xfrm flipH="1" flipV="1">
            <a:off x="902149" y="1872570"/>
            <a:ext cx="1563336" cy="921933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Прямая соединительная линия 114">
            <a:extLst>
              <a:ext uri="{FF2B5EF4-FFF2-40B4-BE49-F238E27FC236}">
                <a16:creationId xmlns:a16="http://schemas.microsoft.com/office/drawing/2014/main" id="{2F9AD9EE-5CB3-4F06-ACB1-AC7FF87CA6A0}"/>
              </a:ext>
            </a:extLst>
          </p:cNvPr>
          <p:cNvCxnSpPr>
            <a:cxnSpLocks/>
            <a:stCxn id="81" idx="1"/>
            <a:endCxn id="185" idx="1"/>
          </p:cNvCxnSpPr>
          <p:nvPr/>
        </p:nvCxnSpPr>
        <p:spPr>
          <a:xfrm flipH="1">
            <a:off x="941510" y="2794503"/>
            <a:ext cx="1523975" cy="561025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Прямая соединительная линия 114">
            <a:extLst>
              <a:ext uri="{FF2B5EF4-FFF2-40B4-BE49-F238E27FC236}">
                <a16:creationId xmlns:a16="http://schemas.microsoft.com/office/drawing/2014/main" id="{D36C48E3-D723-424B-A456-6E12464CC1ED}"/>
              </a:ext>
            </a:extLst>
          </p:cNvPr>
          <p:cNvCxnSpPr>
            <a:cxnSpLocks/>
            <a:endCxn id="81" idx="3"/>
          </p:cNvCxnSpPr>
          <p:nvPr/>
        </p:nvCxnSpPr>
        <p:spPr>
          <a:xfrm flipH="1">
            <a:off x="4416137" y="2246725"/>
            <a:ext cx="918272" cy="547778"/>
          </a:xfrm>
          <a:prstGeom prst="straightConnector1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Группа 182">
            <a:extLst>
              <a:ext uri="{FF2B5EF4-FFF2-40B4-BE49-F238E27FC236}">
                <a16:creationId xmlns:a16="http://schemas.microsoft.com/office/drawing/2014/main" id="{AF566B90-AF3D-4565-B7F0-186AE392D3EF}"/>
              </a:ext>
            </a:extLst>
          </p:cNvPr>
          <p:cNvGrpSpPr/>
          <p:nvPr/>
        </p:nvGrpSpPr>
        <p:grpSpPr>
          <a:xfrm>
            <a:off x="4579932" y="478747"/>
            <a:ext cx="2129913" cy="1008793"/>
            <a:chOff x="3389838" y="357165"/>
            <a:chExt cx="2129913" cy="840661"/>
          </a:xfrm>
        </p:grpSpPr>
        <p:grpSp>
          <p:nvGrpSpPr>
            <p:cNvPr id="86" name="Group 87">
              <a:extLst>
                <a:ext uri="{FF2B5EF4-FFF2-40B4-BE49-F238E27FC236}">
                  <a16:creationId xmlns:a16="http://schemas.microsoft.com/office/drawing/2014/main" id="{878BA3C0-B02A-4447-83C3-D5B48BFE4EF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33356" y="357165"/>
              <a:ext cx="324316" cy="571506"/>
              <a:chOff x="4468" y="436"/>
              <a:chExt cx="362" cy="726"/>
            </a:xfrm>
          </p:grpSpPr>
          <p:sp>
            <p:nvSpPr>
              <p:cNvPr id="92" name="Oval 88">
                <a:extLst>
                  <a:ext uri="{FF2B5EF4-FFF2-40B4-BE49-F238E27FC236}">
                    <a16:creationId xmlns:a16="http://schemas.microsoft.com/office/drawing/2014/main" id="{C6AFDC68-A1C2-4DF0-AE07-383B35F177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58" y="436"/>
                <a:ext cx="182" cy="182"/>
              </a:xfrm>
              <a:prstGeom prst="ellips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93" name="Line 89">
                <a:extLst>
                  <a:ext uri="{FF2B5EF4-FFF2-40B4-BE49-F238E27FC236}">
                    <a16:creationId xmlns:a16="http://schemas.microsoft.com/office/drawing/2014/main" id="{B87C6838-C7C3-4033-8BF2-1E0B57AC5A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49" y="618"/>
                <a:ext cx="0" cy="272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94" name="Line 90">
                <a:extLst>
                  <a:ext uri="{FF2B5EF4-FFF2-40B4-BE49-F238E27FC236}">
                    <a16:creationId xmlns:a16="http://schemas.microsoft.com/office/drawing/2014/main" id="{6CCA8318-A841-4F3F-840A-A2145BBA54C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558" y="890"/>
                <a:ext cx="91" cy="272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96" name="Line 91">
                <a:extLst>
                  <a:ext uri="{FF2B5EF4-FFF2-40B4-BE49-F238E27FC236}">
                    <a16:creationId xmlns:a16="http://schemas.microsoft.com/office/drawing/2014/main" id="{C713C8F4-2E5A-4374-A78A-EB6C469E6B1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68" y="709"/>
                <a:ext cx="362" cy="0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98" name="Line 92">
                <a:extLst>
                  <a:ext uri="{FF2B5EF4-FFF2-40B4-BE49-F238E27FC236}">
                    <a16:creationId xmlns:a16="http://schemas.microsoft.com/office/drawing/2014/main" id="{97BCF8FF-35BD-421A-9635-D10BE3D5CE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49" y="890"/>
                <a:ext cx="91" cy="272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89" name="Text Box 93">
              <a:extLst>
                <a:ext uri="{FF2B5EF4-FFF2-40B4-BE49-F238E27FC236}">
                  <a16:creationId xmlns:a16="http://schemas.microsoft.com/office/drawing/2014/main" id="{F08008E9-D356-44A2-8AD2-73248C2F66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89838" y="890049"/>
              <a:ext cx="2129913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Администратор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487569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Скругленный прямоугольник 12"/>
          <p:cNvSpPr/>
          <p:nvPr/>
        </p:nvSpPr>
        <p:spPr>
          <a:xfrm>
            <a:off x="4294220" y="991030"/>
            <a:ext cx="948663" cy="369332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Группа</a:t>
            </a:r>
          </a:p>
        </p:txBody>
      </p:sp>
      <p:cxnSp>
        <p:nvCxnSpPr>
          <p:cNvPr id="19" name="Shape 18"/>
          <p:cNvCxnSpPr>
            <a:cxnSpLocks/>
            <a:stCxn id="67" idx="0"/>
            <a:endCxn id="13" idx="2"/>
          </p:cNvCxnSpPr>
          <p:nvPr/>
        </p:nvCxnSpPr>
        <p:spPr>
          <a:xfrm rot="16200000" flipV="1">
            <a:off x="4425887" y="1703027"/>
            <a:ext cx="688042" cy="2711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Скругленный прямоугольник 41"/>
          <p:cNvSpPr/>
          <p:nvPr/>
        </p:nvSpPr>
        <p:spPr>
          <a:xfrm>
            <a:off x="3197169" y="3625950"/>
            <a:ext cx="1839823" cy="389609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Преподаватель</a:t>
            </a:r>
          </a:p>
        </p:txBody>
      </p:sp>
      <p:cxnSp>
        <p:nvCxnSpPr>
          <p:cNvPr id="31" name="Shape 18"/>
          <p:cNvCxnSpPr>
            <a:cxnSpLocks/>
            <a:stCxn id="42" idx="0"/>
            <a:endCxn id="67" idx="2"/>
          </p:cNvCxnSpPr>
          <p:nvPr/>
        </p:nvCxnSpPr>
        <p:spPr>
          <a:xfrm rot="5400000" flipH="1" flipV="1">
            <a:off x="3869713" y="2724400"/>
            <a:ext cx="1148918" cy="654182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Скругленный прямоугольник 64"/>
          <p:cNvSpPr/>
          <p:nvPr/>
        </p:nvSpPr>
        <p:spPr>
          <a:xfrm>
            <a:off x="7381955" y="3046991"/>
            <a:ext cx="1291045" cy="428628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Аудитория</a:t>
            </a:r>
          </a:p>
        </p:txBody>
      </p:sp>
      <p:sp>
        <p:nvSpPr>
          <p:cNvPr id="39" name="Скругленный прямоугольник 38"/>
          <p:cNvSpPr/>
          <p:nvPr/>
        </p:nvSpPr>
        <p:spPr>
          <a:xfrm>
            <a:off x="1931254" y="2053397"/>
            <a:ext cx="1386480" cy="428628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Расписание</a:t>
            </a:r>
          </a:p>
        </p:txBody>
      </p:sp>
      <p:cxnSp>
        <p:nvCxnSpPr>
          <p:cNvPr id="54" name="Shape 18"/>
          <p:cNvCxnSpPr>
            <a:cxnSpLocks/>
            <a:stCxn id="67" idx="3"/>
            <a:endCxn id="65" idx="1"/>
          </p:cNvCxnSpPr>
          <p:nvPr/>
        </p:nvCxnSpPr>
        <p:spPr>
          <a:xfrm>
            <a:off x="5313084" y="2262718"/>
            <a:ext cx="2068871" cy="998587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hape 18"/>
          <p:cNvCxnSpPr>
            <a:cxnSpLocks/>
            <a:stCxn id="67" idx="3"/>
            <a:endCxn id="98" idx="1"/>
          </p:cNvCxnSpPr>
          <p:nvPr/>
        </p:nvCxnSpPr>
        <p:spPr>
          <a:xfrm flipV="1">
            <a:off x="5313084" y="1215244"/>
            <a:ext cx="2036821" cy="1047474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3792169" y="1844099"/>
            <a:ext cx="284098" cy="6454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*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3448844" y="1892956"/>
            <a:ext cx="307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</a:p>
        </p:txBody>
      </p:sp>
      <p:sp>
        <p:nvSpPr>
          <p:cNvPr id="77" name="Скругленный прямоугольник 76"/>
          <p:cNvSpPr/>
          <p:nvPr/>
        </p:nvSpPr>
        <p:spPr>
          <a:xfrm>
            <a:off x="5340428" y="3633062"/>
            <a:ext cx="1486494" cy="382497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Дисциплина</a:t>
            </a:r>
          </a:p>
        </p:txBody>
      </p:sp>
      <p:cxnSp>
        <p:nvCxnSpPr>
          <p:cNvPr id="110" name="Shape 18"/>
          <p:cNvCxnSpPr>
            <a:cxnSpLocks/>
            <a:stCxn id="67" idx="2"/>
            <a:endCxn id="77" idx="0"/>
          </p:cNvCxnSpPr>
          <p:nvPr/>
        </p:nvCxnSpPr>
        <p:spPr>
          <a:xfrm rot="16200000" flipH="1">
            <a:off x="4849454" y="2398841"/>
            <a:ext cx="1156030" cy="1312412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Прямоугольник 79"/>
          <p:cNvSpPr/>
          <p:nvPr/>
        </p:nvSpPr>
        <p:spPr>
          <a:xfrm>
            <a:off x="991314" y="44189"/>
            <a:ext cx="471277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2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8" name="Скругленный прямоугольник 97"/>
          <p:cNvSpPr/>
          <p:nvPr/>
        </p:nvSpPr>
        <p:spPr>
          <a:xfrm>
            <a:off x="7349905" y="1030578"/>
            <a:ext cx="762589" cy="369332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Пара</a:t>
            </a:r>
          </a:p>
        </p:txBody>
      </p:sp>
      <p:cxnSp>
        <p:nvCxnSpPr>
          <p:cNvPr id="116" name="Shape 18"/>
          <p:cNvCxnSpPr>
            <a:cxnSpLocks/>
            <a:stCxn id="67" idx="1"/>
            <a:endCxn id="39" idx="3"/>
          </p:cNvCxnSpPr>
          <p:nvPr/>
        </p:nvCxnSpPr>
        <p:spPr>
          <a:xfrm rot="10800000" flipV="1">
            <a:off x="3317734" y="2262717"/>
            <a:ext cx="911708" cy="4993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237" y="16433"/>
            <a:ext cx="5783075" cy="326489"/>
          </a:xfr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rtlCol="0" anchor="ctr" anchorCtr="0">
            <a:normAutofit fontScale="90000"/>
          </a:bodyPr>
          <a:lstStyle/>
          <a:p>
            <a:r>
              <a:rPr lang="ru-RU" sz="2400" b="1" cap="none" dirty="0">
                <a:solidFill>
                  <a:srgbClr val="FFFF00"/>
                </a:solidFill>
                <a:latin typeface="+mn-lt"/>
                <a:ea typeface="+mn-ea"/>
                <a:cs typeface="+mn-cs"/>
              </a:rPr>
              <a:t>Модель предметной области Расписания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6980F8F-74B0-4827-8099-F04BC3FFD798}"/>
              </a:ext>
            </a:extLst>
          </p:cNvPr>
          <p:cNvSpPr txBox="1"/>
          <p:nvPr/>
        </p:nvSpPr>
        <p:spPr>
          <a:xfrm>
            <a:off x="2073575" y="1611520"/>
            <a:ext cx="856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</a:t>
            </a: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Как?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19776CB-1710-4F73-B818-1112F4FA7C8D}"/>
              </a:ext>
            </a:extLst>
          </p:cNvPr>
          <p:cNvSpPr txBox="1"/>
          <p:nvPr/>
        </p:nvSpPr>
        <p:spPr>
          <a:xfrm>
            <a:off x="4376700" y="1691001"/>
            <a:ext cx="307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5282362-A2F5-495B-94F7-A8371C2B75FD}"/>
              </a:ext>
            </a:extLst>
          </p:cNvPr>
          <p:cNvSpPr txBox="1"/>
          <p:nvPr/>
        </p:nvSpPr>
        <p:spPr>
          <a:xfrm>
            <a:off x="4276001" y="1354500"/>
            <a:ext cx="284098" cy="6454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*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4F1D813-6928-4A1A-93BF-DCA3112B30F5}"/>
              </a:ext>
            </a:extLst>
          </p:cNvPr>
          <p:cNvSpPr txBox="1"/>
          <p:nvPr/>
        </p:nvSpPr>
        <p:spPr>
          <a:xfrm>
            <a:off x="6948264" y="802979"/>
            <a:ext cx="284098" cy="6454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*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100F841-9FD5-4967-A4B4-7E70E440B296}"/>
              </a:ext>
            </a:extLst>
          </p:cNvPr>
          <p:cNvSpPr txBox="1"/>
          <p:nvPr/>
        </p:nvSpPr>
        <p:spPr>
          <a:xfrm>
            <a:off x="4852065" y="2637989"/>
            <a:ext cx="307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D86C2CC-6A9A-45E4-9FDB-EC06B64124D3}"/>
              </a:ext>
            </a:extLst>
          </p:cNvPr>
          <p:cNvSpPr txBox="1"/>
          <p:nvPr/>
        </p:nvSpPr>
        <p:spPr>
          <a:xfrm>
            <a:off x="5804313" y="3280715"/>
            <a:ext cx="307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0906C9A-D313-4818-A907-5504851A61FA}"/>
              </a:ext>
            </a:extLst>
          </p:cNvPr>
          <p:cNvSpPr txBox="1"/>
          <p:nvPr/>
        </p:nvSpPr>
        <p:spPr>
          <a:xfrm>
            <a:off x="4371472" y="2637323"/>
            <a:ext cx="307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91289EF-D43E-4DC3-823D-02F7D5856E22}"/>
              </a:ext>
            </a:extLst>
          </p:cNvPr>
          <p:cNvSpPr txBox="1"/>
          <p:nvPr/>
        </p:nvSpPr>
        <p:spPr>
          <a:xfrm>
            <a:off x="4371472" y="3226926"/>
            <a:ext cx="307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6D5613C-8CE2-4708-96CC-55ABD29EB251}"/>
              </a:ext>
            </a:extLst>
          </p:cNvPr>
          <p:cNvSpPr txBox="1"/>
          <p:nvPr/>
        </p:nvSpPr>
        <p:spPr>
          <a:xfrm>
            <a:off x="7201969" y="631430"/>
            <a:ext cx="1026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</a:t>
            </a: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Когда?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4062BCA-BFC4-4C61-B657-37CF74DDC185}"/>
              </a:ext>
            </a:extLst>
          </p:cNvPr>
          <p:cNvSpPr txBox="1"/>
          <p:nvPr/>
        </p:nvSpPr>
        <p:spPr>
          <a:xfrm>
            <a:off x="7923777" y="2707307"/>
            <a:ext cx="865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</a:t>
            </a: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Где?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A26A5ED-3F51-42F4-B92F-2A96478C5130}"/>
              </a:ext>
            </a:extLst>
          </p:cNvPr>
          <p:cNvSpPr txBox="1"/>
          <p:nvPr/>
        </p:nvSpPr>
        <p:spPr>
          <a:xfrm>
            <a:off x="4628145" y="1677221"/>
            <a:ext cx="814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</a:t>
            </a: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Что?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E4B34E3-6034-4A74-BF55-652BD480A1B0}"/>
              </a:ext>
            </a:extLst>
          </p:cNvPr>
          <p:cNvSpPr txBox="1"/>
          <p:nvPr/>
        </p:nvSpPr>
        <p:spPr>
          <a:xfrm>
            <a:off x="338603" y="1687511"/>
            <a:ext cx="843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</a:t>
            </a: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Кто?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A697299-86FA-4432-A20B-035D422BDFDE}"/>
              </a:ext>
            </a:extLst>
          </p:cNvPr>
          <p:cNvSpPr txBox="1"/>
          <p:nvPr/>
        </p:nvSpPr>
        <p:spPr>
          <a:xfrm>
            <a:off x="6894049" y="2438393"/>
            <a:ext cx="307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</a:p>
        </p:txBody>
      </p:sp>
      <p:sp>
        <p:nvSpPr>
          <p:cNvPr id="60" name="Скругленный прямоугольник 38">
            <a:extLst>
              <a:ext uri="{FF2B5EF4-FFF2-40B4-BE49-F238E27FC236}">
                <a16:creationId xmlns:a16="http://schemas.microsoft.com/office/drawing/2014/main" id="{7E0AF775-E541-4C73-9F96-E576A23856D8}"/>
              </a:ext>
            </a:extLst>
          </p:cNvPr>
          <p:cNvSpPr/>
          <p:nvPr/>
        </p:nvSpPr>
        <p:spPr>
          <a:xfrm>
            <a:off x="6616655" y="2048474"/>
            <a:ext cx="1291045" cy="428628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Трансфер</a:t>
            </a:r>
          </a:p>
        </p:txBody>
      </p:sp>
      <p:cxnSp>
        <p:nvCxnSpPr>
          <p:cNvPr id="61" name="Shape 18">
            <a:extLst>
              <a:ext uri="{FF2B5EF4-FFF2-40B4-BE49-F238E27FC236}">
                <a16:creationId xmlns:a16="http://schemas.microsoft.com/office/drawing/2014/main" id="{2BAC5B30-6D84-48F2-873E-DF9B160DDEDD}"/>
              </a:ext>
            </a:extLst>
          </p:cNvPr>
          <p:cNvCxnSpPr>
            <a:cxnSpLocks/>
            <a:stCxn id="60" idx="1"/>
            <a:endCxn id="67" idx="3"/>
          </p:cNvCxnSpPr>
          <p:nvPr/>
        </p:nvCxnSpPr>
        <p:spPr>
          <a:xfrm rot="10800000">
            <a:off x="5313085" y="2262718"/>
            <a:ext cx="1303571" cy="70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Скругленный прямоугольник 38">
            <a:extLst>
              <a:ext uri="{FF2B5EF4-FFF2-40B4-BE49-F238E27FC236}">
                <a16:creationId xmlns:a16="http://schemas.microsoft.com/office/drawing/2014/main" id="{7F318C8B-C06F-4E15-B1E7-486B5359885E}"/>
              </a:ext>
            </a:extLst>
          </p:cNvPr>
          <p:cNvSpPr/>
          <p:nvPr/>
        </p:nvSpPr>
        <p:spPr>
          <a:xfrm>
            <a:off x="4229442" y="2048404"/>
            <a:ext cx="1083642" cy="428628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Занятие</a:t>
            </a:r>
          </a:p>
        </p:txBody>
      </p:sp>
      <p:sp>
        <p:nvSpPr>
          <p:cNvPr id="83" name="Номер слайда 2">
            <a:extLst>
              <a:ext uri="{FF2B5EF4-FFF2-40B4-BE49-F238E27FC236}">
                <a16:creationId xmlns:a16="http://schemas.microsoft.com/office/drawing/2014/main" id="{8D7BBF3F-0B5B-42AB-A6D0-3FAE1B2607EE}"/>
              </a:ext>
            </a:extLst>
          </p:cNvPr>
          <p:cNvSpPr txBox="1">
            <a:spLocks/>
          </p:cNvSpPr>
          <p:nvPr/>
        </p:nvSpPr>
        <p:spPr>
          <a:xfrm>
            <a:off x="8273354" y="6454085"/>
            <a:ext cx="8660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1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5F3E586-5FD4-4BEF-86C2-17DF39B1715D}" type="slidenum">
              <a:rPr kumimoji="0" lang="ru-RU" sz="2800" b="1" i="0" u="none" strike="noStrike" kern="120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ru-RU" sz="2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E3032B0D-4482-4BB0-8933-0FF27D3059CE}"/>
              </a:ext>
            </a:extLst>
          </p:cNvPr>
          <p:cNvSpPr txBox="1"/>
          <p:nvPr/>
        </p:nvSpPr>
        <p:spPr>
          <a:xfrm>
            <a:off x="7967909" y="1920158"/>
            <a:ext cx="108691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Маршрут</a:t>
            </a:r>
          </a:p>
          <a:p>
            <a:r>
              <a:rPr lang="ru-RU" dirty="0"/>
              <a:t>Время</a:t>
            </a:r>
          </a:p>
        </p:txBody>
      </p:sp>
      <p:sp>
        <p:nvSpPr>
          <p:cNvPr id="92" name="Скругленный прямоугольник 76">
            <a:extLst>
              <a:ext uri="{FF2B5EF4-FFF2-40B4-BE49-F238E27FC236}">
                <a16:creationId xmlns:a16="http://schemas.microsoft.com/office/drawing/2014/main" id="{C8AD88C2-AE49-4A12-B75F-64EE1B74CE9B}"/>
              </a:ext>
            </a:extLst>
          </p:cNvPr>
          <p:cNvSpPr/>
          <p:nvPr/>
        </p:nvSpPr>
        <p:spPr>
          <a:xfrm>
            <a:off x="1644876" y="2864245"/>
            <a:ext cx="1969684" cy="544318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800" b="1" dirty="0">
                <a:solidFill>
                  <a:srgbClr val="FFFFFF"/>
                </a:solidFill>
                <a:latin typeface="Calibri"/>
              </a:rPr>
              <a:t>Нежелательное явление</a:t>
            </a:r>
            <a:endParaRPr kumimoji="0" lang="ru-RU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3" name="Скругленный прямоугольник 76">
            <a:extLst>
              <a:ext uri="{FF2B5EF4-FFF2-40B4-BE49-F238E27FC236}">
                <a16:creationId xmlns:a16="http://schemas.microsoft.com/office/drawing/2014/main" id="{A514B294-0B02-4E89-AD6B-D7D82E1D9D5F}"/>
              </a:ext>
            </a:extLst>
          </p:cNvPr>
          <p:cNvSpPr/>
          <p:nvPr/>
        </p:nvSpPr>
        <p:spPr>
          <a:xfrm>
            <a:off x="84527" y="3682470"/>
            <a:ext cx="2056924" cy="394602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Предупреждение</a:t>
            </a:r>
          </a:p>
        </p:txBody>
      </p:sp>
      <p:cxnSp>
        <p:nvCxnSpPr>
          <p:cNvPr id="94" name="Shape 18">
            <a:extLst>
              <a:ext uri="{FF2B5EF4-FFF2-40B4-BE49-F238E27FC236}">
                <a16:creationId xmlns:a16="http://schemas.microsoft.com/office/drawing/2014/main" id="{71F8813D-4FA7-471E-AF79-112FB4270696}"/>
              </a:ext>
            </a:extLst>
          </p:cNvPr>
          <p:cNvCxnSpPr>
            <a:cxnSpLocks/>
            <a:stCxn id="92" idx="0"/>
            <a:endCxn id="39" idx="2"/>
          </p:cNvCxnSpPr>
          <p:nvPr/>
        </p:nvCxnSpPr>
        <p:spPr>
          <a:xfrm rot="16200000" flipV="1">
            <a:off x="2435996" y="2670523"/>
            <a:ext cx="382220" cy="5224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D0E09C3F-0C2C-46A2-A386-CE65EE3E5ACF}"/>
              </a:ext>
            </a:extLst>
          </p:cNvPr>
          <p:cNvSpPr txBox="1"/>
          <p:nvPr/>
        </p:nvSpPr>
        <p:spPr>
          <a:xfrm>
            <a:off x="2584256" y="2498823"/>
            <a:ext cx="3699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*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62DE7F2-F502-484E-BB0D-3FE97CEADF02}"/>
              </a:ext>
            </a:extLst>
          </p:cNvPr>
          <p:cNvSpPr txBox="1"/>
          <p:nvPr/>
        </p:nvSpPr>
        <p:spPr>
          <a:xfrm>
            <a:off x="820146" y="927846"/>
            <a:ext cx="2610416" cy="4151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rtlCol="0" anchor="ctr" anchorCtr="0">
            <a:normAutofit fontScale="92500" lnSpcReduction="10000"/>
          </a:bodyPr>
          <a:lstStyle>
            <a:lvl1pPr>
              <a:spcBef>
                <a:spcPct val="0"/>
              </a:spcBef>
              <a:buNone/>
              <a:defRPr sz="2400" b="1" cap="none" spc="50" baseline="0">
                <a:solidFill>
                  <a:srgbClr val="FFFF00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r>
              <a:rPr lang="ru-RU" dirty="0"/>
              <a:t>Диаграмма классов</a:t>
            </a:r>
          </a:p>
        </p:txBody>
      </p:sp>
      <p:sp>
        <p:nvSpPr>
          <p:cNvPr id="70" name="Скругленный прямоугольник 76">
            <a:extLst>
              <a:ext uri="{FF2B5EF4-FFF2-40B4-BE49-F238E27FC236}">
                <a16:creationId xmlns:a16="http://schemas.microsoft.com/office/drawing/2014/main" id="{41AB0E3F-4822-4868-A596-365BEA305F6C}"/>
              </a:ext>
            </a:extLst>
          </p:cNvPr>
          <p:cNvSpPr/>
          <p:nvPr/>
        </p:nvSpPr>
        <p:spPr>
          <a:xfrm>
            <a:off x="232206" y="2054413"/>
            <a:ext cx="1046980" cy="428628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Эксперт</a:t>
            </a:r>
          </a:p>
        </p:txBody>
      </p:sp>
      <p:cxnSp>
        <p:nvCxnSpPr>
          <p:cNvPr id="78" name="Shape 18">
            <a:extLst>
              <a:ext uri="{FF2B5EF4-FFF2-40B4-BE49-F238E27FC236}">
                <a16:creationId xmlns:a16="http://schemas.microsoft.com/office/drawing/2014/main" id="{6822FA34-F557-49F7-B202-CC281DB646F7}"/>
              </a:ext>
            </a:extLst>
          </p:cNvPr>
          <p:cNvCxnSpPr>
            <a:cxnSpLocks/>
            <a:stCxn id="39" idx="1"/>
            <a:endCxn id="70" idx="3"/>
          </p:cNvCxnSpPr>
          <p:nvPr/>
        </p:nvCxnSpPr>
        <p:spPr>
          <a:xfrm rot="10800000" flipV="1">
            <a:off x="1279186" y="2267711"/>
            <a:ext cx="652068" cy="1016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FF4ABCAA-6496-47F9-9B78-8ECF64C11494}"/>
              </a:ext>
            </a:extLst>
          </p:cNvPr>
          <p:cNvSpPr txBox="1"/>
          <p:nvPr/>
        </p:nvSpPr>
        <p:spPr>
          <a:xfrm>
            <a:off x="1529477" y="1874790"/>
            <a:ext cx="3699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*</a:t>
            </a:r>
          </a:p>
        </p:txBody>
      </p:sp>
      <p:cxnSp>
        <p:nvCxnSpPr>
          <p:cNvPr id="105" name="Shape 18">
            <a:extLst>
              <a:ext uri="{FF2B5EF4-FFF2-40B4-BE49-F238E27FC236}">
                <a16:creationId xmlns:a16="http://schemas.microsoft.com/office/drawing/2014/main" id="{B8AD307F-6632-4655-BB7E-0CD39FEA547C}"/>
              </a:ext>
            </a:extLst>
          </p:cNvPr>
          <p:cNvCxnSpPr>
            <a:cxnSpLocks/>
            <a:stCxn id="60" idx="2"/>
            <a:endCxn id="65" idx="0"/>
          </p:cNvCxnSpPr>
          <p:nvPr/>
        </p:nvCxnSpPr>
        <p:spPr>
          <a:xfrm rot="16200000" flipH="1">
            <a:off x="7359884" y="2379396"/>
            <a:ext cx="569889" cy="765300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B81201CD-447E-429E-9A68-79B8F7C94CE8}"/>
              </a:ext>
            </a:extLst>
          </p:cNvPr>
          <p:cNvSpPr txBox="1"/>
          <p:nvPr/>
        </p:nvSpPr>
        <p:spPr>
          <a:xfrm>
            <a:off x="7647916" y="2732346"/>
            <a:ext cx="307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</a:p>
        </p:txBody>
      </p:sp>
      <p:sp>
        <p:nvSpPr>
          <p:cNvPr id="63" name="Скругленный прямоугольник 76">
            <a:extLst>
              <a:ext uri="{FF2B5EF4-FFF2-40B4-BE49-F238E27FC236}">
                <a16:creationId xmlns:a16="http://schemas.microsoft.com/office/drawing/2014/main" id="{9DFE387E-3FBF-49A5-932E-50DF0C485DF2}"/>
              </a:ext>
            </a:extLst>
          </p:cNvPr>
          <p:cNvSpPr/>
          <p:nvPr/>
        </p:nvSpPr>
        <p:spPr>
          <a:xfrm>
            <a:off x="113992" y="2953384"/>
            <a:ext cx="1036554" cy="361925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Ошибка</a:t>
            </a:r>
          </a:p>
        </p:txBody>
      </p:sp>
      <p:cxnSp>
        <p:nvCxnSpPr>
          <p:cNvPr id="68" name="Shape 18">
            <a:extLst>
              <a:ext uri="{FF2B5EF4-FFF2-40B4-BE49-F238E27FC236}">
                <a16:creationId xmlns:a16="http://schemas.microsoft.com/office/drawing/2014/main" id="{6927A296-EBF8-4CC4-8884-7EA235C4DA6A}"/>
              </a:ext>
            </a:extLst>
          </p:cNvPr>
          <p:cNvCxnSpPr>
            <a:cxnSpLocks/>
            <a:stCxn id="63" idx="3"/>
            <a:endCxn id="92" idx="1"/>
          </p:cNvCxnSpPr>
          <p:nvPr/>
        </p:nvCxnSpPr>
        <p:spPr>
          <a:xfrm>
            <a:off x="1150546" y="3134347"/>
            <a:ext cx="494330" cy="2057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hape 18">
            <a:extLst>
              <a:ext uri="{FF2B5EF4-FFF2-40B4-BE49-F238E27FC236}">
                <a16:creationId xmlns:a16="http://schemas.microsoft.com/office/drawing/2014/main" id="{4FED0AEA-398A-4E1D-B861-6F3E0D456AAB}"/>
              </a:ext>
            </a:extLst>
          </p:cNvPr>
          <p:cNvCxnSpPr>
            <a:cxnSpLocks/>
            <a:stCxn id="93" idx="3"/>
            <a:endCxn id="92" idx="2"/>
          </p:cNvCxnSpPr>
          <p:nvPr/>
        </p:nvCxnSpPr>
        <p:spPr>
          <a:xfrm flipV="1">
            <a:off x="2141451" y="3408563"/>
            <a:ext cx="488267" cy="471208"/>
          </a:xfrm>
          <a:prstGeom prst="bentConnector2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70">
            <a:extLst>
              <a:ext uri="{FF2B5EF4-FFF2-40B4-BE49-F238E27FC236}">
                <a16:creationId xmlns:a16="http://schemas.microsoft.com/office/drawing/2014/main" id="{EB04681A-60A0-4CBA-B804-4778A81F63FF}"/>
              </a:ext>
            </a:extLst>
          </p:cNvPr>
          <p:cNvSpPr txBox="1"/>
          <p:nvPr/>
        </p:nvSpPr>
        <p:spPr>
          <a:xfrm>
            <a:off x="305846" y="4638780"/>
            <a:ext cx="8833564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ru-RU" sz="2000" b="1" dirty="0">
                <a:solidFill>
                  <a:srgbClr val="FFFF00"/>
                </a:solidFill>
                <a:latin typeface="Calibri"/>
              </a:rPr>
              <a:t> Сценарий проверка расписания:</a:t>
            </a:r>
            <a:endParaRPr lang="ru-RU" sz="2000" dirty="0">
              <a:solidFill>
                <a:srgbClr val="FFFFFF"/>
              </a:solidFill>
              <a:latin typeface="Calibri"/>
            </a:endParaRPr>
          </a:p>
          <a:p>
            <a:pPr marL="342900" indent="-342900">
              <a:buFontTx/>
              <a:buAutoNum type="arabicPeriod"/>
              <a:defRPr/>
            </a:pPr>
            <a:r>
              <a:rPr lang="ru-RU" sz="2000" dirty="0">
                <a:solidFill>
                  <a:srgbClr val="FFFFFF"/>
                </a:solidFill>
                <a:latin typeface="Calibri"/>
              </a:rPr>
              <a:t>Эксперт  по расписанию вносит  данные в таблицу </a:t>
            </a:r>
            <a:r>
              <a:rPr lang="en-US" sz="2000" dirty="0">
                <a:solidFill>
                  <a:srgbClr val="FFFFFF"/>
                </a:solidFill>
                <a:latin typeface="Calibri"/>
              </a:rPr>
              <a:t>Excel</a:t>
            </a:r>
            <a:endParaRPr lang="ru-RU" sz="2000" dirty="0">
              <a:solidFill>
                <a:srgbClr val="FFFFFF"/>
              </a:solidFill>
              <a:latin typeface="Calibri"/>
            </a:endParaRPr>
          </a:p>
          <a:p>
            <a:pPr marL="342900" indent="-342900">
              <a:buFontTx/>
              <a:buAutoNum type="arabicPeriod"/>
              <a:defRPr/>
            </a:pPr>
            <a:r>
              <a:rPr lang="ru-RU" sz="2000" dirty="0">
                <a:solidFill>
                  <a:srgbClr val="FFFFFF"/>
                </a:solidFill>
                <a:latin typeface="Calibri"/>
              </a:rPr>
              <a:t>Приложение экспортирует данные из предоставленной таблицы </a:t>
            </a:r>
            <a:r>
              <a:rPr lang="en-US" sz="2000" dirty="0">
                <a:solidFill>
                  <a:srgbClr val="FFFFFF"/>
                </a:solidFill>
                <a:latin typeface="Calibri"/>
              </a:rPr>
              <a:t>Excel</a:t>
            </a:r>
            <a:endParaRPr lang="ru-RU" sz="2000" dirty="0">
              <a:solidFill>
                <a:srgbClr val="FFFFFF"/>
              </a:solidFill>
              <a:latin typeface="Calibri"/>
            </a:endParaRPr>
          </a:p>
          <a:p>
            <a:pPr marL="342900" indent="-342900">
              <a:buFontTx/>
              <a:buAutoNum type="arabicPeriod"/>
              <a:defRPr/>
            </a:pPr>
            <a:r>
              <a:rPr lang="ru-RU" sz="2000" dirty="0">
                <a:solidFill>
                  <a:srgbClr val="FFFFFF"/>
                </a:solidFill>
                <a:latin typeface="Calibri"/>
              </a:rPr>
              <a:t>Приложение проверяет данные на наличие нежелательных явлений (НЯ)</a:t>
            </a:r>
          </a:p>
          <a:p>
            <a:pPr marL="342900" indent="-342900">
              <a:buFontTx/>
              <a:buAutoNum type="arabicPeriod"/>
              <a:defRPr/>
            </a:pPr>
            <a:r>
              <a:rPr lang="ru-RU" sz="2000" dirty="0">
                <a:solidFill>
                  <a:srgbClr val="FFFFFF"/>
                </a:solidFill>
                <a:latin typeface="Calibri"/>
              </a:rPr>
              <a:t>Приложение выводит НЯ - Предупреждения и Ошибки</a:t>
            </a:r>
          </a:p>
          <a:p>
            <a:pPr marL="342900" indent="-342900">
              <a:buFontTx/>
              <a:buAutoNum type="arabicPeriod"/>
              <a:defRPr/>
            </a:pPr>
            <a:r>
              <a:rPr lang="ru-RU" sz="2000" dirty="0">
                <a:solidFill>
                  <a:srgbClr val="FFFFFF"/>
                </a:solidFill>
                <a:latin typeface="Calibri"/>
              </a:rPr>
              <a:t>Эксперт  устраняет найденные НЯ и повторяет проверку с п.3</a:t>
            </a:r>
          </a:p>
        </p:txBody>
      </p:sp>
    </p:spTree>
    <p:extLst>
      <p:ext uri="{BB962C8B-B14F-4D97-AF65-F5344CB8AC3E}">
        <p14:creationId xmlns:p14="http://schemas.microsoft.com/office/powerpoint/2010/main" val="823293141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Номер слайда 2"/>
          <p:cNvSpPr txBox="1">
            <a:spLocks/>
          </p:cNvSpPr>
          <p:nvPr/>
        </p:nvSpPr>
        <p:spPr>
          <a:xfrm>
            <a:off x="7980051" y="6450068"/>
            <a:ext cx="10883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1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F3E586-5FD4-4BEF-86C2-17DF39B1715D}" type="slidenum">
              <a:rPr kumimoji="0" lang="ru-RU" sz="2800" b="1" i="0" u="none" strike="noStrike" kern="120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ru-RU" sz="2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5868" y="-27384"/>
            <a:ext cx="5770268" cy="496588"/>
          </a:xfrm>
        </p:spPr>
        <p:txBody>
          <a:bodyPr/>
          <a:lstStyle/>
          <a:p>
            <a:pPr algn="l"/>
            <a:r>
              <a:rPr lang="ru-RU" sz="2400" b="1" cap="none" dirty="0">
                <a:solidFill>
                  <a:srgbClr val="FFFF00"/>
                </a:solidFill>
                <a:latin typeface="Calibri"/>
                <a:ea typeface="+mn-ea"/>
                <a:cs typeface="+mn-cs"/>
              </a:rPr>
              <a:t>Проверка расписания приложением</a:t>
            </a:r>
          </a:p>
        </p:txBody>
      </p:sp>
      <p:sp>
        <p:nvSpPr>
          <p:cNvPr id="179" name="Прямоугольник 178"/>
          <p:cNvSpPr/>
          <p:nvPr/>
        </p:nvSpPr>
        <p:spPr>
          <a:xfrm>
            <a:off x="9390481" y="-4045277"/>
            <a:ext cx="976549" cy="33855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Прибыль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7925776-A950-4801-94FE-235D1D5409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64" y="1201837"/>
            <a:ext cx="9097970" cy="1795115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4D256D75-FD02-48EE-B34A-E3468F1879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53" y="3912833"/>
            <a:ext cx="5067300" cy="215265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9FBDE09-9CC0-4621-B16B-AA552F10352C}"/>
              </a:ext>
            </a:extLst>
          </p:cNvPr>
          <p:cNvSpPr txBox="1"/>
          <p:nvPr/>
        </p:nvSpPr>
        <p:spPr>
          <a:xfrm>
            <a:off x="293889" y="744172"/>
            <a:ext cx="28803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FFFF00"/>
                </a:solidFill>
                <a:latin typeface="Calibri"/>
              </a:rPr>
              <a:t>Вносимые  данные</a:t>
            </a:r>
            <a:endParaRPr lang="ru-R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6689AE7-F558-4605-BCED-0FD9D157D363}"/>
              </a:ext>
            </a:extLst>
          </p:cNvPr>
          <p:cNvSpPr txBox="1"/>
          <p:nvPr/>
        </p:nvSpPr>
        <p:spPr>
          <a:xfrm>
            <a:off x="293889" y="3429000"/>
            <a:ext cx="43791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b="1" cap="none" dirty="0">
                <a:solidFill>
                  <a:srgbClr val="FFFF00"/>
                </a:solidFill>
                <a:latin typeface="Calibri"/>
                <a:ea typeface="+mn-ea"/>
                <a:cs typeface="+mn-cs"/>
              </a:rPr>
              <a:t>Результаты  проверки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773104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-61658"/>
            <a:ext cx="5148064" cy="496588"/>
          </a:xfrm>
        </p:spPr>
        <p:txBody>
          <a:bodyPr/>
          <a:lstStyle/>
          <a:p>
            <a:pPr algn="l"/>
            <a:r>
              <a:rPr lang="ru-RU" sz="2400" b="1" cap="none" dirty="0">
                <a:solidFill>
                  <a:srgbClr val="FFFF00"/>
                </a:solidFill>
                <a:latin typeface="Calibri"/>
                <a:ea typeface="+mn-ea"/>
                <a:cs typeface="+mn-cs"/>
              </a:rPr>
              <a:t>Фрагмент кода приложения </a:t>
            </a:r>
            <a:r>
              <a:rPr lang="en-US" sz="2400" b="1" cap="none" dirty="0">
                <a:solidFill>
                  <a:srgbClr val="FFFF00"/>
                </a:solidFill>
                <a:latin typeface="Calibri"/>
                <a:ea typeface="+mn-ea"/>
                <a:cs typeface="+mn-cs"/>
              </a:rPr>
              <a:t>Python</a:t>
            </a:r>
            <a:endParaRPr lang="ru-RU" sz="2400" b="1" cap="none" dirty="0">
              <a:solidFill>
                <a:srgbClr val="FFFF00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79" name="Прямоугольник 178"/>
          <p:cNvSpPr/>
          <p:nvPr/>
        </p:nvSpPr>
        <p:spPr>
          <a:xfrm>
            <a:off x="9390481" y="-4045277"/>
            <a:ext cx="976549" cy="33855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Прибыль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DBE7F8C-37F3-405A-B315-394F3428C64C}"/>
              </a:ext>
            </a:extLst>
          </p:cNvPr>
          <p:cNvSpPr txBox="1"/>
          <p:nvPr/>
        </p:nvSpPr>
        <p:spPr>
          <a:xfrm>
            <a:off x="2771800" y="6364867"/>
            <a:ext cx="64183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https://github.com/AlexFatkin/UniversityScheduleController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6CD86D58-EA26-4575-9BFF-EED6ACA1C61E}"/>
              </a:ext>
            </a:extLst>
          </p:cNvPr>
          <p:cNvSpPr txBox="1"/>
          <p:nvPr/>
        </p:nvSpPr>
        <p:spPr>
          <a:xfrm>
            <a:off x="99239" y="6399102"/>
            <a:ext cx="28803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b="1" cap="none" dirty="0">
                <a:solidFill>
                  <a:srgbClr val="FFFF00"/>
                </a:solidFill>
                <a:latin typeface="Calibri"/>
                <a:ea typeface="+mn-ea"/>
                <a:cs typeface="+mn-cs"/>
              </a:rPr>
              <a:t>Полный код приложения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453130F-7F82-41F9-9BE0-CD3CD6E5F1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34241"/>
            <a:ext cx="9144000" cy="5609557"/>
          </a:xfrm>
          <a:prstGeom prst="rect">
            <a:avLst/>
          </a:prstGeom>
        </p:spPr>
      </p:pic>
      <p:sp>
        <p:nvSpPr>
          <p:cNvPr id="109" name="Номер слайда 2"/>
          <p:cNvSpPr txBox="1">
            <a:spLocks/>
          </p:cNvSpPr>
          <p:nvPr/>
        </p:nvSpPr>
        <p:spPr>
          <a:xfrm>
            <a:off x="7956376" y="6453988"/>
            <a:ext cx="10883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1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F3E586-5FD4-4BEF-86C2-17DF39B1715D}" type="slidenum">
              <a:rPr kumimoji="0" lang="ru-RU" sz="2800" b="1" i="0" u="none" strike="noStrike" kern="120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ru-RU" sz="2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04292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3" name="Номер слайда 2"/>
          <p:cNvSpPr txBox="1">
            <a:spLocks/>
          </p:cNvSpPr>
          <p:nvPr/>
        </p:nvSpPr>
        <p:spPr bwMode="auto">
          <a:xfrm>
            <a:off x="8028384" y="6448425"/>
            <a:ext cx="1010841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•"/>
              <a:defRPr sz="1700">
                <a:solidFill>
                  <a:schemeClr val="tx1"/>
                </a:solidFill>
                <a:latin typeface="Calibri" pitchFamily="34" charset="0"/>
              </a:defRPr>
            </a:lvl1pPr>
            <a:lvl2pPr indent="-28575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•"/>
              <a:defRPr sz="1700">
                <a:solidFill>
                  <a:schemeClr val="tx1"/>
                </a:solidFill>
                <a:latin typeface="Calibri" pitchFamily="34" charset="0"/>
              </a:defRPr>
            </a:lvl2pPr>
            <a:lvl3pPr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•"/>
              <a:defRPr sz="1700">
                <a:solidFill>
                  <a:schemeClr val="tx1"/>
                </a:solidFill>
                <a:latin typeface="Calibri" pitchFamily="34" charset="0"/>
              </a:defRPr>
            </a:lvl3pPr>
            <a:lvl4pPr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•"/>
              <a:defRPr sz="1700">
                <a:solidFill>
                  <a:schemeClr val="tx1"/>
                </a:solidFill>
                <a:latin typeface="Calibri" pitchFamily="34" charset="0"/>
              </a:defRPr>
            </a:lvl4pPr>
            <a:lvl5pPr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•"/>
              <a:defRPr sz="1700">
                <a:solidFill>
                  <a:schemeClr val="tx1"/>
                </a:solidFill>
                <a:latin typeface="Calibri" pitchFamily="34" charset="0"/>
              </a:defRPr>
            </a:lvl5pPr>
            <a:lvl6pPr indent="-228600" fontAlgn="base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•"/>
              <a:defRPr sz="1700">
                <a:solidFill>
                  <a:schemeClr val="tx1"/>
                </a:solidFill>
                <a:latin typeface="Calibri" pitchFamily="34" charset="0"/>
              </a:defRPr>
            </a:lvl6pPr>
            <a:lvl7pPr indent="-228600" fontAlgn="base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•"/>
              <a:defRPr sz="1700">
                <a:solidFill>
                  <a:schemeClr val="tx1"/>
                </a:solidFill>
                <a:latin typeface="Calibri" pitchFamily="34" charset="0"/>
              </a:defRPr>
            </a:lvl7pPr>
            <a:lvl8pPr indent="-228600" fontAlgn="base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•"/>
              <a:defRPr sz="1700">
                <a:solidFill>
                  <a:schemeClr val="tx1"/>
                </a:solidFill>
                <a:latin typeface="Calibri" pitchFamily="34" charset="0"/>
              </a:defRPr>
            </a:lvl8pPr>
            <a:lvl9pPr indent="-228600" fontAlgn="base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•"/>
              <a:defRPr sz="17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3B02491-9554-4017-ACA2-F4DF7FF08038}" type="slidenum">
              <a:rPr kumimoji="0" lang="ru-RU" altLang="ru-RU" sz="28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ru-RU" altLang="ru-RU" sz="2800" b="1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 idx="4294967295"/>
          </p:nvPr>
        </p:nvSpPr>
        <p:spPr>
          <a:xfrm>
            <a:off x="0" y="8969"/>
            <a:ext cx="2915816" cy="360363"/>
          </a:xfrm>
        </p:spPr>
        <p:txBody>
          <a:bodyPr/>
          <a:lstStyle/>
          <a:p>
            <a:pPr>
              <a:defRPr/>
            </a:pPr>
            <a:r>
              <a:rPr lang="ru-RU" sz="2400" b="1" cap="none" dirty="0">
                <a:solidFill>
                  <a:srgbClr val="FFFF00"/>
                </a:solidFill>
              </a:rPr>
              <a:t>Развитие проекта</a:t>
            </a:r>
            <a:endParaRPr lang="ru-RU" sz="2400" b="1" cap="none" dirty="0">
              <a:solidFill>
                <a:srgbClr val="FFFF00"/>
              </a:solidFill>
              <a:ea typeface="+mn-ea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483768" y="1908221"/>
            <a:ext cx="21075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Традиционное программирование</a:t>
            </a:r>
          </a:p>
        </p:txBody>
      </p:sp>
      <p:grpSp>
        <p:nvGrpSpPr>
          <p:cNvPr id="12" name="Группа 87"/>
          <p:cNvGrpSpPr>
            <a:grpSpLocks/>
          </p:cNvGrpSpPr>
          <p:nvPr/>
        </p:nvGrpSpPr>
        <p:grpSpPr bwMode="auto">
          <a:xfrm>
            <a:off x="2483768" y="1357997"/>
            <a:ext cx="1832235" cy="443024"/>
            <a:chOff x="3253081" y="508803"/>
            <a:chExt cx="1977058" cy="1897478"/>
          </a:xfrm>
        </p:grpSpPr>
        <p:sp>
          <p:nvSpPr>
            <p:cNvPr id="13" name="Скругленный прямоугольник 12"/>
            <p:cNvSpPr/>
            <p:nvPr/>
          </p:nvSpPr>
          <p:spPr>
            <a:xfrm>
              <a:off x="3253081" y="508803"/>
              <a:ext cx="1977058" cy="1897478"/>
            </a:xfrm>
            <a:prstGeom prst="roundRect">
              <a:avLst/>
            </a:prstGeom>
            <a:solidFill>
              <a:srgbClr val="7030A0"/>
            </a:solidFill>
            <a:ln w="25400">
              <a:solidFill>
                <a:schemeClr val="tx1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Скругленный прямоугольник 12"/>
            <p:cNvSpPr/>
            <p:nvPr/>
          </p:nvSpPr>
          <p:spPr>
            <a:xfrm>
              <a:off x="3447874" y="1031863"/>
              <a:ext cx="1519557" cy="63847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30480" tIns="30480" rIns="30480" bIns="30480" spcCol="1270" anchor="ctr"/>
            <a:lstStyle/>
            <a:p>
              <a:pPr marL="0" marR="0" lvl="0" indent="0" algn="ctr" defTabSz="533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Обработка</a:t>
              </a:r>
            </a:p>
          </p:txBody>
        </p:sp>
      </p:grpSp>
      <p:grpSp>
        <p:nvGrpSpPr>
          <p:cNvPr id="15" name="Группа 93"/>
          <p:cNvGrpSpPr>
            <a:grpSpLocks/>
          </p:cNvGrpSpPr>
          <p:nvPr/>
        </p:nvGrpSpPr>
        <p:grpSpPr bwMode="auto">
          <a:xfrm>
            <a:off x="251520" y="692696"/>
            <a:ext cx="1512168" cy="361641"/>
            <a:chOff x="1969438" y="3859898"/>
            <a:chExt cx="1334132" cy="387515"/>
          </a:xfrm>
        </p:grpSpPr>
        <p:sp>
          <p:nvSpPr>
            <p:cNvPr id="16" name="Скругленный прямоугольник 15"/>
            <p:cNvSpPr/>
            <p:nvPr/>
          </p:nvSpPr>
          <p:spPr>
            <a:xfrm>
              <a:off x="1969439" y="3879195"/>
              <a:ext cx="1334131" cy="368218"/>
            </a:xfrm>
            <a:prstGeom prst="roundRect">
              <a:avLst/>
            </a:prstGeom>
            <a:solidFill>
              <a:srgbClr val="7030A0"/>
            </a:solidFill>
            <a:ln w="25400">
              <a:solidFill>
                <a:schemeClr val="tx1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Скругленный прямоугольник 21"/>
            <p:cNvSpPr/>
            <p:nvPr/>
          </p:nvSpPr>
          <p:spPr>
            <a:xfrm>
              <a:off x="1969438" y="3859898"/>
              <a:ext cx="1334132" cy="35955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30480" tIns="30480" rIns="30480" bIns="30480" spcCol="1270" anchor="ctr"/>
            <a:lstStyle/>
            <a:p>
              <a:pPr marL="0" marR="0" lvl="0" indent="0" algn="ctr" defTabSz="533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Алгоритм</a:t>
              </a:r>
            </a:p>
          </p:txBody>
        </p:sp>
      </p:grpSp>
      <p:grpSp>
        <p:nvGrpSpPr>
          <p:cNvPr id="18" name="Группа 31"/>
          <p:cNvGrpSpPr>
            <a:grpSpLocks/>
          </p:cNvGrpSpPr>
          <p:nvPr/>
        </p:nvGrpSpPr>
        <p:grpSpPr bwMode="auto">
          <a:xfrm>
            <a:off x="4869765" y="1409636"/>
            <a:ext cx="1440160" cy="353066"/>
            <a:chOff x="1246306" y="3805699"/>
            <a:chExt cx="964078" cy="541527"/>
          </a:xfrm>
        </p:grpSpPr>
        <p:sp>
          <p:nvSpPr>
            <p:cNvPr id="19" name="Скругленный прямоугольник 18"/>
            <p:cNvSpPr/>
            <p:nvPr/>
          </p:nvSpPr>
          <p:spPr>
            <a:xfrm>
              <a:off x="1287147" y="3805699"/>
              <a:ext cx="860844" cy="529904"/>
            </a:xfrm>
            <a:prstGeom prst="roundRect">
              <a:avLst/>
            </a:prstGeom>
            <a:solidFill>
              <a:srgbClr val="7030A0"/>
            </a:solidFill>
            <a:ln w="25400">
              <a:solidFill>
                <a:schemeClr val="tx1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" name="Скругленный прямоугольник 21"/>
            <p:cNvSpPr/>
            <p:nvPr/>
          </p:nvSpPr>
          <p:spPr>
            <a:xfrm>
              <a:off x="1246306" y="3805699"/>
              <a:ext cx="964078" cy="54152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30480" tIns="30480" rIns="30480" bIns="30480" spcCol="1270" anchor="ctr"/>
            <a:lstStyle/>
            <a:p>
              <a:pPr marL="0" marR="0" lvl="0" indent="0" algn="ctr" defTabSz="533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Результат</a:t>
              </a:r>
            </a:p>
          </p:txBody>
        </p:sp>
      </p:grpSp>
      <p:grpSp>
        <p:nvGrpSpPr>
          <p:cNvPr id="21" name="Группа 93"/>
          <p:cNvGrpSpPr>
            <a:grpSpLocks/>
          </p:cNvGrpSpPr>
          <p:nvPr/>
        </p:nvGrpSpPr>
        <p:grpSpPr bwMode="auto">
          <a:xfrm>
            <a:off x="395536" y="2216237"/>
            <a:ext cx="1381906" cy="353781"/>
            <a:chOff x="1969439" y="3736053"/>
            <a:chExt cx="1047598" cy="607240"/>
          </a:xfrm>
        </p:grpSpPr>
        <p:sp>
          <p:nvSpPr>
            <p:cNvPr id="22" name="Скругленный прямоугольник 21"/>
            <p:cNvSpPr/>
            <p:nvPr/>
          </p:nvSpPr>
          <p:spPr>
            <a:xfrm>
              <a:off x="1969439" y="3736053"/>
              <a:ext cx="1047598" cy="607240"/>
            </a:xfrm>
            <a:prstGeom prst="roundRect">
              <a:avLst/>
            </a:prstGeom>
            <a:solidFill>
              <a:srgbClr val="7030A0"/>
            </a:solidFill>
            <a:ln w="25400">
              <a:solidFill>
                <a:schemeClr val="tx1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3" name="Скругленный прямоугольник 21"/>
            <p:cNvSpPr/>
            <p:nvPr/>
          </p:nvSpPr>
          <p:spPr>
            <a:xfrm>
              <a:off x="1969439" y="3859898"/>
              <a:ext cx="963790" cy="35955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30480" tIns="30480" rIns="30480" bIns="30480" spcCol="1270" anchor="ctr"/>
            <a:lstStyle/>
            <a:p>
              <a:pPr marL="0" marR="0" lvl="0" indent="0" algn="ctr" defTabSz="533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Данные</a:t>
              </a:r>
            </a:p>
          </p:txBody>
        </p:sp>
      </p:grpSp>
      <p:cxnSp>
        <p:nvCxnSpPr>
          <p:cNvPr id="24" name="Соединительная линия уступом 23"/>
          <p:cNvCxnSpPr>
            <a:stCxn id="19" idx="1"/>
            <a:endCxn id="13" idx="3"/>
          </p:cNvCxnSpPr>
          <p:nvPr/>
        </p:nvCxnSpPr>
        <p:spPr>
          <a:xfrm rot="10800000">
            <a:off x="4316004" y="1579510"/>
            <a:ext cx="614771" cy="2871"/>
          </a:xfrm>
          <a:prstGeom prst="bentConnector3">
            <a:avLst>
              <a:gd name="adj1" fmla="val 50000"/>
            </a:avLst>
          </a:prstGeom>
          <a:ln w="31750">
            <a:solidFill>
              <a:schemeClr val="tx1"/>
            </a:solidFill>
            <a:headEnd type="arrow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Соединительная линия уступом 27"/>
          <p:cNvCxnSpPr>
            <a:stCxn id="13" idx="1"/>
            <a:endCxn id="22" idx="3"/>
          </p:cNvCxnSpPr>
          <p:nvPr/>
        </p:nvCxnSpPr>
        <p:spPr>
          <a:xfrm rot="10800000" flipV="1">
            <a:off x="1777442" y="1579508"/>
            <a:ext cx="706326" cy="813619"/>
          </a:xfrm>
          <a:prstGeom prst="bentConnector3">
            <a:avLst>
              <a:gd name="adj1" fmla="val 50000"/>
            </a:avLst>
          </a:prstGeom>
          <a:ln w="31750">
            <a:solidFill>
              <a:schemeClr val="tx1"/>
            </a:solidFill>
            <a:headEnd type="arrow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Соединительная линия уступом 30"/>
          <p:cNvCxnSpPr>
            <a:stCxn id="13" idx="1"/>
            <a:endCxn id="16" idx="3"/>
          </p:cNvCxnSpPr>
          <p:nvPr/>
        </p:nvCxnSpPr>
        <p:spPr>
          <a:xfrm rot="10800000">
            <a:off x="1763688" y="882521"/>
            <a:ext cx="720080" cy="696988"/>
          </a:xfrm>
          <a:prstGeom prst="bentConnector3">
            <a:avLst>
              <a:gd name="adj1" fmla="val 50000"/>
            </a:avLst>
          </a:prstGeom>
          <a:ln w="31750">
            <a:solidFill>
              <a:schemeClr val="tx1"/>
            </a:solidFill>
            <a:headEnd type="arrow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616568" y="5107240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Нейронная сеть. </a:t>
            </a:r>
          </a:p>
        </p:txBody>
      </p:sp>
      <p:grpSp>
        <p:nvGrpSpPr>
          <p:cNvPr id="35" name="Группа 87"/>
          <p:cNvGrpSpPr>
            <a:grpSpLocks/>
          </p:cNvGrpSpPr>
          <p:nvPr/>
        </p:nvGrpSpPr>
        <p:grpSpPr bwMode="auto">
          <a:xfrm>
            <a:off x="2545957" y="4491472"/>
            <a:ext cx="1832235" cy="443024"/>
            <a:chOff x="3253081" y="508803"/>
            <a:chExt cx="1977058" cy="1897478"/>
          </a:xfrm>
        </p:grpSpPr>
        <p:sp>
          <p:nvSpPr>
            <p:cNvPr id="36" name="Скругленный прямоугольник 35"/>
            <p:cNvSpPr/>
            <p:nvPr/>
          </p:nvSpPr>
          <p:spPr>
            <a:xfrm>
              <a:off x="3253081" y="508803"/>
              <a:ext cx="1977058" cy="1897478"/>
            </a:xfrm>
            <a:prstGeom prst="roundRect">
              <a:avLst/>
            </a:prstGeom>
            <a:solidFill>
              <a:srgbClr val="7030A0"/>
            </a:solidFill>
            <a:ln w="25400">
              <a:solidFill>
                <a:schemeClr val="tx1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7" name="Скругленный прямоугольник 12"/>
            <p:cNvSpPr/>
            <p:nvPr/>
          </p:nvSpPr>
          <p:spPr>
            <a:xfrm>
              <a:off x="3447874" y="1031863"/>
              <a:ext cx="1519557" cy="63847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30480" tIns="30480" rIns="30480" bIns="30480" spcCol="1270" anchor="ctr"/>
            <a:lstStyle/>
            <a:p>
              <a:pPr marL="0" marR="0" lvl="0" indent="0" algn="ctr" defTabSz="533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Обучение</a:t>
              </a:r>
            </a:p>
          </p:txBody>
        </p:sp>
      </p:grpSp>
      <p:grpSp>
        <p:nvGrpSpPr>
          <p:cNvPr id="38" name="Группа 93"/>
          <p:cNvGrpSpPr>
            <a:grpSpLocks/>
          </p:cNvGrpSpPr>
          <p:nvPr/>
        </p:nvGrpSpPr>
        <p:grpSpPr bwMode="auto">
          <a:xfrm>
            <a:off x="313709" y="3789040"/>
            <a:ext cx="1512168" cy="361641"/>
            <a:chOff x="1969438" y="3859898"/>
            <a:chExt cx="1334132" cy="387515"/>
          </a:xfrm>
        </p:grpSpPr>
        <p:sp>
          <p:nvSpPr>
            <p:cNvPr id="39" name="Скругленный прямоугольник 38"/>
            <p:cNvSpPr/>
            <p:nvPr/>
          </p:nvSpPr>
          <p:spPr>
            <a:xfrm>
              <a:off x="1969439" y="3879195"/>
              <a:ext cx="1334131" cy="368218"/>
            </a:xfrm>
            <a:prstGeom prst="roundRect">
              <a:avLst/>
            </a:prstGeom>
            <a:solidFill>
              <a:srgbClr val="7030A0"/>
            </a:solidFill>
            <a:ln w="25400">
              <a:solidFill>
                <a:schemeClr val="tx1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0" name="Скругленный прямоугольник 21"/>
            <p:cNvSpPr/>
            <p:nvPr/>
          </p:nvSpPr>
          <p:spPr>
            <a:xfrm>
              <a:off x="1969438" y="3859898"/>
              <a:ext cx="1334132" cy="35955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30480" tIns="30480" rIns="30480" bIns="30480" spcCol="1270" anchor="ctr"/>
            <a:lstStyle/>
            <a:p>
              <a:pPr marL="0" marR="0" lvl="0" indent="0" algn="ctr" defTabSz="533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Результат</a:t>
              </a:r>
            </a:p>
          </p:txBody>
        </p:sp>
      </p:grpSp>
      <p:grpSp>
        <p:nvGrpSpPr>
          <p:cNvPr id="41" name="Группа 31"/>
          <p:cNvGrpSpPr>
            <a:grpSpLocks/>
          </p:cNvGrpSpPr>
          <p:nvPr/>
        </p:nvGrpSpPr>
        <p:grpSpPr bwMode="auto">
          <a:xfrm>
            <a:off x="5017489" y="4536452"/>
            <a:ext cx="1440160" cy="353066"/>
            <a:chOff x="1246306" y="3805699"/>
            <a:chExt cx="964078" cy="541527"/>
          </a:xfrm>
        </p:grpSpPr>
        <p:sp>
          <p:nvSpPr>
            <p:cNvPr id="42" name="Скругленный прямоугольник 41"/>
            <p:cNvSpPr/>
            <p:nvPr/>
          </p:nvSpPr>
          <p:spPr>
            <a:xfrm>
              <a:off x="1287147" y="3805699"/>
              <a:ext cx="860844" cy="529904"/>
            </a:xfrm>
            <a:prstGeom prst="roundRect">
              <a:avLst/>
            </a:prstGeom>
            <a:solidFill>
              <a:srgbClr val="7030A0"/>
            </a:solidFill>
            <a:ln w="25400">
              <a:solidFill>
                <a:schemeClr val="tx1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3" name="Скругленный прямоугольник 21"/>
            <p:cNvSpPr/>
            <p:nvPr/>
          </p:nvSpPr>
          <p:spPr>
            <a:xfrm>
              <a:off x="1246306" y="3805699"/>
              <a:ext cx="964078" cy="54152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30480" tIns="30480" rIns="30480" bIns="30480" spcCol="1270" anchor="ctr"/>
            <a:lstStyle/>
            <a:p>
              <a:pPr marL="0" marR="0" lvl="0" indent="0" algn="ctr" defTabSz="533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Алгоритм</a:t>
              </a:r>
            </a:p>
          </p:txBody>
        </p:sp>
      </p:grpSp>
      <p:grpSp>
        <p:nvGrpSpPr>
          <p:cNvPr id="44" name="Группа 93"/>
          <p:cNvGrpSpPr>
            <a:grpSpLocks/>
          </p:cNvGrpSpPr>
          <p:nvPr/>
        </p:nvGrpSpPr>
        <p:grpSpPr bwMode="auto">
          <a:xfrm>
            <a:off x="457725" y="5433609"/>
            <a:ext cx="1381906" cy="353781"/>
            <a:chOff x="1969439" y="3736053"/>
            <a:chExt cx="1047598" cy="607240"/>
          </a:xfrm>
        </p:grpSpPr>
        <p:sp>
          <p:nvSpPr>
            <p:cNvPr id="45" name="Скругленный прямоугольник 44"/>
            <p:cNvSpPr/>
            <p:nvPr/>
          </p:nvSpPr>
          <p:spPr>
            <a:xfrm>
              <a:off x="1969439" y="3736053"/>
              <a:ext cx="1047598" cy="607240"/>
            </a:xfrm>
            <a:prstGeom prst="roundRect">
              <a:avLst/>
            </a:prstGeom>
            <a:solidFill>
              <a:srgbClr val="7030A0"/>
            </a:solidFill>
            <a:ln w="25400">
              <a:solidFill>
                <a:schemeClr val="tx1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6" name="Скругленный прямоугольник 21"/>
            <p:cNvSpPr/>
            <p:nvPr/>
          </p:nvSpPr>
          <p:spPr>
            <a:xfrm>
              <a:off x="1969439" y="3859898"/>
              <a:ext cx="963790" cy="35955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30480" tIns="30480" rIns="30480" bIns="30480" spcCol="1270" anchor="ctr"/>
            <a:lstStyle/>
            <a:p>
              <a:pPr marL="0" marR="0" lvl="0" indent="0" algn="ctr" defTabSz="533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Данные</a:t>
              </a:r>
            </a:p>
          </p:txBody>
        </p:sp>
      </p:grpSp>
      <p:cxnSp>
        <p:nvCxnSpPr>
          <p:cNvPr id="47" name="Соединительная линия уступом 46"/>
          <p:cNvCxnSpPr>
            <a:stCxn id="42" idx="1"/>
            <a:endCxn id="36" idx="3"/>
          </p:cNvCxnSpPr>
          <p:nvPr/>
        </p:nvCxnSpPr>
        <p:spPr>
          <a:xfrm rot="10800000" flipV="1">
            <a:off x="4378192" y="4709196"/>
            <a:ext cx="700306" cy="3788"/>
          </a:xfrm>
          <a:prstGeom prst="bentConnector3">
            <a:avLst>
              <a:gd name="adj1" fmla="val 50000"/>
            </a:avLst>
          </a:prstGeom>
          <a:ln w="31750">
            <a:solidFill>
              <a:schemeClr val="tx1"/>
            </a:solidFill>
            <a:headEnd type="arrow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Соединительная линия уступом 47"/>
          <p:cNvCxnSpPr>
            <a:stCxn id="36" idx="1"/>
            <a:endCxn id="45" idx="3"/>
          </p:cNvCxnSpPr>
          <p:nvPr/>
        </p:nvCxnSpPr>
        <p:spPr>
          <a:xfrm rot="10800000" flipV="1">
            <a:off x="1839631" y="4712984"/>
            <a:ext cx="706326" cy="897516"/>
          </a:xfrm>
          <a:prstGeom prst="bentConnector3">
            <a:avLst>
              <a:gd name="adj1" fmla="val 50000"/>
            </a:avLst>
          </a:prstGeom>
          <a:ln w="31750">
            <a:solidFill>
              <a:schemeClr val="tx1"/>
            </a:solidFill>
            <a:headEnd type="arrow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Соединительная линия уступом 48"/>
          <p:cNvCxnSpPr>
            <a:stCxn id="36" idx="1"/>
            <a:endCxn id="39" idx="3"/>
          </p:cNvCxnSpPr>
          <p:nvPr/>
        </p:nvCxnSpPr>
        <p:spPr>
          <a:xfrm rot="10800000">
            <a:off x="1825877" y="3978866"/>
            <a:ext cx="720080" cy="734119"/>
          </a:xfrm>
          <a:prstGeom prst="bentConnector3">
            <a:avLst>
              <a:gd name="adj1" fmla="val 50000"/>
            </a:avLst>
          </a:prstGeom>
          <a:ln w="31750">
            <a:solidFill>
              <a:schemeClr val="tx1"/>
            </a:solidFill>
            <a:headEnd type="arrow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Группа 93"/>
          <p:cNvGrpSpPr>
            <a:grpSpLocks/>
          </p:cNvGrpSpPr>
          <p:nvPr/>
        </p:nvGrpSpPr>
        <p:grpSpPr bwMode="auto">
          <a:xfrm>
            <a:off x="5193705" y="5585230"/>
            <a:ext cx="1084578" cy="579867"/>
            <a:chOff x="1916702" y="3708549"/>
            <a:chExt cx="1047598" cy="607240"/>
          </a:xfrm>
        </p:grpSpPr>
        <p:sp>
          <p:nvSpPr>
            <p:cNvPr id="51" name="Скругленный прямоугольник 50"/>
            <p:cNvSpPr/>
            <p:nvPr/>
          </p:nvSpPr>
          <p:spPr>
            <a:xfrm>
              <a:off x="1916702" y="3708549"/>
              <a:ext cx="1047598" cy="607240"/>
            </a:xfrm>
            <a:prstGeom prst="roundRect">
              <a:avLst/>
            </a:prstGeom>
            <a:solidFill>
              <a:srgbClr val="7030A0"/>
            </a:solidFill>
            <a:ln w="25400">
              <a:solidFill>
                <a:schemeClr val="tx1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2" name="Скругленный прямоугольник 21"/>
            <p:cNvSpPr/>
            <p:nvPr/>
          </p:nvSpPr>
          <p:spPr>
            <a:xfrm>
              <a:off x="1969439" y="3859898"/>
              <a:ext cx="963790" cy="35955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30480" tIns="30480" rIns="30480" bIns="30480" spcCol="1270" anchor="ctr"/>
            <a:lstStyle/>
            <a:p>
              <a:pPr marL="0" marR="0" lvl="0" indent="0" algn="ctr" defTabSz="533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Новые</a:t>
              </a:r>
              <a:br>
                <a:rPr kumimoji="0" lang="ru-RU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</a:br>
              <a:r>
                <a:rPr kumimoji="0" lang="ru-RU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данные</a:t>
              </a:r>
            </a:p>
          </p:txBody>
        </p:sp>
      </p:grpSp>
      <p:cxnSp>
        <p:nvCxnSpPr>
          <p:cNvPr id="53" name="Соединительная линия уступом 52"/>
          <p:cNvCxnSpPr>
            <a:stCxn id="43" idx="2"/>
            <a:endCxn id="51" idx="0"/>
          </p:cNvCxnSpPr>
          <p:nvPr/>
        </p:nvCxnSpPr>
        <p:spPr>
          <a:xfrm rot="5400000">
            <a:off x="5388926" y="5236587"/>
            <a:ext cx="695712" cy="1575"/>
          </a:xfrm>
          <a:prstGeom prst="bentConnector3">
            <a:avLst>
              <a:gd name="adj1" fmla="val 50000"/>
            </a:avLst>
          </a:prstGeom>
          <a:ln w="31750">
            <a:solidFill>
              <a:schemeClr val="tx1"/>
            </a:solidFill>
            <a:headEnd type="arrow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Группа 93"/>
          <p:cNvGrpSpPr>
            <a:grpSpLocks/>
          </p:cNvGrpSpPr>
          <p:nvPr/>
        </p:nvGrpSpPr>
        <p:grpSpPr bwMode="auto">
          <a:xfrm>
            <a:off x="7017928" y="4531712"/>
            <a:ext cx="1381906" cy="353781"/>
            <a:chOff x="1969439" y="3736053"/>
            <a:chExt cx="1047598" cy="607240"/>
          </a:xfrm>
        </p:grpSpPr>
        <p:sp>
          <p:nvSpPr>
            <p:cNvPr id="55" name="Скругленный прямоугольник 54"/>
            <p:cNvSpPr/>
            <p:nvPr/>
          </p:nvSpPr>
          <p:spPr>
            <a:xfrm>
              <a:off x="1969439" y="3736053"/>
              <a:ext cx="1047598" cy="607240"/>
            </a:xfrm>
            <a:prstGeom prst="roundRect">
              <a:avLst/>
            </a:prstGeom>
            <a:solidFill>
              <a:srgbClr val="7030A0"/>
            </a:solidFill>
            <a:ln w="25400">
              <a:solidFill>
                <a:schemeClr val="tx1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6" name="Скругленный прямоугольник 21"/>
            <p:cNvSpPr/>
            <p:nvPr/>
          </p:nvSpPr>
          <p:spPr>
            <a:xfrm>
              <a:off x="1969439" y="3859898"/>
              <a:ext cx="963790" cy="35955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30480" tIns="30480" rIns="30480" bIns="30480" spcCol="1270" anchor="ctr"/>
            <a:lstStyle/>
            <a:p>
              <a:pPr marL="0" marR="0" lvl="0" indent="0" algn="ctr" defTabSz="533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Результат</a:t>
              </a:r>
            </a:p>
          </p:txBody>
        </p:sp>
      </p:grpSp>
      <p:cxnSp>
        <p:nvCxnSpPr>
          <p:cNvPr id="60" name="Соединительная линия уступом 59"/>
          <p:cNvCxnSpPr>
            <a:stCxn id="56" idx="1"/>
            <a:endCxn id="42" idx="3"/>
          </p:cNvCxnSpPr>
          <p:nvPr/>
        </p:nvCxnSpPr>
        <p:spPr>
          <a:xfrm rot="10800000" flipV="1">
            <a:off x="6364446" y="4708602"/>
            <a:ext cx="653483" cy="593"/>
          </a:xfrm>
          <a:prstGeom prst="bentConnector3">
            <a:avLst>
              <a:gd name="adj1" fmla="val 50000"/>
            </a:avLst>
          </a:prstGeom>
          <a:ln w="31750">
            <a:solidFill>
              <a:schemeClr val="tx1"/>
            </a:solidFill>
            <a:headEnd type="arrow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8D733455-A0FC-4A0F-A3DF-F73E7AC6D3F6}"/>
              </a:ext>
            </a:extLst>
          </p:cNvPr>
          <p:cNvSpPr txBox="1"/>
          <p:nvPr/>
        </p:nvSpPr>
        <p:spPr>
          <a:xfrm>
            <a:off x="117118" y="4225529"/>
            <a:ext cx="20516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800" b="1" dirty="0">
                <a:solidFill>
                  <a:srgbClr val="FFFFFF"/>
                </a:solidFill>
                <a:latin typeface="Calibri"/>
              </a:rPr>
              <a:t>Нежелательные явления</a:t>
            </a:r>
            <a:endParaRPr kumimoji="0" lang="ru-RU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1F09334-F7C5-4569-8705-61E5A06EA84B}"/>
              </a:ext>
            </a:extLst>
          </p:cNvPr>
          <p:cNvSpPr txBox="1"/>
          <p:nvPr/>
        </p:nvSpPr>
        <p:spPr>
          <a:xfrm>
            <a:off x="4855652" y="4022594"/>
            <a:ext cx="17316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800" b="1" dirty="0">
                <a:solidFill>
                  <a:srgbClr val="FFFFFF"/>
                </a:solidFill>
                <a:latin typeface="Calibri"/>
              </a:rPr>
              <a:t>Расписание</a:t>
            </a:r>
            <a:endParaRPr kumimoji="0" lang="ru-RU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2E0E0FE-A5F7-463F-9BF7-0370A52C5E39}"/>
              </a:ext>
            </a:extLst>
          </p:cNvPr>
          <p:cNvSpPr txBox="1"/>
          <p:nvPr/>
        </p:nvSpPr>
        <p:spPr>
          <a:xfrm>
            <a:off x="334140" y="5951021"/>
            <a:ext cx="173163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800" b="1" dirty="0">
                <a:solidFill>
                  <a:srgbClr val="FFFFFF"/>
                </a:solidFill>
                <a:latin typeface="Calibri"/>
              </a:rPr>
              <a:t>Предметная область</a:t>
            </a:r>
            <a:endParaRPr kumimoji="0" lang="ru-RU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9140D19-D679-4712-98C8-E5A6AEFBA05F}"/>
              </a:ext>
            </a:extLst>
          </p:cNvPr>
          <p:cNvSpPr txBox="1"/>
          <p:nvPr/>
        </p:nvSpPr>
        <p:spPr>
          <a:xfrm>
            <a:off x="4547917" y="552022"/>
            <a:ext cx="20516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800" b="1" dirty="0">
                <a:solidFill>
                  <a:srgbClr val="FFFFFF"/>
                </a:solidFill>
                <a:latin typeface="Calibri"/>
              </a:rPr>
              <a:t>Нежелательные явления</a:t>
            </a:r>
            <a:endParaRPr kumimoji="0" lang="ru-RU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943F1D4-8612-429B-AB3C-69F61CD56FE1}"/>
              </a:ext>
            </a:extLst>
          </p:cNvPr>
          <p:cNvSpPr txBox="1"/>
          <p:nvPr/>
        </p:nvSpPr>
        <p:spPr>
          <a:xfrm>
            <a:off x="141786" y="1075630"/>
            <a:ext cx="17316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800" b="1" dirty="0">
                <a:solidFill>
                  <a:srgbClr val="FFFFFF"/>
                </a:solidFill>
                <a:latin typeface="Calibri"/>
              </a:rPr>
              <a:t>Расписание</a:t>
            </a:r>
            <a:endParaRPr kumimoji="0" lang="ru-RU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8CF70C7-4470-4BBD-8687-CA6131E72C67}"/>
              </a:ext>
            </a:extLst>
          </p:cNvPr>
          <p:cNvSpPr txBox="1"/>
          <p:nvPr/>
        </p:nvSpPr>
        <p:spPr>
          <a:xfrm>
            <a:off x="251520" y="2656271"/>
            <a:ext cx="173163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800" b="1" dirty="0">
                <a:solidFill>
                  <a:srgbClr val="FFFFFF"/>
                </a:solidFill>
                <a:latin typeface="Calibri"/>
              </a:rPr>
              <a:t>Предметная область</a:t>
            </a:r>
            <a:endParaRPr kumimoji="0" lang="ru-RU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481083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3" name="Номер слайда 2"/>
          <p:cNvSpPr txBox="1">
            <a:spLocks/>
          </p:cNvSpPr>
          <p:nvPr/>
        </p:nvSpPr>
        <p:spPr bwMode="auto">
          <a:xfrm>
            <a:off x="8028384" y="6448425"/>
            <a:ext cx="1010841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•"/>
              <a:defRPr sz="1700">
                <a:solidFill>
                  <a:schemeClr val="tx1"/>
                </a:solidFill>
                <a:latin typeface="Calibri" pitchFamily="34" charset="0"/>
              </a:defRPr>
            </a:lvl1pPr>
            <a:lvl2pPr indent="-28575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•"/>
              <a:defRPr sz="1700">
                <a:solidFill>
                  <a:schemeClr val="tx1"/>
                </a:solidFill>
                <a:latin typeface="Calibri" pitchFamily="34" charset="0"/>
              </a:defRPr>
            </a:lvl2pPr>
            <a:lvl3pPr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•"/>
              <a:defRPr sz="1700">
                <a:solidFill>
                  <a:schemeClr val="tx1"/>
                </a:solidFill>
                <a:latin typeface="Calibri" pitchFamily="34" charset="0"/>
              </a:defRPr>
            </a:lvl3pPr>
            <a:lvl4pPr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•"/>
              <a:defRPr sz="1700">
                <a:solidFill>
                  <a:schemeClr val="tx1"/>
                </a:solidFill>
                <a:latin typeface="Calibri" pitchFamily="34" charset="0"/>
              </a:defRPr>
            </a:lvl4pPr>
            <a:lvl5pPr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•"/>
              <a:defRPr sz="1700">
                <a:solidFill>
                  <a:schemeClr val="tx1"/>
                </a:solidFill>
                <a:latin typeface="Calibri" pitchFamily="34" charset="0"/>
              </a:defRPr>
            </a:lvl5pPr>
            <a:lvl6pPr indent="-228600" fontAlgn="base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•"/>
              <a:defRPr sz="1700">
                <a:solidFill>
                  <a:schemeClr val="tx1"/>
                </a:solidFill>
                <a:latin typeface="Calibri" pitchFamily="34" charset="0"/>
              </a:defRPr>
            </a:lvl6pPr>
            <a:lvl7pPr indent="-228600" fontAlgn="base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•"/>
              <a:defRPr sz="1700">
                <a:solidFill>
                  <a:schemeClr val="tx1"/>
                </a:solidFill>
                <a:latin typeface="Calibri" pitchFamily="34" charset="0"/>
              </a:defRPr>
            </a:lvl7pPr>
            <a:lvl8pPr indent="-228600" fontAlgn="base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•"/>
              <a:defRPr sz="1700">
                <a:solidFill>
                  <a:schemeClr val="tx1"/>
                </a:solidFill>
                <a:latin typeface="Calibri" pitchFamily="34" charset="0"/>
              </a:defRPr>
            </a:lvl8pPr>
            <a:lvl9pPr indent="-228600" fontAlgn="base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•"/>
              <a:defRPr sz="17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3B02491-9554-4017-ACA2-F4DF7FF08038}" type="slidenum">
              <a:rPr kumimoji="0" lang="ru-RU" altLang="ru-RU" sz="28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ru-RU" altLang="ru-RU" sz="2800" b="1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 idx="4294967295"/>
          </p:nvPr>
        </p:nvSpPr>
        <p:spPr>
          <a:xfrm>
            <a:off x="0" y="8969"/>
            <a:ext cx="4134728" cy="360363"/>
          </a:xfrm>
        </p:spPr>
        <p:txBody>
          <a:bodyPr/>
          <a:lstStyle/>
          <a:p>
            <a:pPr>
              <a:defRPr/>
            </a:pPr>
            <a:r>
              <a:rPr lang="ru-RU" sz="2400" b="1" cap="none" dirty="0">
                <a:solidFill>
                  <a:srgbClr val="FFFF00"/>
                </a:solidFill>
                <a:ea typeface="+mn-ea"/>
                <a:cs typeface="+mn-cs"/>
              </a:rPr>
              <a:t>Административный ресурс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317017" y="542000"/>
            <a:ext cx="21075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Традиционное программирование</a:t>
            </a:r>
          </a:p>
        </p:txBody>
      </p:sp>
      <p:grpSp>
        <p:nvGrpSpPr>
          <p:cNvPr id="12" name="Группа 87"/>
          <p:cNvGrpSpPr>
            <a:grpSpLocks/>
          </p:cNvGrpSpPr>
          <p:nvPr/>
        </p:nvGrpSpPr>
        <p:grpSpPr bwMode="auto">
          <a:xfrm>
            <a:off x="2667757" y="1357997"/>
            <a:ext cx="1832235" cy="443024"/>
            <a:chOff x="3253081" y="508803"/>
            <a:chExt cx="1977058" cy="1897478"/>
          </a:xfrm>
        </p:grpSpPr>
        <p:sp>
          <p:nvSpPr>
            <p:cNvPr id="13" name="Скругленный прямоугольник 12"/>
            <p:cNvSpPr/>
            <p:nvPr/>
          </p:nvSpPr>
          <p:spPr>
            <a:xfrm>
              <a:off x="3253081" y="508803"/>
              <a:ext cx="1977058" cy="1897478"/>
            </a:xfrm>
            <a:prstGeom prst="roundRect">
              <a:avLst/>
            </a:prstGeom>
            <a:solidFill>
              <a:srgbClr val="7030A0"/>
            </a:solidFill>
            <a:ln w="25400">
              <a:solidFill>
                <a:schemeClr val="tx1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Скругленный прямоугольник 12"/>
            <p:cNvSpPr/>
            <p:nvPr/>
          </p:nvSpPr>
          <p:spPr>
            <a:xfrm>
              <a:off x="3447874" y="1031863"/>
              <a:ext cx="1519557" cy="63847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30480" tIns="30480" rIns="30480" bIns="30480" spcCol="1270" anchor="ctr"/>
            <a:lstStyle/>
            <a:p>
              <a:pPr marL="0" marR="0" lvl="0" indent="0" algn="ctr" defTabSz="533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Обработка</a:t>
              </a:r>
            </a:p>
          </p:txBody>
        </p:sp>
      </p:grpSp>
      <p:grpSp>
        <p:nvGrpSpPr>
          <p:cNvPr id="15" name="Группа 93"/>
          <p:cNvGrpSpPr>
            <a:grpSpLocks/>
          </p:cNvGrpSpPr>
          <p:nvPr/>
        </p:nvGrpSpPr>
        <p:grpSpPr bwMode="auto">
          <a:xfrm>
            <a:off x="251520" y="692696"/>
            <a:ext cx="1512168" cy="361641"/>
            <a:chOff x="1969438" y="3859898"/>
            <a:chExt cx="1334132" cy="387515"/>
          </a:xfrm>
        </p:grpSpPr>
        <p:sp>
          <p:nvSpPr>
            <p:cNvPr id="16" name="Скругленный прямоугольник 15"/>
            <p:cNvSpPr/>
            <p:nvPr/>
          </p:nvSpPr>
          <p:spPr>
            <a:xfrm>
              <a:off x="1969439" y="3879195"/>
              <a:ext cx="1334131" cy="368218"/>
            </a:xfrm>
            <a:prstGeom prst="roundRect">
              <a:avLst/>
            </a:prstGeom>
            <a:solidFill>
              <a:srgbClr val="7030A0"/>
            </a:solidFill>
            <a:ln w="25400">
              <a:solidFill>
                <a:schemeClr val="tx1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Скругленный прямоугольник 21"/>
            <p:cNvSpPr/>
            <p:nvPr/>
          </p:nvSpPr>
          <p:spPr>
            <a:xfrm>
              <a:off x="1969438" y="3859898"/>
              <a:ext cx="1334132" cy="35955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30480" tIns="30480" rIns="30480" bIns="30480" spcCol="1270" anchor="ctr"/>
            <a:lstStyle/>
            <a:p>
              <a:pPr marL="0" marR="0" lvl="0" indent="0" algn="ctr" defTabSz="533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Алгоритм</a:t>
              </a:r>
            </a:p>
          </p:txBody>
        </p:sp>
      </p:grpSp>
      <p:grpSp>
        <p:nvGrpSpPr>
          <p:cNvPr id="18" name="Группа 31"/>
          <p:cNvGrpSpPr>
            <a:grpSpLocks/>
          </p:cNvGrpSpPr>
          <p:nvPr/>
        </p:nvGrpSpPr>
        <p:grpSpPr bwMode="auto">
          <a:xfrm>
            <a:off x="4869765" y="1409636"/>
            <a:ext cx="1440160" cy="353066"/>
            <a:chOff x="1246306" y="3805699"/>
            <a:chExt cx="964078" cy="541527"/>
          </a:xfrm>
        </p:grpSpPr>
        <p:sp>
          <p:nvSpPr>
            <p:cNvPr id="19" name="Скругленный прямоугольник 18"/>
            <p:cNvSpPr/>
            <p:nvPr/>
          </p:nvSpPr>
          <p:spPr>
            <a:xfrm>
              <a:off x="1287147" y="3805699"/>
              <a:ext cx="860844" cy="529904"/>
            </a:xfrm>
            <a:prstGeom prst="roundRect">
              <a:avLst/>
            </a:prstGeom>
            <a:solidFill>
              <a:srgbClr val="7030A0"/>
            </a:solidFill>
            <a:ln w="25400">
              <a:solidFill>
                <a:schemeClr val="tx1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" name="Скругленный прямоугольник 21"/>
            <p:cNvSpPr/>
            <p:nvPr/>
          </p:nvSpPr>
          <p:spPr>
            <a:xfrm>
              <a:off x="1246306" y="3805699"/>
              <a:ext cx="964078" cy="54152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30480" tIns="30480" rIns="30480" bIns="30480" spcCol="1270" anchor="ctr"/>
            <a:lstStyle/>
            <a:p>
              <a:pPr marL="0" marR="0" lvl="0" indent="0" algn="ctr" defTabSz="533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Результат</a:t>
              </a:r>
            </a:p>
          </p:txBody>
        </p:sp>
      </p:grpSp>
      <p:grpSp>
        <p:nvGrpSpPr>
          <p:cNvPr id="21" name="Группа 93"/>
          <p:cNvGrpSpPr>
            <a:grpSpLocks/>
          </p:cNvGrpSpPr>
          <p:nvPr/>
        </p:nvGrpSpPr>
        <p:grpSpPr bwMode="auto">
          <a:xfrm>
            <a:off x="395536" y="2216237"/>
            <a:ext cx="1381906" cy="353781"/>
            <a:chOff x="1969439" y="3736053"/>
            <a:chExt cx="1047598" cy="607240"/>
          </a:xfrm>
        </p:grpSpPr>
        <p:sp>
          <p:nvSpPr>
            <p:cNvPr id="22" name="Скругленный прямоугольник 21"/>
            <p:cNvSpPr/>
            <p:nvPr/>
          </p:nvSpPr>
          <p:spPr>
            <a:xfrm>
              <a:off x="1969439" y="3736053"/>
              <a:ext cx="1047598" cy="607240"/>
            </a:xfrm>
            <a:prstGeom prst="roundRect">
              <a:avLst/>
            </a:prstGeom>
            <a:solidFill>
              <a:srgbClr val="7030A0"/>
            </a:solidFill>
            <a:ln w="25400">
              <a:solidFill>
                <a:schemeClr val="tx1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3" name="Скругленный прямоугольник 21"/>
            <p:cNvSpPr/>
            <p:nvPr/>
          </p:nvSpPr>
          <p:spPr>
            <a:xfrm>
              <a:off x="1969439" y="3859898"/>
              <a:ext cx="963790" cy="35955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30480" tIns="30480" rIns="30480" bIns="30480" spcCol="1270" anchor="ctr"/>
            <a:lstStyle/>
            <a:p>
              <a:pPr marL="0" marR="0" lvl="0" indent="0" algn="ctr" defTabSz="533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Данные</a:t>
              </a:r>
            </a:p>
          </p:txBody>
        </p:sp>
      </p:grpSp>
      <p:cxnSp>
        <p:nvCxnSpPr>
          <p:cNvPr id="24" name="Соединительная линия уступом 23"/>
          <p:cNvCxnSpPr>
            <a:stCxn id="19" idx="1"/>
            <a:endCxn id="13" idx="3"/>
          </p:cNvCxnSpPr>
          <p:nvPr/>
        </p:nvCxnSpPr>
        <p:spPr>
          <a:xfrm rot="10800000">
            <a:off x="4499992" y="1579510"/>
            <a:ext cx="430782" cy="2871"/>
          </a:xfrm>
          <a:prstGeom prst="bentConnector3">
            <a:avLst>
              <a:gd name="adj1" fmla="val 50000"/>
            </a:avLst>
          </a:prstGeom>
          <a:ln w="31750">
            <a:solidFill>
              <a:schemeClr val="tx1"/>
            </a:solidFill>
            <a:headEnd type="arrow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Соединительная линия уступом 27"/>
          <p:cNvCxnSpPr>
            <a:stCxn id="13" idx="1"/>
            <a:endCxn id="22" idx="3"/>
          </p:cNvCxnSpPr>
          <p:nvPr/>
        </p:nvCxnSpPr>
        <p:spPr>
          <a:xfrm rot="10800000" flipV="1">
            <a:off x="1777443" y="1579508"/>
            <a:ext cx="890315" cy="813619"/>
          </a:xfrm>
          <a:prstGeom prst="bentConnector3">
            <a:avLst>
              <a:gd name="adj1" fmla="val 50000"/>
            </a:avLst>
          </a:prstGeom>
          <a:ln w="31750">
            <a:solidFill>
              <a:schemeClr val="tx1"/>
            </a:solidFill>
            <a:headEnd type="arrow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Соединительная линия уступом 30"/>
          <p:cNvCxnSpPr>
            <a:stCxn id="13" idx="1"/>
            <a:endCxn id="16" idx="3"/>
          </p:cNvCxnSpPr>
          <p:nvPr/>
        </p:nvCxnSpPr>
        <p:spPr>
          <a:xfrm rot="10800000">
            <a:off x="1763689" y="882521"/>
            <a:ext cx="904069" cy="696988"/>
          </a:xfrm>
          <a:prstGeom prst="bentConnector3">
            <a:avLst>
              <a:gd name="adj1" fmla="val 50000"/>
            </a:avLst>
          </a:prstGeom>
          <a:ln w="31750">
            <a:solidFill>
              <a:schemeClr val="tx1"/>
            </a:solidFill>
            <a:headEnd type="arrow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616568" y="5107240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Нейронная сеть. </a:t>
            </a:r>
          </a:p>
        </p:txBody>
      </p:sp>
      <p:grpSp>
        <p:nvGrpSpPr>
          <p:cNvPr id="35" name="Группа 87"/>
          <p:cNvGrpSpPr>
            <a:grpSpLocks/>
          </p:cNvGrpSpPr>
          <p:nvPr/>
        </p:nvGrpSpPr>
        <p:grpSpPr bwMode="auto">
          <a:xfrm>
            <a:off x="2763557" y="4491472"/>
            <a:ext cx="1664427" cy="443024"/>
            <a:chOff x="3253081" y="508803"/>
            <a:chExt cx="1977058" cy="1897478"/>
          </a:xfrm>
        </p:grpSpPr>
        <p:sp>
          <p:nvSpPr>
            <p:cNvPr id="36" name="Скругленный прямоугольник 35"/>
            <p:cNvSpPr/>
            <p:nvPr/>
          </p:nvSpPr>
          <p:spPr>
            <a:xfrm>
              <a:off x="3253081" y="508803"/>
              <a:ext cx="1977058" cy="1897478"/>
            </a:xfrm>
            <a:prstGeom prst="roundRect">
              <a:avLst/>
            </a:prstGeom>
            <a:solidFill>
              <a:srgbClr val="7030A0"/>
            </a:solidFill>
            <a:ln w="25400">
              <a:solidFill>
                <a:schemeClr val="tx1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7" name="Скругленный прямоугольник 12"/>
            <p:cNvSpPr/>
            <p:nvPr/>
          </p:nvSpPr>
          <p:spPr>
            <a:xfrm>
              <a:off x="3447874" y="1031863"/>
              <a:ext cx="1519557" cy="63847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30480" tIns="30480" rIns="30480" bIns="30480" spcCol="1270" anchor="ctr"/>
            <a:lstStyle/>
            <a:p>
              <a:pPr marL="0" marR="0" lvl="0" indent="0" algn="ctr" defTabSz="533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Обучение</a:t>
              </a:r>
            </a:p>
          </p:txBody>
        </p:sp>
      </p:grpSp>
      <p:grpSp>
        <p:nvGrpSpPr>
          <p:cNvPr id="38" name="Группа 93"/>
          <p:cNvGrpSpPr>
            <a:grpSpLocks/>
          </p:cNvGrpSpPr>
          <p:nvPr/>
        </p:nvGrpSpPr>
        <p:grpSpPr bwMode="auto">
          <a:xfrm>
            <a:off x="313709" y="3789040"/>
            <a:ext cx="1512168" cy="361641"/>
            <a:chOff x="1969438" y="3859898"/>
            <a:chExt cx="1334132" cy="387515"/>
          </a:xfrm>
        </p:grpSpPr>
        <p:sp>
          <p:nvSpPr>
            <p:cNvPr id="39" name="Скругленный прямоугольник 38"/>
            <p:cNvSpPr/>
            <p:nvPr/>
          </p:nvSpPr>
          <p:spPr>
            <a:xfrm>
              <a:off x="1969439" y="3879195"/>
              <a:ext cx="1334131" cy="368218"/>
            </a:xfrm>
            <a:prstGeom prst="roundRect">
              <a:avLst/>
            </a:prstGeom>
            <a:solidFill>
              <a:srgbClr val="7030A0"/>
            </a:solidFill>
            <a:ln w="25400">
              <a:solidFill>
                <a:schemeClr val="tx1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0" name="Скругленный прямоугольник 21"/>
            <p:cNvSpPr/>
            <p:nvPr/>
          </p:nvSpPr>
          <p:spPr>
            <a:xfrm>
              <a:off x="1969438" y="3859898"/>
              <a:ext cx="1334132" cy="35955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30480" tIns="30480" rIns="30480" bIns="30480" spcCol="1270" anchor="ctr"/>
            <a:lstStyle/>
            <a:p>
              <a:pPr marL="0" marR="0" lvl="0" indent="0" algn="ctr" defTabSz="533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Результат</a:t>
              </a:r>
            </a:p>
          </p:txBody>
        </p:sp>
      </p:grpSp>
      <p:grpSp>
        <p:nvGrpSpPr>
          <p:cNvPr id="41" name="Группа 31"/>
          <p:cNvGrpSpPr>
            <a:grpSpLocks/>
          </p:cNvGrpSpPr>
          <p:nvPr/>
        </p:nvGrpSpPr>
        <p:grpSpPr bwMode="auto">
          <a:xfrm>
            <a:off x="5017489" y="4536452"/>
            <a:ext cx="1440160" cy="353066"/>
            <a:chOff x="1246306" y="3805699"/>
            <a:chExt cx="964078" cy="541527"/>
          </a:xfrm>
        </p:grpSpPr>
        <p:sp>
          <p:nvSpPr>
            <p:cNvPr id="42" name="Скругленный прямоугольник 41"/>
            <p:cNvSpPr/>
            <p:nvPr/>
          </p:nvSpPr>
          <p:spPr>
            <a:xfrm>
              <a:off x="1287147" y="3805699"/>
              <a:ext cx="860844" cy="529904"/>
            </a:xfrm>
            <a:prstGeom prst="roundRect">
              <a:avLst/>
            </a:prstGeom>
            <a:solidFill>
              <a:srgbClr val="7030A0"/>
            </a:solidFill>
            <a:ln w="25400">
              <a:solidFill>
                <a:schemeClr val="tx1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3" name="Скругленный прямоугольник 21"/>
            <p:cNvSpPr/>
            <p:nvPr/>
          </p:nvSpPr>
          <p:spPr>
            <a:xfrm>
              <a:off x="1246306" y="3805699"/>
              <a:ext cx="964078" cy="54152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30480" tIns="30480" rIns="30480" bIns="30480" spcCol="1270" anchor="ctr"/>
            <a:lstStyle/>
            <a:p>
              <a:pPr marL="0" marR="0" lvl="0" indent="0" algn="ctr" defTabSz="533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Алгоритм</a:t>
              </a:r>
            </a:p>
          </p:txBody>
        </p:sp>
      </p:grpSp>
      <p:grpSp>
        <p:nvGrpSpPr>
          <p:cNvPr id="44" name="Группа 93"/>
          <p:cNvGrpSpPr>
            <a:grpSpLocks/>
          </p:cNvGrpSpPr>
          <p:nvPr/>
        </p:nvGrpSpPr>
        <p:grpSpPr bwMode="auto">
          <a:xfrm>
            <a:off x="457725" y="5433609"/>
            <a:ext cx="1381906" cy="353781"/>
            <a:chOff x="1969439" y="3736053"/>
            <a:chExt cx="1047598" cy="607240"/>
          </a:xfrm>
        </p:grpSpPr>
        <p:sp>
          <p:nvSpPr>
            <p:cNvPr id="45" name="Скругленный прямоугольник 44"/>
            <p:cNvSpPr/>
            <p:nvPr/>
          </p:nvSpPr>
          <p:spPr>
            <a:xfrm>
              <a:off x="1969439" y="3736053"/>
              <a:ext cx="1047598" cy="607240"/>
            </a:xfrm>
            <a:prstGeom prst="roundRect">
              <a:avLst/>
            </a:prstGeom>
            <a:solidFill>
              <a:srgbClr val="7030A0"/>
            </a:solidFill>
            <a:ln w="25400">
              <a:solidFill>
                <a:schemeClr val="tx1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6" name="Скругленный прямоугольник 21"/>
            <p:cNvSpPr/>
            <p:nvPr/>
          </p:nvSpPr>
          <p:spPr>
            <a:xfrm>
              <a:off x="1969439" y="3859898"/>
              <a:ext cx="963790" cy="35955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30480" tIns="30480" rIns="30480" bIns="30480" spcCol="1270" anchor="ctr"/>
            <a:lstStyle/>
            <a:p>
              <a:pPr marL="0" marR="0" lvl="0" indent="0" algn="ctr" defTabSz="533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Данные</a:t>
              </a:r>
            </a:p>
          </p:txBody>
        </p:sp>
      </p:grpSp>
      <p:cxnSp>
        <p:nvCxnSpPr>
          <p:cNvPr id="47" name="Соединительная линия уступом 46"/>
          <p:cNvCxnSpPr>
            <a:stCxn id="42" idx="1"/>
            <a:endCxn id="36" idx="3"/>
          </p:cNvCxnSpPr>
          <p:nvPr/>
        </p:nvCxnSpPr>
        <p:spPr>
          <a:xfrm rot="10800000" flipV="1">
            <a:off x="4427984" y="4709196"/>
            <a:ext cx="650514" cy="3788"/>
          </a:xfrm>
          <a:prstGeom prst="bentConnector3">
            <a:avLst>
              <a:gd name="adj1" fmla="val 50000"/>
            </a:avLst>
          </a:prstGeom>
          <a:ln w="31750">
            <a:solidFill>
              <a:schemeClr val="tx1"/>
            </a:solidFill>
            <a:headEnd type="arrow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Соединительная линия уступом 47"/>
          <p:cNvCxnSpPr>
            <a:stCxn id="36" idx="1"/>
            <a:endCxn id="45" idx="3"/>
          </p:cNvCxnSpPr>
          <p:nvPr/>
        </p:nvCxnSpPr>
        <p:spPr>
          <a:xfrm rot="10800000" flipV="1">
            <a:off x="1839631" y="4712984"/>
            <a:ext cx="923926" cy="897516"/>
          </a:xfrm>
          <a:prstGeom prst="bentConnector3">
            <a:avLst>
              <a:gd name="adj1" fmla="val 50000"/>
            </a:avLst>
          </a:prstGeom>
          <a:ln w="31750">
            <a:solidFill>
              <a:schemeClr val="tx1"/>
            </a:solidFill>
            <a:headEnd type="arrow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Соединительная линия уступом 48"/>
          <p:cNvCxnSpPr>
            <a:stCxn id="36" idx="1"/>
            <a:endCxn id="39" idx="3"/>
          </p:cNvCxnSpPr>
          <p:nvPr/>
        </p:nvCxnSpPr>
        <p:spPr>
          <a:xfrm rot="10800000">
            <a:off x="1825877" y="3978866"/>
            <a:ext cx="937680" cy="734119"/>
          </a:xfrm>
          <a:prstGeom prst="bentConnector3">
            <a:avLst>
              <a:gd name="adj1" fmla="val 50000"/>
            </a:avLst>
          </a:prstGeom>
          <a:ln w="31750">
            <a:solidFill>
              <a:schemeClr val="tx1"/>
            </a:solidFill>
            <a:headEnd type="arrow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Группа 93"/>
          <p:cNvGrpSpPr>
            <a:grpSpLocks/>
          </p:cNvGrpSpPr>
          <p:nvPr/>
        </p:nvGrpSpPr>
        <p:grpSpPr bwMode="auto">
          <a:xfrm>
            <a:off x="5193705" y="5585230"/>
            <a:ext cx="1084578" cy="579867"/>
            <a:chOff x="1916702" y="3708549"/>
            <a:chExt cx="1047598" cy="607240"/>
          </a:xfrm>
        </p:grpSpPr>
        <p:sp>
          <p:nvSpPr>
            <p:cNvPr id="51" name="Скругленный прямоугольник 50"/>
            <p:cNvSpPr/>
            <p:nvPr/>
          </p:nvSpPr>
          <p:spPr>
            <a:xfrm>
              <a:off x="1916702" y="3708549"/>
              <a:ext cx="1047598" cy="607240"/>
            </a:xfrm>
            <a:prstGeom prst="roundRect">
              <a:avLst/>
            </a:prstGeom>
            <a:solidFill>
              <a:srgbClr val="7030A0"/>
            </a:solidFill>
            <a:ln w="25400">
              <a:solidFill>
                <a:schemeClr val="tx1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2" name="Скругленный прямоугольник 21"/>
            <p:cNvSpPr/>
            <p:nvPr/>
          </p:nvSpPr>
          <p:spPr>
            <a:xfrm>
              <a:off x="1969439" y="3859898"/>
              <a:ext cx="963790" cy="35955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30480" tIns="30480" rIns="30480" bIns="30480" spcCol="1270" anchor="ctr"/>
            <a:lstStyle/>
            <a:p>
              <a:pPr marL="0" marR="0" lvl="0" indent="0" algn="ctr" defTabSz="533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Новые</a:t>
              </a:r>
              <a:br>
                <a:rPr kumimoji="0" lang="ru-RU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</a:br>
              <a:r>
                <a:rPr kumimoji="0" lang="ru-RU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данные</a:t>
              </a:r>
            </a:p>
          </p:txBody>
        </p:sp>
      </p:grpSp>
      <p:cxnSp>
        <p:nvCxnSpPr>
          <p:cNvPr id="53" name="Соединительная линия уступом 52"/>
          <p:cNvCxnSpPr>
            <a:stCxn id="43" idx="2"/>
            <a:endCxn id="51" idx="0"/>
          </p:cNvCxnSpPr>
          <p:nvPr/>
        </p:nvCxnSpPr>
        <p:spPr>
          <a:xfrm rot="5400000">
            <a:off x="5388926" y="5236587"/>
            <a:ext cx="695712" cy="1575"/>
          </a:xfrm>
          <a:prstGeom prst="bentConnector3">
            <a:avLst>
              <a:gd name="adj1" fmla="val 50000"/>
            </a:avLst>
          </a:prstGeom>
          <a:ln w="31750">
            <a:solidFill>
              <a:schemeClr val="tx1"/>
            </a:solidFill>
            <a:headEnd type="arrow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Группа 93"/>
          <p:cNvGrpSpPr>
            <a:grpSpLocks/>
          </p:cNvGrpSpPr>
          <p:nvPr/>
        </p:nvGrpSpPr>
        <p:grpSpPr bwMode="auto">
          <a:xfrm>
            <a:off x="7017928" y="4531712"/>
            <a:ext cx="1381906" cy="353781"/>
            <a:chOff x="1969439" y="3736053"/>
            <a:chExt cx="1047598" cy="607240"/>
          </a:xfrm>
        </p:grpSpPr>
        <p:sp>
          <p:nvSpPr>
            <p:cNvPr id="55" name="Скругленный прямоугольник 54"/>
            <p:cNvSpPr/>
            <p:nvPr/>
          </p:nvSpPr>
          <p:spPr>
            <a:xfrm>
              <a:off x="1969439" y="3736053"/>
              <a:ext cx="1047598" cy="607240"/>
            </a:xfrm>
            <a:prstGeom prst="roundRect">
              <a:avLst/>
            </a:prstGeom>
            <a:solidFill>
              <a:srgbClr val="7030A0"/>
            </a:solidFill>
            <a:ln w="25400">
              <a:solidFill>
                <a:schemeClr val="tx1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6" name="Скругленный прямоугольник 21"/>
            <p:cNvSpPr/>
            <p:nvPr/>
          </p:nvSpPr>
          <p:spPr>
            <a:xfrm>
              <a:off x="1969439" y="3859898"/>
              <a:ext cx="963790" cy="35955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30480" tIns="30480" rIns="30480" bIns="30480" spcCol="1270" anchor="ctr"/>
            <a:lstStyle/>
            <a:p>
              <a:pPr marL="0" marR="0" lvl="0" indent="0" algn="ctr" defTabSz="533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Результат</a:t>
              </a:r>
            </a:p>
          </p:txBody>
        </p:sp>
      </p:grpSp>
      <p:cxnSp>
        <p:nvCxnSpPr>
          <p:cNvPr id="60" name="Соединительная линия уступом 59"/>
          <p:cNvCxnSpPr>
            <a:stCxn id="56" idx="1"/>
            <a:endCxn id="42" idx="3"/>
          </p:cNvCxnSpPr>
          <p:nvPr/>
        </p:nvCxnSpPr>
        <p:spPr>
          <a:xfrm rot="10800000" flipV="1">
            <a:off x="6364446" y="4708602"/>
            <a:ext cx="653483" cy="593"/>
          </a:xfrm>
          <a:prstGeom prst="bentConnector3">
            <a:avLst>
              <a:gd name="adj1" fmla="val 50000"/>
            </a:avLst>
          </a:prstGeom>
          <a:ln w="31750">
            <a:solidFill>
              <a:schemeClr val="tx1"/>
            </a:solidFill>
            <a:headEnd type="arrow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8D733455-A0FC-4A0F-A3DF-F73E7AC6D3F6}"/>
              </a:ext>
            </a:extLst>
          </p:cNvPr>
          <p:cNvSpPr txBox="1"/>
          <p:nvPr/>
        </p:nvSpPr>
        <p:spPr>
          <a:xfrm>
            <a:off x="117118" y="4225529"/>
            <a:ext cx="20516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800" b="1" dirty="0">
                <a:solidFill>
                  <a:srgbClr val="FFFFFF"/>
                </a:solidFill>
                <a:latin typeface="Calibri"/>
              </a:rPr>
              <a:t>Нежелательные явления</a:t>
            </a:r>
            <a:endParaRPr kumimoji="0" lang="ru-RU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1F09334-F7C5-4569-8705-61E5A06EA84B}"/>
              </a:ext>
            </a:extLst>
          </p:cNvPr>
          <p:cNvSpPr txBox="1"/>
          <p:nvPr/>
        </p:nvSpPr>
        <p:spPr>
          <a:xfrm>
            <a:off x="4855652" y="4022594"/>
            <a:ext cx="17316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800" b="1" dirty="0">
                <a:solidFill>
                  <a:srgbClr val="FFFFFF"/>
                </a:solidFill>
                <a:latin typeface="Calibri"/>
              </a:rPr>
              <a:t>Расписание</a:t>
            </a:r>
            <a:endParaRPr kumimoji="0" lang="ru-RU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2E0E0FE-A5F7-463F-9BF7-0370A52C5E39}"/>
              </a:ext>
            </a:extLst>
          </p:cNvPr>
          <p:cNvSpPr txBox="1"/>
          <p:nvPr/>
        </p:nvSpPr>
        <p:spPr>
          <a:xfrm>
            <a:off x="334140" y="5951021"/>
            <a:ext cx="173163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800" b="1" dirty="0">
                <a:solidFill>
                  <a:srgbClr val="FFFFFF"/>
                </a:solidFill>
                <a:latin typeface="Calibri"/>
              </a:rPr>
              <a:t>Предметная область</a:t>
            </a:r>
            <a:endParaRPr kumimoji="0" lang="ru-RU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9140D19-D679-4712-98C8-E5A6AEFBA05F}"/>
              </a:ext>
            </a:extLst>
          </p:cNvPr>
          <p:cNvSpPr txBox="1"/>
          <p:nvPr/>
        </p:nvSpPr>
        <p:spPr>
          <a:xfrm>
            <a:off x="4547917" y="552022"/>
            <a:ext cx="20516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800" b="1" dirty="0">
                <a:solidFill>
                  <a:srgbClr val="FFFFFF"/>
                </a:solidFill>
                <a:latin typeface="Calibri"/>
              </a:rPr>
              <a:t>Нежелательные явления</a:t>
            </a:r>
            <a:endParaRPr kumimoji="0" lang="ru-RU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943F1D4-8612-429B-AB3C-69F61CD56FE1}"/>
              </a:ext>
            </a:extLst>
          </p:cNvPr>
          <p:cNvSpPr txBox="1"/>
          <p:nvPr/>
        </p:nvSpPr>
        <p:spPr>
          <a:xfrm>
            <a:off x="141786" y="1075630"/>
            <a:ext cx="17316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800" b="1" dirty="0">
                <a:solidFill>
                  <a:srgbClr val="FFFFFF"/>
                </a:solidFill>
                <a:latin typeface="Calibri"/>
              </a:rPr>
              <a:t>Расписание</a:t>
            </a:r>
            <a:endParaRPr kumimoji="0" lang="ru-RU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8CF70C7-4470-4BBD-8687-CA6131E72C67}"/>
              </a:ext>
            </a:extLst>
          </p:cNvPr>
          <p:cNvSpPr txBox="1"/>
          <p:nvPr/>
        </p:nvSpPr>
        <p:spPr>
          <a:xfrm>
            <a:off x="251520" y="2656271"/>
            <a:ext cx="173163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800" b="1" dirty="0">
                <a:solidFill>
                  <a:srgbClr val="FFFFFF"/>
                </a:solidFill>
                <a:latin typeface="Calibri"/>
              </a:rPr>
              <a:t>Предметная область</a:t>
            </a:r>
            <a:endParaRPr kumimoji="0" lang="ru-RU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5156530-CDC5-4817-9AEC-496DD940E648}"/>
              </a:ext>
            </a:extLst>
          </p:cNvPr>
          <p:cNvSpPr txBox="1"/>
          <p:nvPr/>
        </p:nvSpPr>
        <p:spPr>
          <a:xfrm>
            <a:off x="2301273" y="2656271"/>
            <a:ext cx="673294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ru-RU" sz="1800" dirty="0">
                <a:solidFill>
                  <a:srgbClr val="FFFFFF"/>
                </a:solidFill>
                <a:latin typeface="Calibri"/>
              </a:rPr>
              <a:t>Опрос преподавателей</a:t>
            </a:r>
          </a:p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ru-RU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Статья «Поиск нежелательных явлений  в расписании ВУЗа» </a:t>
            </a:r>
          </a:p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ru-RU" sz="1800" dirty="0">
                <a:solidFill>
                  <a:srgbClr val="FFFFFF"/>
                </a:solidFill>
                <a:latin typeface="Calibri"/>
              </a:rPr>
              <a:t>Пилотный проект «Нейронная сеть в расписании </a:t>
            </a:r>
            <a:r>
              <a:rPr kumimoji="0" lang="ru-RU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ВУЗа</a:t>
            </a:r>
            <a:r>
              <a:rPr lang="ru-RU" sz="1800" dirty="0">
                <a:solidFill>
                  <a:srgbClr val="FFFFFF"/>
                </a:solidFill>
                <a:latin typeface="Calibri"/>
              </a:rPr>
              <a:t>»</a:t>
            </a:r>
            <a:endParaRPr kumimoji="0" lang="ru-RU" sz="180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822654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187624" y="836712"/>
            <a:ext cx="5966182" cy="212365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457200" indent="-455613"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457200" marR="0" lvl="0" indent="-455613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4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Пожалуйста, ваши</a:t>
            </a:r>
          </a:p>
          <a:p>
            <a:pPr algn="ctr"/>
            <a:r>
              <a:rPr lang="ru-RU" altLang="ru-RU" sz="4400" b="1" dirty="0">
                <a:solidFill>
                  <a:srgbClr val="FFFFFF"/>
                </a:solidFill>
              </a:rPr>
              <a:t>в</a:t>
            </a:r>
            <a:r>
              <a:rPr kumimoji="0" lang="ru-RU" altLang="ru-RU" sz="4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опросы и замечания по докладу</a:t>
            </a:r>
            <a:endParaRPr kumimoji="0" lang="ru-RU" altLang="ru-RU" sz="4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2293" name="Номер слайда 2"/>
          <p:cNvSpPr txBox="1">
            <a:spLocks/>
          </p:cNvSpPr>
          <p:nvPr/>
        </p:nvSpPr>
        <p:spPr bwMode="auto">
          <a:xfrm>
            <a:off x="8262938" y="6461125"/>
            <a:ext cx="865187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•"/>
              <a:defRPr sz="1700">
                <a:solidFill>
                  <a:schemeClr val="tx1"/>
                </a:solidFill>
                <a:latin typeface="Calibri" pitchFamily="34" charset="0"/>
              </a:defRPr>
            </a:lvl1pPr>
            <a:lvl2pPr indent="-28575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•"/>
              <a:defRPr sz="1700">
                <a:solidFill>
                  <a:schemeClr val="tx1"/>
                </a:solidFill>
                <a:latin typeface="Calibri" pitchFamily="34" charset="0"/>
              </a:defRPr>
            </a:lvl2pPr>
            <a:lvl3pPr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•"/>
              <a:defRPr sz="1700">
                <a:solidFill>
                  <a:schemeClr val="tx1"/>
                </a:solidFill>
                <a:latin typeface="Calibri" pitchFamily="34" charset="0"/>
              </a:defRPr>
            </a:lvl3pPr>
            <a:lvl4pPr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•"/>
              <a:defRPr sz="1700">
                <a:solidFill>
                  <a:schemeClr val="tx1"/>
                </a:solidFill>
                <a:latin typeface="Calibri" pitchFamily="34" charset="0"/>
              </a:defRPr>
            </a:lvl4pPr>
            <a:lvl5pPr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•"/>
              <a:defRPr sz="1700">
                <a:solidFill>
                  <a:schemeClr val="tx1"/>
                </a:solidFill>
                <a:latin typeface="Calibri" pitchFamily="34" charset="0"/>
              </a:defRPr>
            </a:lvl5pPr>
            <a:lvl6pPr indent="-228600" fontAlgn="base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•"/>
              <a:defRPr sz="1700">
                <a:solidFill>
                  <a:schemeClr val="tx1"/>
                </a:solidFill>
                <a:latin typeface="Calibri" pitchFamily="34" charset="0"/>
              </a:defRPr>
            </a:lvl6pPr>
            <a:lvl7pPr indent="-228600" fontAlgn="base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•"/>
              <a:defRPr sz="1700">
                <a:solidFill>
                  <a:schemeClr val="tx1"/>
                </a:solidFill>
                <a:latin typeface="Calibri" pitchFamily="34" charset="0"/>
              </a:defRPr>
            </a:lvl7pPr>
            <a:lvl8pPr indent="-228600" fontAlgn="base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•"/>
              <a:defRPr sz="1700">
                <a:solidFill>
                  <a:schemeClr val="tx1"/>
                </a:solidFill>
                <a:latin typeface="Calibri" pitchFamily="34" charset="0"/>
              </a:defRPr>
            </a:lvl8pPr>
            <a:lvl9pPr indent="-228600" fontAlgn="base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•"/>
              <a:defRPr sz="17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9BE02C6-7E43-4D6E-9F02-4E222450D835}" type="slidenum">
              <a:rPr kumimoji="0" lang="ru-RU" altLang="ru-RU" sz="28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ru-RU" altLang="ru-RU" sz="2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1431439" y="3003524"/>
            <a:ext cx="628111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Автоматизированное </a:t>
            </a:r>
            <a:r>
              <a:rPr lang="ru-RU" sz="2800" b="1" dirty="0">
                <a:solidFill>
                  <a:srgbClr val="FFFF00"/>
                </a:solidFill>
                <a:latin typeface="Calibri"/>
              </a:rPr>
              <a:t>обнаружение</a:t>
            </a:r>
            <a:r>
              <a:rPr kumimoji="0" lang="ru-RU" sz="2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нежелательных явлений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в расписании ВУЗа </a:t>
            </a:r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2197186" y="4581128"/>
            <a:ext cx="4749625" cy="642547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kern="1200" cap="all" spc="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800" b="1" i="0" u="none" strike="noStrike" kern="1200" cap="none" spc="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Александр  Атаман</a:t>
            </a:r>
            <a:endParaRPr kumimoji="0" lang="ru-RU" sz="2800" b="0" i="0" u="none" strike="noStrike" kern="1200" cap="none" spc="5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j-ea"/>
              <a:cs typeface="+mj-cs"/>
            </a:endParaRPr>
          </a:p>
        </p:txBody>
      </p:sp>
      <p:sp>
        <p:nvSpPr>
          <p:cNvPr id="12" name="Rectangle 237">
            <a:extLst>
              <a:ext uri="{FF2B5EF4-FFF2-40B4-BE49-F238E27FC236}">
                <a16:creationId xmlns:a16="http://schemas.microsoft.com/office/drawing/2014/main" id="{A2BDC7EB-CAFE-4158-8F59-922EB8B217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4534" y="5271591"/>
            <a:ext cx="410138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457200" marR="0" lvl="0" indent="-45720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ataman_ai@almazovcentre.ru</a:t>
            </a:r>
            <a:endParaRPr kumimoji="0" lang="ru-RU" altLang="ru-RU" sz="3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375EB7-9F30-4506-8246-B6F03102F064}"/>
              </a:ext>
            </a:extLst>
          </p:cNvPr>
          <p:cNvSpPr txBox="1"/>
          <p:nvPr/>
        </p:nvSpPr>
        <p:spPr>
          <a:xfrm>
            <a:off x="223389" y="6329828"/>
            <a:ext cx="748916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B0F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https://github.com/AlexFatkin/UniversityScheduleController</a:t>
            </a:r>
            <a:r>
              <a:rPr lang="ru-RU" sz="2000" b="1" dirty="0">
                <a:solidFill>
                  <a:srgbClr val="00B0F0"/>
                </a:solidFill>
              </a:rPr>
              <a:t> </a:t>
            </a:r>
            <a:endParaRPr lang="en-US" sz="2000" b="1" dirty="0">
              <a:solidFill>
                <a:srgbClr val="00B0F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6B3ED91-3D2F-4F6E-ACA3-EE72AA7210DB}"/>
              </a:ext>
            </a:extLst>
          </p:cNvPr>
          <p:cNvSpPr txBox="1"/>
          <p:nvPr/>
        </p:nvSpPr>
        <p:spPr>
          <a:xfrm>
            <a:off x="241566" y="5910661"/>
            <a:ext cx="633670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ru-RU" sz="2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Код приложения можно посмотреть: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108292618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Группа 182"/>
          <p:cNvGrpSpPr/>
          <p:nvPr/>
        </p:nvGrpSpPr>
        <p:grpSpPr>
          <a:xfrm>
            <a:off x="1320923" y="4489237"/>
            <a:ext cx="728123" cy="1063859"/>
            <a:chOff x="3808313" y="357165"/>
            <a:chExt cx="728123" cy="886549"/>
          </a:xfrm>
        </p:grpSpPr>
        <p:grpSp>
          <p:nvGrpSpPr>
            <p:cNvPr id="86" name="Group 87"/>
            <p:cNvGrpSpPr>
              <a:grpSpLocks/>
            </p:cNvGrpSpPr>
            <p:nvPr/>
          </p:nvGrpSpPr>
          <p:grpSpPr bwMode="auto">
            <a:xfrm>
              <a:off x="4033356" y="357165"/>
              <a:ext cx="324316" cy="571506"/>
              <a:chOff x="4468" y="436"/>
              <a:chExt cx="362" cy="726"/>
            </a:xfrm>
          </p:grpSpPr>
          <p:sp>
            <p:nvSpPr>
              <p:cNvPr id="88" name="Oval 88"/>
              <p:cNvSpPr>
                <a:spLocks noChangeArrowheads="1"/>
              </p:cNvSpPr>
              <p:nvPr/>
            </p:nvSpPr>
            <p:spPr bwMode="auto">
              <a:xfrm>
                <a:off x="4558" y="436"/>
                <a:ext cx="182" cy="182"/>
              </a:xfrm>
              <a:prstGeom prst="ellips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89" name="Line 89"/>
              <p:cNvSpPr>
                <a:spLocks noChangeShapeType="1"/>
              </p:cNvSpPr>
              <p:nvPr/>
            </p:nvSpPr>
            <p:spPr bwMode="auto">
              <a:xfrm>
                <a:off x="4649" y="618"/>
                <a:ext cx="0" cy="272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90" name="Line 90"/>
              <p:cNvSpPr>
                <a:spLocks noChangeShapeType="1"/>
              </p:cNvSpPr>
              <p:nvPr/>
            </p:nvSpPr>
            <p:spPr bwMode="auto">
              <a:xfrm flipH="1">
                <a:off x="4558" y="890"/>
                <a:ext cx="91" cy="272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91" name="Line 91"/>
              <p:cNvSpPr>
                <a:spLocks noChangeShapeType="1"/>
              </p:cNvSpPr>
              <p:nvPr/>
            </p:nvSpPr>
            <p:spPr bwMode="auto">
              <a:xfrm>
                <a:off x="4468" y="709"/>
                <a:ext cx="362" cy="0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92" name="Line 92"/>
              <p:cNvSpPr>
                <a:spLocks noChangeShapeType="1"/>
              </p:cNvSpPr>
              <p:nvPr/>
            </p:nvSpPr>
            <p:spPr bwMode="auto">
              <a:xfrm>
                <a:off x="4649" y="890"/>
                <a:ext cx="91" cy="272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87" name="Text Box 93"/>
            <p:cNvSpPr txBox="1">
              <a:spLocks noChangeArrowheads="1"/>
            </p:cNvSpPr>
            <p:nvPr/>
          </p:nvSpPr>
          <p:spPr bwMode="auto">
            <a:xfrm>
              <a:off x="3808313" y="935937"/>
              <a:ext cx="728123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Врач</a:t>
              </a:r>
            </a:p>
          </p:txBody>
        </p:sp>
      </p:grpSp>
      <p:grpSp>
        <p:nvGrpSpPr>
          <p:cNvPr id="12" name="Группа 182"/>
          <p:cNvGrpSpPr/>
          <p:nvPr/>
        </p:nvGrpSpPr>
        <p:grpSpPr>
          <a:xfrm>
            <a:off x="4526177" y="5098118"/>
            <a:ext cx="981927" cy="1055138"/>
            <a:chOff x="3781318" y="357165"/>
            <a:chExt cx="981927" cy="879283"/>
          </a:xfrm>
        </p:grpSpPr>
        <p:grpSp>
          <p:nvGrpSpPr>
            <p:cNvPr id="13" name="Group 87"/>
            <p:cNvGrpSpPr>
              <a:grpSpLocks/>
            </p:cNvGrpSpPr>
            <p:nvPr/>
          </p:nvGrpSpPr>
          <p:grpSpPr bwMode="auto">
            <a:xfrm>
              <a:off x="4033356" y="357165"/>
              <a:ext cx="324316" cy="571506"/>
              <a:chOff x="4468" y="436"/>
              <a:chExt cx="362" cy="726"/>
            </a:xfrm>
          </p:grpSpPr>
          <p:sp>
            <p:nvSpPr>
              <p:cNvPr id="15" name="Oval 88"/>
              <p:cNvSpPr>
                <a:spLocks noChangeArrowheads="1"/>
              </p:cNvSpPr>
              <p:nvPr/>
            </p:nvSpPr>
            <p:spPr bwMode="auto">
              <a:xfrm>
                <a:off x="4558" y="436"/>
                <a:ext cx="182" cy="182"/>
              </a:xfrm>
              <a:prstGeom prst="ellips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6" name="Line 89"/>
              <p:cNvSpPr>
                <a:spLocks noChangeShapeType="1"/>
              </p:cNvSpPr>
              <p:nvPr/>
            </p:nvSpPr>
            <p:spPr bwMode="auto">
              <a:xfrm>
                <a:off x="4649" y="626"/>
                <a:ext cx="0" cy="272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7" name="Line 90"/>
              <p:cNvSpPr>
                <a:spLocks noChangeShapeType="1"/>
              </p:cNvSpPr>
              <p:nvPr/>
            </p:nvSpPr>
            <p:spPr bwMode="auto">
              <a:xfrm flipH="1">
                <a:off x="4558" y="890"/>
                <a:ext cx="91" cy="272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8" name="Line 91"/>
              <p:cNvSpPr>
                <a:spLocks noChangeShapeType="1"/>
              </p:cNvSpPr>
              <p:nvPr/>
            </p:nvSpPr>
            <p:spPr bwMode="auto">
              <a:xfrm>
                <a:off x="4468" y="709"/>
                <a:ext cx="362" cy="0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9" name="Line 92"/>
              <p:cNvSpPr>
                <a:spLocks noChangeShapeType="1"/>
              </p:cNvSpPr>
              <p:nvPr/>
            </p:nvSpPr>
            <p:spPr bwMode="auto">
              <a:xfrm>
                <a:off x="4649" y="890"/>
                <a:ext cx="91" cy="272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14" name="Text Box 93"/>
            <p:cNvSpPr txBox="1">
              <a:spLocks noChangeArrowheads="1"/>
            </p:cNvSpPr>
            <p:nvPr/>
          </p:nvSpPr>
          <p:spPr bwMode="auto">
            <a:xfrm>
              <a:off x="3781318" y="928671"/>
              <a:ext cx="981927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Студент</a:t>
              </a:r>
            </a:p>
          </p:txBody>
        </p:sp>
      </p:grpSp>
      <p:cxnSp>
        <p:nvCxnSpPr>
          <p:cNvPr id="3" name="Прямая соединительная линия 2"/>
          <p:cNvCxnSpPr>
            <a:stCxn id="83" idx="0"/>
            <a:endCxn id="79" idx="2"/>
          </p:cNvCxnSpPr>
          <p:nvPr/>
        </p:nvCxnSpPr>
        <p:spPr>
          <a:xfrm flipH="1" flipV="1">
            <a:off x="5223418" y="3493030"/>
            <a:ext cx="199067" cy="465450"/>
          </a:xfrm>
          <a:prstGeom prst="straightConnector1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Номер слайда 2"/>
          <p:cNvSpPr txBox="1">
            <a:spLocks/>
          </p:cNvSpPr>
          <p:nvPr/>
        </p:nvSpPr>
        <p:spPr>
          <a:xfrm>
            <a:off x="7980051" y="6450068"/>
            <a:ext cx="10883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1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F3E586-5FD4-4BEF-86C2-17DF39B1715D}" type="slidenum">
              <a:rPr kumimoji="0" lang="ru-RU" sz="2800" b="1" i="0" u="none" strike="noStrike" kern="120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ru-RU" sz="2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61" name="Прямая соединительная линия 60"/>
          <p:cNvCxnSpPr>
            <a:stCxn id="104" idx="2"/>
            <a:endCxn id="133" idx="0"/>
          </p:cNvCxnSpPr>
          <p:nvPr/>
        </p:nvCxnSpPr>
        <p:spPr>
          <a:xfrm>
            <a:off x="721583" y="3478043"/>
            <a:ext cx="65238" cy="1344091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Группа 182"/>
          <p:cNvGrpSpPr/>
          <p:nvPr/>
        </p:nvGrpSpPr>
        <p:grpSpPr>
          <a:xfrm>
            <a:off x="4996270" y="3700594"/>
            <a:ext cx="1376003" cy="1036598"/>
            <a:chOff x="3607141" y="357165"/>
            <a:chExt cx="1376003" cy="863833"/>
          </a:xfrm>
        </p:grpSpPr>
        <p:grpSp>
          <p:nvGrpSpPr>
            <p:cNvPr id="65" name="Group 87"/>
            <p:cNvGrpSpPr>
              <a:grpSpLocks/>
            </p:cNvGrpSpPr>
            <p:nvPr/>
          </p:nvGrpSpPr>
          <p:grpSpPr bwMode="auto">
            <a:xfrm>
              <a:off x="4033356" y="357165"/>
              <a:ext cx="324316" cy="571506"/>
              <a:chOff x="4468" y="436"/>
              <a:chExt cx="362" cy="726"/>
            </a:xfrm>
          </p:grpSpPr>
          <p:sp>
            <p:nvSpPr>
              <p:cNvPr id="68" name="Oval 88"/>
              <p:cNvSpPr>
                <a:spLocks noChangeArrowheads="1"/>
              </p:cNvSpPr>
              <p:nvPr/>
            </p:nvSpPr>
            <p:spPr bwMode="auto">
              <a:xfrm>
                <a:off x="4558" y="436"/>
                <a:ext cx="182" cy="182"/>
              </a:xfrm>
              <a:prstGeom prst="ellips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81" name="Line 89"/>
              <p:cNvSpPr>
                <a:spLocks noChangeShapeType="1"/>
              </p:cNvSpPr>
              <p:nvPr/>
            </p:nvSpPr>
            <p:spPr bwMode="auto">
              <a:xfrm>
                <a:off x="4649" y="618"/>
                <a:ext cx="0" cy="272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82" name="Line 90"/>
              <p:cNvSpPr>
                <a:spLocks noChangeShapeType="1"/>
              </p:cNvSpPr>
              <p:nvPr/>
            </p:nvSpPr>
            <p:spPr bwMode="auto">
              <a:xfrm flipH="1">
                <a:off x="4558" y="890"/>
                <a:ext cx="91" cy="272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83" name="Line 91"/>
              <p:cNvSpPr>
                <a:spLocks noChangeShapeType="1"/>
              </p:cNvSpPr>
              <p:nvPr/>
            </p:nvSpPr>
            <p:spPr bwMode="auto">
              <a:xfrm>
                <a:off x="4468" y="709"/>
                <a:ext cx="362" cy="0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84" name="Line 92"/>
              <p:cNvSpPr>
                <a:spLocks noChangeShapeType="1"/>
              </p:cNvSpPr>
              <p:nvPr/>
            </p:nvSpPr>
            <p:spPr bwMode="auto">
              <a:xfrm>
                <a:off x="4649" y="890"/>
                <a:ext cx="91" cy="272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67" name="Text Box 93"/>
            <p:cNvSpPr txBox="1">
              <a:spLocks noChangeArrowheads="1"/>
            </p:cNvSpPr>
            <p:nvPr/>
          </p:nvSpPr>
          <p:spPr bwMode="auto">
            <a:xfrm>
              <a:off x="3607141" y="913221"/>
              <a:ext cx="1376003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Специалист</a:t>
              </a:r>
            </a:p>
          </p:txBody>
        </p:sp>
      </p:grpSp>
      <p:cxnSp>
        <p:nvCxnSpPr>
          <p:cNvPr id="75" name="Прямая соединительная линия 74"/>
          <p:cNvCxnSpPr>
            <a:stCxn id="91" idx="0"/>
            <a:endCxn id="104" idx="2"/>
          </p:cNvCxnSpPr>
          <p:nvPr/>
        </p:nvCxnSpPr>
        <p:spPr>
          <a:xfrm flipH="1" flipV="1">
            <a:off x="721583" y="3478043"/>
            <a:ext cx="824383" cy="1269080"/>
          </a:xfrm>
          <a:prstGeom prst="straightConnector1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Скругленный прямоугольник 78"/>
          <p:cNvSpPr/>
          <p:nvPr/>
        </p:nvSpPr>
        <p:spPr>
          <a:xfrm>
            <a:off x="4765950" y="2922127"/>
            <a:ext cx="914936" cy="570903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ИТ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отдел</a:t>
            </a:r>
          </a:p>
        </p:txBody>
      </p:sp>
      <p:sp>
        <p:nvSpPr>
          <p:cNvPr id="80" name="Скругленный прямоугольник 79"/>
          <p:cNvSpPr/>
          <p:nvPr/>
        </p:nvSpPr>
        <p:spPr>
          <a:xfrm>
            <a:off x="3193553" y="2930105"/>
            <a:ext cx="1160812" cy="570903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Учебный центр</a:t>
            </a:r>
          </a:p>
        </p:txBody>
      </p:sp>
      <p:sp>
        <p:nvSpPr>
          <p:cNvPr id="99" name="Скругленный прямоугольник 98"/>
          <p:cNvSpPr/>
          <p:nvPr/>
        </p:nvSpPr>
        <p:spPr>
          <a:xfrm>
            <a:off x="6216558" y="2927109"/>
            <a:ext cx="944788" cy="570903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Фин. отдел</a:t>
            </a:r>
          </a:p>
        </p:txBody>
      </p:sp>
      <p:sp>
        <p:nvSpPr>
          <p:cNvPr id="104" name="Скругленный прямоугольник 103"/>
          <p:cNvSpPr/>
          <p:nvPr/>
        </p:nvSpPr>
        <p:spPr>
          <a:xfrm>
            <a:off x="35496" y="2907140"/>
            <a:ext cx="1372173" cy="570903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Врачебный центр</a:t>
            </a:r>
          </a:p>
        </p:txBody>
      </p:sp>
      <p:grpSp>
        <p:nvGrpSpPr>
          <p:cNvPr id="105" name="Группа 182"/>
          <p:cNvGrpSpPr/>
          <p:nvPr/>
        </p:nvGrpSpPr>
        <p:grpSpPr>
          <a:xfrm>
            <a:off x="3282045" y="3722745"/>
            <a:ext cx="1794011" cy="1044427"/>
            <a:chOff x="3450378" y="357165"/>
            <a:chExt cx="1794011" cy="870357"/>
          </a:xfrm>
        </p:grpSpPr>
        <p:grpSp>
          <p:nvGrpSpPr>
            <p:cNvPr id="107" name="Group 87"/>
            <p:cNvGrpSpPr>
              <a:grpSpLocks/>
            </p:cNvGrpSpPr>
            <p:nvPr/>
          </p:nvGrpSpPr>
          <p:grpSpPr bwMode="auto">
            <a:xfrm>
              <a:off x="4033356" y="357165"/>
              <a:ext cx="324316" cy="571506"/>
              <a:chOff x="4468" y="436"/>
              <a:chExt cx="362" cy="726"/>
            </a:xfrm>
          </p:grpSpPr>
          <p:sp>
            <p:nvSpPr>
              <p:cNvPr id="110" name="Oval 88"/>
              <p:cNvSpPr>
                <a:spLocks noChangeArrowheads="1"/>
              </p:cNvSpPr>
              <p:nvPr/>
            </p:nvSpPr>
            <p:spPr bwMode="auto">
              <a:xfrm>
                <a:off x="4558" y="436"/>
                <a:ext cx="182" cy="182"/>
              </a:xfrm>
              <a:prstGeom prst="ellips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11" name="Line 89"/>
              <p:cNvSpPr>
                <a:spLocks noChangeShapeType="1"/>
              </p:cNvSpPr>
              <p:nvPr/>
            </p:nvSpPr>
            <p:spPr bwMode="auto">
              <a:xfrm>
                <a:off x="4649" y="618"/>
                <a:ext cx="0" cy="272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12" name="Line 90"/>
              <p:cNvSpPr>
                <a:spLocks noChangeShapeType="1"/>
              </p:cNvSpPr>
              <p:nvPr/>
            </p:nvSpPr>
            <p:spPr bwMode="auto">
              <a:xfrm flipH="1">
                <a:off x="4558" y="890"/>
                <a:ext cx="91" cy="272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13" name="Line 91"/>
              <p:cNvSpPr>
                <a:spLocks noChangeShapeType="1"/>
              </p:cNvSpPr>
              <p:nvPr/>
            </p:nvSpPr>
            <p:spPr bwMode="auto">
              <a:xfrm>
                <a:off x="4468" y="709"/>
                <a:ext cx="362" cy="0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14" name="Line 92"/>
              <p:cNvSpPr>
                <a:spLocks noChangeShapeType="1"/>
              </p:cNvSpPr>
              <p:nvPr/>
            </p:nvSpPr>
            <p:spPr bwMode="auto">
              <a:xfrm>
                <a:off x="4649" y="890"/>
                <a:ext cx="91" cy="272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108" name="Text Box 93"/>
            <p:cNvSpPr txBox="1">
              <a:spLocks noChangeArrowheads="1"/>
            </p:cNvSpPr>
            <p:nvPr/>
          </p:nvSpPr>
          <p:spPr bwMode="auto">
            <a:xfrm>
              <a:off x="3450378" y="919745"/>
              <a:ext cx="1794011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Преподаватель</a:t>
              </a:r>
            </a:p>
          </p:txBody>
        </p:sp>
      </p:grpSp>
      <p:cxnSp>
        <p:nvCxnSpPr>
          <p:cNvPr id="115" name="Прямая соединительная линия 114"/>
          <p:cNvCxnSpPr>
            <a:stCxn id="80" idx="2"/>
            <a:endCxn id="113" idx="0"/>
          </p:cNvCxnSpPr>
          <p:nvPr/>
        </p:nvCxnSpPr>
        <p:spPr>
          <a:xfrm>
            <a:off x="3773959" y="3501008"/>
            <a:ext cx="91064" cy="479623"/>
          </a:xfrm>
          <a:prstGeom prst="straightConnector1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7" name="Группа 182"/>
          <p:cNvGrpSpPr/>
          <p:nvPr/>
        </p:nvGrpSpPr>
        <p:grpSpPr>
          <a:xfrm>
            <a:off x="6331201" y="3758966"/>
            <a:ext cx="1389475" cy="982458"/>
            <a:chOff x="3534576" y="357165"/>
            <a:chExt cx="1389475" cy="818715"/>
          </a:xfrm>
        </p:grpSpPr>
        <p:grpSp>
          <p:nvGrpSpPr>
            <p:cNvPr id="118" name="Group 87"/>
            <p:cNvGrpSpPr>
              <a:grpSpLocks/>
            </p:cNvGrpSpPr>
            <p:nvPr/>
          </p:nvGrpSpPr>
          <p:grpSpPr bwMode="auto">
            <a:xfrm>
              <a:off x="4033356" y="357165"/>
              <a:ext cx="324316" cy="571506"/>
              <a:chOff x="4468" y="436"/>
              <a:chExt cx="362" cy="726"/>
            </a:xfrm>
          </p:grpSpPr>
          <p:sp>
            <p:nvSpPr>
              <p:cNvPr id="120" name="Oval 88"/>
              <p:cNvSpPr>
                <a:spLocks noChangeArrowheads="1"/>
              </p:cNvSpPr>
              <p:nvPr/>
            </p:nvSpPr>
            <p:spPr bwMode="auto">
              <a:xfrm>
                <a:off x="4558" y="436"/>
                <a:ext cx="182" cy="182"/>
              </a:xfrm>
              <a:prstGeom prst="ellips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21" name="Line 89"/>
              <p:cNvSpPr>
                <a:spLocks noChangeShapeType="1"/>
              </p:cNvSpPr>
              <p:nvPr/>
            </p:nvSpPr>
            <p:spPr bwMode="auto">
              <a:xfrm>
                <a:off x="4649" y="618"/>
                <a:ext cx="0" cy="272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22" name="Line 90"/>
              <p:cNvSpPr>
                <a:spLocks noChangeShapeType="1"/>
              </p:cNvSpPr>
              <p:nvPr/>
            </p:nvSpPr>
            <p:spPr bwMode="auto">
              <a:xfrm flipH="1">
                <a:off x="4558" y="890"/>
                <a:ext cx="91" cy="272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23" name="Line 91"/>
              <p:cNvSpPr>
                <a:spLocks noChangeShapeType="1"/>
              </p:cNvSpPr>
              <p:nvPr/>
            </p:nvSpPr>
            <p:spPr bwMode="auto">
              <a:xfrm>
                <a:off x="4468" y="709"/>
                <a:ext cx="362" cy="0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24" name="Line 92"/>
              <p:cNvSpPr>
                <a:spLocks noChangeShapeType="1"/>
              </p:cNvSpPr>
              <p:nvPr/>
            </p:nvSpPr>
            <p:spPr bwMode="auto">
              <a:xfrm>
                <a:off x="4649" y="890"/>
                <a:ext cx="91" cy="272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119" name="Text Box 93"/>
            <p:cNvSpPr txBox="1">
              <a:spLocks noChangeArrowheads="1"/>
            </p:cNvSpPr>
            <p:nvPr/>
          </p:nvSpPr>
          <p:spPr bwMode="auto">
            <a:xfrm>
              <a:off x="3534576" y="868103"/>
              <a:ext cx="1389475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Специалист</a:t>
              </a:r>
            </a:p>
          </p:txBody>
        </p:sp>
      </p:grpSp>
      <p:cxnSp>
        <p:nvCxnSpPr>
          <p:cNvPr id="126" name="Прямая соединительная линия 125"/>
          <p:cNvCxnSpPr>
            <a:stCxn id="99" idx="2"/>
            <a:endCxn id="123" idx="0"/>
          </p:cNvCxnSpPr>
          <p:nvPr/>
        </p:nvCxnSpPr>
        <p:spPr>
          <a:xfrm>
            <a:off x="6688952" y="3498012"/>
            <a:ext cx="141029" cy="518840"/>
          </a:xfrm>
          <a:prstGeom prst="straightConnector1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Скругленный прямоугольник 126"/>
          <p:cNvSpPr/>
          <p:nvPr/>
        </p:nvSpPr>
        <p:spPr>
          <a:xfrm>
            <a:off x="4211960" y="980728"/>
            <a:ext cx="1330429" cy="395529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Правление</a:t>
            </a:r>
          </a:p>
        </p:txBody>
      </p:sp>
      <p:sp>
        <p:nvSpPr>
          <p:cNvPr id="128" name="Скругленный прямоугольник 127"/>
          <p:cNvSpPr/>
          <p:nvPr/>
        </p:nvSpPr>
        <p:spPr>
          <a:xfrm>
            <a:off x="5512643" y="1496646"/>
            <a:ext cx="1637116" cy="338364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Канцелярия</a:t>
            </a:r>
          </a:p>
        </p:txBody>
      </p:sp>
      <p:cxnSp>
        <p:nvCxnSpPr>
          <p:cNvPr id="129" name="Прямая соединительная линия 115"/>
          <p:cNvCxnSpPr>
            <a:stCxn id="79" idx="0"/>
            <a:endCxn id="127" idx="2"/>
          </p:cNvCxnSpPr>
          <p:nvPr/>
        </p:nvCxnSpPr>
        <p:spPr>
          <a:xfrm rot="16200000" flipV="1">
            <a:off x="4277362" y="1976070"/>
            <a:ext cx="1545870" cy="346243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Прямая соединительная линия 115"/>
          <p:cNvCxnSpPr>
            <a:stCxn id="104" idx="0"/>
            <a:endCxn id="127" idx="2"/>
          </p:cNvCxnSpPr>
          <p:nvPr/>
        </p:nvCxnSpPr>
        <p:spPr>
          <a:xfrm rot="5400000" flipH="1" flipV="1">
            <a:off x="2033938" y="63903"/>
            <a:ext cx="1530883" cy="4155592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Прямая соединительная линия 115"/>
          <p:cNvCxnSpPr>
            <a:stCxn id="80" idx="0"/>
            <a:endCxn id="127" idx="2"/>
          </p:cNvCxnSpPr>
          <p:nvPr/>
        </p:nvCxnSpPr>
        <p:spPr>
          <a:xfrm rot="5400000" flipH="1" flipV="1">
            <a:off x="3548643" y="1601573"/>
            <a:ext cx="1553848" cy="1103216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Прямая соединительная линия 115"/>
          <p:cNvCxnSpPr>
            <a:stCxn id="99" idx="0"/>
            <a:endCxn id="127" idx="2"/>
          </p:cNvCxnSpPr>
          <p:nvPr/>
        </p:nvCxnSpPr>
        <p:spPr>
          <a:xfrm rot="16200000" flipV="1">
            <a:off x="5007638" y="1245794"/>
            <a:ext cx="1550852" cy="1811777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Прямая соединительная линия 115"/>
          <p:cNvCxnSpPr>
            <a:stCxn id="128" idx="1"/>
            <a:endCxn id="127" idx="2"/>
          </p:cNvCxnSpPr>
          <p:nvPr/>
        </p:nvCxnSpPr>
        <p:spPr>
          <a:xfrm rot="10800000">
            <a:off x="4877175" y="1376258"/>
            <a:ext cx="635468" cy="289571"/>
          </a:xfrm>
          <a:prstGeom prst="bentConnector2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Скругленный прямоугольник 151"/>
          <p:cNvSpPr/>
          <p:nvPr/>
        </p:nvSpPr>
        <p:spPr>
          <a:xfrm>
            <a:off x="7668343" y="2936986"/>
            <a:ext cx="1224137" cy="548505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Адм. хоз. отдел</a:t>
            </a:r>
          </a:p>
        </p:txBody>
      </p:sp>
      <p:grpSp>
        <p:nvGrpSpPr>
          <p:cNvPr id="153" name="Группа 182"/>
          <p:cNvGrpSpPr/>
          <p:nvPr/>
        </p:nvGrpSpPr>
        <p:grpSpPr>
          <a:xfrm>
            <a:off x="7698598" y="3712479"/>
            <a:ext cx="1365669" cy="1026675"/>
            <a:chOff x="3405171" y="357165"/>
            <a:chExt cx="1365669" cy="855563"/>
          </a:xfrm>
        </p:grpSpPr>
        <p:grpSp>
          <p:nvGrpSpPr>
            <p:cNvPr id="154" name="Group 87"/>
            <p:cNvGrpSpPr>
              <a:grpSpLocks/>
            </p:cNvGrpSpPr>
            <p:nvPr/>
          </p:nvGrpSpPr>
          <p:grpSpPr bwMode="auto">
            <a:xfrm>
              <a:off x="4033356" y="357165"/>
              <a:ext cx="324316" cy="571506"/>
              <a:chOff x="4468" y="436"/>
              <a:chExt cx="362" cy="726"/>
            </a:xfrm>
          </p:grpSpPr>
          <p:sp>
            <p:nvSpPr>
              <p:cNvPr id="156" name="Oval 88"/>
              <p:cNvSpPr>
                <a:spLocks noChangeArrowheads="1"/>
              </p:cNvSpPr>
              <p:nvPr/>
            </p:nvSpPr>
            <p:spPr bwMode="auto">
              <a:xfrm>
                <a:off x="4558" y="436"/>
                <a:ext cx="182" cy="182"/>
              </a:xfrm>
              <a:prstGeom prst="ellips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57" name="Line 89"/>
              <p:cNvSpPr>
                <a:spLocks noChangeShapeType="1"/>
              </p:cNvSpPr>
              <p:nvPr/>
            </p:nvSpPr>
            <p:spPr bwMode="auto">
              <a:xfrm>
                <a:off x="4649" y="618"/>
                <a:ext cx="0" cy="272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58" name="Line 90"/>
              <p:cNvSpPr>
                <a:spLocks noChangeShapeType="1"/>
              </p:cNvSpPr>
              <p:nvPr/>
            </p:nvSpPr>
            <p:spPr bwMode="auto">
              <a:xfrm flipH="1">
                <a:off x="4558" y="890"/>
                <a:ext cx="91" cy="272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59" name="Line 91"/>
              <p:cNvSpPr>
                <a:spLocks noChangeShapeType="1"/>
              </p:cNvSpPr>
              <p:nvPr/>
            </p:nvSpPr>
            <p:spPr bwMode="auto">
              <a:xfrm>
                <a:off x="4468" y="709"/>
                <a:ext cx="362" cy="0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60" name="Line 92"/>
              <p:cNvSpPr>
                <a:spLocks noChangeShapeType="1"/>
              </p:cNvSpPr>
              <p:nvPr/>
            </p:nvSpPr>
            <p:spPr bwMode="auto">
              <a:xfrm>
                <a:off x="4649" y="890"/>
                <a:ext cx="91" cy="272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155" name="Text Box 93"/>
            <p:cNvSpPr txBox="1">
              <a:spLocks noChangeArrowheads="1"/>
            </p:cNvSpPr>
            <p:nvPr/>
          </p:nvSpPr>
          <p:spPr bwMode="auto">
            <a:xfrm>
              <a:off x="3405171" y="904951"/>
              <a:ext cx="1365669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Специалист</a:t>
              </a:r>
            </a:p>
          </p:txBody>
        </p:sp>
      </p:grpSp>
      <p:cxnSp>
        <p:nvCxnSpPr>
          <p:cNvPr id="161" name="Прямая соединительная линия 125"/>
          <p:cNvCxnSpPr>
            <a:stCxn id="152" idx="2"/>
            <a:endCxn id="159" idx="0"/>
          </p:cNvCxnSpPr>
          <p:nvPr/>
        </p:nvCxnSpPr>
        <p:spPr>
          <a:xfrm>
            <a:off x="8280412" y="3485491"/>
            <a:ext cx="46371" cy="484874"/>
          </a:xfrm>
          <a:prstGeom prst="straightConnector1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Прямая соединительная линия 115"/>
          <p:cNvCxnSpPr>
            <a:stCxn id="152" idx="0"/>
            <a:endCxn id="127" idx="2"/>
          </p:cNvCxnSpPr>
          <p:nvPr/>
        </p:nvCxnSpPr>
        <p:spPr>
          <a:xfrm rot="16200000" flipV="1">
            <a:off x="5798430" y="455003"/>
            <a:ext cx="1560729" cy="3403237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Прямоугольник 218"/>
          <p:cNvSpPr/>
          <p:nvPr/>
        </p:nvSpPr>
        <p:spPr>
          <a:xfrm>
            <a:off x="5666967" y="1009215"/>
            <a:ext cx="14237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6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Управление</a:t>
            </a:r>
            <a:endParaRPr kumimoji="0" lang="ru-RU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5" name="Скругленный прямоугольник 134"/>
          <p:cNvSpPr/>
          <p:nvPr/>
        </p:nvSpPr>
        <p:spPr>
          <a:xfrm>
            <a:off x="4211960" y="230839"/>
            <a:ext cx="1331081" cy="395529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Владелец</a:t>
            </a:r>
          </a:p>
        </p:txBody>
      </p:sp>
      <p:cxnSp>
        <p:nvCxnSpPr>
          <p:cNvPr id="136" name="Прямая соединительная линия 115"/>
          <p:cNvCxnSpPr>
            <a:stCxn id="127" idx="0"/>
            <a:endCxn id="135" idx="2"/>
          </p:cNvCxnSpPr>
          <p:nvPr/>
        </p:nvCxnSpPr>
        <p:spPr>
          <a:xfrm rot="5400000" flipH="1" flipV="1">
            <a:off x="4700158" y="803385"/>
            <a:ext cx="354360" cy="326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5868" y="-27384"/>
            <a:ext cx="4144464" cy="496588"/>
          </a:xfrm>
        </p:spPr>
        <p:txBody>
          <a:bodyPr/>
          <a:lstStyle/>
          <a:p>
            <a:pPr algn="l"/>
            <a:r>
              <a:rPr lang="ru-RU" sz="2400" b="1" cap="none" dirty="0">
                <a:solidFill>
                  <a:srgbClr val="FFFF00"/>
                </a:solidFill>
                <a:latin typeface="Calibri"/>
                <a:ea typeface="+mn-ea"/>
                <a:cs typeface="+mn-cs"/>
              </a:rPr>
              <a:t>Субъекты мед. организации</a:t>
            </a:r>
          </a:p>
        </p:txBody>
      </p:sp>
      <p:sp>
        <p:nvSpPr>
          <p:cNvPr id="20" name="Прямоугольник 19"/>
          <p:cNvSpPr/>
          <p:nvPr/>
        </p:nvSpPr>
        <p:spPr>
          <a:xfrm>
            <a:off x="-24974" y="6208710"/>
            <a:ext cx="916027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alt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Информационные процедуры</a:t>
            </a:r>
            <a:r>
              <a:rPr kumimoji="0" lang="ru-RU" alt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</a:t>
            </a:r>
            <a:r>
              <a:rPr kumimoji="0" lang="ru-RU" alt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сбор, обработка, хранение и публикация информации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alt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Автоматизация</a:t>
            </a:r>
            <a:r>
              <a:rPr kumimoji="0" lang="ru-RU" alt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– уменьшение участия человека в рутинной  </a:t>
            </a:r>
            <a:r>
              <a:rPr kumimoji="0" lang="ru-RU" alt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деятельности</a:t>
            </a:r>
          </a:p>
        </p:txBody>
      </p:sp>
      <p:grpSp>
        <p:nvGrpSpPr>
          <p:cNvPr id="103" name="Группа 182"/>
          <p:cNvGrpSpPr/>
          <p:nvPr/>
        </p:nvGrpSpPr>
        <p:grpSpPr>
          <a:xfrm>
            <a:off x="323528" y="4822134"/>
            <a:ext cx="1152128" cy="1055138"/>
            <a:chOff x="3732221" y="357165"/>
            <a:chExt cx="1152128" cy="879283"/>
          </a:xfrm>
        </p:grpSpPr>
        <p:grpSp>
          <p:nvGrpSpPr>
            <p:cNvPr id="106" name="Group 87"/>
            <p:cNvGrpSpPr>
              <a:grpSpLocks/>
            </p:cNvGrpSpPr>
            <p:nvPr/>
          </p:nvGrpSpPr>
          <p:grpSpPr bwMode="auto">
            <a:xfrm>
              <a:off x="4033356" y="357165"/>
              <a:ext cx="324316" cy="571506"/>
              <a:chOff x="4468" y="436"/>
              <a:chExt cx="362" cy="726"/>
            </a:xfrm>
          </p:grpSpPr>
          <p:sp>
            <p:nvSpPr>
              <p:cNvPr id="133" name="Oval 88"/>
              <p:cNvSpPr>
                <a:spLocks noChangeArrowheads="1"/>
              </p:cNvSpPr>
              <p:nvPr/>
            </p:nvSpPr>
            <p:spPr bwMode="auto">
              <a:xfrm>
                <a:off x="4558" y="436"/>
                <a:ext cx="182" cy="182"/>
              </a:xfrm>
              <a:prstGeom prst="ellips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37" name="Line 89"/>
              <p:cNvSpPr>
                <a:spLocks noChangeShapeType="1"/>
              </p:cNvSpPr>
              <p:nvPr/>
            </p:nvSpPr>
            <p:spPr bwMode="auto">
              <a:xfrm>
                <a:off x="4649" y="618"/>
                <a:ext cx="0" cy="272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38" name="Line 90"/>
              <p:cNvSpPr>
                <a:spLocks noChangeShapeType="1"/>
              </p:cNvSpPr>
              <p:nvPr/>
            </p:nvSpPr>
            <p:spPr bwMode="auto">
              <a:xfrm flipH="1">
                <a:off x="4558" y="890"/>
                <a:ext cx="91" cy="272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39" name="Line 91"/>
              <p:cNvSpPr>
                <a:spLocks noChangeShapeType="1"/>
              </p:cNvSpPr>
              <p:nvPr/>
            </p:nvSpPr>
            <p:spPr bwMode="auto">
              <a:xfrm>
                <a:off x="4468" y="709"/>
                <a:ext cx="362" cy="0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40" name="Line 92"/>
              <p:cNvSpPr>
                <a:spLocks noChangeShapeType="1"/>
              </p:cNvSpPr>
              <p:nvPr/>
            </p:nvSpPr>
            <p:spPr bwMode="auto">
              <a:xfrm>
                <a:off x="4649" y="890"/>
                <a:ext cx="91" cy="272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125" name="Text Box 93"/>
            <p:cNvSpPr txBox="1">
              <a:spLocks noChangeArrowheads="1"/>
            </p:cNvSpPr>
            <p:nvPr/>
          </p:nvSpPr>
          <p:spPr bwMode="auto">
            <a:xfrm>
              <a:off x="3732221" y="928671"/>
              <a:ext cx="115212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Пациент</a:t>
              </a:r>
            </a:p>
          </p:txBody>
        </p:sp>
      </p:grpSp>
      <p:sp>
        <p:nvSpPr>
          <p:cNvPr id="28" name="Прямоугольник 27"/>
          <p:cNvSpPr/>
          <p:nvPr/>
        </p:nvSpPr>
        <p:spPr>
          <a:xfrm>
            <a:off x="5577408" y="241837"/>
            <a:ext cx="13778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Государство</a:t>
            </a:r>
          </a:p>
        </p:txBody>
      </p:sp>
      <p:sp>
        <p:nvSpPr>
          <p:cNvPr id="141" name="Прямоугольник 140"/>
          <p:cNvSpPr/>
          <p:nvPr/>
        </p:nvSpPr>
        <p:spPr>
          <a:xfrm>
            <a:off x="5600844" y="517492"/>
            <a:ext cx="103953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Бизнес</a:t>
            </a:r>
          </a:p>
        </p:txBody>
      </p:sp>
      <p:sp>
        <p:nvSpPr>
          <p:cNvPr id="142" name="Прямоугольник 141"/>
          <p:cNvSpPr/>
          <p:nvPr/>
        </p:nvSpPr>
        <p:spPr>
          <a:xfrm>
            <a:off x="7133494" y="1496646"/>
            <a:ext cx="200181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6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Документооборот</a:t>
            </a:r>
            <a:endParaRPr kumimoji="0" lang="ru-RU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5" name="Прямоугольник 144"/>
          <p:cNvSpPr/>
          <p:nvPr/>
        </p:nvSpPr>
        <p:spPr>
          <a:xfrm>
            <a:off x="3851920" y="2361086"/>
            <a:ext cx="101838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6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Обучение</a:t>
            </a:r>
            <a:endParaRPr kumimoji="0" lang="ru-RU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6" name="Прямоугольник 145"/>
          <p:cNvSpPr/>
          <p:nvPr/>
        </p:nvSpPr>
        <p:spPr>
          <a:xfrm>
            <a:off x="6802702" y="2185119"/>
            <a:ext cx="134125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6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Орг. и мат. обеспечение</a:t>
            </a:r>
          </a:p>
        </p:txBody>
      </p:sp>
      <p:sp>
        <p:nvSpPr>
          <p:cNvPr id="148" name="Прямоугольник 147"/>
          <p:cNvSpPr/>
          <p:nvPr/>
        </p:nvSpPr>
        <p:spPr>
          <a:xfrm>
            <a:off x="886463" y="2375057"/>
            <a:ext cx="109324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6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Лечение</a:t>
            </a:r>
            <a:endParaRPr kumimoji="0" lang="ru-RU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9" name="Прямоугольник 148"/>
          <p:cNvSpPr/>
          <p:nvPr/>
        </p:nvSpPr>
        <p:spPr>
          <a:xfrm>
            <a:off x="5292080" y="2185119"/>
            <a:ext cx="133698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6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Информ. обеспечение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7262885" y="271260"/>
            <a:ext cx="187241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Здоровье населения</a:t>
            </a:r>
          </a:p>
        </p:txBody>
      </p:sp>
      <p:sp>
        <p:nvSpPr>
          <p:cNvPr id="93" name="Прямоугольник 92"/>
          <p:cNvSpPr/>
          <p:nvPr/>
        </p:nvSpPr>
        <p:spPr>
          <a:xfrm>
            <a:off x="7287187" y="557492"/>
            <a:ext cx="177708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Прибыль</a:t>
            </a:r>
          </a:p>
        </p:txBody>
      </p:sp>
      <p:cxnSp>
        <p:nvCxnSpPr>
          <p:cNvPr id="6" name="Прямая со стрелкой 5"/>
          <p:cNvCxnSpPr>
            <a:stCxn id="18" idx="0"/>
            <a:endCxn id="87" idx="3"/>
          </p:cNvCxnSpPr>
          <p:nvPr/>
        </p:nvCxnSpPr>
        <p:spPr>
          <a:xfrm flipH="1">
            <a:off x="2049046" y="5356004"/>
            <a:ext cx="2729169" cy="12426"/>
          </a:xfrm>
          <a:prstGeom prst="straightConnector1">
            <a:avLst/>
          </a:prstGeom>
          <a:ln w="34925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Скругленный прямоугольник 161"/>
          <p:cNvSpPr/>
          <p:nvPr/>
        </p:nvSpPr>
        <p:spPr>
          <a:xfrm>
            <a:off x="1689469" y="2906187"/>
            <a:ext cx="1149786" cy="570903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Научный центр</a:t>
            </a:r>
          </a:p>
        </p:txBody>
      </p:sp>
      <p:cxnSp>
        <p:nvCxnSpPr>
          <p:cNvPr id="163" name="Прямая соединительная линия 115"/>
          <p:cNvCxnSpPr>
            <a:stCxn id="162" idx="0"/>
            <a:endCxn id="127" idx="2"/>
          </p:cNvCxnSpPr>
          <p:nvPr/>
        </p:nvCxnSpPr>
        <p:spPr>
          <a:xfrm rot="5400000" flipH="1" flipV="1">
            <a:off x="2805803" y="834816"/>
            <a:ext cx="1529930" cy="2612813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Прямоугольник 163"/>
          <p:cNvSpPr/>
          <p:nvPr/>
        </p:nvSpPr>
        <p:spPr>
          <a:xfrm>
            <a:off x="2369191" y="2367953"/>
            <a:ext cx="83465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6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Знание</a:t>
            </a:r>
            <a:endParaRPr kumimoji="0" lang="ru-RU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166" name="Группа 182"/>
          <p:cNvGrpSpPr/>
          <p:nvPr/>
        </p:nvGrpSpPr>
        <p:grpSpPr>
          <a:xfrm>
            <a:off x="2178556" y="4132137"/>
            <a:ext cx="1001196" cy="1025055"/>
            <a:chOff x="3740047" y="357165"/>
            <a:chExt cx="1001196" cy="854212"/>
          </a:xfrm>
        </p:grpSpPr>
        <p:grpSp>
          <p:nvGrpSpPr>
            <p:cNvPr id="167" name="Group 87"/>
            <p:cNvGrpSpPr>
              <a:grpSpLocks/>
            </p:cNvGrpSpPr>
            <p:nvPr/>
          </p:nvGrpSpPr>
          <p:grpSpPr bwMode="auto">
            <a:xfrm>
              <a:off x="4033356" y="357165"/>
              <a:ext cx="324316" cy="571506"/>
              <a:chOff x="4468" y="436"/>
              <a:chExt cx="362" cy="726"/>
            </a:xfrm>
          </p:grpSpPr>
          <p:sp>
            <p:nvSpPr>
              <p:cNvPr id="169" name="Oval 88"/>
              <p:cNvSpPr>
                <a:spLocks noChangeArrowheads="1"/>
              </p:cNvSpPr>
              <p:nvPr/>
            </p:nvSpPr>
            <p:spPr bwMode="auto">
              <a:xfrm>
                <a:off x="4558" y="436"/>
                <a:ext cx="182" cy="182"/>
              </a:xfrm>
              <a:prstGeom prst="ellips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70" name="Line 89"/>
              <p:cNvSpPr>
                <a:spLocks noChangeShapeType="1"/>
              </p:cNvSpPr>
              <p:nvPr/>
            </p:nvSpPr>
            <p:spPr bwMode="auto">
              <a:xfrm>
                <a:off x="4649" y="618"/>
                <a:ext cx="0" cy="272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71" name="Line 90"/>
              <p:cNvSpPr>
                <a:spLocks noChangeShapeType="1"/>
              </p:cNvSpPr>
              <p:nvPr/>
            </p:nvSpPr>
            <p:spPr bwMode="auto">
              <a:xfrm flipH="1">
                <a:off x="4558" y="890"/>
                <a:ext cx="91" cy="272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72" name="Line 91"/>
              <p:cNvSpPr>
                <a:spLocks noChangeShapeType="1"/>
              </p:cNvSpPr>
              <p:nvPr/>
            </p:nvSpPr>
            <p:spPr bwMode="auto">
              <a:xfrm>
                <a:off x="4468" y="709"/>
                <a:ext cx="362" cy="0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73" name="Line 92"/>
              <p:cNvSpPr>
                <a:spLocks noChangeShapeType="1"/>
              </p:cNvSpPr>
              <p:nvPr/>
            </p:nvSpPr>
            <p:spPr bwMode="auto">
              <a:xfrm>
                <a:off x="4649" y="890"/>
                <a:ext cx="91" cy="272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168" name="Text Box 93"/>
            <p:cNvSpPr txBox="1">
              <a:spLocks noChangeArrowheads="1"/>
            </p:cNvSpPr>
            <p:nvPr/>
          </p:nvSpPr>
          <p:spPr bwMode="auto">
            <a:xfrm>
              <a:off x="3740047" y="903600"/>
              <a:ext cx="1001196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Ученый</a:t>
              </a:r>
            </a:p>
          </p:txBody>
        </p:sp>
      </p:grpSp>
      <p:cxnSp>
        <p:nvCxnSpPr>
          <p:cNvPr id="174" name="Прямая со стрелкой 173"/>
          <p:cNvCxnSpPr>
            <a:stCxn id="18" idx="0"/>
            <a:endCxn id="168" idx="3"/>
          </p:cNvCxnSpPr>
          <p:nvPr/>
        </p:nvCxnSpPr>
        <p:spPr>
          <a:xfrm flipH="1" flipV="1">
            <a:off x="3179752" y="4972526"/>
            <a:ext cx="1598463" cy="383478"/>
          </a:xfrm>
          <a:prstGeom prst="straightConnector1">
            <a:avLst/>
          </a:prstGeom>
          <a:ln w="34925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Прямоугольник 40"/>
          <p:cNvSpPr/>
          <p:nvPr/>
        </p:nvSpPr>
        <p:spPr>
          <a:xfrm>
            <a:off x="5981616" y="4814898"/>
            <a:ext cx="13790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Менеджер</a:t>
            </a:r>
            <a:endParaRPr kumimoji="0" lang="ru-RU" sz="1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2" name="Прямоугольник 41"/>
          <p:cNvSpPr/>
          <p:nvPr/>
        </p:nvSpPr>
        <p:spPr>
          <a:xfrm>
            <a:off x="6974330" y="5774893"/>
            <a:ext cx="19292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Предприниматель</a:t>
            </a:r>
          </a:p>
        </p:txBody>
      </p:sp>
      <p:cxnSp>
        <p:nvCxnSpPr>
          <p:cNvPr id="176" name="Прямая со стрелкой 175"/>
          <p:cNvCxnSpPr>
            <a:stCxn id="18" idx="0"/>
            <a:endCxn id="108" idx="2"/>
          </p:cNvCxnSpPr>
          <p:nvPr/>
        </p:nvCxnSpPr>
        <p:spPr>
          <a:xfrm flipH="1" flipV="1">
            <a:off x="4179051" y="4767172"/>
            <a:ext cx="599164" cy="588832"/>
          </a:xfrm>
          <a:prstGeom prst="straightConnector1">
            <a:avLst/>
          </a:prstGeom>
          <a:ln w="34925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Прямая со стрелкой 176"/>
          <p:cNvCxnSpPr>
            <a:stCxn id="18" idx="1"/>
            <a:endCxn id="41" idx="1"/>
          </p:cNvCxnSpPr>
          <p:nvPr/>
        </p:nvCxnSpPr>
        <p:spPr>
          <a:xfrm flipV="1">
            <a:off x="5102531" y="4999564"/>
            <a:ext cx="879085" cy="356441"/>
          </a:xfrm>
          <a:prstGeom prst="straightConnector1">
            <a:avLst/>
          </a:prstGeom>
          <a:ln w="34925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Прямая со стрелкой 177"/>
          <p:cNvCxnSpPr>
            <a:stCxn id="18" idx="1"/>
            <a:endCxn id="42" idx="1"/>
          </p:cNvCxnSpPr>
          <p:nvPr/>
        </p:nvCxnSpPr>
        <p:spPr>
          <a:xfrm>
            <a:off x="5102531" y="5356005"/>
            <a:ext cx="1871799" cy="603554"/>
          </a:xfrm>
          <a:prstGeom prst="straightConnector1">
            <a:avLst/>
          </a:prstGeom>
          <a:ln w="34925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Прямоугольник 178"/>
          <p:cNvSpPr/>
          <p:nvPr/>
        </p:nvSpPr>
        <p:spPr>
          <a:xfrm>
            <a:off x="9390481" y="-4045277"/>
            <a:ext cx="976549" cy="33855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Прибыль</a:t>
            </a:r>
          </a:p>
        </p:txBody>
      </p:sp>
      <p:cxnSp>
        <p:nvCxnSpPr>
          <p:cNvPr id="180" name="Прямая со стрелкой 179"/>
          <p:cNvCxnSpPr/>
          <p:nvPr/>
        </p:nvCxnSpPr>
        <p:spPr>
          <a:xfrm>
            <a:off x="6921103" y="439954"/>
            <a:ext cx="305125" cy="17494"/>
          </a:xfrm>
          <a:prstGeom prst="straightConnector1">
            <a:avLst/>
          </a:prstGeom>
          <a:ln w="349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Прямая со стрелкой 182"/>
          <p:cNvCxnSpPr>
            <a:stCxn id="141" idx="3"/>
            <a:endCxn id="93" idx="1"/>
          </p:cNvCxnSpPr>
          <p:nvPr/>
        </p:nvCxnSpPr>
        <p:spPr>
          <a:xfrm>
            <a:off x="6640383" y="702158"/>
            <a:ext cx="646804" cy="9223"/>
          </a:xfrm>
          <a:prstGeom prst="straightConnector1">
            <a:avLst/>
          </a:prstGeom>
          <a:ln w="349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Прямая соединительная линия 74"/>
          <p:cNvCxnSpPr>
            <a:stCxn id="172" idx="0"/>
            <a:endCxn id="162" idx="2"/>
          </p:cNvCxnSpPr>
          <p:nvPr/>
        </p:nvCxnSpPr>
        <p:spPr>
          <a:xfrm flipH="1" flipV="1">
            <a:off x="2264362" y="3477090"/>
            <a:ext cx="207503" cy="912933"/>
          </a:xfrm>
          <a:prstGeom prst="straightConnector1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Прямоугольник 225"/>
          <p:cNvSpPr/>
          <p:nvPr/>
        </p:nvSpPr>
        <p:spPr>
          <a:xfrm>
            <a:off x="6610987" y="5251493"/>
            <a:ext cx="13724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Инноватор</a:t>
            </a:r>
          </a:p>
        </p:txBody>
      </p:sp>
      <p:cxnSp>
        <p:nvCxnSpPr>
          <p:cNvPr id="229" name="Прямая со стрелкой 228"/>
          <p:cNvCxnSpPr>
            <a:stCxn id="18" idx="1"/>
            <a:endCxn id="226" idx="1"/>
          </p:cNvCxnSpPr>
          <p:nvPr/>
        </p:nvCxnSpPr>
        <p:spPr>
          <a:xfrm>
            <a:off x="5102531" y="5356005"/>
            <a:ext cx="1508456" cy="80154"/>
          </a:xfrm>
          <a:prstGeom prst="straightConnector1">
            <a:avLst/>
          </a:prstGeom>
          <a:ln w="34925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Прямоугольник 232"/>
          <p:cNvSpPr/>
          <p:nvPr/>
        </p:nvSpPr>
        <p:spPr>
          <a:xfrm>
            <a:off x="2472646" y="5427530"/>
            <a:ext cx="20083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Возможные роли:</a:t>
            </a:r>
          </a:p>
        </p:txBody>
      </p:sp>
      <p:sp>
        <p:nvSpPr>
          <p:cNvPr id="234" name="Прямоугольник 233"/>
          <p:cNvSpPr/>
          <p:nvPr/>
        </p:nvSpPr>
        <p:spPr>
          <a:xfrm>
            <a:off x="5676592" y="-41787"/>
            <a:ext cx="254377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6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Основная цель владельца: </a:t>
            </a:r>
          </a:p>
        </p:txBody>
      </p:sp>
    </p:spTree>
    <p:extLst>
      <p:ext uri="{BB962C8B-B14F-4D97-AF65-F5344CB8AC3E}">
        <p14:creationId xmlns:p14="http://schemas.microsoft.com/office/powerpoint/2010/main" val="960560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Прямоугольник 79"/>
          <p:cNvSpPr/>
          <p:nvPr/>
        </p:nvSpPr>
        <p:spPr>
          <a:xfrm>
            <a:off x="971600" y="56409"/>
            <a:ext cx="47127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237" y="16433"/>
            <a:ext cx="4830827" cy="326489"/>
          </a:xfr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rtlCol="0" anchor="ctr" anchorCtr="0">
            <a:noAutofit/>
          </a:bodyPr>
          <a:lstStyle/>
          <a:p>
            <a:r>
              <a:rPr lang="ru-RU" sz="1800" b="1" cap="none" dirty="0">
                <a:solidFill>
                  <a:srgbClr val="FFFF00"/>
                </a:solidFill>
                <a:latin typeface="+mn-lt"/>
                <a:ea typeface="+mn-ea"/>
                <a:cs typeface="+mn-cs"/>
              </a:rPr>
              <a:t>Модель предметной области</a:t>
            </a:r>
            <a:r>
              <a:rPr lang="en-US" sz="1800" b="1" cap="none" dirty="0">
                <a:solidFill>
                  <a:srgbClr val="FFFF00"/>
                </a:solidFill>
                <a:latin typeface="+mn-lt"/>
                <a:ea typeface="+mn-ea"/>
                <a:cs typeface="+mn-cs"/>
              </a:rPr>
              <a:t> </a:t>
            </a:r>
            <a:endParaRPr lang="ru-RU" sz="1800" b="1" cap="none" dirty="0">
              <a:solidFill>
                <a:srgbClr val="FFFF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5ADBAFF-F55A-4E53-8D93-0CF2E40F3778}"/>
              </a:ext>
            </a:extLst>
          </p:cNvPr>
          <p:cNvSpPr txBox="1"/>
          <p:nvPr/>
        </p:nvSpPr>
        <p:spPr>
          <a:xfrm>
            <a:off x="3855194" y="412699"/>
            <a:ext cx="4697089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Проверка расписания:</a:t>
            </a:r>
            <a:endParaRPr kumimoji="0" lang="ru-RU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Эксперт вносит в форму сводку занятий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Приложение развертывает сводку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Каждое занятие проверяется на ошибки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В терминале выводится Нежелательные явления: Предупреждения и Ошибки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В конце проверки формируется отчет по Нежелательным явлениям в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Excel</a:t>
            </a:r>
            <a:endParaRPr kumimoji="0" lang="ru-RU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62DE7F2-F502-484E-BB0D-3FE97CEADF02}"/>
              </a:ext>
            </a:extLst>
          </p:cNvPr>
          <p:cNvSpPr txBox="1"/>
          <p:nvPr/>
        </p:nvSpPr>
        <p:spPr>
          <a:xfrm>
            <a:off x="3723771" y="-45923"/>
            <a:ext cx="2610416" cy="4151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rtlCol="0" anchor="ctr" anchorCtr="0">
            <a:normAutofit/>
          </a:bodyPr>
          <a:lstStyle>
            <a:lvl1pPr>
              <a:spcBef>
                <a:spcPct val="0"/>
              </a:spcBef>
              <a:buNone/>
              <a:defRPr sz="2400" b="1" cap="none" spc="50" baseline="0">
                <a:solidFill>
                  <a:srgbClr val="FFFF00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5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Диаграмма классов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6CB37F-5A4A-4503-B669-7D75456C1E6A}"/>
              </a:ext>
            </a:extLst>
          </p:cNvPr>
          <p:cNvSpPr txBox="1"/>
          <p:nvPr/>
        </p:nvSpPr>
        <p:spPr>
          <a:xfrm>
            <a:off x="4343216" y="5219050"/>
            <a:ext cx="14529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Expert form</a:t>
            </a: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aphicFrame>
        <p:nvGraphicFramePr>
          <p:cNvPr id="10" name="Таблица 9">
            <a:extLst>
              <a:ext uri="{FF2B5EF4-FFF2-40B4-BE49-F238E27FC236}">
                <a16:creationId xmlns:a16="http://schemas.microsoft.com/office/drawing/2014/main" id="{899199FF-5457-4F30-9937-C239C3732AF5}"/>
              </a:ext>
            </a:extLst>
          </p:cNvPr>
          <p:cNvGraphicFramePr>
            <a:graphicFrameLocks noGrp="1"/>
          </p:cNvGraphicFramePr>
          <p:nvPr/>
        </p:nvGraphicFramePr>
        <p:xfrm>
          <a:off x="3597883" y="4152185"/>
          <a:ext cx="5472608" cy="8915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7485">
                  <a:extLst>
                    <a:ext uri="{9D8B030D-6E8A-4147-A177-3AD203B41FA5}">
                      <a16:colId xmlns:a16="http://schemas.microsoft.com/office/drawing/2014/main" val="4083592931"/>
                    </a:ext>
                  </a:extLst>
                </a:gridCol>
                <a:gridCol w="454994">
                  <a:extLst>
                    <a:ext uri="{9D8B030D-6E8A-4147-A177-3AD203B41FA5}">
                      <a16:colId xmlns:a16="http://schemas.microsoft.com/office/drawing/2014/main" val="4147094104"/>
                    </a:ext>
                  </a:extLst>
                </a:gridCol>
                <a:gridCol w="512736">
                  <a:extLst>
                    <a:ext uri="{9D8B030D-6E8A-4147-A177-3AD203B41FA5}">
                      <a16:colId xmlns:a16="http://schemas.microsoft.com/office/drawing/2014/main" val="4029349733"/>
                    </a:ext>
                  </a:extLst>
                </a:gridCol>
                <a:gridCol w="489274">
                  <a:extLst>
                    <a:ext uri="{9D8B030D-6E8A-4147-A177-3AD203B41FA5}">
                      <a16:colId xmlns:a16="http://schemas.microsoft.com/office/drawing/2014/main" val="120343605"/>
                    </a:ext>
                  </a:extLst>
                </a:gridCol>
                <a:gridCol w="3738119">
                  <a:extLst>
                    <a:ext uri="{9D8B030D-6E8A-4147-A177-3AD203B41FA5}">
                      <a16:colId xmlns:a16="http://schemas.microsoft.com/office/drawing/2014/main" val="3322444005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#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type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les_1</a:t>
                      </a:r>
                    </a:p>
                  </a:txBody>
                  <a:tcPr marL="7620" marR="7620" marT="7620" marB="0" anchor="b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les_2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Undesirable Effect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6986007"/>
                  </a:ext>
                </a:extLst>
              </a:tr>
              <a:tr h="434340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solidFill>
                            <a:srgbClr val="FFFF00"/>
                          </a:solidFill>
                          <a:effectLst/>
                        </a:rPr>
                        <a:t>Error</a:t>
                      </a:r>
                      <a:endParaRPr lang="en-US" sz="1400" b="0" i="0" u="none" strike="noStrike" dirty="0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 Преподаватель не может одновременно находится в разных аудиториях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169698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solidFill>
                            <a:srgbClr val="FFFF00"/>
                          </a:solidFill>
                          <a:effectLst/>
                        </a:rPr>
                        <a:t>Alarm</a:t>
                      </a:r>
                      <a:endParaRPr lang="en-US" sz="1400" b="0" i="0" u="none" strike="noStrike" dirty="0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Семинар проводится  раньше лекции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2679333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A5F13F48-E5C1-485B-8A48-460B6B059936}"/>
              </a:ext>
            </a:extLst>
          </p:cNvPr>
          <p:cNvSpPr txBox="1"/>
          <p:nvPr/>
        </p:nvSpPr>
        <p:spPr>
          <a:xfrm>
            <a:off x="4340909" y="3700034"/>
            <a:ext cx="18628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UE report</a:t>
            </a: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5BA9871-3F13-4BD0-9284-1CF6A220254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21"/>
          <a:stretch/>
        </p:blipFill>
        <p:spPr>
          <a:xfrm>
            <a:off x="21237" y="319117"/>
            <a:ext cx="3598908" cy="5380300"/>
          </a:xfrm>
          <a:prstGeom prst="rect">
            <a:avLst/>
          </a:prstGeom>
        </p:spPr>
      </p:pic>
      <p:sp>
        <p:nvSpPr>
          <p:cNvPr id="83" name="Номер слайда 2">
            <a:extLst>
              <a:ext uri="{FF2B5EF4-FFF2-40B4-BE49-F238E27FC236}">
                <a16:creationId xmlns:a16="http://schemas.microsoft.com/office/drawing/2014/main" id="{8D7BBF3F-0B5B-42AB-A6D0-3FAE1B2607EE}"/>
              </a:ext>
            </a:extLst>
          </p:cNvPr>
          <p:cNvSpPr txBox="1">
            <a:spLocks/>
          </p:cNvSpPr>
          <p:nvPr/>
        </p:nvSpPr>
        <p:spPr>
          <a:xfrm>
            <a:off x="8273354" y="6454085"/>
            <a:ext cx="8660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1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5F3E586-5FD4-4BEF-86C2-17DF39B1715D}" type="slidenum">
              <a:rPr kumimoji="0" lang="ru-RU" sz="1800" b="1" i="0" u="none" strike="noStrike" kern="120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ru-RU" sz="1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aphicFrame>
        <p:nvGraphicFramePr>
          <p:cNvPr id="13" name="Таблица 12">
            <a:extLst>
              <a:ext uri="{FF2B5EF4-FFF2-40B4-BE49-F238E27FC236}">
                <a16:creationId xmlns:a16="http://schemas.microsoft.com/office/drawing/2014/main" id="{F4621584-7F43-499E-B5D4-F9460AE87587}"/>
              </a:ext>
            </a:extLst>
          </p:cNvPr>
          <p:cNvGraphicFramePr>
            <a:graphicFrameLocks noGrp="1"/>
          </p:cNvGraphicFramePr>
          <p:nvPr/>
        </p:nvGraphicFramePr>
        <p:xfrm>
          <a:off x="149458" y="5718674"/>
          <a:ext cx="8022942" cy="110053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80911">
                  <a:extLst>
                    <a:ext uri="{9D8B030D-6E8A-4147-A177-3AD203B41FA5}">
                      <a16:colId xmlns:a16="http://schemas.microsoft.com/office/drawing/2014/main" val="753893624"/>
                    </a:ext>
                  </a:extLst>
                </a:gridCol>
                <a:gridCol w="428525">
                  <a:extLst>
                    <a:ext uri="{9D8B030D-6E8A-4147-A177-3AD203B41FA5}">
                      <a16:colId xmlns:a16="http://schemas.microsoft.com/office/drawing/2014/main" val="560121650"/>
                    </a:ext>
                  </a:extLst>
                </a:gridCol>
                <a:gridCol w="309489">
                  <a:extLst>
                    <a:ext uri="{9D8B030D-6E8A-4147-A177-3AD203B41FA5}">
                      <a16:colId xmlns:a16="http://schemas.microsoft.com/office/drawing/2014/main" val="238514590"/>
                    </a:ext>
                  </a:extLst>
                </a:gridCol>
                <a:gridCol w="357104">
                  <a:extLst>
                    <a:ext uri="{9D8B030D-6E8A-4147-A177-3AD203B41FA5}">
                      <a16:colId xmlns:a16="http://schemas.microsoft.com/office/drawing/2014/main" val="942931802"/>
                    </a:ext>
                  </a:extLst>
                </a:gridCol>
                <a:gridCol w="1009341">
                  <a:extLst>
                    <a:ext uri="{9D8B030D-6E8A-4147-A177-3AD203B41FA5}">
                      <a16:colId xmlns:a16="http://schemas.microsoft.com/office/drawing/2014/main" val="992409773"/>
                    </a:ext>
                  </a:extLst>
                </a:gridCol>
                <a:gridCol w="474649">
                  <a:extLst>
                    <a:ext uri="{9D8B030D-6E8A-4147-A177-3AD203B41FA5}">
                      <a16:colId xmlns:a16="http://schemas.microsoft.com/office/drawing/2014/main" val="471560923"/>
                    </a:ext>
                  </a:extLst>
                </a:gridCol>
                <a:gridCol w="1174491">
                  <a:extLst>
                    <a:ext uri="{9D8B030D-6E8A-4147-A177-3AD203B41FA5}">
                      <a16:colId xmlns:a16="http://schemas.microsoft.com/office/drawing/2014/main" val="2841952560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3435042237"/>
                    </a:ext>
                  </a:extLst>
                </a:gridCol>
                <a:gridCol w="1714997">
                  <a:extLst>
                    <a:ext uri="{9D8B030D-6E8A-4147-A177-3AD203B41FA5}">
                      <a16:colId xmlns:a16="http://schemas.microsoft.com/office/drawing/2014/main" val="3982788847"/>
                    </a:ext>
                  </a:extLst>
                </a:gridCol>
                <a:gridCol w="949299">
                  <a:extLst>
                    <a:ext uri="{9D8B030D-6E8A-4147-A177-3AD203B41FA5}">
                      <a16:colId xmlns:a16="http://schemas.microsoft.com/office/drawing/2014/main" val="3197980631"/>
                    </a:ext>
                  </a:extLst>
                </a:gridCol>
              </a:tblGrid>
              <a:tr h="215153">
                <a:tc>
                  <a:txBody>
                    <a:bodyPr/>
                    <a:lstStyle/>
                    <a:p>
                      <a:pPr algn="ctr" fontAlgn="b"/>
                      <a:r>
                        <a:rPr lang="ru-RU" sz="1300" u="none" strike="noStrike" dirty="0">
                          <a:solidFill>
                            <a:schemeClr val="tx1"/>
                          </a:solidFill>
                          <a:effectLst/>
                        </a:rPr>
                        <a:t> #</a:t>
                      </a:r>
                      <a:endParaRPr lang="ru-RU" sz="13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72" marR="7172" marT="7172" marB="0" anchor="b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 u="none" strike="noStrike" dirty="0">
                          <a:solidFill>
                            <a:schemeClr val="tx1"/>
                          </a:solidFill>
                          <a:effectLst/>
                        </a:rPr>
                        <a:t>week</a:t>
                      </a:r>
                      <a:endParaRPr lang="en-US" sz="13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72" marR="7172" marT="7172" marB="0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 u="none" strike="noStrike" dirty="0">
                          <a:solidFill>
                            <a:schemeClr val="tx1"/>
                          </a:solidFill>
                          <a:effectLst/>
                        </a:rPr>
                        <a:t>day</a:t>
                      </a:r>
                      <a:endParaRPr lang="en-US" sz="13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72" marR="7172" marT="7172" marB="0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 u="none" strike="noStrike" dirty="0">
                          <a:solidFill>
                            <a:schemeClr val="tx1"/>
                          </a:solidFill>
                          <a:effectLst/>
                        </a:rPr>
                        <a:t>pair</a:t>
                      </a:r>
                      <a:endParaRPr lang="en-US" sz="13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72" marR="7172" marT="7172" marB="0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kind</a:t>
                      </a:r>
                    </a:p>
                  </a:txBody>
                  <a:tcPr marL="7172" marR="7172" marT="7172" marB="0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 u="none" strike="noStrike" dirty="0">
                          <a:solidFill>
                            <a:schemeClr val="tx1"/>
                          </a:solidFill>
                          <a:effectLst/>
                        </a:rPr>
                        <a:t>les</a:t>
                      </a:r>
                      <a:endParaRPr lang="en-US" sz="13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72" marR="7172" marT="7172" marB="0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 u="none" strike="noStrike" dirty="0">
                          <a:solidFill>
                            <a:schemeClr val="tx1"/>
                          </a:solidFill>
                          <a:effectLst/>
                        </a:rPr>
                        <a:t>discipline</a:t>
                      </a:r>
                      <a:endParaRPr lang="en-US" sz="13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72" marR="7172" marT="7172" marB="0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 u="none" strike="noStrike" dirty="0">
                          <a:solidFill>
                            <a:schemeClr val="tx1"/>
                          </a:solidFill>
                          <a:effectLst/>
                        </a:rPr>
                        <a:t>teacher</a:t>
                      </a:r>
                      <a:endParaRPr lang="en-US" sz="13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72" marR="7172" marT="7172" marB="0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 u="none" strike="noStrike" dirty="0">
                          <a:solidFill>
                            <a:schemeClr val="tx1"/>
                          </a:solidFill>
                          <a:effectLst/>
                        </a:rPr>
                        <a:t>auditory</a:t>
                      </a:r>
                      <a:endParaRPr lang="en-US" sz="13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72" marR="7172" marT="7172" marB="0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 u="none" strike="noStrike" dirty="0">
                          <a:solidFill>
                            <a:schemeClr val="tx1"/>
                          </a:solidFill>
                          <a:effectLst/>
                        </a:rPr>
                        <a:t>group</a:t>
                      </a:r>
                      <a:endParaRPr lang="en-US" sz="13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72" marR="7172" marT="7172" marB="0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584505"/>
                  </a:ext>
                </a:extLst>
              </a:tr>
              <a:tr h="239924">
                <a:tc>
                  <a:txBody>
                    <a:bodyPr/>
                    <a:lstStyle/>
                    <a:p>
                      <a:pPr algn="ctr" fontAlgn="t"/>
                      <a:r>
                        <a:rPr lang="ru-RU" sz="13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ru-RU" sz="13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72" marR="7172" marT="7172" marB="0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3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1,2,3</a:t>
                      </a:r>
                      <a:endParaRPr lang="ru-RU" sz="13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72" marR="7172" marT="7172" marB="0" anchor="b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3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ru-RU" sz="13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72" marR="7172" marT="7172" marB="0" anchor="b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3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ru-RU" sz="13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72" marR="7172" marT="7172" marB="0" anchor="b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300" u="none" strike="noStrike" dirty="0">
                          <a:solidFill>
                            <a:schemeClr val="tx1"/>
                          </a:solidFill>
                          <a:effectLst/>
                        </a:rPr>
                        <a:t>Семинар</a:t>
                      </a:r>
                      <a:endParaRPr lang="ru-RU" sz="13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72" marR="7172" marT="7172" marB="0" anchor="b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3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ru-RU" sz="13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72" marR="7172" marT="7172" marB="0" anchor="b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300" u="none" strike="noStrike" dirty="0">
                          <a:solidFill>
                            <a:schemeClr val="tx1"/>
                          </a:solidFill>
                          <a:effectLst/>
                        </a:rPr>
                        <a:t>Дисциплина 1</a:t>
                      </a:r>
                      <a:endParaRPr lang="ru-RU" sz="13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72" marR="7172" marT="7172" marB="0" anchor="b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300" u="none" strike="noStrike" dirty="0">
                          <a:solidFill>
                            <a:schemeClr val="tx1"/>
                          </a:solidFill>
                          <a:effectLst/>
                        </a:rPr>
                        <a:t>Преподаватель 1</a:t>
                      </a:r>
                      <a:endParaRPr lang="ru-RU" sz="13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72" marR="7172" marT="7172" marB="0" anchor="b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300" u="none" strike="noStrike" dirty="0">
                          <a:solidFill>
                            <a:schemeClr val="tx1"/>
                          </a:solidFill>
                          <a:effectLst/>
                        </a:rPr>
                        <a:t>Корпус 1, Аудитория 1</a:t>
                      </a:r>
                      <a:endParaRPr lang="ru-RU" sz="13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72" marR="7172" marT="7172" marB="0" anchor="b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3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ru-RU" sz="13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72" marR="7172" marT="7172" marB="0" anchor="b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1541426"/>
                  </a:ext>
                </a:extLst>
              </a:tr>
              <a:tr h="215153">
                <a:tc>
                  <a:txBody>
                    <a:bodyPr/>
                    <a:lstStyle/>
                    <a:p>
                      <a:pPr algn="ctr" fontAlgn="t"/>
                      <a:r>
                        <a:rPr lang="ru-RU" sz="1300" u="none" strike="noStrike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ru-RU" sz="13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72" marR="7172" marT="7172" marB="0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3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1,2,3</a:t>
                      </a:r>
                      <a:endParaRPr lang="ru-RU" sz="13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72" marR="7172" marT="7172" marB="0" anchor="b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3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ru-RU" sz="13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72" marR="7172" marT="7172" marB="0" anchor="b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3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ru-RU" sz="13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72" marR="7172" marT="7172" marB="0" anchor="b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300" u="none" strike="noStrike" dirty="0">
                          <a:solidFill>
                            <a:schemeClr val="tx1"/>
                          </a:solidFill>
                          <a:effectLst/>
                        </a:rPr>
                        <a:t>Лекция</a:t>
                      </a:r>
                      <a:endParaRPr lang="ru-RU" sz="13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72" marR="7172" marT="7172" marB="0" anchor="b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3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ru-RU" sz="13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72" marR="7172" marT="7172" marB="0" anchor="b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300" u="none" strike="noStrike" dirty="0">
                          <a:solidFill>
                            <a:schemeClr val="tx1"/>
                          </a:solidFill>
                          <a:effectLst/>
                        </a:rPr>
                        <a:t>Дисциплина 1</a:t>
                      </a:r>
                      <a:endParaRPr lang="ru-RU" sz="13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72" marR="7172" marT="7172" marB="0" anchor="b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300" u="none" strike="noStrike" dirty="0">
                          <a:solidFill>
                            <a:schemeClr val="tx1"/>
                          </a:solidFill>
                          <a:effectLst/>
                        </a:rPr>
                        <a:t>Преподаватель 1</a:t>
                      </a:r>
                      <a:endParaRPr lang="ru-RU" sz="13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72" marR="7172" marT="7172" marB="0" anchor="b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300" u="none" strike="noStrike" dirty="0">
                          <a:solidFill>
                            <a:schemeClr val="tx1"/>
                          </a:solidFill>
                          <a:effectLst/>
                        </a:rPr>
                        <a:t>Корпус 1, Аудитория 3</a:t>
                      </a:r>
                      <a:endParaRPr lang="ru-RU" sz="13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72" marR="7172" marT="7172" marB="0" anchor="b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3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1,2,3</a:t>
                      </a:r>
                      <a:endParaRPr lang="ru-RU" sz="13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72" marR="7172" marT="7172" marB="0" anchor="b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1218286"/>
                  </a:ext>
                </a:extLst>
              </a:tr>
              <a:tr h="215153">
                <a:tc>
                  <a:txBody>
                    <a:bodyPr/>
                    <a:lstStyle/>
                    <a:p>
                      <a:pPr algn="ctr" fontAlgn="t"/>
                      <a:r>
                        <a:rPr lang="ru-RU" sz="1300" u="none" strike="noStrike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ru-RU" sz="13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72" marR="7172" marT="7172" marB="0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3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1,2,3</a:t>
                      </a:r>
                      <a:endParaRPr lang="ru-RU" sz="13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72" marR="7172" marT="7172" marB="0" anchor="b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300" u="none" strike="noStrike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ru-RU" sz="13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72" marR="7172" marT="7172" marB="0" anchor="b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300" u="none" strike="noStrike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ru-RU" sz="13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72" marR="7172" marT="7172" marB="0" anchor="b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300" u="none" strike="noStrike" dirty="0">
                          <a:solidFill>
                            <a:schemeClr val="tx1"/>
                          </a:solidFill>
                          <a:effectLst/>
                        </a:rPr>
                        <a:t>Семинар</a:t>
                      </a:r>
                      <a:endParaRPr lang="ru-RU" sz="13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72" marR="7172" marT="7172" marB="0" anchor="b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3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ru-RU" sz="13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72" marR="7172" marT="7172" marB="0" anchor="b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300" u="none" strike="noStrike" dirty="0">
                          <a:solidFill>
                            <a:schemeClr val="tx1"/>
                          </a:solidFill>
                          <a:effectLst/>
                        </a:rPr>
                        <a:t>Дисциплина 1</a:t>
                      </a:r>
                      <a:endParaRPr lang="ru-RU" sz="13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72" marR="7172" marT="7172" marB="0" anchor="b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300" u="none" strike="noStrike" dirty="0">
                          <a:solidFill>
                            <a:schemeClr val="tx1"/>
                          </a:solidFill>
                          <a:effectLst/>
                        </a:rPr>
                        <a:t>Преподаватель 1</a:t>
                      </a:r>
                      <a:endParaRPr lang="ru-RU" sz="13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72" marR="7172" marT="7172" marB="0" anchor="b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300" u="none" strike="noStrike" dirty="0">
                          <a:solidFill>
                            <a:schemeClr val="tx1"/>
                          </a:solidFill>
                          <a:effectLst/>
                        </a:rPr>
                        <a:t>Корпус 1, Аудитория 2</a:t>
                      </a:r>
                      <a:endParaRPr lang="ru-RU" sz="13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72" marR="7172" marT="7172" marB="0" anchor="b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300" u="none" strike="noStrike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ru-RU" sz="13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72" marR="7172" marT="7172" marB="0" anchor="b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2167627"/>
                  </a:ext>
                </a:extLst>
              </a:tr>
              <a:tr h="215153">
                <a:tc>
                  <a:txBody>
                    <a:bodyPr/>
                    <a:lstStyle/>
                    <a:p>
                      <a:pPr algn="ctr" fontAlgn="t"/>
                      <a:r>
                        <a:rPr lang="ru-RU" sz="1300" u="none" strike="noStrike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ru-RU" sz="13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72" marR="7172" marT="7172" marB="0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3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1,2,3</a:t>
                      </a:r>
                      <a:endParaRPr lang="ru-RU" sz="13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72" marR="7172" marT="7172" marB="0" anchor="b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300" u="none" strike="noStrike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ru-RU" sz="13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72" marR="7172" marT="7172" marB="0" anchor="b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300" u="none" strike="noStrike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ru-RU" sz="13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72" marR="7172" marT="7172" marB="0" anchor="b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300" u="none" strike="noStrike" dirty="0">
                          <a:solidFill>
                            <a:schemeClr val="tx1"/>
                          </a:solidFill>
                          <a:effectLst/>
                        </a:rPr>
                        <a:t>Семинар</a:t>
                      </a:r>
                      <a:endParaRPr lang="ru-RU" sz="13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72" marR="7172" marT="7172" marB="0" anchor="b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3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ru-RU" sz="13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72" marR="7172" marT="7172" marB="0" anchor="b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300" u="none" strike="noStrike" dirty="0">
                          <a:solidFill>
                            <a:schemeClr val="tx1"/>
                          </a:solidFill>
                          <a:effectLst/>
                        </a:rPr>
                        <a:t>Дисциплина 1</a:t>
                      </a:r>
                      <a:endParaRPr lang="ru-RU" sz="13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72" marR="7172" marT="7172" marB="0" anchor="b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300" u="none" strike="noStrike" dirty="0">
                          <a:solidFill>
                            <a:schemeClr val="tx1"/>
                          </a:solidFill>
                          <a:effectLst/>
                        </a:rPr>
                        <a:t>Преподаватель 1</a:t>
                      </a:r>
                      <a:endParaRPr lang="ru-RU" sz="13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72" marR="7172" marT="7172" marB="0" anchor="b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300" u="none" strike="noStrike" dirty="0">
                          <a:solidFill>
                            <a:schemeClr val="tx1"/>
                          </a:solidFill>
                          <a:effectLst/>
                        </a:rPr>
                        <a:t>Корпус 1, Аудитория 1</a:t>
                      </a:r>
                      <a:endParaRPr lang="ru-RU" sz="13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72" marR="7172" marT="7172" marB="0" anchor="b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300" u="none" strike="noStrike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ru-RU" sz="13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72" marR="7172" marT="7172" marB="0" anchor="b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875051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4B10F83E-54C2-4F66-84FE-25808F796224}"/>
              </a:ext>
            </a:extLst>
          </p:cNvPr>
          <p:cNvSpPr txBox="1"/>
          <p:nvPr/>
        </p:nvSpPr>
        <p:spPr>
          <a:xfrm>
            <a:off x="3842246" y="2739413"/>
            <a:ext cx="46101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https://github.com/AlexFatkin/UniversityScheduleController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46873519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Прямоугольник 79"/>
          <p:cNvSpPr/>
          <p:nvPr/>
        </p:nvSpPr>
        <p:spPr>
          <a:xfrm>
            <a:off x="991314" y="44189"/>
            <a:ext cx="471277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2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237" y="16433"/>
            <a:ext cx="5783075" cy="326489"/>
          </a:xfr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rtlCol="0" anchor="ctr" anchorCtr="0">
            <a:normAutofit fontScale="90000"/>
          </a:bodyPr>
          <a:lstStyle/>
          <a:p>
            <a:r>
              <a:rPr lang="ru-RU" sz="2400" b="1" cap="none" dirty="0">
                <a:solidFill>
                  <a:srgbClr val="FFFF00"/>
                </a:solidFill>
                <a:latin typeface="+mn-lt"/>
                <a:ea typeface="+mn-ea"/>
                <a:cs typeface="+mn-cs"/>
              </a:rPr>
              <a:t>Сценарий заполнения Расписания</a:t>
            </a:r>
          </a:p>
        </p:txBody>
      </p:sp>
      <p:sp>
        <p:nvSpPr>
          <p:cNvPr id="83" name="Номер слайда 2">
            <a:extLst>
              <a:ext uri="{FF2B5EF4-FFF2-40B4-BE49-F238E27FC236}">
                <a16:creationId xmlns:a16="http://schemas.microsoft.com/office/drawing/2014/main" id="{8D7BBF3F-0B5B-42AB-A6D0-3FAE1B2607EE}"/>
              </a:ext>
            </a:extLst>
          </p:cNvPr>
          <p:cNvSpPr txBox="1">
            <a:spLocks/>
          </p:cNvSpPr>
          <p:nvPr/>
        </p:nvSpPr>
        <p:spPr>
          <a:xfrm>
            <a:off x="8273354" y="6454085"/>
            <a:ext cx="8660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1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5F3E586-5FD4-4BEF-86C2-17DF39B1715D}" type="slidenum">
              <a:rPr kumimoji="0" lang="ru-RU" sz="2800" b="1" i="0" u="none" strike="noStrike" kern="120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ru-RU" sz="2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D68EAF-2ACB-493E-93E4-FE3DD5DB8559}"/>
              </a:ext>
            </a:extLst>
          </p:cNvPr>
          <p:cNvSpPr txBox="1"/>
          <p:nvPr/>
        </p:nvSpPr>
        <p:spPr>
          <a:xfrm>
            <a:off x="467544" y="692696"/>
            <a:ext cx="741682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Основной сценарий</a:t>
            </a:r>
          </a:p>
          <a:p>
            <a:pPr marL="342900" indent="-342900">
              <a:buAutoNum type="arabicPeriod"/>
            </a:pPr>
            <a:r>
              <a:rPr lang="ru-RU" dirty="0"/>
              <a:t>Загружаются хранимые объекты</a:t>
            </a:r>
          </a:p>
          <a:p>
            <a:pPr marL="342900" indent="-342900">
              <a:buAutoNum type="arabicPeriod"/>
            </a:pPr>
            <a:r>
              <a:rPr lang="ru-RU" dirty="0"/>
              <a:t>Размещается в расписании первый учебный курс по времени</a:t>
            </a:r>
          </a:p>
          <a:p>
            <a:pPr marL="342900" indent="-342900">
              <a:buFontTx/>
              <a:buAutoNum type="arabicPeriod"/>
            </a:pPr>
            <a:r>
              <a:rPr lang="ru-RU" dirty="0"/>
              <a:t>В оставшиеся места размещается в расписании следующий курс</a:t>
            </a:r>
          </a:p>
          <a:p>
            <a:pPr marL="342900" indent="-342900">
              <a:buFontTx/>
              <a:buAutoNum type="arabicPeriod"/>
            </a:pPr>
            <a:r>
              <a:rPr lang="ru-RU" dirty="0"/>
              <a:t>Пункты 2 и 3 повторяются до окончания курсов</a:t>
            </a:r>
          </a:p>
          <a:p>
            <a:endParaRPr lang="ru-RU" dirty="0"/>
          </a:p>
          <a:p>
            <a:r>
              <a:rPr lang="ru-RU" dirty="0"/>
              <a:t>Ограничения:</a:t>
            </a:r>
          </a:p>
          <a:p>
            <a:pPr marL="342900" indent="-342900">
              <a:buAutoNum type="arabicPeriod"/>
            </a:pPr>
            <a:r>
              <a:rPr lang="ru-RU" dirty="0"/>
              <a:t>Субъекты не могут быть одновременно в разных местах (Ошибка)</a:t>
            </a:r>
          </a:p>
          <a:p>
            <a:pPr marL="342900" indent="-342900">
              <a:buAutoNum type="arabicPeriod"/>
            </a:pPr>
            <a:r>
              <a:rPr lang="ru-RU" dirty="0"/>
              <a:t>Семинар перед лекцией (Предупреждение)</a:t>
            </a:r>
          </a:p>
          <a:p>
            <a:pPr marL="342900" indent="-342900">
              <a:buAutoNum type="arabicPeriod"/>
            </a:pPr>
            <a:endParaRPr lang="ru-RU" dirty="0"/>
          </a:p>
          <a:p>
            <a:pPr marL="342900" indent="-342900">
              <a:buAutoNum type="arabicPeriod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54192174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Скругленный прямоугольник 38"/>
          <p:cNvSpPr/>
          <p:nvPr/>
        </p:nvSpPr>
        <p:spPr>
          <a:xfrm>
            <a:off x="175539" y="764704"/>
            <a:ext cx="2143497" cy="805184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 Большие временные промежутки между лекциями и ПЗ</a:t>
            </a:r>
          </a:p>
        </p:txBody>
      </p:sp>
      <p:sp>
        <p:nvSpPr>
          <p:cNvPr id="80" name="Прямоугольник 79"/>
          <p:cNvSpPr/>
          <p:nvPr/>
        </p:nvSpPr>
        <p:spPr>
          <a:xfrm>
            <a:off x="62774" y="-184764"/>
            <a:ext cx="362432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2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3560" y="-43283"/>
            <a:ext cx="3808360" cy="539140"/>
          </a:xfr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rtlCol="0" anchor="ctr" anchorCtr="0">
            <a:normAutofit/>
          </a:bodyPr>
          <a:lstStyle/>
          <a:p>
            <a:r>
              <a:rPr lang="ru-RU" sz="2400" b="1" cap="none" dirty="0">
                <a:solidFill>
                  <a:srgbClr val="FFFF00"/>
                </a:solidFill>
                <a:latin typeface="+mn-lt"/>
                <a:ea typeface="+mn-ea"/>
                <a:cs typeface="+mn-cs"/>
              </a:rPr>
              <a:t>Нежелательные явления (НЯ)</a:t>
            </a:r>
            <a:endParaRPr lang="ru-RU" sz="1400" dirty="0"/>
          </a:p>
        </p:txBody>
      </p:sp>
      <p:sp>
        <p:nvSpPr>
          <p:cNvPr id="60" name="Скругленный прямоугольник 38">
            <a:extLst>
              <a:ext uri="{FF2B5EF4-FFF2-40B4-BE49-F238E27FC236}">
                <a16:creationId xmlns:a16="http://schemas.microsoft.com/office/drawing/2014/main" id="{26A7F8F3-0478-422F-8D94-6CCBB4C9F6DE}"/>
              </a:ext>
            </a:extLst>
          </p:cNvPr>
          <p:cNvSpPr/>
          <p:nvPr/>
        </p:nvSpPr>
        <p:spPr>
          <a:xfrm>
            <a:off x="2847991" y="796841"/>
            <a:ext cx="1482417" cy="805184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 Расписание не согласовано с электричками</a:t>
            </a:r>
          </a:p>
        </p:txBody>
      </p:sp>
      <p:sp>
        <p:nvSpPr>
          <p:cNvPr id="61" name="Скругленный прямоугольник 38">
            <a:extLst>
              <a:ext uri="{FF2B5EF4-FFF2-40B4-BE49-F238E27FC236}">
                <a16:creationId xmlns:a16="http://schemas.microsoft.com/office/drawing/2014/main" id="{E7C41F91-AB76-4BA0-8A7F-D1D810427319}"/>
              </a:ext>
            </a:extLst>
          </p:cNvPr>
          <p:cNvSpPr/>
          <p:nvPr/>
        </p:nvSpPr>
        <p:spPr>
          <a:xfrm>
            <a:off x="5079075" y="850035"/>
            <a:ext cx="1620966" cy="634521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 Много лекций в один день</a:t>
            </a:r>
          </a:p>
        </p:txBody>
      </p:sp>
      <p:sp>
        <p:nvSpPr>
          <p:cNvPr id="62" name="Скругленный прямоугольник 38">
            <a:extLst>
              <a:ext uri="{FF2B5EF4-FFF2-40B4-BE49-F238E27FC236}">
                <a16:creationId xmlns:a16="http://schemas.microsoft.com/office/drawing/2014/main" id="{ACB4FD15-A0B9-44F5-8436-0E79920E8CF9}"/>
              </a:ext>
            </a:extLst>
          </p:cNvPr>
          <p:cNvSpPr/>
          <p:nvPr/>
        </p:nvSpPr>
        <p:spPr>
          <a:xfrm>
            <a:off x="197570" y="1781674"/>
            <a:ext cx="1836990" cy="634521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7 Семинары раньше лекций</a:t>
            </a:r>
          </a:p>
        </p:txBody>
      </p:sp>
      <p:sp>
        <p:nvSpPr>
          <p:cNvPr id="63" name="Скругленный прямоугольник 38">
            <a:extLst>
              <a:ext uri="{FF2B5EF4-FFF2-40B4-BE49-F238E27FC236}">
                <a16:creationId xmlns:a16="http://schemas.microsoft.com/office/drawing/2014/main" id="{DF7720CB-9738-4E70-A27E-FA1D28784CB1}"/>
              </a:ext>
            </a:extLst>
          </p:cNvPr>
          <p:cNvSpPr/>
          <p:nvPr/>
        </p:nvSpPr>
        <p:spPr>
          <a:xfrm>
            <a:off x="7090447" y="840566"/>
            <a:ext cx="1836990" cy="634521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 Много семинаров в  один день</a:t>
            </a:r>
          </a:p>
        </p:txBody>
      </p:sp>
      <p:sp>
        <p:nvSpPr>
          <p:cNvPr id="64" name="Скругленный прямоугольник 38">
            <a:extLst>
              <a:ext uri="{FF2B5EF4-FFF2-40B4-BE49-F238E27FC236}">
                <a16:creationId xmlns:a16="http://schemas.microsoft.com/office/drawing/2014/main" id="{4114CED6-1E1E-4E16-B8F8-3695205F290B}"/>
              </a:ext>
            </a:extLst>
          </p:cNvPr>
          <p:cNvSpPr/>
          <p:nvPr/>
        </p:nvSpPr>
        <p:spPr>
          <a:xfrm>
            <a:off x="2702199" y="1846633"/>
            <a:ext cx="1944216" cy="634521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8 Наличие окон в  дневном расписании</a:t>
            </a:r>
          </a:p>
        </p:txBody>
      </p:sp>
      <p:sp>
        <p:nvSpPr>
          <p:cNvPr id="67" name="Скругленный прямоугольник 38">
            <a:extLst>
              <a:ext uri="{FF2B5EF4-FFF2-40B4-BE49-F238E27FC236}">
                <a16:creationId xmlns:a16="http://schemas.microsoft.com/office/drawing/2014/main" id="{F0878EE1-A99B-4B55-A640-63830204A28E}"/>
              </a:ext>
            </a:extLst>
          </p:cNvPr>
          <p:cNvSpPr/>
          <p:nvPr/>
        </p:nvSpPr>
        <p:spPr>
          <a:xfrm>
            <a:off x="5048257" y="1765296"/>
            <a:ext cx="1823089" cy="634521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9 Частые перемены в расписании</a:t>
            </a:r>
          </a:p>
        </p:txBody>
      </p:sp>
      <p:sp>
        <p:nvSpPr>
          <p:cNvPr id="68" name="Скругленный прямоугольник 38">
            <a:extLst>
              <a:ext uri="{FF2B5EF4-FFF2-40B4-BE49-F238E27FC236}">
                <a16:creationId xmlns:a16="http://schemas.microsoft.com/office/drawing/2014/main" id="{BB10AC0A-9ED0-40F1-8507-DCCECD7B9632}"/>
              </a:ext>
            </a:extLst>
          </p:cNvPr>
          <p:cNvSpPr/>
          <p:nvPr/>
        </p:nvSpPr>
        <p:spPr>
          <a:xfrm>
            <a:off x="7129827" y="1633598"/>
            <a:ext cx="1823090" cy="897916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10 Отсутствие своевременного оповещения о переносах занятий</a:t>
            </a:r>
          </a:p>
        </p:txBody>
      </p:sp>
      <p:sp>
        <p:nvSpPr>
          <p:cNvPr id="70" name="Скругленный прямоугольник 38">
            <a:extLst>
              <a:ext uri="{FF2B5EF4-FFF2-40B4-BE49-F238E27FC236}">
                <a16:creationId xmlns:a16="http://schemas.microsoft.com/office/drawing/2014/main" id="{54F2C298-881E-46D7-AC91-031493CF13F9}"/>
              </a:ext>
            </a:extLst>
          </p:cNvPr>
          <p:cNvSpPr/>
          <p:nvPr/>
        </p:nvSpPr>
        <p:spPr>
          <a:xfrm>
            <a:off x="141498" y="2671253"/>
            <a:ext cx="2376264" cy="805184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11 Непонятное расписание (сложности с поиском и ориентировкой)</a:t>
            </a:r>
          </a:p>
        </p:txBody>
      </p:sp>
      <p:sp>
        <p:nvSpPr>
          <p:cNvPr id="71" name="Скругленный прямоугольник 38">
            <a:extLst>
              <a:ext uri="{FF2B5EF4-FFF2-40B4-BE49-F238E27FC236}">
                <a16:creationId xmlns:a16="http://schemas.microsoft.com/office/drawing/2014/main" id="{6A328FB0-F6F2-423A-A7A4-B91AF7B1326C}"/>
              </a:ext>
            </a:extLst>
          </p:cNvPr>
          <p:cNvSpPr/>
          <p:nvPr/>
        </p:nvSpPr>
        <p:spPr>
          <a:xfrm>
            <a:off x="2757767" y="2734091"/>
            <a:ext cx="1944216" cy="634521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12 Высокая нагрузка на субботу</a:t>
            </a:r>
          </a:p>
        </p:txBody>
      </p:sp>
      <p:sp>
        <p:nvSpPr>
          <p:cNvPr id="73" name="Скругленный прямоугольник 38">
            <a:extLst>
              <a:ext uri="{FF2B5EF4-FFF2-40B4-BE49-F238E27FC236}">
                <a16:creationId xmlns:a16="http://schemas.microsoft.com/office/drawing/2014/main" id="{C3E4507C-822C-4B0D-9FB8-29AB54894731}"/>
              </a:ext>
            </a:extLst>
          </p:cNvPr>
          <p:cNvSpPr/>
          <p:nvPr/>
        </p:nvSpPr>
        <p:spPr>
          <a:xfrm>
            <a:off x="5082082" y="2808609"/>
            <a:ext cx="1728192" cy="369332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13 Очность лекций</a:t>
            </a:r>
          </a:p>
        </p:txBody>
      </p:sp>
      <p:sp>
        <p:nvSpPr>
          <p:cNvPr id="74" name="Скругленный прямоугольник 38">
            <a:extLst>
              <a:ext uri="{FF2B5EF4-FFF2-40B4-BE49-F238E27FC236}">
                <a16:creationId xmlns:a16="http://schemas.microsoft.com/office/drawing/2014/main" id="{BA0578BD-0B32-4A89-BAEE-547F111FCAB9}"/>
              </a:ext>
            </a:extLst>
          </p:cNvPr>
          <p:cNvSpPr/>
          <p:nvPr/>
        </p:nvSpPr>
        <p:spPr>
          <a:xfrm>
            <a:off x="7218009" y="2696437"/>
            <a:ext cx="1728193" cy="634521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14 Наложение пар (ошибки расписания)</a:t>
            </a:r>
          </a:p>
        </p:txBody>
      </p:sp>
      <p:sp>
        <p:nvSpPr>
          <p:cNvPr id="76" name="Скругленный прямоугольник 38">
            <a:extLst>
              <a:ext uri="{FF2B5EF4-FFF2-40B4-BE49-F238E27FC236}">
                <a16:creationId xmlns:a16="http://schemas.microsoft.com/office/drawing/2014/main" id="{1EB3D2E4-D4C2-4F87-B921-96B5A367901E}"/>
              </a:ext>
            </a:extLst>
          </p:cNvPr>
          <p:cNvSpPr/>
          <p:nvPr/>
        </p:nvSpPr>
        <p:spPr>
          <a:xfrm>
            <a:off x="7296157" y="3609319"/>
            <a:ext cx="1752485" cy="542803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19 Лекции раньше семинаров</a:t>
            </a:r>
          </a:p>
        </p:txBody>
      </p:sp>
      <p:sp>
        <p:nvSpPr>
          <p:cNvPr id="78" name="Скругленный прямоугольник 38">
            <a:extLst>
              <a:ext uri="{FF2B5EF4-FFF2-40B4-BE49-F238E27FC236}">
                <a16:creationId xmlns:a16="http://schemas.microsoft.com/office/drawing/2014/main" id="{302B09A0-CC9A-4CBC-AFBB-19D016869192}"/>
              </a:ext>
            </a:extLst>
          </p:cNvPr>
          <p:cNvSpPr/>
          <p:nvPr/>
        </p:nvSpPr>
        <p:spPr>
          <a:xfrm>
            <a:off x="243388" y="3678286"/>
            <a:ext cx="1745354" cy="634521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15 Много занятий в Солнечном</a:t>
            </a:r>
          </a:p>
        </p:txBody>
      </p:sp>
      <p:sp>
        <p:nvSpPr>
          <p:cNvPr id="79" name="Скругленный прямоугольник 38">
            <a:extLst>
              <a:ext uri="{FF2B5EF4-FFF2-40B4-BE49-F238E27FC236}">
                <a16:creationId xmlns:a16="http://schemas.microsoft.com/office/drawing/2014/main" id="{78DF87A0-83AB-48E0-B3DD-AF925CC4E585}"/>
              </a:ext>
            </a:extLst>
          </p:cNvPr>
          <p:cNvSpPr/>
          <p:nvPr/>
        </p:nvSpPr>
        <p:spPr>
          <a:xfrm>
            <a:off x="2823860" y="3561820"/>
            <a:ext cx="1745355" cy="634521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16 Много занятий в городе</a:t>
            </a:r>
          </a:p>
        </p:txBody>
      </p:sp>
      <p:sp>
        <p:nvSpPr>
          <p:cNvPr id="81" name="Скругленный прямоугольник 38">
            <a:extLst>
              <a:ext uri="{FF2B5EF4-FFF2-40B4-BE49-F238E27FC236}">
                <a16:creationId xmlns:a16="http://schemas.microsoft.com/office/drawing/2014/main" id="{2F386C76-C3AA-4518-8CA9-05F613079BE9}"/>
              </a:ext>
            </a:extLst>
          </p:cNvPr>
          <p:cNvSpPr/>
          <p:nvPr/>
        </p:nvSpPr>
        <p:spPr>
          <a:xfrm>
            <a:off x="5082082" y="3433946"/>
            <a:ext cx="2110486" cy="805184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17 Половина пар проходит в солнечном половина в городе.</a:t>
            </a:r>
          </a:p>
        </p:txBody>
      </p:sp>
      <p:sp>
        <p:nvSpPr>
          <p:cNvPr id="82" name="Скругленный прямоугольник 38">
            <a:extLst>
              <a:ext uri="{FF2B5EF4-FFF2-40B4-BE49-F238E27FC236}">
                <a16:creationId xmlns:a16="http://schemas.microsoft.com/office/drawing/2014/main" id="{447C6BE0-5E32-444A-870D-C79517D4DA36}"/>
              </a:ext>
            </a:extLst>
          </p:cNvPr>
          <p:cNvSpPr/>
          <p:nvPr/>
        </p:nvSpPr>
        <p:spPr>
          <a:xfrm>
            <a:off x="197570" y="4514656"/>
            <a:ext cx="2081227" cy="805184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20 Отсутствие расписания в личном кабинете или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moodle</a:t>
            </a:r>
            <a:endParaRPr kumimoji="0" lang="ru-RU" sz="1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3" name="Скругленный прямоугольник 38">
            <a:extLst>
              <a:ext uri="{FF2B5EF4-FFF2-40B4-BE49-F238E27FC236}">
                <a16:creationId xmlns:a16="http://schemas.microsoft.com/office/drawing/2014/main" id="{9B779292-55E2-4EC9-A449-A7B41CEE3010}"/>
              </a:ext>
            </a:extLst>
          </p:cNvPr>
          <p:cNvSpPr/>
          <p:nvPr/>
        </p:nvSpPr>
        <p:spPr>
          <a:xfrm>
            <a:off x="2666527" y="4449278"/>
            <a:ext cx="2185742" cy="996543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21 </a:t>
            </a: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Семинары по нескольким профильным предмета в одной части недели</a:t>
            </a:r>
          </a:p>
        </p:txBody>
      </p:sp>
      <p:sp>
        <p:nvSpPr>
          <p:cNvPr id="84" name="Скругленный прямоугольник 38">
            <a:extLst>
              <a:ext uri="{FF2B5EF4-FFF2-40B4-BE49-F238E27FC236}">
                <a16:creationId xmlns:a16="http://schemas.microsoft.com/office/drawing/2014/main" id="{67FFA7B1-1EF5-4E92-B727-698ED89725CC}"/>
              </a:ext>
            </a:extLst>
          </p:cNvPr>
          <p:cNvSpPr/>
          <p:nvPr/>
        </p:nvSpPr>
        <p:spPr>
          <a:xfrm>
            <a:off x="5079075" y="4514656"/>
            <a:ext cx="2317936" cy="840393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22 </a:t>
            </a: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Семинары по нескольким профильным предметам в один день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66E9340-0447-49E7-8EE0-7AAC4BC0EE08}"/>
              </a:ext>
            </a:extLst>
          </p:cNvPr>
          <p:cNvSpPr txBox="1"/>
          <p:nvPr/>
        </p:nvSpPr>
        <p:spPr>
          <a:xfrm>
            <a:off x="169658" y="5679767"/>
            <a:ext cx="36719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Выделено 19 НЯ из 334 записей</a:t>
            </a:r>
          </a:p>
        </p:txBody>
      </p:sp>
    </p:spTree>
    <p:extLst>
      <p:ext uri="{BB962C8B-B14F-4D97-AF65-F5344CB8AC3E}">
        <p14:creationId xmlns:p14="http://schemas.microsoft.com/office/powerpoint/2010/main" val="134004401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Скругленный прямоугольник 38"/>
          <p:cNvSpPr/>
          <p:nvPr/>
        </p:nvSpPr>
        <p:spPr>
          <a:xfrm>
            <a:off x="3313266" y="1520785"/>
            <a:ext cx="1873397" cy="589160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 Ограничения по трансферу</a:t>
            </a:r>
          </a:p>
        </p:txBody>
      </p:sp>
      <p:sp>
        <p:nvSpPr>
          <p:cNvPr id="80" name="Прямоугольник 79"/>
          <p:cNvSpPr/>
          <p:nvPr/>
        </p:nvSpPr>
        <p:spPr>
          <a:xfrm>
            <a:off x="62774" y="-184764"/>
            <a:ext cx="362432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2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3560" y="-43284"/>
            <a:ext cx="5176512" cy="626347"/>
          </a:xfr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rtlCol="0" anchor="ctr" anchorCtr="0">
            <a:normAutofit/>
          </a:bodyPr>
          <a:lstStyle/>
          <a:p>
            <a:r>
              <a:rPr lang="ru-RU" sz="2400" b="1" cap="none" dirty="0">
                <a:solidFill>
                  <a:srgbClr val="FFFF00"/>
                </a:solidFill>
                <a:latin typeface="+mn-lt"/>
                <a:ea typeface="+mn-ea"/>
                <a:cs typeface="+mn-cs"/>
              </a:rPr>
              <a:t>Кластеры нежелательных явлений</a:t>
            </a:r>
            <a:endParaRPr lang="ru-RU" sz="1400" dirty="0"/>
          </a:p>
        </p:txBody>
      </p:sp>
      <p:sp>
        <p:nvSpPr>
          <p:cNvPr id="60" name="Скругленный прямоугольник 38">
            <a:extLst>
              <a:ext uri="{FF2B5EF4-FFF2-40B4-BE49-F238E27FC236}">
                <a16:creationId xmlns:a16="http://schemas.microsoft.com/office/drawing/2014/main" id="{26A7F8F3-0478-422F-8D94-6CCBB4C9F6DE}"/>
              </a:ext>
            </a:extLst>
          </p:cNvPr>
          <p:cNvSpPr/>
          <p:nvPr/>
        </p:nvSpPr>
        <p:spPr>
          <a:xfrm>
            <a:off x="1979712" y="3182355"/>
            <a:ext cx="1777259" cy="626348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 Окна между занятиями</a:t>
            </a:r>
          </a:p>
        </p:txBody>
      </p:sp>
      <p:sp>
        <p:nvSpPr>
          <p:cNvPr id="61" name="Скругленный прямоугольник 38">
            <a:extLst>
              <a:ext uri="{FF2B5EF4-FFF2-40B4-BE49-F238E27FC236}">
                <a16:creationId xmlns:a16="http://schemas.microsoft.com/office/drawing/2014/main" id="{E7C41F91-AB76-4BA0-8A7F-D1D810427319}"/>
              </a:ext>
            </a:extLst>
          </p:cNvPr>
          <p:cNvSpPr/>
          <p:nvPr/>
        </p:nvSpPr>
        <p:spPr>
          <a:xfrm>
            <a:off x="5183215" y="3179302"/>
            <a:ext cx="2125089" cy="634521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 Ограничения занятости  ресурсов</a:t>
            </a:r>
          </a:p>
        </p:txBody>
      </p:sp>
      <p:sp>
        <p:nvSpPr>
          <p:cNvPr id="62" name="Скругленный прямоугольник 38">
            <a:extLst>
              <a:ext uri="{FF2B5EF4-FFF2-40B4-BE49-F238E27FC236}">
                <a16:creationId xmlns:a16="http://schemas.microsoft.com/office/drawing/2014/main" id="{ACB4FD15-A0B9-44F5-8436-0E79920E8CF9}"/>
              </a:ext>
            </a:extLst>
          </p:cNvPr>
          <p:cNvSpPr/>
          <p:nvPr/>
        </p:nvSpPr>
        <p:spPr>
          <a:xfrm>
            <a:off x="179512" y="1571072"/>
            <a:ext cx="2070174" cy="634521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  Ограничения по типу занятий</a:t>
            </a:r>
          </a:p>
        </p:txBody>
      </p:sp>
      <p:sp>
        <p:nvSpPr>
          <p:cNvPr id="64" name="Скругленный прямоугольник 38">
            <a:extLst>
              <a:ext uri="{FF2B5EF4-FFF2-40B4-BE49-F238E27FC236}">
                <a16:creationId xmlns:a16="http://schemas.microsoft.com/office/drawing/2014/main" id="{4114CED6-1E1E-4E16-B8F8-3695205F290B}"/>
              </a:ext>
            </a:extLst>
          </p:cNvPr>
          <p:cNvSpPr/>
          <p:nvPr/>
        </p:nvSpPr>
        <p:spPr>
          <a:xfrm>
            <a:off x="6371306" y="1439510"/>
            <a:ext cx="2321488" cy="634521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 Нет персонализации расписания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66E9340-0447-49E7-8EE0-7AAC4BC0EE08}"/>
              </a:ext>
            </a:extLst>
          </p:cNvPr>
          <p:cNvSpPr txBox="1"/>
          <p:nvPr/>
        </p:nvSpPr>
        <p:spPr>
          <a:xfrm>
            <a:off x="2476854" y="740808"/>
            <a:ext cx="36719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Из 19 НЯ выделено 5 кластеров из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DBC39BF-9E6F-43AF-A24C-D98C4A27557A}"/>
              </a:ext>
            </a:extLst>
          </p:cNvPr>
          <p:cNvSpPr txBox="1"/>
          <p:nvPr/>
        </p:nvSpPr>
        <p:spPr>
          <a:xfrm>
            <a:off x="70541" y="5060314"/>
            <a:ext cx="908258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Ограничения по типу занятий 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(порядок лекция – ПЗ,  доля профильных ПЗ)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Ограничения по трансферу 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(корпуса, расстояние, время на дорогу, очность)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Нет персонализации расписания 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 личный кабинет субъекта, сообщения о переменах)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Окна между занятиями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(промежутки времени между парами, между лекциями и ПЗ)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Ограничения занятости  ресурсов 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(аудитория, пара, группа, преподаватель, очность)</a:t>
            </a:r>
          </a:p>
        </p:txBody>
      </p:sp>
      <p:sp>
        <p:nvSpPr>
          <p:cNvPr id="25" name="Номер слайда 2">
            <a:extLst>
              <a:ext uri="{FF2B5EF4-FFF2-40B4-BE49-F238E27FC236}">
                <a16:creationId xmlns:a16="http://schemas.microsoft.com/office/drawing/2014/main" id="{535E1120-4E50-40A1-ADA4-D041978377FF}"/>
              </a:ext>
            </a:extLst>
          </p:cNvPr>
          <p:cNvSpPr txBox="1">
            <a:spLocks/>
          </p:cNvSpPr>
          <p:nvPr/>
        </p:nvSpPr>
        <p:spPr>
          <a:xfrm>
            <a:off x="8304204" y="6459153"/>
            <a:ext cx="8660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1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5F3E586-5FD4-4BEF-86C2-17DF39B1715D}" type="slidenum">
              <a:rPr kumimoji="0" lang="ru-RU" sz="2800" b="1" i="0" u="none" strike="noStrike" kern="120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ru-RU" sz="2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5BD4692-1882-4CA8-A643-E75F04C6EB4F}"/>
              </a:ext>
            </a:extLst>
          </p:cNvPr>
          <p:cNvSpPr txBox="1"/>
          <p:nvPr/>
        </p:nvSpPr>
        <p:spPr>
          <a:xfrm>
            <a:off x="827584" y="2324642"/>
            <a:ext cx="6381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49%</a:t>
            </a: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0AE44B2-6620-4136-A51B-6425EACF51C2}"/>
              </a:ext>
            </a:extLst>
          </p:cNvPr>
          <p:cNvSpPr txBox="1"/>
          <p:nvPr/>
        </p:nvSpPr>
        <p:spPr>
          <a:xfrm>
            <a:off x="3930905" y="2267690"/>
            <a:ext cx="6381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17%</a:t>
            </a: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7AB2422-B88B-4249-8483-E4DE0663B02E}"/>
              </a:ext>
            </a:extLst>
          </p:cNvPr>
          <p:cNvSpPr txBox="1"/>
          <p:nvPr/>
        </p:nvSpPr>
        <p:spPr>
          <a:xfrm>
            <a:off x="7212991" y="2179659"/>
            <a:ext cx="6381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17%</a:t>
            </a: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BB65DB4-F27D-4163-B3BA-9CFB126F3F44}"/>
              </a:ext>
            </a:extLst>
          </p:cNvPr>
          <p:cNvSpPr txBox="1"/>
          <p:nvPr/>
        </p:nvSpPr>
        <p:spPr>
          <a:xfrm>
            <a:off x="2483768" y="3880510"/>
            <a:ext cx="6381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6%</a:t>
            </a: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E2FD7A5-239C-40BD-BA81-0FC515CE237C}"/>
              </a:ext>
            </a:extLst>
          </p:cNvPr>
          <p:cNvSpPr txBox="1"/>
          <p:nvPr/>
        </p:nvSpPr>
        <p:spPr>
          <a:xfrm>
            <a:off x="6052247" y="3887805"/>
            <a:ext cx="6381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8%</a:t>
            </a: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BCD224D-07E5-45DB-A688-31DAD2665EA0}"/>
              </a:ext>
            </a:extLst>
          </p:cNvPr>
          <p:cNvSpPr txBox="1"/>
          <p:nvPr/>
        </p:nvSpPr>
        <p:spPr>
          <a:xfrm>
            <a:off x="3563888" y="4450822"/>
            <a:ext cx="215095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процент от  334  НЯ</a:t>
            </a:r>
            <a:endParaRPr kumimoji="0" lang="ru-RU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81801627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Прямоугольник 79"/>
          <p:cNvSpPr/>
          <p:nvPr/>
        </p:nvSpPr>
        <p:spPr>
          <a:xfrm>
            <a:off x="62774" y="-184764"/>
            <a:ext cx="362432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2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808" y="-146672"/>
            <a:ext cx="4384424" cy="539140"/>
          </a:xfr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rtlCol="0" anchor="ctr" anchorCtr="0">
            <a:normAutofit/>
          </a:bodyPr>
          <a:lstStyle/>
          <a:p>
            <a:r>
              <a:rPr lang="ru-RU" sz="2400" b="1" cap="none" dirty="0">
                <a:solidFill>
                  <a:srgbClr val="FFFF00"/>
                </a:solidFill>
                <a:latin typeface="+mn-lt"/>
                <a:ea typeface="+mn-ea"/>
                <a:cs typeface="+mn-cs"/>
              </a:rPr>
              <a:t>Группировка НЯ</a:t>
            </a:r>
            <a:endParaRPr lang="ru-RU" sz="1400" dirty="0"/>
          </a:p>
        </p:txBody>
      </p:sp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B0202F47-E914-4D48-9D00-1CD9C2DC0355}"/>
              </a:ext>
            </a:extLst>
          </p:cNvPr>
          <p:cNvGraphicFramePr>
            <a:graphicFrameLocks noGrp="1"/>
          </p:cNvGraphicFramePr>
          <p:nvPr/>
        </p:nvGraphicFramePr>
        <p:xfrm>
          <a:off x="51361" y="1124744"/>
          <a:ext cx="9041278" cy="490695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2167">
                  <a:extLst>
                    <a:ext uri="{9D8B030D-6E8A-4147-A177-3AD203B41FA5}">
                      <a16:colId xmlns:a16="http://schemas.microsoft.com/office/drawing/2014/main" val="4277428366"/>
                    </a:ext>
                  </a:extLst>
                </a:gridCol>
                <a:gridCol w="3449057">
                  <a:extLst>
                    <a:ext uri="{9D8B030D-6E8A-4147-A177-3AD203B41FA5}">
                      <a16:colId xmlns:a16="http://schemas.microsoft.com/office/drawing/2014/main" val="2546388829"/>
                    </a:ext>
                  </a:extLst>
                </a:gridCol>
                <a:gridCol w="5320054">
                  <a:extLst>
                    <a:ext uri="{9D8B030D-6E8A-4147-A177-3AD203B41FA5}">
                      <a16:colId xmlns:a16="http://schemas.microsoft.com/office/drawing/2014/main" val="3435656337"/>
                    </a:ext>
                  </a:extLst>
                </a:gridCol>
              </a:tblGrid>
              <a:tr h="194681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ru-RU" sz="18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Группировка НЯ</a:t>
                      </a:r>
                    </a:p>
                  </a:txBody>
                  <a:tcPr marL="7620" marR="7620" marT="7620" marB="0" anchor="b">
                    <a:solidFill>
                      <a:srgbClr val="7030A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Описание НЯ</a:t>
                      </a:r>
                      <a:endParaRPr lang="ru-RU" sz="18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645747"/>
                  </a:ext>
                </a:extLst>
              </a:tr>
              <a:tr h="260889">
                <a:tc rowSpan="5">
                  <a:txBody>
                    <a:bodyPr/>
                    <a:lstStyle/>
                    <a:p>
                      <a:pPr algn="ctr" fontAlgn="b"/>
                      <a:r>
                        <a:rPr kumimoji="0" lang="ru-R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  <a:p>
                      <a:pPr algn="ctr" fontAlgn="b"/>
                      <a:endParaRPr kumimoji="0" lang="ru-RU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fontAlgn="b"/>
                      <a:endParaRPr lang="ru-RU" sz="1800" b="0" i="0" u="none" strike="noStrike" dirty="0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7030A0"/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ctr" fontAlgn="b"/>
                      <a:endParaRPr kumimoji="0" lang="ru-RU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fontAlgn="b"/>
                      <a:endParaRPr kumimoji="0" lang="ru-RU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fontAlgn="b"/>
                      <a:r>
                        <a:rPr kumimoji="0" lang="ru-R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Ограничения по типу занятий</a:t>
                      </a:r>
                    </a:p>
                    <a:p>
                      <a:pPr algn="ctr" fontAlgn="b"/>
                      <a:r>
                        <a:rPr kumimoji="0" lang="ru-R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49%</a:t>
                      </a:r>
                      <a:endParaRPr kumimoji="0" lang="ru-RU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fontAlgn="b"/>
                      <a:endParaRPr kumimoji="0" lang="ru-RU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Семинары раньше лекций 17%</a:t>
                      </a:r>
                      <a:endParaRPr lang="ru-RU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5797566"/>
                  </a:ext>
                </a:extLst>
              </a:tr>
              <a:tr h="260889">
                <a:tc vMerge="1">
                  <a:txBody>
                    <a:bodyPr/>
                    <a:lstStyle/>
                    <a:p>
                      <a:pPr algn="ctr" fontAlgn="b"/>
                      <a:r>
                        <a:rPr kumimoji="0" lang="ru-R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 </a:t>
                      </a:r>
                      <a:endParaRPr lang="ru-RU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7030A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r>
                        <a:rPr kumimoji="0" lang="ru-R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Ограничения по типу занятий</a:t>
                      </a:r>
                      <a:endParaRPr lang="ru-RU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Много лекций в один день 12%</a:t>
                      </a:r>
                      <a:endParaRPr lang="ru-RU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590616"/>
                  </a:ext>
                </a:extLst>
              </a:tr>
              <a:tr h="297453">
                <a:tc vMerge="1">
                  <a:txBody>
                    <a:bodyPr/>
                    <a:lstStyle/>
                    <a:p>
                      <a:pPr algn="ctr" fontAlgn="b"/>
                      <a:r>
                        <a:rPr kumimoji="0" lang="ru-R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 </a:t>
                      </a:r>
                      <a:endParaRPr lang="ru-RU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7030A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r>
                        <a:rPr kumimoji="0" lang="ru-R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Ограничения по типу занятий</a:t>
                      </a:r>
                      <a:endParaRPr lang="ru-RU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Много семинаров в  один день 3%</a:t>
                      </a:r>
                      <a:endParaRPr lang="ru-RU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5093182"/>
                  </a:ext>
                </a:extLst>
              </a:tr>
              <a:tr h="260889">
                <a:tc vMerge="1">
                  <a:txBody>
                    <a:bodyPr/>
                    <a:lstStyle/>
                    <a:p>
                      <a:pPr algn="ctr" fontAlgn="b"/>
                      <a:r>
                        <a:rPr kumimoji="0" lang="ru-R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 </a:t>
                      </a:r>
                      <a:endParaRPr lang="ru-RU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7030A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r>
                        <a:rPr kumimoji="0" lang="ru-R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Ограничения по типу занятий</a:t>
                      </a:r>
                      <a:endParaRPr lang="ru-RU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Профильные семинары в один день 9%</a:t>
                      </a:r>
                      <a:endParaRPr lang="ru-RU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3944491"/>
                  </a:ext>
                </a:extLst>
              </a:tr>
              <a:tr h="260889">
                <a:tc vMerge="1">
                  <a:txBody>
                    <a:bodyPr/>
                    <a:lstStyle/>
                    <a:p>
                      <a:pPr algn="ctr" fontAlgn="b"/>
                      <a:r>
                        <a:rPr kumimoji="0" lang="ru-R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ru-RU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7030A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r>
                        <a:rPr kumimoji="0" lang="ru-R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Ограничения по типу занятий</a:t>
                      </a:r>
                      <a:endParaRPr lang="ru-RU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Профильные семинары в одной части недели 8%</a:t>
                      </a:r>
                      <a:endParaRPr lang="ru-RU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207945"/>
                  </a:ext>
                </a:extLst>
              </a:tr>
              <a:tr h="313702">
                <a:tc rowSpan="2">
                  <a:txBody>
                    <a:bodyPr/>
                    <a:lstStyle/>
                    <a:p>
                      <a:pPr algn="ctr" fontAlgn="b"/>
                      <a:r>
                        <a:rPr kumimoji="0" lang="ru-R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 </a:t>
                      </a:r>
                    </a:p>
                    <a:p>
                      <a:pPr algn="ctr" fontAlgn="b"/>
                      <a:r>
                        <a:rPr kumimoji="0" lang="ru-R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ru-RU" sz="1800" b="0" i="0" u="none" strike="noStrike" dirty="0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7030A0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Ограничения по трансферу</a:t>
                      </a: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17%</a:t>
                      </a:r>
                      <a:endParaRPr kumimoji="0" lang="ru-RU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Расписание не согласовано с электричками 13%</a:t>
                      </a:r>
                      <a:endParaRPr lang="ru-RU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689621"/>
                  </a:ext>
                </a:extLst>
              </a:tr>
              <a:tr h="334567">
                <a:tc vMerge="1">
                  <a:txBody>
                    <a:bodyPr/>
                    <a:lstStyle/>
                    <a:p>
                      <a:pPr algn="ctr" fontAlgn="b"/>
                      <a:r>
                        <a:rPr kumimoji="0" lang="ru-R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 </a:t>
                      </a:r>
                      <a:endParaRPr lang="ru-RU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7030A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r>
                        <a:rPr kumimoji="0" lang="ru-R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Ограничения по трансферу </a:t>
                      </a:r>
                      <a:endParaRPr lang="ru-RU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Много занятий в Солнечном 4%</a:t>
                      </a:r>
                      <a:endParaRPr lang="ru-RU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377361"/>
                  </a:ext>
                </a:extLst>
              </a:tr>
              <a:tr h="260889">
                <a:tc rowSpan="3">
                  <a:txBody>
                    <a:bodyPr/>
                    <a:lstStyle/>
                    <a:p>
                      <a:pPr algn="ctr" fontAlgn="b"/>
                      <a:r>
                        <a:rPr kumimoji="0" lang="ru-R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algn="ctr" fontAlgn="b"/>
                      <a:r>
                        <a:rPr kumimoji="0" lang="ru-R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 </a:t>
                      </a:r>
                    </a:p>
                    <a:p>
                      <a:pPr algn="ctr" fontAlgn="b"/>
                      <a:r>
                        <a:rPr kumimoji="0" lang="ru-R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ru-RU" sz="1800" b="0" i="0" u="none" strike="noStrike" dirty="0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7030A0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b"/>
                      <a:r>
                        <a:rPr kumimoji="0" lang="ru-R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Нет персонализации расписания</a:t>
                      </a:r>
                    </a:p>
                    <a:p>
                      <a:pPr algn="ctr" fontAlgn="b"/>
                      <a:r>
                        <a:rPr kumimoji="0" lang="ru-R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17%</a:t>
                      </a:r>
                      <a:r>
                        <a:rPr kumimoji="0" lang="ru-R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7620" marR="7620" marT="7620" marB="0" anchor="b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Непонятное расписание (сложности с поиском) 6%</a:t>
                      </a:r>
                      <a:endParaRPr lang="ru-RU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7910483"/>
                  </a:ext>
                </a:extLst>
              </a:tr>
              <a:tr h="296011">
                <a:tc vMerge="1">
                  <a:txBody>
                    <a:bodyPr/>
                    <a:lstStyle/>
                    <a:p>
                      <a:pPr algn="ctr" fontAlgn="b"/>
                      <a:r>
                        <a:rPr kumimoji="0" lang="ru-R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 </a:t>
                      </a:r>
                    </a:p>
                    <a:p>
                      <a:pPr algn="ctr" fontAlgn="b"/>
                      <a:r>
                        <a:rPr kumimoji="0" lang="ru-R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 </a:t>
                      </a:r>
                      <a:endParaRPr lang="ru-RU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7030A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r>
                        <a:rPr kumimoji="0" lang="ru-R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Нет персонализации расписания </a:t>
                      </a:r>
                      <a:endParaRPr lang="ru-RU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Отсутствие расписания в </a:t>
                      </a:r>
                      <a:r>
                        <a:rPr lang="en-US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moodle</a:t>
                      </a:r>
                      <a:r>
                        <a:rPr lang="ru-RU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 6%</a:t>
                      </a:r>
                      <a:endParaRPr lang="ru-RU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7737401"/>
                  </a:ext>
                </a:extLst>
              </a:tr>
              <a:tr h="260889">
                <a:tc vMerge="1">
                  <a:txBody>
                    <a:bodyPr/>
                    <a:lstStyle/>
                    <a:p>
                      <a:pPr algn="ctr" fontAlgn="b"/>
                      <a:r>
                        <a:rPr kumimoji="0" lang="ru-R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 </a:t>
                      </a:r>
                      <a:endParaRPr lang="ru-RU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7030A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r>
                        <a:rPr kumimoji="0" lang="ru-R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Нет персонализации расписания </a:t>
                      </a:r>
                      <a:endParaRPr lang="ru-RU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Запоздалое  оповещения о переносах занятий 5%</a:t>
                      </a:r>
                      <a:endParaRPr lang="ru-RU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9108731"/>
                  </a:ext>
                </a:extLst>
              </a:tr>
              <a:tr h="260889">
                <a:tc rowSpan="2">
                  <a:txBody>
                    <a:bodyPr/>
                    <a:lstStyle/>
                    <a:p>
                      <a:pPr algn="ctr" fontAlgn="b"/>
                      <a:r>
                        <a:rPr lang="ru-RU" dirty="0">
                          <a:solidFill>
                            <a:srgbClr val="FFFF00"/>
                          </a:solidFill>
                          <a:latin typeface="+mn-lt"/>
                        </a:rPr>
                        <a:t>4 </a:t>
                      </a:r>
                    </a:p>
                    <a:p>
                      <a:pPr algn="ctr" fontAlgn="b"/>
                      <a:r>
                        <a:rPr lang="ru-RU" dirty="0">
                          <a:solidFill>
                            <a:srgbClr val="FFFF00"/>
                          </a:solidFill>
                          <a:latin typeface="+mn-lt"/>
                        </a:rPr>
                        <a:t> </a:t>
                      </a:r>
                      <a:endParaRPr lang="ru-RU" sz="1800" b="0" i="0" u="none" strike="noStrike" dirty="0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7030A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kumimoji="0" lang="ru-R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Окна между занятиями </a:t>
                      </a:r>
                    </a:p>
                    <a:p>
                      <a:pPr algn="ctr" fontAlgn="b"/>
                      <a:r>
                        <a:rPr kumimoji="0" lang="ru-R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6%</a:t>
                      </a:r>
                      <a:endParaRPr kumimoji="0" lang="ru-RU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Наличие окон в  дневном расписании 4%</a:t>
                      </a:r>
                      <a:endParaRPr lang="ru-RU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8245768"/>
                  </a:ext>
                </a:extLst>
              </a:tr>
              <a:tr h="265322">
                <a:tc vMerge="1">
                  <a:txBody>
                    <a:bodyPr/>
                    <a:lstStyle/>
                    <a:p>
                      <a:pPr algn="ctr" fontAlgn="b"/>
                      <a:r>
                        <a:rPr lang="ru-RU" dirty="0">
                          <a:solidFill>
                            <a:srgbClr val="FFFFFF"/>
                          </a:solidFill>
                          <a:latin typeface="+mn-lt"/>
                        </a:rPr>
                        <a:t>4 </a:t>
                      </a:r>
                      <a:endParaRPr lang="ru-RU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7030A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r>
                        <a:rPr kumimoji="0" lang="ru-R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Окна в между занятиями </a:t>
                      </a:r>
                      <a:endParaRPr lang="ru-RU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Большие промежутки между лекциями и ПЗ 2%</a:t>
                      </a:r>
                      <a:endParaRPr lang="ru-RU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7262336"/>
                  </a:ext>
                </a:extLst>
              </a:tr>
              <a:tr h="260889">
                <a:tc rowSpan="4">
                  <a:txBody>
                    <a:bodyPr/>
                    <a:lstStyle/>
                    <a:p>
                      <a:pPr algn="ctr" fontAlgn="b"/>
                      <a:r>
                        <a:rPr lang="ru-RU" dirty="0">
                          <a:solidFill>
                            <a:srgbClr val="FFFF00"/>
                          </a:solidFill>
                          <a:latin typeface="+mn-lt"/>
                        </a:rPr>
                        <a:t> </a:t>
                      </a:r>
                    </a:p>
                    <a:p>
                      <a:pPr algn="ctr" fontAlgn="b"/>
                      <a:r>
                        <a:rPr lang="ru-RU" dirty="0">
                          <a:solidFill>
                            <a:srgbClr val="FFFF00"/>
                          </a:solidFill>
                          <a:latin typeface="+mn-lt"/>
                        </a:rPr>
                        <a:t>5 </a:t>
                      </a:r>
                    </a:p>
                    <a:p>
                      <a:pPr algn="ctr" fontAlgn="b"/>
                      <a:endParaRPr lang="ru-RU" dirty="0">
                        <a:solidFill>
                          <a:srgbClr val="FFFF00"/>
                        </a:solidFill>
                        <a:latin typeface="+mn-lt"/>
                      </a:endParaRPr>
                    </a:p>
                    <a:p>
                      <a:pPr algn="ctr" fontAlgn="b"/>
                      <a:r>
                        <a:rPr lang="ru-RU" dirty="0">
                          <a:solidFill>
                            <a:srgbClr val="FFFF00"/>
                          </a:solidFill>
                          <a:latin typeface="+mn-lt"/>
                        </a:rPr>
                        <a:t> </a:t>
                      </a:r>
                      <a:endParaRPr lang="ru-RU" sz="1800" b="0" i="0" u="none" strike="noStrike" dirty="0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7030A0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fontAlgn="b"/>
                      <a:r>
                        <a:rPr lang="ru-RU" dirty="0">
                          <a:solidFill>
                            <a:srgbClr val="FFFF00"/>
                          </a:solidFill>
                          <a:latin typeface="+mn-lt"/>
                        </a:rPr>
                        <a:t>Ограничения занятости ресурсов</a:t>
                      </a:r>
                    </a:p>
                    <a:p>
                      <a:pPr algn="ctr" fontAlgn="b"/>
                      <a:r>
                        <a:rPr lang="ru-RU" dirty="0">
                          <a:solidFill>
                            <a:srgbClr val="FFFF00"/>
                          </a:solidFill>
                          <a:latin typeface="+mn-lt"/>
                        </a:rPr>
                        <a:t>8% </a:t>
                      </a:r>
                      <a:endParaRPr lang="ru-RU" dirty="0">
                        <a:solidFill>
                          <a:srgbClr val="FFFFFF"/>
                        </a:solidFill>
                        <a:latin typeface="+mn-lt"/>
                      </a:endParaRPr>
                    </a:p>
                    <a:p>
                      <a:pPr algn="ctr" fontAlgn="b"/>
                      <a:endParaRPr lang="ru-RU" dirty="0">
                        <a:solidFill>
                          <a:srgbClr val="FFFFFF"/>
                        </a:solidFill>
                        <a:latin typeface="+mn-lt"/>
                      </a:endParaRPr>
                    </a:p>
                  </a:txBody>
                  <a:tcPr marL="7620" marR="7620" marT="7620" marB="0" anchor="b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Частые перемены в расписании 2%</a:t>
                      </a:r>
                      <a:endParaRPr lang="ru-RU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7257202"/>
                  </a:ext>
                </a:extLst>
              </a:tr>
              <a:tr h="260889">
                <a:tc vMerge="1">
                  <a:txBody>
                    <a:bodyPr/>
                    <a:lstStyle/>
                    <a:p>
                      <a:pPr algn="ctr" fontAlgn="b"/>
                      <a:r>
                        <a:rPr lang="ru-RU" dirty="0">
                          <a:solidFill>
                            <a:srgbClr val="FFFFFF"/>
                          </a:solidFill>
                          <a:latin typeface="+mn-lt"/>
                        </a:rPr>
                        <a:t>5 </a:t>
                      </a:r>
                      <a:endParaRPr lang="ru-RU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7030A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r>
                        <a:rPr lang="ru-RU" dirty="0">
                          <a:solidFill>
                            <a:srgbClr val="FFFFFF"/>
                          </a:solidFill>
                          <a:latin typeface="+mn-lt"/>
                        </a:rPr>
                        <a:t>Ограничения занятости ресурсов </a:t>
                      </a:r>
                      <a:endParaRPr lang="ru-RU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Наложение пар (ошибки расписания) 2%</a:t>
                      </a:r>
                      <a:endParaRPr lang="ru-RU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2034371"/>
                  </a:ext>
                </a:extLst>
              </a:tr>
              <a:tr h="260889">
                <a:tc vMerge="1">
                  <a:txBody>
                    <a:bodyPr/>
                    <a:lstStyle/>
                    <a:p>
                      <a:pPr algn="ctr" fontAlgn="b"/>
                      <a:r>
                        <a:rPr lang="ru-RU" dirty="0">
                          <a:solidFill>
                            <a:srgbClr val="FFFFFF"/>
                          </a:solidFill>
                          <a:latin typeface="+mn-lt"/>
                        </a:rPr>
                        <a:t>5 </a:t>
                      </a:r>
                      <a:endParaRPr lang="ru-RU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7030A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r>
                        <a:rPr lang="ru-RU" dirty="0">
                          <a:solidFill>
                            <a:srgbClr val="FFFFFF"/>
                          </a:solidFill>
                          <a:latin typeface="+mn-lt"/>
                        </a:rPr>
                        <a:t>Ограничения занятости ресурсов </a:t>
                      </a:r>
                      <a:endParaRPr lang="ru-RU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Высокая нагрузка на субботу 2%</a:t>
                      </a:r>
                      <a:endParaRPr lang="ru-RU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3146953"/>
                  </a:ext>
                </a:extLst>
              </a:tr>
              <a:tr h="260889">
                <a:tc vMerge="1">
                  <a:txBody>
                    <a:bodyPr/>
                    <a:lstStyle/>
                    <a:p>
                      <a:pPr algn="ctr" fontAlgn="b"/>
                      <a:r>
                        <a:rPr lang="ru-RU" dirty="0">
                          <a:solidFill>
                            <a:srgbClr val="FFFFFF"/>
                          </a:solidFill>
                          <a:latin typeface="+mn-lt"/>
                        </a:rPr>
                        <a:t>5 </a:t>
                      </a:r>
                      <a:endParaRPr lang="ru-RU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7030A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r>
                        <a:rPr lang="ru-RU" dirty="0">
                          <a:solidFill>
                            <a:srgbClr val="FFFFFF"/>
                          </a:solidFill>
                          <a:latin typeface="+mn-lt"/>
                        </a:rPr>
                        <a:t>Ограничения занятости ресурсов </a:t>
                      </a:r>
                      <a:endParaRPr lang="ru-RU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Очность лекций 2%</a:t>
                      </a:r>
                      <a:endParaRPr lang="ru-RU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1456463"/>
                  </a:ext>
                </a:extLst>
              </a:tr>
            </a:tbl>
          </a:graphicData>
        </a:graphic>
      </p:graphicFrame>
      <p:sp>
        <p:nvSpPr>
          <p:cNvPr id="43" name="Номер слайда 2">
            <a:extLst>
              <a:ext uri="{FF2B5EF4-FFF2-40B4-BE49-F238E27FC236}">
                <a16:creationId xmlns:a16="http://schemas.microsoft.com/office/drawing/2014/main" id="{6365B452-664B-491B-810A-BF61F5FF3A2C}"/>
              </a:ext>
            </a:extLst>
          </p:cNvPr>
          <p:cNvSpPr txBox="1">
            <a:spLocks/>
          </p:cNvSpPr>
          <p:nvPr/>
        </p:nvSpPr>
        <p:spPr>
          <a:xfrm>
            <a:off x="8304204" y="6459153"/>
            <a:ext cx="8660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1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5F3E586-5FD4-4BEF-86C2-17DF39B1715D}" type="slidenum">
              <a:rPr kumimoji="0" lang="ru-RU" sz="2800" b="1" i="0" u="none" strike="noStrike" kern="120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ru-RU" sz="2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71380626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Скругленный прямоугольник 38"/>
          <p:cNvSpPr/>
          <p:nvPr/>
        </p:nvSpPr>
        <p:spPr>
          <a:xfrm>
            <a:off x="1907704" y="3560445"/>
            <a:ext cx="1538394" cy="1024098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 Большие промежутки между лекциями и ПЗ</a:t>
            </a:r>
          </a:p>
        </p:txBody>
      </p:sp>
      <p:sp>
        <p:nvSpPr>
          <p:cNvPr id="80" name="Прямоугольник 79"/>
          <p:cNvSpPr/>
          <p:nvPr/>
        </p:nvSpPr>
        <p:spPr>
          <a:xfrm>
            <a:off x="11571" y="-25808"/>
            <a:ext cx="471277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2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16" name="Shape 18"/>
          <p:cNvCxnSpPr>
            <a:cxnSpLocks/>
            <a:stCxn id="62" idx="2"/>
            <a:endCxn id="63" idx="0"/>
          </p:cNvCxnSpPr>
          <p:nvPr/>
        </p:nvCxnSpPr>
        <p:spPr>
          <a:xfrm rot="16200000" flipH="1">
            <a:off x="1683066" y="1355359"/>
            <a:ext cx="817045" cy="734576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21162" y="-41727"/>
            <a:ext cx="3706919" cy="438790"/>
          </a:xfr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rtlCol="0" anchor="ctr" anchorCtr="0">
            <a:normAutofit fontScale="90000"/>
          </a:bodyPr>
          <a:lstStyle/>
          <a:p>
            <a:r>
              <a:rPr lang="ru-RU" sz="2400" b="1" cap="none" dirty="0">
                <a:solidFill>
                  <a:srgbClr val="FFFF00"/>
                </a:solidFill>
                <a:latin typeface="+mn-lt"/>
                <a:ea typeface="+mn-ea"/>
                <a:cs typeface="+mn-cs"/>
              </a:rPr>
              <a:t>Текущая действительность</a:t>
            </a:r>
          </a:p>
        </p:txBody>
      </p:sp>
      <p:sp>
        <p:nvSpPr>
          <p:cNvPr id="60" name="Скругленный прямоугольник 38">
            <a:extLst>
              <a:ext uri="{FF2B5EF4-FFF2-40B4-BE49-F238E27FC236}">
                <a16:creationId xmlns:a16="http://schemas.microsoft.com/office/drawing/2014/main" id="{26A7F8F3-0478-422F-8D94-6CCBB4C9F6DE}"/>
              </a:ext>
            </a:extLst>
          </p:cNvPr>
          <p:cNvSpPr/>
          <p:nvPr/>
        </p:nvSpPr>
        <p:spPr>
          <a:xfrm>
            <a:off x="6253781" y="2888508"/>
            <a:ext cx="1482417" cy="805184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 Расписание не согласовано с электричками</a:t>
            </a:r>
          </a:p>
        </p:txBody>
      </p:sp>
      <p:sp>
        <p:nvSpPr>
          <p:cNvPr id="61" name="Скругленный прямоугольник 38">
            <a:extLst>
              <a:ext uri="{FF2B5EF4-FFF2-40B4-BE49-F238E27FC236}">
                <a16:creationId xmlns:a16="http://schemas.microsoft.com/office/drawing/2014/main" id="{E7C41F91-AB76-4BA0-8A7F-D1D810427319}"/>
              </a:ext>
            </a:extLst>
          </p:cNvPr>
          <p:cNvSpPr/>
          <p:nvPr/>
        </p:nvSpPr>
        <p:spPr>
          <a:xfrm>
            <a:off x="82494" y="2114901"/>
            <a:ext cx="1524292" cy="634521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 Много лекций в один день</a:t>
            </a:r>
          </a:p>
        </p:txBody>
      </p:sp>
      <p:sp>
        <p:nvSpPr>
          <p:cNvPr id="62" name="Скругленный прямоугольник 38">
            <a:extLst>
              <a:ext uri="{FF2B5EF4-FFF2-40B4-BE49-F238E27FC236}">
                <a16:creationId xmlns:a16="http://schemas.microsoft.com/office/drawing/2014/main" id="{ACB4FD15-A0B9-44F5-8436-0E79920E8CF9}"/>
              </a:ext>
            </a:extLst>
          </p:cNvPr>
          <p:cNvSpPr/>
          <p:nvPr/>
        </p:nvSpPr>
        <p:spPr>
          <a:xfrm>
            <a:off x="805805" y="847083"/>
            <a:ext cx="1836990" cy="467042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7 Семинары раньше лекций</a:t>
            </a:r>
          </a:p>
        </p:txBody>
      </p:sp>
      <p:sp>
        <p:nvSpPr>
          <p:cNvPr id="63" name="Скругленный прямоугольник 38">
            <a:extLst>
              <a:ext uri="{FF2B5EF4-FFF2-40B4-BE49-F238E27FC236}">
                <a16:creationId xmlns:a16="http://schemas.microsoft.com/office/drawing/2014/main" id="{DF7720CB-9738-4E70-A27E-FA1D28784CB1}"/>
              </a:ext>
            </a:extLst>
          </p:cNvPr>
          <p:cNvSpPr/>
          <p:nvPr/>
        </p:nvSpPr>
        <p:spPr>
          <a:xfrm>
            <a:off x="1798094" y="2131170"/>
            <a:ext cx="1321564" cy="685696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 Много семинаров в  один день</a:t>
            </a:r>
          </a:p>
        </p:txBody>
      </p:sp>
      <p:sp>
        <p:nvSpPr>
          <p:cNvPr id="64" name="Скругленный прямоугольник 38">
            <a:extLst>
              <a:ext uri="{FF2B5EF4-FFF2-40B4-BE49-F238E27FC236}">
                <a16:creationId xmlns:a16="http://schemas.microsoft.com/office/drawing/2014/main" id="{4114CED6-1E1E-4E16-B8F8-3695205F290B}"/>
              </a:ext>
            </a:extLst>
          </p:cNvPr>
          <p:cNvSpPr/>
          <p:nvPr/>
        </p:nvSpPr>
        <p:spPr>
          <a:xfrm>
            <a:off x="4339566" y="2768967"/>
            <a:ext cx="1224651" cy="928464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8 Наличие окон в  дневном расписании</a:t>
            </a:r>
          </a:p>
        </p:txBody>
      </p:sp>
      <p:sp>
        <p:nvSpPr>
          <p:cNvPr id="67" name="Скругленный прямоугольник 38">
            <a:extLst>
              <a:ext uri="{FF2B5EF4-FFF2-40B4-BE49-F238E27FC236}">
                <a16:creationId xmlns:a16="http://schemas.microsoft.com/office/drawing/2014/main" id="{F0878EE1-A99B-4B55-A640-63830204A28E}"/>
              </a:ext>
            </a:extLst>
          </p:cNvPr>
          <p:cNvSpPr/>
          <p:nvPr/>
        </p:nvSpPr>
        <p:spPr>
          <a:xfrm>
            <a:off x="3347864" y="4733490"/>
            <a:ext cx="1362196" cy="679483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9 Частые перемены в расписании</a:t>
            </a:r>
          </a:p>
        </p:txBody>
      </p:sp>
      <p:sp>
        <p:nvSpPr>
          <p:cNvPr id="68" name="Скругленный прямоугольник 38">
            <a:extLst>
              <a:ext uri="{FF2B5EF4-FFF2-40B4-BE49-F238E27FC236}">
                <a16:creationId xmlns:a16="http://schemas.microsoft.com/office/drawing/2014/main" id="{BB10AC0A-9ED0-40F1-8507-DCCECD7B9632}"/>
              </a:ext>
            </a:extLst>
          </p:cNvPr>
          <p:cNvSpPr/>
          <p:nvPr/>
        </p:nvSpPr>
        <p:spPr>
          <a:xfrm>
            <a:off x="6131355" y="308604"/>
            <a:ext cx="1823090" cy="928464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10 Отсутствие своевременного оповещения о переносах занятий</a:t>
            </a:r>
          </a:p>
        </p:txBody>
      </p:sp>
      <p:sp>
        <p:nvSpPr>
          <p:cNvPr id="70" name="Скругленный прямоугольник 38">
            <a:extLst>
              <a:ext uri="{FF2B5EF4-FFF2-40B4-BE49-F238E27FC236}">
                <a16:creationId xmlns:a16="http://schemas.microsoft.com/office/drawing/2014/main" id="{54F2C298-881E-46D7-AC91-031493CF13F9}"/>
              </a:ext>
            </a:extLst>
          </p:cNvPr>
          <p:cNvSpPr/>
          <p:nvPr/>
        </p:nvSpPr>
        <p:spPr>
          <a:xfrm>
            <a:off x="3883275" y="313317"/>
            <a:ext cx="2081227" cy="937465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11 Непонятное расписание (сложности с поиском и ориентировкой)</a:t>
            </a:r>
          </a:p>
        </p:txBody>
      </p:sp>
      <p:sp>
        <p:nvSpPr>
          <p:cNvPr id="71" name="Скругленный прямоугольник 38">
            <a:extLst>
              <a:ext uri="{FF2B5EF4-FFF2-40B4-BE49-F238E27FC236}">
                <a16:creationId xmlns:a16="http://schemas.microsoft.com/office/drawing/2014/main" id="{6A328FB0-F6F2-423A-A7A4-B91AF7B1326C}"/>
              </a:ext>
            </a:extLst>
          </p:cNvPr>
          <p:cNvSpPr/>
          <p:nvPr/>
        </p:nvSpPr>
        <p:spPr>
          <a:xfrm>
            <a:off x="203626" y="5549196"/>
            <a:ext cx="1301507" cy="873655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12 Высокая нагрузка на субботу</a:t>
            </a:r>
          </a:p>
        </p:txBody>
      </p:sp>
      <p:sp>
        <p:nvSpPr>
          <p:cNvPr id="74" name="Скругленный прямоугольник 38">
            <a:extLst>
              <a:ext uri="{FF2B5EF4-FFF2-40B4-BE49-F238E27FC236}">
                <a16:creationId xmlns:a16="http://schemas.microsoft.com/office/drawing/2014/main" id="{BA0578BD-0B32-4A89-BAEE-547F111FCAB9}"/>
              </a:ext>
            </a:extLst>
          </p:cNvPr>
          <p:cNvSpPr/>
          <p:nvPr/>
        </p:nvSpPr>
        <p:spPr>
          <a:xfrm>
            <a:off x="7411581" y="1706857"/>
            <a:ext cx="1482417" cy="634521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14 Наложение пар (ошибки расписания)</a:t>
            </a:r>
          </a:p>
        </p:txBody>
      </p:sp>
      <p:sp>
        <p:nvSpPr>
          <p:cNvPr id="82" name="Скругленный прямоугольник 38">
            <a:extLst>
              <a:ext uri="{FF2B5EF4-FFF2-40B4-BE49-F238E27FC236}">
                <a16:creationId xmlns:a16="http://schemas.microsoft.com/office/drawing/2014/main" id="{447C6BE0-5E32-444A-870D-C79517D4DA36}"/>
              </a:ext>
            </a:extLst>
          </p:cNvPr>
          <p:cNvSpPr/>
          <p:nvPr/>
        </p:nvSpPr>
        <p:spPr>
          <a:xfrm>
            <a:off x="4940195" y="1772816"/>
            <a:ext cx="2081227" cy="805184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20 Отсутствие расписания в личном кабинете или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moodle</a:t>
            </a:r>
            <a:endParaRPr kumimoji="0" lang="ru-RU" sz="1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4" name="Скругленный прямоугольник 38">
            <a:extLst>
              <a:ext uri="{FF2B5EF4-FFF2-40B4-BE49-F238E27FC236}">
                <a16:creationId xmlns:a16="http://schemas.microsoft.com/office/drawing/2014/main" id="{67FFA7B1-1EF5-4E92-B727-698ED89725CC}"/>
              </a:ext>
            </a:extLst>
          </p:cNvPr>
          <p:cNvSpPr/>
          <p:nvPr/>
        </p:nvSpPr>
        <p:spPr>
          <a:xfrm>
            <a:off x="1656628" y="5512884"/>
            <a:ext cx="1482417" cy="1166694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22 </a:t>
            </a: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Семинары по нескольким профильным предметам в один день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C34B3669-8B25-4C74-9FBE-973D08BBCB56}"/>
              </a:ext>
            </a:extLst>
          </p:cNvPr>
          <p:cNvSpPr txBox="1"/>
          <p:nvPr/>
        </p:nvSpPr>
        <p:spPr>
          <a:xfrm>
            <a:off x="6479420" y="5981305"/>
            <a:ext cx="193958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Корневые нежелательные явления</a:t>
            </a:r>
            <a:endParaRPr kumimoji="0" lang="ru-RU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BF05FB9B-E39B-42EB-9013-468D9CD02C8D}"/>
              </a:ext>
            </a:extLst>
          </p:cNvPr>
          <p:cNvSpPr txBox="1"/>
          <p:nvPr/>
        </p:nvSpPr>
        <p:spPr>
          <a:xfrm>
            <a:off x="-23679" y="350725"/>
            <a:ext cx="18369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Что изменять?</a:t>
            </a: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87" name="Shape 18">
            <a:extLst>
              <a:ext uri="{FF2B5EF4-FFF2-40B4-BE49-F238E27FC236}">
                <a16:creationId xmlns:a16="http://schemas.microsoft.com/office/drawing/2014/main" id="{ABB94762-6627-4756-8A07-5187FC311F33}"/>
              </a:ext>
            </a:extLst>
          </p:cNvPr>
          <p:cNvCxnSpPr>
            <a:cxnSpLocks/>
            <a:stCxn id="70" idx="2"/>
            <a:endCxn id="82" idx="0"/>
          </p:cNvCxnSpPr>
          <p:nvPr/>
        </p:nvCxnSpPr>
        <p:spPr>
          <a:xfrm rot="16200000" flipH="1">
            <a:off x="5191332" y="983339"/>
            <a:ext cx="522034" cy="1056920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hape 18">
            <a:extLst>
              <a:ext uri="{FF2B5EF4-FFF2-40B4-BE49-F238E27FC236}">
                <a16:creationId xmlns:a16="http://schemas.microsoft.com/office/drawing/2014/main" id="{C95ED69C-6E26-4121-AABE-F79C68A645E3}"/>
              </a:ext>
            </a:extLst>
          </p:cNvPr>
          <p:cNvCxnSpPr>
            <a:cxnSpLocks/>
            <a:stCxn id="62" idx="2"/>
            <a:endCxn id="61" idx="0"/>
          </p:cNvCxnSpPr>
          <p:nvPr/>
        </p:nvCxnSpPr>
        <p:spPr>
          <a:xfrm rot="5400000">
            <a:off x="884082" y="1274683"/>
            <a:ext cx="800776" cy="879660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Скругленный прямоугольник 38">
            <a:extLst>
              <a:ext uri="{FF2B5EF4-FFF2-40B4-BE49-F238E27FC236}">
                <a16:creationId xmlns:a16="http://schemas.microsoft.com/office/drawing/2014/main" id="{7F14650D-5751-4BD4-9EF9-C66189050D9D}"/>
              </a:ext>
            </a:extLst>
          </p:cNvPr>
          <p:cNvSpPr/>
          <p:nvPr/>
        </p:nvSpPr>
        <p:spPr>
          <a:xfrm>
            <a:off x="7275943" y="4637297"/>
            <a:ext cx="1754270" cy="769389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Нет автоматизации распределения ресурсов</a:t>
            </a:r>
            <a:endParaRPr kumimoji="0" lang="ru-RU" sz="14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00" name="Shape 18">
            <a:extLst>
              <a:ext uri="{FF2B5EF4-FFF2-40B4-BE49-F238E27FC236}">
                <a16:creationId xmlns:a16="http://schemas.microsoft.com/office/drawing/2014/main" id="{0662E243-CB5D-4698-AE28-8D0F7CD70FF1}"/>
              </a:ext>
            </a:extLst>
          </p:cNvPr>
          <p:cNvCxnSpPr>
            <a:cxnSpLocks/>
            <a:stCxn id="68" idx="2"/>
            <a:endCxn id="82" idx="0"/>
          </p:cNvCxnSpPr>
          <p:nvPr/>
        </p:nvCxnSpPr>
        <p:spPr>
          <a:xfrm rot="5400000">
            <a:off x="6243981" y="973897"/>
            <a:ext cx="535748" cy="1062091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Скругленный прямоугольник 38">
            <a:extLst>
              <a:ext uri="{FF2B5EF4-FFF2-40B4-BE49-F238E27FC236}">
                <a16:creationId xmlns:a16="http://schemas.microsoft.com/office/drawing/2014/main" id="{CCD5D3FC-7E92-4007-B8CF-5312F7EF8270}"/>
              </a:ext>
            </a:extLst>
          </p:cNvPr>
          <p:cNvSpPr/>
          <p:nvPr/>
        </p:nvSpPr>
        <p:spPr>
          <a:xfrm>
            <a:off x="4293697" y="6088343"/>
            <a:ext cx="2120270" cy="634520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Нет автоматизации создания  расписания</a:t>
            </a:r>
          </a:p>
        </p:txBody>
      </p:sp>
      <p:sp>
        <p:nvSpPr>
          <p:cNvPr id="115" name="Скругленный прямоугольник 38">
            <a:extLst>
              <a:ext uri="{FF2B5EF4-FFF2-40B4-BE49-F238E27FC236}">
                <a16:creationId xmlns:a16="http://schemas.microsoft.com/office/drawing/2014/main" id="{6C286A14-379E-4C41-B333-785F5850CC05}"/>
              </a:ext>
            </a:extLst>
          </p:cNvPr>
          <p:cNvSpPr/>
          <p:nvPr/>
        </p:nvSpPr>
        <p:spPr>
          <a:xfrm>
            <a:off x="5097629" y="4733927"/>
            <a:ext cx="1754270" cy="679483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Нет автоматизации проверки расписания</a:t>
            </a:r>
          </a:p>
        </p:txBody>
      </p:sp>
      <p:cxnSp>
        <p:nvCxnSpPr>
          <p:cNvPr id="117" name="Shape 18">
            <a:extLst>
              <a:ext uri="{FF2B5EF4-FFF2-40B4-BE49-F238E27FC236}">
                <a16:creationId xmlns:a16="http://schemas.microsoft.com/office/drawing/2014/main" id="{D80E34C1-C8AC-4067-BF00-48835547E03B}"/>
              </a:ext>
            </a:extLst>
          </p:cNvPr>
          <p:cNvCxnSpPr>
            <a:cxnSpLocks/>
            <a:stCxn id="97" idx="2"/>
            <a:endCxn id="114" idx="0"/>
          </p:cNvCxnSpPr>
          <p:nvPr/>
        </p:nvCxnSpPr>
        <p:spPr>
          <a:xfrm rot="5400000">
            <a:off x="6412627" y="4347891"/>
            <a:ext cx="681657" cy="2799246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hape 18">
            <a:extLst>
              <a:ext uri="{FF2B5EF4-FFF2-40B4-BE49-F238E27FC236}">
                <a16:creationId xmlns:a16="http://schemas.microsoft.com/office/drawing/2014/main" id="{ED0E6A26-6A73-4C79-A4B9-7971FA66E22D}"/>
              </a:ext>
            </a:extLst>
          </p:cNvPr>
          <p:cNvCxnSpPr>
            <a:cxnSpLocks/>
            <a:stCxn id="115" idx="2"/>
            <a:endCxn id="114" idx="0"/>
          </p:cNvCxnSpPr>
          <p:nvPr/>
        </p:nvCxnSpPr>
        <p:spPr>
          <a:xfrm rot="5400000">
            <a:off x="5326832" y="5440410"/>
            <a:ext cx="674933" cy="620932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Скругленный прямоугольник 38">
            <a:extLst>
              <a:ext uri="{FF2B5EF4-FFF2-40B4-BE49-F238E27FC236}">
                <a16:creationId xmlns:a16="http://schemas.microsoft.com/office/drawing/2014/main" id="{BD6CBF36-502E-4C12-A80D-A95677D15067}"/>
              </a:ext>
            </a:extLst>
          </p:cNvPr>
          <p:cNvSpPr/>
          <p:nvPr/>
        </p:nvSpPr>
        <p:spPr>
          <a:xfrm>
            <a:off x="180673" y="3635667"/>
            <a:ext cx="1347414" cy="873655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Нет  собраны требования субъектов расписания</a:t>
            </a:r>
          </a:p>
        </p:txBody>
      </p:sp>
      <p:cxnSp>
        <p:nvCxnSpPr>
          <p:cNvPr id="129" name="Shape 18">
            <a:extLst>
              <a:ext uri="{FF2B5EF4-FFF2-40B4-BE49-F238E27FC236}">
                <a16:creationId xmlns:a16="http://schemas.microsoft.com/office/drawing/2014/main" id="{55F2A6A6-DA62-4B36-8583-84A8E405756C}"/>
              </a:ext>
            </a:extLst>
          </p:cNvPr>
          <p:cNvCxnSpPr>
            <a:cxnSpLocks/>
            <a:stCxn id="84" idx="0"/>
            <a:endCxn id="127" idx="2"/>
          </p:cNvCxnSpPr>
          <p:nvPr/>
        </p:nvCxnSpPr>
        <p:spPr>
          <a:xfrm rot="16200000" flipV="1">
            <a:off x="1124328" y="4239374"/>
            <a:ext cx="1003562" cy="1543457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hape 18">
            <a:extLst>
              <a:ext uri="{FF2B5EF4-FFF2-40B4-BE49-F238E27FC236}">
                <a16:creationId xmlns:a16="http://schemas.microsoft.com/office/drawing/2014/main" id="{CEADB9C6-F288-408F-B34B-3F2A1B3A9F49}"/>
              </a:ext>
            </a:extLst>
          </p:cNvPr>
          <p:cNvCxnSpPr>
            <a:cxnSpLocks/>
            <a:stCxn id="60" idx="2"/>
            <a:endCxn id="115" idx="0"/>
          </p:cNvCxnSpPr>
          <p:nvPr/>
        </p:nvCxnSpPr>
        <p:spPr>
          <a:xfrm rot="5400000">
            <a:off x="5964760" y="3703696"/>
            <a:ext cx="1040235" cy="1020226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hape 18">
            <a:extLst>
              <a:ext uri="{FF2B5EF4-FFF2-40B4-BE49-F238E27FC236}">
                <a16:creationId xmlns:a16="http://schemas.microsoft.com/office/drawing/2014/main" id="{D6D8D61B-67D4-4AA1-AF6F-32C2AA482518}"/>
              </a:ext>
            </a:extLst>
          </p:cNvPr>
          <p:cNvCxnSpPr>
            <a:cxnSpLocks/>
            <a:stCxn id="67" idx="2"/>
            <a:endCxn id="114" idx="0"/>
          </p:cNvCxnSpPr>
          <p:nvPr/>
        </p:nvCxnSpPr>
        <p:spPr>
          <a:xfrm rot="16200000" flipH="1">
            <a:off x="4353712" y="5088223"/>
            <a:ext cx="675370" cy="1324870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hape 18">
            <a:extLst>
              <a:ext uri="{FF2B5EF4-FFF2-40B4-BE49-F238E27FC236}">
                <a16:creationId xmlns:a16="http://schemas.microsoft.com/office/drawing/2014/main" id="{B0965E38-4B85-40B6-9948-69FE69010D0E}"/>
              </a:ext>
            </a:extLst>
          </p:cNvPr>
          <p:cNvCxnSpPr>
            <a:cxnSpLocks/>
            <a:stCxn id="64" idx="2"/>
            <a:endCxn id="115" idx="0"/>
          </p:cNvCxnSpPr>
          <p:nvPr/>
        </p:nvCxnSpPr>
        <p:spPr>
          <a:xfrm rot="16200000" flipH="1">
            <a:off x="4945080" y="3704243"/>
            <a:ext cx="1036496" cy="1022872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hape 18">
            <a:extLst>
              <a:ext uri="{FF2B5EF4-FFF2-40B4-BE49-F238E27FC236}">
                <a16:creationId xmlns:a16="http://schemas.microsoft.com/office/drawing/2014/main" id="{B8DE8795-8611-4F39-8C9F-058AA08D4939}"/>
              </a:ext>
            </a:extLst>
          </p:cNvPr>
          <p:cNvCxnSpPr>
            <a:cxnSpLocks/>
            <a:stCxn id="74" idx="2"/>
            <a:endCxn id="97" idx="0"/>
          </p:cNvCxnSpPr>
          <p:nvPr/>
        </p:nvCxnSpPr>
        <p:spPr>
          <a:xfrm rot="16200000" flipH="1">
            <a:off x="7004975" y="3489193"/>
            <a:ext cx="2295919" cy="288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hape 18">
            <a:extLst>
              <a:ext uri="{FF2B5EF4-FFF2-40B4-BE49-F238E27FC236}">
                <a16:creationId xmlns:a16="http://schemas.microsoft.com/office/drawing/2014/main" id="{93C3B107-D5FB-475D-8073-133F24AE09C8}"/>
              </a:ext>
            </a:extLst>
          </p:cNvPr>
          <p:cNvCxnSpPr>
            <a:cxnSpLocks/>
            <a:stCxn id="64" idx="1"/>
            <a:endCxn id="127" idx="0"/>
          </p:cNvCxnSpPr>
          <p:nvPr/>
        </p:nvCxnSpPr>
        <p:spPr>
          <a:xfrm rot="10800000" flipV="1">
            <a:off x="854380" y="3233199"/>
            <a:ext cx="3485186" cy="402468"/>
          </a:xfrm>
          <a:prstGeom prst="bentConnector2">
            <a:avLst/>
          </a:prstGeom>
          <a:ln w="381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hape 18">
            <a:extLst>
              <a:ext uri="{FF2B5EF4-FFF2-40B4-BE49-F238E27FC236}">
                <a16:creationId xmlns:a16="http://schemas.microsoft.com/office/drawing/2014/main" id="{312F8EB0-DD3F-4AFC-A26F-F81CE1BF543A}"/>
              </a:ext>
            </a:extLst>
          </p:cNvPr>
          <p:cNvCxnSpPr>
            <a:cxnSpLocks/>
            <a:stCxn id="71" idx="0"/>
            <a:endCxn id="127" idx="2"/>
          </p:cNvCxnSpPr>
          <p:nvPr/>
        </p:nvCxnSpPr>
        <p:spPr>
          <a:xfrm rot="5400000" flipH="1" flipV="1">
            <a:off x="334443" y="5029259"/>
            <a:ext cx="1039874" cy="12700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hape 18">
            <a:extLst>
              <a:ext uri="{FF2B5EF4-FFF2-40B4-BE49-F238E27FC236}">
                <a16:creationId xmlns:a16="http://schemas.microsoft.com/office/drawing/2014/main" id="{AE886167-C9AD-4F1C-9104-CE21813A085E}"/>
              </a:ext>
            </a:extLst>
          </p:cNvPr>
          <p:cNvCxnSpPr>
            <a:cxnSpLocks/>
            <a:stCxn id="63" idx="2"/>
            <a:endCxn id="127" idx="0"/>
          </p:cNvCxnSpPr>
          <p:nvPr/>
        </p:nvCxnSpPr>
        <p:spPr>
          <a:xfrm rot="5400000">
            <a:off x="1247228" y="2424018"/>
            <a:ext cx="818801" cy="1604496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hape 18">
            <a:extLst>
              <a:ext uri="{FF2B5EF4-FFF2-40B4-BE49-F238E27FC236}">
                <a16:creationId xmlns:a16="http://schemas.microsoft.com/office/drawing/2014/main" id="{066C9D05-9F7E-4126-8E01-A2FB65072220}"/>
              </a:ext>
            </a:extLst>
          </p:cNvPr>
          <p:cNvCxnSpPr>
            <a:cxnSpLocks/>
            <a:stCxn id="63" idx="2"/>
            <a:endCxn id="127" idx="0"/>
          </p:cNvCxnSpPr>
          <p:nvPr/>
        </p:nvCxnSpPr>
        <p:spPr>
          <a:xfrm rot="5400000">
            <a:off x="1247228" y="2424018"/>
            <a:ext cx="818801" cy="1604496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hape 18">
            <a:extLst>
              <a:ext uri="{FF2B5EF4-FFF2-40B4-BE49-F238E27FC236}">
                <a16:creationId xmlns:a16="http://schemas.microsoft.com/office/drawing/2014/main" id="{7DDB3963-2FC8-4113-97C2-3402E5ADC803}"/>
              </a:ext>
            </a:extLst>
          </p:cNvPr>
          <p:cNvCxnSpPr>
            <a:cxnSpLocks/>
            <a:stCxn id="61" idx="2"/>
            <a:endCxn id="127" idx="0"/>
          </p:cNvCxnSpPr>
          <p:nvPr/>
        </p:nvCxnSpPr>
        <p:spPr>
          <a:xfrm rot="16200000" flipH="1">
            <a:off x="406388" y="3187674"/>
            <a:ext cx="886245" cy="9740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hape 18">
            <a:extLst>
              <a:ext uri="{FF2B5EF4-FFF2-40B4-BE49-F238E27FC236}">
                <a16:creationId xmlns:a16="http://schemas.microsoft.com/office/drawing/2014/main" id="{6A382520-4F59-4B9F-9AA4-1D1947FE2AEE}"/>
              </a:ext>
            </a:extLst>
          </p:cNvPr>
          <p:cNvCxnSpPr>
            <a:cxnSpLocks/>
            <a:stCxn id="39" idx="1"/>
            <a:endCxn id="127" idx="3"/>
          </p:cNvCxnSpPr>
          <p:nvPr/>
        </p:nvCxnSpPr>
        <p:spPr>
          <a:xfrm rot="10800000" flipV="1">
            <a:off x="1528088" y="4072493"/>
            <a:ext cx="379617" cy="1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hape 18">
            <a:extLst>
              <a:ext uri="{FF2B5EF4-FFF2-40B4-BE49-F238E27FC236}">
                <a16:creationId xmlns:a16="http://schemas.microsoft.com/office/drawing/2014/main" id="{037B2D91-8FD8-4212-B4F3-B2D5ADC6FB33}"/>
              </a:ext>
            </a:extLst>
          </p:cNvPr>
          <p:cNvCxnSpPr>
            <a:cxnSpLocks/>
            <a:stCxn id="82" idx="2"/>
            <a:endCxn id="115" idx="0"/>
          </p:cNvCxnSpPr>
          <p:nvPr/>
        </p:nvCxnSpPr>
        <p:spPr>
          <a:xfrm rot="5400000">
            <a:off x="4899824" y="3652941"/>
            <a:ext cx="2155927" cy="6045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Shape 18">
            <a:extLst>
              <a:ext uri="{FF2B5EF4-FFF2-40B4-BE49-F238E27FC236}">
                <a16:creationId xmlns:a16="http://schemas.microsoft.com/office/drawing/2014/main" id="{5D071107-0542-4090-B402-E21A245409DB}"/>
              </a:ext>
            </a:extLst>
          </p:cNvPr>
          <p:cNvCxnSpPr>
            <a:cxnSpLocks/>
            <a:stCxn id="39" idx="2"/>
            <a:endCxn id="67" idx="1"/>
          </p:cNvCxnSpPr>
          <p:nvPr/>
        </p:nvCxnSpPr>
        <p:spPr>
          <a:xfrm rot="16200000" flipH="1">
            <a:off x="2768038" y="4493405"/>
            <a:ext cx="488689" cy="670963"/>
          </a:xfrm>
          <a:prstGeom prst="bentConnector2">
            <a:avLst/>
          </a:prstGeom>
          <a:ln w="381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Shape 18">
            <a:extLst>
              <a:ext uri="{FF2B5EF4-FFF2-40B4-BE49-F238E27FC236}">
                <a16:creationId xmlns:a16="http://schemas.microsoft.com/office/drawing/2014/main" id="{8B3E6A48-F4A3-4EFC-A892-0E2DE7E1FB2A}"/>
              </a:ext>
            </a:extLst>
          </p:cNvPr>
          <p:cNvCxnSpPr>
            <a:cxnSpLocks/>
            <a:stCxn id="74" idx="0"/>
            <a:endCxn id="68" idx="0"/>
          </p:cNvCxnSpPr>
          <p:nvPr/>
        </p:nvCxnSpPr>
        <p:spPr>
          <a:xfrm rot="16200000" flipV="1">
            <a:off x="6898719" y="452786"/>
            <a:ext cx="1398253" cy="1109890"/>
          </a:xfrm>
          <a:prstGeom prst="bentConnector3">
            <a:avLst>
              <a:gd name="adj1" fmla="val 116349"/>
            </a:avLst>
          </a:prstGeom>
          <a:ln w="381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Shape 18">
            <a:extLst>
              <a:ext uri="{FF2B5EF4-FFF2-40B4-BE49-F238E27FC236}">
                <a16:creationId xmlns:a16="http://schemas.microsoft.com/office/drawing/2014/main" id="{5E9949D1-0E30-4B41-B774-C39A415C7180}"/>
              </a:ext>
            </a:extLst>
          </p:cNvPr>
          <p:cNvCxnSpPr>
            <a:cxnSpLocks/>
            <a:stCxn id="60" idx="3"/>
            <a:endCxn id="97" idx="0"/>
          </p:cNvCxnSpPr>
          <p:nvPr/>
        </p:nvCxnSpPr>
        <p:spPr>
          <a:xfrm>
            <a:off x="7736198" y="3291100"/>
            <a:ext cx="416880" cy="1346197"/>
          </a:xfrm>
          <a:prstGeom prst="bentConnector2">
            <a:avLst/>
          </a:prstGeom>
          <a:ln w="381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1" name="Shape 18">
            <a:extLst>
              <a:ext uri="{FF2B5EF4-FFF2-40B4-BE49-F238E27FC236}">
                <a16:creationId xmlns:a16="http://schemas.microsoft.com/office/drawing/2014/main" id="{9D5200BE-45F9-4086-BA8D-4085C729A2DE}"/>
              </a:ext>
            </a:extLst>
          </p:cNvPr>
          <p:cNvCxnSpPr>
            <a:cxnSpLocks/>
            <a:stCxn id="67" idx="3"/>
            <a:endCxn id="115" idx="1"/>
          </p:cNvCxnSpPr>
          <p:nvPr/>
        </p:nvCxnSpPr>
        <p:spPr>
          <a:xfrm>
            <a:off x="4710060" y="5073232"/>
            <a:ext cx="387569" cy="437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3" name="Shape 18">
            <a:extLst>
              <a:ext uri="{FF2B5EF4-FFF2-40B4-BE49-F238E27FC236}">
                <a16:creationId xmlns:a16="http://schemas.microsoft.com/office/drawing/2014/main" id="{3126A80C-4898-4446-A450-C941EE98EB26}"/>
              </a:ext>
            </a:extLst>
          </p:cNvPr>
          <p:cNvCxnSpPr>
            <a:cxnSpLocks/>
            <a:stCxn id="84" idx="3"/>
            <a:endCxn id="114" idx="1"/>
          </p:cNvCxnSpPr>
          <p:nvPr/>
        </p:nvCxnSpPr>
        <p:spPr>
          <a:xfrm>
            <a:off x="3139045" y="6096231"/>
            <a:ext cx="1154652" cy="309372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9" name="Номер слайда 2">
            <a:extLst>
              <a:ext uri="{FF2B5EF4-FFF2-40B4-BE49-F238E27FC236}">
                <a16:creationId xmlns:a16="http://schemas.microsoft.com/office/drawing/2014/main" id="{948A0925-2518-428C-9910-F031A009E42E}"/>
              </a:ext>
            </a:extLst>
          </p:cNvPr>
          <p:cNvSpPr txBox="1">
            <a:spLocks/>
          </p:cNvSpPr>
          <p:nvPr/>
        </p:nvSpPr>
        <p:spPr>
          <a:xfrm>
            <a:off x="8141374" y="6338723"/>
            <a:ext cx="8660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1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5F3E586-5FD4-4BEF-86C2-17DF39B1715D}" type="slidenum">
              <a:rPr kumimoji="0" lang="ru-RU" sz="2800" b="1" i="0" u="none" strike="noStrike" kern="120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ru-RU" sz="2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7A26721-37F6-4A42-AE8C-2D46A4291D34}"/>
              </a:ext>
            </a:extLst>
          </p:cNvPr>
          <p:cNvSpPr txBox="1"/>
          <p:nvPr/>
        </p:nvSpPr>
        <p:spPr>
          <a:xfrm>
            <a:off x="2712508" y="1245840"/>
            <a:ext cx="208122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Причина </a:t>
            </a: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Wingdings" panose="05000000000000000000" pitchFamily="2" charset="2"/>
              </a:rPr>
              <a:t>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Wingdings" panose="05000000000000000000" pitchFamily="2" charset="2"/>
              </a:rPr>
              <a:t>Следствие</a:t>
            </a:r>
            <a:endParaRPr kumimoji="0" lang="ru-RU" sz="1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BB1C072-C816-48C5-92D2-F670BB589F66}"/>
              </a:ext>
            </a:extLst>
          </p:cNvPr>
          <p:cNvSpPr txBox="1"/>
          <p:nvPr/>
        </p:nvSpPr>
        <p:spPr>
          <a:xfrm>
            <a:off x="3888703" y="-25798"/>
            <a:ext cx="2222368" cy="4151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rtlCol="0" anchor="ctr" anchorCtr="0">
            <a:normAutofit fontScale="92500" lnSpcReduction="10000"/>
          </a:bodyPr>
          <a:lstStyle>
            <a:lvl1pPr>
              <a:spcBef>
                <a:spcPct val="0"/>
              </a:spcBef>
              <a:buNone/>
              <a:defRPr sz="2400" b="1" cap="none" spc="50" baseline="0">
                <a:solidFill>
                  <a:srgbClr val="FFFF00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400" b="1" i="0" u="none" strike="noStrike" kern="1200" cap="none" spc="5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Целеполагание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1C7CBE9-2DC0-4602-B20F-CA4750005F76}"/>
              </a:ext>
            </a:extLst>
          </p:cNvPr>
          <p:cNvSpPr txBox="1"/>
          <p:nvPr/>
        </p:nvSpPr>
        <p:spPr>
          <a:xfrm>
            <a:off x="2372973" y="2901686"/>
            <a:ext cx="208122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Причина </a:t>
            </a: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Wingdings" panose="05000000000000000000" pitchFamily="2" charset="2"/>
              </a:rPr>
              <a:t>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Wingdings" panose="05000000000000000000" pitchFamily="2" charset="2"/>
              </a:rPr>
              <a:t>Следствие</a:t>
            </a:r>
            <a:endParaRPr kumimoji="0" lang="ru-RU" sz="1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12756813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Скругленный прямоугольник 38"/>
          <p:cNvSpPr/>
          <p:nvPr/>
        </p:nvSpPr>
        <p:spPr>
          <a:xfrm>
            <a:off x="1907704" y="3560445"/>
            <a:ext cx="1538394" cy="1024098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Разумные промежутки между лекциями и ПЗ</a:t>
            </a:r>
          </a:p>
        </p:txBody>
      </p:sp>
      <p:sp>
        <p:nvSpPr>
          <p:cNvPr id="80" name="Прямоугольник 79"/>
          <p:cNvSpPr/>
          <p:nvPr/>
        </p:nvSpPr>
        <p:spPr>
          <a:xfrm>
            <a:off x="11571" y="-25808"/>
            <a:ext cx="471277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2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16" name="Shape 18"/>
          <p:cNvCxnSpPr>
            <a:cxnSpLocks/>
            <a:stCxn id="62" idx="2"/>
            <a:endCxn id="63" idx="0"/>
          </p:cNvCxnSpPr>
          <p:nvPr/>
        </p:nvCxnSpPr>
        <p:spPr>
          <a:xfrm rot="16200000" flipH="1">
            <a:off x="874388" y="1847494"/>
            <a:ext cx="581298" cy="4403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21162" y="-41727"/>
            <a:ext cx="3706919" cy="438790"/>
          </a:xfr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rtlCol="0" anchor="ctr" anchorCtr="0">
            <a:normAutofit fontScale="90000"/>
          </a:bodyPr>
          <a:lstStyle/>
          <a:p>
            <a:r>
              <a:rPr lang="ru-RU" sz="2400" b="1" cap="none" dirty="0">
                <a:solidFill>
                  <a:srgbClr val="FFFF00"/>
                </a:solidFill>
                <a:latin typeface="+mn-lt"/>
                <a:ea typeface="+mn-ea"/>
                <a:cs typeface="+mn-cs"/>
              </a:rPr>
              <a:t>Будущая действительность</a:t>
            </a:r>
          </a:p>
        </p:txBody>
      </p:sp>
      <p:sp>
        <p:nvSpPr>
          <p:cNvPr id="60" name="Скругленный прямоугольник 38">
            <a:extLst>
              <a:ext uri="{FF2B5EF4-FFF2-40B4-BE49-F238E27FC236}">
                <a16:creationId xmlns:a16="http://schemas.microsoft.com/office/drawing/2014/main" id="{26A7F8F3-0478-422F-8D94-6CCBB4C9F6DE}"/>
              </a:ext>
            </a:extLst>
          </p:cNvPr>
          <p:cNvSpPr/>
          <p:nvPr/>
        </p:nvSpPr>
        <p:spPr>
          <a:xfrm>
            <a:off x="6253781" y="2888508"/>
            <a:ext cx="1482417" cy="805184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Расписание  согласовано с электричками</a:t>
            </a:r>
          </a:p>
        </p:txBody>
      </p:sp>
      <p:sp>
        <p:nvSpPr>
          <p:cNvPr id="62" name="Скругленный прямоугольник 38">
            <a:extLst>
              <a:ext uri="{FF2B5EF4-FFF2-40B4-BE49-F238E27FC236}">
                <a16:creationId xmlns:a16="http://schemas.microsoft.com/office/drawing/2014/main" id="{ACB4FD15-A0B9-44F5-8436-0E79920E8CF9}"/>
              </a:ext>
            </a:extLst>
          </p:cNvPr>
          <p:cNvSpPr/>
          <p:nvPr/>
        </p:nvSpPr>
        <p:spPr>
          <a:xfrm>
            <a:off x="322513" y="1092005"/>
            <a:ext cx="1680645" cy="467042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Лекции  раньше семинаров</a:t>
            </a:r>
          </a:p>
        </p:txBody>
      </p:sp>
      <p:sp>
        <p:nvSpPr>
          <p:cNvPr id="63" name="Скругленный прямоугольник 38">
            <a:extLst>
              <a:ext uri="{FF2B5EF4-FFF2-40B4-BE49-F238E27FC236}">
                <a16:creationId xmlns:a16="http://schemas.microsoft.com/office/drawing/2014/main" id="{DF7720CB-9738-4E70-A27E-FA1D28784CB1}"/>
              </a:ext>
            </a:extLst>
          </p:cNvPr>
          <p:cNvSpPr/>
          <p:nvPr/>
        </p:nvSpPr>
        <p:spPr>
          <a:xfrm>
            <a:off x="251520" y="2140345"/>
            <a:ext cx="1831437" cy="685696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Лекции и семинары по очереди</a:t>
            </a:r>
          </a:p>
        </p:txBody>
      </p:sp>
      <p:sp>
        <p:nvSpPr>
          <p:cNvPr id="64" name="Скругленный прямоугольник 38">
            <a:extLst>
              <a:ext uri="{FF2B5EF4-FFF2-40B4-BE49-F238E27FC236}">
                <a16:creationId xmlns:a16="http://schemas.microsoft.com/office/drawing/2014/main" id="{4114CED6-1E1E-4E16-B8F8-3695205F290B}"/>
              </a:ext>
            </a:extLst>
          </p:cNvPr>
          <p:cNvSpPr/>
          <p:nvPr/>
        </p:nvSpPr>
        <p:spPr>
          <a:xfrm>
            <a:off x="3779912" y="2768967"/>
            <a:ext cx="1224651" cy="928464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Мало окон в  дневном расписании</a:t>
            </a:r>
          </a:p>
        </p:txBody>
      </p:sp>
      <p:sp>
        <p:nvSpPr>
          <p:cNvPr id="67" name="Скругленный прямоугольник 38">
            <a:extLst>
              <a:ext uri="{FF2B5EF4-FFF2-40B4-BE49-F238E27FC236}">
                <a16:creationId xmlns:a16="http://schemas.microsoft.com/office/drawing/2014/main" id="{F0878EE1-A99B-4B55-A640-63830204A28E}"/>
              </a:ext>
            </a:extLst>
          </p:cNvPr>
          <p:cNvSpPr/>
          <p:nvPr/>
        </p:nvSpPr>
        <p:spPr>
          <a:xfrm>
            <a:off x="3347864" y="4743032"/>
            <a:ext cx="1362196" cy="634521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Редкие перемены в расписании</a:t>
            </a:r>
          </a:p>
        </p:txBody>
      </p:sp>
      <p:sp>
        <p:nvSpPr>
          <p:cNvPr id="68" name="Скругленный прямоугольник 38">
            <a:extLst>
              <a:ext uri="{FF2B5EF4-FFF2-40B4-BE49-F238E27FC236}">
                <a16:creationId xmlns:a16="http://schemas.microsoft.com/office/drawing/2014/main" id="{BB10AC0A-9ED0-40F1-8507-DCCECD7B9632}"/>
              </a:ext>
            </a:extLst>
          </p:cNvPr>
          <p:cNvSpPr/>
          <p:nvPr/>
        </p:nvSpPr>
        <p:spPr>
          <a:xfrm>
            <a:off x="6130842" y="369968"/>
            <a:ext cx="1823090" cy="806169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Своевременные оповещения о переносах занятий</a:t>
            </a:r>
          </a:p>
        </p:txBody>
      </p:sp>
      <p:sp>
        <p:nvSpPr>
          <p:cNvPr id="70" name="Скругленный прямоугольник 38">
            <a:extLst>
              <a:ext uri="{FF2B5EF4-FFF2-40B4-BE49-F238E27FC236}">
                <a16:creationId xmlns:a16="http://schemas.microsoft.com/office/drawing/2014/main" id="{54F2C298-881E-46D7-AC91-031493CF13F9}"/>
              </a:ext>
            </a:extLst>
          </p:cNvPr>
          <p:cNvSpPr/>
          <p:nvPr/>
        </p:nvSpPr>
        <p:spPr>
          <a:xfrm>
            <a:off x="3982573" y="407450"/>
            <a:ext cx="1900795" cy="739250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В расписании легко ориентироваться и искать</a:t>
            </a:r>
          </a:p>
        </p:txBody>
      </p:sp>
      <p:sp>
        <p:nvSpPr>
          <p:cNvPr id="71" name="Скругленный прямоугольник 38">
            <a:extLst>
              <a:ext uri="{FF2B5EF4-FFF2-40B4-BE49-F238E27FC236}">
                <a16:creationId xmlns:a16="http://schemas.microsoft.com/office/drawing/2014/main" id="{6A328FB0-F6F2-423A-A7A4-B91AF7B1326C}"/>
              </a:ext>
            </a:extLst>
          </p:cNvPr>
          <p:cNvSpPr/>
          <p:nvPr/>
        </p:nvSpPr>
        <p:spPr>
          <a:xfrm>
            <a:off x="253418" y="5581672"/>
            <a:ext cx="1206513" cy="873655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Более низкая нагрузка на субботу</a:t>
            </a:r>
          </a:p>
        </p:txBody>
      </p:sp>
      <p:sp>
        <p:nvSpPr>
          <p:cNvPr id="74" name="Скругленный прямоугольник 38">
            <a:extLst>
              <a:ext uri="{FF2B5EF4-FFF2-40B4-BE49-F238E27FC236}">
                <a16:creationId xmlns:a16="http://schemas.microsoft.com/office/drawing/2014/main" id="{BA0578BD-0B32-4A89-BAEE-547F111FCAB9}"/>
              </a:ext>
            </a:extLst>
          </p:cNvPr>
          <p:cNvSpPr/>
          <p:nvPr/>
        </p:nvSpPr>
        <p:spPr>
          <a:xfrm>
            <a:off x="7411581" y="1706857"/>
            <a:ext cx="1482417" cy="634521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Минимум ошибок расписания</a:t>
            </a:r>
          </a:p>
        </p:txBody>
      </p:sp>
      <p:sp>
        <p:nvSpPr>
          <p:cNvPr id="82" name="Скругленный прямоугольник 38">
            <a:extLst>
              <a:ext uri="{FF2B5EF4-FFF2-40B4-BE49-F238E27FC236}">
                <a16:creationId xmlns:a16="http://schemas.microsoft.com/office/drawing/2014/main" id="{447C6BE0-5E32-444A-870D-C79517D4DA36}"/>
              </a:ext>
            </a:extLst>
          </p:cNvPr>
          <p:cNvSpPr/>
          <p:nvPr/>
        </p:nvSpPr>
        <p:spPr>
          <a:xfrm>
            <a:off x="4946919" y="1772816"/>
            <a:ext cx="2081227" cy="805184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Расписания в личном кабинете или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moodle</a:t>
            </a:r>
            <a:endParaRPr kumimoji="0" lang="ru-RU" sz="1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4" name="Скругленный прямоугольник 38">
            <a:extLst>
              <a:ext uri="{FF2B5EF4-FFF2-40B4-BE49-F238E27FC236}">
                <a16:creationId xmlns:a16="http://schemas.microsoft.com/office/drawing/2014/main" id="{67FFA7B1-1EF5-4E92-B727-698ED89725CC}"/>
              </a:ext>
            </a:extLst>
          </p:cNvPr>
          <p:cNvSpPr/>
          <p:nvPr/>
        </p:nvSpPr>
        <p:spPr>
          <a:xfrm>
            <a:off x="1663171" y="5534954"/>
            <a:ext cx="1659186" cy="1166694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Семинары по профильным предметам чередуются с непрофильными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C34B3669-8B25-4C74-9FBE-973D08BBCB56}"/>
              </a:ext>
            </a:extLst>
          </p:cNvPr>
          <p:cNvSpPr txBox="1"/>
          <p:nvPr/>
        </p:nvSpPr>
        <p:spPr>
          <a:xfrm>
            <a:off x="6728671" y="6007656"/>
            <a:ext cx="173176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Корневые желательные результаты</a:t>
            </a:r>
            <a:endParaRPr kumimoji="0" lang="ru-RU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BF05FB9B-E39B-42EB-9013-468D9CD02C8D}"/>
              </a:ext>
            </a:extLst>
          </p:cNvPr>
          <p:cNvSpPr txBox="1"/>
          <p:nvPr/>
        </p:nvSpPr>
        <p:spPr>
          <a:xfrm>
            <a:off x="-54563" y="369968"/>
            <a:ext cx="26103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На что изменять? Цели</a:t>
            </a: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87" name="Shape 18">
            <a:extLst>
              <a:ext uri="{FF2B5EF4-FFF2-40B4-BE49-F238E27FC236}">
                <a16:creationId xmlns:a16="http://schemas.microsoft.com/office/drawing/2014/main" id="{ABB94762-6627-4756-8A07-5187FC311F33}"/>
              </a:ext>
            </a:extLst>
          </p:cNvPr>
          <p:cNvCxnSpPr>
            <a:cxnSpLocks/>
            <a:stCxn id="70" idx="2"/>
            <a:endCxn id="82" idx="0"/>
          </p:cNvCxnSpPr>
          <p:nvPr/>
        </p:nvCxnSpPr>
        <p:spPr>
          <a:xfrm rot="16200000" flipH="1">
            <a:off x="5147194" y="932477"/>
            <a:ext cx="626116" cy="1054562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Скругленный прямоугольник 38">
            <a:extLst>
              <a:ext uri="{FF2B5EF4-FFF2-40B4-BE49-F238E27FC236}">
                <a16:creationId xmlns:a16="http://schemas.microsoft.com/office/drawing/2014/main" id="{7F14650D-5751-4BD4-9EF9-C66189050D9D}"/>
              </a:ext>
            </a:extLst>
          </p:cNvPr>
          <p:cNvSpPr/>
          <p:nvPr/>
        </p:nvSpPr>
        <p:spPr>
          <a:xfrm>
            <a:off x="7218078" y="4617125"/>
            <a:ext cx="1865925" cy="805183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Есть автоматизация распределения ресурсов</a:t>
            </a:r>
          </a:p>
        </p:txBody>
      </p:sp>
      <p:cxnSp>
        <p:nvCxnSpPr>
          <p:cNvPr id="100" name="Shape 18">
            <a:extLst>
              <a:ext uri="{FF2B5EF4-FFF2-40B4-BE49-F238E27FC236}">
                <a16:creationId xmlns:a16="http://schemas.microsoft.com/office/drawing/2014/main" id="{0662E243-CB5D-4698-AE28-8D0F7CD70FF1}"/>
              </a:ext>
            </a:extLst>
          </p:cNvPr>
          <p:cNvCxnSpPr>
            <a:cxnSpLocks/>
            <a:stCxn id="68" idx="2"/>
            <a:endCxn id="82" idx="0"/>
          </p:cNvCxnSpPr>
          <p:nvPr/>
        </p:nvCxnSpPr>
        <p:spPr>
          <a:xfrm rot="5400000">
            <a:off x="6216621" y="947049"/>
            <a:ext cx="596679" cy="1054854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Скругленный прямоугольник 38">
            <a:extLst>
              <a:ext uri="{FF2B5EF4-FFF2-40B4-BE49-F238E27FC236}">
                <a16:creationId xmlns:a16="http://schemas.microsoft.com/office/drawing/2014/main" id="{CCD5D3FC-7E92-4007-B8CF-5312F7EF8270}"/>
              </a:ext>
            </a:extLst>
          </p:cNvPr>
          <p:cNvSpPr/>
          <p:nvPr/>
        </p:nvSpPr>
        <p:spPr>
          <a:xfrm>
            <a:off x="4364805" y="6105894"/>
            <a:ext cx="2120270" cy="634520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Есть автоматизации создания  расписания</a:t>
            </a:r>
          </a:p>
        </p:txBody>
      </p:sp>
      <p:sp>
        <p:nvSpPr>
          <p:cNvPr id="115" name="Скругленный прямоугольник 38">
            <a:extLst>
              <a:ext uri="{FF2B5EF4-FFF2-40B4-BE49-F238E27FC236}">
                <a16:creationId xmlns:a16="http://schemas.microsoft.com/office/drawing/2014/main" id="{6C286A14-379E-4C41-B333-785F5850CC05}"/>
              </a:ext>
            </a:extLst>
          </p:cNvPr>
          <p:cNvSpPr/>
          <p:nvPr/>
        </p:nvSpPr>
        <p:spPr>
          <a:xfrm>
            <a:off x="5025908" y="4693583"/>
            <a:ext cx="1923793" cy="739562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Есть автоматизация проверки расписания</a:t>
            </a:r>
          </a:p>
        </p:txBody>
      </p:sp>
      <p:cxnSp>
        <p:nvCxnSpPr>
          <p:cNvPr id="117" name="Shape 18">
            <a:extLst>
              <a:ext uri="{FF2B5EF4-FFF2-40B4-BE49-F238E27FC236}">
                <a16:creationId xmlns:a16="http://schemas.microsoft.com/office/drawing/2014/main" id="{D80E34C1-C8AC-4067-BF00-48835547E03B}"/>
              </a:ext>
            </a:extLst>
          </p:cNvPr>
          <p:cNvCxnSpPr>
            <a:cxnSpLocks/>
            <a:stCxn id="97" idx="2"/>
            <a:endCxn id="114" idx="0"/>
          </p:cNvCxnSpPr>
          <p:nvPr/>
        </p:nvCxnSpPr>
        <p:spPr>
          <a:xfrm rot="5400000">
            <a:off x="6446198" y="4401051"/>
            <a:ext cx="683586" cy="2726101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hape 18">
            <a:extLst>
              <a:ext uri="{FF2B5EF4-FFF2-40B4-BE49-F238E27FC236}">
                <a16:creationId xmlns:a16="http://schemas.microsoft.com/office/drawing/2014/main" id="{ED0E6A26-6A73-4C79-A4B9-7971FA66E22D}"/>
              </a:ext>
            </a:extLst>
          </p:cNvPr>
          <p:cNvCxnSpPr>
            <a:cxnSpLocks/>
            <a:stCxn id="115" idx="2"/>
            <a:endCxn id="114" idx="0"/>
          </p:cNvCxnSpPr>
          <p:nvPr/>
        </p:nvCxnSpPr>
        <p:spPr>
          <a:xfrm rot="5400000">
            <a:off x="5369999" y="5488087"/>
            <a:ext cx="672749" cy="562865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Скругленный прямоугольник 38">
            <a:extLst>
              <a:ext uri="{FF2B5EF4-FFF2-40B4-BE49-F238E27FC236}">
                <a16:creationId xmlns:a16="http://schemas.microsoft.com/office/drawing/2014/main" id="{BD6CBF36-502E-4C12-A80D-A95677D15067}"/>
              </a:ext>
            </a:extLst>
          </p:cNvPr>
          <p:cNvSpPr/>
          <p:nvPr/>
        </p:nvSpPr>
        <p:spPr>
          <a:xfrm>
            <a:off x="180673" y="3635667"/>
            <a:ext cx="1347414" cy="873655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Собраны требования субъектов расписания</a:t>
            </a:r>
          </a:p>
        </p:txBody>
      </p:sp>
      <p:cxnSp>
        <p:nvCxnSpPr>
          <p:cNvPr id="129" name="Shape 18">
            <a:extLst>
              <a:ext uri="{FF2B5EF4-FFF2-40B4-BE49-F238E27FC236}">
                <a16:creationId xmlns:a16="http://schemas.microsoft.com/office/drawing/2014/main" id="{55F2A6A6-DA62-4B36-8583-84A8E405756C}"/>
              </a:ext>
            </a:extLst>
          </p:cNvPr>
          <p:cNvCxnSpPr>
            <a:cxnSpLocks/>
            <a:stCxn id="84" idx="0"/>
            <a:endCxn id="127" idx="2"/>
          </p:cNvCxnSpPr>
          <p:nvPr/>
        </p:nvCxnSpPr>
        <p:spPr>
          <a:xfrm rot="16200000" flipV="1">
            <a:off x="1160756" y="4202946"/>
            <a:ext cx="1025632" cy="1638384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hape 18">
            <a:extLst>
              <a:ext uri="{FF2B5EF4-FFF2-40B4-BE49-F238E27FC236}">
                <a16:creationId xmlns:a16="http://schemas.microsoft.com/office/drawing/2014/main" id="{CEADB9C6-F288-408F-B34B-3F2A1B3A9F49}"/>
              </a:ext>
            </a:extLst>
          </p:cNvPr>
          <p:cNvCxnSpPr>
            <a:cxnSpLocks/>
            <a:stCxn id="60" idx="2"/>
            <a:endCxn id="115" idx="0"/>
          </p:cNvCxnSpPr>
          <p:nvPr/>
        </p:nvCxnSpPr>
        <p:spPr>
          <a:xfrm rot="5400000">
            <a:off x="5991453" y="3690045"/>
            <a:ext cx="999891" cy="1007185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hape 18">
            <a:extLst>
              <a:ext uri="{FF2B5EF4-FFF2-40B4-BE49-F238E27FC236}">
                <a16:creationId xmlns:a16="http://schemas.microsoft.com/office/drawing/2014/main" id="{D6D8D61B-67D4-4AA1-AF6F-32C2AA482518}"/>
              </a:ext>
            </a:extLst>
          </p:cNvPr>
          <p:cNvCxnSpPr>
            <a:cxnSpLocks/>
            <a:stCxn id="67" idx="2"/>
            <a:endCxn id="114" idx="0"/>
          </p:cNvCxnSpPr>
          <p:nvPr/>
        </p:nvCxnSpPr>
        <p:spPr>
          <a:xfrm rot="16200000" flipH="1">
            <a:off x="4362781" y="5043734"/>
            <a:ext cx="728341" cy="1395978"/>
          </a:xfrm>
          <a:prstGeom prst="bentConnector3">
            <a:avLst>
              <a:gd name="adj1" fmla="val 52770"/>
            </a:avLst>
          </a:prstGeom>
          <a:ln w="381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hape 18">
            <a:extLst>
              <a:ext uri="{FF2B5EF4-FFF2-40B4-BE49-F238E27FC236}">
                <a16:creationId xmlns:a16="http://schemas.microsoft.com/office/drawing/2014/main" id="{B0965E38-4B85-40B6-9948-69FE69010D0E}"/>
              </a:ext>
            </a:extLst>
          </p:cNvPr>
          <p:cNvCxnSpPr>
            <a:cxnSpLocks/>
            <a:stCxn id="64" idx="2"/>
            <a:endCxn id="115" idx="0"/>
          </p:cNvCxnSpPr>
          <p:nvPr/>
        </p:nvCxnSpPr>
        <p:spPr>
          <a:xfrm rot="16200000" flipH="1">
            <a:off x="4691945" y="3397723"/>
            <a:ext cx="996152" cy="1595567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hape 18">
            <a:extLst>
              <a:ext uri="{FF2B5EF4-FFF2-40B4-BE49-F238E27FC236}">
                <a16:creationId xmlns:a16="http://schemas.microsoft.com/office/drawing/2014/main" id="{B8DE8795-8611-4F39-8C9F-058AA08D4939}"/>
              </a:ext>
            </a:extLst>
          </p:cNvPr>
          <p:cNvCxnSpPr>
            <a:cxnSpLocks/>
            <a:stCxn id="74" idx="2"/>
            <a:endCxn id="97" idx="0"/>
          </p:cNvCxnSpPr>
          <p:nvPr/>
        </p:nvCxnSpPr>
        <p:spPr>
          <a:xfrm rot="5400000">
            <a:off x="7014043" y="3478377"/>
            <a:ext cx="2275747" cy="1749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hape 18">
            <a:extLst>
              <a:ext uri="{FF2B5EF4-FFF2-40B4-BE49-F238E27FC236}">
                <a16:creationId xmlns:a16="http://schemas.microsoft.com/office/drawing/2014/main" id="{93C3B107-D5FB-475D-8073-133F24AE09C8}"/>
              </a:ext>
            </a:extLst>
          </p:cNvPr>
          <p:cNvCxnSpPr>
            <a:cxnSpLocks/>
            <a:stCxn id="64" idx="1"/>
            <a:endCxn id="127" idx="0"/>
          </p:cNvCxnSpPr>
          <p:nvPr/>
        </p:nvCxnSpPr>
        <p:spPr>
          <a:xfrm rot="10800000" flipV="1">
            <a:off x="854380" y="3233199"/>
            <a:ext cx="2925532" cy="402468"/>
          </a:xfrm>
          <a:prstGeom prst="bentConnector2">
            <a:avLst/>
          </a:prstGeom>
          <a:ln w="381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hape 18">
            <a:extLst>
              <a:ext uri="{FF2B5EF4-FFF2-40B4-BE49-F238E27FC236}">
                <a16:creationId xmlns:a16="http://schemas.microsoft.com/office/drawing/2014/main" id="{312F8EB0-DD3F-4AFC-A26F-F81CE1BF543A}"/>
              </a:ext>
            </a:extLst>
          </p:cNvPr>
          <p:cNvCxnSpPr>
            <a:cxnSpLocks/>
            <a:stCxn id="71" idx="0"/>
            <a:endCxn id="127" idx="2"/>
          </p:cNvCxnSpPr>
          <p:nvPr/>
        </p:nvCxnSpPr>
        <p:spPr>
          <a:xfrm rot="16200000" flipV="1">
            <a:off x="319353" y="5044349"/>
            <a:ext cx="1072350" cy="2295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hape 18">
            <a:extLst>
              <a:ext uri="{FF2B5EF4-FFF2-40B4-BE49-F238E27FC236}">
                <a16:creationId xmlns:a16="http://schemas.microsoft.com/office/drawing/2014/main" id="{AE886167-C9AD-4F1C-9104-CE21813A085E}"/>
              </a:ext>
            </a:extLst>
          </p:cNvPr>
          <p:cNvCxnSpPr>
            <a:cxnSpLocks/>
            <a:stCxn id="63" idx="2"/>
            <a:endCxn id="127" idx="0"/>
          </p:cNvCxnSpPr>
          <p:nvPr/>
        </p:nvCxnSpPr>
        <p:spPr>
          <a:xfrm rot="5400000">
            <a:off x="605997" y="3074425"/>
            <a:ext cx="809626" cy="312859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hape 18">
            <a:extLst>
              <a:ext uri="{FF2B5EF4-FFF2-40B4-BE49-F238E27FC236}">
                <a16:creationId xmlns:a16="http://schemas.microsoft.com/office/drawing/2014/main" id="{066C9D05-9F7E-4126-8E01-A2FB65072220}"/>
              </a:ext>
            </a:extLst>
          </p:cNvPr>
          <p:cNvCxnSpPr>
            <a:cxnSpLocks/>
            <a:stCxn id="63" idx="2"/>
            <a:endCxn id="127" idx="0"/>
          </p:cNvCxnSpPr>
          <p:nvPr/>
        </p:nvCxnSpPr>
        <p:spPr>
          <a:xfrm rot="5400000">
            <a:off x="605997" y="3074425"/>
            <a:ext cx="809626" cy="312859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hape 18">
            <a:extLst>
              <a:ext uri="{FF2B5EF4-FFF2-40B4-BE49-F238E27FC236}">
                <a16:creationId xmlns:a16="http://schemas.microsoft.com/office/drawing/2014/main" id="{6A382520-4F59-4B9F-9AA4-1D1947FE2AEE}"/>
              </a:ext>
            </a:extLst>
          </p:cNvPr>
          <p:cNvCxnSpPr>
            <a:cxnSpLocks/>
            <a:stCxn id="39" idx="1"/>
            <a:endCxn id="127" idx="3"/>
          </p:cNvCxnSpPr>
          <p:nvPr/>
        </p:nvCxnSpPr>
        <p:spPr>
          <a:xfrm rot="10800000" flipV="1">
            <a:off x="1528088" y="4072493"/>
            <a:ext cx="379617" cy="1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hape 18">
            <a:extLst>
              <a:ext uri="{FF2B5EF4-FFF2-40B4-BE49-F238E27FC236}">
                <a16:creationId xmlns:a16="http://schemas.microsoft.com/office/drawing/2014/main" id="{037B2D91-8FD8-4212-B4F3-B2D5ADC6FB33}"/>
              </a:ext>
            </a:extLst>
          </p:cNvPr>
          <p:cNvCxnSpPr>
            <a:cxnSpLocks/>
            <a:stCxn id="82" idx="2"/>
            <a:endCxn id="115" idx="0"/>
          </p:cNvCxnSpPr>
          <p:nvPr/>
        </p:nvCxnSpPr>
        <p:spPr>
          <a:xfrm rot="16200000" flipH="1">
            <a:off x="4929878" y="3635655"/>
            <a:ext cx="2115583" cy="272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Shape 18">
            <a:extLst>
              <a:ext uri="{FF2B5EF4-FFF2-40B4-BE49-F238E27FC236}">
                <a16:creationId xmlns:a16="http://schemas.microsoft.com/office/drawing/2014/main" id="{5D071107-0542-4090-B402-E21A245409DB}"/>
              </a:ext>
            </a:extLst>
          </p:cNvPr>
          <p:cNvCxnSpPr>
            <a:cxnSpLocks/>
            <a:stCxn id="39" idx="2"/>
            <a:endCxn id="67" idx="1"/>
          </p:cNvCxnSpPr>
          <p:nvPr/>
        </p:nvCxnSpPr>
        <p:spPr>
          <a:xfrm rot="16200000" flipH="1">
            <a:off x="2774507" y="4486936"/>
            <a:ext cx="475750" cy="670963"/>
          </a:xfrm>
          <a:prstGeom prst="bentConnector2">
            <a:avLst/>
          </a:prstGeom>
          <a:ln w="381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Shape 18">
            <a:extLst>
              <a:ext uri="{FF2B5EF4-FFF2-40B4-BE49-F238E27FC236}">
                <a16:creationId xmlns:a16="http://schemas.microsoft.com/office/drawing/2014/main" id="{8B3E6A48-F4A3-4EFC-A892-0E2DE7E1FB2A}"/>
              </a:ext>
            </a:extLst>
          </p:cNvPr>
          <p:cNvCxnSpPr>
            <a:cxnSpLocks/>
            <a:stCxn id="74" idx="0"/>
            <a:endCxn id="68" idx="0"/>
          </p:cNvCxnSpPr>
          <p:nvPr/>
        </p:nvCxnSpPr>
        <p:spPr>
          <a:xfrm rot="16200000" flipV="1">
            <a:off x="6929145" y="483211"/>
            <a:ext cx="1336889" cy="1110403"/>
          </a:xfrm>
          <a:prstGeom prst="bentConnector3">
            <a:avLst>
              <a:gd name="adj1" fmla="val 117099"/>
            </a:avLst>
          </a:prstGeom>
          <a:ln w="381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Shape 18">
            <a:extLst>
              <a:ext uri="{FF2B5EF4-FFF2-40B4-BE49-F238E27FC236}">
                <a16:creationId xmlns:a16="http://schemas.microsoft.com/office/drawing/2014/main" id="{5E9949D1-0E30-4B41-B774-C39A415C7180}"/>
              </a:ext>
            </a:extLst>
          </p:cNvPr>
          <p:cNvCxnSpPr>
            <a:cxnSpLocks/>
            <a:stCxn id="60" idx="3"/>
            <a:endCxn id="97" idx="0"/>
          </p:cNvCxnSpPr>
          <p:nvPr/>
        </p:nvCxnSpPr>
        <p:spPr>
          <a:xfrm>
            <a:off x="7736198" y="3291100"/>
            <a:ext cx="414843" cy="1326025"/>
          </a:xfrm>
          <a:prstGeom prst="bentConnector2">
            <a:avLst/>
          </a:prstGeom>
          <a:ln w="381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1" name="Shape 18">
            <a:extLst>
              <a:ext uri="{FF2B5EF4-FFF2-40B4-BE49-F238E27FC236}">
                <a16:creationId xmlns:a16="http://schemas.microsoft.com/office/drawing/2014/main" id="{9D5200BE-45F9-4086-BA8D-4085C729A2DE}"/>
              </a:ext>
            </a:extLst>
          </p:cNvPr>
          <p:cNvCxnSpPr>
            <a:cxnSpLocks/>
            <a:stCxn id="67" idx="3"/>
            <a:endCxn id="115" idx="1"/>
          </p:cNvCxnSpPr>
          <p:nvPr/>
        </p:nvCxnSpPr>
        <p:spPr>
          <a:xfrm>
            <a:off x="4710060" y="5060293"/>
            <a:ext cx="315848" cy="3071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hape 18">
            <a:extLst>
              <a:ext uri="{FF2B5EF4-FFF2-40B4-BE49-F238E27FC236}">
                <a16:creationId xmlns:a16="http://schemas.microsoft.com/office/drawing/2014/main" id="{9AFE2DF5-350C-4242-B0E1-66BCBBCC2069}"/>
              </a:ext>
            </a:extLst>
          </p:cNvPr>
          <p:cNvCxnSpPr>
            <a:cxnSpLocks/>
            <a:stCxn id="84" idx="3"/>
            <a:endCxn id="114" idx="1"/>
          </p:cNvCxnSpPr>
          <p:nvPr/>
        </p:nvCxnSpPr>
        <p:spPr>
          <a:xfrm>
            <a:off x="3322357" y="6118301"/>
            <a:ext cx="1042448" cy="304853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Номер слайда 2">
            <a:extLst>
              <a:ext uri="{FF2B5EF4-FFF2-40B4-BE49-F238E27FC236}">
                <a16:creationId xmlns:a16="http://schemas.microsoft.com/office/drawing/2014/main" id="{240DD8CE-252E-489C-8AE3-DCBA52892F75}"/>
              </a:ext>
            </a:extLst>
          </p:cNvPr>
          <p:cNvSpPr txBox="1">
            <a:spLocks/>
          </p:cNvSpPr>
          <p:nvPr/>
        </p:nvSpPr>
        <p:spPr>
          <a:xfrm>
            <a:off x="8172400" y="6322653"/>
            <a:ext cx="8660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1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5F3E586-5FD4-4BEF-86C2-17DF39B1715D}" type="slidenum">
              <a:rPr kumimoji="0" lang="ru-RU" sz="2800" b="1" i="0" u="none" strike="noStrike" kern="120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ru-RU" sz="2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7027F876-9408-4524-B73F-CA9432E1276F}"/>
              </a:ext>
            </a:extLst>
          </p:cNvPr>
          <p:cNvSpPr txBox="1"/>
          <p:nvPr/>
        </p:nvSpPr>
        <p:spPr>
          <a:xfrm>
            <a:off x="5332692" y="5736985"/>
            <a:ext cx="239600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Причина </a:t>
            </a: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Wingdings" panose="05000000000000000000" pitchFamily="2" charset="2"/>
              </a:rPr>
              <a:t>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Wingdings" panose="05000000000000000000" pitchFamily="2" charset="2"/>
              </a:rPr>
              <a:t>Следствие</a:t>
            </a:r>
            <a:endParaRPr kumimoji="0" lang="ru-RU" sz="1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2FAD1E2-C523-4CBA-BB63-17D202A42AE3}"/>
              </a:ext>
            </a:extLst>
          </p:cNvPr>
          <p:cNvSpPr txBox="1"/>
          <p:nvPr/>
        </p:nvSpPr>
        <p:spPr>
          <a:xfrm>
            <a:off x="1604530" y="2876867"/>
            <a:ext cx="208122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Причина </a:t>
            </a: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Wingdings" panose="05000000000000000000" pitchFamily="2" charset="2"/>
              </a:rPr>
              <a:t>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Wingdings" panose="05000000000000000000" pitchFamily="2" charset="2"/>
              </a:rPr>
              <a:t>Следствие</a:t>
            </a:r>
            <a:endParaRPr kumimoji="0" lang="ru-RU" sz="1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B917B14-4934-4701-A3F3-AF63FA86C87B}"/>
              </a:ext>
            </a:extLst>
          </p:cNvPr>
          <p:cNvSpPr txBox="1"/>
          <p:nvPr/>
        </p:nvSpPr>
        <p:spPr>
          <a:xfrm>
            <a:off x="4077825" y="0"/>
            <a:ext cx="2222368" cy="4151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rtlCol="0" anchor="ctr" anchorCtr="0">
            <a:normAutofit fontScale="92500" lnSpcReduction="10000"/>
          </a:bodyPr>
          <a:lstStyle>
            <a:lvl1pPr>
              <a:spcBef>
                <a:spcPct val="0"/>
              </a:spcBef>
              <a:buNone/>
              <a:defRPr sz="2400" b="1" cap="none" spc="50" baseline="0">
                <a:solidFill>
                  <a:srgbClr val="FFFF00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400" b="1" i="0" u="none" strike="noStrike" kern="1200" cap="none" spc="5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Проектирование</a:t>
            </a:r>
          </a:p>
        </p:txBody>
      </p:sp>
    </p:spTree>
    <p:extLst>
      <p:ext uri="{BB962C8B-B14F-4D97-AF65-F5344CB8AC3E}">
        <p14:creationId xmlns:p14="http://schemas.microsoft.com/office/powerpoint/2010/main" val="4041851142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37"/>
          <p:cNvSpPr>
            <a:spLocks noChangeArrowheads="1"/>
          </p:cNvSpPr>
          <p:nvPr/>
        </p:nvSpPr>
        <p:spPr bwMode="auto">
          <a:xfrm>
            <a:off x="2209960" y="6321589"/>
            <a:ext cx="451920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/>
            <a:r>
              <a:rPr lang="en-US" altLang="ru-RU" sz="2400" b="1" dirty="0">
                <a:solidFill>
                  <a:srgbClr val="FFFFFF"/>
                </a:solidFill>
              </a:rPr>
              <a:t>fatkin_ayu@almazovcentre.ru </a:t>
            </a:r>
            <a:endParaRPr lang="ru-RU" altLang="ru-RU" sz="3600" b="1" dirty="0">
              <a:solidFill>
                <a:srgbClr val="FFFF00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668590" y="5322959"/>
            <a:ext cx="8444558" cy="818589"/>
          </a:xfrm>
        </p:spPr>
        <p:txBody>
          <a:bodyPr anchor="ctr"/>
          <a:lstStyle/>
          <a:p>
            <a:pPr lvl="0" algn="ctr">
              <a:spcBef>
                <a:spcPts val="0"/>
              </a:spcBef>
            </a:pPr>
            <a:r>
              <a:rPr lang="ru-RU" sz="2800" b="1" cap="none" dirty="0"/>
              <a:t>Научный руководитель – </a:t>
            </a:r>
            <a:br>
              <a:rPr lang="ru-RU" sz="2800" b="1" cap="none" dirty="0"/>
            </a:br>
            <a:r>
              <a:rPr lang="ru-RU" sz="2800" b="1" cap="none" dirty="0"/>
              <a:t>Александр  Юрьевич Фатькин, </a:t>
            </a:r>
            <a:r>
              <a:rPr lang="ru-RU" altLang="ru-RU" sz="2800" b="1" cap="none" spc="0" dirty="0">
                <a:solidFill>
                  <a:srgbClr val="FFFFFF"/>
                </a:solidFill>
                <a:ea typeface="+mn-ea"/>
                <a:cs typeface="+mn-cs"/>
              </a:rPr>
              <a:t>к.х.н., доцент </a:t>
            </a:r>
            <a:endParaRPr lang="ru-RU" sz="2800" b="1" cap="none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403648" y="172536"/>
            <a:ext cx="5966182" cy="156966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457200" indent="-455613"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r>
              <a:rPr lang="ru-RU" altLang="ru-RU" sz="2400" b="1" dirty="0">
                <a:solidFill>
                  <a:srgbClr val="FFFFFF"/>
                </a:solidFill>
              </a:rPr>
              <a:t>Институт медицинского образования  ФБГУ</a:t>
            </a:r>
          </a:p>
          <a:p>
            <a:pPr algn="ctr"/>
            <a:r>
              <a:rPr lang="ru-RU" altLang="ru-RU" sz="2400" b="1" dirty="0">
                <a:solidFill>
                  <a:srgbClr val="FFFFFF"/>
                </a:solidFill>
                <a:ea typeface="Calibri" pitchFamily="34" charset="0"/>
                <a:cs typeface="Calibri" pitchFamily="34" charset="0"/>
              </a:rPr>
              <a:t>Национальный  медицинский</a:t>
            </a:r>
          </a:p>
          <a:p>
            <a:pPr algn="ctr"/>
            <a:r>
              <a:rPr lang="ru-RU" altLang="ru-RU" sz="2400" b="1" dirty="0">
                <a:solidFill>
                  <a:srgbClr val="FFFFFF"/>
                </a:solidFill>
                <a:ea typeface="Calibri" pitchFamily="34" charset="0"/>
                <a:cs typeface="Calibri" pitchFamily="34" charset="0"/>
              </a:rPr>
              <a:t> исследовательский центр </a:t>
            </a:r>
            <a:br>
              <a:rPr lang="ru-RU" altLang="ru-RU" sz="2400" b="1" dirty="0">
                <a:solidFill>
                  <a:srgbClr val="FFFFFF"/>
                </a:solidFill>
                <a:ea typeface="Calibri" pitchFamily="34" charset="0"/>
                <a:cs typeface="Calibri" pitchFamily="34" charset="0"/>
              </a:rPr>
            </a:br>
            <a:r>
              <a:rPr lang="ru-RU" altLang="ru-RU" sz="2400" b="1" dirty="0">
                <a:solidFill>
                  <a:srgbClr val="FFFFFF"/>
                </a:solidFill>
                <a:ea typeface="Calibri" pitchFamily="34" charset="0"/>
                <a:cs typeface="Calibri" pitchFamily="34" charset="0"/>
              </a:rPr>
              <a:t>им. В.А. Алмазова</a:t>
            </a:r>
            <a:endParaRPr lang="ru-RU" altLang="ru-RU" sz="2400" dirty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2293" name="Номер слайда 2"/>
          <p:cNvSpPr txBox="1">
            <a:spLocks/>
          </p:cNvSpPr>
          <p:nvPr/>
        </p:nvSpPr>
        <p:spPr bwMode="auto">
          <a:xfrm>
            <a:off x="8262938" y="6461125"/>
            <a:ext cx="865187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•"/>
              <a:defRPr sz="1700">
                <a:solidFill>
                  <a:schemeClr val="tx1"/>
                </a:solidFill>
                <a:latin typeface="Calibri" pitchFamily="34" charset="0"/>
              </a:defRPr>
            </a:lvl1pPr>
            <a:lvl2pPr indent="-28575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•"/>
              <a:defRPr sz="1700">
                <a:solidFill>
                  <a:schemeClr val="tx1"/>
                </a:solidFill>
                <a:latin typeface="Calibri" pitchFamily="34" charset="0"/>
              </a:defRPr>
            </a:lvl2pPr>
            <a:lvl3pPr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•"/>
              <a:defRPr sz="1700">
                <a:solidFill>
                  <a:schemeClr val="tx1"/>
                </a:solidFill>
                <a:latin typeface="Calibri" pitchFamily="34" charset="0"/>
              </a:defRPr>
            </a:lvl3pPr>
            <a:lvl4pPr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•"/>
              <a:defRPr sz="1700">
                <a:solidFill>
                  <a:schemeClr val="tx1"/>
                </a:solidFill>
                <a:latin typeface="Calibri" pitchFamily="34" charset="0"/>
              </a:defRPr>
            </a:lvl4pPr>
            <a:lvl5pPr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•"/>
              <a:defRPr sz="1700">
                <a:solidFill>
                  <a:schemeClr val="tx1"/>
                </a:solidFill>
                <a:latin typeface="Calibri" pitchFamily="34" charset="0"/>
              </a:defRPr>
            </a:lvl5pPr>
            <a:lvl6pPr indent="-228600" fontAlgn="base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•"/>
              <a:defRPr sz="1700">
                <a:solidFill>
                  <a:schemeClr val="tx1"/>
                </a:solidFill>
                <a:latin typeface="Calibri" pitchFamily="34" charset="0"/>
              </a:defRPr>
            </a:lvl6pPr>
            <a:lvl7pPr indent="-228600" fontAlgn="base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•"/>
              <a:defRPr sz="1700">
                <a:solidFill>
                  <a:schemeClr val="tx1"/>
                </a:solidFill>
                <a:latin typeface="Calibri" pitchFamily="34" charset="0"/>
              </a:defRPr>
            </a:lvl7pPr>
            <a:lvl8pPr indent="-228600" fontAlgn="base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•"/>
              <a:defRPr sz="1700">
                <a:solidFill>
                  <a:schemeClr val="tx1"/>
                </a:solidFill>
                <a:latin typeface="Calibri" pitchFamily="34" charset="0"/>
              </a:defRPr>
            </a:lvl8pPr>
            <a:lvl9pPr indent="-228600" fontAlgn="base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•"/>
              <a:defRPr sz="17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59BE02C6-7E43-4D6E-9F02-4E222450D835}" type="slidenum">
              <a:rPr lang="ru-RU" altLang="ru-RU" sz="2800" b="1">
                <a:solidFill>
                  <a:srgbClr val="FFFF00"/>
                </a:solidFill>
              </a:rPr>
              <a:pPr algn="r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3</a:t>
            </a:fld>
            <a:endParaRPr lang="ru-RU" altLang="ru-RU" sz="2800" b="1" dirty="0">
              <a:solidFill>
                <a:srgbClr val="FFFF00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668590" y="1903938"/>
            <a:ext cx="810039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000" b="1" dirty="0">
                <a:solidFill>
                  <a:srgbClr val="FFFF00"/>
                </a:solidFill>
              </a:rPr>
              <a:t>Автоматизированное обнаружение нежелательных явлений</a:t>
            </a:r>
          </a:p>
          <a:p>
            <a:pPr algn="ctr"/>
            <a:r>
              <a:rPr lang="ru-RU" sz="4000" b="1" dirty="0">
                <a:solidFill>
                  <a:srgbClr val="FFFF00"/>
                </a:solidFill>
              </a:rPr>
              <a:t> в расписании ВУЗа </a:t>
            </a:r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1043608" y="3834337"/>
            <a:ext cx="7489167" cy="642547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kern="1200" cap="all" spc="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defRPr/>
            </a:pPr>
            <a:r>
              <a:rPr lang="ru-RU" sz="2800" b="1" cap="none" dirty="0"/>
              <a:t>Александр  Атаман, </a:t>
            </a:r>
            <a:r>
              <a:rPr lang="ru-RU" altLang="ru-RU" sz="2800" b="1" cap="none" spc="0" dirty="0">
                <a:solidFill>
                  <a:srgbClr val="FFFFFF"/>
                </a:solidFill>
                <a:ea typeface="+mn-ea"/>
                <a:cs typeface="+mn-cs"/>
              </a:rPr>
              <a:t>студент 120 группы</a:t>
            </a:r>
            <a:endParaRPr lang="ru-RU" sz="2800" cap="none" dirty="0">
              <a:solidFill>
                <a:srgbClr val="FFFFFF"/>
              </a:solidFill>
            </a:endParaRPr>
          </a:p>
        </p:txBody>
      </p:sp>
      <p:sp>
        <p:nvSpPr>
          <p:cNvPr id="12" name="Rectangle 237">
            <a:extLst>
              <a:ext uri="{FF2B5EF4-FFF2-40B4-BE49-F238E27FC236}">
                <a16:creationId xmlns:a16="http://schemas.microsoft.com/office/drawing/2014/main" id="{A2BDC7EB-CAFE-4158-8F59-922EB8B217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785" y="4540441"/>
            <a:ext cx="410138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/>
            <a:r>
              <a:rPr lang="ru-RU" altLang="ru-RU" sz="2400" b="1" dirty="0"/>
              <a:t>ataman_ai@almazovcentre.ru</a:t>
            </a:r>
            <a:endParaRPr lang="ru-RU" altLang="ru-RU" sz="3600" b="1" dirty="0"/>
          </a:p>
        </p:txBody>
      </p:sp>
    </p:spTree>
    <p:extLst>
      <p:ext uri="{BB962C8B-B14F-4D97-AF65-F5344CB8AC3E}">
        <p14:creationId xmlns:p14="http://schemas.microsoft.com/office/powerpoint/2010/main" val="274856192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Номер слайда 2"/>
          <p:cNvSpPr txBox="1">
            <a:spLocks/>
          </p:cNvSpPr>
          <p:nvPr/>
        </p:nvSpPr>
        <p:spPr>
          <a:xfrm>
            <a:off x="8244408" y="6322653"/>
            <a:ext cx="8250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1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F3E586-5FD4-4BEF-86C2-17DF39B1715D}" type="slidenum">
              <a:rPr kumimoji="0" lang="ru-RU" sz="2800" b="1" i="0" u="none" strike="noStrike" kern="120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ru-RU" sz="2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 idx="4294967295"/>
          </p:nvPr>
        </p:nvSpPr>
        <p:spPr>
          <a:xfrm>
            <a:off x="46829" y="-12590"/>
            <a:ext cx="3805091" cy="396356"/>
          </a:xfrm>
        </p:spPr>
        <p:txBody>
          <a:bodyPr/>
          <a:lstStyle/>
          <a:p>
            <a:r>
              <a:rPr lang="ru-RU" sz="2400" b="1" cap="none" dirty="0">
                <a:solidFill>
                  <a:srgbClr val="FFFF00"/>
                </a:solidFill>
                <a:latin typeface="Calibri" panose="020F0502020204030204" pitchFamily="34" charset="0"/>
                <a:ea typeface="+mn-ea"/>
                <a:cs typeface="+mn-cs"/>
              </a:rPr>
              <a:t>Расписания на семестр</a:t>
            </a:r>
          </a:p>
        </p:txBody>
      </p:sp>
      <p:grpSp>
        <p:nvGrpSpPr>
          <p:cNvPr id="35" name="Группа 34">
            <a:extLst>
              <a:ext uri="{FF2B5EF4-FFF2-40B4-BE49-F238E27FC236}">
                <a16:creationId xmlns:a16="http://schemas.microsoft.com/office/drawing/2014/main" id="{DCD0B27B-645A-443D-9B70-6A0D983F3796}"/>
              </a:ext>
            </a:extLst>
          </p:cNvPr>
          <p:cNvGrpSpPr/>
          <p:nvPr/>
        </p:nvGrpSpPr>
        <p:grpSpPr>
          <a:xfrm>
            <a:off x="169708" y="383766"/>
            <a:ext cx="8804583" cy="3538441"/>
            <a:chOff x="169708" y="316027"/>
            <a:chExt cx="8804583" cy="3538441"/>
          </a:xfrm>
        </p:grpSpPr>
        <p:pic>
          <p:nvPicPr>
            <p:cNvPr id="16" name="Рисунок 15">
              <a:extLst>
                <a:ext uri="{FF2B5EF4-FFF2-40B4-BE49-F238E27FC236}">
                  <a16:creationId xmlns:a16="http://schemas.microsoft.com/office/drawing/2014/main" id="{1E3988AA-F91A-49F8-B171-367FBC7B63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5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69708" y="316027"/>
              <a:ext cx="8804583" cy="1450534"/>
            </a:xfrm>
            <a:prstGeom prst="rect">
              <a:avLst/>
            </a:prstGeom>
          </p:spPr>
        </p:pic>
        <p:pic>
          <p:nvPicPr>
            <p:cNvPr id="20" name="Рисунок 19">
              <a:extLst>
                <a:ext uri="{FF2B5EF4-FFF2-40B4-BE49-F238E27FC236}">
                  <a16:creationId xmlns:a16="http://schemas.microsoft.com/office/drawing/2014/main" id="{597AB893-DE83-4DF2-937E-661CAD454FF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5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69708" y="1692984"/>
              <a:ext cx="8100392" cy="1344912"/>
            </a:xfrm>
            <a:prstGeom prst="rect">
              <a:avLst/>
            </a:prstGeom>
          </p:spPr>
        </p:pic>
        <p:pic>
          <p:nvPicPr>
            <p:cNvPr id="23" name="Рисунок 22">
              <a:extLst>
                <a:ext uri="{FF2B5EF4-FFF2-40B4-BE49-F238E27FC236}">
                  <a16:creationId xmlns:a16="http://schemas.microsoft.com/office/drawing/2014/main" id="{5D7016D8-CF6E-4F89-B5A6-47D74CBD934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sharpenSoften amount="50000"/>
                      </a14:imgEffect>
                    </a14:imgLayer>
                  </a14:imgProps>
                </a:ext>
              </a:extLst>
            </a:blip>
            <a:srcRect b="17447"/>
            <a:stretch/>
          </p:blipFill>
          <p:spPr>
            <a:xfrm>
              <a:off x="169709" y="3037897"/>
              <a:ext cx="6634540" cy="816571"/>
            </a:xfrm>
            <a:prstGeom prst="rect">
              <a:avLst/>
            </a:prstGeom>
          </p:spPr>
        </p:pic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D41675B7-15FF-4D10-9209-1A0B58E41D81}"/>
              </a:ext>
            </a:extLst>
          </p:cNvPr>
          <p:cNvSpPr txBox="1"/>
          <p:nvPr/>
        </p:nvSpPr>
        <p:spPr>
          <a:xfrm>
            <a:off x="9659" y="4476882"/>
            <a:ext cx="9097171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1F2123">
                    <a:lumMod val="10000"/>
                    <a:lumOff val="9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Расписание занятий </a:t>
            </a: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(1 курс)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Расписание занятий лекционного типа на </a:t>
            </a:r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осенний семестр </a:t>
            </a:r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2022/2023 учебного года (</a:t>
            </a:r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недели 1-2</a:t>
            </a:r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Расписание занятий </a:t>
            </a:r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лекционного</a:t>
            </a:r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типа на осенний семестр 2022/2023 учебного года (</a:t>
            </a:r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недели 3-18</a:t>
            </a:r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Расписание занятий </a:t>
            </a:r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семинарского</a:t>
            </a:r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типа на осенний семестр 2022/2023 учебного года (</a:t>
            </a:r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 поток</a:t>
            </a:r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Расписание занятий семинарского типа на осенний семестр 2022/2023 учебного года (</a:t>
            </a:r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 поток</a:t>
            </a:r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Расписание занятий по </a:t>
            </a:r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элективным дисциплинам </a:t>
            </a:r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(1 курс)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Расписание </a:t>
            </a:r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промежуточной аттестации </a:t>
            </a:r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(1 курс)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6"/>
              <a:tabLst/>
              <a:defRPr/>
            </a:pPr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Основные</a:t>
            </a:r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дисциплины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6"/>
              <a:tabLst/>
              <a:defRPr/>
            </a:pPr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Элективные</a:t>
            </a:r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дисциплины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51FDCC9-AB94-4ADA-B8B0-B6344B17650B}"/>
              </a:ext>
            </a:extLst>
          </p:cNvPr>
          <p:cNvSpPr txBox="1"/>
          <p:nvPr/>
        </p:nvSpPr>
        <p:spPr>
          <a:xfrm>
            <a:off x="971600" y="4014878"/>
            <a:ext cx="61926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Семь расписаний для студентов на один семестр</a:t>
            </a: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4BCFAAA-A9D0-4E14-B460-7BB248D263E4}"/>
              </a:ext>
            </a:extLst>
          </p:cNvPr>
          <p:cNvSpPr txBox="1"/>
          <p:nvPr/>
        </p:nvSpPr>
        <p:spPr>
          <a:xfrm>
            <a:off x="6334124" y="6017177"/>
            <a:ext cx="265923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Отдельные расписания для преподавателей  </a:t>
            </a: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797914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Номер слайда 2"/>
          <p:cNvSpPr txBox="1">
            <a:spLocks/>
          </p:cNvSpPr>
          <p:nvPr/>
        </p:nvSpPr>
        <p:spPr>
          <a:xfrm>
            <a:off x="8244408" y="6322653"/>
            <a:ext cx="8250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1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F3E586-5FD4-4BEF-86C2-17DF39B1715D}" type="slidenum">
              <a:rPr kumimoji="0" lang="ru-RU" sz="2800" b="1" i="0" u="none" strike="noStrike" kern="120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ru-RU" sz="2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 idx="4294967295"/>
          </p:nvPr>
        </p:nvSpPr>
        <p:spPr>
          <a:xfrm>
            <a:off x="46829" y="-12590"/>
            <a:ext cx="2796979" cy="396356"/>
          </a:xfrm>
        </p:spPr>
        <p:txBody>
          <a:bodyPr/>
          <a:lstStyle/>
          <a:p>
            <a:r>
              <a:rPr lang="ru-RU" sz="2400" b="1" cap="none" dirty="0">
                <a:solidFill>
                  <a:srgbClr val="FF0000"/>
                </a:solidFill>
                <a:latin typeface="Calibri" panose="020F0502020204030204" pitchFamily="34" charset="0"/>
                <a:ea typeface="+mn-ea"/>
                <a:cs typeface="+mn-cs"/>
              </a:rPr>
              <a:t>Вид расписания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22F3314-22BC-4494-9FF8-D0907F5E6B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29" y="383766"/>
            <a:ext cx="4248472" cy="357080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5993317-CEEE-4D35-A503-E1B06A7C1E8D}"/>
              </a:ext>
            </a:extLst>
          </p:cNvPr>
          <p:cNvSpPr txBox="1"/>
          <p:nvPr/>
        </p:nvSpPr>
        <p:spPr>
          <a:xfrm>
            <a:off x="4473287" y="1717949"/>
            <a:ext cx="450765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Нежелательные явления (НЯ) по форме: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Лишняя информация (другие группы)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Номера недель без дат (отдельная таблица)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Нет типа занятия (лекция, семинар, ….)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Нет номера занятия по предмету (1,2 ….6)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Нет преподавателя (отдельное расписание)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Разнородные данные во одной ячейке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Затруднена сортировка и фильтрация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ru-RU" sz="1600" dirty="0">
                <a:solidFill>
                  <a:srgbClr val="FFFFFF"/>
                </a:solidFill>
                <a:latin typeface="Calibri"/>
              </a:rPr>
              <a:t>Затруднены поиск ошибок и изменение расписания</a:t>
            </a:r>
            <a:endParaRPr kumimoji="0" lang="ru-RU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8E046C1-0636-41A6-BDE9-8865541EBA60}"/>
              </a:ext>
            </a:extLst>
          </p:cNvPr>
          <p:cNvSpPr txBox="1"/>
          <p:nvPr/>
        </p:nvSpPr>
        <p:spPr>
          <a:xfrm>
            <a:off x="4716016" y="1348617"/>
            <a:ext cx="32682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Текущая действительность</a:t>
            </a: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5F3E460E-FD21-4FCC-B4AC-269716659B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6287" y="44623"/>
            <a:ext cx="3260884" cy="1199951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95E8368F-A3AF-4EC6-925B-08A4BC9925D1}"/>
              </a:ext>
            </a:extLst>
          </p:cNvPr>
          <p:cNvSpPr txBox="1"/>
          <p:nvPr/>
        </p:nvSpPr>
        <p:spPr>
          <a:xfrm>
            <a:off x="185178" y="4087828"/>
            <a:ext cx="47468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Возможное решение по форме расписания</a:t>
            </a:r>
          </a:p>
        </p:txBody>
      </p:sp>
      <p:graphicFrame>
        <p:nvGraphicFramePr>
          <p:cNvPr id="15" name="Таблица 17">
            <a:extLst>
              <a:ext uri="{FF2B5EF4-FFF2-40B4-BE49-F238E27FC236}">
                <a16:creationId xmlns:a16="http://schemas.microsoft.com/office/drawing/2014/main" id="{E7B08903-B8D4-4254-8532-ACDC339530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1067166"/>
              </p:ext>
            </p:extLst>
          </p:nvPr>
        </p:nvGraphicFramePr>
        <p:xfrm>
          <a:off x="142529" y="4590420"/>
          <a:ext cx="8858942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1417">
                  <a:extLst>
                    <a:ext uri="{9D8B030D-6E8A-4147-A177-3AD203B41FA5}">
                      <a16:colId xmlns:a16="http://schemas.microsoft.com/office/drawing/2014/main" val="2969111935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3325545789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16840862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329276040"/>
                    </a:ext>
                  </a:extLst>
                </a:gridCol>
                <a:gridCol w="827734">
                  <a:extLst>
                    <a:ext uri="{9D8B030D-6E8A-4147-A177-3AD203B41FA5}">
                      <a16:colId xmlns:a16="http://schemas.microsoft.com/office/drawing/2014/main" val="4167525959"/>
                    </a:ext>
                  </a:extLst>
                </a:gridCol>
                <a:gridCol w="1548530">
                  <a:extLst>
                    <a:ext uri="{9D8B030D-6E8A-4147-A177-3AD203B41FA5}">
                      <a16:colId xmlns:a16="http://schemas.microsoft.com/office/drawing/2014/main" val="1779703912"/>
                    </a:ext>
                  </a:extLst>
                </a:gridCol>
                <a:gridCol w="1560359">
                  <a:extLst>
                    <a:ext uri="{9D8B030D-6E8A-4147-A177-3AD203B41FA5}">
                      <a16:colId xmlns:a16="http://schemas.microsoft.com/office/drawing/2014/main" val="583811717"/>
                    </a:ext>
                  </a:extLst>
                </a:gridCol>
                <a:gridCol w="1067575">
                  <a:extLst>
                    <a:ext uri="{9D8B030D-6E8A-4147-A177-3AD203B41FA5}">
                      <a16:colId xmlns:a16="http://schemas.microsoft.com/office/drawing/2014/main" val="407047829"/>
                    </a:ext>
                  </a:extLst>
                </a:gridCol>
                <a:gridCol w="901079">
                  <a:extLst>
                    <a:ext uri="{9D8B030D-6E8A-4147-A177-3AD203B41FA5}">
                      <a16:colId xmlns:a16="http://schemas.microsoft.com/office/drawing/2014/main" val="1564985339"/>
                    </a:ext>
                  </a:extLst>
                </a:gridCol>
              </a:tblGrid>
              <a:tr h="279765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solidFill>
                            <a:schemeClr val="tx1"/>
                          </a:solidFill>
                        </a:rPr>
                        <a:t>Группа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solidFill>
                            <a:schemeClr val="tx1"/>
                          </a:solidFill>
                        </a:rPr>
                        <a:t>Дата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solidFill>
                            <a:schemeClr val="tx1"/>
                          </a:solidFill>
                        </a:rPr>
                        <a:t>Время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solidFill>
                            <a:schemeClr val="tx1"/>
                          </a:solidFill>
                        </a:rPr>
                        <a:t>Тип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solidFill>
                            <a:schemeClr val="tx1"/>
                          </a:solidFill>
                        </a:rPr>
                        <a:t>Занятие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solidFill>
                            <a:schemeClr val="tx1"/>
                          </a:solidFill>
                        </a:rPr>
                        <a:t>Дисциплина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solidFill>
                            <a:schemeClr val="tx1"/>
                          </a:solidFill>
                        </a:rPr>
                        <a:t>Преподаватель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solidFill>
                            <a:schemeClr val="tx1"/>
                          </a:solidFill>
                        </a:rPr>
                        <a:t>Адрес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solidFill>
                            <a:schemeClr val="tx1"/>
                          </a:solidFill>
                        </a:rPr>
                        <a:t>Аудит.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8591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solidFill>
                            <a:schemeClr val="tx1"/>
                          </a:solidFill>
                        </a:rPr>
                        <a:t>101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solidFill>
                            <a:schemeClr val="tx1"/>
                          </a:solidFill>
                        </a:rPr>
                        <a:t>Пн.</a:t>
                      </a:r>
                      <a:br>
                        <a:rPr lang="ru-RU" sz="1400" dirty="0">
                          <a:solidFill>
                            <a:schemeClr val="tx1"/>
                          </a:solidFill>
                        </a:rPr>
                      </a:br>
                      <a:r>
                        <a:rPr lang="ru-RU" sz="1400" dirty="0">
                          <a:solidFill>
                            <a:schemeClr val="tx1"/>
                          </a:solidFill>
                        </a:rPr>
                        <a:t>09.12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solidFill>
                            <a:schemeClr val="tx1"/>
                          </a:solidFill>
                        </a:rPr>
                        <a:t>9:20</a:t>
                      </a:r>
                      <a:br>
                        <a:rPr lang="ru-RU" sz="1400" dirty="0">
                          <a:solidFill>
                            <a:schemeClr val="tx1"/>
                          </a:solidFill>
                        </a:rPr>
                      </a:br>
                      <a:r>
                        <a:rPr lang="ru-RU" sz="1400" dirty="0">
                          <a:solidFill>
                            <a:schemeClr val="tx1"/>
                          </a:solidFill>
                        </a:rPr>
                        <a:t>12:25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solidFill>
                            <a:schemeClr val="tx1"/>
                          </a:solidFill>
                        </a:rPr>
                        <a:t>Семинар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solidFill>
                            <a:schemeClr val="tx1"/>
                          </a:solidFill>
                        </a:rPr>
                        <a:t>Биология клетки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solidFill>
                            <a:schemeClr val="tx1"/>
                          </a:solidFill>
                        </a:rPr>
                        <a:t>Приходько С.С.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solidFill>
                            <a:schemeClr val="tx1"/>
                          </a:solidFill>
                        </a:rPr>
                        <a:t>Солнечное, к. 7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solidFill>
                            <a:schemeClr val="tx1"/>
                          </a:solidFill>
                        </a:rPr>
                        <a:t>3.43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52847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solidFill>
                            <a:schemeClr val="tx1"/>
                          </a:solidFill>
                        </a:rPr>
                        <a:t>101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solidFill>
                            <a:schemeClr val="tx1"/>
                          </a:solidFill>
                        </a:rPr>
                        <a:t>Пн.</a:t>
                      </a:r>
                      <a:br>
                        <a:rPr lang="ru-RU" sz="1400" dirty="0">
                          <a:solidFill>
                            <a:schemeClr val="tx1"/>
                          </a:solidFill>
                        </a:rPr>
                      </a:br>
                      <a:r>
                        <a:rPr lang="ru-RU" sz="1400" dirty="0">
                          <a:solidFill>
                            <a:schemeClr val="tx1"/>
                          </a:solidFill>
                        </a:rPr>
                        <a:t>09.12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solidFill>
                            <a:schemeClr val="tx1"/>
                          </a:solidFill>
                        </a:rPr>
                        <a:t>13:30</a:t>
                      </a:r>
                      <a:br>
                        <a:rPr lang="ru-RU" sz="1400" dirty="0">
                          <a:solidFill>
                            <a:schemeClr val="tx1"/>
                          </a:solidFill>
                        </a:rPr>
                      </a:br>
                      <a:r>
                        <a:rPr lang="ru-RU" sz="1400" dirty="0">
                          <a:solidFill>
                            <a:schemeClr val="tx1"/>
                          </a:solidFill>
                        </a:rPr>
                        <a:t>16:35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>
                          <a:solidFill>
                            <a:schemeClr val="tx1"/>
                          </a:solidFill>
                        </a:rPr>
                        <a:t>Семинар</a:t>
                      </a:r>
                    </a:p>
                    <a:p>
                      <a:pPr algn="ctr"/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solidFill>
                            <a:schemeClr val="tx1"/>
                          </a:solidFill>
                        </a:rPr>
                        <a:t>Основы НИР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solidFill>
                            <a:schemeClr val="tx1"/>
                          </a:solidFill>
                        </a:rPr>
                        <a:t>Буркова Н.В.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>
                          <a:solidFill>
                            <a:schemeClr val="tx1"/>
                          </a:solidFill>
                        </a:rPr>
                        <a:t>Солнечное, к. 7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solidFill>
                            <a:schemeClr val="tx1"/>
                          </a:solidFill>
                        </a:rPr>
                        <a:t>19а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5496320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2A3C51A1-E1D3-4154-81C8-EB374C13696A}"/>
              </a:ext>
            </a:extLst>
          </p:cNvPr>
          <p:cNvSpPr txBox="1"/>
          <p:nvPr/>
        </p:nvSpPr>
        <p:spPr>
          <a:xfrm>
            <a:off x="833460" y="5994865"/>
            <a:ext cx="2592288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День недели , дата,  время: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начала занятия,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окончания  занятия.</a:t>
            </a:r>
          </a:p>
        </p:txBody>
      </p:sp>
    </p:spTree>
    <p:extLst>
      <p:ext uri="{BB962C8B-B14F-4D97-AF65-F5344CB8AC3E}">
        <p14:creationId xmlns:p14="http://schemas.microsoft.com/office/powerpoint/2010/main" val="41107663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Прямоугольник 79"/>
          <p:cNvSpPr/>
          <p:nvPr/>
        </p:nvSpPr>
        <p:spPr>
          <a:xfrm>
            <a:off x="62774" y="-184764"/>
            <a:ext cx="362432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2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6959"/>
            <a:ext cx="2483768" cy="318588"/>
          </a:xfr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rtlCol="0" anchor="ctr" anchorCtr="0">
            <a:normAutofit fontScale="90000"/>
          </a:bodyPr>
          <a:lstStyle/>
          <a:p>
            <a:r>
              <a:rPr lang="ru-RU" sz="2400" b="1" cap="none" dirty="0">
                <a:solidFill>
                  <a:srgbClr val="FFFF00"/>
                </a:solidFill>
                <a:latin typeface="+mn-lt"/>
                <a:ea typeface="+mn-ea"/>
                <a:cs typeface="+mn-cs"/>
              </a:rPr>
              <a:t>Опрос студентов</a:t>
            </a:r>
            <a:endParaRPr lang="ru-RU" sz="1400" dirty="0"/>
          </a:p>
        </p:txBody>
      </p:sp>
      <p:sp>
        <p:nvSpPr>
          <p:cNvPr id="27" name="Скругленный прямоугольник 38">
            <a:extLst>
              <a:ext uri="{FF2B5EF4-FFF2-40B4-BE49-F238E27FC236}">
                <a16:creationId xmlns:a16="http://schemas.microsoft.com/office/drawing/2014/main" id="{DF2A0B32-36EC-4D09-BD49-E8C7F30532C9}"/>
              </a:ext>
            </a:extLst>
          </p:cNvPr>
          <p:cNvSpPr/>
          <p:nvPr/>
        </p:nvSpPr>
        <p:spPr>
          <a:xfrm>
            <a:off x="2123728" y="6188798"/>
            <a:ext cx="1980103" cy="542803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400" b="1" dirty="0">
                <a:solidFill>
                  <a:schemeClr val="tx1"/>
                </a:solidFill>
                <a:latin typeface="Calibri"/>
              </a:rPr>
              <a:t>0 Отсутствие стиралок в 11 корпусе</a:t>
            </a:r>
            <a:endParaRPr kumimoji="0" lang="ru-RU" sz="1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8" name="Скругленный прямоугольник 38">
            <a:extLst>
              <a:ext uri="{FF2B5EF4-FFF2-40B4-BE49-F238E27FC236}">
                <a16:creationId xmlns:a16="http://schemas.microsoft.com/office/drawing/2014/main" id="{ADA04F93-F6B2-4682-9928-8BA7CA9C7E47}"/>
              </a:ext>
            </a:extLst>
          </p:cNvPr>
          <p:cNvSpPr/>
          <p:nvPr/>
        </p:nvSpPr>
        <p:spPr>
          <a:xfrm>
            <a:off x="253970" y="6185188"/>
            <a:ext cx="1620966" cy="523220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400" b="1" dirty="0">
                <a:solidFill>
                  <a:schemeClr val="tx1"/>
                </a:solidFill>
                <a:latin typeface="Calibri"/>
              </a:rPr>
              <a:t>0 Подбор музыки в трансфере</a:t>
            </a:r>
            <a:endParaRPr kumimoji="0" lang="ru-RU" sz="1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0" name="Скругленный прямоугольник 38">
            <a:extLst>
              <a:ext uri="{FF2B5EF4-FFF2-40B4-BE49-F238E27FC236}">
                <a16:creationId xmlns:a16="http://schemas.microsoft.com/office/drawing/2014/main" id="{72C1C405-0C2D-4168-899A-3C65B9B7C210}"/>
              </a:ext>
            </a:extLst>
          </p:cNvPr>
          <p:cNvSpPr/>
          <p:nvPr/>
        </p:nvSpPr>
        <p:spPr>
          <a:xfrm>
            <a:off x="4788024" y="6065175"/>
            <a:ext cx="2061554" cy="666150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400" b="1" dirty="0">
                <a:solidFill>
                  <a:schemeClr val="tx1"/>
                </a:solidFill>
                <a:latin typeface="Calibri"/>
              </a:rPr>
              <a:t>-1 Высокая загруженность студентов материалом</a:t>
            </a:r>
            <a:endParaRPr kumimoji="0" lang="ru-RU" sz="1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B2EEC02-D9F0-414C-B906-7DE4A0CB0F8B}"/>
              </a:ext>
            </a:extLst>
          </p:cNvPr>
          <p:cNvSpPr txBox="1"/>
          <p:nvPr/>
        </p:nvSpPr>
        <p:spPr>
          <a:xfrm>
            <a:off x="1379859" y="5768964"/>
            <a:ext cx="131993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b="1" dirty="0"/>
              <a:t>Не по теме</a:t>
            </a:r>
          </a:p>
        </p:txBody>
      </p:sp>
      <p:sp>
        <p:nvSpPr>
          <p:cNvPr id="29" name="Скругленный прямоугольник 38">
            <a:extLst>
              <a:ext uri="{FF2B5EF4-FFF2-40B4-BE49-F238E27FC236}">
                <a16:creationId xmlns:a16="http://schemas.microsoft.com/office/drawing/2014/main" id="{FFA2CE75-49A9-4B40-9E93-81EEF43C58D9}"/>
              </a:ext>
            </a:extLst>
          </p:cNvPr>
          <p:cNvSpPr/>
          <p:nvPr/>
        </p:nvSpPr>
        <p:spPr>
          <a:xfrm>
            <a:off x="7015459" y="6026829"/>
            <a:ext cx="1801730" cy="666150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400" b="1" dirty="0">
                <a:solidFill>
                  <a:schemeClr val="tx1"/>
                </a:solidFill>
                <a:latin typeface="Calibri"/>
              </a:rPr>
              <a:t>-1 Неудобство в конспектировании лекций</a:t>
            </a:r>
            <a:endParaRPr kumimoji="0" lang="ru-RU" sz="1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CB51D43-D4AD-42A9-8594-70C6AA3274DF}"/>
              </a:ext>
            </a:extLst>
          </p:cNvPr>
          <p:cNvSpPr txBox="1"/>
          <p:nvPr/>
        </p:nvSpPr>
        <p:spPr>
          <a:xfrm>
            <a:off x="27938" y="5204155"/>
            <a:ext cx="735618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b="1" dirty="0">
                <a:solidFill>
                  <a:srgbClr val="FFFF00"/>
                </a:solidFill>
              </a:rPr>
              <a:t>Анонимный опрос в </a:t>
            </a:r>
            <a:r>
              <a:rPr lang="en-US" sz="1600" b="1" dirty="0">
                <a:solidFill>
                  <a:srgbClr val="FFFF00"/>
                </a:solidFill>
              </a:rPr>
              <a:t>moodle </a:t>
            </a:r>
            <a:r>
              <a:rPr lang="ru-RU" sz="1600" b="1" dirty="0">
                <a:solidFill>
                  <a:srgbClr val="FFFF00"/>
                </a:solidFill>
              </a:rPr>
              <a:t> 144 студентов дал 392 записи НЯ в расписании  </a:t>
            </a:r>
          </a:p>
          <a:p>
            <a:r>
              <a:rPr lang="ru-RU" sz="1600" b="1" dirty="0">
                <a:solidFill>
                  <a:srgbClr val="FFFF00"/>
                </a:solidFill>
              </a:rPr>
              <a:t>Из них 58 записей: всё нравиться,  не по теме или требуют уточнений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91B2181-8519-4068-9279-DFE5CE4C5BE8}"/>
              </a:ext>
            </a:extLst>
          </p:cNvPr>
          <p:cNvSpPr txBox="1"/>
          <p:nvPr/>
        </p:nvSpPr>
        <p:spPr>
          <a:xfrm>
            <a:off x="5875222" y="5669187"/>
            <a:ext cx="193713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b="1" dirty="0">
                <a:latin typeface="Calibri"/>
              </a:rPr>
              <a:t>Требует уточнения  </a:t>
            </a:r>
            <a:endParaRPr lang="ru-RU" sz="16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D2799CA-E1BB-4CE4-990E-EF2E37B54D0F}"/>
              </a:ext>
            </a:extLst>
          </p:cNvPr>
          <p:cNvSpPr txBox="1"/>
          <p:nvPr/>
        </p:nvSpPr>
        <p:spPr>
          <a:xfrm>
            <a:off x="8221455" y="5225556"/>
            <a:ext cx="5957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"/>
            <a:r>
              <a:rPr lang="en-US" sz="1800" b="1" u="none" strike="noStrike" dirty="0">
                <a:effectLst/>
              </a:rPr>
              <a:t>&gt;1%</a:t>
            </a:r>
            <a:endParaRPr lang="ru-RU" sz="1800" b="1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43" name="Номер слайда 2">
            <a:extLst>
              <a:ext uri="{FF2B5EF4-FFF2-40B4-BE49-F238E27FC236}">
                <a16:creationId xmlns:a16="http://schemas.microsoft.com/office/drawing/2014/main" id="{6365B452-664B-491B-810A-BF61F5FF3A2C}"/>
              </a:ext>
            </a:extLst>
          </p:cNvPr>
          <p:cNvSpPr txBox="1">
            <a:spLocks/>
          </p:cNvSpPr>
          <p:nvPr/>
        </p:nvSpPr>
        <p:spPr>
          <a:xfrm>
            <a:off x="8304204" y="6459153"/>
            <a:ext cx="8660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1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5F3E586-5FD4-4BEF-86C2-17DF39B1715D}" type="slidenum">
              <a:rPr kumimoji="0" lang="ru-RU" sz="2800" b="1" i="0" u="none" strike="noStrike" kern="120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ru-RU" sz="2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B0202F47-E914-4D48-9D00-1CD9C2DC03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4479768"/>
              </p:ext>
            </p:extLst>
          </p:nvPr>
        </p:nvGraphicFramePr>
        <p:xfrm>
          <a:off x="87915" y="392468"/>
          <a:ext cx="8782526" cy="483286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15201">
                  <a:extLst>
                    <a:ext uri="{9D8B030D-6E8A-4147-A177-3AD203B41FA5}">
                      <a16:colId xmlns:a16="http://schemas.microsoft.com/office/drawing/2014/main" val="81271117"/>
                    </a:ext>
                  </a:extLst>
                </a:gridCol>
                <a:gridCol w="7403626">
                  <a:extLst>
                    <a:ext uri="{9D8B030D-6E8A-4147-A177-3AD203B41FA5}">
                      <a16:colId xmlns:a16="http://schemas.microsoft.com/office/drawing/2014/main" val="4277428366"/>
                    </a:ext>
                  </a:extLst>
                </a:gridCol>
                <a:gridCol w="763699">
                  <a:extLst>
                    <a:ext uri="{9D8B030D-6E8A-4147-A177-3AD203B41FA5}">
                      <a16:colId xmlns:a16="http://schemas.microsoft.com/office/drawing/2014/main" val="3435656337"/>
                    </a:ext>
                  </a:extLst>
                </a:gridCol>
              </a:tblGrid>
              <a:tr h="260889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Код</a:t>
                      </a:r>
                      <a:endParaRPr lang="ru-RU" sz="18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ru-RU" sz="18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Описание нежелательного явления (НЯ)</a:t>
                      </a:r>
                      <a:endParaRPr lang="ru-RU" sz="18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%</a:t>
                      </a:r>
                      <a:endParaRPr lang="ru-RU" sz="18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645747"/>
                  </a:ext>
                </a:extLst>
              </a:tr>
              <a:tr h="260889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u="none" strike="noStrike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ru-RU" sz="1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>
                          <a:solidFill>
                            <a:schemeClr val="tx1"/>
                          </a:solidFill>
                          <a:effectLst/>
                        </a:rPr>
                        <a:t>Семинары раньше лекций</a:t>
                      </a:r>
                      <a:endParaRPr lang="ru-RU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>
                          <a:solidFill>
                            <a:schemeClr val="tx1"/>
                          </a:solidFill>
                          <a:effectLst/>
                        </a:rPr>
                        <a:t>17</a:t>
                      </a:r>
                      <a:endParaRPr lang="ru-RU" sz="1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5797566"/>
                  </a:ext>
                </a:extLst>
              </a:tr>
              <a:tr h="260889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u="none" strike="noStrike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ru-RU" sz="1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>
                          <a:solidFill>
                            <a:schemeClr val="tx1"/>
                          </a:solidFill>
                          <a:effectLst/>
                        </a:rPr>
                        <a:t>Расписание не согласовано с электричками</a:t>
                      </a:r>
                      <a:endParaRPr lang="ru-RU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>
                          <a:solidFill>
                            <a:schemeClr val="tx1"/>
                          </a:solidFill>
                          <a:effectLst/>
                        </a:rPr>
                        <a:t>13</a:t>
                      </a:r>
                      <a:endParaRPr lang="ru-RU" sz="1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590616"/>
                  </a:ext>
                </a:extLst>
              </a:tr>
              <a:tr h="297453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u="none" strike="noStrike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ru-RU" sz="1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>
                          <a:solidFill>
                            <a:schemeClr val="tx1"/>
                          </a:solidFill>
                          <a:effectLst/>
                        </a:rPr>
                        <a:t>Много лекций в один день</a:t>
                      </a:r>
                      <a:endParaRPr lang="ru-RU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>
                          <a:solidFill>
                            <a:schemeClr val="tx1"/>
                          </a:solidFill>
                          <a:effectLst/>
                        </a:rPr>
                        <a:t>12</a:t>
                      </a:r>
                      <a:endParaRPr lang="ru-RU" sz="1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5093182"/>
                  </a:ext>
                </a:extLst>
              </a:tr>
              <a:tr h="260889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u="none" strike="noStrike">
                          <a:solidFill>
                            <a:schemeClr val="tx1"/>
                          </a:solidFill>
                          <a:effectLst/>
                        </a:rPr>
                        <a:t>22</a:t>
                      </a:r>
                      <a:endParaRPr lang="ru-RU" sz="1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>
                          <a:solidFill>
                            <a:schemeClr val="tx1"/>
                          </a:solidFill>
                          <a:effectLst/>
                        </a:rPr>
                        <a:t>Семинары по нескольким профильным предметам в один день</a:t>
                      </a:r>
                      <a:endParaRPr lang="ru-RU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ru-RU" sz="1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3944491"/>
                  </a:ext>
                </a:extLst>
              </a:tr>
              <a:tr h="260889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u="none" strike="noStrike">
                          <a:solidFill>
                            <a:schemeClr val="tx1"/>
                          </a:solidFill>
                          <a:effectLst/>
                        </a:rPr>
                        <a:t>21</a:t>
                      </a:r>
                      <a:endParaRPr lang="ru-RU" sz="1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>
                          <a:solidFill>
                            <a:schemeClr val="tx1"/>
                          </a:solidFill>
                          <a:effectLst/>
                        </a:rPr>
                        <a:t>Семинары по нескольким профильным предмета в одной части недели</a:t>
                      </a:r>
                      <a:endParaRPr lang="ru-RU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  <a:endParaRPr lang="ru-RU" sz="1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207945"/>
                  </a:ext>
                </a:extLst>
              </a:tr>
              <a:tr h="260889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u="none" strike="noStrike">
                          <a:solidFill>
                            <a:schemeClr val="tx1"/>
                          </a:solidFill>
                          <a:effectLst/>
                        </a:rPr>
                        <a:t>11</a:t>
                      </a:r>
                      <a:endParaRPr lang="ru-RU" sz="1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>
                          <a:solidFill>
                            <a:schemeClr val="tx1"/>
                          </a:solidFill>
                          <a:effectLst/>
                        </a:rPr>
                        <a:t>Непонятное расписание (сложности с поиском и ориентировкой)</a:t>
                      </a:r>
                      <a:endParaRPr lang="ru-RU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ru-RU" sz="1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689621"/>
                  </a:ext>
                </a:extLst>
              </a:tr>
              <a:tr h="30630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u="none" strike="noStrike">
                          <a:solidFill>
                            <a:schemeClr val="tx1"/>
                          </a:solidFill>
                          <a:effectLst/>
                        </a:rPr>
                        <a:t>20</a:t>
                      </a:r>
                      <a:endParaRPr lang="ru-RU" sz="1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>
                          <a:solidFill>
                            <a:schemeClr val="tx1"/>
                          </a:solidFill>
                          <a:effectLst/>
                        </a:rPr>
                        <a:t>Отсутствие расписания в личном кабинете или </a:t>
                      </a:r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</a:rPr>
                        <a:t>moodle</a:t>
                      </a:r>
                      <a:endParaRPr lang="ru-RU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ru-RU" sz="1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377361"/>
                  </a:ext>
                </a:extLst>
              </a:tr>
              <a:tr h="260889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u="none" strike="noStrike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endParaRPr lang="ru-RU" sz="1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>
                          <a:solidFill>
                            <a:schemeClr val="tx1"/>
                          </a:solidFill>
                          <a:effectLst/>
                        </a:rPr>
                        <a:t>Отсутствие своевременного оповещения о переносах занятий</a:t>
                      </a:r>
                      <a:endParaRPr lang="ru-RU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ru-RU" sz="1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7910483"/>
                  </a:ext>
                </a:extLst>
              </a:tr>
              <a:tr h="260889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u="none" strike="noStrike">
                          <a:solidFill>
                            <a:schemeClr val="tx1"/>
                          </a:solidFill>
                          <a:effectLst/>
                        </a:rPr>
                        <a:t>15</a:t>
                      </a:r>
                      <a:endParaRPr lang="ru-RU" sz="1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>
                          <a:solidFill>
                            <a:schemeClr val="tx1"/>
                          </a:solidFill>
                          <a:effectLst/>
                        </a:rPr>
                        <a:t>Много занятий в Солнечном</a:t>
                      </a:r>
                      <a:endParaRPr lang="ru-RU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ru-RU" sz="1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7737401"/>
                  </a:ext>
                </a:extLst>
              </a:tr>
              <a:tr h="260889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u="none" strike="noStrike"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  <a:endParaRPr lang="ru-RU" sz="1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>
                          <a:solidFill>
                            <a:schemeClr val="tx1"/>
                          </a:solidFill>
                          <a:effectLst/>
                        </a:rPr>
                        <a:t>Наличие окон в  дневном расписании</a:t>
                      </a:r>
                      <a:endParaRPr lang="ru-RU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ru-RU" sz="1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9108731"/>
                  </a:ext>
                </a:extLst>
              </a:tr>
              <a:tr h="260889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u="none" strike="noStrike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ru-RU" sz="1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>
                          <a:solidFill>
                            <a:schemeClr val="tx1"/>
                          </a:solidFill>
                          <a:effectLst/>
                        </a:rPr>
                        <a:t>Много семинаров в  один день</a:t>
                      </a:r>
                      <a:endParaRPr lang="ru-RU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ru-RU" sz="1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8245768"/>
                  </a:ext>
                </a:extLst>
              </a:tr>
              <a:tr h="260889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u="none" strike="noStrike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ru-RU" sz="1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>
                          <a:solidFill>
                            <a:schemeClr val="tx1"/>
                          </a:solidFill>
                          <a:effectLst/>
                        </a:rPr>
                        <a:t>Частые перемены в расписании</a:t>
                      </a:r>
                      <a:endParaRPr lang="ru-RU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ru-RU" sz="1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7262336"/>
                  </a:ext>
                </a:extLst>
              </a:tr>
              <a:tr h="260889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u="none" strike="noStrike">
                          <a:solidFill>
                            <a:schemeClr val="tx1"/>
                          </a:solidFill>
                          <a:effectLst/>
                        </a:rPr>
                        <a:t>14</a:t>
                      </a:r>
                      <a:endParaRPr lang="ru-RU" sz="1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>
                          <a:solidFill>
                            <a:schemeClr val="tx1"/>
                          </a:solidFill>
                          <a:effectLst/>
                        </a:rPr>
                        <a:t>Наложение пар (ошибки расписания)</a:t>
                      </a:r>
                      <a:endParaRPr lang="ru-RU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ru-RU" sz="1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7257202"/>
                  </a:ext>
                </a:extLst>
              </a:tr>
              <a:tr h="260889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u="none" strike="noStrike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ru-RU" sz="1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>
                          <a:solidFill>
                            <a:schemeClr val="tx1"/>
                          </a:solidFill>
                          <a:effectLst/>
                        </a:rPr>
                        <a:t>Большие временные промежутки между лекциями и ПЗ</a:t>
                      </a:r>
                      <a:endParaRPr lang="ru-RU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ru-RU" sz="1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2034371"/>
                  </a:ext>
                </a:extLst>
              </a:tr>
              <a:tr h="260889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u="none" strike="noStrike">
                          <a:solidFill>
                            <a:schemeClr val="tx1"/>
                          </a:solidFill>
                          <a:effectLst/>
                        </a:rPr>
                        <a:t>12</a:t>
                      </a:r>
                      <a:endParaRPr lang="ru-RU" sz="1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>
                          <a:solidFill>
                            <a:schemeClr val="tx1"/>
                          </a:solidFill>
                          <a:effectLst/>
                        </a:rPr>
                        <a:t>Высокая нагрузка на субботу</a:t>
                      </a:r>
                      <a:endParaRPr lang="ru-RU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ru-RU" sz="1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3146953"/>
                  </a:ext>
                </a:extLst>
              </a:tr>
              <a:tr h="260889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u="none" strike="noStrike">
                          <a:solidFill>
                            <a:schemeClr val="tx1"/>
                          </a:solidFill>
                          <a:effectLst/>
                        </a:rPr>
                        <a:t>13</a:t>
                      </a:r>
                      <a:endParaRPr lang="ru-RU" sz="1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Очность лекций</a:t>
                      </a:r>
                      <a:endParaRPr lang="ru-RU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ru-RU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1456463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283BA324-5E95-49C5-A203-F28B18380A97}"/>
              </a:ext>
            </a:extLst>
          </p:cNvPr>
          <p:cNvSpPr txBox="1"/>
          <p:nvPr/>
        </p:nvSpPr>
        <p:spPr>
          <a:xfrm>
            <a:off x="2339752" y="-3858"/>
            <a:ext cx="2570004" cy="4151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rtlCol="0" anchor="ctr" anchorCtr="0">
            <a:normAutofit fontScale="92500" lnSpcReduction="10000"/>
          </a:bodyPr>
          <a:lstStyle>
            <a:lvl1pPr>
              <a:spcBef>
                <a:spcPct val="0"/>
              </a:spcBef>
              <a:buNone/>
              <a:defRPr sz="2400" b="1" cap="none" spc="50" baseline="0">
                <a:solidFill>
                  <a:srgbClr val="FFFF00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r>
              <a:rPr lang="ru-RU" sz="2400" b="1" cap="none" dirty="0">
                <a:solidFill>
                  <a:srgbClr val="FFFF00"/>
                </a:solidFill>
                <a:latin typeface="+mn-lt"/>
                <a:ea typeface="+mn-ea"/>
                <a:cs typeface="+mn-cs"/>
              </a:rPr>
              <a:t>НЯ  </a:t>
            </a:r>
            <a:r>
              <a:rPr lang="ru-RU" dirty="0"/>
              <a:t>в расписании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7EA29CF-38D6-4C67-ABD2-A7AB41CA70E1}"/>
              </a:ext>
            </a:extLst>
          </p:cNvPr>
          <p:cNvSpPr txBox="1"/>
          <p:nvPr/>
        </p:nvSpPr>
        <p:spPr>
          <a:xfrm>
            <a:off x="4969753" y="-3870"/>
            <a:ext cx="35283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ru-RU" dirty="0">
                <a:solidFill>
                  <a:srgbClr val="FFFF00"/>
                </a:solidFill>
              </a:rPr>
              <a:t>НЯ</a:t>
            </a:r>
            <a:r>
              <a:rPr lang="ru-RU" dirty="0"/>
              <a:t> – нежелательное явление</a:t>
            </a:r>
          </a:p>
        </p:txBody>
      </p:sp>
    </p:spTree>
    <p:extLst>
      <p:ext uri="{BB962C8B-B14F-4D97-AF65-F5344CB8AC3E}">
        <p14:creationId xmlns:p14="http://schemas.microsoft.com/office/powerpoint/2010/main" val="4001706545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Прямоугольник 79"/>
          <p:cNvSpPr/>
          <p:nvPr/>
        </p:nvSpPr>
        <p:spPr>
          <a:xfrm>
            <a:off x="62774" y="-184764"/>
            <a:ext cx="362432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2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3560" y="-43283"/>
            <a:ext cx="3088280" cy="539140"/>
          </a:xfr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rtlCol="0" anchor="ctr" anchorCtr="0">
            <a:normAutofit/>
          </a:bodyPr>
          <a:lstStyle/>
          <a:p>
            <a:r>
              <a:rPr lang="ru-RU" sz="2400" b="1" cap="none" dirty="0">
                <a:solidFill>
                  <a:srgbClr val="FFFF00"/>
                </a:solidFill>
                <a:latin typeface="+mn-lt"/>
                <a:ea typeface="+mn-ea"/>
                <a:cs typeface="+mn-cs"/>
              </a:rPr>
              <a:t>Гистограмма НЯ</a:t>
            </a:r>
            <a:endParaRPr lang="ru-RU" sz="1400" dirty="0"/>
          </a:p>
        </p:txBody>
      </p:sp>
      <p:sp>
        <p:nvSpPr>
          <p:cNvPr id="26" name="Номер слайда 2">
            <a:extLst>
              <a:ext uri="{FF2B5EF4-FFF2-40B4-BE49-F238E27FC236}">
                <a16:creationId xmlns:a16="http://schemas.microsoft.com/office/drawing/2014/main" id="{B0F994C8-983B-4E3C-B00A-CFC2197A53FF}"/>
              </a:ext>
            </a:extLst>
          </p:cNvPr>
          <p:cNvSpPr txBox="1">
            <a:spLocks/>
          </p:cNvSpPr>
          <p:nvPr/>
        </p:nvSpPr>
        <p:spPr>
          <a:xfrm>
            <a:off x="8274705" y="6449150"/>
            <a:ext cx="8660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1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5F3E586-5FD4-4BEF-86C2-17DF39B1715D}" type="slidenum">
              <a:rPr kumimoji="0" lang="ru-RU" sz="2800" b="1" i="0" u="none" strike="noStrike" kern="120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ru-RU" sz="2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CB51D43-D4AD-42A9-8594-70C6AA3274DF}"/>
              </a:ext>
            </a:extLst>
          </p:cNvPr>
          <p:cNvSpPr txBox="1"/>
          <p:nvPr/>
        </p:nvSpPr>
        <p:spPr>
          <a:xfrm>
            <a:off x="7522020" y="226287"/>
            <a:ext cx="15841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Записей  334</a:t>
            </a:r>
          </a:p>
        </p:txBody>
      </p:sp>
      <p:graphicFrame>
        <p:nvGraphicFramePr>
          <p:cNvPr id="7" name="Диаграмма 6">
            <a:extLst>
              <a:ext uri="{FF2B5EF4-FFF2-40B4-BE49-F238E27FC236}">
                <a16:creationId xmlns:a16="http://schemas.microsoft.com/office/drawing/2014/main" id="{8AB7C86D-E8C4-41C4-87F2-588E71CFCA5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52559237"/>
              </p:ext>
            </p:extLst>
          </p:nvPr>
        </p:nvGraphicFramePr>
        <p:xfrm>
          <a:off x="68320" y="508587"/>
          <a:ext cx="8896167" cy="62327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5A494765-4FCD-4A33-AA53-48294FB9C30D}"/>
              </a:ext>
            </a:extLst>
          </p:cNvPr>
          <p:cNvSpPr txBox="1"/>
          <p:nvPr/>
        </p:nvSpPr>
        <p:spPr>
          <a:xfrm>
            <a:off x="4077825" y="0"/>
            <a:ext cx="2222368" cy="4151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rtlCol="0" anchor="ctr" anchorCtr="0">
            <a:normAutofit fontScale="92500" lnSpcReduction="10000"/>
          </a:bodyPr>
          <a:lstStyle>
            <a:lvl1pPr>
              <a:spcBef>
                <a:spcPct val="0"/>
              </a:spcBef>
              <a:buNone/>
              <a:defRPr sz="2400" b="1" cap="none" spc="50" baseline="0">
                <a:solidFill>
                  <a:srgbClr val="FFFF00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r>
              <a:rPr lang="ru-RU" dirty="0"/>
              <a:t>Целеполагание</a:t>
            </a:r>
          </a:p>
        </p:txBody>
      </p:sp>
    </p:spTree>
    <p:extLst>
      <p:ext uri="{BB962C8B-B14F-4D97-AF65-F5344CB8AC3E}">
        <p14:creationId xmlns:p14="http://schemas.microsoft.com/office/powerpoint/2010/main" val="371809525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Прямоугольник 79"/>
          <p:cNvSpPr/>
          <p:nvPr/>
        </p:nvSpPr>
        <p:spPr>
          <a:xfrm>
            <a:off x="62774" y="-184764"/>
            <a:ext cx="362432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2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6959"/>
            <a:ext cx="3275856" cy="318588"/>
          </a:xfr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rtlCol="0" anchor="ctr" anchorCtr="0">
            <a:normAutofit fontScale="90000"/>
          </a:bodyPr>
          <a:lstStyle/>
          <a:p>
            <a:r>
              <a:rPr lang="ru-RU" sz="2400" b="1" cap="none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Опрос преподавателей</a:t>
            </a:r>
            <a:endParaRPr lang="ru-RU" sz="1400" dirty="0">
              <a:solidFill>
                <a:srgbClr val="FF0000"/>
              </a:solidFill>
            </a:endParaRPr>
          </a:p>
        </p:txBody>
      </p:sp>
      <p:sp>
        <p:nvSpPr>
          <p:cNvPr id="43" name="Номер слайда 2">
            <a:extLst>
              <a:ext uri="{FF2B5EF4-FFF2-40B4-BE49-F238E27FC236}">
                <a16:creationId xmlns:a16="http://schemas.microsoft.com/office/drawing/2014/main" id="{6365B452-664B-491B-810A-BF61F5FF3A2C}"/>
              </a:ext>
            </a:extLst>
          </p:cNvPr>
          <p:cNvSpPr txBox="1">
            <a:spLocks/>
          </p:cNvSpPr>
          <p:nvPr/>
        </p:nvSpPr>
        <p:spPr>
          <a:xfrm>
            <a:off x="8304204" y="6459153"/>
            <a:ext cx="8660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1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5F3E586-5FD4-4BEF-86C2-17DF39B1715D}" type="slidenum">
              <a:rPr kumimoji="0" lang="ru-RU" sz="2800" b="1" i="0" u="none" strike="noStrike" kern="120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ru-RU" sz="2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B0202F47-E914-4D48-9D00-1CD9C2DC03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1406042"/>
              </p:ext>
            </p:extLst>
          </p:nvPr>
        </p:nvGraphicFramePr>
        <p:xfrm>
          <a:off x="30335" y="764704"/>
          <a:ext cx="9042798" cy="37115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73846">
                  <a:extLst>
                    <a:ext uri="{9D8B030D-6E8A-4147-A177-3AD203B41FA5}">
                      <a16:colId xmlns:a16="http://schemas.microsoft.com/office/drawing/2014/main" val="81271117"/>
                    </a:ext>
                  </a:extLst>
                </a:gridCol>
                <a:gridCol w="4392488">
                  <a:extLst>
                    <a:ext uri="{9D8B030D-6E8A-4147-A177-3AD203B41FA5}">
                      <a16:colId xmlns:a16="http://schemas.microsoft.com/office/drawing/2014/main" val="4277428366"/>
                    </a:ext>
                  </a:extLst>
                </a:gridCol>
                <a:gridCol w="4176464">
                  <a:extLst>
                    <a:ext uri="{9D8B030D-6E8A-4147-A177-3AD203B41FA5}">
                      <a16:colId xmlns:a16="http://schemas.microsoft.com/office/drawing/2014/main" val="3435656337"/>
                    </a:ext>
                  </a:extLst>
                </a:gridCol>
              </a:tblGrid>
              <a:tr h="30367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Код</a:t>
                      </a:r>
                      <a:endParaRPr lang="ru-RU" sz="18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ru-RU" sz="18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Описание нежелательного явления (НЯ)</a:t>
                      </a:r>
                      <a:endParaRPr lang="ru-RU" sz="18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Возможное решение</a:t>
                      </a:r>
                    </a:p>
                  </a:txBody>
                  <a:tcPr marL="7620" marR="7620" marT="7620" marB="0" anchor="b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645747"/>
                  </a:ext>
                </a:extLst>
              </a:tr>
              <a:tr h="260889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ru-RU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Семь видов расписаний для студентов</a:t>
                      </a:r>
                    </a:p>
                  </a:txBody>
                  <a:tcPr marL="7620" marR="7620" marT="7620" marB="0" anchor="b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Одно расписание на семестр</a:t>
                      </a:r>
                      <a:endParaRPr lang="ru-RU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5797566"/>
                  </a:ext>
                </a:extLst>
              </a:tr>
              <a:tr h="260889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ru-RU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Лишняя информация (другие группы)</a:t>
                      </a:r>
                    </a:p>
                  </a:txBody>
                  <a:tcPr marL="7620" marR="7620" marT="7620" marB="0" anchor="b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Фильтрация по группе, преподавателю …</a:t>
                      </a:r>
                    </a:p>
                  </a:txBody>
                  <a:tcPr marL="7620" marR="7620" marT="7620" marB="0" anchor="b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590616"/>
                  </a:ext>
                </a:extLst>
              </a:tr>
              <a:tr h="297453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ru-RU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Номера недель без дат (отдельная таблица)</a:t>
                      </a:r>
                    </a:p>
                  </a:txBody>
                  <a:tcPr marL="7620" marR="7620" marT="7620" marB="0" anchor="b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ru-RU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Есть день недели, дата, время занятия</a:t>
                      </a:r>
                    </a:p>
                  </a:txBody>
                  <a:tcPr marL="7620" marR="7620" marT="7620" marB="0" anchor="b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5093182"/>
                  </a:ext>
                </a:extLst>
              </a:tr>
              <a:tr h="260889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ru-RU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Нет типа занятия (лекция, семинар, ….)</a:t>
                      </a:r>
                    </a:p>
                  </a:txBody>
                  <a:tcPr marL="7620" marR="7620" marT="7620" marB="0" anchor="b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Есть тип занятия (лекция, семинар, …</a:t>
                      </a:r>
                    </a:p>
                  </a:txBody>
                  <a:tcPr marL="7620" marR="7620" marT="7620" marB="0" anchor="b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3944491"/>
                  </a:ext>
                </a:extLst>
              </a:tr>
              <a:tr h="260889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ru-RU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Нет номера занятия по предмету (1,2 ….6)</a:t>
                      </a:r>
                    </a:p>
                  </a:txBody>
                  <a:tcPr marL="7620" marR="7620" marT="7620" marB="0" anchor="b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Есть номера занятия по предмету (1,2 ….6)</a:t>
                      </a:r>
                    </a:p>
                  </a:txBody>
                  <a:tcPr marL="7620" marR="7620" marT="7620" marB="0" anchor="b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207945"/>
                  </a:ext>
                </a:extLst>
              </a:tr>
              <a:tr h="260889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ru-RU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Нет преподавателя в расписании (отдельное расписание для преподавателей)</a:t>
                      </a:r>
                    </a:p>
                  </a:txBody>
                  <a:tcPr marL="7620" marR="7620" marT="7620" marB="0" anchor="b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Единое расписание для студентов и преподавателей</a:t>
                      </a:r>
                    </a:p>
                  </a:txBody>
                  <a:tcPr marL="7620" marR="7620" marT="7620" marB="0" anchor="b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689621"/>
                  </a:ext>
                </a:extLst>
              </a:tr>
              <a:tr h="30630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ru-RU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Разнородные данные во одной ячейке</a:t>
                      </a:r>
                    </a:p>
                  </a:txBody>
                  <a:tcPr marL="7620" marR="7620" marT="7620" marB="0" anchor="b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Одна ячейка – одно значение</a:t>
                      </a:r>
                    </a:p>
                  </a:txBody>
                  <a:tcPr marL="7620" marR="7620" marT="7620" marB="0" anchor="b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377361"/>
                  </a:ext>
                </a:extLst>
              </a:tr>
              <a:tr h="260889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  <a:endParaRPr lang="ru-RU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Затруднена сортировка и фильтрация</a:t>
                      </a:r>
                    </a:p>
                  </a:txBody>
                  <a:tcPr marL="7620" marR="7620" marT="7620" marB="0" anchor="b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Простая  сортировка и фильтрация</a:t>
                      </a:r>
                    </a:p>
                  </a:txBody>
                  <a:tcPr marL="7620" marR="7620" marT="7620" marB="0" anchor="b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7910483"/>
                  </a:ext>
                </a:extLst>
              </a:tr>
              <a:tr h="260889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ru-RU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Затруднены поиск ошибок и изменение</a:t>
                      </a:r>
                    </a:p>
                  </a:txBody>
                  <a:tcPr marL="7620" marR="7620" marT="7620" marB="0" anchor="b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Облегчен поиск ошибок и изменение</a:t>
                      </a:r>
                    </a:p>
                  </a:txBody>
                  <a:tcPr marL="7620" marR="7620" marT="7620" marB="0" anchor="b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7737401"/>
                  </a:ext>
                </a:extLst>
              </a:tr>
              <a:tr h="260889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Нет своевременного оповещения об изменениях в расписании</a:t>
                      </a:r>
                    </a:p>
                  </a:txBody>
                  <a:tcPr marL="7620" marR="7620" marT="7620" marB="0" anchor="b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Рассылка индивидуального оповещения на корпоративную почту </a:t>
                      </a:r>
                    </a:p>
                  </a:txBody>
                  <a:tcPr marL="7620" marR="7620" marT="7620" marB="0" anchor="b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9108731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283BA324-5E95-49C5-A203-F28B18380A97}"/>
              </a:ext>
            </a:extLst>
          </p:cNvPr>
          <p:cNvSpPr txBox="1"/>
          <p:nvPr/>
        </p:nvSpPr>
        <p:spPr>
          <a:xfrm>
            <a:off x="4077825" y="0"/>
            <a:ext cx="2222368" cy="4151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rtlCol="0" anchor="ctr" anchorCtr="0">
            <a:normAutofit fontScale="92500" lnSpcReduction="10000"/>
          </a:bodyPr>
          <a:lstStyle>
            <a:lvl1pPr>
              <a:spcBef>
                <a:spcPct val="0"/>
              </a:spcBef>
              <a:buNone/>
              <a:defRPr sz="2400" b="1" cap="none" spc="50" baseline="0">
                <a:solidFill>
                  <a:srgbClr val="FFFF00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endParaRPr lang="ru-R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B9F6324-8B60-4221-A255-765D2F8B6E8A}"/>
              </a:ext>
            </a:extLst>
          </p:cNvPr>
          <p:cNvSpPr txBox="1"/>
          <p:nvPr/>
        </p:nvSpPr>
        <p:spPr>
          <a:xfrm>
            <a:off x="3333096" y="10644"/>
            <a:ext cx="2454137" cy="4151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rtlCol="0" anchor="ctr" anchorCtr="0">
            <a:normAutofit fontScale="92500" lnSpcReduction="10000"/>
          </a:bodyPr>
          <a:lstStyle>
            <a:lvl1pPr>
              <a:spcBef>
                <a:spcPct val="0"/>
              </a:spcBef>
              <a:buNone/>
              <a:defRPr sz="2400" b="1" cap="none" spc="50" baseline="0">
                <a:solidFill>
                  <a:srgbClr val="FFFF00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r>
              <a:rPr lang="ru-RU" dirty="0"/>
              <a:t>НЯ  в расписании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BD47F4C-715A-40C0-B2C6-137FE2B2E648}"/>
              </a:ext>
            </a:extLst>
          </p:cNvPr>
          <p:cNvSpPr txBox="1"/>
          <p:nvPr/>
        </p:nvSpPr>
        <p:spPr>
          <a:xfrm>
            <a:off x="251520" y="6381328"/>
            <a:ext cx="35283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ru-RU" dirty="0">
                <a:solidFill>
                  <a:srgbClr val="FFFF00"/>
                </a:solidFill>
              </a:rPr>
              <a:t>НЯ</a:t>
            </a:r>
            <a:r>
              <a:rPr lang="ru-RU" dirty="0"/>
              <a:t> – нежелательное явление</a:t>
            </a:r>
          </a:p>
        </p:txBody>
      </p:sp>
    </p:spTree>
    <p:extLst>
      <p:ext uri="{BB962C8B-B14F-4D97-AF65-F5344CB8AC3E}">
        <p14:creationId xmlns:p14="http://schemas.microsoft.com/office/powerpoint/2010/main" val="3803435423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Прямоугольник 79"/>
          <p:cNvSpPr/>
          <p:nvPr/>
        </p:nvSpPr>
        <p:spPr>
          <a:xfrm>
            <a:off x="11571" y="-25808"/>
            <a:ext cx="471277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2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21162" y="-41727"/>
            <a:ext cx="3706919" cy="438790"/>
          </a:xfr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rtlCol="0" anchor="ctr" anchorCtr="0">
            <a:normAutofit fontScale="90000"/>
          </a:bodyPr>
          <a:lstStyle/>
          <a:p>
            <a:r>
              <a:rPr lang="ru-RU" sz="2400" b="1" cap="none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Текущая действительность</a:t>
            </a:r>
          </a:p>
        </p:txBody>
      </p:sp>
      <p:sp>
        <p:nvSpPr>
          <p:cNvPr id="61" name="Скругленный прямоугольник 38">
            <a:extLst>
              <a:ext uri="{FF2B5EF4-FFF2-40B4-BE49-F238E27FC236}">
                <a16:creationId xmlns:a16="http://schemas.microsoft.com/office/drawing/2014/main" id="{E7C41F91-AB76-4BA0-8A7F-D1D810427319}"/>
              </a:ext>
            </a:extLst>
          </p:cNvPr>
          <p:cNvSpPr/>
          <p:nvPr/>
        </p:nvSpPr>
        <p:spPr>
          <a:xfrm>
            <a:off x="4837100" y="1052736"/>
            <a:ext cx="1607108" cy="771592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b="1" dirty="0">
                <a:solidFill>
                  <a:srgbClr val="FFFFFF"/>
                </a:solidFill>
                <a:latin typeface="Calibri"/>
              </a:rPr>
              <a:t>3 Нет персонального расписания </a:t>
            </a:r>
          </a:p>
        </p:txBody>
      </p:sp>
      <p:sp>
        <p:nvSpPr>
          <p:cNvPr id="64" name="Скругленный прямоугольник 38">
            <a:extLst>
              <a:ext uri="{FF2B5EF4-FFF2-40B4-BE49-F238E27FC236}">
                <a16:creationId xmlns:a16="http://schemas.microsoft.com/office/drawing/2014/main" id="{4114CED6-1E1E-4E16-B8F8-3695205F290B}"/>
              </a:ext>
            </a:extLst>
          </p:cNvPr>
          <p:cNvSpPr/>
          <p:nvPr/>
        </p:nvSpPr>
        <p:spPr>
          <a:xfrm>
            <a:off x="2520214" y="1207086"/>
            <a:ext cx="1525178" cy="625962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b="1" dirty="0">
                <a:solidFill>
                  <a:srgbClr val="FFFFFF"/>
                </a:solidFill>
                <a:latin typeface="Calibri"/>
              </a:rPr>
              <a:t>4 Окна между занятиями</a:t>
            </a:r>
          </a:p>
        </p:txBody>
      </p:sp>
      <p:sp>
        <p:nvSpPr>
          <p:cNvPr id="67" name="Скругленный прямоугольник 38">
            <a:extLst>
              <a:ext uri="{FF2B5EF4-FFF2-40B4-BE49-F238E27FC236}">
                <a16:creationId xmlns:a16="http://schemas.microsoft.com/office/drawing/2014/main" id="{F0878EE1-A99B-4B55-A640-63830204A28E}"/>
              </a:ext>
            </a:extLst>
          </p:cNvPr>
          <p:cNvSpPr/>
          <p:nvPr/>
        </p:nvSpPr>
        <p:spPr>
          <a:xfrm>
            <a:off x="5834344" y="2245461"/>
            <a:ext cx="2011636" cy="679483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b="1" dirty="0">
                <a:solidFill>
                  <a:srgbClr val="FFFFFF"/>
                </a:solidFill>
                <a:latin typeface="Calibri"/>
              </a:rPr>
              <a:t>5 Ограничения по занятости  ресурсов</a:t>
            </a:r>
          </a:p>
        </p:txBody>
      </p:sp>
      <p:sp>
        <p:nvSpPr>
          <p:cNvPr id="82" name="Скругленный прямоугольник 38">
            <a:extLst>
              <a:ext uri="{FF2B5EF4-FFF2-40B4-BE49-F238E27FC236}">
                <a16:creationId xmlns:a16="http://schemas.microsoft.com/office/drawing/2014/main" id="{447C6BE0-5E32-444A-870D-C79517D4DA36}"/>
              </a:ext>
            </a:extLst>
          </p:cNvPr>
          <p:cNvSpPr/>
          <p:nvPr/>
        </p:nvSpPr>
        <p:spPr>
          <a:xfrm>
            <a:off x="3742711" y="2285175"/>
            <a:ext cx="1606733" cy="639769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600" b="1" dirty="0">
                <a:solidFill>
                  <a:srgbClr val="FFFFFF"/>
                </a:solidFill>
                <a:latin typeface="Calibri"/>
              </a:rPr>
              <a:t>2 Ограничения по трансферу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C34B3669-8B25-4C74-9FBE-973D08BBCB56}"/>
              </a:ext>
            </a:extLst>
          </p:cNvPr>
          <p:cNvSpPr txBox="1"/>
          <p:nvPr/>
        </p:nvSpPr>
        <p:spPr>
          <a:xfrm>
            <a:off x="1852697" y="4523960"/>
            <a:ext cx="193958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600" b="1" cap="none" dirty="0">
                <a:solidFill>
                  <a:srgbClr val="FFFF00"/>
                </a:solidFill>
                <a:latin typeface="+mn-lt"/>
                <a:ea typeface="+mn-ea"/>
                <a:cs typeface="+mn-cs"/>
              </a:rPr>
              <a:t>Корневые нежелательные явления</a:t>
            </a:r>
            <a:endParaRPr lang="ru-RU" sz="1600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BF05FB9B-E39B-42EB-9013-468D9CD02C8D}"/>
              </a:ext>
            </a:extLst>
          </p:cNvPr>
          <p:cNvSpPr txBox="1"/>
          <p:nvPr/>
        </p:nvSpPr>
        <p:spPr>
          <a:xfrm>
            <a:off x="44305" y="470974"/>
            <a:ext cx="47127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800" b="1" cap="none" dirty="0">
                <a:solidFill>
                  <a:srgbClr val="FFFF00"/>
                </a:solidFill>
                <a:latin typeface="+mn-lt"/>
                <a:ea typeface="+mn-ea"/>
                <a:cs typeface="+mn-cs"/>
              </a:rPr>
              <a:t>Что изменять? Нежелательные явления </a:t>
            </a:r>
            <a:endParaRPr lang="ru-RU" dirty="0"/>
          </a:p>
        </p:txBody>
      </p:sp>
      <p:sp>
        <p:nvSpPr>
          <p:cNvPr id="97" name="Скругленный прямоугольник 38">
            <a:extLst>
              <a:ext uri="{FF2B5EF4-FFF2-40B4-BE49-F238E27FC236}">
                <a16:creationId xmlns:a16="http://schemas.microsoft.com/office/drawing/2014/main" id="{7F14650D-5751-4BD4-9EF9-C66189050D9D}"/>
              </a:ext>
            </a:extLst>
          </p:cNvPr>
          <p:cNvSpPr/>
          <p:nvPr/>
        </p:nvSpPr>
        <p:spPr>
          <a:xfrm>
            <a:off x="7024860" y="3249860"/>
            <a:ext cx="2011636" cy="769389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Нет автоматизации распределения ресурсов</a:t>
            </a:r>
          </a:p>
        </p:txBody>
      </p:sp>
      <p:sp>
        <p:nvSpPr>
          <p:cNvPr id="114" name="Скругленный прямоугольник 38">
            <a:extLst>
              <a:ext uri="{FF2B5EF4-FFF2-40B4-BE49-F238E27FC236}">
                <a16:creationId xmlns:a16="http://schemas.microsoft.com/office/drawing/2014/main" id="{CCD5D3FC-7E92-4007-B8CF-5312F7EF8270}"/>
              </a:ext>
            </a:extLst>
          </p:cNvPr>
          <p:cNvSpPr/>
          <p:nvPr/>
        </p:nvSpPr>
        <p:spPr>
          <a:xfrm>
            <a:off x="3938859" y="4800038"/>
            <a:ext cx="2317537" cy="634520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Нет автоматизации создания  расписания</a:t>
            </a:r>
          </a:p>
        </p:txBody>
      </p:sp>
      <p:sp>
        <p:nvSpPr>
          <p:cNvPr id="115" name="Скругленный прямоугольник 38">
            <a:extLst>
              <a:ext uri="{FF2B5EF4-FFF2-40B4-BE49-F238E27FC236}">
                <a16:creationId xmlns:a16="http://schemas.microsoft.com/office/drawing/2014/main" id="{6C286A14-379E-4C41-B333-785F5850CC05}"/>
              </a:ext>
            </a:extLst>
          </p:cNvPr>
          <p:cNvSpPr/>
          <p:nvPr/>
        </p:nvSpPr>
        <p:spPr>
          <a:xfrm>
            <a:off x="2186959" y="3289172"/>
            <a:ext cx="2190939" cy="702189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Нет автоматизации проверки расписания</a:t>
            </a:r>
          </a:p>
        </p:txBody>
      </p:sp>
      <p:cxnSp>
        <p:nvCxnSpPr>
          <p:cNvPr id="117" name="Shape 18">
            <a:extLst>
              <a:ext uri="{FF2B5EF4-FFF2-40B4-BE49-F238E27FC236}">
                <a16:creationId xmlns:a16="http://schemas.microsoft.com/office/drawing/2014/main" id="{D80E34C1-C8AC-4067-BF00-48835547E03B}"/>
              </a:ext>
            </a:extLst>
          </p:cNvPr>
          <p:cNvCxnSpPr>
            <a:cxnSpLocks/>
            <a:stCxn id="97" idx="2"/>
            <a:endCxn id="114" idx="0"/>
          </p:cNvCxnSpPr>
          <p:nvPr/>
        </p:nvCxnSpPr>
        <p:spPr>
          <a:xfrm rot="5400000">
            <a:off x="6173759" y="2943118"/>
            <a:ext cx="780789" cy="2933050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hape 18">
            <a:extLst>
              <a:ext uri="{FF2B5EF4-FFF2-40B4-BE49-F238E27FC236}">
                <a16:creationId xmlns:a16="http://schemas.microsoft.com/office/drawing/2014/main" id="{ED0E6A26-6A73-4C79-A4B9-7971FA66E22D}"/>
              </a:ext>
            </a:extLst>
          </p:cNvPr>
          <p:cNvCxnSpPr>
            <a:cxnSpLocks/>
            <a:stCxn id="115" idx="2"/>
            <a:endCxn id="114" idx="0"/>
          </p:cNvCxnSpPr>
          <p:nvPr/>
        </p:nvCxnSpPr>
        <p:spPr>
          <a:xfrm rot="16200000" flipH="1">
            <a:off x="3785690" y="3488099"/>
            <a:ext cx="808677" cy="1815199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Скругленный прямоугольник 38">
            <a:extLst>
              <a:ext uri="{FF2B5EF4-FFF2-40B4-BE49-F238E27FC236}">
                <a16:creationId xmlns:a16="http://schemas.microsoft.com/office/drawing/2014/main" id="{BD6CBF36-502E-4C12-A80D-A95677D15067}"/>
              </a:ext>
            </a:extLst>
          </p:cNvPr>
          <p:cNvSpPr/>
          <p:nvPr/>
        </p:nvSpPr>
        <p:spPr>
          <a:xfrm>
            <a:off x="504352" y="994166"/>
            <a:ext cx="1465666" cy="1052587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Нет  учтены требования субъектов расписания</a:t>
            </a:r>
          </a:p>
        </p:txBody>
      </p:sp>
      <p:cxnSp>
        <p:nvCxnSpPr>
          <p:cNvPr id="140" name="Shape 18">
            <a:extLst>
              <a:ext uri="{FF2B5EF4-FFF2-40B4-BE49-F238E27FC236}">
                <a16:creationId xmlns:a16="http://schemas.microsoft.com/office/drawing/2014/main" id="{B0965E38-4B85-40B6-9948-69FE69010D0E}"/>
              </a:ext>
            </a:extLst>
          </p:cNvPr>
          <p:cNvCxnSpPr>
            <a:cxnSpLocks/>
            <a:stCxn id="69" idx="2"/>
            <a:endCxn id="115" idx="1"/>
          </p:cNvCxnSpPr>
          <p:nvPr/>
        </p:nvCxnSpPr>
        <p:spPr>
          <a:xfrm rot="16200000" flipH="1">
            <a:off x="1421967" y="2875275"/>
            <a:ext cx="584858" cy="945126"/>
          </a:xfrm>
          <a:prstGeom prst="bentConnector2">
            <a:avLst/>
          </a:prstGeom>
          <a:ln w="381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hape 18">
            <a:extLst>
              <a:ext uri="{FF2B5EF4-FFF2-40B4-BE49-F238E27FC236}">
                <a16:creationId xmlns:a16="http://schemas.microsoft.com/office/drawing/2014/main" id="{B8DE8795-8611-4F39-8C9F-058AA08D4939}"/>
              </a:ext>
            </a:extLst>
          </p:cNvPr>
          <p:cNvCxnSpPr>
            <a:cxnSpLocks/>
            <a:stCxn id="67" idx="2"/>
            <a:endCxn id="115" idx="3"/>
          </p:cNvCxnSpPr>
          <p:nvPr/>
        </p:nvCxnSpPr>
        <p:spPr>
          <a:xfrm rot="5400000">
            <a:off x="5251369" y="2051473"/>
            <a:ext cx="715323" cy="2462264"/>
          </a:xfrm>
          <a:prstGeom prst="bentConnector2">
            <a:avLst/>
          </a:prstGeom>
          <a:ln w="381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hape 18">
            <a:extLst>
              <a:ext uri="{FF2B5EF4-FFF2-40B4-BE49-F238E27FC236}">
                <a16:creationId xmlns:a16="http://schemas.microsoft.com/office/drawing/2014/main" id="{93C3B107-D5FB-475D-8073-133F24AE09C8}"/>
              </a:ext>
            </a:extLst>
          </p:cNvPr>
          <p:cNvCxnSpPr>
            <a:cxnSpLocks/>
            <a:stCxn id="69" idx="0"/>
            <a:endCxn id="127" idx="2"/>
          </p:cNvCxnSpPr>
          <p:nvPr/>
        </p:nvCxnSpPr>
        <p:spPr>
          <a:xfrm rot="16200000" flipV="1">
            <a:off x="1052442" y="2231497"/>
            <a:ext cx="374135" cy="4648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hape 18">
            <a:extLst>
              <a:ext uri="{FF2B5EF4-FFF2-40B4-BE49-F238E27FC236}">
                <a16:creationId xmlns:a16="http://schemas.microsoft.com/office/drawing/2014/main" id="{037B2D91-8FD8-4212-B4F3-B2D5ADC6FB33}"/>
              </a:ext>
            </a:extLst>
          </p:cNvPr>
          <p:cNvCxnSpPr>
            <a:cxnSpLocks/>
            <a:stCxn id="82" idx="2"/>
            <a:endCxn id="97" idx="1"/>
          </p:cNvCxnSpPr>
          <p:nvPr/>
        </p:nvCxnSpPr>
        <p:spPr>
          <a:xfrm rot="16200000" flipH="1">
            <a:off x="5430664" y="2040358"/>
            <a:ext cx="709611" cy="2478782"/>
          </a:xfrm>
          <a:prstGeom prst="bentConnector2">
            <a:avLst/>
          </a:prstGeom>
          <a:ln w="381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8" name="Группа 437">
            <a:extLst>
              <a:ext uri="{FF2B5EF4-FFF2-40B4-BE49-F238E27FC236}">
                <a16:creationId xmlns:a16="http://schemas.microsoft.com/office/drawing/2014/main" id="{CD1340C7-891C-40D7-8681-BD6335DD249B}"/>
              </a:ext>
            </a:extLst>
          </p:cNvPr>
          <p:cNvGrpSpPr/>
          <p:nvPr/>
        </p:nvGrpSpPr>
        <p:grpSpPr>
          <a:xfrm>
            <a:off x="7977351" y="23952"/>
            <a:ext cx="1097347" cy="1901590"/>
            <a:chOff x="3058454" y="2351470"/>
            <a:chExt cx="1097347" cy="1901590"/>
          </a:xfrm>
        </p:grpSpPr>
        <p:pic>
          <p:nvPicPr>
            <p:cNvPr id="439" name="Picture 4" descr="C:\Users\afatkin\Desktop\Голдратт.jpg">
              <a:extLst>
                <a:ext uri="{FF2B5EF4-FFF2-40B4-BE49-F238E27FC236}">
                  <a16:creationId xmlns:a16="http://schemas.microsoft.com/office/drawing/2014/main" id="{BB739DC5-D181-4F5A-9D6A-B7BCDDC77DD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58454" y="2351470"/>
              <a:ext cx="1097347" cy="13168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40" name="Прямоугольник 439">
              <a:extLst>
                <a:ext uri="{FF2B5EF4-FFF2-40B4-BE49-F238E27FC236}">
                  <a16:creationId xmlns:a16="http://schemas.microsoft.com/office/drawing/2014/main" id="{0C501E31-A203-4994-9235-AB38E9C0DA5D}"/>
                </a:ext>
              </a:extLst>
            </p:cNvPr>
            <p:cNvSpPr/>
            <p:nvPr/>
          </p:nvSpPr>
          <p:spPr>
            <a:xfrm>
              <a:off x="3130560" y="3668285"/>
              <a:ext cx="98622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Элияху Голдратт</a:t>
              </a:r>
            </a:p>
          </p:txBody>
        </p:sp>
      </p:grpSp>
      <p:sp>
        <p:nvSpPr>
          <p:cNvPr id="509" name="Номер слайда 2">
            <a:extLst>
              <a:ext uri="{FF2B5EF4-FFF2-40B4-BE49-F238E27FC236}">
                <a16:creationId xmlns:a16="http://schemas.microsoft.com/office/drawing/2014/main" id="{948A0925-2518-428C-9910-F031A009E42E}"/>
              </a:ext>
            </a:extLst>
          </p:cNvPr>
          <p:cNvSpPr txBox="1">
            <a:spLocks/>
          </p:cNvSpPr>
          <p:nvPr/>
        </p:nvSpPr>
        <p:spPr>
          <a:xfrm>
            <a:off x="8169629" y="6396072"/>
            <a:ext cx="8660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1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5F3E586-5FD4-4BEF-86C2-17DF39B1715D}" type="slidenum">
              <a:rPr kumimoji="0" lang="ru-RU" sz="2800" b="1" i="0" u="none" strike="noStrike" kern="120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ru-RU" sz="2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7A26721-37F6-4A42-AE8C-2D46A4291D34}"/>
              </a:ext>
            </a:extLst>
          </p:cNvPr>
          <p:cNvSpPr txBox="1"/>
          <p:nvPr/>
        </p:nvSpPr>
        <p:spPr>
          <a:xfrm>
            <a:off x="4496053" y="3846557"/>
            <a:ext cx="208122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400" b="1" dirty="0">
                <a:solidFill>
                  <a:srgbClr val="FFFFFF"/>
                </a:solidFill>
                <a:latin typeface="Calibri"/>
              </a:rPr>
              <a:t>Причина </a:t>
            </a:r>
            <a:r>
              <a:rPr lang="ru-RU" sz="1400" b="1" dirty="0">
                <a:solidFill>
                  <a:srgbClr val="FFFFFF"/>
                </a:solidFill>
                <a:latin typeface="Calibri"/>
                <a:sym typeface="Wingdings" panose="05000000000000000000" pitchFamily="2" charset="2"/>
              </a:rPr>
              <a:t></a:t>
            </a:r>
            <a:r>
              <a:rPr lang="en-US" sz="1400" b="1" dirty="0">
                <a:solidFill>
                  <a:srgbClr val="FFFFFF"/>
                </a:solidFill>
                <a:latin typeface="Calibri"/>
                <a:sym typeface="Wingdings" panose="05000000000000000000" pitchFamily="2" charset="2"/>
              </a:rPr>
              <a:t> </a:t>
            </a:r>
            <a:r>
              <a:rPr lang="ru-RU" sz="1400" b="1" dirty="0">
                <a:solidFill>
                  <a:srgbClr val="FFFFFF"/>
                </a:solidFill>
                <a:latin typeface="Calibri"/>
                <a:sym typeface="Wingdings" panose="05000000000000000000" pitchFamily="2" charset="2"/>
              </a:rPr>
              <a:t>Следствие</a:t>
            </a:r>
            <a:endParaRPr kumimoji="0" lang="ru-RU" sz="1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9" name="Скругленный прямоугольник 38">
            <a:extLst>
              <a:ext uri="{FF2B5EF4-FFF2-40B4-BE49-F238E27FC236}">
                <a16:creationId xmlns:a16="http://schemas.microsoft.com/office/drawing/2014/main" id="{DC22F12E-90CE-4A13-8006-33E4970297A2}"/>
              </a:ext>
            </a:extLst>
          </p:cNvPr>
          <p:cNvSpPr/>
          <p:nvPr/>
        </p:nvSpPr>
        <p:spPr>
          <a:xfrm>
            <a:off x="406398" y="2420888"/>
            <a:ext cx="1670869" cy="634521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  Ограничения по типу занятий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96D0E42F-D710-41CD-B9B4-1A002629C936}"/>
              </a:ext>
            </a:extLst>
          </p:cNvPr>
          <p:cNvSpPr txBox="1"/>
          <p:nvPr/>
        </p:nvSpPr>
        <p:spPr>
          <a:xfrm>
            <a:off x="-57473" y="5531820"/>
            <a:ext cx="8733929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Tx/>
              <a:buAutoNum type="arabicPeriod"/>
              <a:defRPr/>
            </a:pP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Ограничения по типу занятий </a:t>
            </a:r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(порядок лекция – ПЗ,  доля профильных ПЗ)                       </a:t>
            </a:r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49%</a:t>
            </a:r>
            <a:endParaRPr kumimoji="0" lang="ru-RU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indent="-342900">
              <a:buFontTx/>
              <a:buAutoNum type="arabicPeriod"/>
              <a:defRPr/>
            </a:pP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Ограничения по трансферу </a:t>
            </a:r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(корпуса, расстояние, время на дорогу, очное)                      </a:t>
            </a:r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17%</a:t>
            </a:r>
            <a:endParaRPr kumimoji="0" lang="ru-RU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indent="-342900">
              <a:buFontTx/>
              <a:buAutoNum type="arabicPeriod"/>
              <a:defRPr/>
            </a:pP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Нет персонализации расписания </a:t>
            </a:r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 личный кабинет субъекта, сообщения о переменах)  </a:t>
            </a:r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17%</a:t>
            </a:r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ru-RU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indent="-342900">
              <a:buFontTx/>
              <a:buAutoNum type="arabicPeriod"/>
              <a:defRPr/>
            </a:pP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Окна между занятиями</a:t>
            </a: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(окна между парами, между лекциями и ПЗ)                                      </a:t>
            </a:r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6%</a:t>
            </a:r>
            <a:endParaRPr kumimoji="0" lang="ru-RU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indent="-342900">
              <a:buFontTx/>
              <a:buAutoNum type="arabicPeriod"/>
              <a:defRPr/>
            </a:pP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Ограничения по занятости  ресурсов </a:t>
            </a:r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(аудитория, пара, группа, преподаватель, очность)   </a:t>
            </a:r>
            <a:r>
              <a:rPr lang="ru-RU" sz="1600" dirty="0">
                <a:solidFill>
                  <a:srgbClr val="FFFF00"/>
                </a:solidFill>
                <a:latin typeface="+mn-lt"/>
              </a:rPr>
              <a:t>6% </a:t>
            </a:r>
            <a:endParaRPr lang="ru-RU" sz="1600" dirty="0">
              <a:solidFill>
                <a:srgbClr val="FFFFFF"/>
              </a:solidFill>
              <a:latin typeface="+mn-lt"/>
            </a:endParaRPr>
          </a:p>
        </p:txBody>
      </p:sp>
      <p:cxnSp>
        <p:nvCxnSpPr>
          <p:cNvPr id="167" name="Shape 18">
            <a:extLst>
              <a:ext uri="{FF2B5EF4-FFF2-40B4-BE49-F238E27FC236}">
                <a16:creationId xmlns:a16="http://schemas.microsoft.com/office/drawing/2014/main" id="{4C9B3D52-858D-4238-9D33-FAD27EFAD323}"/>
              </a:ext>
            </a:extLst>
          </p:cNvPr>
          <p:cNvCxnSpPr>
            <a:cxnSpLocks/>
            <a:stCxn id="61" idx="2"/>
            <a:endCxn id="97" idx="1"/>
          </p:cNvCxnSpPr>
          <p:nvPr/>
        </p:nvCxnSpPr>
        <p:spPr>
          <a:xfrm rot="16200000" flipH="1">
            <a:off x="5427644" y="2037338"/>
            <a:ext cx="1810227" cy="1384206"/>
          </a:xfrm>
          <a:prstGeom prst="bentConnector2">
            <a:avLst/>
          </a:prstGeom>
          <a:ln w="381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hape 18">
            <a:extLst>
              <a:ext uri="{FF2B5EF4-FFF2-40B4-BE49-F238E27FC236}">
                <a16:creationId xmlns:a16="http://schemas.microsoft.com/office/drawing/2014/main" id="{7F208EBB-E343-4082-8797-7AE7B434CBCD}"/>
              </a:ext>
            </a:extLst>
          </p:cNvPr>
          <p:cNvCxnSpPr>
            <a:cxnSpLocks/>
            <a:stCxn id="64" idx="2"/>
            <a:endCxn id="115" idx="0"/>
          </p:cNvCxnSpPr>
          <p:nvPr/>
        </p:nvCxnSpPr>
        <p:spPr>
          <a:xfrm rot="5400000">
            <a:off x="2554554" y="2560923"/>
            <a:ext cx="1456124" cy="374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hape 18">
            <a:extLst>
              <a:ext uri="{FF2B5EF4-FFF2-40B4-BE49-F238E27FC236}">
                <a16:creationId xmlns:a16="http://schemas.microsoft.com/office/drawing/2014/main" id="{CBF9DABB-BA91-48A1-95E0-96DF3D0228F2}"/>
              </a:ext>
            </a:extLst>
          </p:cNvPr>
          <p:cNvCxnSpPr>
            <a:cxnSpLocks/>
            <a:stCxn id="64" idx="1"/>
            <a:endCxn id="127" idx="3"/>
          </p:cNvCxnSpPr>
          <p:nvPr/>
        </p:nvCxnSpPr>
        <p:spPr>
          <a:xfrm rot="10800000" flipV="1">
            <a:off x="1970018" y="1520066"/>
            <a:ext cx="550196" cy="393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hape 18">
            <a:extLst>
              <a:ext uri="{FF2B5EF4-FFF2-40B4-BE49-F238E27FC236}">
                <a16:creationId xmlns:a16="http://schemas.microsoft.com/office/drawing/2014/main" id="{748877B3-8CF5-4D47-80A3-6D37E4C0F9A1}"/>
              </a:ext>
            </a:extLst>
          </p:cNvPr>
          <p:cNvCxnSpPr>
            <a:cxnSpLocks/>
            <a:stCxn id="67" idx="2"/>
            <a:endCxn id="97" idx="1"/>
          </p:cNvCxnSpPr>
          <p:nvPr/>
        </p:nvCxnSpPr>
        <p:spPr>
          <a:xfrm rot="16200000" flipH="1">
            <a:off x="6577706" y="3187400"/>
            <a:ext cx="709611" cy="184698"/>
          </a:xfrm>
          <a:prstGeom prst="bentConnector2">
            <a:avLst/>
          </a:prstGeom>
          <a:ln w="381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0" name="TextBox 319">
            <a:extLst>
              <a:ext uri="{FF2B5EF4-FFF2-40B4-BE49-F238E27FC236}">
                <a16:creationId xmlns:a16="http://schemas.microsoft.com/office/drawing/2014/main" id="{AEC39EC5-61B7-458A-8071-CF72DAA8232B}"/>
              </a:ext>
            </a:extLst>
          </p:cNvPr>
          <p:cNvSpPr txBox="1"/>
          <p:nvPr/>
        </p:nvSpPr>
        <p:spPr>
          <a:xfrm>
            <a:off x="7616137" y="4951319"/>
            <a:ext cx="120689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процент от</a:t>
            </a:r>
          </a:p>
          <a:p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числа  НЯ</a:t>
            </a:r>
            <a:endParaRPr lang="ru-RU" sz="1600" dirty="0"/>
          </a:p>
        </p:txBody>
      </p:sp>
      <p:sp>
        <p:nvSpPr>
          <p:cNvPr id="351" name="TextBox 350">
            <a:extLst>
              <a:ext uri="{FF2B5EF4-FFF2-40B4-BE49-F238E27FC236}">
                <a16:creationId xmlns:a16="http://schemas.microsoft.com/office/drawing/2014/main" id="{DB764134-7984-42BD-92C2-CA2AD697D0A0}"/>
              </a:ext>
            </a:extLst>
          </p:cNvPr>
          <p:cNvSpPr txBox="1"/>
          <p:nvPr/>
        </p:nvSpPr>
        <p:spPr>
          <a:xfrm>
            <a:off x="536656" y="3104506"/>
            <a:ext cx="6381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49%</a:t>
            </a:r>
            <a:endParaRPr lang="ru-RU" dirty="0"/>
          </a:p>
        </p:txBody>
      </p:sp>
      <p:sp>
        <p:nvSpPr>
          <p:cNvPr id="353" name="TextBox 352">
            <a:extLst>
              <a:ext uri="{FF2B5EF4-FFF2-40B4-BE49-F238E27FC236}">
                <a16:creationId xmlns:a16="http://schemas.microsoft.com/office/drawing/2014/main" id="{168A66F4-B66F-424C-97D9-E47B8140DC61}"/>
              </a:ext>
            </a:extLst>
          </p:cNvPr>
          <p:cNvSpPr txBox="1"/>
          <p:nvPr/>
        </p:nvSpPr>
        <p:spPr>
          <a:xfrm>
            <a:off x="3883068" y="2915652"/>
            <a:ext cx="6381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17%</a:t>
            </a:r>
            <a:endParaRPr lang="ru-RU" dirty="0"/>
          </a:p>
        </p:txBody>
      </p:sp>
      <p:sp>
        <p:nvSpPr>
          <p:cNvPr id="354" name="TextBox 353">
            <a:extLst>
              <a:ext uri="{FF2B5EF4-FFF2-40B4-BE49-F238E27FC236}">
                <a16:creationId xmlns:a16="http://schemas.microsoft.com/office/drawing/2014/main" id="{C2B76A60-A8D6-4858-AB1F-953291DA89A0}"/>
              </a:ext>
            </a:extLst>
          </p:cNvPr>
          <p:cNvSpPr txBox="1"/>
          <p:nvPr/>
        </p:nvSpPr>
        <p:spPr>
          <a:xfrm>
            <a:off x="4932489" y="1804246"/>
            <a:ext cx="6381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17%</a:t>
            </a:r>
            <a:endParaRPr lang="ru-RU" dirty="0"/>
          </a:p>
        </p:txBody>
      </p:sp>
      <p:sp>
        <p:nvSpPr>
          <p:cNvPr id="356" name="TextBox 355">
            <a:extLst>
              <a:ext uri="{FF2B5EF4-FFF2-40B4-BE49-F238E27FC236}">
                <a16:creationId xmlns:a16="http://schemas.microsoft.com/office/drawing/2014/main" id="{4ED5EBAE-AF90-4C47-8A0F-84F78F4FCD2C}"/>
              </a:ext>
            </a:extLst>
          </p:cNvPr>
          <p:cNvSpPr txBox="1"/>
          <p:nvPr/>
        </p:nvSpPr>
        <p:spPr>
          <a:xfrm>
            <a:off x="5968463" y="2902736"/>
            <a:ext cx="6381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8%</a:t>
            </a:r>
            <a:endParaRPr lang="ru-RU" dirty="0"/>
          </a:p>
        </p:txBody>
      </p:sp>
      <p:sp>
        <p:nvSpPr>
          <p:cNvPr id="357" name="TextBox 356">
            <a:extLst>
              <a:ext uri="{FF2B5EF4-FFF2-40B4-BE49-F238E27FC236}">
                <a16:creationId xmlns:a16="http://schemas.microsoft.com/office/drawing/2014/main" id="{F6076153-BCA2-448C-A5E3-499C5649AF32}"/>
              </a:ext>
            </a:extLst>
          </p:cNvPr>
          <p:cNvSpPr txBox="1"/>
          <p:nvPr/>
        </p:nvSpPr>
        <p:spPr>
          <a:xfrm>
            <a:off x="2765441" y="1833047"/>
            <a:ext cx="6381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6%</a:t>
            </a:r>
            <a:endParaRPr lang="ru-RU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2BD07A9-1978-418D-B537-BD932AC8D07B}"/>
              </a:ext>
            </a:extLst>
          </p:cNvPr>
          <p:cNvSpPr txBox="1"/>
          <p:nvPr/>
        </p:nvSpPr>
        <p:spPr>
          <a:xfrm>
            <a:off x="4077825" y="0"/>
            <a:ext cx="2222368" cy="4151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rtlCol="0" anchor="ctr" anchorCtr="0">
            <a:normAutofit fontScale="92500" lnSpcReduction="10000"/>
          </a:bodyPr>
          <a:lstStyle>
            <a:lvl1pPr>
              <a:spcBef>
                <a:spcPct val="0"/>
              </a:spcBef>
              <a:buNone/>
              <a:defRPr sz="2400" b="1" cap="none" spc="50" baseline="0">
                <a:solidFill>
                  <a:srgbClr val="FFFF00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r>
              <a:rPr lang="ru-RU" dirty="0"/>
              <a:t>Целеполагание</a:t>
            </a:r>
          </a:p>
        </p:txBody>
      </p:sp>
    </p:spTree>
    <p:extLst>
      <p:ext uri="{BB962C8B-B14F-4D97-AF65-F5344CB8AC3E}">
        <p14:creationId xmlns:p14="http://schemas.microsoft.com/office/powerpoint/2010/main" val="1680342469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1_Lataf">
  <a:themeElements>
    <a:clrScheme name="Горизонт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оризонт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Горизонт">
  <a:themeElements>
    <a:clrScheme name="Горизонт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оризонт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290603</TotalTime>
  <Words>2339</Words>
  <Application>Microsoft Office PowerPoint</Application>
  <PresentationFormat>Экран (4:3)</PresentationFormat>
  <Paragraphs>688</Paragraphs>
  <Slides>24</Slides>
  <Notes>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24</vt:i4>
      </vt:variant>
    </vt:vector>
  </HeadingPairs>
  <TitlesOfParts>
    <vt:vector size="29" baseType="lpstr">
      <vt:lpstr>Arial</vt:lpstr>
      <vt:lpstr>Calibri</vt:lpstr>
      <vt:lpstr>Wingdings</vt:lpstr>
      <vt:lpstr>1_Lataf</vt:lpstr>
      <vt:lpstr>Горизонт</vt:lpstr>
      <vt:lpstr>Модель предметной области Расписания</vt:lpstr>
      <vt:lpstr>Сценарий заполнения Расписания</vt:lpstr>
      <vt:lpstr>Научный руководитель –  Александр  Юрьевич Фатькин, к.х.н., доцент </vt:lpstr>
      <vt:lpstr>Расписания на семестр</vt:lpstr>
      <vt:lpstr>Вид расписания</vt:lpstr>
      <vt:lpstr>Опрос студентов</vt:lpstr>
      <vt:lpstr>Гистограмма НЯ</vt:lpstr>
      <vt:lpstr>Опрос преподавателей</vt:lpstr>
      <vt:lpstr>Текущая действительность</vt:lpstr>
      <vt:lpstr>Будущая действительность</vt:lpstr>
      <vt:lpstr>Варианты использования</vt:lpstr>
      <vt:lpstr>Модель предметной области Расписания</vt:lpstr>
      <vt:lpstr>Проверка расписания приложением</vt:lpstr>
      <vt:lpstr>Фрагмент кода приложения Python</vt:lpstr>
      <vt:lpstr>Развитие проекта</vt:lpstr>
      <vt:lpstr>Административный ресурс </vt:lpstr>
      <vt:lpstr>Презентация PowerPoint</vt:lpstr>
      <vt:lpstr>Субъекты мед. организации</vt:lpstr>
      <vt:lpstr>Модель предметной области </vt:lpstr>
      <vt:lpstr>Нежелательные явления (НЯ)</vt:lpstr>
      <vt:lpstr>Кластеры нежелательных явлений</vt:lpstr>
      <vt:lpstr>Группировка НЯ</vt:lpstr>
      <vt:lpstr>Текущая действительность</vt:lpstr>
      <vt:lpstr>Будущая действительность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Александр Фатькин</dc:creator>
  <cp:lastModifiedBy>lataf</cp:lastModifiedBy>
  <cp:revision>7954</cp:revision>
  <cp:lastPrinted>2023-06-30T07:58:27Z</cp:lastPrinted>
  <dcterms:modified xsi:type="dcterms:W3CDTF">2023-07-03T06:18:52Z</dcterms:modified>
</cp:coreProperties>
</file>