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3759" r:id="rId3"/>
    <p:sldId id="3758" r:id="rId4"/>
    <p:sldId id="2684" r:id="rId5"/>
    <p:sldId id="3740" r:id="rId6"/>
    <p:sldId id="3741" r:id="rId7"/>
    <p:sldId id="3743" r:id="rId8"/>
    <p:sldId id="3586" r:id="rId9"/>
    <p:sldId id="3587" r:id="rId10"/>
    <p:sldId id="3592" r:id="rId11"/>
    <p:sldId id="3594" r:id="rId12"/>
    <p:sldId id="3599" r:id="rId13"/>
    <p:sldId id="3554" r:id="rId14"/>
    <p:sldId id="3754" r:id="rId15"/>
    <p:sldId id="3755" r:id="rId16"/>
    <p:sldId id="3564" r:id="rId17"/>
    <p:sldId id="3756" r:id="rId18"/>
    <p:sldId id="3753" r:id="rId19"/>
    <p:sldId id="3552" r:id="rId20"/>
    <p:sldId id="3751" r:id="rId21"/>
    <p:sldId id="3583" r:id="rId22"/>
    <p:sldId id="3593" r:id="rId23"/>
    <p:sldId id="3591" r:id="rId24"/>
    <p:sldId id="3569" r:id="rId25"/>
    <p:sldId id="3582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матизация" id="{F49A43B4-7ED7-4485-8D0C-D3B60AC19F94}">
          <p14:sldIdLst>
            <p14:sldId id="3759"/>
            <p14:sldId id="3758"/>
            <p14:sldId id="2684"/>
            <p14:sldId id="3740"/>
            <p14:sldId id="3741"/>
            <p14:sldId id="3743"/>
            <p14:sldId id="3586"/>
            <p14:sldId id="3587"/>
            <p14:sldId id="3592"/>
            <p14:sldId id="3594"/>
            <p14:sldId id="3599"/>
            <p14:sldId id="3554"/>
            <p14:sldId id="3754"/>
            <p14:sldId id="3755"/>
            <p14:sldId id="3564"/>
            <p14:sldId id="3756"/>
            <p14:sldId id="3753"/>
            <p14:sldId id="3552"/>
          </p14:sldIdLst>
        </p14:section>
        <p14:section name="Архив" id="{73D31AA9-B349-4D18-9BD6-61F628D13A79}">
          <p14:sldIdLst>
            <p14:sldId id="3751"/>
            <p14:sldId id="3583"/>
            <p14:sldId id="3593"/>
            <p14:sldId id="3591"/>
            <p14:sldId id="3569"/>
            <p14:sldId id="3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476D1D"/>
    <a:srgbClr val="00823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8" autoAdjust="0"/>
    <p:restoredTop sz="96374" autoAdjust="0"/>
  </p:normalViewPr>
  <p:slideViewPr>
    <p:cSldViewPr>
      <p:cViewPr varScale="1">
        <p:scale>
          <a:sx n="136" d="100"/>
          <a:sy n="136" d="100"/>
        </p:scale>
        <p:origin x="254" y="86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1.xml"/><Relationship Id="rId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sion\3.&#1041;&#1080;&#1079;&#1085;&#1077;&#1089;\Job\&#1062;&#1077;&#1085;&#1090;&#1088;%20&#1040;&#1083;&#1084;&#1072;&#1079;&#1086;&#1074;&#1072;\&#1053;&#1048;&#1056;\&#1053;&#1048;&#1056;%202022\&#1040;&#1090;&#1072;&#1084;&#1072;&#1085;%20&#1040;&#1083;&#1077;&#1082;&#1089;&#1072;&#1085;&#1076;&#1088;%20120%20&#1075;&#1088;\code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41929122200379931"/>
          <c:y val="7.1390680624145539E-2"/>
          <c:w val="0.55219817173665731"/>
          <c:h val="0.873745366209030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quantity!$C$1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quantity!$C$2:$C$20</c:f>
            </c:numRef>
          </c:val>
          <c:extLst>
            <c:ext xmlns:c16="http://schemas.microsoft.com/office/drawing/2014/chart" uri="{C3380CC4-5D6E-409C-BE32-E72D297353CC}">
              <c16:uniqueId val="{00000000-2545-4A9E-BBBE-A67B7F6E228D}"/>
            </c:ext>
          </c:extLst>
        </c:ser>
        <c:ser>
          <c:idx val="1"/>
          <c:order val="1"/>
          <c:tx>
            <c:strRef>
              <c:f>quantity!$D$1</c:f>
              <c:strCache>
                <c:ptCount val="1"/>
                <c:pt idx="0">
                  <c:v>fraction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quantity!$D$2:$D$20</c:f>
            </c:numRef>
          </c:val>
          <c:extLst>
            <c:ext xmlns:c16="http://schemas.microsoft.com/office/drawing/2014/chart" uri="{C3380CC4-5D6E-409C-BE32-E72D297353CC}">
              <c16:uniqueId val="{00000001-2545-4A9E-BBBE-A67B7F6E228D}"/>
            </c:ext>
          </c:extLst>
        </c:ser>
        <c:ser>
          <c:idx val="2"/>
          <c:order val="2"/>
          <c:tx>
            <c:strRef>
              <c:f>quantity!$E$1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quantity!$E$2:$E$20</c:f>
              <c:numCache>
                <c:formatCode>0</c:formatCode>
                <c:ptCount val="16"/>
                <c:pt idx="0">
                  <c:v>17.365269461077844</c:v>
                </c:pt>
                <c:pt idx="1">
                  <c:v>13.17365269461078</c:v>
                </c:pt>
                <c:pt idx="2">
                  <c:v>11.676646706586826</c:v>
                </c:pt>
                <c:pt idx="3">
                  <c:v>9.2814371257485018</c:v>
                </c:pt>
                <c:pt idx="4">
                  <c:v>8.3832335329341312</c:v>
                </c:pt>
                <c:pt idx="5">
                  <c:v>5.6886227544910177</c:v>
                </c:pt>
                <c:pt idx="6">
                  <c:v>5.6886227544910177</c:v>
                </c:pt>
                <c:pt idx="7">
                  <c:v>4.7904191616766472</c:v>
                </c:pt>
                <c:pt idx="8">
                  <c:v>4.4910179640718564</c:v>
                </c:pt>
                <c:pt idx="9">
                  <c:v>3.5928143712574849</c:v>
                </c:pt>
                <c:pt idx="10">
                  <c:v>3.293413173652695</c:v>
                </c:pt>
                <c:pt idx="11">
                  <c:v>2.3952095808383236</c:v>
                </c:pt>
                <c:pt idx="12">
                  <c:v>2.3952095808383236</c:v>
                </c:pt>
                <c:pt idx="13">
                  <c:v>2.0958083832335328</c:v>
                </c:pt>
                <c:pt idx="14">
                  <c:v>2.0958083832335328</c:v>
                </c:pt>
                <c:pt idx="15">
                  <c:v>2.0958083832335328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5-4A9E-BBBE-A67B7F6E2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5907920"/>
        <c:axId val="385909232"/>
      </c:barChart>
      <c:catAx>
        <c:axId val="38590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9232"/>
        <c:crosses val="autoZero"/>
        <c:auto val="1"/>
        <c:lblAlgn val="ctr"/>
        <c:lblOffset val="100"/>
        <c:noMultiLvlLbl val="0"/>
      </c:catAx>
      <c:valAx>
        <c:axId val="38590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7:46:03.05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DBBA2-3EBB-45D2-B211-864CA4634C64}" type="slidenum">
              <a:rPr lang="ru-RU" altLang="ru-RU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122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4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96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3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0448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7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03.07.2023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03.07.2023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198851" y="36564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2"/>
            <a:endCxn id="13" idx="0"/>
          </p:cNvCxnSpPr>
          <p:nvPr/>
        </p:nvCxnSpPr>
        <p:spPr>
          <a:xfrm rot="16200000" flipH="1">
            <a:off x="5632524" y="1615771"/>
            <a:ext cx="1179398" cy="2901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5361671" y="3644142"/>
            <a:ext cx="993337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16200000" flipV="1">
            <a:off x="4731247" y="2517048"/>
            <a:ext cx="1167110" cy="10870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6719263" y="2048402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 flipV="1">
            <a:off x="5313084" y="2262716"/>
            <a:ext cx="1406179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0"/>
            <a:endCxn id="98" idx="2"/>
          </p:cNvCxnSpPr>
          <p:nvPr/>
        </p:nvCxnSpPr>
        <p:spPr>
          <a:xfrm rot="5400000" flipH="1" flipV="1">
            <a:off x="4429925" y="1707066"/>
            <a:ext cx="68267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3212136" y="3663975"/>
            <a:ext cx="1367350" cy="347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FFFFFF"/>
                </a:solidFill>
                <a:latin typeface="Calibri"/>
              </a:rPr>
              <a:t>Программа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5400000">
            <a:off x="3740066" y="2632777"/>
            <a:ext cx="1186943" cy="8754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4389969" y="996395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161577" y="1610964"/>
            <a:ext cx="8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338393" y="1298302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4123070" y="592993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6392184" y="1575287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4673723" y="1632137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7420938" y="127781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713653" y="914359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 flipV="1">
            <a:off x="5313085" y="1128672"/>
            <a:ext cx="1400569" cy="11340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rot="16200000" flipH="1">
            <a:off x="7009274" y="1692889"/>
            <a:ext cx="705415" cy="56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420616" y="1695694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76">
            <a:extLst>
              <a:ext uri="{FF2B5EF4-FFF2-40B4-BE49-F238E27FC236}">
                <a16:creationId xmlns:a16="http://schemas.microsoft.com/office/drawing/2014/main" id="{01D37F89-7615-44E0-9DAF-1F16ED9EB64F}"/>
              </a:ext>
            </a:extLst>
          </p:cNvPr>
          <p:cNvSpPr/>
          <p:nvPr/>
        </p:nvSpPr>
        <p:spPr>
          <a:xfrm>
            <a:off x="3446827" y="4478476"/>
            <a:ext cx="899058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Тема: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hape 18">
            <a:extLst>
              <a:ext uri="{FF2B5EF4-FFF2-40B4-BE49-F238E27FC236}">
                <a16:creationId xmlns:a16="http://schemas.microsoft.com/office/drawing/2014/main" id="{A55A415D-8FB2-45F8-AA0E-CDB796FB933E}"/>
              </a:ext>
            </a:extLst>
          </p:cNvPr>
          <p:cNvCxnSpPr>
            <a:cxnSpLocks/>
            <a:stCxn id="77" idx="2"/>
            <a:endCxn id="51" idx="0"/>
          </p:cNvCxnSpPr>
          <p:nvPr/>
        </p:nvCxnSpPr>
        <p:spPr>
          <a:xfrm rot="16200000" flipH="1">
            <a:off x="3662695" y="4244815"/>
            <a:ext cx="466776" cy="5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EDABB6-CC73-4F9A-BA3D-D0B28373A45A}"/>
              </a:ext>
            </a:extLst>
          </p:cNvPr>
          <p:cNvSpPr txBox="1"/>
          <p:nvPr/>
        </p:nvSpPr>
        <p:spPr>
          <a:xfrm>
            <a:off x="3472511" y="4115223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58" name="Скругленный прямоугольник 76">
            <a:extLst>
              <a:ext uri="{FF2B5EF4-FFF2-40B4-BE49-F238E27FC236}">
                <a16:creationId xmlns:a16="http://schemas.microsoft.com/office/drawing/2014/main" id="{6A1FA95E-0D88-4C99-ACDD-D7418C1D35FE}"/>
              </a:ext>
            </a:extLst>
          </p:cNvPr>
          <p:cNvSpPr/>
          <p:nvPr/>
        </p:nvSpPr>
        <p:spPr>
          <a:xfrm>
            <a:off x="5339071" y="4527312"/>
            <a:ext cx="1038532" cy="31701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hape 18">
            <a:extLst>
              <a:ext uri="{FF2B5EF4-FFF2-40B4-BE49-F238E27FC236}">
                <a16:creationId xmlns:a16="http://schemas.microsoft.com/office/drawing/2014/main" id="{A1CEBB6D-C20D-4783-8275-E54BF03007B9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5400000">
            <a:off x="5611559" y="4280530"/>
            <a:ext cx="493561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FAB625-C983-447F-8A8C-CC5903F2FE9C}"/>
              </a:ext>
            </a:extLst>
          </p:cNvPr>
          <p:cNvSpPr txBox="1"/>
          <p:nvPr/>
        </p:nvSpPr>
        <p:spPr>
          <a:xfrm>
            <a:off x="313361" y="158688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0FB5AA-16C0-47C4-BF81-FE2569DCB0BE}"/>
              </a:ext>
            </a:extLst>
          </p:cNvPr>
          <p:cNvSpPr txBox="1"/>
          <p:nvPr/>
        </p:nvSpPr>
        <p:spPr>
          <a:xfrm>
            <a:off x="5831977" y="4137703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A9F0A1-FF0E-40A6-9D60-12BD5A09FC50}"/>
              </a:ext>
            </a:extLst>
          </p:cNvPr>
          <p:cNvSpPr txBox="1"/>
          <p:nvPr/>
        </p:nvSpPr>
        <p:spPr>
          <a:xfrm>
            <a:off x="3489379" y="4849741"/>
            <a:ext cx="851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Тип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23A071-FE44-4FD5-84DC-A84F40149B6C}"/>
              </a:ext>
            </a:extLst>
          </p:cNvPr>
          <p:cNvSpPr txBox="1"/>
          <p:nvPr/>
        </p:nvSpPr>
        <p:spPr>
          <a:xfrm>
            <a:off x="5214515" y="4931559"/>
            <a:ext cx="1654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Доступность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A47D06-8806-4C56-8E71-59A9CFD76DE5}"/>
              </a:ext>
            </a:extLst>
          </p:cNvPr>
          <p:cNvSpPr txBox="1"/>
          <p:nvPr/>
        </p:nvSpPr>
        <p:spPr>
          <a:xfrm>
            <a:off x="6946572" y="4669724"/>
            <a:ext cx="1065473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Срок:</a:t>
            </a:r>
            <a:b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Семестр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День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Пара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Акад. 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Минута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E665DB-C476-4432-BA2E-A90ED26D5324}"/>
              </a:ext>
            </a:extLst>
          </p:cNvPr>
          <p:cNvSpPr txBox="1"/>
          <p:nvPr/>
        </p:nvSpPr>
        <p:spPr>
          <a:xfrm>
            <a:off x="41638" y="4278314"/>
            <a:ext cx="3276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ru-RU" sz="1800" b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Хранимые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объекты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: 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Преподаватель, Программа, Группа</a:t>
            </a:r>
            <a:r>
              <a:rPr lang="ru-RU" dirty="0">
                <a:solidFill>
                  <a:srgbClr val="FFFFFF"/>
                </a:solidFill>
              </a:rPr>
              <a:t>, Аудитория,  </a:t>
            </a:r>
            <a:r>
              <a:rPr lang="ru-RU" b="1" dirty="0">
                <a:solidFill>
                  <a:srgbClr val="FFFFFF"/>
                </a:solidFill>
              </a:rPr>
              <a:t>Трансфер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,  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Расписание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, Эксперт.  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2CD1ADC-A8E5-4DD4-9B94-321A552408BD}"/>
              </a:ext>
            </a:extLst>
          </p:cNvPr>
          <p:cNvGraphicFramePr>
            <a:graphicFrameLocks noGrp="1"/>
          </p:cNvGraphicFramePr>
          <p:nvPr/>
        </p:nvGraphicFramePr>
        <p:xfrm>
          <a:off x="135069" y="5997170"/>
          <a:ext cx="5569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06">
                  <a:extLst>
                    <a:ext uri="{9D8B030D-6E8A-4147-A177-3AD203B41FA5}">
                      <a16:colId xmlns:a16="http://schemas.microsoft.com/office/drawing/2014/main" val="419287565"/>
                    </a:ext>
                  </a:extLst>
                </a:gridCol>
                <a:gridCol w="1107226">
                  <a:extLst>
                    <a:ext uri="{9D8B030D-6E8A-4147-A177-3AD203B41FA5}">
                      <a16:colId xmlns:a16="http://schemas.microsoft.com/office/drawing/2014/main" val="3102232454"/>
                    </a:ext>
                  </a:extLst>
                </a:gridCol>
                <a:gridCol w="1503927">
                  <a:extLst>
                    <a:ext uri="{9D8B030D-6E8A-4147-A177-3AD203B41FA5}">
                      <a16:colId xmlns:a16="http://schemas.microsoft.com/office/drawing/2014/main" val="2441682855"/>
                    </a:ext>
                  </a:extLst>
                </a:gridCol>
                <a:gridCol w="1780165">
                  <a:extLst>
                    <a:ext uri="{9D8B030D-6E8A-4147-A177-3AD203B41FA5}">
                      <a16:colId xmlns:a16="http://schemas.microsoft.com/office/drawing/2014/main" val="220415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Транспорт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Время, мин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2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Пешком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9720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19BB102E-75E7-423A-82CE-2716599516AE}"/>
              </a:ext>
            </a:extLst>
          </p:cNvPr>
          <p:cNvSpPr txBox="1"/>
          <p:nvPr/>
        </p:nvSpPr>
        <p:spPr>
          <a:xfrm>
            <a:off x="84527" y="5568746"/>
            <a:ext cx="1412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Transfer</a:t>
            </a:r>
            <a:r>
              <a:rPr lang="ru-RU" b="1" dirty="0">
                <a:solidFill>
                  <a:srgbClr val="FFFF00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xlsx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73" name="Shape 18">
            <a:extLst>
              <a:ext uri="{FF2B5EF4-FFF2-40B4-BE49-F238E27FC236}">
                <a16:creationId xmlns:a16="http://schemas.microsoft.com/office/drawing/2014/main" id="{B7D08C74-3CBF-4EC1-A23C-9205E5DDB2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355008" y="3838947"/>
            <a:ext cx="843843" cy="21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8">
            <a:extLst>
              <a:ext uri="{FF2B5EF4-FFF2-40B4-BE49-F238E27FC236}">
                <a16:creationId xmlns:a16="http://schemas.microsoft.com/office/drawing/2014/main" id="{76D18075-DEBB-4DB1-8EF3-CED8E9A53C10}"/>
              </a:ext>
            </a:extLst>
          </p:cNvPr>
          <p:cNvCxnSpPr>
            <a:cxnSpLocks/>
            <a:stCxn id="77" idx="3"/>
            <a:endCxn id="42" idx="1"/>
          </p:cNvCxnSpPr>
          <p:nvPr/>
        </p:nvCxnSpPr>
        <p:spPr>
          <a:xfrm>
            <a:off x="4579486" y="3837838"/>
            <a:ext cx="782185" cy="11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00DA0C-777B-4EB5-AA15-FFB3D43989C8}"/>
              </a:ext>
            </a:extLst>
          </p:cNvPr>
          <p:cNvSpPr txBox="1"/>
          <p:nvPr/>
        </p:nvSpPr>
        <p:spPr>
          <a:xfrm>
            <a:off x="6819766" y="3447208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1F0C9-DC04-4103-A9A8-CB604CC6253C}"/>
              </a:ext>
            </a:extLst>
          </p:cNvPr>
          <p:cNvSpPr txBox="1"/>
          <p:nvPr/>
        </p:nvSpPr>
        <p:spPr>
          <a:xfrm>
            <a:off x="4980975" y="3447208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18151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98585" y="1143630"/>
            <a:ext cx="1484138" cy="589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3. Расписание персонально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442713" y="1120963"/>
            <a:ext cx="1571392" cy="795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Окна между занятиями согласованы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925283" y="2269523"/>
            <a:ext cx="1857714" cy="6337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Ресурсы заняты оптимально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820388" y="2289515"/>
            <a:ext cx="1437318" cy="614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2. Трансферы в расписании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57805" y="475259"/>
            <a:ext cx="47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изменить?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Ж</a:t>
            </a: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елательные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результаты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115624" y="3249860"/>
            <a:ext cx="1937613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Распределение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ресурсов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автоматизировано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006015" y="4800038"/>
            <a:ext cx="2183224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расписания автоматизировано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37081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Проверка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автоматизирована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200635" y="2916241"/>
            <a:ext cx="780789" cy="298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60751" y="3463161"/>
            <a:ext cx="808677" cy="18650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Учтены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397028" y="2900214"/>
            <a:ext cx="584858" cy="89524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22591" y="2008717"/>
            <a:ext cx="736979" cy="252612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62218" y="1981148"/>
            <a:ext cx="730235" cy="257657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226150" y="648178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Типы занятий согласованы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86543" y="5531820"/>
            <a:ext cx="8301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Типы занятий согласованы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Трансферы в расписании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Расписание персонально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 согласованы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окна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между парами, между лекциями и ПЗ)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Ресурсы заняты оптимально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579" y="1946510"/>
            <a:ext cx="1901120" cy="147497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2543983" y="2600604"/>
            <a:ext cx="1372994" cy="41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9" y="1518570"/>
            <a:ext cx="47269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619249" y="3138179"/>
            <a:ext cx="731267" cy="26148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217601" y="4958127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числа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56391" y="3092311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43772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53266" y="175177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6167596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637871" y="196494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A0FB04-87E9-4796-A1B7-1A55C3A8449C}"/>
              </a:ext>
            </a:extLst>
          </p:cNvPr>
          <p:cNvSpPr txBox="1"/>
          <p:nvPr/>
        </p:nvSpPr>
        <p:spPr>
          <a:xfrm>
            <a:off x="2261893" y="4578923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AAC12D-EBE4-41CF-B9ED-1EAD0ED9F8FB}"/>
              </a:ext>
            </a:extLst>
          </p:cNvPr>
          <p:cNvSpPr txBox="1"/>
          <p:nvPr/>
        </p:nvSpPr>
        <p:spPr>
          <a:xfrm>
            <a:off x="4077824" y="0"/>
            <a:ext cx="2438391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6601020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Группа 182"/>
          <p:cNvGrpSpPr/>
          <p:nvPr/>
        </p:nvGrpSpPr>
        <p:grpSpPr>
          <a:xfrm>
            <a:off x="323528" y="1614683"/>
            <a:ext cx="1003643" cy="1027550"/>
            <a:chOff x="3779051" y="357165"/>
            <a:chExt cx="1003643" cy="856293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779051" y="905681"/>
              <a:ext cx="10036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Препод.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3826052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Варианты использования</a:t>
            </a:r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2495078" y="4717780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0F82BD-9C59-4578-805B-D55F02D6CB3B}"/>
              </a:ext>
            </a:extLst>
          </p:cNvPr>
          <p:cNvSpPr txBox="1"/>
          <p:nvPr/>
        </p:nvSpPr>
        <p:spPr>
          <a:xfrm>
            <a:off x="3684189" y="3691"/>
            <a:ext cx="4290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приложения  Расписание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7" name="Группа 182">
            <a:extLst>
              <a:ext uri="{FF2B5EF4-FFF2-40B4-BE49-F238E27FC236}">
                <a16:creationId xmlns:a16="http://schemas.microsoft.com/office/drawing/2014/main" id="{8C9C6382-1F23-4BEC-8075-1FECB6DC3319}"/>
              </a:ext>
            </a:extLst>
          </p:cNvPr>
          <p:cNvGrpSpPr/>
          <p:nvPr/>
        </p:nvGrpSpPr>
        <p:grpSpPr>
          <a:xfrm>
            <a:off x="389901" y="3097641"/>
            <a:ext cx="1103217" cy="1051439"/>
            <a:chOff x="3806063" y="357165"/>
            <a:chExt cx="1103217" cy="876200"/>
          </a:xfrm>
        </p:grpSpPr>
        <p:grpSp>
          <p:nvGrpSpPr>
            <p:cNvPr id="150" name="Group 87">
              <a:extLst>
                <a:ext uri="{FF2B5EF4-FFF2-40B4-BE49-F238E27FC236}">
                  <a16:creationId xmlns:a16="http://schemas.microsoft.com/office/drawing/2014/main" id="{B42DE21E-305D-4F6E-8240-22BF079F9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81" name="Oval 88">
                <a:extLst>
                  <a:ext uri="{FF2B5EF4-FFF2-40B4-BE49-F238E27FC236}">
                    <a16:creationId xmlns:a16="http://schemas.microsoft.com/office/drawing/2014/main" id="{435BB092-8918-4C05-9CEC-BDB10953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Line 89">
                <a:extLst>
                  <a:ext uri="{FF2B5EF4-FFF2-40B4-BE49-F238E27FC236}">
                    <a16:creationId xmlns:a16="http://schemas.microsoft.com/office/drawing/2014/main" id="{8CC056E7-E37D-47E5-9E93-B10A8C1E1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Line 90">
                <a:extLst>
                  <a:ext uri="{FF2B5EF4-FFF2-40B4-BE49-F238E27FC236}">
                    <a16:creationId xmlns:a16="http://schemas.microsoft.com/office/drawing/2014/main" id="{61AC2143-E2FA-44AA-B6A8-76636A818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Line 91">
                <a:extLst>
                  <a:ext uri="{FF2B5EF4-FFF2-40B4-BE49-F238E27FC236}">
                    <a16:creationId xmlns:a16="http://schemas.microsoft.com/office/drawing/2014/main" id="{BCAFBC5B-271F-48C1-A7B0-A2A8C9511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Line 92">
                <a:extLst>
                  <a:ext uri="{FF2B5EF4-FFF2-40B4-BE49-F238E27FC236}">
                    <a16:creationId xmlns:a16="http://schemas.microsoft.com/office/drawing/2014/main" id="{E02F7065-9DF7-408F-95FE-28A7DFAD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" name="Text Box 93">
              <a:extLst>
                <a:ext uri="{FF2B5EF4-FFF2-40B4-BE49-F238E27FC236}">
                  <a16:creationId xmlns:a16="http://schemas.microsoft.com/office/drawing/2014/main" id="{BA690FF1-C61E-4C61-9959-13AED5BC8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063" y="925588"/>
              <a:ext cx="11032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grpSp>
        <p:nvGrpSpPr>
          <p:cNvPr id="187" name="Группа 182">
            <a:extLst>
              <a:ext uri="{FF2B5EF4-FFF2-40B4-BE49-F238E27FC236}">
                <a16:creationId xmlns:a16="http://schemas.microsoft.com/office/drawing/2014/main" id="{3B93348B-8BB6-41FE-9A7A-B036964AD9A2}"/>
              </a:ext>
            </a:extLst>
          </p:cNvPr>
          <p:cNvGrpSpPr/>
          <p:nvPr/>
        </p:nvGrpSpPr>
        <p:grpSpPr>
          <a:xfrm>
            <a:off x="4777723" y="3581021"/>
            <a:ext cx="1499866" cy="1097600"/>
            <a:chOff x="3369111" y="357165"/>
            <a:chExt cx="1499866" cy="914667"/>
          </a:xfrm>
        </p:grpSpPr>
        <p:grpSp>
          <p:nvGrpSpPr>
            <p:cNvPr id="188" name="Group 87">
              <a:extLst>
                <a:ext uri="{FF2B5EF4-FFF2-40B4-BE49-F238E27FC236}">
                  <a16:creationId xmlns:a16="http://schemas.microsoft.com/office/drawing/2014/main" id="{014C271D-1388-4FCE-B59F-AA09AF6C5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0" name="Oval 88">
                <a:extLst>
                  <a:ext uri="{FF2B5EF4-FFF2-40B4-BE49-F238E27FC236}">
                    <a16:creationId xmlns:a16="http://schemas.microsoft.com/office/drawing/2014/main" id="{D15E2D1D-9C87-47E5-8C89-E98D9560C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Line 89">
                <a:extLst>
                  <a:ext uri="{FF2B5EF4-FFF2-40B4-BE49-F238E27FC236}">
                    <a16:creationId xmlns:a16="http://schemas.microsoft.com/office/drawing/2014/main" id="{246EC923-9570-4D96-A51E-5C56F99AD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Line 90">
                <a:extLst>
                  <a:ext uri="{FF2B5EF4-FFF2-40B4-BE49-F238E27FC236}">
                    <a16:creationId xmlns:a16="http://schemas.microsoft.com/office/drawing/2014/main" id="{79C5E063-55B3-4C15-B54A-0B6B9AD3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Line 91">
                <a:extLst>
                  <a:ext uri="{FF2B5EF4-FFF2-40B4-BE49-F238E27FC236}">
                    <a16:creationId xmlns:a16="http://schemas.microsoft.com/office/drawing/2014/main" id="{1B406AFF-56ED-4FAC-9EEE-39378CF8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Line 92">
                <a:extLst>
                  <a:ext uri="{FF2B5EF4-FFF2-40B4-BE49-F238E27FC236}">
                    <a16:creationId xmlns:a16="http://schemas.microsoft.com/office/drawing/2014/main" id="{46BC54F3-98F3-4F5F-9AFB-260F88C72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Text Box 93">
              <a:extLst>
                <a:ext uri="{FF2B5EF4-FFF2-40B4-BE49-F238E27FC236}">
                  <a16:creationId xmlns:a16="http://schemas.microsoft.com/office/drawing/2014/main" id="{0ABB1059-B241-4833-B7CE-C3DC1D22C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111" y="964055"/>
              <a:ext cx="14998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Разработчик</a:t>
              </a:r>
            </a:p>
          </p:txBody>
        </p:sp>
      </p:grpSp>
      <p:grpSp>
        <p:nvGrpSpPr>
          <p:cNvPr id="196" name="Группа 182">
            <a:extLst>
              <a:ext uri="{FF2B5EF4-FFF2-40B4-BE49-F238E27FC236}">
                <a16:creationId xmlns:a16="http://schemas.microsoft.com/office/drawing/2014/main" id="{8175199A-4D91-4329-B742-286B622EF25B}"/>
              </a:ext>
            </a:extLst>
          </p:cNvPr>
          <p:cNvGrpSpPr/>
          <p:nvPr/>
        </p:nvGrpSpPr>
        <p:grpSpPr>
          <a:xfrm>
            <a:off x="5089078" y="1963954"/>
            <a:ext cx="1080430" cy="1129875"/>
            <a:chOff x="3736826" y="357165"/>
            <a:chExt cx="1080430" cy="941563"/>
          </a:xfrm>
        </p:grpSpPr>
        <p:grpSp>
          <p:nvGrpSpPr>
            <p:cNvPr id="197" name="Group 87">
              <a:extLst>
                <a:ext uri="{FF2B5EF4-FFF2-40B4-BE49-F238E27FC236}">
                  <a16:creationId xmlns:a16="http://schemas.microsoft.com/office/drawing/2014/main" id="{F8105B8A-B0F2-4605-BDEB-9AB4F89AC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9" name="Oval 88">
                <a:extLst>
                  <a:ext uri="{FF2B5EF4-FFF2-40B4-BE49-F238E27FC236}">
                    <a16:creationId xmlns:a16="http://schemas.microsoft.com/office/drawing/2014/main" id="{4A2B23A0-1C18-4B98-849D-15BF520D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Line 89">
                <a:extLst>
                  <a:ext uri="{FF2B5EF4-FFF2-40B4-BE49-F238E27FC236}">
                    <a16:creationId xmlns:a16="http://schemas.microsoft.com/office/drawing/2014/main" id="{775CFA69-9EDE-4F66-B673-F54273759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Line 90">
                <a:extLst>
                  <a:ext uri="{FF2B5EF4-FFF2-40B4-BE49-F238E27FC236}">
                    <a16:creationId xmlns:a16="http://schemas.microsoft.com/office/drawing/2014/main" id="{4693CEE8-FC7F-48EA-A5D1-2D79377ED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Line 91">
                <a:extLst>
                  <a:ext uri="{FF2B5EF4-FFF2-40B4-BE49-F238E27FC236}">
                    <a16:creationId xmlns:a16="http://schemas.microsoft.com/office/drawing/2014/main" id="{17BE29F9-FE84-4D41-9EFF-0D7F7B8FD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Line 92">
                <a:extLst>
                  <a:ext uri="{FF2B5EF4-FFF2-40B4-BE49-F238E27FC236}">
                    <a16:creationId xmlns:a16="http://schemas.microsoft.com/office/drawing/2014/main" id="{490CAFF9-B1CB-4CDB-B193-D679BDCF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8" name="Text Box 93">
              <a:extLst>
                <a:ext uri="{FF2B5EF4-FFF2-40B4-BE49-F238E27FC236}">
                  <a16:creationId xmlns:a16="http://schemas.microsoft.com/office/drawing/2014/main" id="{0B595A65-3284-4948-9A11-2F003823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826" y="990951"/>
              <a:ext cx="10804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Эксперт</a:t>
              </a:r>
            </a:p>
          </p:txBody>
        </p:sp>
      </p:grpSp>
      <p:sp>
        <p:nvSpPr>
          <p:cNvPr id="204" name="Скругленный прямоугольник 161">
            <a:extLst>
              <a:ext uri="{FF2B5EF4-FFF2-40B4-BE49-F238E27FC236}">
                <a16:creationId xmlns:a16="http://schemas.microsoft.com/office/drawing/2014/main" id="{D5036209-D702-48EE-809C-933145A1C9CE}"/>
              </a:ext>
            </a:extLst>
          </p:cNvPr>
          <p:cNvSpPr/>
          <p:nvPr/>
        </p:nvSpPr>
        <p:spPr>
          <a:xfrm>
            <a:off x="2463381" y="980728"/>
            <a:ext cx="1905998" cy="8435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 учебного  процесса</a:t>
            </a:r>
          </a:p>
        </p:txBody>
      </p:sp>
      <p:sp>
        <p:nvSpPr>
          <p:cNvPr id="205" name="Скругленный прямоугольник 161">
            <a:extLst>
              <a:ext uri="{FF2B5EF4-FFF2-40B4-BE49-F238E27FC236}">
                <a16:creationId xmlns:a16="http://schemas.microsoft.com/office/drawing/2014/main" id="{8C71E565-C1F8-4C6D-8864-96F1D189CBCC}"/>
              </a:ext>
            </a:extLst>
          </p:cNvPr>
          <p:cNvSpPr/>
          <p:nvPr/>
        </p:nvSpPr>
        <p:spPr>
          <a:xfrm>
            <a:off x="2625539" y="3168184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206" name="Скругленный прямоугольник 161">
            <a:extLst>
              <a:ext uri="{FF2B5EF4-FFF2-40B4-BE49-F238E27FC236}">
                <a16:creationId xmlns:a16="http://schemas.microsoft.com/office/drawing/2014/main" id="{ED3AD4EA-151C-45CF-84CA-AFB630323710}"/>
              </a:ext>
            </a:extLst>
          </p:cNvPr>
          <p:cNvSpPr/>
          <p:nvPr/>
        </p:nvSpPr>
        <p:spPr>
          <a:xfrm>
            <a:off x="2471436" y="2086167"/>
            <a:ext cx="1895069" cy="36933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</a:p>
        </p:txBody>
      </p:sp>
      <p:cxnSp>
        <p:nvCxnSpPr>
          <p:cNvPr id="207" name="Прямая соединительная линия 114">
            <a:extLst>
              <a:ext uri="{FF2B5EF4-FFF2-40B4-BE49-F238E27FC236}">
                <a16:creationId xmlns:a16="http://schemas.microsoft.com/office/drawing/2014/main" id="{38C32731-B188-4347-A9E4-3270F8DEDA12}"/>
              </a:ext>
            </a:extLst>
          </p:cNvPr>
          <p:cNvCxnSpPr>
            <a:cxnSpLocks/>
            <a:stCxn id="162" idx="1"/>
            <a:endCxn id="185" idx="1"/>
          </p:cNvCxnSpPr>
          <p:nvPr/>
        </p:nvCxnSpPr>
        <p:spPr>
          <a:xfrm flipH="1" flipV="1">
            <a:off x="941510" y="3355528"/>
            <a:ext cx="1553568" cy="154595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114">
            <a:extLst>
              <a:ext uri="{FF2B5EF4-FFF2-40B4-BE49-F238E27FC236}">
                <a16:creationId xmlns:a16="http://schemas.microsoft.com/office/drawing/2014/main" id="{A4F90E33-15D2-4B61-B3EF-D14BFF878157}"/>
              </a:ext>
            </a:extLst>
          </p:cNvPr>
          <p:cNvCxnSpPr>
            <a:cxnSpLocks/>
            <a:stCxn id="204" idx="1"/>
            <a:endCxn id="113" idx="1"/>
          </p:cNvCxnSpPr>
          <p:nvPr/>
        </p:nvCxnSpPr>
        <p:spPr>
          <a:xfrm flipH="1">
            <a:off x="902149" y="1402486"/>
            <a:ext cx="1561232" cy="47008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114">
            <a:extLst>
              <a:ext uri="{FF2B5EF4-FFF2-40B4-BE49-F238E27FC236}">
                <a16:creationId xmlns:a16="http://schemas.microsoft.com/office/drawing/2014/main" id="{85B22470-1A7D-4AF4-AEB7-89173C8DC308}"/>
              </a:ext>
            </a:extLst>
          </p:cNvPr>
          <p:cNvCxnSpPr>
            <a:cxnSpLocks/>
            <a:stCxn id="204" idx="1"/>
            <a:endCxn id="185" idx="1"/>
          </p:cNvCxnSpPr>
          <p:nvPr/>
        </p:nvCxnSpPr>
        <p:spPr>
          <a:xfrm flipH="1">
            <a:off x="941510" y="1402486"/>
            <a:ext cx="1521871" cy="195304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114">
            <a:extLst>
              <a:ext uri="{FF2B5EF4-FFF2-40B4-BE49-F238E27FC236}">
                <a16:creationId xmlns:a16="http://schemas.microsoft.com/office/drawing/2014/main" id="{966B0409-10CE-47F4-A04A-C768E74D73E5}"/>
              </a:ext>
            </a:extLst>
          </p:cNvPr>
          <p:cNvCxnSpPr>
            <a:cxnSpLocks/>
            <a:stCxn id="193" idx="0"/>
            <a:endCxn id="205" idx="3"/>
          </p:cNvCxnSpPr>
          <p:nvPr/>
        </p:nvCxnSpPr>
        <p:spPr>
          <a:xfrm flipH="1" flipV="1">
            <a:off x="4127558" y="3351886"/>
            <a:ext cx="1314410" cy="48702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114">
            <a:extLst>
              <a:ext uri="{FF2B5EF4-FFF2-40B4-BE49-F238E27FC236}">
                <a16:creationId xmlns:a16="http://schemas.microsoft.com/office/drawing/2014/main" id="{9D3AFBEA-E03A-4A79-917C-E17FC9F3DAE4}"/>
              </a:ext>
            </a:extLst>
          </p:cNvPr>
          <p:cNvCxnSpPr>
            <a:cxnSpLocks/>
            <a:stCxn id="202" idx="0"/>
            <a:endCxn id="206" idx="3"/>
          </p:cNvCxnSpPr>
          <p:nvPr/>
        </p:nvCxnSpPr>
        <p:spPr>
          <a:xfrm flipH="1">
            <a:off x="4366505" y="2221840"/>
            <a:ext cx="1019103" cy="489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114">
            <a:extLst>
              <a:ext uri="{FF2B5EF4-FFF2-40B4-BE49-F238E27FC236}">
                <a16:creationId xmlns:a16="http://schemas.microsoft.com/office/drawing/2014/main" id="{C0940FD8-F6D0-4C14-BBD2-A16244E17DDF}"/>
              </a:ext>
            </a:extLst>
          </p:cNvPr>
          <p:cNvCxnSpPr>
            <a:cxnSpLocks/>
            <a:stCxn id="162" idx="1"/>
            <a:endCxn id="113" idx="1"/>
          </p:cNvCxnSpPr>
          <p:nvPr/>
        </p:nvCxnSpPr>
        <p:spPr>
          <a:xfrm flipH="1" flipV="1">
            <a:off x="902149" y="1872570"/>
            <a:ext cx="1592929" cy="302891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114">
            <a:extLst>
              <a:ext uri="{FF2B5EF4-FFF2-40B4-BE49-F238E27FC236}">
                <a16:creationId xmlns:a16="http://schemas.microsoft.com/office/drawing/2014/main" id="{E4A3124F-F011-4B13-A82D-3F3735EDCFD4}"/>
              </a:ext>
            </a:extLst>
          </p:cNvPr>
          <p:cNvCxnSpPr>
            <a:cxnSpLocks/>
            <a:stCxn id="202" idx="0"/>
            <a:endCxn id="204" idx="3"/>
          </p:cNvCxnSpPr>
          <p:nvPr/>
        </p:nvCxnSpPr>
        <p:spPr>
          <a:xfrm flipH="1" flipV="1">
            <a:off x="4369379" y="1402486"/>
            <a:ext cx="1016229" cy="81935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53D0924-4836-4C4E-9DAC-C95E63DC4A62}"/>
              </a:ext>
            </a:extLst>
          </p:cNvPr>
          <p:cNvSpPr txBox="1"/>
          <p:nvPr/>
        </p:nvSpPr>
        <p:spPr>
          <a:xfrm>
            <a:off x="203635" y="5322620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корневого ограничения и постановка цели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решения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решения экспертами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осуществлением модели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220" name="Скругленный прямоугольник 161">
            <a:extLst>
              <a:ext uri="{FF2B5EF4-FFF2-40B4-BE49-F238E27FC236}">
                <a16:creationId xmlns:a16="http://schemas.microsoft.com/office/drawing/2014/main" id="{FA12F8B5-C41F-40AD-86D4-22A2C8D1354C}"/>
              </a:ext>
            </a:extLst>
          </p:cNvPr>
          <p:cNvSpPr/>
          <p:nvPr/>
        </p:nvSpPr>
        <p:spPr>
          <a:xfrm>
            <a:off x="2471436" y="4245402"/>
            <a:ext cx="1944667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 </a:t>
            </a:r>
          </a:p>
        </p:txBody>
      </p:sp>
      <p:cxnSp>
        <p:nvCxnSpPr>
          <p:cNvPr id="221" name="Прямая соединительная линия 114">
            <a:extLst>
              <a:ext uri="{FF2B5EF4-FFF2-40B4-BE49-F238E27FC236}">
                <a16:creationId xmlns:a16="http://schemas.microsoft.com/office/drawing/2014/main" id="{BA10EF97-7C43-438A-BCE0-68537B1FE0A5}"/>
              </a:ext>
            </a:extLst>
          </p:cNvPr>
          <p:cNvCxnSpPr>
            <a:cxnSpLocks/>
            <a:stCxn id="193" idx="0"/>
            <a:endCxn id="220" idx="3"/>
          </p:cNvCxnSpPr>
          <p:nvPr/>
        </p:nvCxnSpPr>
        <p:spPr>
          <a:xfrm flipH="1">
            <a:off x="4416103" y="3838907"/>
            <a:ext cx="1025865" cy="590197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Скругленный прямоугольник 161">
            <a:extLst>
              <a:ext uri="{FF2B5EF4-FFF2-40B4-BE49-F238E27FC236}">
                <a16:creationId xmlns:a16="http://schemas.microsoft.com/office/drawing/2014/main" id="{1BF79735-4400-43B7-B704-2955EA729763}"/>
              </a:ext>
            </a:extLst>
          </p:cNvPr>
          <p:cNvSpPr/>
          <p:nvPr/>
        </p:nvSpPr>
        <p:spPr>
          <a:xfrm>
            <a:off x="2640508" y="3711476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</a:p>
        </p:txBody>
      </p:sp>
      <p:cxnSp>
        <p:nvCxnSpPr>
          <p:cNvPr id="257" name="Прямая соединительная линия 114">
            <a:extLst>
              <a:ext uri="{FF2B5EF4-FFF2-40B4-BE49-F238E27FC236}">
                <a16:creationId xmlns:a16="http://schemas.microsoft.com/office/drawing/2014/main" id="{65E234D1-590B-4699-B479-16A1AB3EADA2}"/>
              </a:ext>
            </a:extLst>
          </p:cNvPr>
          <p:cNvCxnSpPr>
            <a:cxnSpLocks/>
            <a:stCxn id="202" idx="0"/>
            <a:endCxn id="256" idx="3"/>
          </p:cNvCxnSpPr>
          <p:nvPr/>
        </p:nvCxnSpPr>
        <p:spPr>
          <a:xfrm flipH="1">
            <a:off x="4142527" y="2221840"/>
            <a:ext cx="1243081" cy="167333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114">
            <a:extLst>
              <a:ext uri="{FF2B5EF4-FFF2-40B4-BE49-F238E27FC236}">
                <a16:creationId xmlns:a16="http://schemas.microsoft.com/office/drawing/2014/main" id="{BDD0B5AA-079A-4C5E-ACC3-8A2ED66229E2}"/>
              </a:ext>
            </a:extLst>
          </p:cNvPr>
          <p:cNvCxnSpPr>
            <a:cxnSpLocks/>
            <a:stCxn id="193" idx="0"/>
            <a:endCxn id="162" idx="3"/>
          </p:cNvCxnSpPr>
          <p:nvPr/>
        </p:nvCxnSpPr>
        <p:spPr>
          <a:xfrm flipH="1">
            <a:off x="4445730" y="3838907"/>
            <a:ext cx="996238" cy="106257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4DE7E02-8062-44E6-B3F7-07579126D411}"/>
              </a:ext>
            </a:extLst>
          </p:cNvPr>
          <p:cNvSpPr txBox="1"/>
          <p:nvPr/>
        </p:nvSpPr>
        <p:spPr>
          <a:xfrm rot="2570216">
            <a:off x="881079" y="3593470"/>
            <a:ext cx="154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30494E1-18E0-4F57-8AD9-EEC10CF2A08B}"/>
              </a:ext>
            </a:extLst>
          </p:cNvPr>
          <p:cNvGrpSpPr/>
          <p:nvPr/>
        </p:nvGrpSpPr>
        <p:grpSpPr>
          <a:xfrm>
            <a:off x="6575861" y="860772"/>
            <a:ext cx="1499866" cy="1832649"/>
            <a:chOff x="7157271" y="979031"/>
            <a:chExt cx="1499866" cy="1832649"/>
          </a:xfrm>
        </p:grpSpPr>
        <p:sp>
          <p:nvSpPr>
            <p:cNvPr id="57" name="Скругленный прямоугольник 161">
              <a:extLst>
                <a:ext uri="{FF2B5EF4-FFF2-40B4-BE49-F238E27FC236}">
                  <a16:creationId xmlns:a16="http://schemas.microsoft.com/office/drawing/2014/main" id="{CF8E88BA-ACC0-42CF-93D4-C03FDCD2B617}"/>
                </a:ext>
              </a:extLst>
            </p:cNvPr>
            <p:cNvSpPr/>
            <p:nvPr/>
          </p:nvSpPr>
          <p:spPr>
            <a:xfrm>
              <a:off x="7157271" y="2442348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Сбор</a:t>
              </a:r>
            </a:p>
          </p:txBody>
        </p:sp>
        <p:sp>
          <p:nvSpPr>
            <p:cNvPr id="58" name="Скругленный прямоугольник 161">
              <a:extLst>
                <a:ext uri="{FF2B5EF4-FFF2-40B4-BE49-F238E27FC236}">
                  <a16:creationId xmlns:a16="http://schemas.microsoft.com/office/drawing/2014/main" id="{17D25689-A210-4715-9D20-D8D3C8AA5B5B}"/>
                </a:ext>
              </a:extLst>
            </p:cNvPr>
            <p:cNvSpPr/>
            <p:nvPr/>
          </p:nvSpPr>
          <p:spPr>
            <a:xfrm>
              <a:off x="7157271" y="146680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Хранение</a:t>
              </a:r>
            </a:p>
          </p:txBody>
        </p:sp>
        <p:sp>
          <p:nvSpPr>
            <p:cNvPr id="59" name="Скругленный прямоугольник 161">
              <a:extLst>
                <a:ext uri="{FF2B5EF4-FFF2-40B4-BE49-F238E27FC236}">
                  <a16:creationId xmlns:a16="http://schemas.microsoft.com/office/drawing/2014/main" id="{DF62527A-EB75-4538-93A4-A14CBE697AAE}"/>
                </a:ext>
              </a:extLst>
            </p:cNvPr>
            <p:cNvSpPr/>
            <p:nvPr/>
          </p:nvSpPr>
          <p:spPr>
            <a:xfrm>
              <a:off x="7157271" y="1954575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  <p:sp>
          <p:nvSpPr>
            <p:cNvPr id="60" name="Скругленный прямоугольник 161">
              <a:extLst>
                <a:ext uri="{FF2B5EF4-FFF2-40B4-BE49-F238E27FC236}">
                  <a16:creationId xmlns:a16="http://schemas.microsoft.com/office/drawing/2014/main" id="{6FD7EA34-ED59-4B1D-B6F8-9A7BD1E16C70}"/>
                </a:ext>
              </a:extLst>
            </p:cNvPr>
            <p:cNvSpPr/>
            <p:nvPr/>
          </p:nvSpPr>
          <p:spPr>
            <a:xfrm>
              <a:off x="7157271" y="97903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Публикация</a:t>
              </a:r>
            </a:p>
          </p:txBody>
        </p:sp>
      </p:grpSp>
      <p:cxnSp>
        <p:nvCxnSpPr>
          <p:cNvPr id="62" name="Прямая соединительная линия 114">
            <a:extLst>
              <a:ext uri="{FF2B5EF4-FFF2-40B4-BE49-F238E27FC236}">
                <a16:creationId xmlns:a16="http://schemas.microsoft.com/office/drawing/2014/main" id="{53F58F10-594A-401C-8BCB-7D7D3CDB387E}"/>
              </a:ext>
            </a:extLst>
          </p:cNvPr>
          <p:cNvCxnSpPr>
            <a:cxnSpLocks/>
            <a:stCxn id="57" idx="1"/>
            <a:endCxn id="202" idx="1"/>
          </p:cNvCxnSpPr>
          <p:nvPr/>
        </p:nvCxnSpPr>
        <p:spPr>
          <a:xfrm flipH="1" flipV="1">
            <a:off x="5709924" y="2221841"/>
            <a:ext cx="865937" cy="2869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4">
            <a:extLst>
              <a:ext uri="{FF2B5EF4-FFF2-40B4-BE49-F238E27FC236}">
                <a16:creationId xmlns:a16="http://schemas.microsoft.com/office/drawing/2014/main" id="{D7B605E6-C926-4952-B57B-2938A4E6770C}"/>
              </a:ext>
            </a:extLst>
          </p:cNvPr>
          <p:cNvCxnSpPr>
            <a:cxnSpLocks/>
            <a:stCxn id="59" idx="1"/>
            <a:endCxn id="202" idx="1"/>
          </p:cNvCxnSpPr>
          <p:nvPr/>
        </p:nvCxnSpPr>
        <p:spPr>
          <a:xfrm flipH="1">
            <a:off x="5709924" y="2020982"/>
            <a:ext cx="865937" cy="20085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114">
            <a:extLst>
              <a:ext uri="{FF2B5EF4-FFF2-40B4-BE49-F238E27FC236}">
                <a16:creationId xmlns:a16="http://schemas.microsoft.com/office/drawing/2014/main" id="{81C4FBDB-C89E-4B89-A9ED-4A0BE7135992}"/>
              </a:ext>
            </a:extLst>
          </p:cNvPr>
          <p:cNvCxnSpPr>
            <a:cxnSpLocks/>
            <a:stCxn id="58" idx="1"/>
            <a:endCxn id="202" idx="1"/>
          </p:cNvCxnSpPr>
          <p:nvPr/>
        </p:nvCxnSpPr>
        <p:spPr>
          <a:xfrm flipH="1">
            <a:off x="5709924" y="1533210"/>
            <a:ext cx="865937" cy="68863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4">
            <a:extLst>
              <a:ext uri="{FF2B5EF4-FFF2-40B4-BE49-F238E27FC236}">
                <a16:creationId xmlns:a16="http://schemas.microsoft.com/office/drawing/2014/main" id="{66DCD465-2325-476F-B8D5-C56E2B6415B3}"/>
              </a:ext>
            </a:extLst>
          </p:cNvPr>
          <p:cNvCxnSpPr>
            <a:cxnSpLocks/>
            <a:stCxn id="60" idx="1"/>
            <a:endCxn id="202" idx="1"/>
          </p:cNvCxnSpPr>
          <p:nvPr/>
        </p:nvCxnSpPr>
        <p:spPr>
          <a:xfrm flipH="1">
            <a:off x="5709924" y="1045438"/>
            <a:ext cx="865937" cy="117640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114">
            <a:extLst>
              <a:ext uri="{FF2B5EF4-FFF2-40B4-BE49-F238E27FC236}">
                <a16:creationId xmlns:a16="http://schemas.microsoft.com/office/drawing/2014/main" id="{E33961AB-45C4-4DB4-B66B-4067F3E73408}"/>
              </a:ext>
            </a:extLst>
          </p:cNvPr>
          <p:cNvCxnSpPr>
            <a:cxnSpLocks/>
            <a:stCxn id="75" idx="1"/>
            <a:endCxn id="193" idx="1"/>
          </p:cNvCxnSpPr>
          <p:nvPr/>
        </p:nvCxnSpPr>
        <p:spPr>
          <a:xfrm flipH="1" flipV="1">
            <a:off x="5766284" y="3838908"/>
            <a:ext cx="817787" cy="45299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114">
            <a:extLst>
              <a:ext uri="{FF2B5EF4-FFF2-40B4-BE49-F238E27FC236}">
                <a16:creationId xmlns:a16="http://schemas.microsoft.com/office/drawing/2014/main" id="{E99EA86D-5632-4ABE-B243-3881900E0210}"/>
              </a:ext>
            </a:extLst>
          </p:cNvPr>
          <p:cNvCxnSpPr>
            <a:cxnSpLocks/>
            <a:stCxn id="77" idx="1"/>
            <a:endCxn id="193" idx="1"/>
          </p:cNvCxnSpPr>
          <p:nvPr/>
        </p:nvCxnSpPr>
        <p:spPr>
          <a:xfrm flipH="1" flipV="1">
            <a:off x="5766284" y="3838908"/>
            <a:ext cx="817787" cy="1089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114">
            <a:extLst>
              <a:ext uri="{FF2B5EF4-FFF2-40B4-BE49-F238E27FC236}">
                <a16:creationId xmlns:a16="http://schemas.microsoft.com/office/drawing/2014/main" id="{B09C6DAC-613B-4E9B-8D91-052BF457E9A0}"/>
              </a:ext>
            </a:extLst>
          </p:cNvPr>
          <p:cNvCxnSpPr>
            <a:cxnSpLocks/>
            <a:stCxn id="76" idx="1"/>
            <a:endCxn id="193" idx="1"/>
          </p:cNvCxnSpPr>
          <p:nvPr/>
        </p:nvCxnSpPr>
        <p:spPr>
          <a:xfrm flipH="1">
            <a:off x="5766284" y="3407696"/>
            <a:ext cx="817787" cy="43121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114">
            <a:extLst>
              <a:ext uri="{FF2B5EF4-FFF2-40B4-BE49-F238E27FC236}">
                <a16:creationId xmlns:a16="http://schemas.microsoft.com/office/drawing/2014/main" id="{463DE370-658C-4A43-9DC6-48AAB5577CCC}"/>
              </a:ext>
            </a:extLst>
          </p:cNvPr>
          <p:cNvCxnSpPr>
            <a:cxnSpLocks/>
            <a:stCxn id="78" idx="1"/>
            <a:endCxn id="193" idx="1"/>
          </p:cNvCxnSpPr>
          <p:nvPr/>
        </p:nvCxnSpPr>
        <p:spPr>
          <a:xfrm flipH="1">
            <a:off x="5766284" y="2965594"/>
            <a:ext cx="817787" cy="8733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504261-1DE8-43BC-888B-EC8803743940}"/>
              </a:ext>
            </a:extLst>
          </p:cNvPr>
          <p:cNvGrpSpPr/>
          <p:nvPr/>
        </p:nvGrpSpPr>
        <p:grpSpPr>
          <a:xfrm>
            <a:off x="6584071" y="2780928"/>
            <a:ext cx="1499866" cy="2137739"/>
            <a:chOff x="7285340" y="2797607"/>
            <a:chExt cx="1499866" cy="2137739"/>
          </a:xfrm>
        </p:grpSpPr>
        <p:sp>
          <p:nvSpPr>
            <p:cNvPr id="75" name="Скругленный прямоугольник 161">
              <a:extLst>
                <a:ext uri="{FF2B5EF4-FFF2-40B4-BE49-F238E27FC236}">
                  <a16:creationId xmlns:a16="http://schemas.microsoft.com/office/drawing/2014/main" id="{9585C228-6838-49A8-81E5-355FEA96A248}"/>
                </a:ext>
              </a:extLst>
            </p:cNvPr>
            <p:cNvSpPr/>
            <p:nvPr/>
          </p:nvSpPr>
          <p:spPr>
            <a:xfrm>
              <a:off x="7285340" y="412391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Сценарий</a:t>
              </a:r>
            </a:p>
          </p:txBody>
        </p:sp>
        <p:sp>
          <p:nvSpPr>
            <p:cNvPr id="76" name="Скругленный прямоугольник 161">
              <a:extLst>
                <a:ext uri="{FF2B5EF4-FFF2-40B4-BE49-F238E27FC236}">
                  <a16:creationId xmlns:a16="http://schemas.microsoft.com/office/drawing/2014/main" id="{1D43B3E3-89AB-4F37-B592-098C0CC727E1}"/>
                </a:ext>
              </a:extLst>
            </p:cNvPr>
            <p:cNvSpPr/>
            <p:nvPr/>
          </p:nvSpPr>
          <p:spPr>
            <a:xfrm>
              <a:off x="7285340" y="3239709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Код</a:t>
              </a:r>
            </a:p>
          </p:txBody>
        </p:sp>
        <p:sp>
          <p:nvSpPr>
            <p:cNvPr id="77" name="Скругленный прямоугольник 161">
              <a:extLst>
                <a:ext uri="{FF2B5EF4-FFF2-40B4-BE49-F238E27FC236}">
                  <a16:creationId xmlns:a16="http://schemas.microsoft.com/office/drawing/2014/main" id="{2DDB7AD8-CFDE-4638-A587-48909E90C7F3}"/>
                </a:ext>
              </a:extLst>
            </p:cNvPr>
            <p:cNvSpPr/>
            <p:nvPr/>
          </p:nvSpPr>
          <p:spPr>
            <a:xfrm>
              <a:off x="7285340" y="368181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Тест</a:t>
              </a:r>
            </a:p>
          </p:txBody>
        </p:sp>
        <p:sp>
          <p:nvSpPr>
            <p:cNvPr id="78" name="Скругленный прямоугольник 161">
              <a:extLst>
                <a:ext uri="{FF2B5EF4-FFF2-40B4-BE49-F238E27FC236}">
                  <a16:creationId xmlns:a16="http://schemas.microsoft.com/office/drawing/2014/main" id="{4C23D511-72DC-4540-8D6E-F6C35A0A0027}"/>
                </a:ext>
              </a:extLst>
            </p:cNvPr>
            <p:cNvSpPr/>
            <p:nvPr/>
          </p:nvSpPr>
          <p:spPr>
            <a:xfrm>
              <a:off x="7285340" y="2797607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Интерфейс</a:t>
              </a:r>
            </a:p>
          </p:txBody>
        </p:sp>
        <p:sp>
          <p:nvSpPr>
            <p:cNvPr id="95" name="Скругленный прямоугольник 161">
              <a:extLst>
                <a:ext uri="{FF2B5EF4-FFF2-40B4-BE49-F238E27FC236}">
                  <a16:creationId xmlns:a16="http://schemas.microsoft.com/office/drawing/2014/main" id="{12A70730-93B4-4EFD-A5D0-DED382A789BE}"/>
                </a:ext>
              </a:extLst>
            </p:cNvPr>
            <p:cNvSpPr/>
            <p:nvPr/>
          </p:nvSpPr>
          <p:spPr>
            <a:xfrm>
              <a:off x="7285340" y="4566014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Модель</a:t>
              </a:r>
            </a:p>
          </p:txBody>
        </p:sp>
      </p:grpSp>
      <p:cxnSp>
        <p:nvCxnSpPr>
          <p:cNvPr id="97" name="Прямая соединительная линия 114">
            <a:extLst>
              <a:ext uri="{FF2B5EF4-FFF2-40B4-BE49-F238E27FC236}">
                <a16:creationId xmlns:a16="http://schemas.microsoft.com/office/drawing/2014/main" id="{0D97BE72-FBF4-4D7B-99B2-737418D1400B}"/>
              </a:ext>
            </a:extLst>
          </p:cNvPr>
          <p:cNvCxnSpPr>
            <a:cxnSpLocks/>
            <a:stCxn id="95" idx="1"/>
            <a:endCxn id="193" idx="1"/>
          </p:cNvCxnSpPr>
          <p:nvPr/>
        </p:nvCxnSpPr>
        <p:spPr>
          <a:xfrm flipH="1" flipV="1">
            <a:off x="5766284" y="3838908"/>
            <a:ext cx="817787" cy="8950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77DAB8-D728-4BE4-9F61-99F5B4AC4212}"/>
              </a:ext>
            </a:extLst>
          </p:cNvPr>
          <p:cNvSpPr txBox="1"/>
          <p:nvPr/>
        </p:nvSpPr>
        <p:spPr>
          <a:xfrm>
            <a:off x="2725880" y="431119"/>
            <a:ext cx="138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case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Скругленный прямоугольник 161">
            <a:extLst>
              <a:ext uri="{FF2B5EF4-FFF2-40B4-BE49-F238E27FC236}">
                <a16:creationId xmlns:a16="http://schemas.microsoft.com/office/drawing/2014/main" id="{9D0DD3A8-0349-429F-B177-A3DA55EAD2B9}"/>
              </a:ext>
            </a:extLst>
          </p:cNvPr>
          <p:cNvSpPr/>
          <p:nvPr/>
        </p:nvSpPr>
        <p:spPr>
          <a:xfrm>
            <a:off x="2465485" y="2610801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Обратная связь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Прямая соединительная линия 114">
            <a:extLst>
              <a:ext uri="{FF2B5EF4-FFF2-40B4-BE49-F238E27FC236}">
                <a16:creationId xmlns:a16="http://schemas.microsoft.com/office/drawing/2014/main" id="{7D4FB726-A4A1-4F99-BC31-90F7D4B472E9}"/>
              </a:ext>
            </a:extLst>
          </p:cNvPr>
          <p:cNvCxnSpPr>
            <a:cxnSpLocks/>
            <a:stCxn id="81" idx="1"/>
            <a:endCxn id="113" idx="1"/>
          </p:cNvCxnSpPr>
          <p:nvPr/>
        </p:nvCxnSpPr>
        <p:spPr>
          <a:xfrm flipH="1" flipV="1">
            <a:off x="902149" y="1872570"/>
            <a:ext cx="1563336" cy="9219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114">
            <a:extLst>
              <a:ext uri="{FF2B5EF4-FFF2-40B4-BE49-F238E27FC236}">
                <a16:creationId xmlns:a16="http://schemas.microsoft.com/office/drawing/2014/main" id="{2F9AD9EE-5CB3-4F06-ACB1-AC7FF87CA6A0}"/>
              </a:ext>
            </a:extLst>
          </p:cNvPr>
          <p:cNvCxnSpPr>
            <a:cxnSpLocks/>
            <a:stCxn id="81" idx="1"/>
            <a:endCxn id="185" idx="1"/>
          </p:cNvCxnSpPr>
          <p:nvPr/>
        </p:nvCxnSpPr>
        <p:spPr>
          <a:xfrm flipH="1">
            <a:off x="941510" y="2794503"/>
            <a:ext cx="1523975" cy="56102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114">
            <a:extLst>
              <a:ext uri="{FF2B5EF4-FFF2-40B4-BE49-F238E27FC236}">
                <a16:creationId xmlns:a16="http://schemas.microsoft.com/office/drawing/2014/main" id="{D36C48E3-D723-424B-A456-6E12464CC1ED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4416137" y="2246725"/>
            <a:ext cx="918272" cy="54777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182">
            <a:extLst>
              <a:ext uri="{FF2B5EF4-FFF2-40B4-BE49-F238E27FC236}">
                <a16:creationId xmlns:a16="http://schemas.microsoft.com/office/drawing/2014/main" id="{AF566B90-AF3D-4565-B7F0-186AE392D3EF}"/>
              </a:ext>
            </a:extLst>
          </p:cNvPr>
          <p:cNvGrpSpPr/>
          <p:nvPr/>
        </p:nvGrpSpPr>
        <p:grpSpPr>
          <a:xfrm>
            <a:off x="4579932" y="478747"/>
            <a:ext cx="2129913" cy="1008793"/>
            <a:chOff x="3389838" y="357165"/>
            <a:chExt cx="2129913" cy="840661"/>
          </a:xfrm>
        </p:grpSpPr>
        <p:grpSp>
          <p:nvGrpSpPr>
            <p:cNvPr id="86" name="Group 87">
              <a:extLst>
                <a:ext uri="{FF2B5EF4-FFF2-40B4-BE49-F238E27FC236}">
                  <a16:creationId xmlns:a16="http://schemas.microsoft.com/office/drawing/2014/main" id="{878BA3C0-B02A-4447-83C3-D5B48BFE4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92" name="Oval 88">
                <a:extLst>
                  <a:ext uri="{FF2B5EF4-FFF2-40B4-BE49-F238E27FC236}">
                    <a16:creationId xmlns:a16="http://schemas.microsoft.com/office/drawing/2014/main" id="{C6AFDC68-A1C2-4DF0-AE07-383B35F1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B87C6838-C7C3-4033-8BF2-1E0B57AC5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6CCA8318-A841-4F3F-840A-A2145BBA5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Line 91">
                <a:extLst>
                  <a:ext uri="{FF2B5EF4-FFF2-40B4-BE49-F238E27FC236}">
                    <a16:creationId xmlns:a16="http://schemas.microsoft.com/office/drawing/2014/main" id="{C713C8F4-2E5A-4374-A78A-EB6C469E6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Line 92">
                <a:extLst>
                  <a:ext uri="{FF2B5EF4-FFF2-40B4-BE49-F238E27FC236}">
                    <a16:creationId xmlns:a16="http://schemas.microsoft.com/office/drawing/2014/main" id="{97BCF8FF-35BD-421A-9635-D10BE3D5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 Box 93">
              <a:extLst>
                <a:ext uri="{FF2B5EF4-FFF2-40B4-BE49-F238E27FC236}">
                  <a16:creationId xmlns:a16="http://schemas.microsoft.com/office/drawing/2014/main" id="{F08008E9-D356-44A2-8AD2-73248C2F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838" y="890049"/>
              <a:ext cx="21299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Администратор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5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4294220" y="9910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0"/>
            <a:endCxn id="13" idx="2"/>
          </p:cNvCxnSpPr>
          <p:nvPr/>
        </p:nvCxnSpPr>
        <p:spPr>
          <a:xfrm rot="16200000" flipV="1">
            <a:off x="4425887" y="1703027"/>
            <a:ext cx="688042" cy="27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3197169" y="3625950"/>
            <a:ext cx="1839823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Преподаватель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5400000" flipH="1" flipV="1">
            <a:off x="3869713" y="2724400"/>
            <a:ext cx="1148918" cy="6541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7381955" y="3046991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>
            <a:off x="5313084" y="2262718"/>
            <a:ext cx="2068871" cy="9985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3"/>
            <a:endCxn id="98" idx="1"/>
          </p:cNvCxnSpPr>
          <p:nvPr/>
        </p:nvCxnSpPr>
        <p:spPr>
          <a:xfrm flipV="1">
            <a:off x="5313084" y="1215244"/>
            <a:ext cx="2036821" cy="1047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8844" y="189295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340428" y="3633062"/>
            <a:ext cx="1486494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Дисциплина</a:t>
            </a: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16200000" flipH="1">
            <a:off x="4849454" y="2398841"/>
            <a:ext cx="1156030" cy="1312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7349905" y="1030578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073575" y="1611520"/>
            <a:ext cx="8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776CB-1710-4F73-B818-1112F4FA7C8D}"/>
              </a:ext>
            </a:extLst>
          </p:cNvPr>
          <p:cNvSpPr txBox="1"/>
          <p:nvPr/>
        </p:nvSpPr>
        <p:spPr>
          <a:xfrm>
            <a:off x="4376700" y="169100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276001" y="1354500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F1D813-6928-4A1A-93BF-DCA3112B30F5}"/>
              </a:ext>
            </a:extLst>
          </p:cNvPr>
          <p:cNvSpPr txBox="1"/>
          <p:nvPr/>
        </p:nvSpPr>
        <p:spPr>
          <a:xfrm>
            <a:off x="6948264" y="80297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0F841-9FD5-4967-A4B4-7E70E440B296}"/>
              </a:ext>
            </a:extLst>
          </p:cNvPr>
          <p:cNvSpPr txBox="1"/>
          <p:nvPr/>
        </p:nvSpPr>
        <p:spPr>
          <a:xfrm>
            <a:off x="4852065" y="2637989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86C2CC-6A9A-45E4-9FDB-EC06B64124D3}"/>
              </a:ext>
            </a:extLst>
          </p:cNvPr>
          <p:cNvSpPr txBox="1"/>
          <p:nvPr/>
        </p:nvSpPr>
        <p:spPr>
          <a:xfrm>
            <a:off x="5804313" y="3280715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06C9A-D313-4818-A907-5504851A61FA}"/>
              </a:ext>
            </a:extLst>
          </p:cNvPr>
          <p:cNvSpPr txBox="1"/>
          <p:nvPr/>
        </p:nvSpPr>
        <p:spPr>
          <a:xfrm>
            <a:off x="4371472" y="263732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1289EF-D43E-4DC3-823D-02F7D5856E22}"/>
              </a:ext>
            </a:extLst>
          </p:cNvPr>
          <p:cNvSpPr txBox="1"/>
          <p:nvPr/>
        </p:nvSpPr>
        <p:spPr>
          <a:xfrm>
            <a:off x="4371472" y="322692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7201969" y="631430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7923777" y="2707307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4628145" y="1677221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B34E3-6034-4A74-BF55-652BD480A1B0}"/>
              </a:ext>
            </a:extLst>
          </p:cNvPr>
          <p:cNvSpPr txBox="1"/>
          <p:nvPr/>
        </p:nvSpPr>
        <p:spPr>
          <a:xfrm>
            <a:off x="338603" y="168751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6894049" y="243839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616655" y="2048474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>
            <a:off x="5313085" y="2262718"/>
            <a:ext cx="1303571" cy="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032B0D-4482-4BB0-8933-0FF27D3059CE}"/>
              </a:ext>
            </a:extLst>
          </p:cNvPr>
          <p:cNvSpPr txBox="1"/>
          <p:nvPr/>
        </p:nvSpPr>
        <p:spPr>
          <a:xfrm>
            <a:off x="7967909" y="1920158"/>
            <a:ext cx="1086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Маршрут</a:t>
            </a:r>
          </a:p>
          <a:p>
            <a:r>
              <a:rPr lang="ru-RU" dirty="0"/>
              <a:t>Время</a:t>
            </a: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Нежелательное явление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rot="16200000" flipH="1">
            <a:off x="7359884" y="2379396"/>
            <a:ext cx="569889" cy="7653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647916" y="273234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0">
            <a:extLst>
              <a:ext uri="{FF2B5EF4-FFF2-40B4-BE49-F238E27FC236}">
                <a16:creationId xmlns:a16="http://schemas.microsoft.com/office/drawing/2014/main" id="{EB04681A-60A0-4CBA-B804-4778A81F63FF}"/>
              </a:ext>
            </a:extLst>
          </p:cNvPr>
          <p:cNvSpPr txBox="1"/>
          <p:nvPr/>
        </p:nvSpPr>
        <p:spPr>
          <a:xfrm>
            <a:off x="305846" y="4638780"/>
            <a:ext cx="8833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FFFF00"/>
                </a:solidFill>
                <a:latin typeface="Calibri"/>
              </a:rPr>
              <a:t> Сценарий проверка расписания: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по расписанию вносит  данные в таблицу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экспортирует данные из предоставленной таблицы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проверяет данные на наличие нежелательных явлений (НЯ)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выводит НЯ - Предупреждения и Ошибки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устраняет найденные НЯ и повторяет проверку с п.3</a:t>
            </a:r>
          </a:p>
        </p:txBody>
      </p:sp>
    </p:spTree>
    <p:extLst>
      <p:ext uri="{BB962C8B-B14F-4D97-AF65-F5344CB8AC3E}">
        <p14:creationId xmlns:p14="http://schemas.microsoft.com/office/powerpoint/2010/main" val="823293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5770268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Проверка расписания приложением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5776-A950-4801-94FE-235D1D54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" y="1201837"/>
            <a:ext cx="9097970" cy="17951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256D75-FD02-48EE-B34A-E3468F1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" y="3912833"/>
            <a:ext cx="5067300" cy="215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FBDE09-9CC0-4621-B16B-AA552F10352C}"/>
              </a:ext>
            </a:extLst>
          </p:cNvPr>
          <p:cNvSpPr txBox="1"/>
          <p:nvPr/>
        </p:nvSpPr>
        <p:spPr>
          <a:xfrm>
            <a:off x="293889" y="74417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  <a:latin typeface="Calibri"/>
              </a:rPr>
              <a:t>Вносимые  данные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89AE7-F558-4605-BCED-0FD9D157D363}"/>
              </a:ext>
            </a:extLst>
          </p:cNvPr>
          <p:cNvSpPr txBox="1"/>
          <p:nvPr/>
        </p:nvSpPr>
        <p:spPr>
          <a:xfrm>
            <a:off x="293889" y="3429000"/>
            <a:ext cx="437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Результаты  проверки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51480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Фрагмент кода приложения 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BE7F8C-37F3-405A-B315-394F3428C64C}"/>
              </a:ext>
            </a:extLst>
          </p:cNvPr>
          <p:cNvSpPr txBox="1"/>
          <p:nvPr/>
        </p:nvSpPr>
        <p:spPr>
          <a:xfrm>
            <a:off x="2771800" y="6364867"/>
            <a:ext cx="641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86D58-EA26-4575-9BFF-EED6ACA1C61E}"/>
              </a:ext>
            </a:extLst>
          </p:cNvPr>
          <p:cNvSpPr txBox="1"/>
          <p:nvPr/>
        </p:nvSpPr>
        <p:spPr>
          <a:xfrm>
            <a:off x="99239" y="639910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Полный код приложения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3130F-7F82-41F9-9BE0-CD3CD6E5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241"/>
            <a:ext cx="9144000" cy="5609557"/>
          </a:xfrm>
          <a:prstGeom prst="rect">
            <a:avLst/>
          </a:prstGeom>
        </p:spPr>
      </p:pic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2915816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</a:rPr>
              <a:t>Развитие проекта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1908221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483768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316004" y="1579510"/>
            <a:ext cx="614771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2" y="1579508"/>
            <a:ext cx="706326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8" y="882521"/>
            <a:ext cx="720080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545957" y="4491472"/>
            <a:ext cx="1832235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378192" y="4709196"/>
            <a:ext cx="700306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7063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7200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0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4134728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Административный ресурс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017" y="542000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667757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499992" y="1579510"/>
            <a:ext cx="430782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3" y="1579508"/>
            <a:ext cx="890315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9" y="882521"/>
            <a:ext cx="904069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763557" y="4491472"/>
            <a:ext cx="1664427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427984" y="4709196"/>
            <a:ext cx="650514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9239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9376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156530-CDC5-4817-9AEC-496DD940E648}"/>
              </a:ext>
            </a:extLst>
          </p:cNvPr>
          <p:cNvSpPr txBox="1"/>
          <p:nvPr/>
        </p:nvSpPr>
        <p:spPr>
          <a:xfrm>
            <a:off x="2301273" y="2656271"/>
            <a:ext cx="6732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Опрос преподавателей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Статья «Поиск нежелательных явлений  в расписании ВУЗа»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Пилотный проект «Нейронная сеть в расписании </a:t>
            </a: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ВУЗа</a:t>
            </a:r>
            <a:r>
              <a:rPr lang="ru-RU" sz="1800" dirty="0">
                <a:solidFill>
                  <a:srgbClr val="FFFFFF"/>
                </a:solidFill>
                <a:latin typeface="Calibri"/>
              </a:rPr>
              <a:t>»</a:t>
            </a:r>
            <a:endParaRPr kumimoji="0" lang="ru-RU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6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836712"/>
            <a:ext cx="5966182" cy="21236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Пожалуйста, ваши</a:t>
            </a:r>
          </a:p>
          <a:p>
            <a:pPr algn="ctr"/>
            <a:r>
              <a:rPr lang="ru-RU" altLang="ru-RU" sz="4400" b="1" dirty="0">
                <a:solidFill>
                  <a:srgbClr val="FFFFFF"/>
                </a:solidFill>
              </a:rPr>
              <a:t>в</a:t>
            </a: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опросы и замечания по докладу</a:t>
            </a:r>
            <a:endParaRPr kumimoji="0" lang="ru-RU" altLang="ru-RU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1439" y="3003524"/>
            <a:ext cx="628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Автоматизированное </a:t>
            </a:r>
            <a:r>
              <a:rPr lang="ru-RU" sz="2800" b="1" dirty="0">
                <a:solidFill>
                  <a:srgbClr val="FFFF00"/>
                </a:solidFill>
                <a:latin typeface="Calibri"/>
              </a:rPr>
              <a:t>обнаружение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нежелательных явлений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97186" y="4581128"/>
            <a:ext cx="4749625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Александр  Атаман</a:t>
            </a:r>
            <a:endParaRPr kumimoji="0" lang="ru-RU" sz="2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4" y="527159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ataman_ai@almazovcentre.ru</a:t>
            </a:r>
            <a:endParaRPr kumimoji="0" lang="ru-RU" altLang="ru-RU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75EB7-9F30-4506-8246-B6F03102F064}"/>
              </a:ext>
            </a:extLst>
          </p:cNvPr>
          <p:cNvSpPr txBox="1"/>
          <p:nvPr/>
        </p:nvSpPr>
        <p:spPr>
          <a:xfrm>
            <a:off x="223389" y="6329828"/>
            <a:ext cx="7489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3ED91-3D2F-4F6E-ACA3-EE72AA7210DB}"/>
              </a:ext>
            </a:extLst>
          </p:cNvPr>
          <p:cNvSpPr txBox="1"/>
          <p:nvPr/>
        </p:nvSpPr>
        <p:spPr>
          <a:xfrm>
            <a:off x="241566" y="5910661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Код приложения можно посмотреть: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8292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Группа 182"/>
          <p:cNvGrpSpPr/>
          <p:nvPr/>
        </p:nvGrpSpPr>
        <p:grpSpPr>
          <a:xfrm>
            <a:off x="1320923" y="4489237"/>
            <a:ext cx="728123" cy="1063859"/>
            <a:chOff x="3808313" y="357165"/>
            <a:chExt cx="728123" cy="88654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8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" name="Text Box 93"/>
            <p:cNvSpPr txBox="1">
              <a:spLocks noChangeArrowheads="1"/>
            </p:cNvSpPr>
            <p:nvPr/>
          </p:nvSpPr>
          <p:spPr bwMode="auto">
            <a:xfrm>
              <a:off x="3808313" y="935937"/>
              <a:ext cx="7281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Врач</a:t>
              </a:r>
            </a:p>
          </p:txBody>
        </p:sp>
      </p:grpSp>
      <p:grpSp>
        <p:nvGrpSpPr>
          <p:cNvPr id="12" name="Группа 182"/>
          <p:cNvGrpSpPr/>
          <p:nvPr/>
        </p:nvGrpSpPr>
        <p:grpSpPr>
          <a:xfrm>
            <a:off x="4526177" y="5098118"/>
            <a:ext cx="981927" cy="1055138"/>
            <a:chOff x="3781318" y="357165"/>
            <a:chExt cx="981927" cy="879283"/>
          </a:xfrm>
        </p:grpSpPr>
        <p:grpSp>
          <p:nvGrpSpPr>
            <p:cNvPr id="13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Line 89"/>
              <p:cNvSpPr>
                <a:spLocks noChangeShapeType="1"/>
              </p:cNvSpPr>
              <p:nvPr/>
            </p:nvSpPr>
            <p:spPr bwMode="auto">
              <a:xfrm>
                <a:off x="4649" y="626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 Box 93"/>
            <p:cNvSpPr txBox="1">
              <a:spLocks noChangeArrowheads="1"/>
            </p:cNvSpPr>
            <p:nvPr/>
          </p:nvSpPr>
          <p:spPr bwMode="auto">
            <a:xfrm>
              <a:off x="3781318" y="928671"/>
              <a:ext cx="9819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cxnSp>
        <p:nvCxnSpPr>
          <p:cNvPr id="3" name="Прямая соединительная линия 2"/>
          <p:cNvCxnSpPr>
            <a:stCxn id="83" idx="0"/>
            <a:endCxn id="79" idx="2"/>
          </p:cNvCxnSpPr>
          <p:nvPr/>
        </p:nvCxnSpPr>
        <p:spPr>
          <a:xfrm flipH="1" flipV="1">
            <a:off x="5223418" y="3493030"/>
            <a:ext cx="199067" cy="46545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Прямая соединительная линия 60"/>
          <p:cNvCxnSpPr>
            <a:stCxn id="104" idx="2"/>
            <a:endCxn id="133" idx="0"/>
          </p:cNvCxnSpPr>
          <p:nvPr/>
        </p:nvCxnSpPr>
        <p:spPr>
          <a:xfrm>
            <a:off x="721583" y="3478043"/>
            <a:ext cx="65238" cy="13440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182"/>
          <p:cNvGrpSpPr/>
          <p:nvPr/>
        </p:nvGrpSpPr>
        <p:grpSpPr>
          <a:xfrm>
            <a:off x="4996270" y="3700594"/>
            <a:ext cx="1376003" cy="1036598"/>
            <a:chOff x="3607141" y="357165"/>
            <a:chExt cx="1376003" cy="863833"/>
          </a:xfrm>
        </p:grpSpPr>
        <p:grpSp>
          <p:nvGrpSpPr>
            <p:cNvPr id="65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6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 Box 93"/>
            <p:cNvSpPr txBox="1">
              <a:spLocks noChangeArrowheads="1"/>
            </p:cNvSpPr>
            <p:nvPr/>
          </p:nvSpPr>
          <p:spPr bwMode="auto">
            <a:xfrm>
              <a:off x="3607141" y="913221"/>
              <a:ext cx="13760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75" name="Прямая соединительная линия 74"/>
          <p:cNvCxnSpPr>
            <a:stCxn id="91" idx="0"/>
            <a:endCxn id="104" idx="2"/>
          </p:cNvCxnSpPr>
          <p:nvPr/>
        </p:nvCxnSpPr>
        <p:spPr>
          <a:xfrm flipH="1" flipV="1">
            <a:off x="721583" y="3478043"/>
            <a:ext cx="824383" cy="126908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4765950" y="2922127"/>
            <a:ext cx="91493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193553" y="2930105"/>
            <a:ext cx="1160812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Учебный центр</a:t>
            </a: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6216558" y="2927109"/>
            <a:ext cx="944788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Фин. отдел</a:t>
            </a: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35496" y="2907140"/>
            <a:ext cx="13721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Врачебный центр</a:t>
            </a:r>
          </a:p>
        </p:txBody>
      </p:sp>
      <p:grpSp>
        <p:nvGrpSpPr>
          <p:cNvPr id="105" name="Группа 182"/>
          <p:cNvGrpSpPr/>
          <p:nvPr/>
        </p:nvGrpSpPr>
        <p:grpSpPr>
          <a:xfrm>
            <a:off x="3282045" y="3722745"/>
            <a:ext cx="1794011" cy="1044427"/>
            <a:chOff x="3450378" y="357165"/>
            <a:chExt cx="1794011" cy="870357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450378" y="919745"/>
              <a:ext cx="17940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Преподаватель</a:t>
              </a:r>
            </a:p>
          </p:txBody>
        </p:sp>
      </p:grpSp>
      <p:cxnSp>
        <p:nvCxnSpPr>
          <p:cNvPr id="115" name="Прямая соединительная линия 114"/>
          <p:cNvCxnSpPr>
            <a:stCxn id="80" idx="2"/>
            <a:endCxn id="113" idx="0"/>
          </p:cNvCxnSpPr>
          <p:nvPr/>
        </p:nvCxnSpPr>
        <p:spPr>
          <a:xfrm>
            <a:off x="3773959" y="3501008"/>
            <a:ext cx="91064" cy="47962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82"/>
          <p:cNvGrpSpPr/>
          <p:nvPr/>
        </p:nvGrpSpPr>
        <p:grpSpPr>
          <a:xfrm>
            <a:off x="6331201" y="3758966"/>
            <a:ext cx="1389475" cy="982458"/>
            <a:chOff x="3534576" y="357165"/>
            <a:chExt cx="1389475" cy="818715"/>
          </a:xfrm>
        </p:grpSpPr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2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9" name="Text Box 93"/>
            <p:cNvSpPr txBox="1">
              <a:spLocks noChangeArrowheads="1"/>
            </p:cNvSpPr>
            <p:nvPr/>
          </p:nvSpPr>
          <p:spPr bwMode="auto">
            <a:xfrm>
              <a:off x="3534576" y="868103"/>
              <a:ext cx="13894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26" name="Прямая соединительная линия 125"/>
          <p:cNvCxnSpPr>
            <a:stCxn id="99" idx="2"/>
            <a:endCxn id="123" idx="0"/>
          </p:cNvCxnSpPr>
          <p:nvPr/>
        </p:nvCxnSpPr>
        <p:spPr>
          <a:xfrm>
            <a:off x="6688952" y="3498012"/>
            <a:ext cx="141029" cy="51884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126"/>
          <p:cNvSpPr/>
          <p:nvPr/>
        </p:nvSpPr>
        <p:spPr>
          <a:xfrm>
            <a:off x="4211960" y="980728"/>
            <a:ext cx="1330429" cy="3955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Правление</a:t>
            </a:r>
          </a:p>
        </p:txBody>
      </p:sp>
      <p:sp>
        <p:nvSpPr>
          <p:cNvPr id="128" name="Скругленный прямоугольник 127"/>
          <p:cNvSpPr/>
          <p:nvPr/>
        </p:nvSpPr>
        <p:spPr>
          <a:xfrm>
            <a:off x="5512643" y="1496646"/>
            <a:ext cx="1637116" cy="3383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Канцелярия</a:t>
            </a:r>
          </a:p>
        </p:txBody>
      </p:sp>
      <p:cxnSp>
        <p:nvCxnSpPr>
          <p:cNvPr id="129" name="Прямая соединительная линия 115"/>
          <p:cNvCxnSpPr>
            <a:stCxn id="79" idx="0"/>
            <a:endCxn id="127" idx="2"/>
          </p:cNvCxnSpPr>
          <p:nvPr/>
        </p:nvCxnSpPr>
        <p:spPr>
          <a:xfrm rot="16200000" flipV="1">
            <a:off x="4277362" y="1976070"/>
            <a:ext cx="1545870" cy="3462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15"/>
          <p:cNvCxnSpPr>
            <a:stCxn id="104" idx="0"/>
            <a:endCxn id="127" idx="2"/>
          </p:cNvCxnSpPr>
          <p:nvPr/>
        </p:nvCxnSpPr>
        <p:spPr>
          <a:xfrm rot="5400000" flipH="1" flipV="1">
            <a:off x="2033938" y="63903"/>
            <a:ext cx="1530883" cy="41555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15"/>
          <p:cNvCxnSpPr>
            <a:stCxn id="80" idx="0"/>
            <a:endCxn id="127" idx="2"/>
          </p:cNvCxnSpPr>
          <p:nvPr/>
        </p:nvCxnSpPr>
        <p:spPr>
          <a:xfrm rot="5400000" flipH="1" flipV="1">
            <a:off x="3548643" y="1601573"/>
            <a:ext cx="1553848" cy="11032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15"/>
          <p:cNvCxnSpPr>
            <a:stCxn id="99" idx="0"/>
            <a:endCxn id="127" idx="2"/>
          </p:cNvCxnSpPr>
          <p:nvPr/>
        </p:nvCxnSpPr>
        <p:spPr>
          <a:xfrm rot="16200000" flipV="1">
            <a:off x="5007638" y="1245794"/>
            <a:ext cx="1550852" cy="181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15"/>
          <p:cNvCxnSpPr>
            <a:stCxn id="128" idx="1"/>
            <a:endCxn id="127" idx="2"/>
          </p:cNvCxnSpPr>
          <p:nvPr/>
        </p:nvCxnSpPr>
        <p:spPr>
          <a:xfrm rot="10800000">
            <a:off x="4877175" y="1376258"/>
            <a:ext cx="635468" cy="28957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Скругленный прямоугольник 151"/>
          <p:cNvSpPr/>
          <p:nvPr/>
        </p:nvSpPr>
        <p:spPr>
          <a:xfrm>
            <a:off x="7668343" y="2936986"/>
            <a:ext cx="1224137" cy="548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Адм. хоз. отдел</a:t>
            </a:r>
          </a:p>
        </p:txBody>
      </p:sp>
      <p:grpSp>
        <p:nvGrpSpPr>
          <p:cNvPr id="153" name="Группа 182"/>
          <p:cNvGrpSpPr/>
          <p:nvPr/>
        </p:nvGrpSpPr>
        <p:grpSpPr>
          <a:xfrm>
            <a:off x="7698598" y="3712479"/>
            <a:ext cx="1365669" cy="1026675"/>
            <a:chOff x="3405171" y="357165"/>
            <a:chExt cx="1365669" cy="855563"/>
          </a:xfrm>
        </p:grpSpPr>
        <p:grpSp>
          <p:nvGrpSpPr>
            <p:cNvPr id="154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6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5" name="Text Box 93"/>
            <p:cNvSpPr txBox="1">
              <a:spLocks noChangeArrowheads="1"/>
            </p:cNvSpPr>
            <p:nvPr/>
          </p:nvSpPr>
          <p:spPr bwMode="auto">
            <a:xfrm>
              <a:off x="3405171" y="904951"/>
              <a:ext cx="13656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61" name="Прямая соединительная линия 125"/>
          <p:cNvCxnSpPr>
            <a:stCxn id="152" idx="2"/>
            <a:endCxn id="159" idx="0"/>
          </p:cNvCxnSpPr>
          <p:nvPr/>
        </p:nvCxnSpPr>
        <p:spPr>
          <a:xfrm>
            <a:off x="8280412" y="3485491"/>
            <a:ext cx="46371" cy="484874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15"/>
          <p:cNvCxnSpPr>
            <a:stCxn id="152" idx="0"/>
            <a:endCxn id="127" idx="2"/>
          </p:cNvCxnSpPr>
          <p:nvPr/>
        </p:nvCxnSpPr>
        <p:spPr>
          <a:xfrm rot="16200000" flipV="1">
            <a:off x="5798430" y="455003"/>
            <a:ext cx="1560729" cy="3403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Прямоугольник 218"/>
          <p:cNvSpPr/>
          <p:nvPr/>
        </p:nvSpPr>
        <p:spPr>
          <a:xfrm>
            <a:off x="5666967" y="1009215"/>
            <a:ext cx="1423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4211960" y="230839"/>
            <a:ext cx="1331081" cy="3955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Владелец</a:t>
            </a:r>
          </a:p>
        </p:txBody>
      </p:sp>
      <p:cxnSp>
        <p:nvCxnSpPr>
          <p:cNvPr id="136" name="Прямая соединительная линия 115"/>
          <p:cNvCxnSpPr>
            <a:stCxn id="127" idx="0"/>
            <a:endCxn id="135" idx="2"/>
          </p:cNvCxnSpPr>
          <p:nvPr/>
        </p:nvCxnSpPr>
        <p:spPr>
          <a:xfrm rot="5400000" flipH="1" flipV="1">
            <a:off x="4700158" y="803385"/>
            <a:ext cx="354360" cy="3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41444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Субъекты мед. организации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-24974" y="6208710"/>
            <a:ext cx="916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Информационные процедуры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сбор, обработка, хранение и публикация информации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Автоматизация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уменьшение участия человека в рутинной 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деятельности</a:t>
            </a:r>
          </a:p>
        </p:txBody>
      </p:sp>
      <p:grpSp>
        <p:nvGrpSpPr>
          <p:cNvPr id="103" name="Группа 182"/>
          <p:cNvGrpSpPr/>
          <p:nvPr/>
        </p:nvGrpSpPr>
        <p:grpSpPr>
          <a:xfrm>
            <a:off x="323528" y="4822134"/>
            <a:ext cx="1152128" cy="1055138"/>
            <a:chOff x="3732221" y="357165"/>
            <a:chExt cx="1152128" cy="879283"/>
          </a:xfrm>
        </p:grpSpPr>
        <p:grpSp>
          <p:nvGrpSpPr>
            <p:cNvPr id="10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33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5" name="Text Box 93"/>
            <p:cNvSpPr txBox="1">
              <a:spLocks noChangeArrowheads="1"/>
            </p:cNvSpPr>
            <p:nvPr/>
          </p:nvSpPr>
          <p:spPr bwMode="auto">
            <a:xfrm>
              <a:off x="3732221" y="928671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Пациент</a:t>
              </a:r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5577408" y="241837"/>
            <a:ext cx="137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Государство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5600844" y="517492"/>
            <a:ext cx="103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7133494" y="1496646"/>
            <a:ext cx="2001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Документооборот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3851920" y="2361086"/>
            <a:ext cx="1018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6802702" y="2185119"/>
            <a:ext cx="13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Орг. и мат. обеспечение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886463" y="2375057"/>
            <a:ext cx="1093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5292080" y="2185119"/>
            <a:ext cx="1336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Информ. обеспечение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62885" y="271260"/>
            <a:ext cx="1872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 населения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7287187" y="557492"/>
            <a:ext cx="1777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6" name="Прямая со стрелкой 5"/>
          <p:cNvCxnSpPr>
            <a:stCxn id="18" idx="0"/>
            <a:endCxn id="87" idx="3"/>
          </p:cNvCxnSpPr>
          <p:nvPr/>
        </p:nvCxnSpPr>
        <p:spPr>
          <a:xfrm flipH="1">
            <a:off x="2049046" y="5356004"/>
            <a:ext cx="2729169" cy="12426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Скругленный прямоугольник 161"/>
          <p:cNvSpPr/>
          <p:nvPr/>
        </p:nvSpPr>
        <p:spPr>
          <a:xfrm>
            <a:off x="1689469" y="2906187"/>
            <a:ext cx="114978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Научный центр</a:t>
            </a:r>
          </a:p>
        </p:txBody>
      </p:sp>
      <p:cxnSp>
        <p:nvCxnSpPr>
          <p:cNvPr id="163" name="Прямая соединительная линия 115"/>
          <p:cNvCxnSpPr>
            <a:stCxn id="162" idx="0"/>
            <a:endCxn id="127" idx="2"/>
          </p:cNvCxnSpPr>
          <p:nvPr/>
        </p:nvCxnSpPr>
        <p:spPr>
          <a:xfrm rot="5400000" flipH="1" flipV="1">
            <a:off x="2805803" y="834816"/>
            <a:ext cx="1529930" cy="2612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369191" y="2367953"/>
            <a:ext cx="83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Знание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6" name="Группа 182"/>
          <p:cNvGrpSpPr/>
          <p:nvPr/>
        </p:nvGrpSpPr>
        <p:grpSpPr>
          <a:xfrm>
            <a:off x="2178556" y="4132137"/>
            <a:ext cx="1001196" cy="1025055"/>
            <a:chOff x="3740047" y="357165"/>
            <a:chExt cx="1001196" cy="854212"/>
          </a:xfrm>
        </p:grpSpPr>
        <p:grpSp>
          <p:nvGrpSpPr>
            <p:cNvPr id="16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69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8" name="Text Box 93"/>
            <p:cNvSpPr txBox="1">
              <a:spLocks noChangeArrowheads="1"/>
            </p:cNvSpPr>
            <p:nvPr/>
          </p:nvSpPr>
          <p:spPr bwMode="auto">
            <a:xfrm>
              <a:off x="3740047" y="903600"/>
              <a:ext cx="10011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Ученый</a:t>
              </a:r>
            </a:p>
          </p:txBody>
        </p:sp>
      </p:grpSp>
      <p:cxnSp>
        <p:nvCxnSpPr>
          <p:cNvPr id="174" name="Прямая со стрелкой 173"/>
          <p:cNvCxnSpPr>
            <a:stCxn id="18" idx="0"/>
            <a:endCxn id="168" idx="3"/>
          </p:cNvCxnSpPr>
          <p:nvPr/>
        </p:nvCxnSpPr>
        <p:spPr>
          <a:xfrm flipH="1" flipV="1">
            <a:off x="3179752" y="4972526"/>
            <a:ext cx="1598463" cy="383478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981616" y="4814898"/>
            <a:ext cx="137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Менеджер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974330" y="5774893"/>
            <a:ext cx="192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Предприниматель</a:t>
            </a:r>
          </a:p>
        </p:txBody>
      </p:sp>
      <p:cxnSp>
        <p:nvCxnSpPr>
          <p:cNvPr id="176" name="Прямая со стрелкой 175"/>
          <p:cNvCxnSpPr>
            <a:stCxn id="18" idx="0"/>
            <a:endCxn id="108" idx="2"/>
          </p:cNvCxnSpPr>
          <p:nvPr/>
        </p:nvCxnSpPr>
        <p:spPr>
          <a:xfrm flipH="1" flipV="1">
            <a:off x="4179051" y="4767172"/>
            <a:ext cx="599164" cy="588832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8" idx="1"/>
            <a:endCxn id="41" idx="1"/>
          </p:cNvCxnSpPr>
          <p:nvPr/>
        </p:nvCxnSpPr>
        <p:spPr>
          <a:xfrm flipV="1">
            <a:off x="5102531" y="4999564"/>
            <a:ext cx="879085" cy="356441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8" idx="1"/>
            <a:endCxn id="42" idx="1"/>
          </p:cNvCxnSpPr>
          <p:nvPr/>
        </p:nvCxnSpPr>
        <p:spPr>
          <a:xfrm>
            <a:off x="5102531" y="5356005"/>
            <a:ext cx="1871799" cy="6035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180" name="Прямая со стрелкой 179"/>
          <p:cNvCxnSpPr/>
          <p:nvPr/>
        </p:nvCxnSpPr>
        <p:spPr>
          <a:xfrm>
            <a:off x="6921103" y="439954"/>
            <a:ext cx="305125" cy="1749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3"/>
            <a:endCxn id="93" idx="1"/>
          </p:cNvCxnSpPr>
          <p:nvPr/>
        </p:nvCxnSpPr>
        <p:spPr>
          <a:xfrm>
            <a:off x="6640383" y="702158"/>
            <a:ext cx="646804" cy="922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74"/>
          <p:cNvCxnSpPr>
            <a:stCxn id="172" idx="0"/>
            <a:endCxn id="162" idx="2"/>
          </p:cNvCxnSpPr>
          <p:nvPr/>
        </p:nvCxnSpPr>
        <p:spPr>
          <a:xfrm flipH="1" flipV="1">
            <a:off x="2264362" y="3477090"/>
            <a:ext cx="207503" cy="91293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6610987" y="525149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Инноватор</a:t>
            </a:r>
          </a:p>
        </p:txBody>
      </p:sp>
      <p:cxnSp>
        <p:nvCxnSpPr>
          <p:cNvPr id="229" name="Прямая со стрелкой 228"/>
          <p:cNvCxnSpPr>
            <a:stCxn id="18" idx="1"/>
            <a:endCxn id="226" idx="1"/>
          </p:cNvCxnSpPr>
          <p:nvPr/>
        </p:nvCxnSpPr>
        <p:spPr>
          <a:xfrm>
            <a:off x="5102531" y="5356005"/>
            <a:ext cx="1508456" cy="801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2472646" y="5427530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Возможные роли: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5676592" y="-41787"/>
            <a:ext cx="2543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Основная цель владельца: </a:t>
            </a:r>
          </a:p>
        </p:txBody>
      </p:sp>
    </p:spTree>
    <p:extLst>
      <p:ext uri="{BB962C8B-B14F-4D97-AF65-F5344CB8AC3E}">
        <p14:creationId xmlns:p14="http://schemas.microsoft.com/office/powerpoint/2010/main" val="960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71600" y="56409"/>
            <a:ext cx="471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4830827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</a:t>
            </a:r>
            <a:r>
              <a:rPr lang="en-US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endParaRPr lang="ru-RU" sz="1800" b="1" cap="none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DBAFF-F55A-4E53-8D93-0CF2E40F3778}"/>
              </a:ext>
            </a:extLst>
          </p:cNvPr>
          <p:cNvSpPr txBox="1"/>
          <p:nvPr/>
        </p:nvSpPr>
        <p:spPr>
          <a:xfrm>
            <a:off x="3855194" y="412699"/>
            <a:ext cx="46970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Проверка расписания: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 вносит в форму сводку занятий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Приложение развертывает сводку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Каждое занятие проверяется на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терминале выводится Нежелательные явления: Предупреждения и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конце проверки формируется отчет по Нежелательным явлениям 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3723771" y="-45923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CB37F-5A4A-4503-B669-7D75456C1E6A}"/>
              </a:ext>
            </a:extLst>
          </p:cNvPr>
          <p:cNvSpPr txBox="1"/>
          <p:nvPr/>
        </p:nvSpPr>
        <p:spPr>
          <a:xfrm>
            <a:off x="4343216" y="5219050"/>
            <a:ext cx="145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 form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99199FF-5457-4F30-9937-C239C3732AF5}"/>
              </a:ext>
            </a:extLst>
          </p:cNvPr>
          <p:cNvGraphicFramePr>
            <a:graphicFrameLocks noGrp="1"/>
          </p:cNvGraphicFramePr>
          <p:nvPr/>
        </p:nvGraphicFramePr>
        <p:xfrm>
          <a:off x="3597883" y="4152185"/>
          <a:ext cx="547260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5">
                  <a:extLst>
                    <a:ext uri="{9D8B030D-6E8A-4147-A177-3AD203B41FA5}">
                      <a16:colId xmlns:a16="http://schemas.microsoft.com/office/drawing/2014/main" val="4083592931"/>
                    </a:ext>
                  </a:extLst>
                </a:gridCol>
                <a:gridCol w="454994">
                  <a:extLst>
                    <a:ext uri="{9D8B030D-6E8A-4147-A177-3AD203B41FA5}">
                      <a16:colId xmlns:a16="http://schemas.microsoft.com/office/drawing/2014/main" val="4147094104"/>
                    </a:ext>
                  </a:extLst>
                </a:gridCol>
                <a:gridCol w="512736">
                  <a:extLst>
                    <a:ext uri="{9D8B030D-6E8A-4147-A177-3AD203B41FA5}">
                      <a16:colId xmlns:a16="http://schemas.microsoft.com/office/drawing/2014/main" val="4029349733"/>
                    </a:ext>
                  </a:extLst>
                </a:gridCol>
                <a:gridCol w="489274">
                  <a:extLst>
                    <a:ext uri="{9D8B030D-6E8A-4147-A177-3AD203B41FA5}">
                      <a16:colId xmlns:a16="http://schemas.microsoft.com/office/drawing/2014/main" val="120343605"/>
                    </a:ext>
                  </a:extLst>
                </a:gridCol>
                <a:gridCol w="3738119">
                  <a:extLst>
                    <a:ext uri="{9D8B030D-6E8A-4147-A177-3AD203B41FA5}">
                      <a16:colId xmlns:a16="http://schemas.microsoft.com/office/drawing/2014/main" val="3322444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les_1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les_2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Undesirable Effect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8600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Error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Преподаватель не может одновременно находится в разных аудиториях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96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Alarm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 проводится  раньше лекции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79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F13F48-E5C1-485B-8A48-460B6B059936}"/>
              </a:ext>
            </a:extLst>
          </p:cNvPr>
          <p:cNvSpPr txBox="1"/>
          <p:nvPr/>
        </p:nvSpPr>
        <p:spPr>
          <a:xfrm>
            <a:off x="4340909" y="3700034"/>
            <a:ext cx="186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report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A9871-3F13-4BD0-9284-1CF6A220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/>
        </p:blipFill>
        <p:spPr>
          <a:xfrm>
            <a:off x="21237" y="319117"/>
            <a:ext cx="3598908" cy="5380300"/>
          </a:xfrm>
          <a:prstGeom prst="rect">
            <a:avLst/>
          </a:prstGeom>
        </p:spPr>
      </p:pic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4621584-7F43-499E-B5D4-F9460AE87587}"/>
              </a:ext>
            </a:extLst>
          </p:cNvPr>
          <p:cNvGraphicFramePr>
            <a:graphicFrameLocks noGrp="1"/>
          </p:cNvGraphicFramePr>
          <p:nvPr/>
        </p:nvGraphicFramePr>
        <p:xfrm>
          <a:off x="149458" y="5718674"/>
          <a:ext cx="8022942" cy="1100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11">
                  <a:extLst>
                    <a:ext uri="{9D8B030D-6E8A-4147-A177-3AD203B41FA5}">
                      <a16:colId xmlns:a16="http://schemas.microsoft.com/office/drawing/2014/main" val="753893624"/>
                    </a:ext>
                  </a:extLst>
                </a:gridCol>
                <a:gridCol w="428525">
                  <a:extLst>
                    <a:ext uri="{9D8B030D-6E8A-4147-A177-3AD203B41FA5}">
                      <a16:colId xmlns:a16="http://schemas.microsoft.com/office/drawing/2014/main" val="560121650"/>
                    </a:ext>
                  </a:extLst>
                </a:gridCol>
                <a:gridCol w="309489">
                  <a:extLst>
                    <a:ext uri="{9D8B030D-6E8A-4147-A177-3AD203B41FA5}">
                      <a16:colId xmlns:a16="http://schemas.microsoft.com/office/drawing/2014/main" val="238514590"/>
                    </a:ext>
                  </a:extLst>
                </a:gridCol>
                <a:gridCol w="357104">
                  <a:extLst>
                    <a:ext uri="{9D8B030D-6E8A-4147-A177-3AD203B41FA5}">
                      <a16:colId xmlns:a16="http://schemas.microsoft.com/office/drawing/2014/main" val="942931802"/>
                    </a:ext>
                  </a:extLst>
                </a:gridCol>
                <a:gridCol w="1009341">
                  <a:extLst>
                    <a:ext uri="{9D8B030D-6E8A-4147-A177-3AD203B41FA5}">
                      <a16:colId xmlns:a16="http://schemas.microsoft.com/office/drawing/2014/main" val="992409773"/>
                    </a:ext>
                  </a:extLst>
                </a:gridCol>
                <a:gridCol w="474649">
                  <a:extLst>
                    <a:ext uri="{9D8B030D-6E8A-4147-A177-3AD203B41FA5}">
                      <a16:colId xmlns:a16="http://schemas.microsoft.com/office/drawing/2014/main" val="471560923"/>
                    </a:ext>
                  </a:extLst>
                </a:gridCol>
                <a:gridCol w="1174491">
                  <a:extLst>
                    <a:ext uri="{9D8B030D-6E8A-4147-A177-3AD203B41FA5}">
                      <a16:colId xmlns:a16="http://schemas.microsoft.com/office/drawing/2014/main" val="28419525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35042237"/>
                    </a:ext>
                  </a:extLst>
                </a:gridCol>
                <a:gridCol w="1714997">
                  <a:extLst>
                    <a:ext uri="{9D8B030D-6E8A-4147-A177-3AD203B41FA5}">
                      <a16:colId xmlns:a16="http://schemas.microsoft.com/office/drawing/2014/main" val="3982788847"/>
                    </a:ext>
                  </a:extLst>
                </a:gridCol>
                <a:gridCol w="949299">
                  <a:extLst>
                    <a:ext uri="{9D8B030D-6E8A-4147-A177-3AD203B41FA5}">
                      <a16:colId xmlns:a16="http://schemas.microsoft.com/office/drawing/2014/main" val="3197980631"/>
                    </a:ext>
                  </a:extLst>
                </a:gridCol>
              </a:tblGrid>
              <a:tr h="2151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#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pair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discipline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teacher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auditory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84505"/>
                  </a:ext>
                </a:extLst>
              </a:tr>
              <a:tr h="2399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4142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Лекция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828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67627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50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10F83E-54C2-4F66-84FE-25808F796224}"/>
              </a:ext>
            </a:extLst>
          </p:cNvPr>
          <p:cNvSpPr txBox="1"/>
          <p:nvPr/>
        </p:nvSpPr>
        <p:spPr>
          <a:xfrm>
            <a:off x="3842246" y="2739413"/>
            <a:ext cx="461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8735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Сценарий заполнения Расписания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8EAF-2ACB-493E-93E4-FE3DD5DB8559}"/>
              </a:ext>
            </a:extLst>
          </p:cNvPr>
          <p:cNvSpPr txBox="1"/>
          <p:nvPr/>
        </p:nvSpPr>
        <p:spPr>
          <a:xfrm>
            <a:off x="467544" y="692696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сценарий</a:t>
            </a:r>
          </a:p>
          <a:p>
            <a:pPr marL="342900" indent="-342900">
              <a:buAutoNum type="arabicPeriod"/>
            </a:pPr>
            <a:r>
              <a:rPr lang="ru-RU" dirty="0"/>
              <a:t>Загружаются хранимые объекты</a:t>
            </a:r>
          </a:p>
          <a:p>
            <a:pPr marL="342900" indent="-342900">
              <a:buAutoNum type="arabicPeriod"/>
            </a:pPr>
            <a:r>
              <a:rPr lang="ru-RU" dirty="0"/>
              <a:t>Размещается в расписании первый учебный курс по времени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В оставшиеся места размещается в расписании следующий курс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Пункты 2 и 3 повторяются до окончания курсов</a:t>
            </a:r>
          </a:p>
          <a:p>
            <a:endParaRPr lang="ru-RU" dirty="0"/>
          </a:p>
          <a:p>
            <a:r>
              <a:rPr lang="ru-RU" dirty="0"/>
              <a:t>Ограничения:</a:t>
            </a:r>
          </a:p>
          <a:p>
            <a:pPr marL="342900" indent="-342900">
              <a:buAutoNum type="arabicPeriod"/>
            </a:pPr>
            <a:r>
              <a:rPr lang="ru-RU" dirty="0"/>
              <a:t>Субъекты не могут быть одновременно в разных местах (Ошибка)</a:t>
            </a:r>
          </a:p>
          <a:p>
            <a:pPr marL="342900" indent="-342900">
              <a:buAutoNum type="arabicPeriod"/>
            </a:pPr>
            <a:r>
              <a:rPr lang="ru-RU" dirty="0"/>
              <a:t>Семинар перед лекцией (Предупреждение)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1921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75539" y="764704"/>
            <a:ext cx="214349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временные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80836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Нежелательные явления (НЯ)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2847991" y="796841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079075" y="850035"/>
            <a:ext cx="162096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97570" y="1781674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7090447" y="840566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702199" y="1846633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048257" y="1765296"/>
            <a:ext cx="1823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7129827" y="1633598"/>
            <a:ext cx="1823090" cy="897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141498" y="2671253"/>
            <a:ext cx="2376264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757767" y="2734091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3" name="Скругленный прямоугольник 38">
            <a:extLst>
              <a:ext uri="{FF2B5EF4-FFF2-40B4-BE49-F238E27FC236}">
                <a16:creationId xmlns:a16="http://schemas.microsoft.com/office/drawing/2014/main" id="{C3E4507C-822C-4B0D-9FB8-29AB54894731}"/>
              </a:ext>
            </a:extLst>
          </p:cNvPr>
          <p:cNvSpPr/>
          <p:nvPr/>
        </p:nvSpPr>
        <p:spPr>
          <a:xfrm>
            <a:off x="5082082" y="2808609"/>
            <a:ext cx="1728192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 Очность лекций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218009" y="2696437"/>
            <a:ext cx="1728193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76" name="Скругленный прямоугольник 38">
            <a:extLst>
              <a:ext uri="{FF2B5EF4-FFF2-40B4-BE49-F238E27FC236}">
                <a16:creationId xmlns:a16="http://schemas.microsoft.com/office/drawing/2014/main" id="{1EB3D2E4-D4C2-4F87-B921-96B5A367901E}"/>
              </a:ext>
            </a:extLst>
          </p:cNvPr>
          <p:cNvSpPr/>
          <p:nvPr/>
        </p:nvSpPr>
        <p:spPr>
          <a:xfrm>
            <a:off x="7296157" y="3609319"/>
            <a:ext cx="1752485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Лекции раньше семинаров</a:t>
            </a:r>
          </a:p>
        </p:txBody>
      </p:sp>
      <p:sp>
        <p:nvSpPr>
          <p:cNvPr id="78" name="Скругленный прямоугольник 38">
            <a:extLst>
              <a:ext uri="{FF2B5EF4-FFF2-40B4-BE49-F238E27FC236}">
                <a16:creationId xmlns:a16="http://schemas.microsoft.com/office/drawing/2014/main" id="{302B09A0-CC9A-4CBC-AFBB-19D016869192}"/>
              </a:ext>
            </a:extLst>
          </p:cNvPr>
          <p:cNvSpPr/>
          <p:nvPr/>
        </p:nvSpPr>
        <p:spPr>
          <a:xfrm>
            <a:off x="243388" y="3678286"/>
            <a:ext cx="174535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Много занятий в Солнечном</a:t>
            </a:r>
          </a:p>
        </p:txBody>
      </p:sp>
      <p:sp>
        <p:nvSpPr>
          <p:cNvPr id="79" name="Скругленный прямоугольник 38">
            <a:extLst>
              <a:ext uri="{FF2B5EF4-FFF2-40B4-BE49-F238E27FC236}">
                <a16:creationId xmlns:a16="http://schemas.microsoft.com/office/drawing/2014/main" id="{78DF87A0-83AB-48E0-B3DD-AF925CC4E585}"/>
              </a:ext>
            </a:extLst>
          </p:cNvPr>
          <p:cNvSpPr/>
          <p:nvPr/>
        </p:nvSpPr>
        <p:spPr>
          <a:xfrm>
            <a:off x="2823860" y="3561820"/>
            <a:ext cx="1745355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 Много занятий в городе</a:t>
            </a:r>
          </a:p>
        </p:txBody>
      </p:sp>
      <p:sp>
        <p:nvSpPr>
          <p:cNvPr id="81" name="Скругленный прямоугольник 38">
            <a:extLst>
              <a:ext uri="{FF2B5EF4-FFF2-40B4-BE49-F238E27FC236}">
                <a16:creationId xmlns:a16="http://schemas.microsoft.com/office/drawing/2014/main" id="{2F386C76-C3AA-4518-8CA9-05F613079BE9}"/>
              </a:ext>
            </a:extLst>
          </p:cNvPr>
          <p:cNvSpPr/>
          <p:nvPr/>
        </p:nvSpPr>
        <p:spPr>
          <a:xfrm>
            <a:off x="5082082" y="3433946"/>
            <a:ext cx="2110486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 Половина пар проходит в солнечном половина в городе.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197570" y="451465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Скругленный прямоугольник 38">
            <a:extLst>
              <a:ext uri="{FF2B5EF4-FFF2-40B4-BE49-F238E27FC236}">
                <a16:creationId xmlns:a16="http://schemas.microsoft.com/office/drawing/2014/main" id="{9B779292-55E2-4EC9-A449-A7B41CEE3010}"/>
              </a:ext>
            </a:extLst>
          </p:cNvPr>
          <p:cNvSpPr/>
          <p:nvPr/>
        </p:nvSpPr>
        <p:spPr>
          <a:xfrm>
            <a:off x="2666527" y="4449278"/>
            <a:ext cx="2185742" cy="9965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 в одной части недели</a:t>
            </a: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5079075" y="4514656"/>
            <a:ext cx="2317936" cy="8403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169658" y="5679767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Выделено 19 НЯ из 334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1340044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3313266" y="1520785"/>
            <a:ext cx="1873397" cy="589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Ограничения по трансферу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4"/>
            <a:ext cx="5176512" cy="626347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Кластеры нежелательных явлений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1979712" y="3182355"/>
            <a:ext cx="1777259" cy="6263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Окна между занятиями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183215" y="3179302"/>
            <a:ext cx="2125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Ограничения занятости  ресурсов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79512" y="1571072"/>
            <a:ext cx="207017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6371306" y="1439510"/>
            <a:ext cx="2321488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Нет персонализации расписания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2476854" y="740808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 19 НЯ выделено 5 кластеров из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C39BF-9E6F-43AF-A24C-D98C4A27557A}"/>
              </a:ext>
            </a:extLst>
          </p:cNvPr>
          <p:cNvSpPr txBox="1"/>
          <p:nvPr/>
        </p:nvSpPr>
        <p:spPr>
          <a:xfrm>
            <a:off x="70541" y="5060314"/>
            <a:ext cx="9082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очность)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(промежутки времени между парами, между лекциями и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занятости  ресурсов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535E1120-4E50-40A1-ADA4-D041978377FF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D4692-1882-4CA8-A643-E75F04C6EB4F}"/>
              </a:ext>
            </a:extLst>
          </p:cNvPr>
          <p:cNvSpPr txBox="1"/>
          <p:nvPr/>
        </p:nvSpPr>
        <p:spPr>
          <a:xfrm>
            <a:off x="827584" y="232464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E44B2-6620-4136-A51B-6425EACF51C2}"/>
              </a:ext>
            </a:extLst>
          </p:cNvPr>
          <p:cNvSpPr txBox="1"/>
          <p:nvPr/>
        </p:nvSpPr>
        <p:spPr>
          <a:xfrm>
            <a:off x="3930905" y="226769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B2422-B88B-4249-8483-E4DE0663B02E}"/>
              </a:ext>
            </a:extLst>
          </p:cNvPr>
          <p:cNvSpPr txBox="1"/>
          <p:nvPr/>
        </p:nvSpPr>
        <p:spPr>
          <a:xfrm>
            <a:off x="7212991" y="2179659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65DB4-F27D-4163-B3BA-9CFB126F3F44}"/>
              </a:ext>
            </a:extLst>
          </p:cNvPr>
          <p:cNvSpPr txBox="1"/>
          <p:nvPr/>
        </p:nvSpPr>
        <p:spPr>
          <a:xfrm>
            <a:off x="2483768" y="388051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FD7A5-239C-40BD-BA81-0FC515CE237C}"/>
              </a:ext>
            </a:extLst>
          </p:cNvPr>
          <p:cNvSpPr txBox="1"/>
          <p:nvPr/>
        </p:nvSpPr>
        <p:spPr>
          <a:xfrm>
            <a:off x="6052247" y="388780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D224D-07E5-45DB-A688-31DAD2665EA0}"/>
              </a:ext>
            </a:extLst>
          </p:cNvPr>
          <p:cNvSpPr txBox="1"/>
          <p:nvPr/>
        </p:nvSpPr>
        <p:spPr>
          <a:xfrm>
            <a:off x="3563888" y="4450822"/>
            <a:ext cx="2150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  334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016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8" y="-146672"/>
            <a:ext cx="4384424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Группировка НЯ</a:t>
            </a:r>
            <a:endParaRPr lang="ru-RU" sz="14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/>
        </p:nvGraphicFramePr>
        <p:xfrm>
          <a:off x="51361" y="1124744"/>
          <a:ext cx="9041278" cy="490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167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3449057">
                  <a:extLst>
                    <a:ext uri="{9D8B030D-6E8A-4147-A177-3AD203B41FA5}">
                      <a16:colId xmlns:a16="http://schemas.microsoft.com/office/drawing/2014/main" val="2546388829"/>
                    </a:ext>
                  </a:extLst>
                </a:gridCol>
                <a:gridCol w="532005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194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Группировка НЯ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НЯ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 rowSpan="5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 17%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 12%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 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один день 9%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одной части недели 8%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313702"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 13%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34567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поиском)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96011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Запоздалое  оповещения о переносах занятий 5%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4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между занятиями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5322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4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в между занятиями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Большие промежутки между лекциями и ПЗ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5 </a:t>
                      </a:r>
                    </a:p>
                    <a:p>
                      <a:pPr algn="ctr" fontAlgn="b"/>
                      <a:endParaRPr lang="ru-RU" dirty="0">
                        <a:solidFill>
                          <a:srgbClr val="FFFF00"/>
                        </a:solidFill>
                        <a:latin typeface="+mn-lt"/>
                      </a:endParaRP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Ограничения занятости ресурсов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8% </a:t>
                      </a:r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806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1683066" y="1355359"/>
            <a:ext cx="817045" cy="7345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82494" y="2114901"/>
            <a:ext cx="1524292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805805" y="847083"/>
            <a:ext cx="1836990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1798094" y="2131170"/>
            <a:ext cx="1321564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4339566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33490"/>
            <a:ext cx="136219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1355" y="308604"/>
            <a:ext cx="1823090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883275" y="313317"/>
            <a:ext cx="2081227" cy="9374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03626" y="5549196"/>
            <a:ext cx="1301507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0195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56628" y="5512884"/>
            <a:ext cx="1482417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479420" y="5981305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нежелательные явления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23679" y="350725"/>
            <a:ext cx="183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изменять?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91332" y="983339"/>
            <a:ext cx="522034" cy="1056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18">
            <a:extLst>
              <a:ext uri="{FF2B5EF4-FFF2-40B4-BE49-F238E27FC236}">
                <a16:creationId xmlns:a16="http://schemas.microsoft.com/office/drawing/2014/main" id="{C95ED69C-6E26-4121-AABE-F79C68A645E3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884082" y="1274683"/>
            <a:ext cx="800776" cy="8796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75943" y="4637297"/>
            <a:ext cx="1754270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43981" y="973897"/>
            <a:ext cx="535748" cy="10620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293697" y="6088343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97629" y="4733927"/>
            <a:ext cx="1754270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12627" y="4347891"/>
            <a:ext cx="681657" cy="27992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26832" y="5440410"/>
            <a:ext cx="674933" cy="6209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24328" y="4239374"/>
            <a:ext cx="1003562" cy="15434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64760" y="3703696"/>
            <a:ext cx="1040235" cy="10202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53712" y="5088223"/>
            <a:ext cx="675370" cy="13248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945080" y="3704243"/>
            <a:ext cx="1036496" cy="1022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16200000" flipH="1">
            <a:off x="7004975" y="3489193"/>
            <a:ext cx="2295919" cy="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3485186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5400000" flipH="1" flipV="1">
            <a:off x="334443" y="5029259"/>
            <a:ext cx="103987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8">
            <a:extLst>
              <a:ext uri="{FF2B5EF4-FFF2-40B4-BE49-F238E27FC236}">
                <a16:creationId xmlns:a16="http://schemas.microsoft.com/office/drawing/2014/main" id="{7DDB3963-2FC8-4113-97C2-3402E5ADC803}"/>
              </a:ext>
            </a:extLst>
          </p:cNvPr>
          <p:cNvCxnSpPr>
            <a:cxnSpLocks/>
            <a:stCxn id="61" idx="2"/>
            <a:endCxn id="127" idx="0"/>
          </p:cNvCxnSpPr>
          <p:nvPr/>
        </p:nvCxnSpPr>
        <p:spPr>
          <a:xfrm rot="16200000" flipH="1">
            <a:off x="406388" y="3187674"/>
            <a:ext cx="886245" cy="9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5400000">
            <a:off x="4899824" y="3652941"/>
            <a:ext cx="2155927" cy="60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68038" y="4493405"/>
            <a:ext cx="488689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898719" y="452786"/>
            <a:ext cx="1398253" cy="1109890"/>
          </a:xfrm>
          <a:prstGeom prst="bentConnector3">
            <a:avLst>
              <a:gd name="adj1" fmla="val 11634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6880" cy="134619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73232"/>
            <a:ext cx="387569" cy="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hape 18">
            <a:extLst>
              <a:ext uri="{FF2B5EF4-FFF2-40B4-BE49-F238E27FC236}">
                <a16:creationId xmlns:a16="http://schemas.microsoft.com/office/drawing/2014/main" id="{3126A80C-4898-4446-A450-C941EE98EB26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139045" y="6096231"/>
            <a:ext cx="1154652" cy="3093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41374" y="633872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2712508" y="1245840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B1C072-C816-48C5-92D2-F670BB589F66}"/>
              </a:ext>
            </a:extLst>
          </p:cNvPr>
          <p:cNvSpPr txBox="1"/>
          <p:nvPr/>
        </p:nvSpPr>
        <p:spPr>
          <a:xfrm>
            <a:off x="3888703" y="-25798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C7CBE9-2DC0-4602-B20F-CA4750005F76}"/>
              </a:ext>
            </a:extLst>
          </p:cNvPr>
          <p:cNvSpPr txBox="1"/>
          <p:nvPr/>
        </p:nvSpPr>
        <p:spPr>
          <a:xfrm>
            <a:off x="2372973" y="2901686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7568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Разумные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874388" y="1847494"/>
            <a:ext cx="581298" cy="4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 согласовано с электричками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322513" y="1092005"/>
            <a:ext cx="1680645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 раньше семинаров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251520" y="2140345"/>
            <a:ext cx="1831437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и семинары по очереди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3779912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Мало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43032"/>
            <a:ext cx="136219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Редкие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0842" y="369968"/>
            <a:ext cx="1823090" cy="8061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Своевременные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982573" y="407450"/>
            <a:ext cx="1900795" cy="739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расписании легко ориентироваться и искать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53418" y="5581672"/>
            <a:ext cx="1206513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Более низкая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Минимум ошибок расписания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6919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63171" y="5534954"/>
            <a:ext cx="1659186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профильным предметам чередуются с непрофильными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728671" y="6007656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54563" y="369968"/>
            <a:ext cx="261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изменять? Цели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47194" y="932477"/>
            <a:ext cx="626116" cy="10545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18078" y="4617125"/>
            <a:ext cx="1865925" cy="805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распределения ресурсов</a:t>
            </a: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16621" y="947049"/>
            <a:ext cx="596679" cy="10548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364805" y="6105894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25908" y="4693583"/>
            <a:ext cx="1923793" cy="7395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46198" y="4401051"/>
            <a:ext cx="683586" cy="2726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69999" y="5488087"/>
            <a:ext cx="672749" cy="562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60756" y="4202946"/>
            <a:ext cx="1025632" cy="16383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91453" y="3690045"/>
            <a:ext cx="999891" cy="10071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62781" y="5043734"/>
            <a:ext cx="728341" cy="1395978"/>
          </a:xfrm>
          <a:prstGeom prst="bentConnector3">
            <a:avLst>
              <a:gd name="adj1" fmla="val 527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691945" y="3397723"/>
            <a:ext cx="996152" cy="15955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5400000">
            <a:off x="7014043" y="3478377"/>
            <a:ext cx="2275747" cy="17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2925532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16200000" flipV="1">
            <a:off x="319353" y="5044349"/>
            <a:ext cx="1072350" cy="22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16200000" flipH="1">
            <a:off x="4929878" y="3635655"/>
            <a:ext cx="2115583" cy="2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74507" y="4486936"/>
            <a:ext cx="475750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929145" y="483211"/>
            <a:ext cx="1336889" cy="1110403"/>
          </a:xfrm>
          <a:prstGeom prst="bentConnector3">
            <a:avLst>
              <a:gd name="adj1" fmla="val 11709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4843" cy="132602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60293"/>
            <a:ext cx="315848" cy="30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8">
            <a:extLst>
              <a:ext uri="{FF2B5EF4-FFF2-40B4-BE49-F238E27FC236}">
                <a16:creationId xmlns:a16="http://schemas.microsoft.com/office/drawing/2014/main" id="{9AFE2DF5-350C-4242-B0E1-66BCBBCC2069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322357" y="6118301"/>
            <a:ext cx="1042448" cy="304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Номер слайда 2">
            <a:extLst>
              <a:ext uri="{FF2B5EF4-FFF2-40B4-BE49-F238E27FC236}">
                <a16:creationId xmlns:a16="http://schemas.microsoft.com/office/drawing/2014/main" id="{240DD8CE-252E-489C-8AE3-DCBA52892F75}"/>
              </a:ext>
            </a:extLst>
          </p:cNvPr>
          <p:cNvSpPr txBox="1">
            <a:spLocks/>
          </p:cNvSpPr>
          <p:nvPr/>
        </p:nvSpPr>
        <p:spPr>
          <a:xfrm>
            <a:off x="8172400" y="63226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27F876-9408-4524-B73F-CA9432E1276F}"/>
              </a:ext>
            </a:extLst>
          </p:cNvPr>
          <p:cNvSpPr txBox="1"/>
          <p:nvPr/>
        </p:nvSpPr>
        <p:spPr>
          <a:xfrm>
            <a:off x="5332692" y="5736985"/>
            <a:ext cx="239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FAD1E2-C523-4CBA-BB63-17D202A42AE3}"/>
              </a:ext>
            </a:extLst>
          </p:cNvPr>
          <p:cNvSpPr txBox="1"/>
          <p:nvPr/>
        </p:nvSpPr>
        <p:spPr>
          <a:xfrm>
            <a:off x="1604530" y="287686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917B14-4934-4701-A3F3-AF63FA86C8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418511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37"/>
          <p:cNvSpPr>
            <a:spLocks noChangeArrowheads="1"/>
          </p:cNvSpPr>
          <p:nvPr/>
        </p:nvSpPr>
        <p:spPr bwMode="auto">
          <a:xfrm>
            <a:off x="2209960" y="6321589"/>
            <a:ext cx="4519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ru-RU" sz="2400" b="1" dirty="0">
                <a:solidFill>
                  <a:srgbClr val="FFFFFF"/>
                </a:solidFill>
              </a:rPr>
              <a:t>fatkin_ayu@almazovcentre.ru </a:t>
            </a:r>
            <a:endParaRPr lang="ru-RU" altLang="ru-RU" sz="3600" b="1" dirty="0">
              <a:solidFill>
                <a:srgbClr val="FFFF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68590" y="5322959"/>
            <a:ext cx="8444558" cy="818589"/>
          </a:xfrm>
        </p:spPr>
        <p:txBody>
          <a:bodyPr anchor="ctr"/>
          <a:lstStyle/>
          <a:p>
            <a:pPr lvl="0" algn="ctr">
              <a:spcBef>
                <a:spcPts val="0"/>
              </a:spcBef>
            </a:pPr>
            <a:r>
              <a:rPr lang="ru-RU" sz="2800" b="1" cap="none" dirty="0"/>
              <a:t>Научный руководитель – </a:t>
            </a:r>
            <a:br>
              <a:rPr lang="ru-RU" sz="2800" b="1" cap="none" dirty="0"/>
            </a:br>
            <a:r>
              <a:rPr lang="ru-RU" sz="2800" b="1" cap="none" dirty="0"/>
              <a:t>Александр  Юрьевич Фатькин,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к.х.н., доцент </a:t>
            </a:r>
            <a:endParaRPr lang="ru-RU" sz="2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72536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b="1" dirty="0">
                <a:solidFill>
                  <a:srgbClr val="FFFFFF"/>
                </a:solidFill>
              </a:rPr>
              <a:t>Институт медицинского образования  ФБГУ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 исследовательский центр </a:t>
            </a:r>
            <a:b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</a:br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им. В.А. Алмазова</a:t>
            </a:r>
            <a:endParaRPr lang="ru-RU" altLang="ru-RU" sz="24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BE02C6-7E43-4D6E-9F02-4E222450D835}" type="slidenum">
              <a:rPr lang="ru-RU" altLang="ru-RU" sz="2800" b="1">
                <a:solidFill>
                  <a:srgbClr val="FFFF0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ru-RU" altLang="ru-RU" sz="2800" b="1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8590" y="1903938"/>
            <a:ext cx="810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FF00"/>
                </a:solidFill>
              </a:rPr>
              <a:t>Автоматизированное обнаружение нежелательных явлений</a:t>
            </a:r>
          </a:p>
          <a:p>
            <a:pPr algn="ctr"/>
            <a:r>
              <a:rPr lang="ru-RU" sz="4000" b="1" dirty="0">
                <a:solidFill>
                  <a:srgbClr val="FFFF00"/>
                </a:solidFill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3834337"/>
            <a:ext cx="7489167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1" cap="none" dirty="0"/>
              <a:t>Александр  Атаман,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студент 120 группы</a:t>
            </a:r>
            <a:endParaRPr lang="ru-RU" sz="2800" cap="none" dirty="0">
              <a:solidFill>
                <a:srgbClr val="FFFFFF"/>
              </a:solidFill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5" y="454044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altLang="ru-RU" sz="2400" b="1" dirty="0"/>
              <a:t>ataman_ai@almazovcentre.ru</a:t>
            </a:r>
            <a:endParaRPr lang="ru-RU" alt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48561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3805091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Расписания на семестр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CD0B27B-645A-443D-9B70-6A0D983F3796}"/>
              </a:ext>
            </a:extLst>
          </p:cNvPr>
          <p:cNvGrpSpPr/>
          <p:nvPr/>
        </p:nvGrpSpPr>
        <p:grpSpPr>
          <a:xfrm>
            <a:off x="169708" y="383766"/>
            <a:ext cx="8804583" cy="3538441"/>
            <a:chOff x="169708" y="316027"/>
            <a:chExt cx="8804583" cy="3538441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1E3988AA-F91A-49F8-B171-367FBC7B6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316027"/>
              <a:ext cx="8804583" cy="1450534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597AB893-DE83-4DF2-937E-661CAD45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1692984"/>
              <a:ext cx="8100392" cy="1344912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D7016D8-CF6E-4F89-B5A6-47D74CBD9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17447"/>
            <a:stretch/>
          </p:blipFill>
          <p:spPr>
            <a:xfrm>
              <a:off x="169709" y="3037897"/>
              <a:ext cx="6634540" cy="816571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41675B7-15FF-4D10-9209-1A0B58E41D81}"/>
              </a:ext>
            </a:extLst>
          </p:cNvPr>
          <p:cNvSpPr txBox="1"/>
          <p:nvPr/>
        </p:nvSpPr>
        <p:spPr>
          <a:xfrm>
            <a:off x="9659" y="4476882"/>
            <a:ext cx="909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F2123">
                    <a:lumMod val="10000"/>
                    <a:lumOff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лекционного типа 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осенний семестр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1-2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лекционного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3-18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семинарского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семинарского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элективным дисциплинам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промежуточной аттестации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1FDCC9-AB94-4ADA-B8B0-B6344B17650B}"/>
              </a:ext>
            </a:extLst>
          </p:cNvPr>
          <p:cNvSpPr txBox="1"/>
          <p:nvPr/>
        </p:nvSpPr>
        <p:spPr>
          <a:xfrm>
            <a:off x="971600" y="4014878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Семь расписаний для студентов на один семестр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BCFAAA-A9D0-4E14-B460-7BB248D263E4}"/>
              </a:ext>
            </a:extLst>
          </p:cNvPr>
          <p:cNvSpPr txBox="1"/>
          <p:nvPr/>
        </p:nvSpPr>
        <p:spPr>
          <a:xfrm>
            <a:off x="6334124" y="6017177"/>
            <a:ext cx="265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Отдельные расписания для преподавателей 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2796979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Вид расписания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2F3314-22BC-4494-9FF8-D0907F5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" y="383766"/>
            <a:ext cx="4248472" cy="3570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93317-CEEE-4D35-A503-E1B06A7C1E8D}"/>
              </a:ext>
            </a:extLst>
          </p:cNvPr>
          <p:cNvSpPr txBox="1"/>
          <p:nvPr/>
        </p:nvSpPr>
        <p:spPr>
          <a:xfrm>
            <a:off x="4473287" y="1717949"/>
            <a:ext cx="4507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Нежелательные явления (НЯ) по форме: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Лишняя информация (другие группы)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Номера недель без дат (отдельная таблица)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типа занятия (лекция, семинар, ….)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номера занятия по предмету (1,2 ….6)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преподавателя (отдельное расписание)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Разнородные данные во одной ячейке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Затруднена сортировка и фильтрация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dirty="0">
                <a:solidFill>
                  <a:srgbClr val="FFFFFF"/>
                </a:solidFill>
                <a:latin typeface="Calibri"/>
              </a:rPr>
              <a:t>Затруднены поиск ошибок и изменение расписания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046C1-0636-41A6-BDE9-8865541EBA60}"/>
              </a:ext>
            </a:extLst>
          </p:cNvPr>
          <p:cNvSpPr txBox="1"/>
          <p:nvPr/>
        </p:nvSpPr>
        <p:spPr>
          <a:xfrm>
            <a:off x="4716016" y="1348617"/>
            <a:ext cx="3268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Текущая действительность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3E460E-FD21-4FCC-B4AC-26971665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87" y="44623"/>
            <a:ext cx="3260884" cy="11999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8368F-A3AF-4EC6-925B-08A4BC9925D1}"/>
              </a:ext>
            </a:extLst>
          </p:cNvPr>
          <p:cNvSpPr txBox="1"/>
          <p:nvPr/>
        </p:nvSpPr>
        <p:spPr>
          <a:xfrm>
            <a:off x="185178" y="4087828"/>
            <a:ext cx="474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Возможное решение по форме расписания</a:t>
            </a:r>
          </a:p>
        </p:txBody>
      </p:sp>
      <p:graphicFrame>
        <p:nvGraphicFramePr>
          <p:cNvPr id="15" name="Таблица 17">
            <a:extLst>
              <a:ext uri="{FF2B5EF4-FFF2-40B4-BE49-F238E27FC236}">
                <a16:creationId xmlns:a16="http://schemas.microsoft.com/office/drawing/2014/main" id="{E7B08903-B8D4-4254-8532-ACDC3395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7166"/>
              </p:ext>
            </p:extLst>
          </p:nvPr>
        </p:nvGraphicFramePr>
        <p:xfrm>
          <a:off x="142529" y="4590420"/>
          <a:ext cx="88589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17">
                  <a:extLst>
                    <a:ext uri="{9D8B030D-6E8A-4147-A177-3AD203B41FA5}">
                      <a16:colId xmlns:a16="http://schemas.microsoft.com/office/drawing/2014/main" val="29691119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55457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8408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29276040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4167525959"/>
                    </a:ext>
                  </a:extLst>
                </a:gridCol>
                <a:gridCol w="1548530">
                  <a:extLst>
                    <a:ext uri="{9D8B030D-6E8A-4147-A177-3AD203B41FA5}">
                      <a16:colId xmlns:a16="http://schemas.microsoft.com/office/drawing/2014/main" val="1779703912"/>
                    </a:ext>
                  </a:extLst>
                </a:gridCol>
                <a:gridCol w="1560359">
                  <a:extLst>
                    <a:ext uri="{9D8B030D-6E8A-4147-A177-3AD203B41FA5}">
                      <a16:colId xmlns:a16="http://schemas.microsoft.com/office/drawing/2014/main" val="583811717"/>
                    </a:ext>
                  </a:extLst>
                </a:gridCol>
                <a:gridCol w="1067575">
                  <a:extLst>
                    <a:ext uri="{9D8B030D-6E8A-4147-A177-3AD203B41FA5}">
                      <a16:colId xmlns:a16="http://schemas.microsoft.com/office/drawing/2014/main" val="407047829"/>
                    </a:ext>
                  </a:extLst>
                </a:gridCol>
                <a:gridCol w="901079">
                  <a:extLst>
                    <a:ext uri="{9D8B030D-6E8A-4147-A177-3AD203B41FA5}">
                      <a16:colId xmlns:a16="http://schemas.microsoft.com/office/drawing/2014/main" val="1564985339"/>
                    </a:ext>
                  </a:extLst>
                </a:gridCol>
              </a:tblGrid>
              <a:tr h="2797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Группа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Дата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Время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Занятие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Дисциплина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Преподаватель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Адрес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Аудит.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9:20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12:25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Биология клетки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Приходько С.С.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8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13:30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16:35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Основы НИР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Буркова Н.В.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19а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63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A3C51A1-E1D3-4154-81C8-EB374C13696A}"/>
              </a:ext>
            </a:extLst>
          </p:cNvPr>
          <p:cNvSpPr txBox="1"/>
          <p:nvPr/>
        </p:nvSpPr>
        <p:spPr>
          <a:xfrm>
            <a:off x="833460" y="5994865"/>
            <a:ext cx="2592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День недели , дата,  время: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начала занятия,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окончания 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41107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2483768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Опрос студентов</a:t>
            </a:r>
            <a:endParaRPr lang="ru-RU" sz="1400" dirty="0"/>
          </a:p>
        </p:txBody>
      </p:sp>
      <p:sp>
        <p:nvSpPr>
          <p:cNvPr id="27" name="Скругленный прямоугольник 38">
            <a:extLst>
              <a:ext uri="{FF2B5EF4-FFF2-40B4-BE49-F238E27FC236}">
                <a16:creationId xmlns:a16="http://schemas.microsoft.com/office/drawing/2014/main" id="{DF2A0B32-36EC-4D09-BD49-E8C7F30532C9}"/>
              </a:ext>
            </a:extLst>
          </p:cNvPr>
          <p:cNvSpPr/>
          <p:nvPr/>
        </p:nvSpPr>
        <p:spPr>
          <a:xfrm>
            <a:off x="2123728" y="6188798"/>
            <a:ext cx="1980103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Отсутствие стиралок в 11 корпусе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38">
            <a:extLst>
              <a:ext uri="{FF2B5EF4-FFF2-40B4-BE49-F238E27FC236}">
                <a16:creationId xmlns:a16="http://schemas.microsoft.com/office/drawing/2014/main" id="{ADA04F93-F6B2-4682-9928-8BA7CA9C7E47}"/>
              </a:ext>
            </a:extLst>
          </p:cNvPr>
          <p:cNvSpPr/>
          <p:nvPr/>
        </p:nvSpPr>
        <p:spPr>
          <a:xfrm>
            <a:off x="253970" y="6185188"/>
            <a:ext cx="1620966" cy="5232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Подбор музыки в трансфере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Скругленный прямоугольник 38">
            <a:extLst>
              <a:ext uri="{FF2B5EF4-FFF2-40B4-BE49-F238E27FC236}">
                <a16:creationId xmlns:a16="http://schemas.microsoft.com/office/drawing/2014/main" id="{72C1C405-0C2D-4168-899A-3C65B9B7C210}"/>
              </a:ext>
            </a:extLst>
          </p:cNvPr>
          <p:cNvSpPr/>
          <p:nvPr/>
        </p:nvSpPr>
        <p:spPr>
          <a:xfrm>
            <a:off x="4788024" y="6065175"/>
            <a:ext cx="2061554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Высокая загруженность студентов материалом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EEC02-D9F0-414C-B906-7DE4A0CB0F8B}"/>
              </a:ext>
            </a:extLst>
          </p:cNvPr>
          <p:cNvSpPr txBox="1"/>
          <p:nvPr/>
        </p:nvSpPr>
        <p:spPr>
          <a:xfrm>
            <a:off x="1379859" y="5768964"/>
            <a:ext cx="1319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Не по теме</a:t>
            </a:r>
          </a:p>
        </p:txBody>
      </p:sp>
      <p:sp>
        <p:nvSpPr>
          <p:cNvPr id="29" name="Скругленный прямоугольник 38">
            <a:extLst>
              <a:ext uri="{FF2B5EF4-FFF2-40B4-BE49-F238E27FC236}">
                <a16:creationId xmlns:a16="http://schemas.microsoft.com/office/drawing/2014/main" id="{FFA2CE75-49A9-4B40-9E93-81EEF43C58D9}"/>
              </a:ext>
            </a:extLst>
          </p:cNvPr>
          <p:cNvSpPr/>
          <p:nvPr/>
        </p:nvSpPr>
        <p:spPr>
          <a:xfrm>
            <a:off x="7015459" y="6026829"/>
            <a:ext cx="1801730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Неудобство в конспектировании лекций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27938" y="5204155"/>
            <a:ext cx="735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FF00"/>
                </a:solidFill>
              </a:rPr>
              <a:t>Анонимный опрос в </a:t>
            </a:r>
            <a:r>
              <a:rPr lang="en-US" sz="1600" b="1" dirty="0">
                <a:solidFill>
                  <a:srgbClr val="FFFF00"/>
                </a:solidFill>
              </a:rPr>
              <a:t>moodle </a:t>
            </a:r>
            <a:r>
              <a:rPr lang="ru-RU" sz="1600" b="1" dirty="0">
                <a:solidFill>
                  <a:srgbClr val="FFFF00"/>
                </a:solidFill>
              </a:rPr>
              <a:t> 144 студентов дал 392 записи НЯ в расписании  </a:t>
            </a:r>
          </a:p>
          <a:p>
            <a:r>
              <a:rPr lang="ru-RU" sz="1600" b="1" dirty="0">
                <a:solidFill>
                  <a:srgbClr val="FFFF00"/>
                </a:solidFill>
              </a:rPr>
              <a:t>Из них 58 записей: всё нравиться,  не по теме или требуют уточнений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1B2181-8519-4068-9279-DFE5CE4C5BE8}"/>
              </a:ext>
            </a:extLst>
          </p:cNvPr>
          <p:cNvSpPr txBox="1"/>
          <p:nvPr/>
        </p:nvSpPr>
        <p:spPr>
          <a:xfrm>
            <a:off x="5875222" y="5669187"/>
            <a:ext cx="1937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/>
              </a:rPr>
              <a:t>Требует уточнения  </a:t>
            </a:r>
            <a:endParaRPr lang="ru-RU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799CA-E1BB-4CE4-990E-EF2E37B54D0F}"/>
              </a:ext>
            </a:extLst>
          </p:cNvPr>
          <p:cNvSpPr txBox="1"/>
          <p:nvPr/>
        </p:nvSpPr>
        <p:spPr>
          <a:xfrm>
            <a:off x="8221455" y="5225556"/>
            <a:ext cx="59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u="none" strike="noStrike" dirty="0">
                <a:effectLst/>
              </a:rPr>
              <a:t>&gt;1%</a:t>
            </a:r>
            <a:endParaRPr lang="ru-RU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79768"/>
              </p:ext>
            </p:extLst>
          </p:nvPr>
        </p:nvGraphicFramePr>
        <p:xfrm>
          <a:off x="87915" y="392468"/>
          <a:ext cx="8782526" cy="4832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201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7403626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763699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предметам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 в одной части недели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 и ориентировкой)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личном кабинете или </a:t>
                      </a:r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своевременного оповещения о переносах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Большие временные промежутки между лекциями и ПЗ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2339752" y="-3858"/>
            <a:ext cx="2570004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НЯ  </a:t>
            </a:r>
            <a:r>
              <a:rPr lang="ru-RU" dirty="0"/>
              <a:t>в расписании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A29CF-38D6-4C67-ABD2-A7AB41CA70E1}"/>
              </a:ext>
            </a:extLst>
          </p:cNvPr>
          <p:cNvSpPr txBox="1"/>
          <p:nvPr/>
        </p:nvSpPr>
        <p:spPr>
          <a:xfrm>
            <a:off x="4969753" y="-387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4001706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08828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Гистограмма НЯ</a:t>
            </a:r>
            <a:endParaRPr lang="ru-RU" sz="1400" dirty="0"/>
          </a:p>
        </p:txBody>
      </p:sp>
      <p:sp>
        <p:nvSpPr>
          <p:cNvPr id="26" name="Номер слайда 2">
            <a:extLst>
              <a:ext uri="{FF2B5EF4-FFF2-40B4-BE49-F238E27FC236}">
                <a16:creationId xmlns:a16="http://schemas.microsoft.com/office/drawing/2014/main" id="{B0F994C8-983B-4E3C-B00A-CFC2197A53FF}"/>
              </a:ext>
            </a:extLst>
          </p:cNvPr>
          <p:cNvSpPr txBox="1">
            <a:spLocks/>
          </p:cNvSpPr>
          <p:nvPr/>
        </p:nvSpPr>
        <p:spPr>
          <a:xfrm>
            <a:off x="8274705" y="6449150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7522020" y="226287"/>
            <a:ext cx="158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Записей  334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AB7C86D-E8C4-41C4-87F2-588E71CFC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9237"/>
              </p:ext>
            </p:extLst>
          </p:nvPr>
        </p:nvGraphicFramePr>
        <p:xfrm>
          <a:off x="68320" y="508587"/>
          <a:ext cx="8896167" cy="623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494765-4FCD-4A33-AA53-48294FB9C30D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3718095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3275856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Опрос преподавателей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06042"/>
              </p:ext>
            </p:extLst>
          </p:nvPr>
        </p:nvGraphicFramePr>
        <p:xfrm>
          <a:off x="30335" y="764704"/>
          <a:ext cx="9042798" cy="371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846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3036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Возможное решение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Семь видов расписаний для студентов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Одно расписание на семестр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Лишняя информация (другие группы)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Фильтрация по группе, преподавателю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Номера недель без дат (отдельная таблица)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день недели, дата, время занятия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типа занятия (лекция, семинар, ….)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тип занятия (лекция, семинар,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преподавателя в расписании (отдельное расписание для преподавателей)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Единое расписание для студентов и преподавателей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Разнородные данные во одной ячейке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Одна ячейка – одно значение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Затруднена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Простая 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Затруднены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Облегчен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своевременного оповещения об изменениях в расписании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Рассылка индивидуального оповещения на корпоративную почту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F6324-8B60-4221-A255-765D2F8B6E8A}"/>
              </a:ext>
            </a:extLst>
          </p:cNvPr>
          <p:cNvSpPr txBox="1"/>
          <p:nvPr/>
        </p:nvSpPr>
        <p:spPr>
          <a:xfrm>
            <a:off x="3333096" y="10644"/>
            <a:ext cx="2454137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НЯ  в расписании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47F4C-715A-40C0-B2C6-137FE2B2E648}"/>
              </a:ext>
            </a:extLst>
          </p:cNvPr>
          <p:cNvSpPr txBox="1"/>
          <p:nvPr/>
        </p:nvSpPr>
        <p:spPr>
          <a:xfrm>
            <a:off x="251520" y="638132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3803435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37100" y="1052736"/>
            <a:ext cx="1607108" cy="7715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3 Нет персонального расписания 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520214" y="1207086"/>
            <a:ext cx="1525178" cy="625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4 Окна между занятиями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834344" y="2245461"/>
            <a:ext cx="201163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5 Ограничения по занятости  ресурсов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742711" y="2285175"/>
            <a:ext cx="1606733" cy="6397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rgbClr val="FFFFFF"/>
                </a:solidFill>
                <a:latin typeface="Calibri"/>
              </a:rPr>
              <a:t>2 Ограничения по трансферу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1852697" y="4523960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Корневые нежелательные явления</a:t>
            </a:r>
            <a:endParaRPr lang="ru-RU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44305" y="470974"/>
            <a:ext cx="471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Что изменять? Нежелательные явления </a:t>
            </a:r>
            <a:endParaRPr lang="ru-RU" dirty="0"/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024860" y="3249860"/>
            <a:ext cx="2011636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3938859" y="4800038"/>
            <a:ext cx="2317537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86959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173759" y="2943118"/>
            <a:ext cx="780789" cy="29330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85690" y="3488099"/>
            <a:ext cx="808677" cy="18151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учтены 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421967" y="2875275"/>
            <a:ext cx="584858" cy="94512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51369" y="2051473"/>
            <a:ext cx="715323" cy="246226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30664" y="2040358"/>
            <a:ext cx="709611" cy="2478782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Группа 437">
            <a:extLst>
              <a:ext uri="{FF2B5EF4-FFF2-40B4-BE49-F238E27FC236}">
                <a16:creationId xmlns:a16="http://schemas.microsoft.com/office/drawing/2014/main" id="{CD1340C7-891C-40D7-8681-BD6335DD249B}"/>
              </a:ext>
            </a:extLst>
          </p:cNvPr>
          <p:cNvGrpSpPr/>
          <p:nvPr/>
        </p:nvGrpSpPr>
        <p:grpSpPr>
          <a:xfrm>
            <a:off x="7977351" y="23952"/>
            <a:ext cx="1097347" cy="1901590"/>
            <a:chOff x="3058454" y="2351470"/>
            <a:chExt cx="1097347" cy="1901590"/>
          </a:xfrm>
        </p:grpSpPr>
        <p:pic>
          <p:nvPicPr>
            <p:cNvPr id="439" name="Picture 4" descr="C:\Users\afatkin\Desktop\Голдратт.jpg">
              <a:extLst>
                <a:ext uri="{FF2B5EF4-FFF2-40B4-BE49-F238E27FC236}">
                  <a16:creationId xmlns:a16="http://schemas.microsoft.com/office/drawing/2014/main" id="{BB739DC5-D181-4F5A-9D6A-B7BCDDC77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454" y="2351470"/>
              <a:ext cx="1097347" cy="131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" name="Прямоугольник 439">
              <a:extLst>
                <a:ext uri="{FF2B5EF4-FFF2-40B4-BE49-F238E27FC236}">
                  <a16:creationId xmlns:a16="http://schemas.microsoft.com/office/drawing/2014/main" id="{0C501E31-A203-4994-9235-AB38E9C0DA5D}"/>
                </a:ext>
              </a:extLst>
            </p:cNvPr>
            <p:cNvSpPr/>
            <p:nvPr/>
          </p:nvSpPr>
          <p:spPr>
            <a:xfrm>
              <a:off x="3130560" y="3668285"/>
              <a:ext cx="9862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Элияху Голдратт</a:t>
              </a:r>
            </a:p>
          </p:txBody>
        </p:sp>
      </p:grp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69629" y="6396072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FFFFFF"/>
                </a:solidFill>
                <a:latin typeface="Calibri"/>
              </a:rPr>
              <a:t>Причина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-57473" y="5531820"/>
            <a:ext cx="8733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(окна между парами, между лекциями и ПЗ)               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занятости  ресурсов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</a:t>
            </a:r>
            <a:r>
              <a:rPr lang="ru-RU" sz="1600" dirty="0">
                <a:solidFill>
                  <a:srgbClr val="FFFF00"/>
                </a:solidFill>
                <a:latin typeface="+mn-lt"/>
              </a:rPr>
              <a:t>6% </a:t>
            </a:r>
            <a:endParaRPr lang="ru-RU" sz="16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644" y="2037338"/>
            <a:ext cx="1810227" cy="138420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5400000">
            <a:off x="2554554" y="2560923"/>
            <a:ext cx="1456124" cy="3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8" y="1520066"/>
            <a:ext cx="550196" cy="3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577706" y="3187400"/>
            <a:ext cx="709611" cy="18469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616137" y="4951319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процент от</a:t>
            </a:r>
          </a:p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числа  НЯ</a:t>
            </a:r>
            <a:endParaRPr lang="ru-RU" sz="16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36656" y="310450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lang="ru-RU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83068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32489" y="180424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5968463" y="290273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8%</a:t>
            </a:r>
            <a:endParaRPr lang="ru-RU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765441" y="183304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BD07A9-1978-418D-B537-BD932AC8D0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1680342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290605</TotalTime>
  <Words>2338</Words>
  <Application>Microsoft Office PowerPoint</Application>
  <PresentationFormat>Экран (4:3)</PresentationFormat>
  <Paragraphs>687</Paragraphs>
  <Slides>24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1_Lataf</vt:lpstr>
      <vt:lpstr>Горизонт</vt:lpstr>
      <vt:lpstr>Модель предметной области Расписания</vt:lpstr>
      <vt:lpstr>Сценарий заполнения Расписания</vt:lpstr>
      <vt:lpstr>Научный руководитель –  Александр  Юрьевич Фатькин, к.х.н., доцент </vt:lpstr>
      <vt:lpstr>Расписания на семестр</vt:lpstr>
      <vt:lpstr>Вид расписания</vt:lpstr>
      <vt:lpstr>Опрос студентов</vt:lpstr>
      <vt:lpstr>Гистограмма НЯ</vt:lpstr>
      <vt:lpstr>Опрос преподавателей</vt:lpstr>
      <vt:lpstr>Текущая действительность</vt:lpstr>
      <vt:lpstr>Будущая действительность</vt:lpstr>
      <vt:lpstr>Варианты использования</vt:lpstr>
      <vt:lpstr>Модель предметной области Расписания</vt:lpstr>
      <vt:lpstr>Проверка расписания приложением</vt:lpstr>
      <vt:lpstr>Фрагмент кода приложения Python</vt:lpstr>
      <vt:lpstr>Развитие проекта</vt:lpstr>
      <vt:lpstr>Административный ресурс </vt:lpstr>
      <vt:lpstr>Презентация PowerPoint</vt:lpstr>
      <vt:lpstr>Субъекты мед. организации</vt:lpstr>
      <vt:lpstr>Модель предметной области </vt:lpstr>
      <vt:lpstr>Нежелательные явления (НЯ)</vt:lpstr>
      <vt:lpstr>Кластеры нежелательных явлений</vt:lpstr>
      <vt:lpstr>Группировка НЯ</vt:lpstr>
      <vt:lpstr>Текущая действительность</vt:lpstr>
      <vt:lpstr>Будущая действительность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7956</cp:revision>
  <cp:lastPrinted>2023-06-30T07:58:27Z</cp:lastPrinted>
  <dcterms:modified xsi:type="dcterms:W3CDTF">2023-07-03T06:22:27Z</dcterms:modified>
</cp:coreProperties>
</file>