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9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1B0544-AF16-4A44-A82D-8198F5E16286}">
  <a:tblStyle styleId="{991B0544-AF16-4A44-A82D-8198F5E162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64b605103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464b605103_0_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64b605103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2464b605103_0_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64b605103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2464b605103_0_7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64b605103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2464b605103_0_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64b605103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464b605103_0_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6948202d8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246948202d8_0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e648834ed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22e648834ed_0_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e648834ed_0_3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2e648834ed_0_3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64b605103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2464b605103_0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64b605103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2464b605103_0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64b605103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2464b605103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64b605103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464b605103_0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64b605103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2464b605103_0_7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019800" y="6188075"/>
            <a:ext cx="21336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45076" y="6183072"/>
            <a:ext cx="2133600" cy="5987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600" y="6205611"/>
            <a:ext cx="1447800" cy="548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381000"/>
            <a:ext cx="8077200" cy="370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  <a:defRPr b="1" sz="3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975788"/>
            <a:ext cx="8229600" cy="5127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Noto Sans Symbols"/>
              <a:buChar char="⮚"/>
              <a:defRPr b="1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  <a:defRPr b="1" sz="20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1" sz="16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b="1"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245076" y="6183072"/>
            <a:ext cx="2133600" cy="5987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6019800" y="6188075"/>
            <a:ext cx="21336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0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57200" y="274639"/>
            <a:ext cx="8229600" cy="598641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7580870" y="6096000"/>
            <a:ext cx="717556" cy="618371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600" y="6205611"/>
            <a:ext cx="1447800" cy="548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477000" y="618700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228600" y="6226635"/>
            <a:ext cx="2133600" cy="5987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600" y="6205611"/>
            <a:ext cx="1447800" cy="548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1524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657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200" y="6205611"/>
            <a:ext cx="1447800" cy="548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1620946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3767684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" y="6205611"/>
            <a:ext cx="1447800" cy="548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1584434" y="635634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3733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05611"/>
            <a:ext cx="1447800" cy="548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file/d/10gIvzKVgNvzW9xyaFHayG7nG_GfHz3mK/view?usp=sharing" TargetMode="External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>
            <a:off x="168100" y="358150"/>
            <a:ext cx="88794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002060"/>
                </a:solidFill>
              </a:rPr>
              <a:t>DEEP CONVOLUTIONAL</a:t>
            </a:r>
            <a:r>
              <a:rPr b="1" lang="en-US" sz="3000">
                <a:solidFill>
                  <a:srgbClr val="002060"/>
                </a:solidFill>
              </a:rPr>
              <a:t> NEURAL NETWORK MODEL TO PREDICT </a:t>
            </a:r>
            <a:r>
              <a:rPr b="1" lang="en-US" sz="3000">
                <a:solidFill>
                  <a:srgbClr val="002060"/>
                </a:solidFill>
              </a:rPr>
              <a:t>CHEST OPACITY IN IMAGES</a:t>
            </a:r>
            <a:endParaRPr b="1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3830955" y="4052570"/>
            <a:ext cx="5216525" cy="2521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Ssenoga Badru: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Reg. No.: 2022/HD05/1470U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No.:2200701470      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Email:</a:t>
            </a:r>
            <a:r>
              <a:rPr b="1" i="0" lang="en-US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ssenoga.badru@students.mak.ac.ug</a:t>
            </a:r>
            <a:endParaRPr b="1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Affiliation: Makerere University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Uganda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457200" y="1013013"/>
            <a:ext cx="8229600" cy="5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58" name="Google Shape;158;p22"/>
          <p:cNvSpPr txBox="1"/>
          <p:nvPr>
            <p:ph type="title"/>
          </p:nvPr>
        </p:nvSpPr>
        <p:spPr>
          <a:xfrm>
            <a:off x="457200" y="381000"/>
            <a:ext cx="8312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</a:pPr>
            <a:r>
              <a:rPr lang="en-US" sz="2400"/>
              <a:t> RESULTS - TRAINING AND VALIDATION (ACCURACY)</a:t>
            </a:r>
            <a:endParaRPr sz="2400"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750" y="1085888"/>
            <a:ext cx="6953250" cy="49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457200" y="1013013"/>
            <a:ext cx="8229600" cy="5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65" name="Google Shape;165;p23"/>
          <p:cNvSpPr txBox="1"/>
          <p:nvPr>
            <p:ph type="title"/>
          </p:nvPr>
        </p:nvSpPr>
        <p:spPr>
          <a:xfrm>
            <a:off x="533413" y="405800"/>
            <a:ext cx="807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</a:pPr>
            <a:r>
              <a:rPr lang="en-US" sz="2400"/>
              <a:t>RESULTS - TRAINING AND VALIDATION (LOSS)</a:t>
            </a:r>
            <a:endParaRPr sz="2400"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538" y="957263"/>
            <a:ext cx="6638925" cy="49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457200" y="1013013"/>
            <a:ext cx="8229600" cy="5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72" name="Google Shape;172;p24"/>
          <p:cNvSpPr txBox="1"/>
          <p:nvPr>
            <p:ph type="title"/>
          </p:nvPr>
        </p:nvSpPr>
        <p:spPr>
          <a:xfrm>
            <a:off x="668025" y="428400"/>
            <a:ext cx="807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</a:pPr>
            <a:r>
              <a:rPr lang="en-US" sz="2400"/>
              <a:t>RESULTS</a:t>
            </a:r>
            <a:endParaRPr sz="2400"/>
          </a:p>
        </p:txBody>
      </p:sp>
      <p:graphicFrame>
        <p:nvGraphicFramePr>
          <p:cNvPr id="173" name="Google Shape;173;p24"/>
          <p:cNvGraphicFramePr/>
          <p:nvPr/>
        </p:nvGraphicFramePr>
        <p:xfrm>
          <a:off x="457200" y="138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{991B0544-AF16-4A44-A82D-8198F5E16286}</a:tableStyleId>
              </a:tblPr>
              <a:tblGrid>
                <a:gridCol w="1933575"/>
                <a:gridCol w="1933575"/>
                <a:gridCol w="1933575"/>
                <a:gridCol w="193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DATASET 1 - TEST SET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0.75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0.95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0.53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4" name="Google Shape;174;p24"/>
          <p:cNvGraphicFramePr/>
          <p:nvPr/>
        </p:nvGraphicFramePr>
        <p:xfrm>
          <a:off x="457200" y="342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{991B0544-AF16-4A44-A82D-8198F5E16286}</a:tableStyleId>
              </a:tblPr>
              <a:tblGrid>
                <a:gridCol w="1933575"/>
                <a:gridCol w="1933575"/>
                <a:gridCol w="1933575"/>
                <a:gridCol w="193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DATASET 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0.58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0.58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0.60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457200" y="1013013"/>
            <a:ext cx="8229600" cy="5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80" name="Google Shape;180;p25"/>
          <p:cNvSpPr txBox="1"/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</a:pPr>
            <a:r>
              <a:rPr lang="en-US" sz="2400"/>
              <a:t>PREDICTIONS FOR DATASET 2 IMAGES</a:t>
            </a:r>
            <a:endParaRPr sz="2400"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488" y="1055863"/>
            <a:ext cx="7712276" cy="50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457200" y="1013013"/>
            <a:ext cx="8229600" cy="5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200"/>
              <a:t>The .csv file with data predictions for unknown images and dataset 2 images are available in the project Zipped file (Google MyDrive link: 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https://drive.google.com/file/d/10gIvzKVgNvzW9xyaFHayG7nG_GfHz3mK/view?usp=sharing</a:t>
            </a:r>
            <a:r>
              <a:rPr lang="en-US" sz="1200"/>
              <a:t> )</a:t>
            </a:r>
            <a:endParaRPr sz="1200"/>
          </a:p>
        </p:txBody>
      </p:sp>
      <p:sp>
        <p:nvSpPr>
          <p:cNvPr id="187" name="Google Shape;187;p26"/>
          <p:cNvSpPr txBox="1"/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</a:pPr>
            <a:r>
              <a:rPr lang="en-US" sz="2400"/>
              <a:t>PREDICTIONS FOR UNKNOWN IMAGES</a:t>
            </a:r>
            <a:endParaRPr sz="2400"/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4">
            <a:alphaModFix/>
          </a:blip>
          <a:srcRect b="51136" l="63974" r="0" t="0"/>
          <a:stretch/>
        </p:blipFill>
        <p:spPr>
          <a:xfrm>
            <a:off x="2417125" y="1827150"/>
            <a:ext cx="4520875" cy="44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</a:pPr>
            <a:r>
              <a:rPr lang="en-US" sz="2400"/>
              <a:t>The end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457200" y="1013013"/>
            <a:ext cx="8229600" cy="5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02" name="Google Shape;102;p14"/>
          <p:cNvSpPr txBox="1"/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</a:pPr>
            <a:r>
              <a:rPr lang="en-US" sz="2400"/>
              <a:t>EDA : DISTRIBUTION OF TARGET VARIABLES</a:t>
            </a:r>
            <a:endParaRPr sz="2400"/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1094076"/>
            <a:ext cx="6438900" cy="49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457200" y="975788"/>
            <a:ext cx="8229600" cy="5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1800" u="sng"/>
          </a:p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</a:pPr>
            <a:r>
              <a:rPr lang="en-US" sz="2400"/>
              <a:t>VIEW IMAGES</a:t>
            </a:r>
            <a:endParaRPr sz="2400"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29225"/>
            <a:ext cx="8229600" cy="51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457200" y="1013013"/>
            <a:ext cx="8229600" cy="5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</a:pPr>
            <a:r>
              <a:rPr lang="en-US" sz="2400"/>
              <a:t>PREPARE DATASET AND TRAIN </a:t>
            </a:r>
            <a:endParaRPr sz="2400"/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25512" r="0" t="0"/>
          <a:stretch/>
        </p:blipFill>
        <p:spPr>
          <a:xfrm>
            <a:off x="806775" y="1137025"/>
            <a:ext cx="6811150" cy="43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457200" y="1013013"/>
            <a:ext cx="8229600" cy="5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</a:pPr>
            <a:r>
              <a:rPr lang="en-US" sz="2400"/>
              <a:t>DATA PREPROCESSING</a:t>
            </a:r>
            <a:endParaRPr sz="2400"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5908" r="0" t="0"/>
          <a:stretch/>
        </p:blipFill>
        <p:spPr>
          <a:xfrm>
            <a:off x="923775" y="1013025"/>
            <a:ext cx="7144051" cy="51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457200" y="1013013"/>
            <a:ext cx="8229600" cy="5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</a:pPr>
            <a:r>
              <a:rPr lang="en-US" sz="2400"/>
              <a:t>HYPERPARAMETERS </a:t>
            </a:r>
            <a:endParaRPr sz="2400"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25" y="1266700"/>
            <a:ext cx="7778750" cy="44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457200" y="1013013"/>
            <a:ext cx="8229600" cy="5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</a:pPr>
            <a:r>
              <a:rPr lang="en-US" sz="2400"/>
              <a:t>PREPARE DATASET AND TRAIN </a:t>
            </a:r>
            <a:endParaRPr sz="2400"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325" y="1013025"/>
            <a:ext cx="7806950" cy="48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457200" y="1013013"/>
            <a:ext cx="8229600" cy="5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44" name="Google Shape;144;p20"/>
          <p:cNvSpPr txBox="1"/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</a:pPr>
            <a:r>
              <a:rPr lang="en-US" sz="2400"/>
              <a:t>MODEL SUMMARY</a:t>
            </a:r>
            <a:endParaRPr sz="2400"/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0" l="4470" r="0" t="0"/>
          <a:stretch/>
        </p:blipFill>
        <p:spPr>
          <a:xfrm>
            <a:off x="695850" y="920588"/>
            <a:ext cx="7158374" cy="50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457200" y="1013013"/>
            <a:ext cx="8229600" cy="5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51" name="Google Shape;151;p21"/>
          <p:cNvSpPr txBox="1"/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</a:pPr>
            <a:r>
              <a:rPr lang="en-US" sz="2400"/>
              <a:t>SAVED MODEL</a:t>
            </a:r>
            <a:endParaRPr sz="2400"/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7338" r="0" t="0"/>
          <a:stretch/>
        </p:blipFill>
        <p:spPr>
          <a:xfrm>
            <a:off x="427775" y="1013025"/>
            <a:ext cx="8136049" cy="461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