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g9bCtyS705PYfmtINe+5lBCUFL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54FF3E5-A1A1-4FF8-8D73-A334B7D04DE6}">
  <a:tblStyle styleId="{954FF3E5-A1A1-4FF8-8D73-A334B7D04D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F1507908-C60D-4459-8091-8F6EEE219A64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400bc25cf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400bc25cf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Q/A Testing is expected for each section and will support the quality of work </a:t>
            </a:r>
            <a:r>
              <a:rPr lang="en-US"/>
              <a:t>produced</a:t>
            </a:r>
            <a:r>
              <a:rPr lang="en-US"/>
              <a:t> this semester leading in the next.</a:t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400bc25cf_2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400bc25cf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758cb511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758cb51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400bc25cf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400bc25c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400bc25cf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400bc25c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400bc25c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400bc25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400bc25cf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400bc25c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adapted from the medium article:</a:t>
            </a:r>
            <a:br>
              <a:rPr lang="en-US"/>
            </a:br>
            <a:r>
              <a:rPr lang="en-US"/>
              <a:t>https://medium.com/swlh/an-overview-of-gradient-descent-algorithms-9701b3eb8ce3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3" name="Google Shape;2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6" name="Google Shape;26;p12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" name="Google Shape;2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2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0" name="Google Shape;40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5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1060075" y="3429000"/>
            <a:ext cx="78615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82233"/>
              <a:buFont typeface="Arial"/>
              <a:buNone/>
            </a:pPr>
            <a:r>
              <a:rPr lang="en-US" sz="4377"/>
              <a:t>Telescope Autofocuser</a:t>
            </a:r>
            <a:endParaRPr sz="4377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br>
              <a:rPr lang="en-US"/>
            </a:br>
            <a:r>
              <a:rPr lang="en-US"/>
              <a:t>Albin Myscich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/>
              <a:t>Alonna Too-Chiobi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/>
              <a:t>Camille Watson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/>
              <a:t>Joseph Basdeo </a:t>
            </a:r>
            <a:endParaRPr/>
          </a:p>
        </p:txBody>
      </p:sp>
      <p:sp>
        <p:nvSpPr>
          <p:cNvPr id="55" name="Google Shape;55;p1"/>
          <p:cNvSpPr/>
          <p:nvPr/>
        </p:nvSpPr>
        <p:spPr>
          <a:xfrm>
            <a:off x="0" y="0"/>
            <a:ext cx="6111300" cy="6111300"/>
          </a:xfrm>
          <a:prstGeom prst="diagStripe">
            <a:avLst>
              <a:gd fmla="val 28990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93675" rotWithShape="0" dir="5400000" dist="230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LCOE_logo_HWHT.png" id="56" name="Google Shape;5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400bc25cf_1_1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Task Partition</a:t>
            </a:r>
            <a:endParaRPr/>
          </a:p>
        </p:txBody>
      </p:sp>
      <p:graphicFrame>
        <p:nvGraphicFramePr>
          <p:cNvPr id="110" name="Google Shape;110;g11400bc25cf_1_1"/>
          <p:cNvGraphicFramePr/>
          <p:nvPr/>
        </p:nvGraphicFramePr>
        <p:xfrm>
          <a:off x="952500" y="266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{954FF3E5-A1A1-4FF8-8D73-A334B7D04DE6}</a:tableStyleId>
              </a:tblPr>
              <a:tblGrid>
                <a:gridCol w="2713900"/>
                <a:gridCol w="4525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Albin Myscich</a:t>
                      </a:r>
                      <a:endParaRPr sz="1600"/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-273050" lvl="1" marL="742950" rtl="0" algn="l">
                        <a:spcBef>
                          <a:spcPts val="6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–"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Image Post-processing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-273050" lvl="1" marL="742950" rtl="0" algn="l">
                        <a:spcBef>
                          <a:spcPts val="6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–"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Real-time Sub-system Software Modulation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-273050" lvl="1" marL="742950" rtl="0" algn="l">
                        <a:spcBef>
                          <a:spcPts val="6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–"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Focuser Automation</a:t>
                      </a:r>
                      <a:endParaRPr sz="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Alonna Too-Chiobi</a:t>
                      </a:r>
                      <a:endParaRPr sz="1600"/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-273050" lvl="1" marL="742950" rtl="0" algn="l">
                        <a:spcBef>
                          <a:spcPts val="6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–"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Motor &amp; Mounting Assembly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Camille Watson</a:t>
                      </a:r>
                      <a:endParaRPr sz="1600"/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-273050" lvl="1" marL="742950" rtl="0" algn="l">
                        <a:spcBef>
                          <a:spcPts val="6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–"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Power Interfacing &amp; Redundancy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-273050" lvl="1" marL="742950" rtl="0" algn="l">
                        <a:spcBef>
                          <a:spcPts val="6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–"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 Aesthetic Enhancements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Joseph Basdeo</a:t>
                      </a:r>
                      <a:endParaRPr sz="1600"/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-273050" lvl="1" marL="742950" rtl="0" algn="l">
                        <a:spcBef>
                          <a:spcPts val="6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–"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Imager &amp; Mounting Assembly</a:t>
                      </a:r>
                      <a:endParaRPr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Execution plan</a:t>
            </a:r>
            <a:endParaRPr/>
          </a:p>
        </p:txBody>
      </p:sp>
      <p:graphicFrame>
        <p:nvGraphicFramePr>
          <p:cNvPr id="116" name="Google Shape;116;p6"/>
          <p:cNvGraphicFramePr/>
          <p:nvPr/>
        </p:nvGraphicFramePr>
        <p:xfrm>
          <a:off x="952500" y="1852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{954FF3E5-A1A1-4FF8-8D73-A334B7D04DE6}</a:tableStyleId>
              </a:tblPr>
              <a:tblGrid>
                <a:gridCol w="3619500"/>
                <a:gridCol w="3619500"/>
              </a:tblGrid>
              <a:tr h="265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</a:rPr>
                        <a:t>Subsystem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</a:rPr>
                        <a:t>Timeline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900"/>
                        <a:t>Dev Board/Programming</a:t>
                      </a:r>
                      <a:endParaRPr b="1" i="1" sz="900"/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en-US" sz="900"/>
                        <a:t>Machine Learning Optimization</a:t>
                      </a:r>
                      <a:endParaRPr sz="900"/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en-US" sz="900"/>
                        <a:t>Statistical Image Optimization</a:t>
                      </a:r>
                      <a:endParaRPr sz="900"/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en-US" sz="900"/>
                        <a:t>Stepper-motor Interface</a:t>
                      </a:r>
                      <a:endParaRPr sz="900"/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en-US" sz="900"/>
                        <a:t>Q/A Testing 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en-US" sz="900"/>
                        <a:t>2/24/22 - 3/12/22</a:t>
                      </a:r>
                      <a:endParaRPr sz="900"/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en-US" sz="900"/>
                        <a:t>3/13/22 - 3/30/22</a:t>
                      </a:r>
                      <a:endParaRPr sz="900"/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en-US" sz="900"/>
                        <a:t>3/31/22 - 4/15/22</a:t>
                      </a:r>
                      <a:endParaRPr sz="900"/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en-US" sz="900"/>
                        <a:t>4/16/22 - 4/23/22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900"/>
                        <a:t>Dev Board Mount</a:t>
                      </a:r>
                      <a:endParaRPr b="1" i="1" sz="900"/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en-US" sz="900"/>
                        <a:t>Measure and Design Mount Dimensions</a:t>
                      </a:r>
                      <a:endParaRPr sz="900"/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en-US" sz="900"/>
                        <a:t>Laser Cut Mounts </a:t>
                      </a:r>
                      <a:endParaRPr sz="900"/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en-US" sz="900"/>
                        <a:t>Design Standoffs (CAD) </a:t>
                      </a:r>
                      <a:endParaRPr sz="900"/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en-US" sz="900"/>
                        <a:t>3D Print Standoffs </a:t>
                      </a:r>
                      <a:endParaRPr sz="900"/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en-US" sz="900"/>
                        <a:t>Assembly &amp; Mount 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en-US" sz="900"/>
                        <a:t>2/24/22 - 3/9/22</a:t>
                      </a:r>
                      <a:endParaRPr sz="900"/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en-US" sz="900"/>
                        <a:t>3/10/22 - 3/11/22</a:t>
                      </a:r>
                      <a:endParaRPr sz="900"/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en-US" sz="900"/>
                        <a:t>3/12/22 - 3/25/22</a:t>
                      </a:r>
                      <a:endParaRPr sz="900"/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en-US" sz="900"/>
                        <a:t>3/26/22 - 3/27/22</a:t>
                      </a:r>
                      <a:endParaRPr sz="900"/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en-US" sz="900"/>
                        <a:t>3/28/22 - 4/10/22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900">
                          <a:solidFill>
                            <a:schemeClr val="dk1"/>
                          </a:solidFill>
                        </a:rPr>
                        <a:t>Power Supply</a:t>
                      </a:r>
                      <a:endParaRPr b="1" i="1" sz="900">
                        <a:solidFill>
                          <a:schemeClr val="dk1"/>
                        </a:solidFill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AutoNum type="arabicPeriod"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Design Charging-Battery Interface 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AutoNum type="arabicPeriod"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Design Redundancy System 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AutoNum type="arabicPeriod"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Charging-Battery Assembly 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AutoNum type="arabicPeriod"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Q/A Testing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en-US" sz="900"/>
                        <a:t>2/24/22 - 3/16/22</a:t>
                      </a:r>
                      <a:endParaRPr sz="900"/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en-US" sz="900"/>
                        <a:t>3/17/22 - 4/6/22</a:t>
                      </a:r>
                      <a:endParaRPr sz="900"/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en-US" sz="900"/>
                        <a:t>4/7/22 - 4/15/22</a:t>
                      </a:r>
                      <a:endParaRPr sz="900"/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en-US" sz="900"/>
                        <a:t>4/16/22 - 4/23/22 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900"/>
                        <a:t>Motors</a:t>
                      </a:r>
                      <a:endParaRPr b="1" i="1" sz="900"/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en-US" sz="900"/>
                        <a:t>Design Motor Mounts (CAD) </a:t>
                      </a:r>
                      <a:endParaRPr sz="900"/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en-US" sz="900"/>
                        <a:t>3D Print Motor Mounts </a:t>
                      </a:r>
                      <a:endParaRPr sz="900"/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en-US" sz="900"/>
                        <a:t>Design Stepper Motor PWM interface </a:t>
                      </a:r>
                      <a:endParaRPr sz="900"/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en-US" sz="900"/>
                        <a:t>Q/A Testing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en-US" sz="900"/>
                        <a:t>2/24/22 - 3/16/22</a:t>
                      </a:r>
                      <a:endParaRPr sz="900"/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en-US" sz="900"/>
                        <a:t>3/17/22 - 3/18/22</a:t>
                      </a:r>
                      <a:endParaRPr sz="900"/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en-US" sz="900"/>
                        <a:t>3/19/22 - 4/8/22</a:t>
                      </a:r>
                      <a:endParaRPr sz="900"/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en-US" sz="900"/>
                        <a:t>4/9/22 - 4/16/22 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900"/>
                        <a:t>Imaging</a:t>
                      </a:r>
                      <a:endParaRPr b="1" i="1" sz="900"/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en-US" sz="900"/>
                        <a:t>Design Imager Mount (CAD) </a:t>
                      </a:r>
                      <a:endParaRPr sz="900"/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en-US" sz="900"/>
                        <a:t>3D Print Imager Mount </a:t>
                      </a:r>
                      <a:endParaRPr sz="900"/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en-US" sz="900"/>
                        <a:t>Design I/O Data Streaming Interface </a:t>
                      </a:r>
                      <a:endParaRPr sz="900"/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en-US" sz="900"/>
                        <a:t>Q/A Testing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en-US" sz="900"/>
                        <a:t>2/24/22 - 3/16/22</a:t>
                      </a:r>
                      <a:endParaRPr sz="900"/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en-US" sz="900"/>
                        <a:t>3/17/22 - 3/18/22</a:t>
                      </a:r>
                      <a:endParaRPr sz="900"/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en-US" sz="900"/>
                        <a:t>3/19/22 - 4/9/22</a:t>
                      </a:r>
                      <a:endParaRPr sz="900"/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en-US" sz="900"/>
                        <a:t>4/10/22 - 4/17/22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Validation plan</a:t>
            </a:r>
            <a:endParaRPr/>
          </a:p>
        </p:txBody>
      </p:sp>
      <p:graphicFrame>
        <p:nvGraphicFramePr>
          <p:cNvPr id="122" name="Google Shape;122;p7"/>
          <p:cNvGraphicFramePr/>
          <p:nvPr/>
        </p:nvGraphicFramePr>
        <p:xfrm>
          <a:off x="346675" y="185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{954FF3E5-A1A1-4FF8-8D73-A334B7D04DE6}</a:tableStyleId>
              </a:tblPr>
              <a:tblGrid>
                <a:gridCol w="2829200"/>
                <a:gridCol w="5621450"/>
              </a:tblGrid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</a:rPr>
                        <a:t>Subsystem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</a:rPr>
                        <a:t>Criteria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73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900"/>
                        <a:t>Dev Board/Programming</a:t>
                      </a:r>
                      <a:endParaRPr b="1" i="1" sz="900"/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en-US" sz="900"/>
                        <a:t>Machine Learning Optimization</a:t>
                      </a:r>
                      <a:endParaRPr sz="900"/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en-US" sz="900"/>
                        <a:t>Statistical Image Optimization</a:t>
                      </a:r>
                      <a:endParaRPr sz="900"/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en-US" sz="900"/>
                        <a:t>Stepper-motor Interface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en-US" sz="900"/>
                        <a:t>A</a:t>
                      </a:r>
                      <a:r>
                        <a:rPr lang="en-US" sz="900"/>
                        <a:t>lgorithm sorts images and chooses most focused?</a:t>
                      </a:r>
                      <a:endParaRPr sz="900"/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 startAt="2"/>
                      </a:pPr>
                      <a:r>
                        <a:rPr lang="en-US" sz="900"/>
                        <a:t>Is performance increased by stacking more than 10 images?</a:t>
                      </a:r>
                      <a:endParaRPr sz="900"/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 startAt="2"/>
                      </a:pPr>
                      <a:r>
                        <a:rPr lang="en-US" sz="900"/>
                        <a:t>Can interface move stepper motor interface by a specific margin?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900"/>
                        <a:t>Dev Board Mount</a:t>
                      </a:r>
                      <a:endParaRPr b="1" i="1" sz="900"/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en-US" sz="900"/>
                        <a:t>Measure and Design Mount Dimensions</a:t>
                      </a:r>
                      <a:endParaRPr sz="900"/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en-US" sz="900"/>
                        <a:t>Laser Cut Mounts </a:t>
                      </a:r>
                      <a:endParaRPr sz="900"/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en-US" sz="900"/>
                        <a:t>Design Standoffs (CAD) </a:t>
                      </a:r>
                      <a:endParaRPr sz="900"/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en-US" sz="900"/>
                        <a:t>3D Print Standoffs </a:t>
                      </a:r>
                      <a:endParaRPr sz="900"/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en-US" sz="900"/>
                        <a:t>Assembly &amp; Mount 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en-US" sz="900"/>
                        <a:t>Do dimensions operate within the constraints of the telescope?</a:t>
                      </a:r>
                      <a:endParaRPr sz="900"/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 startAt="2"/>
                      </a:pPr>
                      <a:r>
                        <a:rPr lang="en-US" sz="900"/>
                        <a:t>Are parts the same dimensions as designed?</a:t>
                      </a:r>
                      <a:endParaRPr sz="900"/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 startAt="2"/>
                      </a:pPr>
                      <a:r>
                        <a:rPr lang="en-US" sz="900"/>
                        <a:t>Do dimensions of standoffs operate within the constraints of the telescope?</a:t>
                      </a:r>
                      <a:endParaRPr sz="900"/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 startAt="2"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Are the dimensions of parts accurate with the CAD design?</a:t>
                      </a:r>
                      <a:endParaRPr sz="900"/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 startAt="2"/>
                      </a:pPr>
                      <a:r>
                        <a:rPr lang="en-US" sz="900"/>
                        <a:t>All Tasks are passed in subsystem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900">
                          <a:solidFill>
                            <a:schemeClr val="dk1"/>
                          </a:solidFill>
                        </a:rPr>
                        <a:t>Power Supply</a:t>
                      </a:r>
                      <a:endParaRPr b="1" i="1" sz="900">
                        <a:solidFill>
                          <a:schemeClr val="dk1"/>
                        </a:solidFill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AutoNum type="arabicPeriod"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Design Charging-Battery Interface 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AutoNum type="arabicPeriod"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Design Redundancy System 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AutoNum type="arabicPeriod"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Implement Power Circuit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AutoNum type="arabicPeriod"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Charging-Battery Assembly 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en-US" sz="900"/>
                        <a:t>Is voltage at max after charging battery?</a:t>
                      </a:r>
                      <a:endParaRPr sz="900"/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 startAt="2"/>
                      </a:pPr>
                      <a:r>
                        <a:rPr lang="en-US" sz="900"/>
                        <a:t>Does each component receive </a:t>
                      </a: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operational values </a:t>
                      </a:r>
                      <a:r>
                        <a:rPr lang="en-US" sz="900"/>
                        <a:t>without damaging </a:t>
                      </a: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system </a:t>
                      </a:r>
                      <a:r>
                        <a:rPr lang="en-US" sz="900"/>
                        <a:t>components?</a:t>
                      </a:r>
                      <a:endParaRPr sz="900"/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AutoNum type="arabicPeriod" startAt="2"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Does each component receive operational values without damaging system components?</a:t>
                      </a:r>
                      <a:endParaRPr sz="900"/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 startAt="2"/>
                      </a:pPr>
                      <a:r>
                        <a:rPr lang="en-US" sz="900"/>
                        <a:t>Does measurements assembly fit within constraints of the telescope?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900"/>
                        <a:t>Motors</a:t>
                      </a:r>
                      <a:endParaRPr b="1" i="1" sz="900"/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en-US" sz="900"/>
                        <a:t>Design Motor Mounts (CAD) </a:t>
                      </a:r>
                      <a:endParaRPr sz="900"/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en-US" sz="900"/>
                        <a:t>3D Print Motor Mounts </a:t>
                      </a:r>
                      <a:endParaRPr sz="900"/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en-US" sz="900"/>
                        <a:t>Design Stepper Motor PWM interface </a:t>
                      </a:r>
                      <a:endParaRPr sz="900"/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en-US" sz="900"/>
                        <a:t>Motor Quality 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en-US" sz="900"/>
                        <a:t>Do dimensions operate within the constraints of the telescope?</a:t>
                      </a:r>
                      <a:endParaRPr sz="900"/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 startAt="2"/>
                      </a:pPr>
                      <a:r>
                        <a:rPr lang="en-US" sz="900"/>
                        <a:t>Are parts the same dimensions as designed?</a:t>
                      </a:r>
                      <a:endParaRPr sz="900"/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 startAt="2"/>
                      </a:pPr>
                      <a:r>
                        <a:rPr lang="en-US" sz="900"/>
                        <a:t>Does motor operate on specific speeds and positions?</a:t>
                      </a:r>
                      <a:endParaRPr sz="900"/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 startAt="2"/>
                      </a:pPr>
                      <a:r>
                        <a:rPr lang="en-US" sz="900"/>
                        <a:t>Does motor operate without damaging the motor mount and assembly subsystem?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5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900"/>
                        <a:t>Imaging</a:t>
                      </a:r>
                      <a:endParaRPr b="1" i="1" sz="900"/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en-US" sz="900"/>
                        <a:t>Design Imager Mount (CAD) </a:t>
                      </a:r>
                      <a:endParaRPr sz="900"/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en-US" sz="900"/>
                        <a:t>3D Print Imager Mount </a:t>
                      </a:r>
                      <a:endParaRPr sz="900"/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en-US" sz="900"/>
                        <a:t>Image Quality </a:t>
                      </a:r>
                      <a:endParaRPr sz="900"/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en-US" sz="900"/>
                        <a:t>Design I/O Data Streaming Interface 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en-US" sz="900"/>
                        <a:t>Do dimensions operate within the constraints of the telescope?</a:t>
                      </a:r>
                      <a:endParaRPr sz="900"/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 startAt="2"/>
                      </a:pPr>
                      <a:r>
                        <a:rPr lang="en-US" sz="900"/>
                        <a:t>Are parts the same dimensions as designed?</a:t>
                      </a:r>
                      <a:endParaRPr sz="900"/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 startAt="2"/>
                      </a:pPr>
                      <a:r>
                        <a:rPr lang="en-US" sz="900"/>
                        <a:t>Does image fit desired image specifications (resolution, pixel width, and quantum efficiency)</a:t>
                      </a:r>
                      <a:endParaRPr sz="900"/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 startAt="2"/>
                      </a:pPr>
                      <a:r>
                        <a:rPr lang="en-US" sz="900"/>
                        <a:t>Can imager receive an image and transmit to Raspberry Pi under 5ms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Part Order Status</a:t>
            </a:r>
            <a:endParaRPr/>
          </a:p>
        </p:txBody>
      </p:sp>
      <p:graphicFrame>
        <p:nvGraphicFramePr>
          <p:cNvPr id="128" name="Google Shape;128;p8"/>
          <p:cNvGraphicFramePr/>
          <p:nvPr/>
        </p:nvGraphicFramePr>
        <p:xfrm>
          <a:off x="1016000" y="22859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{F1507908-C60D-4459-8091-8F6EEE219A64}</a:tableStyleId>
              </a:tblPr>
              <a:tblGrid>
                <a:gridCol w="6094850"/>
                <a:gridCol w="1321950"/>
              </a:tblGrid>
              <a:tr h="293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</a:rPr>
                        <a:t>Part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</a:rPr>
                        <a:t>Status</a:t>
                      </a:r>
                      <a:r>
                        <a:rPr b="1" lang="en-US" sz="1200"/>
                        <a:t> </a:t>
                      </a:r>
                      <a:endParaRPr b="1" sz="1200"/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93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Arducam Pivariety Ultra Low Light </a:t>
                      </a:r>
                      <a:r>
                        <a:rPr lang="en-US" sz="1100"/>
                        <a:t>IMX462 </a:t>
                      </a:r>
                      <a:r>
                        <a:rPr lang="en-US" sz="1100"/>
                        <a:t>Camera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Order placed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3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1/4 in. x 1 ft. x 1.5 ft. Birch Plywood Project Panel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In-St</a:t>
                      </a:r>
                      <a:r>
                        <a:rPr lang="en-US" sz="1100"/>
                        <a:t>ore Pick-up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3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18 in. x 24 in. x 0.093 in. Clear Acrylic Sheet Glass Replacement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r>
                        <a:rPr lang="en-US" sz="1100"/>
                        <a:t>In-Store Pick-up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3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Raspberry Pi 1 Model B+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In P</a:t>
                      </a:r>
                      <a:r>
                        <a:rPr lang="en-US" sz="1100"/>
                        <a:t>ossession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3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Jumper Wires Ribbon Cables Kit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r>
                        <a:rPr lang="en-US" sz="1100"/>
                        <a:t>In Possession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3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PETG filament (White</a:t>
                      </a:r>
                      <a:r>
                        <a:rPr lang="en-US" sz="1100"/>
                        <a:t>/Black</a:t>
                      </a:r>
                      <a:r>
                        <a:rPr lang="en-US" sz="1100" u="none" cap="none" strike="noStrike"/>
                        <a:t>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r>
                        <a:rPr lang="en-US" sz="1100"/>
                        <a:t>In Possession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3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Nema 17 Bipolar 1.8deg 26Ncm (36.8oz.in) 0.4A 12V 42x42x34mm 4 Wires (Stepper Mot</a:t>
                      </a:r>
                      <a:r>
                        <a:rPr lang="en-US" sz="1100"/>
                        <a:t>or</a:t>
                      </a:r>
                      <a:r>
                        <a:rPr lang="en-US" sz="1100" u="none" cap="none" strike="noStrike"/>
                        <a:t>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Order Place</a:t>
                      </a:r>
                      <a:r>
                        <a:rPr lang="en-US" sz="1100"/>
                        <a:t>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3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Digital Stepper Drive 1.0-3.2A 18-30 VDC for Nema 17, 23 Stepper Motor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Order Placed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3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</a:t>
                      </a:r>
                      <a:r>
                        <a:rPr lang="en-US" sz="1100" u="none" cap="none" strike="noStrike"/>
                        <a:t>2V, 8300mAh Li-Ion battery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r>
                        <a:rPr lang="en-US" sz="1100"/>
                        <a:t>Order Pending</a:t>
                      </a:r>
                      <a:endParaRPr sz="1100"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3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5V, 3000 mAh Li-</a:t>
                      </a:r>
                      <a:r>
                        <a:rPr lang="en-US" sz="1100"/>
                        <a:t>Po </a:t>
                      </a:r>
                      <a:r>
                        <a:rPr lang="en-US" sz="1100" u="none" cap="none" strike="noStrike"/>
                        <a:t>battery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r>
                        <a:rPr lang="en-US" sz="1100"/>
                        <a:t>Order Pending</a:t>
                      </a:r>
                      <a:endParaRPr sz="1100"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3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Apertura 2" Photo &amp; Visual Coma Corrector for Newtonian Telescopes - A-COMA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Order Pending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3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12V Battery </a:t>
                      </a:r>
                      <a:r>
                        <a:rPr lang="en-US" sz="1100"/>
                        <a:t>Under Voltage</a:t>
                      </a:r>
                      <a:r>
                        <a:rPr lang="en-US" sz="1100"/>
                        <a:t> Cut off Automatic Switch On Recovery Protection</a:t>
                      </a:r>
                      <a:endParaRPr sz="1100" u="none" cap="none" strike="noStrike"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 Order Pending</a:t>
                      </a:r>
                      <a:endParaRPr sz="1100"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400bc25cf_2_3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/>
              <a:t>Q/A</a:t>
            </a:r>
            <a:endParaRPr sz="7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</a:t>
            </a:r>
            <a:r>
              <a:rPr lang="en-US"/>
              <a:t>Description</a:t>
            </a:r>
            <a:endParaRPr/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457200" y="2049270"/>
            <a:ext cx="8229600" cy="463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200"/>
              <a:t>Problem</a:t>
            </a:r>
            <a:r>
              <a:rPr lang="en-US"/>
              <a:t>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Telescope focusing &amp; image processing</a:t>
            </a:r>
            <a:r>
              <a:rPr lang="en-US" sz="2700"/>
              <a:t> automation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/>
              <a:t>Motivation:</a:t>
            </a:r>
            <a:endParaRPr b="1" i="1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Open-source community contributions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Beginner friendly hobby exploration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Low-light environment support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Disability assistance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Image yield optimization</a:t>
            </a:r>
            <a:endParaRPr sz="2700"/>
          </a:p>
        </p:txBody>
      </p:sp>
      <p:pic>
        <p:nvPicPr>
          <p:cNvPr id="63" name="Google Shape;63;p2"/>
          <p:cNvPicPr preferRelativeResize="0"/>
          <p:nvPr/>
        </p:nvPicPr>
        <p:blipFill rotWithShape="1">
          <a:blip r:embed="rId3">
            <a:alphaModFix/>
          </a:blip>
          <a:srcRect b="26443" l="8304" r="5814" t="20786"/>
          <a:stretch/>
        </p:blipFill>
        <p:spPr>
          <a:xfrm>
            <a:off x="5842925" y="4810950"/>
            <a:ext cx="3147001" cy="19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Description</a:t>
            </a:r>
            <a:endParaRPr/>
          </a:p>
        </p:txBody>
      </p:sp>
      <p:sp>
        <p:nvSpPr>
          <p:cNvPr id="69" name="Google Shape;69;p3"/>
          <p:cNvSpPr txBox="1"/>
          <p:nvPr>
            <p:ph idx="1" type="body"/>
          </p:nvPr>
        </p:nvSpPr>
        <p:spPr>
          <a:xfrm>
            <a:off x="457200" y="2049270"/>
            <a:ext cx="8229600" cy="463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Software Interfacing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Image Post-processing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Real-time Sub-system Software Modulation</a:t>
            </a:r>
            <a:endParaRPr/>
          </a:p>
          <a:p>
            <a:pPr indent="-4318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Hardware Interfacing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Focuser Automation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Power Supply &amp; Redundancy</a:t>
            </a:r>
            <a:endParaRPr/>
          </a:p>
          <a:p>
            <a:pPr indent="-4318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Aesthetics and Sub-system Interfacing</a:t>
            </a:r>
            <a:endParaRPr sz="2800"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Hardware Protection &amp; Mount Assembly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Sub-system Installment &amp; 3D Print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758cb511a_0_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Description</a:t>
            </a:r>
            <a:endParaRPr/>
          </a:p>
        </p:txBody>
      </p:sp>
      <p:pic>
        <p:nvPicPr>
          <p:cNvPr id="75" name="Google Shape;75;g11758cb511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8831" y="2049275"/>
            <a:ext cx="4102769" cy="407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g11758cb511a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00" y="2931550"/>
            <a:ext cx="4572001" cy="2538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263" y="1905525"/>
            <a:ext cx="5843475" cy="45449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82" name="Google Shape;82;p4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Design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g11400bc25cf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3624" y="1970525"/>
            <a:ext cx="6796750" cy="442562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8" name="Google Shape;88;g11400bc25cf_0_6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Design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400bc25cf_0_13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Design</a:t>
            </a:r>
            <a:endParaRPr/>
          </a:p>
        </p:txBody>
      </p:sp>
      <p:pic>
        <p:nvPicPr>
          <p:cNvPr id="94" name="Google Shape;94;g11400bc25cf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181992"/>
            <a:ext cx="8229601" cy="379828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g11400bc25cf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12625"/>
            <a:ext cx="8839200" cy="309704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g11400bc25cf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20050"/>
            <a:ext cx="8839198" cy="342832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2013-06-18T16:37:55Z</dcterms:created>
  <dc:creator>Brian Gardner</dc:creator>
</cp:coreProperties>
</file>