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gQ/w0AWNOTc00FqCXxX/Niifgt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DA832A-467F-4E6F-BD94-DE8C9DD3ABEE}">
  <a:tblStyle styleId="{6ADA832A-467F-4E6F-BD94-DE8C9DD3ABE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F2B81FC-96CD-45CA-A36B-E3085749959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15f91279f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515f91279f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15f91279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15f91279f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15f91279f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515f91279f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lang="en-US" sz="1000">
                <a:solidFill>
                  <a:schemeClr val="dk1"/>
                </a:solidFill>
              </a:rPr>
              <a:t>https://github.com/cszn/DnCNN</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15f91279f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515f91279f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lang="en-US" sz="1000">
                <a:solidFill>
                  <a:schemeClr val="dk1"/>
                </a:solidFill>
              </a:rPr>
              <a:t>https://github.com/cszn/DnCNN</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15f91279f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15f91279f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AWGN - Additive White Gaussian Noise</a:t>
            </a:r>
            <a:endParaRPr/>
          </a:p>
          <a:p>
            <a:pPr indent="0" lvl="0" marL="0" rtl="0" algn="l">
              <a:spcBef>
                <a:spcPts val="0"/>
              </a:spcBef>
              <a:spcAft>
                <a:spcPts val="0"/>
              </a:spcAft>
              <a:buNone/>
            </a:pPr>
            <a:r>
              <a:rPr lang="en-US">
                <a:solidFill>
                  <a:schemeClr val="dk1"/>
                </a:solidFill>
              </a:rPr>
              <a:t>PSNR - </a:t>
            </a:r>
            <a:r>
              <a:rPr lang="en-US"/>
              <a:t>peak signal-to-noise ratio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15f91279f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15f91279f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15f91279f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515f91279f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Kyle</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15f91279f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515f91279f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is a refresher on how the different subsystems relate to each other. Nothing has changed since our first presentation. The camera is still communicating with the image processor who is talking to the GUI, image files, and stepper motors; and the battery is still communicating with the charger who is communicating with the voltage limiter who is then talking back to the battery.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e939f411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e939f411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Task partitions have remained the same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8" name="Google Shape;8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Show the </a:t>
            </a:r>
            <a:r>
              <a:rPr lang="en-US"/>
              <a:t>error</a:t>
            </a:r>
            <a:r>
              <a:rPr lang="en-US"/>
              <a:t> and display difference in angle and show how good they arre meergingn </a:t>
            </a:r>
            <a:endParaRPr/>
          </a:p>
          <a:p>
            <a:pPr indent="0" lvl="0" marL="0" rtl="0" algn="l">
              <a:spcBef>
                <a:spcPts val="0"/>
              </a:spcBef>
              <a:spcAft>
                <a:spcPts val="0"/>
              </a:spcAft>
              <a:buClr>
                <a:schemeClr val="dk1"/>
              </a:buClr>
              <a:buSzPts val="1200"/>
              <a:buFont typeface="Calibri"/>
              <a:buNone/>
            </a:pPr>
            <a:r>
              <a:rPr lang="en-US"/>
              <a:t>standard deviation </a:t>
            </a:r>
            <a:endParaRPr/>
          </a:p>
          <a:p>
            <a:pPr indent="0" lvl="0" marL="0" rtl="0" algn="l">
              <a:spcBef>
                <a:spcPts val="0"/>
              </a:spcBef>
              <a:spcAft>
                <a:spcPts val="0"/>
              </a:spcAft>
              <a:buClr>
                <a:schemeClr val="dk1"/>
              </a:buClr>
              <a:buSzPts val="1200"/>
              <a:buFont typeface="Calibri"/>
              <a:buNone/>
            </a:pPr>
            <a:r>
              <a:rPr lang="en-US"/>
              <a:t>explain testing methods and why does it makes sense</a:t>
            </a:r>
            <a:endParaRPr/>
          </a:p>
          <a:p>
            <a:pPr indent="0" lvl="0" marL="0" rtl="0" algn="l">
              <a:spcBef>
                <a:spcPts val="0"/>
              </a:spcBef>
              <a:spcAft>
                <a:spcPts val="0"/>
              </a:spcAft>
              <a:buClr>
                <a:schemeClr val="dk1"/>
              </a:buClr>
              <a:buSzPts val="1200"/>
              <a:buFont typeface="Calibri"/>
              <a:buNone/>
            </a:pPr>
            <a:r>
              <a:rPr lang="en-US"/>
              <a:t>Albin may have to come up with a metric (look up denoising methods)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15f91279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1" name="Google Shape;101;g1515f91279f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15f91279f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1515f91279f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15f91279f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0" name="Google Shape;120;g1515f91279f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20.jpg"/><Relationship Id="rId5" Type="http://schemas.openxmlformats.org/officeDocument/2006/relationships/image" Target="../media/image25.jpg"/><Relationship Id="rId6"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9.jpg"/><Relationship Id="rId6"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48175" y="40461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6: Telescope Autofocuser</a:t>
            </a:r>
            <a:endParaRPr/>
          </a:p>
          <a:p>
            <a:pPr indent="0" lvl="0" marL="0" rtl="0" algn="r">
              <a:lnSpc>
                <a:spcPct val="100000"/>
              </a:lnSpc>
              <a:spcBef>
                <a:spcPts val="0"/>
              </a:spcBef>
              <a:spcAft>
                <a:spcPts val="0"/>
              </a:spcAft>
              <a:buClr>
                <a:schemeClr val="lt1"/>
              </a:buClr>
              <a:buSzPct val="162932"/>
              <a:buFont typeface="Arial"/>
              <a:buNone/>
            </a:pPr>
            <a:r>
              <a:rPr lang="en-US"/>
              <a:t>Bi-Weekly Update 1</a:t>
            </a:r>
            <a:br>
              <a:rPr lang="en-US"/>
            </a:br>
            <a:r>
              <a:rPr lang="en-US" sz="2455"/>
              <a:t>Albin Myscich</a:t>
            </a:r>
            <a:endParaRPr sz="2455"/>
          </a:p>
          <a:p>
            <a:pPr indent="0" lvl="0" marL="0" rtl="0" algn="r">
              <a:lnSpc>
                <a:spcPct val="100000"/>
              </a:lnSpc>
              <a:spcBef>
                <a:spcPts val="0"/>
              </a:spcBef>
              <a:spcAft>
                <a:spcPts val="0"/>
              </a:spcAft>
              <a:buClr>
                <a:schemeClr val="lt1"/>
              </a:buClr>
              <a:buSzPct val="162932"/>
              <a:buFont typeface="Arial"/>
              <a:buNone/>
            </a:pPr>
            <a:r>
              <a:rPr lang="en-US" sz="2455"/>
              <a:t>Alonna Too-Chiobi</a:t>
            </a:r>
            <a:endParaRPr sz="2455"/>
          </a:p>
          <a:p>
            <a:pPr indent="0" lvl="0" marL="0" rtl="0" algn="r">
              <a:lnSpc>
                <a:spcPct val="100000"/>
              </a:lnSpc>
              <a:spcBef>
                <a:spcPts val="0"/>
              </a:spcBef>
              <a:spcAft>
                <a:spcPts val="0"/>
              </a:spcAft>
              <a:buClr>
                <a:schemeClr val="lt1"/>
              </a:buClr>
              <a:buSzPct val="162932"/>
              <a:buFont typeface="Arial"/>
              <a:buNone/>
            </a:pPr>
            <a:r>
              <a:rPr lang="en-US" sz="2455"/>
              <a:t>Camille Watson</a:t>
            </a:r>
            <a:endParaRPr sz="2455"/>
          </a:p>
          <a:p>
            <a:pPr indent="0" lvl="0" marL="0" rtl="0" algn="r">
              <a:lnSpc>
                <a:spcPct val="100000"/>
              </a:lnSpc>
              <a:spcBef>
                <a:spcPts val="0"/>
              </a:spcBef>
              <a:spcAft>
                <a:spcPts val="0"/>
              </a:spcAft>
              <a:buClr>
                <a:schemeClr val="lt1"/>
              </a:buClr>
              <a:buSzPct val="162932"/>
              <a:buFont typeface="Arial"/>
              <a:buNone/>
            </a:pPr>
            <a:r>
              <a:rPr lang="en-US" sz="2455"/>
              <a:t>Joseph Basdeo</a:t>
            </a:r>
            <a:endParaRPr sz="2455"/>
          </a:p>
          <a:p>
            <a:pPr indent="0" lvl="0" marL="0" rtl="0" algn="r">
              <a:lnSpc>
                <a:spcPct val="100000"/>
              </a:lnSpc>
              <a:spcBef>
                <a:spcPts val="0"/>
              </a:spcBef>
              <a:spcAft>
                <a:spcPts val="0"/>
              </a:spcAft>
              <a:buClr>
                <a:schemeClr val="lt1"/>
              </a:buClr>
              <a:buSzPct val="162932"/>
              <a:buFont typeface="Arial"/>
              <a:buNone/>
            </a:pPr>
            <a:br>
              <a:rPr lang="en-US" sz="2455"/>
            </a:br>
            <a:r>
              <a:rPr lang="en-US" sz="2455"/>
              <a:t>Sponsor: </a:t>
            </a:r>
            <a:r>
              <a:rPr lang="en-US" sz="2455"/>
              <a:t>Dr. Kevin Nowka</a:t>
            </a:r>
            <a:br>
              <a:rPr lang="en-US" sz="2455"/>
            </a:br>
            <a:r>
              <a:rPr lang="en-US" sz="2455"/>
              <a:t>TA: Max Lesser </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515f91279f_1_18"/>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t/>
            </a:r>
            <a:endParaRPr>
              <a:solidFill>
                <a:srgbClr val="FF0000"/>
              </a:solidFill>
            </a:endParaRPr>
          </a:p>
          <a:p>
            <a:pPr indent="0" lvl="0" marL="0" rtl="0" algn="l">
              <a:spcBef>
                <a:spcPts val="360"/>
              </a:spcBef>
              <a:spcAft>
                <a:spcPts val="0"/>
              </a:spcAft>
              <a:buClr>
                <a:schemeClr val="dk1"/>
              </a:buClr>
              <a:buSzPts val="3200"/>
              <a:buNone/>
            </a:pPr>
            <a:r>
              <a:rPr lang="en-US">
                <a:solidFill>
                  <a:srgbClr val="FF0000"/>
                </a:solidFill>
              </a:rPr>
              <a:t>Note: add line at 9V </a:t>
            </a:r>
            <a:endParaRPr>
              <a:solidFill>
                <a:srgbClr val="FF0000"/>
              </a:solidFill>
            </a:endParaRPr>
          </a:p>
        </p:txBody>
      </p:sp>
      <p:sp>
        <p:nvSpPr>
          <p:cNvPr id="129" name="Google Shape;129;g1515f91279f_1_18"/>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Supply</a:t>
            </a:r>
            <a:endParaRPr/>
          </a:p>
          <a:p>
            <a:pPr indent="0" lvl="0" marL="0" rtl="0" algn="ctr">
              <a:lnSpc>
                <a:spcPct val="115000"/>
              </a:lnSpc>
              <a:spcBef>
                <a:spcPts val="0"/>
              </a:spcBef>
              <a:spcAft>
                <a:spcPts val="0"/>
              </a:spcAft>
              <a:buClr>
                <a:schemeClr val="dk1"/>
              </a:buClr>
              <a:buSzPts val="990"/>
              <a:buFont typeface="Arial"/>
              <a:buNone/>
            </a:pPr>
            <a:r>
              <a:rPr lang="en-US" sz="1720"/>
              <a:t>Camille Watson</a:t>
            </a:r>
            <a:endParaRPr sz="2980"/>
          </a:p>
        </p:txBody>
      </p:sp>
      <p:sp>
        <p:nvSpPr>
          <p:cNvPr id="130" name="Google Shape;130;g1515f91279f_1_18"/>
          <p:cNvSpPr txBox="1"/>
          <p:nvPr/>
        </p:nvSpPr>
        <p:spPr>
          <a:xfrm>
            <a:off x="3168900" y="3584500"/>
            <a:ext cx="3292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rPr>
              <a:t>Multisim Simulation of Buck Converter</a:t>
            </a:r>
            <a:r>
              <a:rPr lang="en-US" sz="1600">
                <a:solidFill>
                  <a:schemeClr val="dk1"/>
                </a:solidFill>
              </a:rPr>
              <a:t>  </a:t>
            </a:r>
            <a:endParaRPr sz="1200"/>
          </a:p>
        </p:txBody>
      </p:sp>
      <p:pic>
        <p:nvPicPr>
          <p:cNvPr id="131" name="Google Shape;131;g1515f91279f_1_18"/>
          <p:cNvPicPr preferRelativeResize="0"/>
          <p:nvPr/>
        </p:nvPicPr>
        <p:blipFill>
          <a:blip r:embed="rId3">
            <a:alphaModFix/>
          </a:blip>
          <a:stretch>
            <a:fillRect/>
          </a:stretch>
        </p:blipFill>
        <p:spPr>
          <a:xfrm>
            <a:off x="2158888" y="2053599"/>
            <a:ext cx="5312825" cy="1600650"/>
          </a:xfrm>
          <a:prstGeom prst="rect">
            <a:avLst/>
          </a:prstGeom>
          <a:noFill/>
          <a:ln>
            <a:noFill/>
          </a:ln>
        </p:spPr>
      </p:pic>
      <p:sp>
        <p:nvSpPr>
          <p:cNvPr id="132" name="Google Shape;132;g1515f91279f_1_18"/>
          <p:cNvSpPr txBox="1"/>
          <p:nvPr/>
        </p:nvSpPr>
        <p:spPr>
          <a:xfrm>
            <a:off x="3222139" y="6170275"/>
            <a:ext cx="3004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dk1"/>
                </a:solidFill>
              </a:rPr>
              <a:t>Line Regulation of Buck Converter</a:t>
            </a:r>
            <a:r>
              <a:rPr lang="en-US" sz="1600">
                <a:solidFill>
                  <a:schemeClr val="dk1"/>
                </a:solidFill>
              </a:rPr>
              <a:t> </a:t>
            </a:r>
            <a:endParaRPr sz="1200"/>
          </a:p>
        </p:txBody>
      </p:sp>
      <p:pic>
        <p:nvPicPr>
          <p:cNvPr id="133" name="Google Shape;133;g1515f91279f_1_18"/>
          <p:cNvPicPr preferRelativeResize="0"/>
          <p:nvPr/>
        </p:nvPicPr>
        <p:blipFill>
          <a:blip r:embed="rId4">
            <a:alphaModFix/>
          </a:blip>
          <a:stretch>
            <a:fillRect/>
          </a:stretch>
        </p:blipFill>
        <p:spPr>
          <a:xfrm>
            <a:off x="3033625" y="4024649"/>
            <a:ext cx="3563328" cy="213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515f91279f_0_95"/>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Image Processing &amp; Autofocusing Program</a:t>
            </a:r>
            <a:endParaRPr/>
          </a:p>
          <a:p>
            <a:pPr indent="0" lvl="0" marL="0" rtl="0" algn="ctr">
              <a:spcBef>
                <a:spcPts val="0"/>
              </a:spcBef>
              <a:spcAft>
                <a:spcPts val="0"/>
              </a:spcAft>
              <a:buNone/>
            </a:pPr>
            <a:r>
              <a:rPr lang="en-US" sz="1850"/>
              <a:t>Albin Myscich</a:t>
            </a:r>
            <a:endParaRPr sz="1850"/>
          </a:p>
        </p:txBody>
      </p:sp>
      <p:pic>
        <p:nvPicPr>
          <p:cNvPr id="139" name="Google Shape;139;g1515f91279f_0_95"/>
          <p:cNvPicPr preferRelativeResize="0"/>
          <p:nvPr/>
        </p:nvPicPr>
        <p:blipFill>
          <a:blip r:embed="rId3">
            <a:alphaModFix/>
          </a:blip>
          <a:stretch>
            <a:fillRect/>
          </a:stretch>
        </p:blipFill>
        <p:spPr>
          <a:xfrm>
            <a:off x="1168050" y="2673275"/>
            <a:ext cx="3210650" cy="2972525"/>
          </a:xfrm>
          <a:prstGeom prst="rect">
            <a:avLst/>
          </a:prstGeom>
          <a:noFill/>
          <a:ln>
            <a:noFill/>
          </a:ln>
        </p:spPr>
      </p:pic>
      <p:pic>
        <p:nvPicPr>
          <p:cNvPr id="140" name="Google Shape;140;g1515f91279f_0_95"/>
          <p:cNvPicPr preferRelativeResize="0"/>
          <p:nvPr/>
        </p:nvPicPr>
        <p:blipFill>
          <a:blip r:embed="rId4">
            <a:alphaModFix/>
          </a:blip>
          <a:stretch>
            <a:fillRect/>
          </a:stretch>
        </p:blipFill>
        <p:spPr>
          <a:xfrm>
            <a:off x="5003500" y="2673275"/>
            <a:ext cx="2972447" cy="297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515f91279f_0_101"/>
          <p:cNvSpPr txBox="1"/>
          <p:nvPr>
            <p:ph idx="1" type="body"/>
          </p:nvPr>
        </p:nvSpPr>
        <p:spPr>
          <a:xfrm>
            <a:off x="457200" y="2077570"/>
            <a:ext cx="8229600" cy="5541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360"/>
              </a:spcBef>
              <a:spcAft>
                <a:spcPts val="0"/>
              </a:spcAft>
              <a:buSzPts val="1800"/>
              <a:buNone/>
            </a:pPr>
            <a:r>
              <a:rPr lang="en-US" sz="3000"/>
              <a:t>Gaussian Denoising: DnCNN</a:t>
            </a:r>
            <a:endParaRPr sz="3000"/>
          </a:p>
        </p:txBody>
      </p:sp>
      <p:sp>
        <p:nvSpPr>
          <p:cNvPr id="146" name="Google Shape;146;g1515f91279f_0_101"/>
          <p:cNvSpPr txBox="1"/>
          <p:nvPr/>
        </p:nvSpPr>
        <p:spPr>
          <a:xfrm>
            <a:off x="457200" y="3054925"/>
            <a:ext cx="8229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3000" u="none" cap="none" strike="noStrike">
              <a:solidFill>
                <a:schemeClr val="dk1"/>
              </a:solidFill>
              <a:latin typeface="Arial"/>
              <a:ea typeface="Arial"/>
              <a:cs typeface="Arial"/>
              <a:sym typeface="Arial"/>
            </a:endParaRPr>
          </a:p>
        </p:txBody>
      </p:sp>
      <p:sp>
        <p:nvSpPr>
          <p:cNvPr id="147" name="Google Shape;147;g1515f91279f_0_101"/>
          <p:cNvSpPr txBox="1"/>
          <p:nvPr>
            <p:ph type="title"/>
          </p:nvPr>
        </p:nvSpPr>
        <p:spPr>
          <a:xfrm>
            <a:off x="457200" y="1165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34375"/>
              <a:buFont typeface="Arial"/>
              <a:buNone/>
            </a:pPr>
            <a:r>
              <a:rPr lang="en-US"/>
              <a:t>Image Processing &amp; Autofocusing Program</a:t>
            </a:r>
            <a:endParaRPr/>
          </a:p>
          <a:p>
            <a:pPr indent="0" lvl="0" marL="0" rtl="0" algn="ctr">
              <a:spcBef>
                <a:spcPts val="0"/>
              </a:spcBef>
              <a:spcAft>
                <a:spcPts val="0"/>
              </a:spcAft>
              <a:buSzPct val="59459"/>
              <a:buNone/>
            </a:pPr>
            <a:r>
              <a:rPr lang="en-US" sz="1850"/>
              <a:t>Albin Myscich</a:t>
            </a:r>
            <a:endParaRPr/>
          </a:p>
        </p:txBody>
      </p:sp>
      <p:sp>
        <p:nvSpPr>
          <p:cNvPr id="148" name="Google Shape;148;g1515f91279f_0_101"/>
          <p:cNvSpPr txBox="1"/>
          <p:nvPr/>
        </p:nvSpPr>
        <p:spPr>
          <a:xfrm>
            <a:off x="7103275" y="6519300"/>
            <a:ext cx="2040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chemeClr val="dk1"/>
                </a:solidFill>
              </a:rPr>
              <a:t>https://github.com/cszn/DnCNN</a:t>
            </a:r>
            <a:endParaRPr b="0" i="0" sz="1300" u="none" cap="none" strike="noStrike">
              <a:solidFill>
                <a:srgbClr val="000000"/>
              </a:solidFill>
              <a:latin typeface="Arial"/>
              <a:ea typeface="Arial"/>
              <a:cs typeface="Arial"/>
              <a:sym typeface="Arial"/>
            </a:endParaRPr>
          </a:p>
        </p:txBody>
      </p:sp>
      <p:pic>
        <p:nvPicPr>
          <p:cNvPr id="149" name="Google Shape;149;g1515f91279f_0_101"/>
          <p:cNvPicPr preferRelativeResize="0"/>
          <p:nvPr/>
        </p:nvPicPr>
        <p:blipFill>
          <a:blip r:embed="rId3">
            <a:alphaModFix/>
          </a:blip>
          <a:stretch>
            <a:fillRect/>
          </a:stretch>
        </p:blipFill>
        <p:spPr>
          <a:xfrm>
            <a:off x="2743075" y="3150725"/>
            <a:ext cx="1663283" cy="1550985"/>
          </a:xfrm>
          <a:prstGeom prst="rect">
            <a:avLst/>
          </a:prstGeom>
          <a:noFill/>
          <a:ln>
            <a:noFill/>
          </a:ln>
        </p:spPr>
      </p:pic>
      <p:pic>
        <p:nvPicPr>
          <p:cNvPr id="150" name="Google Shape;150;g1515f91279f_0_101"/>
          <p:cNvPicPr preferRelativeResize="0"/>
          <p:nvPr/>
        </p:nvPicPr>
        <p:blipFill>
          <a:blip r:embed="rId4">
            <a:alphaModFix/>
          </a:blip>
          <a:stretch>
            <a:fillRect/>
          </a:stretch>
        </p:blipFill>
        <p:spPr>
          <a:xfrm>
            <a:off x="4724417" y="4903465"/>
            <a:ext cx="1663283" cy="1550970"/>
          </a:xfrm>
          <a:prstGeom prst="rect">
            <a:avLst/>
          </a:prstGeom>
          <a:noFill/>
          <a:ln>
            <a:noFill/>
          </a:ln>
        </p:spPr>
      </p:pic>
      <p:pic>
        <p:nvPicPr>
          <p:cNvPr id="151" name="Google Shape;151;g1515f91279f_0_101"/>
          <p:cNvPicPr preferRelativeResize="0"/>
          <p:nvPr/>
        </p:nvPicPr>
        <p:blipFill>
          <a:blip r:embed="rId5">
            <a:alphaModFix/>
          </a:blip>
          <a:stretch>
            <a:fillRect/>
          </a:stretch>
        </p:blipFill>
        <p:spPr>
          <a:xfrm>
            <a:off x="2743076" y="4787482"/>
            <a:ext cx="1663283" cy="1675218"/>
          </a:xfrm>
          <a:prstGeom prst="rect">
            <a:avLst/>
          </a:prstGeom>
          <a:noFill/>
          <a:ln>
            <a:noFill/>
          </a:ln>
        </p:spPr>
      </p:pic>
      <p:pic>
        <p:nvPicPr>
          <p:cNvPr id="152" name="Google Shape;152;g1515f91279f_0_101"/>
          <p:cNvPicPr preferRelativeResize="0"/>
          <p:nvPr/>
        </p:nvPicPr>
        <p:blipFill>
          <a:blip r:embed="rId6">
            <a:alphaModFix/>
          </a:blip>
          <a:stretch>
            <a:fillRect/>
          </a:stretch>
        </p:blipFill>
        <p:spPr>
          <a:xfrm>
            <a:off x="4729599" y="3150719"/>
            <a:ext cx="1652888" cy="1664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515f91279f_0_112"/>
          <p:cNvSpPr txBox="1"/>
          <p:nvPr>
            <p:ph idx="1" type="body"/>
          </p:nvPr>
        </p:nvSpPr>
        <p:spPr>
          <a:xfrm>
            <a:off x="457200" y="2077570"/>
            <a:ext cx="8229600" cy="5541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360"/>
              </a:spcBef>
              <a:spcAft>
                <a:spcPts val="0"/>
              </a:spcAft>
              <a:buSzPts val="1800"/>
              <a:buNone/>
            </a:pPr>
            <a:r>
              <a:rPr lang="en-US" sz="3000"/>
              <a:t>Gaussian Denoising: DnCNN</a:t>
            </a:r>
            <a:endParaRPr sz="3000"/>
          </a:p>
        </p:txBody>
      </p:sp>
      <p:sp>
        <p:nvSpPr>
          <p:cNvPr id="158" name="Google Shape;158;g1515f91279f_0_11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34375"/>
              <a:buFont typeface="Arial"/>
              <a:buNone/>
            </a:pPr>
            <a:r>
              <a:rPr lang="en-US"/>
              <a:t>Image Processing &amp; Autofocusing Program</a:t>
            </a:r>
            <a:endParaRPr/>
          </a:p>
          <a:p>
            <a:pPr indent="0" lvl="0" marL="0" rtl="0" algn="ctr">
              <a:spcBef>
                <a:spcPts val="0"/>
              </a:spcBef>
              <a:spcAft>
                <a:spcPts val="0"/>
              </a:spcAft>
              <a:buClr>
                <a:schemeClr val="dk1"/>
              </a:buClr>
              <a:buSzPct val="59459"/>
              <a:buFont typeface="Arial"/>
              <a:buNone/>
            </a:pPr>
            <a:r>
              <a:rPr lang="en-US" sz="1850"/>
              <a:t>Albin Myscich</a:t>
            </a:r>
            <a:endParaRPr/>
          </a:p>
        </p:txBody>
      </p:sp>
      <p:sp>
        <p:nvSpPr>
          <p:cNvPr id="159" name="Google Shape;159;g1515f91279f_0_112"/>
          <p:cNvSpPr txBox="1"/>
          <p:nvPr/>
        </p:nvSpPr>
        <p:spPr>
          <a:xfrm>
            <a:off x="7103275" y="6519300"/>
            <a:ext cx="2040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chemeClr val="dk1"/>
                </a:solidFill>
              </a:rPr>
              <a:t>https://github.com/cszn/DnCNN</a:t>
            </a:r>
            <a:endParaRPr b="0" i="0" sz="1300" u="none" cap="none" strike="noStrike">
              <a:solidFill>
                <a:srgbClr val="000000"/>
              </a:solidFill>
              <a:latin typeface="Arial"/>
              <a:ea typeface="Arial"/>
              <a:cs typeface="Arial"/>
              <a:sym typeface="Arial"/>
            </a:endParaRPr>
          </a:p>
        </p:txBody>
      </p:sp>
      <p:pic>
        <p:nvPicPr>
          <p:cNvPr id="160" name="Google Shape;160;g1515f91279f_0_112"/>
          <p:cNvPicPr preferRelativeResize="0"/>
          <p:nvPr/>
        </p:nvPicPr>
        <p:blipFill>
          <a:blip r:embed="rId3">
            <a:alphaModFix/>
          </a:blip>
          <a:stretch>
            <a:fillRect/>
          </a:stretch>
        </p:blipFill>
        <p:spPr>
          <a:xfrm>
            <a:off x="2743075" y="3150725"/>
            <a:ext cx="1663283" cy="1550985"/>
          </a:xfrm>
          <a:prstGeom prst="rect">
            <a:avLst/>
          </a:prstGeom>
          <a:noFill/>
          <a:ln>
            <a:noFill/>
          </a:ln>
        </p:spPr>
      </p:pic>
      <p:pic>
        <p:nvPicPr>
          <p:cNvPr id="161" name="Google Shape;161;g1515f91279f_0_112"/>
          <p:cNvPicPr preferRelativeResize="0"/>
          <p:nvPr/>
        </p:nvPicPr>
        <p:blipFill>
          <a:blip r:embed="rId4">
            <a:alphaModFix/>
          </a:blip>
          <a:stretch>
            <a:fillRect/>
          </a:stretch>
        </p:blipFill>
        <p:spPr>
          <a:xfrm>
            <a:off x="4737642" y="3150740"/>
            <a:ext cx="1663283" cy="1550970"/>
          </a:xfrm>
          <a:prstGeom prst="rect">
            <a:avLst/>
          </a:prstGeom>
          <a:noFill/>
          <a:ln>
            <a:noFill/>
          </a:ln>
        </p:spPr>
      </p:pic>
      <p:pic>
        <p:nvPicPr>
          <p:cNvPr id="162" name="Google Shape;162;g1515f91279f_0_112"/>
          <p:cNvPicPr preferRelativeResize="0"/>
          <p:nvPr/>
        </p:nvPicPr>
        <p:blipFill>
          <a:blip r:embed="rId5">
            <a:alphaModFix/>
          </a:blip>
          <a:stretch>
            <a:fillRect/>
          </a:stretch>
        </p:blipFill>
        <p:spPr>
          <a:xfrm>
            <a:off x="2743076" y="4787482"/>
            <a:ext cx="1663283" cy="1675218"/>
          </a:xfrm>
          <a:prstGeom prst="rect">
            <a:avLst/>
          </a:prstGeom>
          <a:noFill/>
          <a:ln>
            <a:noFill/>
          </a:ln>
        </p:spPr>
      </p:pic>
      <p:pic>
        <p:nvPicPr>
          <p:cNvPr id="163" name="Google Shape;163;g1515f91279f_0_112"/>
          <p:cNvPicPr preferRelativeResize="0"/>
          <p:nvPr/>
        </p:nvPicPr>
        <p:blipFill>
          <a:blip r:embed="rId6">
            <a:alphaModFix/>
          </a:blip>
          <a:stretch>
            <a:fillRect/>
          </a:stretch>
        </p:blipFill>
        <p:spPr>
          <a:xfrm>
            <a:off x="4748037" y="4787482"/>
            <a:ext cx="1652888" cy="1664749"/>
          </a:xfrm>
          <a:prstGeom prst="rect">
            <a:avLst/>
          </a:prstGeom>
          <a:noFill/>
          <a:ln>
            <a:noFill/>
          </a:ln>
        </p:spPr>
      </p:pic>
      <p:sp>
        <p:nvSpPr>
          <p:cNvPr id="164" name="Google Shape;164;g1515f91279f_0_112"/>
          <p:cNvSpPr txBox="1"/>
          <p:nvPr>
            <p:ph idx="1" type="body"/>
          </p:nvPr>
        </p:nvSpPr>
        <p:spPr>
          <a:xfrm>
            <a:off x="4311475" y="2673750"/>
            <a:ext cx="2526000" cy="4770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360"/>
              </a:spcBef>
              <a:spcAft>
                <a:spcPts val="0"/>
              </a:spcAft>
              <a:buSzPts val="1800"/>
              <a:buNone/>
            </a:pPr>
            <a:r>
              <a:rPr lang="en-US" sz="2500"/>
              <a:t>Ground Truth</a:t>
            </a:r>
            <a:endParaRPr sz="2500"/>
          </a:p>
        </p:txBody>
      </p:sp>
      <p:sp>
        <p:nvSpPr>
          <p:cNvPr id="165" name="Google Shape;165;g1515f91279f_0_112"/>
          <p:cNvSpPr txBox="1"/>
          <p:nvPr>
            <p:ph idx="1" type="body"/>
          </p:nvPr>
        </p:nvSpPr>
        <p:spPr>
          <a:xfrm>
            <a:off x="2660300" y="2673750"/>
            <a:ext cx="1828800" cy="4770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360"/>
              </a:spcBef>
              <a:spcAft>
                <a:spcPts val="0"/>
              </a:spcAft>
              <a:buSzPts val="1800"/>
              <a:buNone/>
            </a:pPr>
            <a:r>
              <a:rPr lang="en-US" sz="2500"/>
              <a:t>Denoised</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515f91279f_0_124"/>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34375"/>
              <a:buFont typeface="Arial"/>
              <a:buNone/>
            </a:pPr>
            <a:r>
              <a:rPr lang="en-US"/>
              <a:t>Image Processing &amp; Autofocusing Program</a:t>
            </a:r>
            <a:endParaRPr/>
          </a:p>
          <a:p>
            <a:pPr indent="0" lvl="0" marL="0" rtl="0" algn="ctr">
              <a:spcBef>
                <a:spcPts val="0"/>
              </a:spcBef>
              <a:spcAft>
                <a:spcPts val="0"/>
              </a:spcAft>
              <a:buClr>
                <a:schemeClr val="dk1"/>
              </a:buClr>
              <a:buSzPct val="59459"/>
              <a:buFont typeface="Arial"/>
              <a:buNone/>
            </a:pPr>
            <a:r>
              <a:rPr lang="en-US" sz="1850"/>
              <a:t>Albin Myscich</a:t>
            </a:r>
            <a:endParaRPr/>
          </a:p>
        </p:txBody>
      </p:sp>
      <p:sp>
        <p:nvSpPr>
          <p:cNvPr id="171" name="Google Shape;171;g1515f91279f_0_124"/>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Noisy image residual corrupted by AWGN</a:t>
            </a:r>
            <a:endParaRPr/>
          </a:p>
          <a:p>
            <a:pPr indent="-342900" lvl="1" marL="914400" rtl="0" algn="l">
              <a:spcBef>
                <a:spcPts val="0"/>
              </a:spcBef>
              <a:spcAft>
                <a:spcPts val="0"/>
              </a:spcAft>
              <a:buSzPts val="1800"/>
              <a:buChar char="–"/>
            </a:pPr>
            <a:r>
              <a:rPr lang="en-US"/>
              <a:t>Follows a constant Gaussian distribution </a:t>
            </a:r>
            <a:endParaRPr/>
          </a:p>
          <a:p>
            <a:pPr indent="-342900" lvl="1" marL="914400" rtl="0" algn="l">
              <a:spcBef>
                <a:spcPts val="0"/>
              </a:spcBef>
              <a:spcAft>
                <a:spcPts val="0"/>
              </a:spcAft>
              <a:buSzPts val="1800"/>
              <a:buChar char="–"/>
            </a:pPr>
            <a:r>
              <a:rPr lang="en-US"/>
              <a:t>Stabilizes batch normalization during training</a:t>
            </a:r>
            <a:endParaRPr/>
          </a:p>
          <a:p>
            <a:pPr indent="-342900" lvl="0" marL="457200" rtl="0" algn="l">
              <a:spcBef>
                <a:spcPts val="0"/>
              </a:spcBef>
              <a:spcAft>
                <a:spcPts val="0"/>
              </a:spcAft>
              <a:buSzPts val="1800"/>
              <a:buChar char="•"/>
            </a:pPr>
            <a:r>
              <a:rPr lang="en-US"/>
              <a:t>Predicting the residual</a:t>
            </a:r>
            <a:endParaRPr/>
          </a:p>
          <a:p>
            <a:pPr indent="-342900" lvl="1" marL="914400" rtl="0" algn="l">
              <a:spcBef>
                <a:spcPts val="0"/>
              </a:spcBef>
              <a:spcAft>
                <a:spcPts val="0"/>
              </a:spcAft>
              <a:buSzPts val="1800"/>
              <a:buChar char="–"/>
            </a:pPr>
            <a:r>
              <a:rPr lang="en-US"/>
              <a:t>Performing one gradient descent stepping]</a:t>
            </a:r>
            <a:endParaRPr/>
          </a:p>
          <a:p>
            <a:pPr indent="-342900" lvl="0" marL="457200" rtl="0" algn="l">
              <a:spcBef>
                <a:spcPts val="0"/>
              </a:spcBef>
              <a:spcAft>
                <a:spcPts val="0"/>
              </a:spcAft>
              <a:buSzPts val="1800"/>
              <a:buChar char="•"/>
            </a:pPr>
            <a:r>
              <a:rPr lang="en-US"/>
              <a:t>Noise Level of 50 PSNR (db)</a:t>
            </a:r>
            <a:endParaRPr/>
          </a:p>
          <a:p>
            <a:pPr indent="-342900" lvl="1" marL="914400" rtl="0" algn="l">
              <a:spcBef>
                <a:spcPts val="0"/>
              </a:spcBef>
              <a:spcAft>
                <a:spcPts val="0"/>
              </a:spcAft>
              <a:buSzPts val="1800"/>
              <a:buChar char="–"/>
            </a:pPr>
            <a:r>
              <a:rPr lang="en-US"/>
              <a:t>Approximately 26.23</a:t>
            </a:r>
            <a:endParaRPr/>
          </a:p>
        </p:txBody>
      </p:sp>
      <p:pic>
        <p:nvPicPr>
          <p:cNvPr id="172" name="Google Shape;172;g1515f91279f_0_124"/>
          <p:cNvPicPr preferRelativeResize="0"/>
          <p:nvPr/>
        </p:nvPicPr>
        <p:blipFill>
          <a:blip r:embed="rId3">
            <a:alphaModFix/>
          </a:blip>
          <a:stretch>
            <a:fillRect/>
          </a:stretch>
        </p:blipFill>
        <p:spPr>
          <a:xfrm>
            <a:off x="94350" y="5523400"/>
            <a:ext cx="5539648" cy="1234875"/>
          </a:xfrm>
          <a:prstGeom prst="rect">
            <a:avLst/>
          </a:prstGeom>
          <a:noFill/>
          <a:ln>
            <a:noFill/>
          </a:ln>
        </p:spPr>
      </p:pic>
      <p:pic>
        <p:nvPicPr>
          <p:cNvPr id="173" name="Google Shape;173;g1515f91279f_0_124"/>
          <p:cNvPicPr preferRelativeResize="0"/>
          <p:nvPr/>
        </p:nvPicPr>
        <p:blipFill rotWithShape="1">
          <a:blip r:embed="rId4">
            <a:alphaModFix/>
          </a:blip>
          <a:srcRect b="0" l="0" r="32935" t="0"/>
          <a:stretch/>
        </p:blipFill>
        <p:spPr>
          <a:xfrm>
            <a:off x="5744875" y="4867275"/>
            <a:ext cx="3329951" cy="1706850"/>
          </a:xfrm>
          <a:prstGeom prst="rect">
            <a:avLst/>
          </a:prstGeom>
          <a:noFill/>
          <a:ln>
            <a:noFill/>
          </a:ln>
        </p:spPr>
      </p:pic>
      <p:sp>
        <p:nvSpPr>
          <p:cNvPr id="174" name="Google Shape;174;g1515f91279f_0_124"/>
          <p:cNvSpPr txBox="1"/>
          <p:nvPr/>
        </p:nvSpPr>
        <p:spPr>
          <a:xfrm>
            <a:off x="6144000" y="6574125"/>
            <a:ext cx="30000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000">
                <a:solidFill>
                  <a:schemeClr val="dk1"/>
                </a:solidFill>
              </a:rPr>
              <a:t>https://github.com/cszn/DnCNN</a:t>
            </a:r>
            <a:endParaRPr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515f91279f_0_132"/>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34375"/>
              <a:buFont typeface="Arial"/>
              <a:buNone/>
            </a:pPr>
            <a:r>
              <a:rPr lang="en-US"/>
              <a:t>Image Processing &amp; Autofocusing Program</a:t>
            </a:r>
            <a:endParaRPr/>
          </a:p>
          <a:p>
            <a:pPr indent="0" lvl="0" marL="0" rtl="0" algn="ctr">
              <a:spcBef>
                <a:spcPts val="0"/>
              </a:spcBef>
              <a:spcAft>
                <a:spcPts val="0"/>
              </a:spcAft>
              <a:buClr>
                <a:schemeClr val="dk1"/>
              </a:buClr>
              <a:buSzPct val="59459"/>
              <a:buFont typeface="Arial"/>
              <a:buNone/>
            </a:pPr>
            <a:r>
              <a:rPr lang="en-US" sz="1850"/>
              <a:t>Albin Myscich</a:t>
            </a:r>
            <a:endParaRPr/>
          </a:p>
        </p:txBody>
      </p:sp>
      <p:pic>
        <p:nvPicPr>
          <p:cNvPr id="180" name="Google Shape;180;g1515f91279f_0_132"/>
          <p:cNvPicPr preferRelativeResize="0"/>
          <p:nvPr/>
        </p:nvPicPr>
        <p:blipFill rotWithShape="1">
          <a:blip r:embed="rId3">
            <a:alphaModFix/>
          </a:blip>
          <a:srcRect b="13373" l="14665" r="13376" t="11410"/>
          <a:stretch/>
        </p:blipFill>
        <p:spPr>
          <a:xfrm>
            <a:off x="1917963" y="2735675"/>
            <a:ext cx="2367775" cy="1679125"/>
          </a:xfrm>
          <a:prstGeom prst="rect">
            <a:avLst/>
          </a:prstGeom>
          <a:noFill/>
          <a:ln>
            <a:noFill/>
          </a:ln>
        </p:spPr>
      </p:pic>
      <p:pic>
        <p:nvPicPr>
          <p:cNvPr id="181" name="Google Shape;181;g1515f91279f_0_132"/>
          <p:cNvPicPr preferRelativeResize="0"/>
          <p:nvPr/>
        </p:nvPicPr>
        <p:blipFill rotWithShape="1">
          <a:blip r:embed="rId4">
            <a:alphaModFix/>
          </a:blip>
          <a:srcRect b="12737" l="16776" r="15385" t="15946"/>
          <a:stretch/>
        </p:blipFill>
        <p:spPr>
          <a:xfrm>
            <a:off x="4591950" y="2734875"/>
            <a:ext cx="2434175" cy="1679125"/>
          </a:xfrm>
          <a:prstGeom prst="rect">
            <a:avLst/>
          </a:prstGeom>
          <a:noFill/>
          <a:ln>
            <a:noFill/>
          </a:ln>
        </p:spPr>
      </p:pic>
      <p:pic>
        <p:nvPicPr>
          <p:cNvPr id="182" name="Google Shape;182;g1515f91279f_0_132"/>
          <p:cNvPicPr preferRelativeResize="0"/>
          <p:nvPr/>
        </p:nvPicPr>
        <p:blipFill rotWithShape="1">
          <a:blip r:embed="rId5">
            <a:alphaModFix/>
          </a:blip>
          <a:srcRect b="25495" l="0" r="0" t="0"/>
          <a:stretch/>
        </p:blipFill>
        <p:spPr>
          <a:xfrm>
            <a:off x="1917963" y="4512760"/>
            <a:ext cx="2367774" cy="1764040"/>
          </a:xfrm>
          <a:prstGeom prst="rect">
            <a:avLst/>
          </a:prstGeom>
          <a:noFill/>
          <a:ln>
            <a:noFill/>
          </a:ln>
        </p:spPr>
      </p:pic>
      <p:pic>
        <p:nvPicPr>
          <p:cNvPr id="183" name="Google Shape;183;g1515f91279f_0_132"/>
          <p:cNvPicPr preferRelativeResize="0"/>
          <p:nvPr/>
        </p:nvPicPr>
        <p:blipFill rotWithShape="1">
          <a:blip r:embed="rId6">
            <a:alphaModFix/>
          </a:blip>
          <a:srcRect b="27530" l="0" r="0" t="0"/>
          <a:stretch/>
        </p:blipFill>
        <p:spPr>
          <a:xfrm>
            <a:off x="4591952" y="4517625"/>
            <a:ext cx="2434174" cy="1764050"/>
          </a:xfrm>
          <a:prstGeom prst="rect">
            <a:avLst/>
          </a:prstGeom>
          <a:noFill/>
          <a:ln>
            <a:noFill/>
          </a:ln>
        </p:spPr>
      </p:pic>
      <p:sp>
        <p:nvSpPr>
          <p:cNvPr id="184" name="Google Shape;184;g1515f91279f_0_132"/>
          <p:cNvSpPr txBox="1"/>
          <p:nvPr>
            <p:ph idx="1" type="body"/>
          </p:nvPr>
        </p:nvSpPr>
        <p:spPr>
          <a:xfrm>
            <a:off x="4530275" y="2258675"/>
            <a:ext cx="2526000" cy="4770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360"/>
              </a:spcBef>
              <a:spcAft>
                <a:spcPts val="0"/>
              </a:spcAft>
              <a:buSzPts val="1800"/>
              <a:buNone/>
            </a:pPr>
            <a:r>
              <a:rPr lang="en-US" sz="2500"/>
              <a:t>Ground Truth</a:t>
            </a:r>
            <a:endParaRPr sz="2500"/>
          </a:p>
        </p:txBody>
      </p:sp>
      <p:sp>
        <p:nvSpPr>
          <p:cNvPr id="185" name="Google Shape;185;g1515f91279f_0_132"/>
          <p:cNvSpPr txBox="1"/>
          <p:nvPr>
            <p:ph idx="1" type="body"/>
          </p:nvPr>
        </p:nvSpPr>
        <p:spPr>
          <a:xfrm>
            <a:off x="1917900" y="2258675"/>
            <a:ext cx="2367600" cy="4770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360"/>
              </a:spcBef>
              <a:spcAft>
                <a:spcPts val="0"/>
              </a:spcAft>
              <a:buSzPts val="1800"/>
              <a:buNone/>
            </a:pPr>
            <a:r>
              <a:rPr lang="en-US" sz="2500"/>
              <a:t>Denoised+Opt</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457200" y="856652"/>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&amp; Plan</a:t>
            </a:r>
            <a:endParaRPr/>
          </a:p>
        </p:txBody>
      </p:sp>
      <p:pic>
        <p:nvPicPr>
          <p:cNvPr id="191" name="Google Shape;191;p9"/>
          <p:cNvPicPr preferRelativeResize="0"/>
          <p:nvPr/>
        </p:nvPicPr>
        <p:blipFill>
          <a:blip r:embed="rId3">
            <a:alphaModFix/>
          </a:blip>
          <a:stretch>
            <a:fillRect/>
          </a:stretch>
        </p:blipFill>
        <p:spPr>
          <a:xfrm>
            <a:off x="1308062" y="1660350"/>
            <a:ext cx="6527876" cy="5143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515f91279f_0_167"/>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4000"/>
              <a:buNone/>
            </a:pPr>
            <a:r>
              <a:rPr lang="en-US" sz="7200"/>
              <a:t>Q/A</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66" name="Google Shape;66;p2"/>
          <p:cNvSpPr txBox="1"/>
          <p:nvPr>
            <p:ph idx="1" type="body"/>
          </p:nvPr>
        </p:nvSpPr>
        <p:spPr>
          <a:xfrm>
            <a:off x="72300" y="1852875"/>
            <a:ext cx="4499700" cy="4163700"/>
          </a:xfrm>
          <a:prstGeom prst="rect">
            <a:avLst/>
          </a:prstGeom>
          <a:noFill/>
          <a:ln>
            <a:noFill/>
          </a:ln>
        </p:spPr>
        <p:txBody>
          <a:bodyPr anchorCtr="0" anchor="t" bIns="45700" lIns="91425" spcFirstLastPara="1" rIns="91425" wrap="square" tIns="45700">
            <a:normAutofit fontScale="92500" lnSpcReduction="10000"/>
          </a:bodyPr>
          <a:lstStyle/>
          <a:p>
            <a:pPr indent="-381317" lvl="0" marL="342900" rtl="0" algn="l">
              <a:spcBef>
                <a:spcPts val="0"/>
              </a:spcBef>
              <a:spcAft>
                <a:spcPts val="0"/>
              </a:spcAft>
              <a:buSzPct val="96296"/>
              <a:buChar char="•"/>
            </a:pPr>
            <a:r>
              <a:rPr lang="en-US" sz="2700"/>
              <a:t>Telescope focusing &amp; image processing automation</a:t>
            </a:r>
            <a:endParaRPr/>
          </a:p>
          <a:p>
            <a:pPr indent="-228600" lvl="0" marL="457200" rtl="0" algn="l">
              <a:lnSpc>
                <a:spcPct val="80000"/>
              </a:lnSpc>
              <a:spcBef>
                <a:spcPts val="0"/>
              </a:spcBef>
              <a:spcAft>
                <a:spcPts val="0"/>
              </a:spcAft>
              <a:buClr>
                <a:schemeClr val="dk1"/>
              </a:buClr>
              <a:buSzPct val="100000"/>
              <a:buNone/>
            </a:pPr>
            <a:r>
              <a:t/>
            </a:r>
            <a:endParaRPr sz="2600"/>
          </a:p>
          <a:p>
            <a:pPr indent="0" lvl="0" marL="0" rtl="0" algn="l">
              <a:spcBef>
                <a:spcPts val="0"/>
              </a:spcBef>
              <a:spcAft>
                <a:spcPts val="0"/>
              </a:spcAft>
              <a:buNone/>
            </a:pPr>
            <a:r>
              <a:rPr b="1" i="1" lang="en-US" sz="2700"/>
              <a:t>Product </a:t>
            </a:r>
            <a:r>
              <a:rPr b="1" i="1" lang="en-US" sz="2700"/>
              <a:t>Will:</a:t>
            </a:r>
            <a:endParaRPr b="1" i="1" sz="2700"/>
          </a:p>
          <a:p>
            <a:pPr indent="-387191" lvl="0" marL="457200" rtl="0" algn="l">
              <a:spcBef>
                <a:spcPts val="0"/>
              </a:spcBef>
              <a:spcAft>
                <a:spcPts val="0"/>
              </a:spcAft>
              <a:buSzPct val="100000"/>
              <a:buChar char="•"/>
            </a:pPr>
            <a:r>
              <a:rPr lang="en-US" sz="2700"/>
              <a:t>Stream current images to dev board using an imager</a:t>
            </a:r>
            <a:endParaRPr sz="2700"/>
          </a:p>
          <a:p>
            <a:pPr indent="-387191" lvl="0" marL="457200" rtl="0" algn="l">
              <a:spcBef>
                <a:spcPts val="0"/>
              </a:spcBef>
              <a:spcAft>
                <a:spcPts val="0"/>
              </a:spcAft>
              <a:buSzPct val="100000"/>
              <a:buChar char="•"/>
            </a:pPr>
            <a:r>
              <a:rPr lang="en-US" sz="2700"/>
              <a:t>Autofocus using a stepper motor interface</a:t>
            </a:r>
            <a:endParaRPr sz="2700"/>
          </a:p>
          <a:p>
            <a:pPr indent="-387191" lvl="0" marL="457200" rtl="0" algn="l">
              <a:spcBef>
                <a:spcPts val="0"/>
              </a:spcBef>
              <a:spcAft>
                <a:spcPts val="0"/>
              </a:spcAft>
              <a:buSzPct val="100000"/>
              <a:buChar char="•"/>
            </a:pPr>
            <a:r>
              <a:rPr lang="en-US" sz="2700"/>
              <a:t>Display focused image post processing through a GUI</a:t>
            </a:r>
            <a:endParaRPr sz="2600"/>
          </a:p>
        </p:txBody>
      </p:sp>
      <p:pic>
        <p:nvPicPr>
          <p:cNvPr id="67" name="Google Shape;67;p2"/>
          <p:cNvPicPr preferRelativeResize="0"/>
          <p:nvPr/>
        </p:nvPicPr>
        <p:blipFill>
          <a:blip r:embed="rId3">
            <a:alphaModFix/>
          </a:blip>
          <a:stretch>
            <a:fillRect/>
          </a:stretch>
        </p:blipFill>
        <p:spPr>
          <a:xfrm>
            <a:off x="4572000" y="2896328"/>
            <a:ext cx="4499700" cy="2076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g1515f91279f_1_44"/>
          <p:cNvPicPr preferRelativeResize="0"/>
          <p:nvPr/>
        </p:nvPicPr>
        <p:blipFill rotWithShape="1">
          <a:blip r:embed="rId3">
            <a:alphaModFix/>
          </a:blip>
          <a:srcRect b="0" l="0" r="0" t="0"/>
          <a:stretch/>
        </p:blipFill>
        <p:spPr>
          <a:xfrm>
            <a:off x="1173624" y="1852863"/>
            <a:ext cx="6796750" cy="4425624"/>
          </a:xfrm>
          <a:prstGeom prst="rect">
            <a:avLst/>
          </a:prstGeom>
          <a:noFill/>
          <a:ln cap="flat" cmpd="sng" w="9525">
            <a:solidFill>
              <a:schemeClr val="dk1"/>
            </a:solidFill>
            <a:prstDash val="solid"/>
            <a:round/>
            <a:headEnd len="sm" w="sm" type="none"/>
            <a:tailEnd len="sm" w="sm" type="none"/>
          </a:ln>
        </p:spPr>
      </p:pic>
      <p:sp>
        <p:nvSpPr>
          <p:cNvPr id="73" name="Google Shape;73;g1515f91279f_1_4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Design </a:t>
            </a:r>
            <a:endParaRPr>
              <a:solidFill>
                <a:srgbClr val="FF0000"/>
              </a:solidFill>
            </a:endParaRPr>
          </a:p>
        </p:txBody>
      </p:sp>
      <p:cxnSp>
        <p:nvCxnSpPr>
          <p:cNvPr id="74" name="Google Shape;74;g1515f91279f_1_44"/>
          <p:cNvCxnSpPr/>
          <p:nvPr/>
        </p:nvCxnSpPr>
        <p:spPr>
          <a:xfrm flipH="1" rot="10800000">
            <a:off x="2020125" y="3724175"/>
            <a:ext cx="900" cy="120360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g1515f91279f_1_44"/>
          <p:cNvCxnSpPr/>
          <p:nvPr/>
        </p:nvCxnSpPr>
        <p:spPr>
          <a:xfrm flipH="1" rot="10800000">
            <a:off x="1498875" y="2754127"/>
            <a:ext cx="5400" cy="2439000"/>
          </a:xfrm>
          <a:prstGeom prst="straightConnector1">
            <a:avLst/>
          </a:prstGeom>
          <a:noFill/>
          <a:ln cap="flat" cmpd="sng" w="9525">
            <a:solidFill>
              <a:schemeClr val="dk1"/>
            </a:solidFill>
            <a:prstDash val="solid"/>
            <a:round/>
            <a:headEnd len="med" w="med" type="none"/>
            <a:tailEnd len="med" w="med" type="none"/>
          </a:ln>
        </p:spPr>
      </p:cxnSp>
      <p:cxnSp>
        <p:nvCxnSpPr>
          <p:cNvPr id="76" name="Google Shape;76;g1515f91279f_1_44"/>
          <p:cNvCxnSpPr/>
          <p:nvPr/>
        </p:nvCxnSpPr>
        <p:spPr>
          <a:xfrm>
            <a:off x="2747825" y="4183338"/>
            <a:ext cx="12024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g1515f91279f_1_44"/>
          <p:cNvCxnSpPr/>
          <p:nvPr/>
        </p:nvCxnSpPr>
        <p:spPr>
          <a:xfrm rot="10800000">
            <a:off x="2747875" y="4183325"/>
            <a:ext cx="2700" cy="741600"/>
          </a:xfrm>
          <a:prstGeom prst="straightConnector1">
            <a:avLst/>
          </a:prstGeom>
          <a:noFill/>
          <a:ln cap="flat" cmpd="sng" w="9525">
            <a:solidFill>
              <a:schemeClr val="dk1"/>
            </a:solidFill>
            <a:prstDash val="solid"/>
            <a:round/>
            <a:headEnd len="med" w="med" type="none"/>
            <a:tailEnd len="med" w="med" type="none"/>
          </a:ln>
        </p:spPr>
      </p:cxnSp>
      <p:cxnSp>
        <p:nvCxnSpPr>
          <p:cNvPr id="78" name="Google Shape;78;g1515f91279f_1_44"/>
          <p:cNvCxnSpPr/>
          <p:nvPr/>
        </p:nvCxnSpPr>
        <p:spPr>
          <a:xfrm flipH="1">
            <a:off x="1504500" y="2754025"/>
            <a:ext cx="2454600" cy="4800"/>
          </a:xfrm>
          <a:prstGeom prst="straightConnector1">
            <a:avLst/>
          </a:prstGeom>
          <a:noFill/>
          <a:ln cap="flat" cmpd="sng" w="9525">
            <a:solidFill>
              <a:schemeClr val="dk1"/>
            </a:solidFill>
            <a:prstDash val="solid"/>
            <a:round/>
            <a:headEnd len="med" w="med" type="none"/>
            <a:tailEnd len="med" w="med" type="none"/>
          </a:ln>
        </p:spPr>
      </p:cxnSp>
      <p:cxnSp>
        <p:nvCxnSpPr>
          <p:cNvPr id="79" name="Google Shape;79;g1515f91279f_1_44"/>
          <p:cNvCxnSpPr/>
          <p:nvPr/>
        </p:nvCxnSpPr>
        <p:spPr>
          <a:xfrm flipH="1">
            <a:off x="1492275" y="5193125"/>
            <a:ext cx="91200" cy="1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e939f4110_0_1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556"/>
              <a:buFont typeface="Arial"/>
              <a:buNone/>
            </a:pPr>
            <a:r>
              <a:rPr lang="en-US"/>
              <a:t>Project/Subsystem Overview </a:t>
            </a:r>
            <a:endParaRPr/>
          </a:p>
        </p:txBody>
      </p:sp>
      <p:graphicFrame>
        <p:nvGraphicFramePr>
          <p:cNvPr id="85" name="Google Shape;85;gfe939f4110_0_15"/>
          <p:cNvGraphicFramePr/>
          <p:nvPr/>
        </p:nvGraphicFramePr>
        <p:xfrm>
          <a:off x="186063" y="1740145"/>
          <a:ext cx="3000000" cy="3000000"/>
        </p:xfrm>
        <a:graphic>
          <a:graphicData uri="http://schemas.openxmlformats.org/drawingml/2006/table">
            <a:tbl>
              <a:tblPr>
                <a:noFill/>
                <a:tableStyleId>{6ADA832A-467F-4E6F-BD94-DE8C9DD3ABEE}</a:tableStyleId>
              </a:tblPr>
              <a:tblGrid>
                <a:gridCol w="1804950"/>
                <a:gridCol w="3433325"/>
                <a:gridCol w="3533600"/>
              </a:tblGrid>
              <a:tr h="325750">
                <a:tc>
                  <a:txBody>
                    <a:bodyPr/>
                    <a:lstStyle/>
                    <a:p>
                      <a:pPr indent="0" lvl="0" marL="0" marR="0" rtl="0" algn="ctr">
                        <a:lnSpc>
                          <a:spcPct val="100000"/>
                        </a:lnSpc>
                        <a:spcBef>
                          <a:spcPts val="0"/>
                        </a:spcBef>
                        <a:spcAft>
                          <a:spcPts val="0"/>
                        </a:spcAft>
                        <a:buNone/>
                      </a:pPr>
                      <a:r>
                        <a:rPr b="1" lang="en-US"/>
                        <a:t>Owner</a:t>
                      </a:r>
                      <a:endParaRPr b="1" u="none" cap="none" strike="noStrike"/>
                    </a:p>
                  </a:txBody>
                  <a:tcPr marT="91425" marB="91425" marR="91425" marL="91425" anchor="ctr">
                    <a:solidFill>
                      <a:srgbClr val="EFEFEF"/>
                    </a:solidFill>
                  </a:tcPr>
                </a:tc>
                <a:tc>
                  <a:txBody>
                    <a:bodyPr/>
                    <a:lstStyle/>
                    <a:p>
                      <a:pPr indent="0" lvl="0" marL="0" marR="0" rtl="0" algn="ctr">
                        <a:lnSpc>
                          <a:spcPct val="100000"/>
                        </a:lnSpc>
                        <a:spcBef>
                          <a:spcPts val="0"/>
                        </a:spcBef>
                        <a:spcAft>
                          <a:spcPts val="0"/>
                        </a:spcAft>
                        <a:buNone/>
                      </a:pPr>
                      <a:r>
                        <a:rPr b="1" lang="en-US"/>
                        <a:t>Subsystem</a:t>
                      </a:r>
                      <a:endParaRPr b="1"/>
                    </a:p>
                  </a:txBody>
                  <a:tcPr marT="91425" marB="91425" marR="91425" marL="91425" anchor="ctr">
                    <a:solidFill>
                      <a:srgbClr val="EFEFEF"/>
                    </a:solidFill>
                  </a:tcPr>
                </a:tc>
                <a:tc>
                  <a:txBody>
                    <a:bodyPr/>
                    <a:lstStyle/>
                    <a:p>
                      <a:pPr indent="0" lvl="0" marL="0" marR="0" rtl="0" algn="ctr">
                        <a:lnSpc>
                          <a:spcPct val="100000"/>
                        </a:lnSpc>
                        <a:spcBef>
                          <a:spcPts val="0"/>
                        </a:spcBef>
                        <a:spcAft>
                          <a:spcPts val="0"/>
                        </a:spcAft>
                        <a:buNone/>
                      </a:pPr>
                      <a:r>
                        <a:rPr b="1" lang="en-US"/>
                        <a:t>Requirements </a:t>
                      </a:r>
                      <a:endParaRPr b="1"/>
                    </a:p>
                  </a:txBody>
                  <a:tcPr marT="91425" marB="91425" marR="91425" marL="91425" anchor="ctr">
                    <a:solidFill>
                      <a:srgbClr val="EFEFEF"/>
                    </a:solidFill>
                  </a:tcPr>
                </a:tc>
              </a:tr>
              <a:tr h="971550">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Albin Myscich</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Image Post-processing</a:t>
                      </a:r>
                      <a:endParaRPr sz="12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Focuser Automation</a:t>
                      </a:r>
                      <a:endParaRPr sz="1200">
                        <a:solidFill>
                          <a:schemeClr val="dk1"/>
                        </a:solidFill>
                      </a:endParaRPr>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Receives real-time and post-processed images and applies an intelligent system interface capable of refining target images</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Receives a continuous stream of data from Imager, and adjusts the focal distance from itself and the mirrored lens via a stepper motor</a:t>
                      </a:r>
                      <a:endParaRPr sz="1200">
                        <a:solidFill>
                          <a:schemeClr val="dk1"/>
                        </a:solidFill>
                      </a:endParaRPr>
                    </a:p>
                  </a:txBody>
                  <a:tcPr marT="91425" marB="91425" marR="91425" marL="91425"/>
                </a:tc>
              </a:tr>
              <a:tr h="1463025">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Alonna Too-Chiobi</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Motor </a:t>
                      </a:r>
                      <a:r>
                        <a:rPr lang="en-US" sz="1200">
                          <a:solidFill>
                            <a:schemeClr val="dk1"/>
                          </a:solidFill>
                        </a:rPr>
                        <a:t>Programs </a:t>
                      </a:r>
                      <a:endParaRPr sz="12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Motor Mounting Assembly</a:t>
                      </a:r>
                      <a:endParaRPr sz="1200" u="none" cap="none" strike="noStrike"/>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Adjusts focus of telescope depending on input received from image processor</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Adjusts position of the telescope to account for the Earth’s rotational movement</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Responsible for ensuring position and security of motors</a:t>
                      </a:r>
                      <a:endParaRPr sz="1200">
                        <a:solidFill>
                          <a:schemeClr val="dk1"/>
                        </a:solidFill>
                      </a:endParaRPr>
                    </a:p>
                  </a:txBody>
                  <a:tcPr marT="91425" marB="91425" marR="91425" marL="91425"/>
                </a:tc>
              </a:tr>
              <a:tr h="762800">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Camille Watson</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Power Interfacing &amp; Redundancy</a:t>
                      </a:r>
                      <a:endParaRPr sz="1200" u="none" cap="none" strike="noStrike"/>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Provides the Raspberry Pi board, motors, and imager with sufficient power to smoothly perform their functions</a:t>
                      </a:r>
                      <a:endParaRPr sz="1200" u="none" cap="none" strike="noStrike">
                        <a:solidFill>
                          <a:schemeClr val="dk1"/>
                        </a:solidFill>
                      </a:endParaRPr>
                    </a:p>
                  </a:txBody>
                  <a:tcPr marT="91425" marB="91425" marR="91425" marL="91425"/>
                </a:tc>
              </a:tr>
              <a:tr h="735150">
                <a:tc>
                  <a:txBody>
                    <a:bodyPr/>
                    <a:lstStyle/>
                    <a:p>
                      <a:pPr indent="0" lvl="0" marL="0" marR="0" rtl="0" algn="ctr">
                        <a:lnSpc>
                          <a:spcPct val="100000"/>
                        </a:lnSpc>
                        <a:spcBef>
                          <a:spcPts val="0"/>
                        </a:spcBef>
                        <a:spcAft>
                          <a:spcPts val="0"/>
                        </a:spcAft>
                        <a:buClr>
                          <a:srgbClr val="000000"/>
                        </a:buClr>
                        <a:buSzPts val="1600"/>
                        <a:buFont typeface="Arial"/>
                        <a:buNone/>
                      </a:pPr>
                      <a:r>
                        <a:rPr b="1" lang="en-US" u="none" cap="none" strike="noStrike"/>
                        <a:t>Joseph Basdeo</a:t>
                      </a:r>
                      <a:endParaRPr b="1" u="none" cap="none" strike="noStrike"/>
                    </a:p>
                  </a:txBody>
                  <a:tcPr marT="91425" marB="91425" marR="91425" marL="91425" anchor="ctr">
                    <a:solidFill>
                      <a:srgbClr val="EFEFEF"/>
                    </a:solidFill>
                  </a:tcPr>
                </a:tc>
                <a:tc>
                  <a:txBody>
                    <a:bodyPr/>
                    <a:lstStyle/>
                    <a:p>
                      <a:pPr indent="-304800" lvl="0" marL="457200" marR="0" rtl="0" algn="l">
                        <a:lnSpc>
                          <a:spcPct val="100000"/>
                        </a:lnSpc>
                        <a:spcBef>
                          <a:spcPts val="0"/>
                        </a:spcBef>
                        <a:spcAft>
                          <a:spcPts val="0"/>
                        </a:spcAft>
                        <a:buClr>
                          <a:schemeClr val="dk1"/>
                        </a:buClr>
                        <a:buSzPts val="1200"/>
                        <a:buChar char="●"/>
                      </a:pPr>
                      <a:r>
                        <a:rPr lang="en-US" sz="1200" u="none" cap="none" strike="noStrike">
                          <a:solidFill>
                            <a:schemeClr val="dk1"/>
                          </a:solidFill>
                        </a:rPr>
                        <a:t>Imager  </a:t>
                      </a:r>
                      <a:endParaRPr sz="12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Imager </a:t>
                      </a:r>
                      <a:r>
                        <a:rPr lang="en-US" sz="1200" u="none" cap="none" strike="noStrike">
                          <a:solidFill>
                            <a:schemeClr val="dk1"/>
                          </a:solidFill>
                        </a:rPr>
                        <a:t>Mounting Assembly</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Graphical User Interface (GUI) </a:t>
                      </a:r>
                      <a:endParaRPr sz="1200">
                        <a:solidFill>
                          <a:schemeClr val="dk1"/>
                        </a:solidFill>
                      </a:endParaRPr>
                    </a:p>
                  </a:txBody>
                  <a:tcPr marT="91425" marB="91425" marR="91425" marL="91425"/>
                </a:tc>
                <a:tc>
                  <a:txBody>
                    <a:bodyPr/>
                    <a:lstStyle/>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Capture images through telescope focuser</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Display Image using a GUI</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Responsible for position and security of camera</a:t>
                      </a:r>
                      <a:endParaRPr sz="12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457200" y="1436452"/>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Motor Assembly</a:t>
            </a:r>
            <a:endParaRPr/>
          </a:p>
          <a:p>
            <a:pPr indent="0" lvl="0" marL="0" rtl="0" algn="ctr">
              <a:lnSpc>
                <a:spcPct val="115000"/>
              </a:lnSpc>
              <a:spcBef>
                <a:spcPts val="0"/>
              </a:spcBef>
              <a:spcAft>
                <a:spcPts val="0"/>
              </a:spcAft>
              <a:buClr>
                <a:schemeClr val="dk1"/>
              </a:buClr>
              <a:buSzPts val="990"/>
              <a:buFont typeface="Arial"/>
              <a:buNone/>
            </a:pPr>
            <a:r>
              <a:rPr lang="en-US" sz="1720"/>
              <a:t>Alonna Too-Chiobi</a:t>
            </a:r>
            <a:endParaRPr sz="2980"/>
          </a:p>
        </p:txBody>
      </p:sp>
      <p:graphicFrame>
        <p:nvGraphicFramePr>
          <p:cNvPr id="91" name="Google Shape;91;p6"/>
          <p:cNvGraphicFramePr/>
          <p:nvPr/>
        </p:nvGraphicFramePr>
        <p:xfrm>
          <a:off x="685800" y="2240138"/>
          <a:ext cx="3000000" cy="3000000"/>
        </p:xfrm>
        <a:graphic>
          <a:graphicData uri="http://schemas.openxmlformats.org/drawingml/2006/table">
            <a:tbl>
              <a:tblPr>
                <a:noFill/>
                <a:tableStyleId>{9F2B81FC-96CD-45CA-A36B-E30857499590}</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3</a:t>
                      </a:r>
                      <a:r>
                        <a:rPr lang="en-US" sz="1800">
                          <a:solidFill>
                            <a:srgbClr val="FF0000"/>
                          </a:solidFill>
                          <a:extLst>
                            <a:ext uri="http://customooxmlschemas.google.com/">
                              <go:slidesCustomData xmlns:go="http://customooxmlschemas.google.com/" textRoundtripDataId="0"/>
                            </a:ext>
                          </a:extLst>
                        </a:rPr>
                        <a:t>.75</a:t>
                      </a:r>
                      <a:r>
                        <a:rPr lang="en-US" sz="1800" u="none" cap="none" strike="noStrike">
                          <a:solidFill>
                            <a:srgbClr val="FF0000"/>
                          </a:solidFill>
                          <a:extLst>
                            <a:ext uri="http://customooxmlschemas.google.com/">
                              <go:slidesCustomData xmlns:go="http://customooxmlschemas.google.com/" textRoundtripDataId="1"/>
                            </a:ext>
                          </a:extLst>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Tested and verified that code still executes as designed and motor still operates as expected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Clr>
                          <a:schemeClr val="dk1"/>
                        </a:buClr>
                        <a:buSzPts val="1800"/>
                        <a:buChar char="●"/>
                      </a:pPr>
                      <a:r>
                        <a:rPr lang="en-US" sz="1800">
                          <a:solidFill>
                            <a:schemeClr val="dk1"/>
                          </a:solidFill>
                        </a:rPr>
                        <a:t>Introduce a “dampening” attribute to motor code to </a:t>
                      </a:r>
                      <a:r>
                        <a:rPr lang="en-US" sz="1800">
                          <a:solidFill>
                            <a:schemeClr val="dk1"/>
                          </a:solidFill>
                        </a:rPr>
                        <a:t>improve</a:t>
                      </a:r>
                      <a:r>
                        <a:rPr lang="en-US" sz="1800">
                          <a:solidFill>
                            <a:schemeClr val="dk1"/>
                          </a:solidFill>
                        </a:rPr>
                        <a:t> motor precision </a:t>
                      </a:r>
                      <a:endParaRPr sz="1800">
                        <a:solidFill>
                          <a:schemeClr val="dk1"/>
                        </a:solidFill>
                      </a:endParaRPr>
                    </a:p>
                    <a:p>
                      <a:pPr indent="-342900" lvl="0" marL="457200" marR="0" rtl="0" algn="l">
                        <a:spcBef>
                          <a:spcPts val="0"/>
                        </a:spcBef>
                        <a:spcAft>
                          <a:spcPts val="0"/>
                        </a:spcAft>
                        <a:buClr>
                          <a:schemeClr val="dk1"/>
                        </a:buClr>
                        <a:buSzPts val="1800"/>
                        <a:buChar char="●"/>
                      </a:pPr>
                      <a:r>
                        <a:rPr lang="en-US" sz="1800">
                          <a:solidFill>
                            <a:schemeClr val="dk1"/>
                          </a:solidFill>
                        </a:rPr>
                        <a:t>Introduce an </a:t>
                      </a:r>
                      <a:r>
                        <a:rPr lang="en-US" sz="1800">
                          <a:solidFill>
                            <a:schemeClr val="dk1"/>
                          </a:solidFill>
                        </a:rPr>
                        <a:t>equatorial</a:t>
                      </a:r>
                      <a:r>
                        <a:rPr lang="en-US" sz="1800">
                          <a:solidFill>
                            <a:schemeClr val="dk1"/>
                          </a:solidFill>
                        </a:rPr>
                        <a:t> mount to compensate for the Earth’s rotation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457200" y="10830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Motor Assembly</a:t>
            </a:r>
            <a:endParaRPr/>
          </a:p>
          <a:p>
            <a:pPr indent="0" lvl="0" marL="0" rtl="0" algn="ctr">
              <a:lnSpc>
                <a:spcPct val="115000"/>
              </a:lnSpc>
              <a:spcBef>
                <a:spcPts val="0"/>
              </a:spcBef>
              <a:spcAft>
                <a:spcPts val="0"/>
              </a:spcAft>
              <a:buClr>
                <a:schemeClr val="dk1"/>
              </a:buClr>
              <a:buSzPts val="990"/>
              <a:buFont typeface="Arial"/>
              <a:buNone/>
            </a:pPr>
            <a:r>
              <a:rPr lang="en-US" sz="1720"/>
              <a:t>Alonna Too-Chiobi</a:t>
            </a:r>
            <a:endParaRPr sz="2980"/>
          </a:p>
        </p:txBody>
      </p:sp>
      <p:pic>
        <p:nvPicPr>
          <p:cNvPr id="97" name="Google Shape;97;p7"/>
          <p:cNvPicPr preferRelativeResize="0"/>
          <p:nvPr/>
        </p:nvPicPr>
        <p:blipFill>
          <a:blip r:embed="rId3">
            <a:alphaModFix/>
          </a:blip>
          <a:stretch>
            <a:fillRect/>
          </a:stretch>
        </p:blipFill>
        <p:spPr>
          <a:xfrm>
            <a:off x="6034900" y="1581000"/>
            <a:ext cx="2651900" cy="4890151"/>
          </a:xfrm>
          <a:prstGeom prst="rect">
            <a:avLst/>
          </a:prstGeom>
          <a:noFill/>
          <a:ln>
            <a:noFill/>
          </a:ln>
        </p:spPr>
      </p:pic>
      <p:pic>
        <p:nvPicPr>
          <p:cNvPr id="98" name="Google Shape;98;p7"/>
          <p:cNvPicPr preferRelativeResize="0"/>
          <p:nvPr/>
        </p:nvPicPr>
        <p:blipFill>
          <a:blip r:embed="rId4">
            <a:alphaModFix/>
          </a:blip>
          <a:stretch>
            <a:fillRect/>
          </a:stretch>
        </p:blipFill>
        <p:spPr>
          <a:xfrm>
            <a:off x="0" y="2158775"/>
            <a:ext cx="6034900" cy="37345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515f91279f_1_0"/>
          <p:cNvSpPr txBox="1"/>
          <p:nvPr>
            <p:ph type="title"/>
          </p:nvPr>
        </p:nvSpPr>
        <p:spPr>
          <a:xfrm>
            <a:off x="457200" y="12992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Imager and Mounting Assembly</a:t>
            </a:r>
            <a:endParaRPr/>
          </a:p>
          <a:p>
            <a:pPr indent="0" lvl="0" marL="0" rtl="0" algn="ctr">
              <a:lnSpc>
                <a:spcPct val="115000"/>
              </a:lnSpc>
              <a:spcBef>
                <a:spcPts val="0"/>
              </a:spcBef>
              <a:spcAft>
                <a:spcPts val="0"/>
              </a:spcAft>
              <a:buClr>
                <a:schemeClr val="dk1"/>
              </a:buClr>
              <a:buSzPts val="990"/>
              <a:buFont typeface="Arial"/>
              <a:buNone/>
            </a:pPr>
            <a:r>
              <a:rPr lang="en-US" sz="1720"/>
              <a:t>Joseph Basdeo</a:t>
            </a:r>
            <a:endParaRPr sz="2980"/>
          </a:p>
        </p:txBody>
      </p:sp>
      <p:graphicFrame>
        <p:nvGraphicFramePr>
          <p:cNvPr id="104" name="Google Shape;104;g1515f91279f_1_0"/>
          <p:cNvGraphicFramePr/>
          <p:nvPr/>
        </p:nvGraphicFramePr>
        <p:xfrm>
          <a:off x="685800" y="2102975"/>
          <a:ext cx="3000000" cy="3000000"/>
        </p:xfrm>
        <a:graphic>
          <a:graphicData uri="http://schemas.openxmlformats.org/drawingml/2006/table">
            <a:tbl>
              <a:tblPr>
                <a:noFill/>
                <a:tableStyleId>{9F2B81FC-96CD-45CA-A36B-E30857499590}</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8</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Redesigned and printed new camera </a:t>
                      </a:r>
                      <a:r>
                        <a:rPr lang="en-US" sz="1800"/>
                        <a:t>mount </a:t>
                      </a:r>
                      <a:endParaRPr sz="1800"/>
                    </a:p>
                    <a:p>
                      <a:pPr indent="-342900" lvl="0" marL="457200" marR="0" rtl="0" algn="l">
                        <a:spcBef>
                          <a:spcPts val="0"/>
                        </a:spcBef>
                        <a:spcAft>
                          <a:spcPts val="0"/>
                        </a:spcAft>
                        <a:buSzPts val="1800"/>
                        <a:buChar char="●"/>
                      </a:pPr>
                      <a:r>
                        <a:rPr lang="en-US" sz="1800"/>
                        <a:t>Tested and verified camera captures and saves images to Raspberry Pi</a:t>
                      </a:r>
                      <a:endParaRPr sz="1800"/>
                    </a:p>
                    <a:p>
                      <a:pPr indent="0" lvl="0" marL="45720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Design and build dev </a:t>
                      </a:r>
                      <a:r>
                        <a:rPr lang="en-US" sz="1800"/>
                        <a:t>board</a:t>
                      </a:r>
                      <a:r>
                        <a:rPr lang="en-US" sz="1800"/>
                        <a:t> mount </a:t>
                      </a:r>
                      <a:endParaRPr sz="1800"/>
                    </a:p>
                    <a:p>
                      <a:pPr indent="-342900" lvl="0" marL="457200" marR="0" rtl="0" algn="l">
                        <a:spcBef>
                          <a:spcPts val="0"/>
                        </a:spcBef>
                        <a:spcAft>
                          <a:spcPts val="0"/>
                        </a:spcAft>
                        <a:buSzPts val="1800"/>
                        <a:buChar char="●"/>
                      </a:pPr>
                      <a:r>
                        <a:rPr lang="en-US" sz="1800"/>
                        <a:t>Calibrate and test telescope </a:t>
                      </a:r>
                      <a:r>
                        <a:rPr lang="en-US" sz="1800"/>
                        <a:t>collimation</a:t>
                      </a:r>
                      <a:endParaRPr sz="1800"/>
                    </a:p>
                    <a:p>
                      <a:pPr indent="-342900" lvl="0" marL="457200" marR="0" rtl="0" algn="l">
                        <a:spcBef>
                          <a:spcPts val="0"/>
                        </a:spcBef>
                        <a:spcAft>
                          <a:spcPts val="0"/>
                        </a:spcAft>
                        <a:buSzPts val="1800"/>
                        <a:buChar char="●"/>
                      </a:pPr>
                      <a:r>
                        <a:rPr lang="en-US" sz="1800"/>
                        <a:t>Integrate imager with motor assembly </a:t>
                      </a:r>
                      <a:endParaRPr sz="1800"/>
                    </a:p>
                    <a:p>
                      <a:pPr indent="0" lvl="0" marL="45720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5" name="Google Shape;105;g1515f91279f_1_0"/>
          <p:cNvSpPr txBox="1"/>
          <p:nvPr/>
        </p:nvSpPr>
        <p:spPr>
          <a:xfrm>
            <a:off x="1500860" y="4974871"/>
            <a:ext cx="634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515f91279f_1_6"/>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Imager and Mounting Assembly</a:t>
            </a:r>
            <a:endParaRPr/>
          </a:p>
          <a:p>
            <a:pPr indent="0" lvl="0" marL="0" rtl="0" algn="ctr">
              <a:lnSpc>
                <a:spcPct val="115000"/>
              </a:lnSpc>
              <a:spcBef>
                <a:spcPts val="0"/>
              </a:spcBef>
              <a:spcAft>
                <a:spcPts val="0"/>
              </a:spcAft>
              <a:buClr>
                <a:schemeClr val="dk1"/>
              </a:buClr>
              <a:buSzPts val="990"/>
              <a:buFont typeface="Arial"/>
              <a:buNone/>
            </a:pPr>
            <a:r>
              <a:rPr lang="en-US" sz="1720"/>
              <a:t>Joseph Basdeo</a:t>
            </a:r>
            <a:endParaRPr sz="2980"/>
          </a:p>
        </p:txBody>
      </p:sp>
      <p:sp>
        <p:nvSpPr>
          <p:cNvPr id="111" name="Google Shape;111;g1515f91279f_1_6"/>
          <p:cNvSpPr txBox="1"/>
          <p:nvPr/>
        </p:nvSpPr>
        <p:spPr>
          <a:xfrm>
            <a:off x="1927123" y="3382297"/>
            <a:ext cx="2753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12" name="Google Shape;112;g1515f91279f_1_6"/>
          <p:cNvPicPr preferRelativeResize="0"/>
          <p:nvPr/>
        </p:nvPicPr>
        <p:blipFill rotWithShape="1">
          <a:blip r:embed="rId3">
            <a:alphaModFix/>
          </a:blip>
          <a:srcRect b="13694" l="7380" r="7880" t="14420"/>
          <a:stretch/>
        </p:blipFill>
        <p:spPr>
          <a:xfrm>
            <a:off x="609600" y="2337350"/>
            <a:ext cx="1748450" cy="1474825"/>
          </a:xfrm>
          <a:prstGeom prst="rect">
            <a:avLst/>
          </a:prstGeom>
          <a:noFill/>
          <a:ln>
            <a:noFill/>
          </a:ln>
        </p:spPr>
      </p:pic>
      <p:pic>
        <p:nvPicPr>
          <p:cNvPr id="113" name="Google Shape;113;g1515f91279f_1_6"/>
          <p:cNvPicPr preferRelativeResize="0"/>
          <p:nvPr/>
        </p:nvPicPr>
        <p:blipFill rotWithShape="1">
          <a:blip r:embed="rId4">
            <a:alphaModFix/>
          </a:blip>
          <a:srcRect b="13427" l="5548" r="5253" t="14144"/>
          <a:stretch/>
        </p:blipFill>
        <p:spPr>
          <a:xfrm>
            <a:off x="2731400" y="2337350"/>
            <a:ext cx="1840600" cy="1474825"/>
          </a:xfrm>
          <a:prstGeom prst="rect">
            <a:avLst/>
          </a:prstGeom>
          <a:noFill/>
          <a:ln>
            <a:noFill/>
          </a:ln>
        </p:spPr>
      </p:pic>
      <p:pic>
        <p:nvPicPr>
          <p:cNvPr id="114" name="Google Shape;114;g1515f91279f_1_6"/>
          <p:cNvPicPr preferRelativeResize="0"/>
          <p:nvPr/>
        </p:nvPicPr>
        <p:blipFill rotWithShape="1">
          <a:blip r:embed="rId5">
            <a:alphaModFix/>
          </a:blip>
          <a:srcRect b="31122" l="44294" r="34219" t="41144"/>
          <a:stretch/>
        </p:blipFill>
        <p:spPr>
          <a:xfrm>
            <a:off x="5505525" y="2753436"/>
            <a:ext cx="2753101" cy="2668676"/>
          </a:xfrm>
          <a:prstGeom prst="rect">
            <a:avLst/>
          </a:prstGeom>
          <a:noFill/>
          <a:ln>
            <a:noFill/>
          </a:ln>
        </p:spPr>
      </p:pic>
      <p:pic>
        <p:nvPicPr>
          <p:cNvPr id="115" name="Google Shape;115;g1515f91279f_1_6"/>
          <p:cNvPicPr preferRelativeResize="0"/>
          <p:nvPr/>
        </p:nvPicPr>
        <p:blipFill>
          <a:blip r:embed="rId6">
            <a:alphaModFix/>
          </a:blip>
          <a:stretch>
            <a:fillRect/>
          </a:stretch>
        </p:blipFill>
        <p:spPr>
          <a:xfrm>
            <a:off x="897275" y="3913321"/>
            <a:ext cx="3389957" cy="2345500"/>
          </a:xfrm>
          <a:prstGeom prst="rect">
            <a:avLst/>
          </a:prstGeom>
          <a:noFill/>
          <a:ln>
            <a:noFill/>
          </a:ln>
        </p:spPr>
      </p:pic>
      <p:sp>
        <p:nvSpPr>
          <p:cNvPr id="116" name="Google Shape;116;g1515f91279f_1_6"/>
          <p:cNvSpPr txBox="1"/>
          <p:nvPr/>
        </p:nvSpPr>
        <p:spPr>
          <a:xfrm>
            <a:off x="1092250" y="625882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Imager Mount Design &amp; Implementation</a:t>
            </a:r>
            <a:endParaRPr/>
          </a:p>
        </p:txBody>
      </p:sp>
      <p:sp>
        <p:nvSpPr>
          <p:cNvPr id="117" name="Google Shape;117;g1515f91279f_1_6"/>
          <p:cNvSpPr txBox="1"/>
          <p:nvPr/>
        </p:nvSpPr>
        <p:spPr>
          <a:xfrm>
            <a:off x="5382075" y="55106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Sample Image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515f91279f_1_12"/>
          <p:cNvSpPr txBox="1"/>
          <p:nvPr>
            <p:ph type="title"/>
          </p:nvPr>
        </p:nvSpPr>
        <p:spPr>
          <a:xfrm>
            <a:off x="457200" y="11483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Supply</a:t>
            </a:r>
            <a:endParaRPr/>
          </a:p>
          <a:p>
            <a:pPr indent="0" lvl="0" marL="0" rtl="0" algn="ctr">
              <a:lnSpc>
                <a:spcPct val="115000"/>
              </a:lnSpc>
              <a:spcBef>
                <a:spcPts val="0"/>
              </a:spcBef>
              <a:spcAft>
                <a:spcPts val="0"/>
              </a:spcAft>
              <a:buClr>
                <a:schemeClr val="dk1"/>
              </a:buClr>
              <a:buSzPts val="990"/>
              <a:buFont typeface="Arial"/>
              <a:buNone/>
            </a:pPr>
            <a:r>
              <a:rPr lang="en-US" sz="1720"/>
              <a:t>Camille Watson</a:t>
            </a:r>
            <a:endParaRPr sz="2980"/>
          </a:p>
        </p:txBody>
      </p:sp>
      <p:graphicFrame>
        <p:nvGraphicFramePr>
          <p:cNvPr id="123" name="Google Shape;123;g1515f91279f_1_12"/>
          <p:cNvGraphicFramePr/>
          <p:nvPr/>
        </p:nvGraphicFramePr>
        <p:xfrm>
          <a:off x="685800" y="1952075"/>
          <a:ext cx="3000000" cy="3000000"/>
        </p:xfrm>
        <a:graphic>
          <a:graphicData uri="http://schemas.openxmlformats.org/drawingml/2006/table">
            <a:tbl>
              <a:tblPr>
                <a:noFill/>
                <a:tableStyleId>{9F2B81FC-96CD-45CA-A36B-E30857499590}</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403                          </a:t>
                      </a:r>
                      <a:r>
                        <a:rPr lang="en-US" sz="1800">
                          <a:solidFill>
                            <a:srgbClr val="FF0000"/>
                          </a:solidFill>
                        </a:rPr>
                        <a:t>23</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rtl="0" algn="l">
                        <a:spcBef>
                          <a:spcPts val="0"/>
                        </a:spcBef>
                        <a:spcAft>
                          <a:spcPts val="0"/>
                        </a:spcAft>
                        <a:buClr>
                          <a:schemeClr val="dk1"/>
                        </a:buClr>
                        <a:buSzPts val="1800"/>
                        <a:buChar char="●"/>
                      </a:pPr>
                      <a:r>
                        <a:rPr lang="en-US" sz="1800">
                          <a:solidFill>
                            <a:schemeClr val="dk1"/>
                          </a:solidFill>
                        </a:rPr>
                        <a:t>Re-validated working circuit from last semester</a:t>
                      </a:r>
                      <a:endParaRPr sz="1800"/>
                    </a:p>
                    <a:p>
                      <a:pPr indent="-342900" lvl="0" marL="457200" marR="0" rtl="0" algn="l">
                        <a:spcBef>
                          <a:spcPts val="0"/>
                        </a:spcBef>
                        <a:spcAft>
                          <a:spcPts val="0"/>
                        </a:spcAft>
                        <a:buSzPts val="1800"/>
                        <a:buChar char="●"/>
                      </a:pPr>
                      <a:r>
                        <a:rPr lang="en-US" sz="1800"/>
                        <a:t>Completed Altium Designer tutorials</a:t>
                      </a:r>
                      <a:endParaRPr sz="1800"/>
                    </a:p>
                    <a:p>
                      <a:pPr indent="-342900" lvl="0" marL="457200" marR="0" rtl="0" algn="l">
                        <a:spcBef>
                          <a:spcPts val="0"/>
                        </a:spcBef>
                        <a:spcAft>
                          <a:spcPts val="0"/>
                        </a:spcAft>
                        <a:buSzPts val="1800"/>
                        <a:buChar char="●"/>
                      </a:pPr>
                      <a:r>
                        <a:rPr lang="en-US" sz="1800"/>
                        <a:t>Converted circuit to Altium Designer</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Validate PCB and generate files</a:t>
                      </a:r>
                      <a:endParaRPr sz="1800"/>
                    </a:p>
                    <a:p>
                      <a:pPr indent="-342900" lvl="0" marL="457200" marR="0" rtl="0" algn="l">
                        <a:spcBef>
                          <a:spcPts val="0"/>
                        </a:spcBef>
                        <a:spcAft>
                          <a:spcPts val="0"/>
                        </a:spcAft>
                        <a:buSzPts val="1800"/>
                        <a:buChar char="●"/>
                      </a:pPr>
                      <a:r>
                        <a:rPr lang="en-US" sz="1800"/>
                        <a:t>Ensure PCB will be properly soldered by practicing on kit</a:t>
                      </a:r>
                      <a:endParaRPr sz="1800"/>
                    </a:p>
                    <a:p>
                      <a:pPr indent="0" lvl="0" marL="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