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5MXHi5tNafdqgGs4PtMletuzD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06BD6C-7955-4872-9211-DA634908D437}">
  <a:tblStyle styleId="{6F06BD6C-7955-4872-9211-DA634908D43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9A81AC6-C72F-4E31-987A-4D9C36BD506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Include Nowka and Ta names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f5db6d1e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f5db6d1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f5db6d1e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f5db6d1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Algorithm Source: https://github.com/WenxueCui/ComCNN-RecCNN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f62f3e1d9_2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f62f3e1d9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Source: </a:t>
            </a:r>
            <a:r>
              <a:rPr lang="en-US"/>
              <a:t>https://github.com/WenxueCui/ComCNN-RecCNN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f62f3e1d9_2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f62f3e1d9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Sampled from https://www.astronewton.com/postprocessing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f62f3e1d9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11f62f3e1d9_2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Q/A Testing is expected for each section and will support the quality of work produced this semester leading in the next.</a:t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f62f3e1d9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Q/A Testing is expected for each section and will support the quality of work produced this semester leading in the next.</a:t>
            </a:r>
            <a:endParaRPr/>
          </a:p>
        </p:txBody>
      </p:sp>
      <p:sp>
        <p:nvSpPr>
          <p:cNvPr id="177" name="Google Shape;177;g11f62f3e1d9_2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400bc25cf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1400bc25c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Quick </a:t>
            </a:r>
            <a:r>
              <a:rPr lang="en-US"/>
              <a:t>reminder</a:t>
            </a:r>
            <a:r>
              <a:rPr lang="en-US"/>
              <a:t> on what our project is about: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are </a:t>
            </a:r>
            <a:r>
              <a:rPr lang="en-US"/>
              <a:t>developing</a:t>
            </a:r>
            <a:r>
              <a:rPr lang="en-US"/>
              <a:t> a device that provides </a:t>
            </a:r>
            <a:r>
              <a:rPr lang="en-US"/>
              <a:t>users</a:t>
            </a:r>
            <a:r>
              <a:rPr lang="en-US"/>
              <a:t> the ability to automatically focus their telescope as well as obtain a high quality image of their object of interest.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have multiple motivations for this project, the main one being that it reduces the learning curve for beginner </a:t>
            </a:r>
            <a:r>
              <a:rPr lang="en-US"/>
              <a:t>hobbyist</a:t>
            </a:r>
            <a:r>
              <a:rPr lang="en-US"/>
              <a:t>, which in turn results in growth of the astronomy community. </a:t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400bc25c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1400bc25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Here is a refresher on how the </a:t>
            </a:r>
            <a:r>
              <a:rPr lang="en-US"/>
              <a:t>different</a:t>
            </a:r>
            <a:r>
              <a:rPr lang="en-US"/>
              <a:t> subsystems relate to each other. Nothing has changed since our first presentation. The camera is still communicating with the image processor who is talking to the GUI, image files, and </a:t>
            </a:r>
            <a:r>
              <a:rPr lang="en-US"/>
              <a:t>stepper</a:t>
            </a:r>
            <a:r>
              <a:rPr lang="en-US"/>
              <a:t> motors; and the battery is still communicating with the charger who is communicating with the voltage limiter who is then talking back to the battery.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400bc25cf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1400bc25c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Task partitions have remained the same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5db6d01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f5db6d0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Motor specs: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We have a stepper motor with a step angle of .9° and 400 steps/rev. This is motor is 50% more precise than the previous motors we were planning on ordering.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Full cad model: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Thanks to Albin, we now have a full CAD model of our telescope. This is very significant to the development of my motor mount </a:t>
            </a:r>
            <a:r>
              <a:rPr lang="en-US"/>
              <a:t>design</a:t>
            </a:r>
            <a:r>
              <a:rPr lang="en-US"/>
              <a:t> because now I can directly design the mount on the telescope’s CAD model which makes the whole </a:t>
            </a:r>
            <a:r>
              <a:rPr lang="en-US"/>
              <a:t>process easier and reduces the chance of error when we try to 3D print.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Motor mount designs: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I’m currently in the process of completing the motor mount design. I am looking at two options, Design 1 will have the motor directly attached to the adjustment mechanism. The main constraint I face is removing the knobs and designing an adapter that allows the motor shaft to fit where the knobs originally are. Design 2 is a backup in case design one doesn’t work as planned. The motor will adjust the telescopes focus via a gear system.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f62f3e1d9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f62f3e1d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https://myhub.autodesk360.com/ue287a912/g/projects/2016112352220151/data/dXJuOmFkc2sud2lwcHJvZDpmcy5mb2xkZXI6Y28uRDh1TmYyNHBTOXFFMjdKZnVqc0huZw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5db6d01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5db6d0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5db6d019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f5db6d01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f5db6d019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f5db6d019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0.jpg"/><Relationship Id="rId5" Type="http://schemas.openxmlformats.org/officeDocument/2006/relationships/image" Target="../media/image18.jpg"/><Relationship Id="rId6" Type="http://schemas.openxmlformats.org/officeDocument/2006/relationships/hyperlink" Target="https://github.com/WenxueCui/ComCNN-RecCNN" TargetMode="External"/><Relationship Id="rId7" Type="http://schemas.openxmlformats.org/officeDocument/2006/relationships/hyperlink" Target="https://www.astronewton.com/postprocessi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050675" y="3429000"/>
            <a:ext cx="78708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2233"/>
              <a:buFont typeface="Arial"/>
              <a:buNone/>
            </a:pPr>
            <a:r>
              <a:rPr lang="en-US" sz="4377"/>
              <a:t>Telescope Autofocuser</a:t>
            </a:r>
            <a:endParaRPr sz="4377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br>
              <a:rPr lang="en-US"/>
            </a:br>
            <a:r>
              <a:rPr b="0" lang="en-US"/>
              <a:t>Albin Myscich</a:t>
            </a:r>
            <a:endParaRPr b="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lang="en-US"/>
              <a:t>Alonna Too-Chiobi</a:t>
            </a:r>
            <a:endParaRPr b="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lang="en-US"/>
              <a:t>Camille Watson</a:t>
            </a:r>
            <a:endParaRPr b="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lang="en-US"/>
              <a:t>Joseph Basdeo </a:t>
            </a:r>
            <a:endParaRPr b="0"/>
          </a:p>
        </p:txBody>
      </p:sp>
      <p:pic>
        <p:nvPicPr>
          <p:cNvPr descr="DLCOE_logo_HWHT.png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340650" y="5665200"/>
            <a:ext cx="4541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Sponsor: Dr. Kevin Nowka</a:t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TA: </a:t>
            </a:r>
            <a:r>
              <a:rPr lang="en-US" sz="2600">
                <a:solidFill>
                  <a:srgbClr val="FFFFFF"/>
                </a:solidFill>
              </a:rPr>
              <a:t>Swarnabha Roy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f5db6d1eb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 Supply &amp; Aesthetics</a:t>
            </a:r>
            <a:endParaRPr/>
          </a:p>
        </p:txBody>
      </p:sp>
      <p:sp>
        <p:nvSpPr>
          <p:cNvPr id="123" name="Google Shape;123;g11f5db6d1eb_0_1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Updates: </a:t>
            </a:r>
            <a:endParaRPr sz="3000"/>
          </a:p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Obtained 12V, 8300mAh Li-Ion battery to power motor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Obtained 5V, 3000 mAh Li-Po battery to power Raspberry Pi B+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Obtained 5V, 1.5A Linear Voltage Regulator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Current Goal:</a:t>
            </a:r>
            <a:endParaRPr/>
          </a:p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Research and order a circuit protector that will be compatible with our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f5db6d1eb_0_6"/>
          <p:cNvSpPr txBox="1"/>
          <p:nvPr>
            <p:ph idx="1" type="body"/>
          </p:nvPr>
        </p:nvSpPr>
        <p:spPr>
          <a:xfrm>
            <a:off x="457200" y="2077570"/>
            <a:ext cx="8229600" cy="10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Deep Learning Approach</a:t>
            </a:r>
            <a:endParaRPr sz="30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en-US" sz="3000"/>
              <a:t>ComCNN-RecCNN</a:t>
            </a:r>
            <a:endParaRPr sz="3000"/>
          </a:p>
        </p:txBody>
      </p:sp>
      <p:sp>
        <p:nvSpPr>
          <p:cNvPr id="129" name="Google Shape;129;g11f5db6d1eb_0_6"/>
          <p:cNvSpPr txBox="1"/>
          <p:nvPr/>
        </p:nvSpPr>
        <p:spPr>
          <a:xfrm>
            <a:off x="457200" y="3054925"/>
            <a:ext cx="8229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3000">
                <a:solidFill>
                  <a:schemeClr val="dk1"/>
                </a:solidFill>
              </a:rPr>
              <a:t>Generating </a:t>
            </a:r>
            <a:r>
              <a:rPr lang="en-US" sz="3000">
                <a:solidFill>
                  <a:schemeClr val="dk1"/>
                </a:solidFill>
              </a:rPr>
              <a:t>RecCNN </a:t>
            </a:r>
            <a:r>
              <a:rPr lang="en-US" sz="3000">
                <a:solidFill>
                  <a:schemeClr val="dk1"/>
                </a:solidFill>
              </a:rPr>
              <a:t>training data</a:t>
            </a:r>
            <a:endParaRPr sz="3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3000">
                <a:solidFill>
                  <a:schemeClr val="dk1"/>
                </a:solidFill>
              </a:rPr>
              <a:t>Training &amp; copying produced RecCNN model</a:t>
            </a:r>
            <a:endParaRPr sz="3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3000">
                <a:solidFill>
                  <a:schemeClr val="dk1"/>
                </a:solidFill>
              </a:rPr>
              <a:t>Generating the </a:t>
            </a:r>
            <a:r>
              <a:rPr lang="en-US" sz="3000">
                <a:solidFill>
                  <a:schemeClr val="dk1"/>
                </a:solidFill>
              </a:rPr>
              <a:t>ComCNN </a:t>
            </a:r>
            <a:r>
              <a:rPr lang="en-US" sz="3000">
                <a:solidFill>
                  <a:schemeClr val="dk1"/>
                </a:solidFill>
              </a:rPr>
              <a:t>training data</a:t>
            </a:r>
            <a:endParaRPr sz="3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3000">
                <a:solidFill>
                  <a:schemeClr val="dk1"/>
                </a:solidFill>
              </a:rPr>
              <a:t>Training &amp; copying ComCNN model</a:t>
            </a:r>
            <a:endParaRPr sz="30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3000">
                <a:solidFill>
                  <a:schemeClr val="dk1"/>
                </a:solidFill>
              </a:rPr>
              <a:t>Repeat until stabilization </a:t>
            </a:r>
            <a:r>
              <a:rPr lang="en-US" sz="3000">
                <a:solidFill>
                  <a:schemeClr val="dk1"/>
                </a:solidFill>
              </a:rPr>
              <a:t>reached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0" name="Google Shape;130;g11f5db6d1eb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Processing &amp; Autofocusing Program</a:t>
            </a:r>
            <a:endParaRPr/>
          </a:p>
        </p:txBody>
      </p:sp>
      <p:sp>
        <p:nvSpPr>
          <p:cNvPr id="131" name="Google Shape;131;g11f5db6d1eb_0_6"/>
          <p:cNvSpPr txBox="1"/>
          <p:nvPr/>
        </p:nvSpPr>
        <p:spPr>
          <a:xfrm>
            <a:off x="6144000" y="65193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https://github.com/WenxueCui/ComCNN-RecCNN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62f3e1d9_2_9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Processing &amp; Autofocusing Program</a:t>
            </a:r>
            <a:endParaRPr/>
          </a:p>
        </p:txBody>
      </p:sp>
      <p:pic>
        <p:nvPicPr>
          <p:cNvPr id="137" name="Google Shape;137;g11f62f3e1d9_2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00" y="2296000"/>
            <a:ext cx="7478400" cy="4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1f62f3e1d9_2_96"/>
          <p:cNvSpPr txBox="1"/>
          <p:nvPr/>
        </p:nvSpPr>
        <p:spPr>
          <a:xfrm>
            <a:off x="6144000" y="65193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https://github.com/WenxueCui/ComCNN-RecCNN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f62f3e1d9_2_5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Processing &amp; Autofocusing Program</a:t>
            </a:r>
            <a:endParaRPr/>
          </a:p>
        </p:txBody>
      </p:sp>
      <p:pic>
        <p:nvPicPr>
          <p:cNvPr id="144" name="Google Shape;144;g11f62f3e1d9_2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600" y="4363275"/>
            <a:ext cx="2128775" cy="236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1f62f3e1d9_2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600" y="1872899"/>
            <a:ext cx="2128775" cy="24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1f62f3e1d9_2_59"/>
          <p:cNvPicPr preferRelativeResize="0"/>
          <p:nvPr/>
        </p:nvPicPr>
        <p:blipFill rotWithShape="1">
          <a:blip r:embed="rId5">
            <a:alphaModFix/>
          </a:blip>
          <a:srcRect b="0" l="0" r="49277" t="0"/>
          <a:stretch/>
        </p:blipFill>
        <p:spPr>
          <a:xfrm>
            <a:off x="502375" y="2627525"/>
            <a:ext cx="2194680" cy="2436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g11f62f3e1d9_2_59"/>
          <p:cNvPicPr preferRelativeResize="0"/>
          <p:nvPr/>
        </p:nvPicPr>
        <p:blipFill rotWithShape="1">
          <a:blip r:embed="rId5">
            <a:alphaModFix/>
          </a:blip>
          <a:srcRect b="0" l="0" r="49277" t="0"/>
          <a:stretch/>
        </p:blipFill>
        <p:spPr>
          <a:xfrm>
            <a:off x="654775" y="2779925"/>
            <a:ext cx="2194680" cy="2436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g11f62f3e1d9_2_59"/>
          <p:cNvPicPr preferRelativeResize="0"/>
          <p:nvPr/>
        </p:nvPicPr>
        <p:blipFill rotWithShape="1">
          <a:blip r:embed="rId5">
            <a:alphaModFix/>
          </a:blip>
          <a:srcRect b="0" l="0" r="49277" t="0"/>
          <a:stretch/>
        </p:blipFill>
        <p:spPr>
          <a:xfrm>
            <a:off x="807175" y="2932325"/>
            <a:ext cx="2194680" cy="2436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g11f62f3e1d9_2_59"/>
          <p:cNvPicPr preferRelativeResize="0"/>
          <p:nvPr/>
        </p:nvPicPr>
        <p:blipFill rotWithShape="1">
          <a:blip r:embed="rId5">
            <a:alphaModFix/>
          </a:blip>
          <a:srcRect b="0" l="0" r="49277" t="0"/>
          <a:stretch/>
        </p:blipFill>
        <p:spPr>
          <a:xfrm>
            <a:off x="959575" y="3084725"/>
            <a:ext cx="2194680" cy="2436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g11f62f3e1d9_2_59"/>
          <p:cNvPicPr preferRelativeResize="0"/>
          <p:nvPr/>
        </p:nvPicPr>
        <p:blipFill rotWithShape="1">
          <a:blip r:embed="rId5">
            <a:alphaModFix/>
          </a:blip>
          <a:srcRect b="0" l="0" r="49277" t="0"/>
          <a:stretch/>
        </p:blipFill>
        <p:spPr>
          <a:xfrm>
            <a:off x="1111975" y="3237125"/>
            <a:ext cx="2194680" cy="24360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1" name="Google Shape;151;g11f62f3e1d9_2_59"/>
          <p:cNvCxnSpPr>
            <a:endCxn id="145" idx="1"/>
          </p:cNvCxnSpPr>
          <p:nvPr/>
        </p:nvCxnSpPr>
        <p:spPr>
          <a:xfrm flipH="1" rot="10800000">
            <a:off x="3320600" y="3090898"/>
            <a:ext cx="2406000" cy="13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g11f62f3e1d9_2_59"/>
          <p:cNvCxnSpPr>
            <a:endCxn id="144" idx="1"/>
          </p:cNvCxnSpPr>
          <p:nvPr/>
        </p:nvCxnSpPr>
        <p:spPr>
          <a:xfrm>
            <a:off x="3320600" y="4452616"/>
            <a:ext cx="2406000" cy="10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g11f62f3e1d9_2_59"/>
          <p:cNvSpPr txBox="1"/>
          <p:nvPr/>
        </p:nvSpPr>
        <p:spPr>
          <a:xfrm>
            <a:off x="3641250" y="5547925"/>
            <a:ext cx="16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1f62f3e1d9_2_59"/>
          <p:cNvSpPr txBox="1"/>
          <p:nvPr/>
        </p:nvSpPr>
        <p:spPr>
          <a:xfrm>
            <a:off x="3430025" y="2627525"/>
            <a:ext cx="202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Mean Post-Processing</a:t>
            </a:r>
            <a:endParaRPr sz="1800"/>
          </a:p>
        </p:txBody>
      </p:sp>
      <p:sp>
        <p:nvSpPr>
          <p:cNvPr id="155" name="Google Shape;155;g11f62f3e1d9_2_59"/>
          <p:cNvSpPr txBox="1"/>
          <p:nvPr/>
        </p:nvSpPr>
        <p:spPr>
          <a:xfrm>
            <a:off x="3392075" y="5520725"/>
            <a:ext cx="224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ComCNN-RecCNN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Post-Processing</a:t>
            </a:r>
            <a:endParaRPr sz="1800"/>
          </a:p>
        </p:txBody>
      </p:sp>
      <p:sp>
        <p:nvSpPr>
          <p:cNvPr id="156" name="Google Shape;156;g11f62f3e1d9_2_59"/>
          <p:cNvSpPr txBox="1"/>
          <p:nvPr/>
        </p:nvSpPr>
        <p:spPr>
          <a:xfrm>
            <a:off x="0" y="64263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https://github.com/WenxueCui/ComCNN-RecCNN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https://www.astronewton.com/postprocessing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 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62" name="Google Shape;162;p6"/>
          <p:cNvGraphicFramePr/>
          <p:nvPr/>
        </p:nvGraphicFramePr>
        <p:xfrm>
          <a:off x="952500" y="185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{6F06BD6C-7955-4872-9211-DA634908D437}</a:tableStyleId>
              </a:tblPr>
              <a:tblGrid>
                <a:gridCol w="4213800"/>
                <a:gridCol w="3025200"/>
              </a:tblGrid>
              <a:tr h="26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FFFFFF"/>
                          </a:solidFill>
                        </a:rPr>
                        <a:t>Subsystem</a:t>
                      </a:r>
                      <a:endParaRPr b="1" sz="17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FFFFFF"/>
                          </a:solidFill>
                        </a:rPr>
                        <a:t>Timeline</a:t>
                      </a:r>
                      <a:endParaRPr b="1" sz="17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1" lang="en-US" u="none" cap="none" strike="noStrike"/>
                        <a:t>Dev Board/Programming</a:t>
                      </a:r>
                      <a:endParaRPr b="1" i="1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Machine Learning Optimization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Statistical Image Optimization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Stepper-motor Interface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Q/A Testing 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2/24/22 - 3/12/22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3/13/22 - 3/30/22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3/31/22 - 4/15/22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4/16/22 - 4/23/22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1" lang="en-US" u="none" cap="none" strike="noStrike"/>
                        <a:t>Dev Board Mount</a:t>
                      </a:r>
                      <a:endParaRPr b="1" i="1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Measure and Design Mount Dimensions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Laser Cut Mounts 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Design Standoffs (CAD) 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3D Print Standoffs 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Assembly &amp; Mount 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2/24/22 - 3/9/22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3/10/22 - 3/11/22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3/12/22 - 3/25/22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3/26/22 - 3/27/22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3/28/22 - 4/10/22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1" lang="en-US" u="none" cap="none" strike="noStrike">
                          <a:solidFill>
                            <a:schemeClr val="dk1"/>
                          </a:solidFill>
                        </a:rPr>
                        <a:t>Power Supply</a:t>
                      </a:r>
                      <a:endParaRPr b="1" i="1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>
                          <a:solidFill>
                            <a:schemeClr val="dk1"/>
                          </a:solidFill>
                        </a:rPr>
                        <a:t>Design Charging-Battery Interface 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>
                          <a:solidFill>
                            <a:schemeClr val="dk1"/>
                          </a:solidFill>
                        </a:rPr>
                        <a:t>Design Redundancy System 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>
                          <a:solidFill>
                            <a:schemeClr val="dk1"/>
                          </a:solidFill>
                        </a:rPr>
                        <a:t>Charging-Battery Assembly 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>
                          <a:solidFill>
                            <a:schemeClr val="dk1"/>
                          </a:solidFill>
                        </a:rPr>
                        <a:t>Q/A Testing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2/24/22 - 3/16/22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3/17/22 - 4/6/22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4/7/22 - 4/15/22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4/16/22 - 4/23/22 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f62f3e1d9_2_8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 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68" name="Google Shape;168;g11f62f3e1d9_2_88"/>
          <p:cNvGraphicFramePr/>
          <p:nvPr/>
        </p:nvGraphicFramePr>
        <p:xfrm>
          <a:off x="952500" y="185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{6F06BD6C-7955-4872-9211-DA634908D437}</a:tableStyleId>
              </a:tblPr>
              <a:tblGrid>
                <a:gridCol w="4251550"/>
                <a:gridCol w="2987450"/>
              </a:tblGrid>
              <a:tr h="26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FFFFFF"/>
                          </a:solidFill>
                        </a:rPr>
                        <a:t>Subsystem</a:t>
                      </a:r>
                      <a:endParaRPr b="1" sz="17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FFFFFF"/>
                          </a:solidFill>
                        </a:rPr>
                        <a:t>Timeline</a:t>
                      </a:r>
                      <a:endParaRPr b="1" sz="17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1" lang="en-US" u="none" cap="none" strike="noStrike"/>
                        <a:t>Motors</a:t>
                      </a:r>
                      <a:endParaRPr b="1" i="1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Design Motor Mounts (CAD) 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3D Print Motor Mounts 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Design Stepper Motor PWM interface 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Q/A Testing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2/24/22 - 3/16/22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3/17/22 - 3/18/22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3/19/22 - 4/8/22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4/9/22 - 4/16/22 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1" lang="en-US" u="none" cap="none" strike="noStrike"/>
                        <a:t>Imaging</a:t>
                      </a:r>
                      <a:endParaRPr b="1" i="1"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Design Imager Mount (CAD) 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3D Print Imager Mount 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Design I/O Data Streaming Interface 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Q/A Testing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2/24/22 - 3/16/22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3/17/22 - 3/18/22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3/19/22 - 4/9/22</a:t>
                      </a:r>
                      <a:endParaRPr u="none" cap="none" strike="noStrike"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US" u="none" cap="none" strike="noStrike"/>
                        <a:t>4/10/22 - 4/17/22</a:t>
                      </a:r>
                      <a:endParaRPr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174" name="Google Shape;174;p7"/>
          <p:cNvGraphicFramePr/>
          <p:nvPr/>
        </p:nvGraphicFramePr>
        <p:xfrm>
          <a:off x="346675" y="172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{6F06BD6C-7955-4872-9211-DA634908D437}</a:tableStyleId>
              </a:tblPr>
              <a:tblGrid>
                <a:gridCol w="3338600"/>
                <a:gridCol w="5112050"/>
              </a:tblGrid>
              <a:tr h="47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Subsystem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Criteria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231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1" lang="en-US" sz="1300" u="none" cap="none" strike="noStrike"/>
                        <a:t>Dev Board/Programming</a:t>
                      </a:r>
                      <a:endParaRPr b="1" i="1"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Machine Learning Optimization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Statistical Image Optimization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Stepper-motor Interface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Algorithm sorts images and chooses most focused?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Is performance increased by stacking more than 10 images?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Can interface move stepper motor interface by a specific margin?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1" lang="en-US" sz="1300" u="none" cap="none" strike="noStrike"/>
                        <a:t>Dev Board Mount</a:t>
                      </a:r>
                      <a:endParaRPr b="1" i="1"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Measure and Design Mount Dimensions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Laser Cut Mounts 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Design Standoffs (CAD) 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3D Print Standoffs 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Assembly &amp; Mount 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Do dimensions operate within the constraints of the telescope?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Are parts the same dimensions as designed?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Do dimensions of standoffs operate within the constraints of the telescope?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Are the dimensions of parts accurate with the CAD design?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All Tasks are passed in subsystem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1" lang="en-US" sz="1300" u="none" cap="none" strike="noStrike">
                          <a:solidFill>
                            <a:schemeClr val="dk1"/>
                          </a:solidFill>
                        </a:rPr>
                        <a:t>Power Supply</a:t>
                      </a:r>
                      <a:endParaRPr b="1" i="1"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Design Charging-Battery Interface 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Design Redundancy System 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Implement Power Circuit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Charging-Battery Assembly 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Is voltage at max after charging battery?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Does each component receive </a:t>
                      </a: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operational values </a:t>
                      </a:r>
                      <a:r>
                        <a:rPr lang="en-US" sz="1300" u="none" cap="none" strike="noStrike"/>
                        <a:t>without damaging </a:t>
                      </a: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system </a:t>
                      </a:r>
                      <a:r>
                        <a:rPr lang="en-US" sz="1300" u="none" cap="none" strike="noStrike"/>
                        <a:t>components?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</a:rPr>
                        <a:t>Does each component receive operational values without damaging system components?</a:t>
                      </a:r>
                      <a:endParaRPr sz="1300" u="none" cap="none" strike="noStrike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AutoNum type="arabicPeriod"/>
                      </a:pPr>
                      <a:r>
                        <a:rPr lang="en-US" sz="1300" u="none" cap="none" strike="noStrike"/>
                        <a:t>Does measurements assembly fit within constraints of the telescope?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f62f3e1d9_2_8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180" name="Google Shape;180;g11f62f3e1d9_2_83"/>
          <p:cNvGraphicFramePr/>
          <p:nvPr/>
        </p:nvGraphicFramePr>
        <p:xfrm>
          <a:off x="346675" y="172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{6F06BD6C-7955-4872-9211-DA634908D437}</a:tableStyleId>
              </a:tblPr>
              <a:tblGrid>
                <a:gridCol w="3225400"/>
                <a:gridCol w="5225250"/>
              </a:tblGrid>
              <a:tr h="53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Subsystem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Criteria</a:t>
                      </a:r>
                      <a:endParaRPr b="1"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13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1" lang="en-US" sz="1500" u="none" cap="none" strike="noStrike"/>
                        <a:t>Motors</a:t>
                      </a:r>
                      <a:endParaRPr b="1" i="1"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Design Motor Mounts (CAD) </a:t>
                      </a:r>
                      <a:endParaRPr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3D Print Motor Mounts </a:t>
                      </a:r>
                      <a:endParaRPr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Design Stepper Motor PWM interface </a:t>
                      </a:r>
                      <a:endParaRPr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Motor Quality 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Do dimensions operate within the constraints of the telescope?</a:t>
                      </a:r>
                      <a:endParaRPr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Are parts the same dimensions as designed?</a:t>
                      </a:r>
                      <a:endParaRPr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Does motor operate on specific speeds and positions?</a:t>
                      </a:r>
                      <a:endParaRPr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Does motor operate without damaging the motor mount and assembly subsystem?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i="1" lang="en-US" sz="1500" u="none" cap="none" strike="noStrike"/>
                        <a:t>Imaging</a:t>
                      </a:r>
                      <a:endParaRPr b="1" i="1"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Design Imager Mount (CAD) </a:t>
                      </a:r>
                      <a:endParaRPr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3D Print Imager Mount </a:t>
                      </a:r>
                      <a:endParaRPr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Image Quality </a:t>
                      </a:r>
                      <a:endParaRPr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Design I/O Data Streaming Interface 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Do dimensions operate within the constraints of the telescope?</a:t>
                      </a:r>
                      <a:endParaRPr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Are parts the same dimensions as designed?</a:t>
                      </a:r>
                      <a:endParaRPr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Does image fit desired image specifications (resolution, pixel width, and quantum efficiency)</a:t>
                      </a:r>
                      <a:endParaRPr sz="1500" u="none" cap="none" strike="noStrike"/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AutoNum type="arabicPeriod"/>
                      </a:pPr>
                      <a:r>
                        <a:rPr lang="en-US" sz="1500" u="none" cap="none" strike="noStrike"/>
                        <a:t>Can imager receive an image and transmit to Raspberry Pi under 5ms</a:t>
                      </a:r>
                      <a:endParaRPr sz="15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 Order Status</a:t>
            </a:r>
            <a:endParaRPr/>
          </a:p>
        </p:txBody>
      </p:sp>
      <p:graphicFrame>
        <p:nvGraphicFramePr>
          <p:cNvPr id="186" name="Google Shape;186;p8"/>
          <p:cNvGraphicFramePr/>
          <p:nvPr/>
        </p:nvGraphicFramePr>
        <p:xfrm>
          <a:off x="303800" y="18530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{09A81AC6-C72F-4E31-987A-4D9C36BD506A}</a:tableStyleId>
              </a:tblPr>
              <a:tblGrid>
                <a:gridCol w="7125825"/>
                <a:gridCol w="1545575"/>
              </a:tblGrid>
              <a:tr h="37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u="none" cap="none" strike="noStrike">
                          <a:solidFill>
                            <a:srgbClr val="FFFFFF"/>
                          </a:solidFill>
                        </a:rPr>
                        <a:t>Part</a:t>
                      </a:r>
                      <a:endParaRPr b="1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u="none" cap="none" strike="noStrike">
                          <a:solidFill>
                            <a:schemeClr val="lt1"/>
                          </a:solidFill>
                        </a:rPr>
                        <a:t>Status</a:t>
                      </a:r>
                      <a:r>
                        <a:rPr b="1" lang="en-US" u="none" cap="none" strike="noStrike"/>
                        <a:t> </a:t>
                      </a:r>
                      <a:endParaRPr b="1" u="none" cap="none" strike="noStrike"/>
                    </a:p>
                  </a:txBody>
                  <a:tcPr marT="9525" marB="0" marR="9525" marL="95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7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Arducam Pivariety Ultra Low Light IMX462 Camera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 In Possession</a:t>
                      </a:r>
                      <a:endParaRPr sz="1600"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1/4 in. x 1 ft. x 1.5 ft. Birch Plywood Project Panel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 In-Store Pick-up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18 in. x 24 in. x 0.093 in. Clear Acrylic Sheet Glass Replacement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 In-Store Pick-up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Raspberry Pi 1 Model B+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 In Possession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Jumper Wires Ribbon Cables Kit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 In Possession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PETG filament (White/Black)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 In Possession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42BYGHM809 Stepper Motor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 In Possession</a:t>
                      </a:r>
                      <a:endParaRPr sz="1600"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42BYGHM809 Stepper Motor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Driver </a:t>
                      </a:r>
                      <a:endParaRPr sz="16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 In Possession</a:t>
                      </a:r>
                      <a:endParaRPr sz="1600"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12V, 8300mAh Li-Ion battery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 In Possession</a:t>
                      </a:r>
                      <a:endParaRPr sz="1600"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5V, 3000 mAh Li-Po battery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 In Possession</a:t>
                      </a:r>
                      <a:endParaRPr sz="1600"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12V Battery Under Voltage Cut off Automatic Switch On Recovery Protection</a:t>
                      </a:r>
                      <a:endParaRPr sz="1600" u="none" cap="none" strike="noStrike"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 Order Pending</a:t>
                      </a:r>
                      <a:endParaRPr sz="1600"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400bc25cf_2_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7200"/>
              <a:t>Q/A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-US" sz="3200"/>
              <a:t>Problem</a:t>
            </a:r>
            <a:r>
              <a:rPr lang="en-US"/>
              <a:t>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700"/>
              <a:t>Telescope focusing &amp; image processing automation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-US"/>
              <a:t>Motivation:</a:t>
            </a:r>
            <a:endParaRPr b="1" i="1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Open-source community contributions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Beginner friendly hobby exploration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Low-light environment support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Disability assistance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Image yield optimization</a:t>
            </a:r>
            <a:endParaRPr sz="27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26443" l="8304" r="5813" t="20786"/>
          <a:stretch/>
        </p:blipFill>
        <p:spPr>
          <a:xfrm>
            <a:off x="5842925" y="4810950"/>
            <a:ext cx="3147001" cy="1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4971350" y="6622175"/>
            <a:ext cx="417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https://www.highpointscientific.com/apertura-6inch-f5-newtonian-ota-6f5n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g11400bc25cf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624" y="1970525"/>
            <a:ext cx="6796750" cy="44256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" name="Google Shape;70;g11400bc25cf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Design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400bc25cf_1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Task Partition</a:t>
            </a:r>
            <a:endParaRPr/>
          </a:p>
        </p:txBody>
      </p:sp>
      <p:graphicFrame>
        <p:nvGraphicFramePr>
          <p:cNvPr id="76" name="Google Shape;76;g11400bc25cf_1_1"/>
          <p:cNvGraphicFramePr/>
          <p:nvPr/>
        </p:nvGraphicFramePr>
        <p:xfrm>
          <a:off x="186063" y="18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{6F06BD6C-7955-4872-9211-DA634908D437}</a:tableStyleId>
              </a:tblPr>
              <a:tblGrid>
                <a:gridCol w="3279100"/>
                <a:gridCol w="5492775"/>
              </a:tblGrid>
              <a:tr h="2145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400" u="none" cap="none" strike="noStrike"/>
                        <a:t>Albin Myscich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-3238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–"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Image Post-processing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23850" lvl="1" marL="742950" marR="0" rtl="0" algn="l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–"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Real-time Sub-system Software Modulation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23850" lvl="1" marL="742950" marR="0" rtl="0" algn="l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–"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Focuser Automation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23850" lvl="1" marL="742950" marR="0" rtl="0" algn="l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Char char="–"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3D Modeling &amp; Design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400" u="none" cap="none" strike="noStrike"/>
                        <a:t>Alonna Too-Chiobi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-3238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–"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Motor &amp; Mounting Assembly</a:t>
                      </a:r>
                      <a:endParaRPr sz="2400" u="none" cap="none" strike="noStrike"/>
                    </a:p>
                  </a:txBody>
                  <a:tcPr marT="91425" marB="91425" marR="91425" marL="91425"/>
                </a:tc>
              </a:tr>
              <a:tr h="107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400" u="none" cap="none" strike="noStrike"/>
                        <a:t>Camille Watson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-3238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–"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Power Interfacing &amp; Redundancy</a:t>
                      </a:r>
                      <a:endParaRPr sz="2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23850" lvl="1" marL="742950" marR="0" rtl="0" algn="l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–"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 Aesthetic Enhancements</a:t>
                      </a:r>
                      <a:endParaRPr sz="2400" u="none" cap="none" strike="noStrike"/>
                    </a:p>
                  </a:txBody>
                  <a:tcPr marT="91425" marB="91425" marR="91425" marL="91425"/>
                </a:tc>
              </a:tr>
              <a:tr h="73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2400" u="none" cap="none" strike="noStrike"/>
                        <a:t>Joseph Basdeo</a:t>
                      </a:r>
                      <a:endParaRPr sz="2400" u="none" cap="none" strike="noStrike"/>
                    </a:p>
                  </a:txBody>
                  <a:tcPr marT="91425" marB="91425" marR="91425" marL="91425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-323850" lvl="1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Char char="–"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</a:rPr>
                        <a:t>Imager &amp; Mounting Assembly</a:t>
                      </a:r>
                      <a:endParaRPr sz="2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f5db6d019_1_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Motor/Motor </a:t>
            </a:r>
            <a:r>
              <a:rPr lang="en-US"/>
              <a:t>Mount Assembly Subsystem </a:t>
            </a:r>
            <a:endParaRPr/>
          </a:p>
        </p:txBody>
      </p:sp>
      <p:sp>
        <p:nvSpPr>
          <p:cNvPr id="82" name="Google Shape;82;g11f5db6d019_1_5"/>
          <p:cNvSpPr txBox="1"/>
          <p:nvPr>
            <p:ph idx="1" type="body"/>
          </p:nvPr>
        </p:nvSpPr>
        <p:spPr>
          <a:xfrm>
            <a:off x="457200" y="1852876"/>
            <a:ext cx="8229600" cy="45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Updates: </a:t>
            </a:r>
            <a:endParaRPr sz="3000"/>
          </a:p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Obtained motor and motor driver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Step angle: 0.9°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400 steps</a:t>
            </a:r>
            <a:r>
              <a:rPr lang="en-US" sz="3000"/>
              <a:t>/</a:t>
            </a:r>
            <a:r>
              <a:rPr lang="en-US" sz="3000"/>
              <a:t>rev</a:t>
            </a:r>
            <a:r>
              <a:rPr lang="en-US" sz="3000"/>
              <a:t>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Obtained a full CAD model of our telescope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Easier </a:t>
            </a:r>
            <a:r>
              <a:rPr lang="en-US" sz="3000"/>
              <a:t>designing</a:t>
            </a:r>
            <a:r>
              <a:rPr lang="en-US" sz="3000"/>
              <a:t> &amp; reduces error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In process of designing motor mounts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Design 1: motor </a:t>
            </a:r>
            <a:r>
              <a:rPr lang="en-US" sz="3000"/>
              <a:t>directly attached to adjustment shaft </a:t>
            </a:r>
            <a:r>
              <a:rPr lang="en-US" sz="3000"/>
              <a:t> 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Design 2: motor is connected to adjustment shaft via a gear combination 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f62f3e1d9_2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CAD Baseline Assembly</a:t>
            </a:r>
            <a:endParaRPr/>
          </a:p>
        </p:txBody>
      </p:sp>
      <p:pic>
        <p:nvPicPr>
          <p:cNvPr id="88" name="Google Shape;88;g11f62f3e1d9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250" y="2414925"/>
            <a:ext cx="5443500" cy="37798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1f62f3e1d9_2_1"/>
          <p:cNvSpPr txBox="1"/>
          <p:nvPr/>
        </p:nvSpPr>
        <p:spPr>
          <a:xfrm>
            <a:off x="4572000" y="6472500"/>
            <a:ext cx="46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</a:rPr>
              <a:t>https://myhub.autodesk360.com/ue287a912/g/projects/2016112352220151/data/dXJuOmFkc2sud2lwcHJvZDpmcy5mb2xkZXI6Y28uRDh1TmYyNHBTOXFFMjdKZnVqc0huZw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f5db6d019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Imager/Imager Mount Assembly </a:t>
            </a:r>
            <a:endParaRPr/>
          </a:p>
        </p:txBody>
      </p:sp>
      <p:sp>
        <p:nvSpPr>
          <p:cNvPr id="95" name="Google Shape;95;g11f5db6d019_1_0"/>
          <p:cNvSpPr txBox="1"/>
          <p:nvPr>
            <p:ph idx="1" type="body"/>
          </p:nvPr>
        </p:nvSpPr>
        <p:spPr>
          <a:xfrm>
            <a:off x="457200" y="2049275"/>
            <a:ext cx="4879200" cy="44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Updates:</a:t>
            </a:r>
            <a:endParaRPr sz="3000"/>
          </a:p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Obtained imaging camera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Designed CAD model of mounting system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Ran imager simulations of different space objects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g11f5db6d019_1_0"/>
          <p:cNvPicPr preferRelativeResize="0"/>
          <p:nvPr/>
        </p:nvPicPr>
        <p:blipFill rotWithShape="1">
          <a:blip r:embed="rId3">
            <a:alphaModFix/>
          </a:blip>
          <a:srcRect b="7430" l="13079" r="8691" t="8131"/>
          <a:stretch/>
        </p:blipFill>
        <p:spPr>
          <a:xfrm>
            <a:off x="6294438" y="1947488"/>
            <a:ext cx="1519225" cy="15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1f5db6d019_1_0"/>
          <p:cNvPicPr preferRelativeResize="0"/>
          <p:nvPr/>
        </p:nvPicPr>
        <p:blipFill rotWithShape="1">
          <a:blip r:embed="rId4">
            <a:alphaModFix/>
          </a:blip>
          <a:srcRect b="12743" l="8645" r="8146" t="17199"/>
          <a:stretch/>
        </p:blipFill>
        <p:spPr>
          <a:xfrm>
            <a:off x="5483800" y="3631712"/>
            <a:ext cx="3140512" cy="13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1f5db6d019_1_0"/>
          <p:cNvPicPr preferRelativeResize="0"/>
          <p:nvPr/>
        </p:nvPicPr>
        <p:blipFill rotWithShape="1">
          <a:blip r:embed="rId5">
            <a:alphaModFix/>
          </a:blip>
          <a:srcRect b="6125" l="7250" r="11922" t="12194"/>
          <a:stretch/>
        </p:blipFill>
        <p:spPr>
          <a:xfrm>
            <a:off x="5483788" y="4950929"/>
            <a:ext cx="3140500" cy="1771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5db6d019_1_1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Imager Simulations</a:t>
            </a:r>
            <a:endParaRPr/>
          </a:p>
        </p:txBody>
      </p:sp>
      <p:sp>
        <p:nvSpPr>
          <p:cNvPr id="104" name="Google Shape;104;g11f5db6d019_1_16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Camera &amp; Scope Specifications</a:t>
            </a:r>
            <a:endParaRPr sz="3000"/>
          </a:p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Focal Length: 750 mm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Aperture: 150 mm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Resolution: 1920x1080 pixels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Pixel Size: 2.9x2.9 um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astronomy.tools/calculators/field_of_view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5db6d019_1_2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Imager Simulations</a:t>
            </a:r>
            <a:endParaRPr/>
          </a:p>
        </p:txBody>
      </p:sp>
      <p:pic>
        <p:nvPicPr>
          <p:cNvPr id="110" name="Google Shape;110;g11f5db6d019_1_22"/>
          <p:cNvPicPr preferRelativeResize="0"/>
          <p:nvPr/>
        </p:nvPicPr>
        <p:blipFill rotWithShape="1">
          <a:blip r:embed="rId3">
            <a:alphaModFix/>
          </a:blip>
          <a:srcRect b="30129" l="14785" r="15372" t="31421"/>
          <a:stretch/>
        </p:blipFill>
        <p:spPr>
          <a:xfrm>
            <a:off x="457194" y="1852875"/>
            <a:ext cx="3803874" cy="203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1f5db6d019_1_22"/>
          <p:cNvPicPr preferRelativeResize="0"/>
          <p:nvPr/>
        </p:nvPicPr>
        <p:blipFill rotWithShape="1">
          <a:blip r:embed="rId4">
            <a:alphaModFix/>
          </a:blip>
          <a:srcRect b="31128" l="16446" r="15341" t="31453"/>
          <a:stretch/>
        </p:blipFill>
        <p:spPr>
          <a:xfrm>
            <a:off x="5003150" y="1828838"/>
            <a:ext cx="3803874" cy="208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1f5db6d019_1_22"/>
          <p:cNvPicPr preferRelativeResize="0"/>
          <p:nvPr/>
        </p:nvPicPr>
        <p:blipFill rotWithShape="1">
          <a:blip r:embed="rId5">
            <a:alphaModFix/>
          </a:blip>
          <a:srcRect b="31787" l="16778" r="15998" t="31787"/>
          <a:stretch/>
        </p:blipFill>
        <p:spPr>
          <a:xfrm>
            <a:off x="457198" y="4349732"/>
            <a:ext cx="3803874" cy="2061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11f5db6d019_1_22"/>
          <p:cNvPicPr preferRelativeResize="0"/>
          <p:nvPr/>
        </p:nvPicPr>
        <p:blipFill rotWithShape="1">
          <a:blip r:embed="rId6">
            <a:alphaModFix/>
          </a:blip>
          <a:srcRect b="31789" l="16449" r="15996" t="31455"/>
          <a:stretch/>
        </p:blipFill>
        <p:spPr>
          <a:xfrm>
            <a:off x="5003155" y="4341211"/>
            <a:ext cx="3803874" cy="206973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1f5db6d019_1_22"/>
          <p:cNvSpPr txBox="1"/>
          <p:nvPr/>
        </p:nvSpPr>
        <p:spPr>
          <a:xfrm>
            <a:off x="457225" y="3815175"/>
            <a:ext cx="380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The Moon</a:t>
            </a:r>
            <a:endParaRPr i="1" sz="2000"/>
          </a:p>
        </p:txBody>
      </p:sp>
      <p:sp>
        <p:nvSpPr>
          <p:cNvPr id="115" name="Google Shape;115;g11f5db6d019_1_22"/>
          <p:cNvSpPr txBox="1"/>
          <p:nvPr/>
        </p:nvSpPr>
        <p:spPr>
          <a:xfrm>
            <a:off x="457225" y="6334750"/>
            <a:ext cx="380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Jupiter</a:t>
            </a:r>
            <a:endParaRPr i="1" sz="2000"/>
          </a:p>
        </p:txBody>
      </p:sp>
      <p:sp>
        <p:nvSpPr>
          <p:cNvPr id="116" name="Google Shape;116;g11f5db6d019_1_22"/>
          <p:cNvSpPr txBox="1"/>
          <p:nvPr/>
        </p:nvSpPr>
        <p:spPr>
          <a:xfrm>
            <a:off x="5003088" y="6334750"/>
            <a:ext cx="380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Saturn</a:t>
            </a:r>
            <a:endParaRPr i="1" sz="2000"/>
          </a:p>
        </p:txBody>
      </p:sp>
      <p:sp>
        <p:nvSpPr>
          <p:cNvPr id="117" name="Google Shape;117;g11f5db6d019_1_22"/>
          <p:cNvSpPr txBox="1"/>
          <p:nvPr/>
        </p:nvSpPr>
        <p:spPr>
          <a:xfrm>
            <a:off x="5003088" y="3852013"/>
            <a:ext cx="380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Venus</a:t>
            </a:r>
            <a:endParaRPr i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