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jXtYRotf6TQP1hs8taozI+NZW/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5F1C6E-6306-4A9B-9D3B-9FFE3EA83344}">
  <a:tblStyle styleId="{4F5F1C6E-6306-4A9B-9D3B-9FFE3EA8334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54053D6-A835-48C5-A4CB-20326E83118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lescope.com/" TargetMode="External"/><Relationship Id="rId3" Type="http://schemas.openxmlformats.org/officeDocument/2006/relationships/hyperlink" Target="https://www.celestron.com/products/astromaster-powerseeker-motor-driv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2d7656bf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101" name="Google Shape;101;g152d7656bff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2d7656bff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6" name="Google Shape;176;g152d7656bff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2d7656bff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52d7656bff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2d7656bff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92" name="Google Shape;192;g152d7656bff_1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d7656bff_1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98" name="Google Shape;198;g152d7656bff_1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2d7656bff_1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152d7656bff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2d7656bf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108" name="Google Shape;108;g152d7656bff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2d7656bff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52d7656bf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is a refresher on how the different subsystems relate to each other. Nothing has changed since our first presentation. The camera is still communicating with the image processor who is talking to the GUI, image files, and stepper motors; and the battery is still communicating with the charger who is communicating with the voltage limiter who is then talking back to the battery.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2d7656bff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52d7656bff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Task partitions have remained the same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2d7656bff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9" name="Google Shape;139;g152d7656bff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2d7656bff_0_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52d7656bff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US" sz="1100">
                <a:latin typeface="Arial"/>
                <a:ea typeface="Arial"/>
                <a:cs typeface="Arial"/>
                <a:sym typeface="Arial"/>
              </a:rPr>
              <a:t>Equatorial Mount </a:t>
            </a:r>
            <a:r>
              <a:rPr lang="en-US" sz="1100">
                <a:latin typeface="Arial"/>
                <a:ea typeface="Arial"/>
                <a:cs typeface="Arial"/>
                <a:sym typeface="Arial"/>
              </a:rPr>
              <a:t>. (2014). Orion Telescopes &amp; Binoculars . Retrieved September 12, 2022, from </a:t>
            </a:r>
            <a:r>
              <a:rPr lang="en-US" sz="1100" u="sng">
                <a:solidFill>
                  <a:schemeClr val="hlink"/>
                </a:solidFill>
                <a:latin typeface="Arial"/>
                <a:ea typeface="Arial"/>
                <a:cs typeface="Arial"/>
                <a:sym typeface="Arial"/>
                <a:hlinkClick r:id="rId2"/>
              </a:rPr>
              <a:t>https://www.telescope.com/</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i="1" lang="en-US" sz="1100">
                <a:latin typeface="Arial"/>
                <a:ea typeface="Arial"/>
                <a:cs typeface="Arial"/>
                <a:sym typeface="Arial"/>
              </a:rPr>
              <a:t>Celestron 932514 Motor Drive</a:t>
            </a:r>
            <a:r>
              <a:rPr lang="en-US" sz="1100">
                <a:latin typeface="Arial"/>
                <a:ea typeface="Arial"/>
                <a:cs typeface="Arial"/>
                <a:sym typeface="Arial"/>
              </a:rPr>
              <a:t>. (2008). celestron . Retrieved September 12, 2022, from </a:t>
            </a:r>
            <a:r>
              <a:rPr lang="en-US" sz="1100" u="sng">
                <a:solidFill>
                  <a:schemeClr val="hlink"/>
                </a:solidFill>
                <a:latin typeface="Arial"/>
                <a:ea typeface="Arial"/>
                <a:cs typeface="Arial"/>
                <a:sym typeface="Arial"/>
                <a:hlinkClick r:id="rId3"/>
              </a:rPr>
              <a:t>https://www.celestron.com/products/astromaster-powerseeker-motor-drive</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2d7656bff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54" name="Google Shape;154;g152d7656bff_0_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2d7656bff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52d7656bff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g152d7656bff_0_326"/>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Arial"/>
              <a:buNone/>
              <a:defRPr b="1"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152d7656bff_0_3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152d7656bff_0_3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152d7656bff_0_3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g152d7656bff_0_331"/>
          <p:cNvSpPr txBox="1"/>
          <p:nvPr>
            <p:ph type="title"/>
          </p:nvPr>
        </p:nvSpPr>
        <p:spPr>
          <a:xfrm>
            <a:off x="457200" y="1066968"/>
            <a:ext cx="3008400" cy="736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g152d7656bff_0_331"/>
          <p:cNvSpPr txBox="1"/>
          <p:nvPr>
            <p:ph idx="1" type="body"/>
          </p:nvPr>
        </p:nvSpPr>
        <p:spPr>
          <a:xfrm>
            <a:off x="3575050" y="1073720"/>
            <a:ext cx="5111700" cy="5052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b="1" sz="28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8" name="Google Shape;88;g152d7656bff_0_331"/>
          <p:cNvSpPr txBox="1"/>
          <p:nvPr>
            <p:ph idx="2" type="body"/>
          </p:nvPr>
        </p:nvSpPr>
        <p:spPr>
          <a:xfrm>
            <a:off x="457200" y="1803850"/>
            <a:ext cx="3008400" cy="4322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9" name="Google Shape;89;g152d7656bff_0_3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52d7656bff_0_3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52d7656bff_0_3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g152d7656bff_0_338"/>
          <p:cNvSpPr txBox="1"/>
          <p:nvPr>
            <p:ph type="title"/>
          </p:nvPr>
        </p:nvSpPr>
        <p:spPr>
          <a:xfrm>
            <a:off x="457200" y="1196430"/>
            <a:ext cx="2573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1800"/>
              <a:buFont typeface="Arial"/>
              <a:buNone/>
              <a:defRPr b="1"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152d7656bff_0_338"/>
          <p:cNvSpPr/>
          <p:nvPr>
            <p:ph idx="2" type="pic"/>
          </p:nvPr>
        </p:nvSpPr>
        <p:spPr>
          <a:xfrm>
            <a:off x="3200400" y="1196430"/>
            <a:ext cx="5486400" cy="4850400"/>
          </a:xfrm>
          <a:prstGeom prst="rect">
            <a:avLst/>
          </a:prstGeom>
          <a:noFill/>
          <a:ln>
            <a:noFill/>
          </a:ln>
        </p:spPr>
      </p:sp>
      <p:sp>
        <p:nvSpPr>
          <p:cNvPr id="95" name="Google Shape;95;g152d7656bff_0_338"/>
          <p:cNvSpPr txBox="1"/>
          <p:nvPr>
            <p:ph idx="1" type="body"/>
          </p:nvPr>
        </p:nvSpPr>
        <p:spPr>
          <a:xfrm>
            <a:off x="457200" y="1768043"/>
            <a:ext cx="2573700" cy="4278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96" name="Google Shape;96;g152d7656bff_0_3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152d7656bff_0_3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152d7656bff_0_3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152d7656bff_0_306"/>
          <p:cNvSpPr txBox="1"/>
          <p:nvPr>
            <p:ph type="ctrTitle"/>
          </p:nvPr>
        </p:nvSpPr>
        <p:spPr>
          <a:xfrm>
            <a:off x="3969582" y="2130425"/>
            <a:ext cx="4488600" cy="1470000"/>
          </a:xfrm>
          <a:prstGeom prst="rect">
            <a:avLst/>
          </a:prstGeom>
          <a:noFill/>
          <a:ln>
            <a:noFill/>
          </a:ln>
        </p:spPr>
        <p:txBody>
          <a:bodyPr anchorCtr="0" anchor="ctr" bIns="45700" lIns="91425" spcFirstLastPara="1" rIns="91425" wrap="square" tIns="45700">
            <a:normAutofit/>
          </a:bodyPr>
          <a:lstStyle>
            <a:lvl1pPr lvl="0" rtl="0" algn="r">
              <a:spcBef>
                <a:spcPts val="0"/>
              </a:spcBef>
              <a:spcAft>
                <a:spcPts val="0"/>
              </a:spcAft>
              <a:buClr>
                <a:schemeClr val="lt1"/>
              </a:buClr>
              <a:buSzPts val="3600"/>
              <a:buFont typeface="Arial"/>
              <a:buNone/>
              <a:defRPr b="1"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g152d7656bff_0_306"/>
          <p:cNvSpPr txBox="1"/>
          <p:nvPr>
            <p:ph idx="1" type="subTitle"/>
          </p:nvPr>
        </p:nvSpPr>
        <p:spPr>
          <a:xfrm>
            <a:off x="3124200" y="3886200"/>
            <a:ext cx="5334000" cy="1752600"/>
          </a:xfrm>
          <a:prstGeom prst="rect">
            <a:avLst/>
          </a:prstGeom>
          <a:noFill/>
          <a:ln>
            <a:noFill/>
          </a:ln>
        </p:spPr>
        <p:txBody>
          <a:bodyPr anchorCtr="0" anchor="t" bIns="45700" lIns="91425" spcFirstLastPara="1" rIns="91425" wrap="square" tIns="45700">
            <a:normAutofit/>
          </a:bodyPr>
          <a:lstStyle>
            <a:lvl1pPr lvl="0" rtl="0" algn="r">
              <a:spcBef>
                <a:spcPts val="560"/>
              </a:spcBef>
              <a:spcAft>
                <a:spcPts val="0"/>
              </a:spcAft>
              <a:buClr>
                <a:srgbClr val="FFFFFF"/>
              </a:buClr>
              <a:buSzPts val="2800"/>
              <a:buNone/>
              <a:defRPr sz="2800">
                <a:solidFill>
                  <a:srgbClr val="FFFFFF"/>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3" name="Google Shape;63;g152d7656bff_0_30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52d7656bff_0_3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52d7656bff_0_3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g152d7656bff_0_3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g152d7656bff_0_312"/>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g152d7656bff_0_3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152d7656bff_0_3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152d7656bff_0_3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72" name="Google Shape;72;g152d7656bff_0_312"/>
          <p:cNvPicPr preferRelativeResize="0"/>
          <p:nvPr/>
        </p:nvPicPr>
        <p:blipFill rotWithShape="1">
          <a:blip r:embed="rId3">
            <a:alphaModFix/>
          </a:blip>
          <a:srcRect b="0" l="0" r="0" t="0"/>
          <a:stretch/>
        </p:blipFill>
        <p:spPr>
          <a:xfrm>
            <a:off x="450851" y="234146"/>
            <a:ext cx="2443864" cy="412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g152d7656bff_0_319"/>
          <p:cNvSpPr txBox="1"/>
          <p:nvPr>
            <p:ph idx="1" type="body"/>
          </p:nvPr>
        </p:nvSpPr>
        <p:spPr>
          <a:xfrm>
            <a:off x="457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5" name="Google Shape;75;g152d7656bff_0_319"/>
          <p:cNvSpPr txBox="1"/>
          <p:nvPr>
            <p:ph idx="2" type="body"/>
          </p:nvPr>
        </p:nvSpPr>
        <p:spPr>
          <a:xfrm>
            <a:off x="4648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6" name="Google Shape;76;g152d7656bff_0_3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152d7656bff_0_3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152d7656bff_0_3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152d7656bff_0_31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g152d7656bff_0_3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g152d7656bff_0_3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g152d7656bff_0_3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g152d7656bff_0_3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g152d7656bff_0_3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hyperlink" Target="https://www.telescope.com/" TargetMode="External"/><Relationship Id="rId7" Type="http://schemas.openxmlformats.org/officeDocument/2006/relationships/hyperlink" Target="https://www.celestron.com/products/astromaster-powerseeker-motor-dr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52d7656bff_0_3"/>
          <p:cNvSpPr txBox="1"/>
          <p:nvPr>
            <p:ph type="ctrTitle"/>
          </p:nvPr>
        </p:nvSpPr>
        <p:spPr>
          <a:xfrm>
            <a:off x="1648175" y="40461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6: Telescope Autofocuser</a:t>
            </a:r>
            <a:endParaRPr/>
          </a:p>
          <a:p>
            <a:pPr indent="0" lvl="0" marL="0" rtl="0" algn="r">
              <a:lnSpc>
                <a:spcPct val="100000"/>
              </a:lnSpc>
              <a:spcBef>
                <a:spcPts val="0"/>
              </a:spcBef>
              <a:spcAft>
                <a:spcPts val="0"/>
              </a:spcAft>
              <a:buClr>
                <a:schemeClr val="lt1"/>
              </a:buClr>
              <a:buSzPct val="162932"/>
              <a:buFont typeface="Arial"/>
              <a:buNone/>
            </a:pPr>
            <a:r>
              <a:rPr lang="en-US"/>
              <a:t>Bi-Weekly Update 2</a:t>
            </a:r>
            <a:br>
              <a:rPr lang="en-US"/>
            </a:br>
            <a:r>
              <a:rPr lang="en-US" sz="2455"/>
              <a:t>Albin Myscich</a:t>
            </a:r>
            <a:endParaRPr sz="2455"/>
          </a:p>
          <a:p>
            <a:pPr indent="0" lvl="0" marL="0" rtl="0" algn="r">
              <a:lnSpc>
                <a:spcPct val="100000"/>
              </a:lnSpc>
              <a:spcBef>
                <a:spcPts val="0"/>
              </a:spcBef>
              <a:spcAft>
                <a:spcPts val="0"/>
              </a:spcAft>
              <a:buClr>
                <a:schemeClr val="lt1"/>
              </a:buClr>
              <a:buSzPct val="162932"/>
              <a:buFont typeface="Arial"/>
              <a:buNone/>
            </a:pPr>
            <a:r>
              <a:rPr lang="en-US" sz="2455"/>
              <a:t>Alonna Too-Chiobi</a:t>
            </a:r>
            <a:endParaRPr sz="2455"/>
          </a:p>
          <a:p>
            <a:pPr indent="0" lvl="0" marL="0" rtl="0" algn="r">
              <a:lnSpc>
                <a:spcPct val="100000"/>
              </a:lnSpc>
              <a:spcBef>
                <a:spcPts val="0"/>
              </a:spcBef>
              <a:spcAft>
                <a:spcPts val="0"/>
              </a:spcAft>
              <a:buClr>
                <a:schemeClr val="lt1"/>
              </a:buClr>
              <a:buSzPct val="162932"/>
              <a:buFont typeface="Arial"/>
              <a:buNone/>
            </a:pPr>
            <a:r>
              <a:rPr lang="en-US" sz="2455"/>
              <a:t>Camille Watson</a:t>
            </a:r>
            <a:endParaRPr sz="2455"/>
          </a:p>
          <a:p>
            <a:pPr indent="0" lvl="0" marL="0" rtl="0" algn="r">
              <a:lnSpc>
                <a:spcPct val="100000"/>
              </a:lnSpc>
              <a:spcBef>
                <a:spcPts val="0"/>
              </a:spcBef>
              <a:spcAft>
                <a:spcPts val="0"/>
              </a:spcAft>
              <a:buClr>
                <a:schemeClr val="lt1"/>
              </a:buClr>
              <a:buSzPct val="162932"/>
              <a:buFont typeface="Arial"/>
              <a:buNone/>
            </a:pPr>
            <a:r>
              <a:rPr lang="en-US" sz="2455"/>
              <a:t>Joseph Basdeo</a:t>
            </a:r>
            <a:endParaRPr sz="2455"/>
          </a:p>
          <a:p>
            <a:pPr indent="0" lvl="0" marL="0" rtl="0" algn="r">
              <a:lnSpc>
                <a:spcPct val="100000"/>
              </a:lnSpc>
              <a:spcBef>
                <a:spcPts val="0"/>
              </a:spcBef>
              <a:spcAft>
                <a:spcPts val="0"/>
              </a:spcAft>
              <a:buClr>
                <a:schemeClr val="lt1"/>
              </a:buClr>
              <a:buSzPct val="162932"/>
              <a:buFont typeface="Arial"/>
              <a:buNone/>
            </a:pPr>
            <a:br>
              <a:rPr lang="en-US" sz="2455"/>
            </a:br>
            <a:r>
              <a:rPr lang="en-US" sz="2455"/>
              <a:t>Sponsor: Dr. Kevin Nowka</a:t>
            </a:r>
            <a:br>
              <a:rPr lang="en-US" sz="2455"/>
            </a:br>
            <a:r>
              <a:rPr lang="en-US" sz="2455"/>
              <a:t>TA: Max Lesser </a:t>
            </a:r>
            <a:br>
              <a:rPr lang="en-US" sz="2455"/>
            </a:br>
            <a:endParaRPr sz="2455"/>
          </a:p>
        </p:txBody>
      </p:sp>
      <p:sp>
        <p:nvSpPr>
          <p:cNvPr id="104" name="Google Shape;104;g152d7656bff_0_3"/>
          <p:cNvSpPr/>
          <p:nvPr/>
        </p:nvSpPr>
        <p:spPr>
          <a:xfrm>
            <a:off x="0"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105" name="Google Shape;105;g152d7656bff_0_3"/>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52d7656bff_0_286"/>
          <p:cNvSpPr txBox="1"/>
          <p:nvPr>
            <p:ph type="title"/>
          </p:nvPr>
        </p:nvSpPr>
        <p:spPr>
          <a:xfrm>
            <a:off x="457200" y="11483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Supply</a:t>
            </a:r>
            <a:endParaRPr/>
          </a:p>
          <a:p>
            <a:pPr indent="0" lvl="0" marL="0" rtl="0" algn="ctr">
              <a:lnSpc>
                <a:spcPct val="115000"/>
              </a:lnSpc>
              <a:spcBef>
                <a:spcPts val="0"/>
              </a:spcBef>
              <a:spcAft>
                <a:spcPts val="0"/>
              </a:spcAft>
              <a:buClr>
                <a:schemeClr val="dk1"/>
              </a:buClr>
              <a:buSzPts val="990"/>
              <a:buFont typeface="Arial"/>
              <a:buNone/>
            </a:pPr>
            <a:r>
              <a:rPr lang="en-US" sz="1720"/>
              <a:t>Camille Watson</a:t>
            </a:r>
            <a:endParaRPr sz="2980"/>
          </a:p>
        </p:txBody>
      </p:sp>
      <p:graphicFrame>
        <p:nvGraphicFramePr>
          <p:cNvPr id="179" name="Google Shape;179;g152d7656bff_0_286"/>
          <p:cNvGraphicFramePr/>
          <p:nvPr/>
        </p:nvGraphicFramePr>
        <p:xfrm>
          <a:off x="685800" y="1952075"/>
          <a:ext cx="3000000" cy="3000000"/>
        </p:xfrm>
        <a:graphic>
          <a:graphicData uri="http://schemas.openxmlformats.org/drawingml/2006/table">
            <a:tbl>
              <a:tblPr>
                <a:noFill/>
                <a:tableStyleId>{F54053D6-A835-48C5-A4CB-20326E831183}</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solidFill>
                            <a:schemeClr val="dk1"/>
                          </a:solidFill>
                        </a:rPr>
                        <a:t>Resolved Altium design issues</a:t>
                      </a:r>
                      <a:endParaRPr sz="1800">
                        <a:solidFill>
                          <a:schemeClr val="dk1"/>
                        </a:solidFill>
                      </a:endParaRPr>
                    </a:p>
                    <a:p>
                      <a:pPr indent="-342900" lvl="0" marL="457200" marR="0" rtl="0" algn="l">
                        <a:spcBef>
                          <a:spcPts val="0"/>
                        </a:spcBef>
                        <a:spcAft>
                          <a:spcPts val="0"/>
                        </a:spcAft>
                        <a:buSzPts val="1800"/>
                        <a:buChar char="●"/>
                      </a:pPr>
                      <a:r>
                        <a:rPr lang="en-US" sz="1800"/>
                        <a:t>Finished routing PCB</a:t>
                      </a:r>
                      <a:endParaRPr sz="1800"/>
                    </a:p>
                    <a:p>
                      <a:pPr indent="0" lvl="0" marL="457200" marR="0" rtl="0" algn="l">
                        <a:spcBef>
                          <a:spcPts val="0"/>
                        </a:spcBef>
                        <a:spcAft>
                          <a:spcPts val="0"/>
                        </a:spcAft>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Validate PCB and generate files</a:t>
                      </a:r>
                      <a:endParaRPr sz="1800"/>
                    </a:p>
                    <a:p>
                      <a:pPr indent="-342900" lvl="0" marL="457200" marR="0" rtl="0" algn="l">
                        <a:spcBef>
                          <a:spcPts val="0"/>
                        </a:spcBef>
                        <a:spcAft>
                          <a:spcPts val="0"/>
                        </a:spcAft>
                        <a:buSzPts val="1800"/>
                        <a:buChar char="●"/>
                      </a:pPr>
                      <a:r>
                        <a:rPr lang="en-US" sz="1800"/>
                        <a:t>Ensure PCB will be properly soldered by practicing on kit</a:t>
                      </a:r>
                      <a:endParaRPr sz="1800"/>
                    </a:p>
                    <a:p>
                      <a:pPr indent="0" lvl="0" marL="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52d7656bff_0_291"/>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p:txBody>
      </p:sp>
      <p:sp>
        <p:nvSpPr>
          <p:cNvPr id="185" name="Google Shape;185;g152d7656bff_0_291"/>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Supply</a:t>
            </a:r>
            <a:endParaRPr/>
          </a:p>
          <a:p>
            <a:pPr indent="0" lvl="0" marL="0" rtl="0" algn="ctr">
              <a:lnSpc>
                <a:spcPct val="115000"/>
              </a:lnSpc>
              <a:spcBef>
                <a:spcPts val="0"/>
              </a:spcBef>
              <a:spcAft>
                <a:spcPts val="0"/>
              </a:spcAft>
              <a:buClr>
                <a:schemeClr val="dk1"/>
              </a:buClr>
              <a:buSzPts val="990"/>
              <a:buFont typeface="Arial"/>
              <a:buNone/>
            </a:pPr>
            <a:r>
              <a:rPr lang="en-US" sz="1720"/>
              <a:t>Camille Watson</a:t>
            </a:r>
            <a:endParaRPr sz="2980"/>
          </a:p>
        </p:txBody>
      </p:sp>
      <p:sp>
        <p:nvSpPr>
          <p:cNvPr id="186" name="Google Shape;186;g152d7656bff_0_291"/>
          <p:cNvSpPr txBox="1"/>
          <p:nvPr/>
        </p:nvSpPr>
        <p:spPr>
          <a:xfrm>
            <a:off x="878500" y="5747125"/>
            <a:ext cx="3131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rPr>
              <a:t>Altium Schematic for</a:t>
            </a:r>
            <a:r>
              <a:rPr lang="en-US">
                <a:solidFill>
                  <a:schemeClr val="dk1"/>
                </a:solidFill>
              </a:rPr>
              <a:t> Buck Converter</a:t>
            </a:r>
            <a:r>
              <a:rPr lang="en-US" sz="1600">
                <a:solidFill>
                  <a:schemeClr val="dk1"/>
                </a:solidFill>
              </a:rPr>
              <a:t>  </a:t>
            </a:r>
            <a:endParaRPr sz="1200"/>
          </a:p>
        </p:txBody>
      </p:sp>
      <p:sp>
        <p:nvSpPr>
          <p:cNvPr id="187" name="Google Shape;187;g152d7656bff_0_291"/>
          <p:cNvSpPr txBox="1"/>
          <p:nvPr/>
        </p:nvSpPr>
        <p:spPr>
          <a:xfrm>
            <a:off x="5393261" y="5408425"/>
            <a:ext cx="2694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rPr>
              <a:t>Altium PCB for</a:t>
            </a:r>
            <a:r>
              <a:rPr lang="en-US">
                <a:solidFill>
                  <a:schemeClr val="dk1"/>
                </a:solidFill>
              </a:rPr>
              <a:t> Buck Converter</a:t>
            </a:r>
            <a:r>
              <a:rPr lang="en-US" sz="1600">
                <a:solidFill>
                  <a:schemeClr val="dk1"/>
                </a:solidFill>
              </a:rPr>
              <a:t> </a:t>
            </a:r>
            <a:endParaRPr sz="1200"/>
          </a:p>
        </p:txBody>
      </p:sp>
      <p:pic>
        <p:nvPicPr>
          <p:cNvPr id="188" name="Google Shape;188;g152d7656bff_0_291"/>
          <p:cNvPicPr preferRelativeResize="0"/>
          <p:nvPr/>
        </p:nvPicPr>
        <p:blipFill>
          <a:blip r:embed="rId3">
            <a:alphaModFix/>
          </a:blip>
          <a:stretch>
            <a:fillRect/>
          </a:stretch>
        </p:blipFill>
        <p:spPr>
          <a:xfrm>
            <a:off x="624347" y="2318137"/>
            <a:ext cx="3639426" cy="3428999"/>
          </a:xfrm>
          <a:prstGeom prst="rect">
            <a:avLst/>
          </a:prstGeom>
          <a:noFill/>
          <a:ln>
            <a:noFill/>
          </a:ln>
        </p:spPr>
      </p:pic>
      <p:pic>
        <p:nvPicPr>
          <p:cNvPr id="189" name="Google Shape;189;g152d7656bff_0_291"/>
          <p:cNvPicPr preferRelativeResize="0"/>
          <p:nvPr/>
        </p:nvPicPr>
        <p:blipFill>
          <a:blip r:embed="rId4">
            <a:alphaModFix/>
          </a:blip>
          <a:stretch>
            <a:fillRect/>
          </a:stretch>
        </p:blipFill>
        <p:spPr>
          <a:xfrm>
            <a:off x="4851000" y="2800589"/>
            <a:ext cx="3639427" cy="25743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52d7656bff_1_59"/>
          <p:cNvSpPr txBox="1"/>
          <p:nvPr>
            <p:ph type="title"/>
          </p:nvPr>
        </p:nvSpPr>
        <p:spPr>
          <a:xfrm>
            <a:off x="457200" y="1365102"/>
            <a:ext cx="8229600" cy="80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I</a:t>
            </a:r>
            <a:r>
              <a:rPr lang="en-US"/>
              <a:t>mage Processing &amp; Autofocusing Program</a:t>
            </a:r>
            <a:endParaRPr/>
          </a:p>
          <a:p>
            <a:pPr indent="0" lvl="0" marL="0" rtl="0" algn="ctr">
              <a:spcBef>
                <a:spcPts val="0"/>
              </a:spcBef>
              <a:spcAft>
                <a:spcPts val="0"/>
              </a:spcAft>
              <a:buClr>
                <a:schemeClr val="dk1"/>
              </a:buClr>
              <a:buSzPts val="1100"/>
              <a:buFont typeface="Arial"/>
              <a:buNone/>
            </a:pPr>
            <a:r>
              <a:rPr lang="en-US" sz="1850"/>
              <a:t>Albin Myscich</a:t>
            </a:r>
            <a:endParaRPr sz="1850"/>
          </a:p>
          <a:p>
            <a:pPr indent="0" lvl="0" marL="0" rtl="0" algn="ctr">
              <a:lnSpc>
                <a:spcPct val="115000"/>
              </a:lnSpc>
              <a:spcBef>
                <a:spcPts val="0"/>
              </a:spcBef>
              <a:spcAft>
                <a:spcPts val="0"/>
              </a:spcAft>
              <a:buClr>
                <a:schemeClr val="dk1"/>
              </a:buClr>
              <a:buSzPts val="990"/>
              <a:buFont typeface="Arial"/>
              <a:buNone/>
            </a:pPr>
            <a:r>
              <a:t/>
            </a:r>
            <a:endParaRPr/>
          </a:p>
        </p:txBody>
      </p:sp>
      <p:graphicFrame>
        <p:nvGraphicFramePr>
          <p:cNvPr id="195" name="Google Shape;195;g152d7656bff_1_59"/>
          <p:cNvGraphicFramePr/>
          <p:nvPr/>
        </p:nvGraphicFramePr>
        <p:xfrm>
          <a:off x="420500" y="2168788"/>
          <a:ext cx="3000000" cy="3000000"/>
        </p:xfrm>
        <a:graphic>
          <a:graphicData uri="http://schemas.openxmlformats.org/drawingml/2006/table">
            <a:tbl>
              <a:tblPr>
                <a:noFill/>
                <a:tableStyleId>{F54053D6-A835-48C5-A4CB-20326E831183}</a:tableStyleId>
              </a:tblPr>
              <a:tblGrid>
                <a:gridCol w="4986550"/>
                <a:gridCol w="3418550"/>
              </a:tblGrid>
              <a:tr h="91445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r>
                        <a:rPr lang="en-US" sz="1800" u="none" cap="none" strike="noStrike">
                          <a:solidFill>
                            <a:srgbClr val="FF0000"/>
                          </a:solidFill>
                        </a:rPr>
                        <a:t> </a:t>
                      </a:r>
                      <a:r>
                        <a:rPr lang="en-US" sz="1800">
                          <a:solidFill>
                            <a:srgbClr val="FF0000"/>
                          </a:solidFill>
                        </a:rPr>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7425">
                <a:tc>
                  <a:txBody>
                    <a:bodyPr/>
                    <a:lstStyle/>
                    <a:p>
                      <a:pPr indent="-342900" lvl="0" marL="457200" marR="0" rtl="0" algn="l">
                        <a:spcBef>
                          <a:spcPts val="0"/>
                        </a:spcBef>
                        <a:spcAft>
                          <a:spcPts val="0"/>
                        </a:spcAft>
                        <a:buSzPts val="1800"/>
                        <a:buChar char="●"/>
                      </a:pPr>
                      <a:r>
                        <a:rPr lang="en-US" sz="1800"/>
                        <a:t>Completed integration between:</a:t>
                      </a:r>
                      <a:endParaRPr sz="1800"/>
                    </a:p>
                    <a:p>
                      <a:pPr indent="-342900" lvl="1" marL="914400" marR="0" rtl="0" algn="l">
                        <a:spcBef>
                          <a:spcPts val="0"/>
                        </a:spcBef>
                        <a:spcAft>
                          <a:spcPts val="0"/>
                        </a:spcAft>
                        <a:buSzPts val="1800"/>
                        <a:buChar char="○"/>
                      </a:pPr>
                      <a:r>
                        <a:rPr lang="en-US" sz="1800"/>
                        <a:t>main.py</a:t>
                      </a:r>
                      <a:endParaRPr sz="1800"/>
                    </a:p>
                    <a:p>
                      <a:pPr indent="-342900" lvl="1" marL="914400" marR="0" rtl="0" algn="l">
                        <a:spcBef>
                          <a:spcPts val="0"/>
                        </a:spcBef>
                        <a:spcAft>
                          <a:spcPts val="0"/>
                        </a:spcAft>
                        <a:buSzPts val="1800"/>
                        <a:buChar char="○"/>
                      </a:pPr>
                      <a:r>
                        <a:rPr lang="en-US" sz="1800"/>
                        <a:t>autofocus.py</a:t>
                      </a:r>
                      <a:endParaRPr sz="1800"/>
                    </a:p>
                    <a:p>
                      <a:pPr indent="-342900" lvl="1" marL="914400" marR="0" rtl="0" algn="l">
                        <a:spcBef>
                          <a:spcPts val="0"/>
                        </a:spcBef>
                        <a:spcAft>
                          <a:spcPts val="0"/>
                        </a:spcAft>
                        <a:buSzPts val="1800"/>
                        <a:buChar char="○"/>
                      </a:pPr>
                      <a:r>
                        <a:rPr lang="en-US" sz="1800"/>
                        <a:t>postprocess.py</a:t>
                      </a:r>
                      <a:endParaRPr sz="1800"/>
                    </a:p>
                    <a:p>
                      <a:pPr indent="-342900" lvl="1" marL="914400" marR="0" rtl="0" algn="l">
                        <a:spcBef>
                          <a:spcPts val="0"/>
                        </a:spcBef>
                        <a:spcAft>
                          <a:spcPts val="0"/>
                        </a:spcAft>
                        <a:buSzPts val="1800"/>
                        <a:buChar char="○"/>
                      </a:pPr>
                      <a:r>
                        <a:rPr lang="en-US" sz="1800"/>
                        <a:t>optimize.py</a:t>
                      </a:r>
                      <a:endParaRPr sz="1800"/>
                    </a:p>
                    <a:p>
                      <a:pPr indent="-342900" lvl="1" marL="914400" marR="0" rtl="0" algn="l">
                        <a:spcBef>
                          <a:spcPts val="0"/>
                        </a:spcBef>
                        <a:spcAft>
                          <a:spcPts val="0"/>
                        </a:spcAft>
                        <a:buSzPts val="1800"/>
                        <a:buChar char="○"/>
                      </a:pPr>
                      <a:r>
                        <a:rPr lang="en-US" sz="1800"/>
                        <a:t>test/train.h5</a:t>
                      </a:r>
                      <a:endParaRPr sz="1800"/>
                    </a:p>
                    <a:p>
                      <a:pPr indent="-342900" lvl="0" marL="457200" marR="0" rtl="0" algn="l">
                        <a:spcBef>
                          <a:spcPts val="0"/>
                        </a:spcBef>
                        <a:spcAft>
                          <a:spcPts val="0"/>
                        </a:spcAft>
                        <a:buSzPts val="1800"/>
                        <a:buChar char="●"/>
                      </a:pPr>
                      <a:r>
                        <a:rPr lang="en-US" sz="1800"/>
                        <a:t>Local machine navigation/interaction</a:t>
                      </a:r>
                      <a:endParaRPr sz="1800"/>
                    </a:p>
                    <a:p>
                      <a:pPr indent="-342900" lvl="0" marL="457200" marR="0" rtl="0" algn="l">
                        <a:spcBef>
                          <a:spcPts val="0"/>
                        </a:spcBef>
                        <a:spcAft>
                          <a:spcPts val="0"/>
                        </a:spcAft>
                        <a:buSzPts val="1800"/>
                        <a:buChar char="●"/>
                      </a:pPr>
                      <a:r>
                        <a:rPr lang="en-US" sz="1800"/>
                        <a:t>Added 300+ new images to training data</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System </a:t>
                      </a:r>
                      <a:r>
                        <a:rPr lang="en-US" sz="1800"/>
                        <a:t>agnostic</a:t>
                      </a:r>
                      <a:r>
                        <a:rPr lang="en-US" sz="1800"/>
                        <a:t> </a:t>
                      </a:r>
                      <a:r>
                        <a:rPr lang="en-US" sz="1800">
                          <a:solidFill>
                            <a:schemeClr val="dk1"/>
                          </a:solidFill>
                        </a:rPr>
                        <a:t>navigation/interaction</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DRY code for easy debug and integration to GUI</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Add more training data to training dataset</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52d7656bff_1_161"/>
          <p:cNvSpPr txBox="1"/>
          <p:nvPr>
            <p:ph type="title"/>
          </p:nvPr>
        </p:nvSpPr>
        <p:spPr>
          <a:xfrm>
            <a:off x="457200" y="1365102"/>
            <a:ext cx="8229600" cy="80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Image Processing &amp; </a:t>
            </a:r>
            <a:endParaRPr/>
          </a:p>
          <a:p>
            <a:pPr indent="0" lvl="0" marL="0" rtl="0" algn="ctr">
              <a:spcBef>
                <a:spcPts val="0"/>
              </a:spcBef>
              <a:spcAft>
                <a:spcPts val="0"/>
              </a:spcAft>
              <a:buClr>
                <a:schemeClr val="dk1"/>
              </a:buClr>
              <a:buSzPts val="1100"/>
              <a:buFont typeface="Arial"/>
              <a:buNone/>
            </a:pPr>
            <a:r>
              <a:rPr lang="en-US"/>
              <a:t>Autofocusing Program</a:t>
            </a:r>
            <a:endParaRPr/>
          </a:p>
          <a:p>
            <a:pPr indent="0" lvl="0" marL="0" rtl="0" algn="ctr">
              <a:spcBef>
                <a:spcPts val="0"/>
              </a:spcBef>
              <a:spcAft>
                <a:spcPts val="0"/>
              </a:spcAft>
              <a:buClr>
                <a:schemeClr val="dk1"/>
              </a:buClr>
              <a:buSzPts val="1100"/>
              <a:buFont typeface="Arial"/>
              <a:buNone/>
            </a:pPr>
            <a:r>
              <a:rPr lang="en-US" sz="1850"/>
              <a:t>Albin Myscich</a:t>
            </a:r>
            <a:endParaRPr sz="1850"/>
          </a:p>
          <a:p>
            <a:pPr indent="0" lvl="0" marL="0" rtl="0" algn="ctr">
              <a:lnSpc>
                <a:spcPct val="115000"/>
              </a:lnSpc>
              <a:spcBef>
                <a:spcPts val="0"/>
              </a:spcBef>
              <a:spcAft>
                <a:spcPts val="0"/>
              </a:spcAft>
              <a:buClr>
                <a:schemeClr val="dk1"/>
              </a:buClr>
              <a:buSzPts val="990"/>
              <a:buFont typeface="Arial"/>
              <a:buNone/>
            </a:pPr>
            <a:r>
              <a:t/>
            </a:r>
            <a:endParaRPr/>
          </a:p>
        </p:txBody>
      </p:sp>
      <p:sp>
        <p:nvSpPr>
          <p:cNvPr id="201" name="Google Shape;201;g152d7656bff_1_161"/>
          <p:cNvSpPr txBox="1"/>
          <p:nvPr>
            <p:ph idx="1" type="body"/>
          </p:nvPr>
        </p:nvSpPr>
        <p:spPr>
          <a:xfrm>
            <a:off x="293925" y="2459075"/>
            <a:ext cx="8392800" cy="37869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rPr lang="en-US"/>
              <a:t>System Interaction Diagram</a:t>
            </a:r>
            <a:endParaRPr/>
          </a:p>
        </p:txBody>
      </p:sp>
      <p:pic>
        <p:nvPicPr>
          <p:cNvPr id="202" name="Google Shape;202;g152d7656bff_1_161"/>
          <p:cNvPicPr preferRelativeResize="0"/>
          <p:nvPr/>
        </p:nvPicPr>
        <p:blipFill>
          <a:blip r:embed="rId3">
            <a:alphaModFix/>
          </a:blip>
          <a:stretch>
            <a:fillRect/>
          </a:stretch>
        </p:blipFill>
        <p:spPr>
          <a:xfrm>
            <a:off x="0" y="3211070"/>
            <a:ext cx="9144003" cy="34468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52d7656bff_1_3"/>
          <p:cNvSpPr txBox="1"/>
          <p:nvPr>
            <p:ph type="title"/>
          </p:nvPr>
        </p:nvSpPr>
        <p:spPr>
          <a:xfrm>
            <a:off x="457200" y="856652"/>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&amp; Plan</a:t>
            </a:r>
            <a:endParaRPr/>
          </a:p>
        </p:txBody>
      </p:sp>
      <p:pic>
        <p:nvPicPr>
          <p:cNvPr id="208" name="Google Shape;208;g152d7656bff_1_3"/>
          <p:cNvPicPr preferRelativeResize="0"/>
          <p:nvPr/>
        </p:nvPicPr>
        <p:blipFill>
          <a:blip r:embed="rId3">
            <a:alphaModFix/>
          </a:blip>
          <a:stretch>
            <a:fillRect/>
          </a:stretch>
        </p:blipFill>
        <p:spPr>
          <a:xfrm>
            <a:off x="1399975" y="1660350"/>
            <a:ext cx="6344050" cy="510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idx="1" type="body"/>
          </p:nvPr>
        </p:nvSpPr>
        <p:spPr>
          <a:xfrm>
            <a:off x="457200" y="1390495"/>
            <a:ext cx="8229600" cy="4077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marR="0" rtl="0" algn="ctr">
              <a:lnSpc>
                <a:spcPct val="100000"/>
              </a:lnSpc>
              <a:spcBef>
                <a:spcPts val="0"/>
              </a:spcBef>
              <a:spcAft>
                <a:spcPts val="0"/>
              </a:spcAft>
              <a:buClr>
                <a:schemeClr val="dk1"/>
              </a:buClr>
              <a:buSzPts val="4000"/>
              <a:buNone/>
            </a:pPr>
            <a:r>
              <a:rPr b="1" lang="en-US" sz="7200"/>
              <a:t>Thank</a:t>
            </a:r>
            <a:r>
              <a:rPr b="1" lang="en-US" sz="7200"/>
              <a:t> You</a:t>
            </a:r>
            <a:endParaRPr b="1" sz="7200"/>
          </a:p>
          <a:p>
            <a:pPr indent="0" lvl="0" marL="0" marR="0" rtl="0" algn="ctr">
              <a:lnSpc>
                <a:spcPct val="100000"/>
              </a:lnSpc>
              <a:spcBef>
                <a:spcPts val="0"/>
              </a:spcBef>
              <a:spcAft>
                <a:spcPts val="0"/>
              </a:spcAft>
              <a:buClr>
                <a:schemeClr val="dk1"/>
              </a:buClr>
              <a:buSzPts val="4000"/>
              <a:buFont typeface="Arial"/>
              <a:buNone/>
            </a:pPr>
            <a:r>
              <a:t/>
            </a:r>
            <a:endParaRPr b="1" sz="7200"/>
          </a:p>
          <a:p>
            <a:pPr indent="0" lvl="0" marL="0" rtl="0" algn="ctr">
              <a:spcBef>
                <a:spcPts val="0"/>
              </a:spcBef>
              <a:spcAft>
                <a:spcPts val="0"/>
              </a:spcAft>
              <a:buClr>
                <a:schemeClr val="dk1"/>
              </a:buClr>
              <a:buSzPts val="4000"/>
              <a:buFont typeface="Arial"/>
              <a:buNone/>
            </a:pPr>
            <a:r>
              <a:rPr b="1" lang="en-US" sz="7200"/>
              <a:t>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52d7656bff_0_5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111" name="Google Shape;111;g152d7656bff_0_54"/>
          <p:cNvSpPr txBox="1"/>
          <p:nvPr>
            <p:ph idx="1" type="body"/>
          </p:nvPr>
        </p:nvSpPr>
        <p:spPr>
          <a:xfrm>
            <a:off x="72300" y="1852875"/>
            <a:ext cx="4499700" cy="4163700"/>
          </a:xfrm>
          <a:prstGeom prst="rect">
            <a:avLst/>
          </a:prstGeom>
          <a:noFill/>
          <a:ln>
            <a:noFill/>
          </a:ln>
        </p:spPr>
        <p:txBody>
          <a:bodyPr anchorCtr="0" anchor="t" bIns="45700" lIns="91425" spcFirstLastPara="1" rIns="91425" wrap="square" tIns="45700">
            <a:normAutofit fontScale="92500" lnSpcReduction="10000"/>
          </a:bodyPr>
          <a:lstStyle/>
          <a:p>
            <a:pPr indent="-381317" lvl="0" marL="342900" rtl="0" algn="l">
              <a:spcBef>
                <a:spcPts val="0"/>
              </a:spcBef>
              <a:spcAft>
                <a:spcPts val="0"/>
              </a:spcAft>
              <a:buSzPct val="96296"/>
              <a:buChar char="•"/>
            </a:pPr>
            <a:r>
              <a:rPr lang="en-US" sz="2700"/>
              <a:t>Telescope focusing &amp; image processing automation</a:t>
            </a:r>
            <a:endParaRPr/>
          </a:p>
          <a:p>
            <a:pPr indent="-228600" lvl="0" marL="457200" rtl="0" algn="l">
              <a:lnSpc>
                <a:spcPct val="80000"/>
              </a:lnSpc>
              <a:spcBef>
                <a:spcPts val="0"/>
              </a:spcBef>
              <a:spcAft>
                <a:spcPts val="0"/>
              </a:spcAft>
              <a:buClr>
                <a:schemeClr val="dk1"/>
              </a:buClr>
              <a:buSzPct val="100000"/>
              <a:buNone/>
            </a:pPr>
            <a:r>
              <a:t/>
            </a:r>
            <a:endParaRPr sz="2600"/>
          </a:p>
          <a:p>
            <a:pPr indent="0" lvl="0" marL="0" rtl="0" algn="l">
              <a:spcBef>
                <a:spcPts val="0"/>
              </a:spcBef>
              <a:spcAft>
                <a:spcPts val="0"/>
              </a:spcAft>
              <a:buNone/>
            </a:pPr>
            <a:r>
              <a:rPr b="1" i="1" lang="en-US" sz="2700"/>
              <a:t>Product Will:</a:t>
            </a:r>
            <a:endParaRPr b="1" i="1" sz="2700"/>
          </a:p>
          <a:p>
            <a:pPr indent="-387191" lvl="0" marL="457200" rtl="0" algn="l">
              <a:spcBef>
                <a:spcPts val="0"/>
              </a:spcBef>
              <a:spcAft>
                <a:spcPts val="0"/>
              </a:spcAft>
              <a:buSzPct val="100000"/>
              <a:buChar char="•"/>
            </a:pPr>
            <a:r>
              <a:rPr lang="en-US" sz="2700"/>
              <a:t>Stream current images to dev board using an imager</a:t>
            </a:r>
            <a:endParaRPr sz="2700"/>
          </a:p>
          <a:p>
            <a:pPr indent="-387191" lvl="0" marL="457200" rtl="0" algn="l">
              <a:spcBef>
                <a:spcPts val="0"/>
              </a:spcBef>
              <a:spcAft>
                <a:spcPts val="0"/>
              </a:spcAft>
              <a:buSzPct val="100000"/>
              <a:buChar char="•"/>
            </a:pPr>
            <a:r>
              <a:rPr lang="en-US" sz="2700"/>
              <a:t>Autofocus using a stepper motor interface</a:t>
            </a:r>
            <a:endParaRPr sz="2700"/>
          </a:p>
          <a:p>
            <a:pPr indent="-387191" lvl="0" marL="457200" rtl="0" algn="l">
              <a:spcBef>
                <a:spcPts val="0"/>
              </a:spcBef>
              <a:spcAft>
                <a:spcPts val="0"/>
              </a:spcAft>
              <a:buSzPct val="100000"/>
              <a:buChar char="•"/>
            </a:pPr>
            <a:r>
              <a:rPr lang="en-US" sz="2700"/>
              <a:t>Display focused image post processing through a GUI</a:t>
            </a:r>
            <a:endParaRPr sz="2600"/>
          </a:p>
        </p:txBody>
      </p:sp>
      <p:pic>
        <p:nvPicPr>
          <p:cNvPr id="112" name="Google Shape;112;g152d7656bff_0_54"/>
          <p:cNvPicPr preferRelativeResize="0"/>
          <p:nvPr/>
        </p:nvPicPr>
        <p:blipFill>
          <a:blip r:embed="rId3">
            <a:alphaModFix/>
          </a:blip>
          <a:stretch>
            <a:fillRect/>
          </a:stretch>
        </p:blipFill>
        <p:spPr>
          <a:xfrm>
            <a:off x="4572000" y="2896328"/>
            <a:ext cx="4499700" cy="2076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52d7656bff_0_105"/>
          <p:cNvPicPr preferRelativeResize="0"/>
          <p:nvPr/>
        </p:nvPicPr>
        <p:blipFill rotWithShape="1">
          <a:blip r:embed="rId3">
            <a:alphaModFix/>
          </a:blip>
          <a:srcRect b="0" l="0" r="0" t="0"/>
          <a:stretch/>
        </p:blipFill>
        <p:spPr>
          <a:xfrm>
            <a:off x="1173624" y="1852863"/>
            <a:ext cx="6796750" cy="4425624"/>
          </a:xfrm>
          <a:prstGeom prst="rect">
            <a:avLst/>
          </a:prstGeom>
          <a:noFill/>
          <a:ln cap="flat" cmpd="sng" w="9525">
            <a:solidFill>
              <a:schemeClr val="dk1"/>
            </a:solidFill>
            <a:prstDash val="solid"/>
            <a:round/>
            <a:headEnd len="sm" w="sm" type="none"/>
            <a:tailEnd len="sm" w="sm" type="none"/>
          </a:ln>
        </p:spPr>
      </p:pic>
      <p:sp>
        <p:nvSpPr>
          <p:cNvPr id="118" name="Google Shape;118;g152d7656bff_0_1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Project/Subsystem Overview </a:t>
            </a:r>
            <a:endParaRPr>
              <a:solidFill>
                <a:srgbClr val="FF0000"/>
              </a:solidFill>
            </a:endParaRPr>
          </a:p>
        </p:txBody>
      </p:sp>
      <p:cxnSp>
        <p:nvCxnSpPr>
          <p:cNvPr id="119" name="Google Shape;119;g152d7656bff_0_105"/>
          <p:cNvCxnSpPr/>
          <p:nvPr/>
        </p:nvCxnSpPr>
        <p:spPr>
          <a:xfrm flipH="1" rot="10800000">
            <a:off x="2020125" y="3724175"/>
            <a:ext cx="900" cy="120360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g152d7656bff_0_105"/>
          <p:cNvCxnSpPr/>
          <p:nvPr/>
        </p:nvCxnSpPr>
        <p:spPr>
          <a:xfrm flipH="1" rot="10800000">
            <a:off x="1498875" y="2754127"/>
            <a:ext cx="5400" cy="2439000"/>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g152d7656bff_0_105"/>
          <p:cNvCxnSpPr/>
          <p:nvPr/>
        </p:nvCxnSpPr>
        <p:spPr>
          <a:xfrm>
            <a:off x="2747825" y="4183338"/>
            <a:ext cx="1202400" cy="0"/>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g152d7656bff_0_105"/>
          <p:cNvCxnSpPr/>
          <p:nvPr/>
        </p:nvCxnSpPr>
        <p:spPr>
          <a:xfrm rot="10800000">
            <a:off x="2730450" y="4183350"/>
            <a:ext cx="2700" cy="74160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g152d7656bff_0_105"/>
          <p:cNvCxnSpPr/>
          <p:nvPr/>
        </p:nvCxnSpPr>
        <p:spPr>
          <a:xfrm flipH="1">
            <a:off x="1504500" y="2754025"/>
            <a:ext cx="2454600" cy="4800"/>
          </a:xfrm>
          <a:prstGeom prst="straightConnector1">
            <a:avLst/>
          </a:prstGeom>
          <a:noFill/>
          <a:ln cap="flat" cmpd="sng" w="9525">
            <a:solidFill>
              <a:schemeClr val="dk1"/>
            </a:solidFill>
            <a:prstDash val="solid"/>
            <a:round/>
            <a:headEnd len="med" w="med" type="none"/>
            <a:tailEnd len="med" w="med" type="none"/>
          </a:ln>
        </p:spPr>
      </p:cxnSp>
      <p:cxnSp>
        <p:nvCxnSpPr>
          <p:cNvPr id="124" name="Google Shape;124;g152d7656bff_0_105"/>
          <p:cNvCxnSpPr/>
          <p:nvPr/>
        </p:nvCxnSpPr>
        <p:spPr>
          <a:xfrm flipH="1">
            <a:off x="1492275" y="5193125"/>
            <a:ext cx="91200" cy="1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52d7656bff_0_253"/>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556"/>
              <a:buFont typeface="Arial"/>
              <a:buNone/>
            </a:pPr>
            <a:r>
              <a:rPr lang="en-US"/>
              <a:t>Project/Subsystem Overview </a:t>
            </a:r>
            <a:endParaRPr/>
          </a:p>
        </p:txBody>
      </p:sp>
      <p:graphicFrame>
        <p:nvGraphicFramePr>
          <p:cNvPr id="130" name="Google Shape;130;g152d7656bff_0_253"/>
          <p:cNvGraphicFramePr/>
          <p:nvPr/>
        </p:nvGraphicFramePr>
        <p:xfrm>
          <a:off x="186063" y="1740145"/>
          <a:ext cx="3000000" cy="3000000"/>
        </p:xfrm>
        <a:graphic>
          <a:graphicData uri="http://schemas.openxmlformats.org/drawingml/2006/table">
            <a:tbl>
              <a:tblPr>
                <a:noFill/>
                <a:tableStyleId>{4F5F1C6E-6306-4A9B-9D3B-9FFE3EA83344}</a:tableStyleId>
              </a:tblPr>
              <a:tblGrid>
                <a:gridCol w="1804950"/>
                <a:gridCol w="3433325"/>
                <a:gridCol w="3533600"/>
              </a:tblGrid>
              <a:tr h="325750">
                <a:tc>
                  <a:txBody>
                    <a:bodyPr/>
                    <a:lstStyle/>
                    <a:p>
                      <a:pPr indent="0" lvl="0" marL="0" marR="0" rtl="0" algn="ctr">
                        <a:lnSpc>
                          <a:spcPct val="100000"/>
                        </a:lnSpc>
                        <a:spcBef>
                          <a:spcPts val="0"/>
                        </a:spcBef>
                        <a:spcAft>
                          <a:spcPts val="0"/>
                        </a:spcAft>
                        <a:buNone/>
                      </a:pPr>
                      <a:r>
                        <a:rPr b="1" lang="en-US"/>
                        <a:t>Owner</a:t>
                      </a:r>
                      <a:endParaRPr b="1" u="none" cap="none" strike="noStrike"/>
                    </a:p>
                  </a:txBody>
                  <a:tcPr marT="91425" marB="91425" marR="91425" marL="91425" anchor="ctr">
                    <a:solidFill>
                      <a:srgbClr val="EFEFEF"/>
                    </a:solidFill>
                  </a:tcPr>
                </a:tc>
                <a:tc>
                  <a:txBody>
                    <a:bodyPr/>
                    <a:lstStyle/>
                    <a:p>
                      <a:pPr indent="0" lvl="0" marL="0" marR="0" rtl="0" algn="ctr">
                        <a:lnSpc>
                          <a:spcPct val="100000"/>
                        </a:lnSpc>
                        <a:spcBef>
                          <a:spcPts val="0"/>
                        </a:spcBef>
                        <a:spcAft>
                          <a:spcPts val="0"/>
                        </a:spcAft>
                        <a:buNone/>
                      </a:pPr>
                      <a:r>
                        <a:rPr b="1" lang="en-US"/>
                        <a:t>Subsystem</a:t>
                      </a:r>
                      <a:endParaRPr b="1"/>
                    </a:p>
                  </a:txBody>
                  <a:tcPr marT="91425" marB="91425" marR="91425" marL="91425" anchor="ctr">
                    <a:solidFill>
                      <a:srgbClr val="EFEFEF"/>
                    </a:solidFill>
                  </a:tcPr>
                </a:tc>
                <a:tc>
                  <a:txBody>
                    <a:bodyPr/>
                    <a:lstStyle/>
                    <a:p>
                      <a:pPr indent="0" lvl="0" marL="0" marR="0" rtl="0" algn="ctr">
                        <a:lnSpc>
                          <a:spcPct val="100000"/>
                        </a:lnSpc>
                        <a:spcBef>
                          <a:spcPts val="0"/>
                        </a:spcBef>
                        <a:spcAft>
                          <a:spcPts val="0"/>
                        </a:spcAft>
                        <a:buNone/>
                      </a:pPr>
                      <a:r>
                        <a:rPr b="1" lang="en-US"/>
                        <a:t>Requirements </a:t>
                      </a:r>
                      <a:endParaRPr b="1"/>
                    </a:p>
                  </a:txBody>
                  <a:tcPr marT="91425" marB="91425" marR="91425" marL="91425" anchor="ctr">
                    <a:solidFill>
                      <a:srgbClr val="EFEFEF"/>
                    </a:solidFill>
                  </a:tcPr>
                </a:tc>
              </a:tr>
              <a:tr h="97155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Albin Myscich</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Image Post-processing</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Focuser Automation</a:t>
                      </a:r>
                      <a:endParaRPr sz="1200">
                        <a:solidFill>
                          <a:schemeClr val="dk1"/>
                        </a:solidFill>
                      </a:endParaRPr>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Receives real-time and post-processed images and applies an intelligent system interface capable of refining target images</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Receives a continuous stream of data from Imager, and adjusts the focal distance from itself and the mirrored lens via a stepper motor</a:t>
                      </a:r>
                      <a:endParaRPr sz="1200">
                        <a:solidFill>
                          <a:schemeClr val="dk1"/>
                        </a:solidFill>
                      </a:endParaRPr>
                    </a:p>
                  </a:txBody>
                  <a:tcPr marT="91425" marB="91425" marR="91425" marL="91425"/>
                </a:tc>
              </a:tr>
              <a:tr h="1463025">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Alonna Too-Chiobi</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Motor </a:t>
                      </a:r>
                      <a:r>
                        <a:rPr lang="en-US" sz="1200">
                          <a:solidFill>
                            <a:schemeClr val="dk1"/>
                          </a:solidFill>
                        </a:rPr>
                        <a:t>Programs </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Motor Mounting Assembly</a:t>
                      </a:r>
                      <a:endParaRPr sz="1200" u="none" cap="none" strike="noStrike"/>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Adjusts focus of telescope depending on input received from image processor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Adjusts position of the telescope to account for the Earth’s rotational movement</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Responsible for ensuring position and security of motors</a:t>
                      </a:r>
                      <a:endParaRPr sz="1200">
                        <a:solidFill>
                          <a:schemeClr val="dk1"/>
                        </a:solidFill>
                      </a:endParaRPr>
                    </a:p>
                  </a:txBody>
                  <a:tcPr marT="91425" marB="91425" marR="91425" marL="91425"/>
                </a:tc>
              </a:tr>
              <a:tr h="76280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Camille Watson</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Power Interfacing &amp; Redundancy</a:t>
                      </a:r>
                      <a:endParaRPr sz="1200" u="none" cap="none" strike="noStrike"/>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Provides the Raspberry Pi board, motors, and imager with sufficient power to smoothly perform their functions</a:t>
                      </a:r>
                      <a:endParaRPr sz="1200" u="none" cap="none" strike="noStrike">
                        <a:solidFill>
                          <a:schemeClr val="dk1"/>
                        </a:solidFill>
                      </a:endParaRPr>
                    </a:p>
                  </a:txBody>
                  <a:tcPr marT="91425" marB="91425" marR="91425" marL="91425"/>
                </a:tc>
              </a:tr>
              <a:tr h="73515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Joseph Basdeo</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Imager  </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Imager </a:t>
                      </a:r>
                      <a:r>
                        <a:rPr lang="en-US" sz="1200" u="none" cap="none" strike="noStrike">
                          <a:solidFill>
                            <a:schemeClr val="dk1"/>
                          </a:solidFill>
                        </a:rPr>
                        <a:t>Mounting Assembly</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Graphical User Interface (GUI) </a:t>
                      </a:r>
                      <a:endParaRPr sz="1200">
                        <a:solidFill>
                          <a:schemeClr val="dk1"/>
                        </a:solidFill>
                      </a:endParaRPr>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Capture images through telescope focuser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Display Image using a GUI</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Responsible for position and security of camera</a:t>
                      </a:r>
                      <a:endParaRPr sz="12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136" name="Google Shape;136;p4"/>
          <p:cNvGraphicFramePr/>
          <p:nvPr/>
        </p:nvGraphicFramePr>
        <p:xfrm>
          <a:off x="306422" y="2384579"/>
          <a:ext cx="3000000" cy="3000000"/>
        </p:xfrm>
        <a:graphic>
          <a:graphicData uri="http://schemas.openxmlformats.org/drawingml/2006/table">
            <a:tbl>
              <a:tblPr>
                <a:noFill/>
                <a:tableStyleId>{F54053D6-A835-48C5-A4CB-20326E831183}</a:tableStyleId>
              </a:tblPr>
              <a:tblGrid>
                <a:gridCol w="1082550"/>
                <a:gridCol w="1078400"/>
                <a:gridCol w="1080450"/>
                <a:gridCol w="1080450"/>
                <a:gridCol w="1088800"/>
                <a:gridCol w="1137425"/>
                <a:gridCol w="1027600"/>
                <a:gridCol w="955475"/>
              </a:tblGrid>
              <a:tr h="2088825">
                <a:tc>
                  <a:txBody>
                    <a:bodyPr/>
                    <a:lstStyle/>
                    <a:p>
                      <a:pPr indent="0" lvl="0" marL="0" marR="0" rtl="0" algn="ctr">
                        <a:spcBef>
                          <a:spcPts val="0"/>
                        </a:spcBef>
                        <a:spcAft>
                          <a:spcPts val="0"/>
                        </a:spcAft>
                        <a:buNone/>
                      </a:pPr>
                      <a:r>
                        <a:rPr lang="en-US" sz="1000" u="none" cap="none" strike="noStrike"/>
                        <a:t>Subsystem Designs and Testing</a:t>
                      </a:r>
                      <a:endParaRPr sz="1000"/>
                    </a:p>
                    <a:p>
                      <a:pPr indent="0" lvl="0" marL="0" marR="0" rtl="0" algn="ctr">
                        <a:spcBef>
                          <a:spcPts val="0"/>
                        </a:spcBef>
                        <a:spcAft>
                          <a:spcPts val="0"/>
                        </a:spcAft>
                        <a:buNone/>
                      </a:pPr>
                      <a:r>
                        <a:t/>
                      </a:r>
                      <a:endParaRPr sz="1000"/>
                    </a:p>
                    <a:p>
                      <a:pPr indent="0" lvl="0" marL="0" marR="0" rtl="0" algn="ctr">
                        <a:spcBef>
                          <a:spcPts val="0"/>
                        </a:spcBef>
                        <a:spcAft>
                          <a:spcPts val="0"/>
                        </a:spcAft>
                        <a:buNone/>
                      </a:pPr>
                      <a:r>
                        <a:rPr b="1" lang="en-US" sz="1000" u="none" cap="none" strike="noStrike"/>
                        <a:t>(completed </a:t>
                      </a:r>
                      <a:r>
                        <a:rPr b="1" lang="en-US" sz="1000"/>
                        <a:t>4</a:t>
                      </a:r>
                      <a:r>
                        <a:rPr b="1" lang="en-US" sz="1000" u="none" cap="none" strike="noStrike"/>
                        <a:t>/</a:t>
                      </a:r>
                      <a:r>
                        <a:rPr b="1" lang="en-US" sz="1000"/>
                        <a:t>2</a:t>
                      </a:r>
                      <a:r>
                        <a:rPr b="1" lang="en-US" sz="1000" u="none" cap="none" strike="noStrike"/>
                        <a:t>1)</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3"/>
                      </a:srgbClr>
                    </a:solidFill>
                  </a:tcPr>
                </a:tc>
                <a:tc>
                  <a:txBody>
                    <a:bodyPr/>
                    <a:lstStyle/>
                    <a:p>
                      <a:pPr indent="0" lvl="0" marL="0" marR="0" rtl="0" algn="ctr">
                        <a:lnSpc>
                          <a:spcPct val="100000"/>
                        </a:lnSpc>
                        <a:spcBef>
                          <a:spcPts val="0"/>
                        </a:spcBef>
                        <a:spcAft>
                          <a:spcPts val="0"/>
                        </a:spcAft>
                        <a:buNone/>
                      </a:pPr>
                      <a:r>
                        <a:rPr lang="en-US" sz="1000"/>
                        <a:t>Integration of Motors, Autofocusing Program, and Imager </a:t>
                      </a:r>
                      <a:r>
                        <a:rPr lang="en-US" sz="1000"/>
                        <a:t>Subsystems</a:t>
                      </a:r>
                      <a:r>
                        <a:rPr lang="en-US" sz="1000"/>
                        <a:t> </a:t>
                      </a:r>
                      <a:endParaRPr sz="1000"/>
                    </a:p>
                    <a:p>
                      <a:pPr indent="0" lvl="0" marL="0" rtl="0" algn="ctr">
                        <a:spcBef>
                          <a:spcPts val="0"/>
                        </a:spcBef>
                        <a:spcAft>
                          <a:spcPts val="0"/>
                        </a:spcAft>
                        <a:buNone/>
                      </a:pPr>
                      <a:r>
                        <a:t/>
                      </a:r>
                      <a:endParaRPr sz="1000">
                        <a:solidFill>
                          <a:schemeClr val="dk1"/>
                        </a:solidFill>
                      </a:endParaRPr>
                    </a:p>
                    <a:p>
                      <a:pPr indent="0" lvl="0" marL="0" rtl="0" algn="ctr">
                        <a:spcBef>
                          <a:spcPts val="0"/>
                        </a:spcBef>
                        <a:spcAft>
                          <a:spcPts val="0"/>
                        </a:spcAft>
                        <a:buClr>
                          <a:schemeClr val="dk1"/>
                        </a:buClr>
                        <a:buFont typeface="Arial"/>
                        <a:buNone/>
                      </a:pPr>
                      <a:r>
                        <a:rPr b="1" lang="en-US" sz="1000">
                          <a:solidFill>
                            <a:schemeClr val="dk1"/>
                          </a:solidFill>
                        </a:rPr>
                        <a:t>(to completed by 10/28)</a:t>
                      </a:r>
                      <a:endParaRPr b="1" sz="1000">
                        <a:solidFill>
                          <a:schemeClr val="dk1"/>
                        </a:solidFill>
                      </a:endParaRPr>
                    </a:p>
                    <a:p>
                      <a:pPr indent="0" lvl="0" marL="0" marR="0" rtl="0" algn="ctr">
                        <a:spcBef>
                          <a:spcPts val="0"/>
                        </a:spcBef>
                        <a:spcAft>
                          <a:spcPts val="0"/>
                        </a:spcAft>
                        <a:buNone/>
                      </a:pPr>
                      <a:r>
                        <a:t/>
                      </a:r>
                      <a:endParaRPr sz="10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3"/>
                      </a:srgbClr>
                    </a:solidFill>
                  </a:tcPr>
                </a:tc>
                <a:tc>
                  <a:txBody>
                    <a:bodyPr/>
                    <a:lstStyle/>
                    <a:p>
                      <a:pPr indent="0" lvl="0" marL="0" marR="0" rtl="0" algn="ctr">
                        <a:spcBef>
                          <a:spcPts val="0"/>
                        </a:spcBef>
                        <a:spcAft>
                          <a:spcPts val="0"/>
                        </a:spcAft>
                        <a:buNone/>
                      </a:pPr>
                      <a:r>
                        <a:rPr lang="en-US" sz="1000" u="none" cap="none" strike="noStrike"/>
                        <a:t>Integration of</a:t>
                      </a:r>
                      <a:r>
                        <a:rPr lang="en-US" sz="1000"/>
                        <a:t> Image </a:t>
                      </a:r>
                      <a:r>
                        <a:rPr lang="en-US" sz="1000"/>
                        <a:t>Processor and GUI</a:t>
                      </a:r>
                      <a:br>
                        <a:rPr lang="en-US" sz="1000" u="none" cap="none" strike="noStrike"/>
                      </a:br>
                      <a:endParaRPr sz="1000" u="none" cap="none" strike="noStrike"/>
                    </a:p>
                    <a:p>
                      <a:pPr indent="0" lvl="0" marL="0" marR="0" rtl="0" algn="ctr">
                        <a:spcBef>
                          <a:spcPts val="0"/>
                        </a:spcBef>
                        <a:spcAft>
                          <a:spcPts val="0"/>
                        </a:spcAft>
                        <a:buNone/>
                      </a:pPr>
                      <a:r>
                        <a:rPr b="1" lang="en-US" sz="1000" u="none" cap="none" strike="noStrike"/>
                        <a:t>(to completed by </a:t>
                      </a:r>
                      <a:r>
                        <a:rPr b="1" lang="en-US" sz="1000"/>
                        <a:t>10/</a:t>
                      </a:r>
                      <a:r>
                        <a:rPr b="1" lang="en-US" sz="1000" u="none" cap="none" strike="noStrike"/>
                        <a:t>28)</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a:t>Integration of Power Supply with all Dependent Subsystems </a:t>
                      </a:r>
                      <a:endParaRPr sz="1000"/>
                    </a:p>
                    <a:p>
                      <a:pPr indent="0" lvl="0" marL="0" marR="0" rtl="0" algn="ctr">
                        <a:spcBef>
                          <a:spcPts val="0"/>
                        </a:spcBef>
                        <a:spcAft>
                          <a:spcPts val="0"/>
                        </a:spcAft>
                        <a:buNone/>
                      </a:pPr>
                      <a:r>
                        <a:t/>
                      </a:r>
                      <a:endParaRPr sz="1000">
                        <a:solidFill>
                          <a:schemeClr val="dk1"/>
                        </a:solidFill>
                      </a:endParaRPr>
                    </a:p>
                    <a:p>
                      <a:pPr indent="0" lvl="0" marL="0" marR="0" rtl="0" algn="ctr">
                        <a:spcBef>
                          <a:spcPts val="0"/>
                        </a:spcBef>
                        <a:spcAft>
                          <a:spcPts val="0"/>
                        </a:spcAft>
                        <a:buNone/>
                      </a:pPr>
                      <a:r>
                        <a:rPr b="1" lang="en-US" sz="1000">
                          <a:solidFill>
                            <a:schemeClr val="dk1"/>
                          </a:solidFill>
                        </a:rPr>
                        <a:t>(to completed by 10/28)</a:t>
                      </a:r>
                      <a:endParaRPr b="1" sz="1000">
                        <a:solidFill>
                          <a:schemeClr val="dk1"/>
                        </a:solidFill>
                      </a:endParaRPr>
                    </a:p>
                    <a:p>
                      <a:pPr indent="0" lvl="0" marL="0" marR="0" rtl="0" algn="ctr">
                        <a:spcBef>
                          <a:spcPts val="0"/>
                        </a:spcBef>
                        <a:spcAft>
                          <a:spcPts val="0"/>
                        </a:spcAft>
                        <a:buNone/>
                      </a:pPr>
                      <a:r>
                        <a:t/>
                      </a:r>
                      <a:endParaRPr sz="10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t>Final Integration </a:t>
                      </a:r>
                      <a:endParaRPr sz="1000" u="none" cap="none" strike="noStrike"/>
                    </a:p>
                    <a:p>
                      <a:pPr indent="0" lvl="0" marL="0" marR="0" rtl="0" algn="ctr">
                        <a:spcBef>
                          <a:spcPts val="0"/>
                        </a:spcBef>
                        <a:spcAft>
                          <a:spcPts val="0"/>
                        </a:spcAft>
                        <a:buNone/>
                      </a:pPr>
                      <a:br>
                        <a:rPr lang="en-US" sz="1000" u="none" cap="none" strike="noStrike"/>
                      </a:br>
                      <a:r>
                        <a:rPr b="1" lang="en-US" sz="1000" u="none" cap="none" strike="noStrike"/>
                        <a:t>(to complete by 10/</a:t>
                      </a:r>
                      <a:r>
                        <a:rPr b="1" lang="en-US" sz="1000"/>
                        <a:t>28</a:t>
                      </a:r>
                      <a:r>
                        <a:rPr b="1" lang="en-US" sz="1000" u="none" cap="none" strike="noStrike"/>
                        <a:t>)</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System Test</a:t>
                      </a:r>
                      <a:br>
                        <a:rPr lang="en-US" sz="1000" u="none" cap="none" strike="noStrike"/>
                      </a:br>
                      <a:endParaRPr sz="1000" u="none" cap="none" strike="noStrike"/>
                    </a:p>
                    <a:p>
                      <a:pPr indent="0" lvl="0" marL="0" marR="0" rtl="0" algn="ctr">
                        <a:spcBef>
                          <a:spcPts val="0"/>
                        </a:spcBef>
                        <a:spcAft>
                          <a:spcPts val="0"/>
                        </a:spcAft>
                        <a:buNone/>
                      </a:pPr>
                      <a:r>
                        <a:rPr b="1" lang="en-US" sz="1000" u="none" cap="none" strike="noStrike"/>
                        <a:t>(to complete </a:t>
                      </a:r>
                      <a:endParaRPr b="1" sz="1000" u="none" cap="none" strike="noStrike"/>
                    </a:p>
                    <a:p>
                      <a:pPr indent="0" lvl="0" marL="0" marR="0" rtl="0" algn="ctr">
                        <a:spcBef>
                          <a:spcPts val="0"/>
                        </a:spcBef>
                        <a:spcAft>
                          <a:spcPts val="0"/>
                        </a:spcAft>
                        <a:buNone/>
                      </a:pPr>
                      <a:r>
                        <a:rPr b="1" lang="en-US" sz="1000" u="none" cap="none" strike="noStrike"/>
                        <a:t>by 11/</a:t>
                      </a:r>
                      <a:r>
                        <a:rPr b="1" lang="en-US" sz="1000"/>
                        <a:t>18</a:t>
                      </a:r>
                      <a:r>
                        <a:rPr b="1" lang="en-US" sz="1000" u="none" cap="none" strike="noStrike"/>
                        <a:t>)</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Validation</a:t>
                      </a:r>
                      <a:br>
                        <a:rPr lang="en-US" sz="1000" u="none" cap="none" strike="noStrike"/>
                      </a:br>
                      <a:endParaRPr sz="1000" u="none" cap="none" strike="noStrike"/>
                    </a:p>
                    <a:p>
                      <a:pPr indent="0" lvl="0" marL="0" marR="0" rtl="0" algn="ctr">
                        <a:spcBef>
                          <a:spcPts val="0"/>
                        </a:spcBef>
                        <a:spcAft>
                          <a:spcPts val="0"/>
                        </a:spcAft>
                        <a:buNone/>
                      </a:pPr>
                      <a:r>
                        <a:rPr b="1" lang="en-US" sz="1000" u="none" cap="none" strike="noStrike"/>
                        <a:t>(to complete by 11/2</a:t>
                      </a:r>
                      <a:r>
                        <a:rPr b="1" lang="en-US" sz="1000"/>
                        <a:t>5</a:t>
                      </a:r>
                      <a:r>
                        <a:rPr b="1" lang="en-US" sz="1000" u="none" cap="none" strike="noStrike"/>
                        <a:t>)</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Demo and Report </a:t>
                      </a:r>
                      <a:br>
                        <a:rPr lang="en-US" sz="1000" u="none" cap="none" strike="noStrike"/>
                      </a:br>
                      <a:endParaRPr sz="1000" u="none" cap="none" strike="noStrike"/>
                    </a:p>
                    <a:p>
                      <a:pPr indent="0" lvl="0" marL="0" marR="0" rtl="0" algn="ctr">
                        <a:spcBef>
                          <a:spcPts val="0"/>
                        </a:spcBef>
                        <a:spcAft>
                          <a:spcPts val="0"/>
                        </a:spcAft>
                        <a:buNone/>
                      </a:pPr>
                      <a:r>
                        <a:rPr b="1" lang="en-US" sz="1000" u="none" cap="none" strike="noStrike"/>
                        <a:t>(to complete by 12/</a:t>
                      </a:r>
                      <a:r>
                        <a:rPr b="1" lang="en-US" sz="1000"/>
                        <a:t>2</a:t>
                      </a:r>
                      <a:r>
                        <a:rPr b="1" lang="en-US" sz="1000" u="none" cap="none" strike="noStrike"/>
                        <a:t>)</a:t>
                      </a:r>
                      <a:endParaRPr b="1" sz="10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52d7656bff_0_258"/>
          <p:cNvSpPr txBox="1"/>
          <p:nvPr>
            <p:ph type="title"/>
          </p:nvPr>
        </p:nvSpPr>
        <p:spPr>
          <a:xfrm>
            <a:off x="457200" y="1436452"/>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Motor &amp; Mounting Assembly</a:t>
            </a:r>
            <a:endParaRPr/>
          </a:p>
          <a:p>
            <a:pPr indent="0" lvl="0" marL="0" rtl="0" algn="ctr">
              <a:lnSpc>
                <a:spcPct val="115000"/>
              </a:lnSpc>
              <a:spcBef>
                <a:spcPts val="0"/>
              </a:spcBef>
              <a:spcAft>
                <a:spcPts val="0"/>
              </a:spcAft>
              <a:buClr>
                <a:schemeClr val="dk1"/>
              </a:buClr>
              <a:buSzPts val="990"/>
              <a:buFont typeface="Arial"/>
              <a:buNone/>
            </a:pPr>
            <a:r>
              <a:rPr lang="en-US" sz="1720"/>
              <a:t>Alonna Too-Chiobi</a:t>
            </a:r>
            <a:endParaRPr sz="2980"/>
          </a:p>
        </p:txBody>
      </p:sp>
      <p:graphicFrame>
        <p:nvGraphicFramePr>
          <p:cNvPr id="142" name="Google Shape;142;g152d7656bff_0_258"/>
          <p:cNvGraphicFramePr/>
          <p:nvPr/>
        </p:nvGraphicFramePr>
        <p:xfrm>
          <a:off x="685800" y="2240138"/>
          <a:ext cx="3000000" cy="3000000"/>
        </p:xfrm>
        <a:graphic>
          <a:graphicData uri="http://schemas.openxmlformats.org/drawingml/2006/table">
            <a:tbl>
              <a:tblPr>
                <a:noFill/>
                <a:tableStyleId>{F54053D6-A835-48C5-A4CB-20326E831183}</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Obtained a Celestron eq-2 </a:t>
                      </a:r>
                      <a:r>
                        <a:rPr lang="en-US" sz="1800"/>
                        <a:t>(German equatorial mount) </a:t>
                      </a:r>
                      <a:r>
                        <a:rPr lang="en-US" sz="1800"/>
                        <a:t>and a Celestron 93514 motor </a:t>
                      </a:r>
                      <a:r>
                        <a:rPr lang="en-US" sz="1800"/>
                        <a:t>driver</a:t>
                      </a:r>
                      <a:r>
                        <a:rPr lang="en-US" sz="1800"/>
                        <a:t> in preparation for integrating mount with motor and autofocusing subsystems</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Clr>
                          <a:schemeClr val="dk1"/>
                        </a:buClr>
                        <a:buSzPts val="1800"/>
                        <a:buChar char="●"/>
                      </a:pPr>
                      <a:r>
                        <a:rPr lang="en-US" sz="1800">
                          <a:solidFill>
                            <a:schemeClr val="dk1"/>
                          </a:solidFill>
                        </a:rPr>
                        <a:t>Create program for Celestron 93514 motor driver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Inquire with autofocusing subsystem about system integration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52d7656bff_0_263"/>
          <p:cNvSpPr txBox="1"/>
          <p:nvPr>
            <p:ph type="title"/>
          </p:nvPr>
        </p:nvSpPr>
        <p:spPr>
          <a:xfrm>
            <a:off x="457200" y="10830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Motor Assembly</a:t>
            </a:r>
            <a:endParaRPr/>
          </a:p>
          <a:p>
            <a:pPr indent="0" lvl="0" marL="0" rtl="0" algn="ctr">
              <a:lnSpc>
                <a:spcPct val="115000"/>
              </a:lnSpc>
              <a:spcBef>
                <a:spcPts val="0"/>
              </a:spcBef>
              <a:spcAft>
                <a:spcPts val="0"/>
              </a:spcAft>
              <a:buClr>
                <a:schemeClr val="dk1"/>
              </a:buClr>
              <a:buSzPts val="990"/>
              <a:buFont typeface="Arial"/>
              <a:buNone/>
            </a:pPr>
            <a:r>
              <a:rPr lang="en-US" sz="1720"/>
              <a:t>Alonna Too-Chiobi</a:t>
            </a:r>
            <a:endParaRPr sz="2980"/>
          </a:p>
        </p:txBody>
      </p:sp>
      <p:pic>
        <p:nvPicPr>
          <p:cNvPr id="148" name="Google Shape;148;g152d7656bff_0_263"/>
          <p:cNvPicPr preferRelativeResize="0"/>
          <p:nvPr/>
        </p:nvPicPr>
        <p:blipFill>
          <a:blip r:embed="rId3">
            <a:alphaModFix/>
          </a:blip>
          <a:stretch>
            <a:fillRect/>
          </a:stretch>
        </p:blipFill>
        <p:spPr>
          <a:xfrm>
            <a:off x="5562260" y="1886775"/>
            <a:ext cx="2877239" cy="1786850"/>
          </a:xfrm>
          <a:prstGeom prst="rect">
            <a:avLst/>
          </a:prstGeom>
          <a:noFill/>
          <a:ln>
            <a:noFill/>
          </a:ln>
        </p:spPr>
      </p:pic>
      <p:pic>
        <p:nvPicPr>
          <p:cNvPr id="149" name="Google Shape;149;g152d7656bff_0_263"/>
          <p:cNvPicPr preferRelativeResize="0"/>
          <p:nvPr/>
        </p:nvPicPr>
        <p:blipFill>
          <a:blip r:embed="rId4">
            <a:alphaModFix/>
          </a:blip>
          <a:stretch>
            <a:fillRect/>
          </a:stretch>
        </p:blipFill>
        <p:spPr>
          <a:xfrm>
            <a:off x="5452338" y="3853550"/>
            <a:ext cx="3097075" cy="2130275"/>
          </a:xfrm>
          <a:prstGeom prst="rect">
            <a:avLst/>
          </a:prstGeom>
          <a:noFill/>
          <a:ln>
            <a:noFill/>
          </a:ln>
        </p:spPr>
      </p:pic>
      <p:pic>
        <p:nvPicPr>
          <p:cNvPr id="150" name="Google Shape;150;g152d7656bff_0_263"/>
          <p:cNvPicPr preferRelativeResize="0"/>
          <p:nvPr/>
        </p:nvPicPr>
        <p:blipFill>
          <a:blip r:embed="rId5">
            <a:alphaModFix/>
          </a:blip>
          <a:stretch>
            <a:fillRect/>
          </a:stretch>
        </p:blipFill>
        <p:spPr>
          <a:xfrm>
            <a:off x="457200" y="1886775"/>
            <a:ext cx="4697350" cy="4532076"/>
          </a:xfrm>
          <a:prstGeom prst="rect">
            <a:avLst/>
          </a:prstGeom>
          <a:noFill/>
          <a:ln>
            <a:noFill/>
          </a:ln>
        </p:spPr>
      </p:pic>
      <p:sp>
        <p:nvSpPr>
          <p:cNvPr id="151" name="Google Shape;151;g152d7656bff_0_263"/>
          <p:cNvSpPr txBox="1"/>
          <p:nvPr/>
        </p:nvSpPr>
        <p:spPr>
          <a:xfrm>
            <a:off x="85900" y="6367400"/>
            <a:ext cx="9144000" cy="5541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1200"/>
              </a:spcBef>
              <a:spcAft>
                <a:spcPts val="0"/>
              </a:spcAft>
              <a:buNone/>
            </a:pPr>
            <a:r>
              <a:rPr i="1" lang="en-US" sz="700">
                <a:solidFill>
                  <a:schemeClr val="dk1"/>
                </a:solidFill>
              </a:rPr>
              <a:t>Equatorial Mount </a:t>
            </a:r>
            <a:r>
              <a:rPr lang="en-US" sz="700">
                <a:solidFill>
                  <a:schemeClr val="dk1"/>
                </a:solidFill>
              </a:rPr>
              <a:t>. (2014). Orion Telescopes &amp; Binoculars . Retrieved September 12, 2022, from </a:t>
            </a:r>
            <a:r>
              <a:rPr lang="en-US" sz="700" u="sng">
                <a:solidFill>
                  <a:srgbClr val="0563C1"/>
                </a:solidFill>
                <a:hlinkClick r:id="rId6">
                  <a:extLst>
                    <a:ext uri="{A12FA001-AC4F-418D-AE19-62706E023703}">
                      <ahyp:hlinkClr val="tx"/>
                    </a:ext>
                  </a:extLst>
                </a:hlinkClick>
              </a:rPr>
              <a:t>https://www.telescope.com/</a:t>
            </a:r>
            <a:r>
              <a:rPr lang="en-US" sz="700">
                <a:solidFill>
                  <a:schemeClr val="dk1"/>
                </a:solidFill>
              </a:rPr>
              <a:t>.</a:t>
            </a:r>
            <a:endParaRPr sz="700">
              <a:solidFill>
                <a:schemeClr val="dk1"/>
              </a:solidFill>
            </a:endParaRPr>
          </a:p>
          <a:p>
            <a:pPr indent="0" lvl="0" marL="0" rtl="0" algn="r">
              <a:lnSpc>
                <a:spcPct val="100000"/>
              </a:lnSpc>
              <a:spcBef>
                <a:spcPts val="1200"/>
              </a:spcBef>
              <a:spcAft>
                <a:spcPts val="1200"/>
              </a:spcAft>
              <a:buNone/>
            </a:pPr>
            <a:r>
              <a:rPr i="1" lang="en-US" sz="700">
                <a:solidFill>
                  <a:schemeClr val="dk1"/>
                </a:solidFill>
              </a:rPr>
              <a:t>Celestron 932514 Motor Drive</a:t>
            </a:r>
            <a:r>
              <a:rPr lang="en-US" sz="700">
                <a:solidFill>
                  <a:schemeClr val="dk1"/>
                </a:solidFill>
              </a:rPr>
              <a:t>. (2008). celestron . Retrieved September 12, 2022, from </a:t>
            </a:r>
            <a:r>
              <a:rPr lang="en-US" sz="700" u="sng">
                <a:solidFill>
                  <a:srgbClr val="0563C1"/>
                </a:solidFill>
                <a:hlinkClick r:id="rId7">
                  <a:extLst>
                    <a:ext uri="{A12FA001-AC4F-418D-AE19-62706E023703}">
                      <ahyp:hlinkClr val="tx"/>
                    </a:ext>
                  </a:extLst>
                </a:hlinkClick>
              </a:rPr>
              <a:t>https://www.celestron.com/products/astromaster-powerseeker-motor-drive</a:t>
            </a:r>
            <a:r>
              <a:rPr lang="en-US" sz="700">
                <a:solidFill>
                  <a:schemeClr val="dk1"/>
                </a:solidFill>
              </a:rPr>
              <a:t>.</a:t>
            </a:r>
            <a:endParaRPr sz="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52d7656bff_0_269"/>
          <p:cNvSpPr txBox="1"/>
          <p:nvPr>
            <p:ph type="title"/>
          </p:nvPr>
        </p:nvSpPr>
        <p:spPr>
          <a:xfrm>
            <a:off x="457200" y="12992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Imager &amp; Mounting Assembly</a:t>
            </a:r>
            <a:endParaRPr/>
          </a:p>
          <a:p>
            <a:pPr indent="0" lvl="0" marL="0" rtl="0" algn="ctr">
              <a:lnSpc>
                <a:spcPct val="115000"/>
              </a:lnSpc>
              <a:spcBef>
                <a:spcPts val="0"/>
              </a:spcBef>
              <a:spcAft>
                <a:spcPts val="0"/>
              </a:spcAft>
              <a:buClr>
                <a:schemeClr val="dk1"/>
              </a:buClr>
              <a:buSzPts val="990"/>
              <a:buFont typeface="Arial"/>
              <a:buNone/>
            </a:pPr>
            <a:r>
              <a:rPr lang="en-US" sz="1720"/>
              <a:t>Joseph Basdeo</a:t>
            </a:r>
            <a:endParaRPr sz="2980"/>
          </a:p>
        </p:txBody>
      </p:sp>
      <p:graphicFrame>
        <p:nvGraphicFramePr>
          <p:cNvPr id="157" name="Google Shape;157;g152d7656bff_0_269"/>
          <p:cNvGraphicFramePr/>
          <p:nvPr/>
        </p:nvGraphicFramePr>
        <p:xfrm>
          <a:off x="685800" y="2102975"/>
          <a:ext cx="3000000" cy="3000000"/>
        </p:xfrm>
        <a:graphic>
          <a:graphicData uri="http://schemas.openxmlformats.org/drawingml/2006/table">
            <a:tbl>
              <a:tblPr>
                <a:noFill/>
                <a:tableStyleId>{F54053D6-A835-48C5-A4CB-20326E831183}</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Designed and built dev board mount and verified it </a:t>
                      </a:r>
                      <a:r>
                        <a:rPr lang="en-US" sz="1800"/>
                        <a:t>attaches securely to telescope in preparation for creating a central platform to house subsystem components </a:t>
                      </a:r>
                      <a:endParaRPr sz="1800"/>
                    </a:p>
                    <a:p>
                      <a:pPr indent="0" lvl="0" marL="45720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Calibrate and test telescope collimation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Integrate imager with motor assembly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code GUI, need to include equatorial mount interface</a:t>
                      </a:r>
                      <a:endParaRPr sz="1800">
                        <a:solidFill>
                          <a:schemeClr val="dk1"/>
                        </a:solidFill>
                      </a:endParaRPr>
                    </a:p>
                    <a:p>
                      <a:pPr indent="0" lvl="0" marL="457200" marR="0" rtl="0" algn="l">
                        <a:spcBef>
                          <a:spcPts val="0"/>
                        </a:spcBef>
                        <a:spcAft>
                          <a:spcPts val="0"/>
                        </a:spcAft>
                        <a:buNone/>
                      </a:pPr>
                      <a:r>
                        <a:t/>
                      </a:r>
                      <a:endParaRPr sz="1800"/>
                    </a:p>
                    <a:p>
                      <a:pPr indent="0" lvl="0" marL="45720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8" name="Google Shape;158;g152d7656bff_0_269"/>
          <p:cNvSpPr txBox="1"/>
          <p:nvPr/>
        </p:nvSpPr>
        <p:spPr>
          <a:xfrm>
            <a:off x="1500860" y="4974871"/>
            <a:ext cx="634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52d7656bff_0_275"/>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Imager and Mounting Assembly</a:t>
            </a:r>
            <a:endParaRPr/>
          </a:p>
          <a:p>
            <a:pPr indent="0" lvl="0" marL="0" rtl="0" algn="ctr">
              <a:lnSpc>
                <a:spcPct val="115000"/>
              </a:lnSpc>
              <a:spcBef>
                <a:spcPts val="0"/>
              </a:spcBef>
              <a:spcAft>
                <a:spcPts val="0"/>
              </a:spcAft>
              <a:buClr>
                <a:schemeClr val="dk1"/>
              </a:buClr>
              <a:buSzPts val="990"/>
              <a:buFont typeface="Arial"/>
              <a:buNone/>
            </a:pPr>
            <a:r>
              <a:rPr lang="en-US" sz="1720"/>
              <a:t>Joseph Basdeo</a:t>
            </a:r>
            <a:endParaRPr sz="2980"/>
          </a:p>
        </p:txBody>
      </p:sp>
      <p:sp>
        <p:nvSpPr>
          <p:cNvPr id="164" name="Google Shape;164;g152d7656bff_0_275"/>
          <p:cNvSpPr txBox="1"/>
          <p:nvPr/>
        </p:nvSpPr>
        <p:spPr>
          <a:xfrm>
            <a:off x="1927123" y="3382297"/>
            <a:ext cx="2753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65" name="Google Shape;165;g152d7656bff_0_275"/>
          <p:cNvSpPr txBox="1"/>
          <p:nvPr/>
        </p:nvSpPr>
        <p:spPr>
          <a:xfrm>
            <a:off x="1092250" y="62588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t/>
            </a:r>
            <a:endParaRPr/>
          </a:p>
        </p:txBody>
      </p:sp>
      <p:sp>
        <p:nvSpPr>
          <p:cNvPr id="166" name="Google Shape;166;g152d7656bff_0_275"/>
          <p:cNvSpPr txBox="1"/>
          <p:nvPr/>
        </p:nvSpPr>
        <p:spPr>
          <a:xfrm>
            <a:off x="5382075" y="55106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167" name="Google Shape;167;g152d7656bff_0_275"/>
          <p:cNvSpPr txBox="1"/>
          <p:nvPr/>
        </p:nvSpPr>
        <p:spPr>
          <a:xfrm>
            <a:off x="939600" y="5641263"/>
            <a:ext cx="190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Demo GUI Menu</a:t>
            </a:r>
            <a:endParaRPr/>
          </a:p>
        </p:txBody>
      </p:sp>
      <p:pic>
        <p:nvPicPr>
          <p:cNvPr id="168" name="Google Shape;168;g152d7656bff_0_275"/>
          <p:cNvPicPr preferRelativeResize="0"/>
          <p:nvPr/>
        </p:nvPicPr>
        <p:blipFill>
          <a:blip r:embed="rId3">
            <a:alphaModFix/>
          </a:blip>
          <a:stretch>
            <a:fillRect/>
          </a:stretch>
        </p:blipFill>
        <p:spPr>
          <a:xfrm>
            <a:off x="516600" y="2396575"/>
            <a:ext cx="2753100" cy="3027330"/>
          </a:xfrm>
          <a:prstGeom prst="rect">
            <a:avLst/>
          </a:prstGeom>
          <a:noFill/>
          <a:ln>
            <a:noFill/>
          </a:ln>
        </p:spPr>
      </p:pic>
      <p:pic>
        <p:nvPicPr>
          <p:cNvPr id="169" name="Google Shape;169;g152d7656bff_0_275"/>
          <p:cNvPicPr preferRelativeResize="0"/>
          <p:nvPr/>
        </p:nvPicPr>
        <p:blipFill>
          <a:blip r:embed="rId4">
            <a:alphaModFix/>
          </a:blip>
          <a:stretch>
            <a:fillRect/>
          </a:stretch>
        </p:blipFill>
        <p:spPr>
          <a:xfrm rot="-5400000">
            <a:off x="4849737" y="1341113"/>
            <a:ext cx="2537175" cy="5138249"/>
          </a:xfrm>
          <a:prstGeom prst="rect">
            <a:avLst/>
          </a:prstGeom>
          <a:noFill/>
          <a:ln>
            <a:noFill/>
          </a:ln>
        </p:spPr>
      </p:pic>
      <p:sp>
        <p:nvSpPr>
          <p:cNvPr id="170" name="Google Shape;170;g152d7656bff_0_275"/>
          <p:cNvSpPr txBox="1"/>
          <p:nvPr/>
        </p:nvSpPr>
        <p:spPr>
          <a:xfrm>
            <a:off x="4201350" y="2813400"/>
            <a:ext cx="104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FFFF"/>
                </a:solidFill>
              </a:rPr>
              <a:t>Raspberry Pi</a:t>
            </a:r>
            <a:endParaRPr>
              <a:solidFill>
                <a:srgbClr val="FFFFFF"/>
              </a:solidFill>
            </a:endParaRPr>
          </a:p>
        </p:txBody>
      </p:sp>
      <p:sp>
        <p:nvSpPr>
          <p:cNvPr id="171" name="Google Shape;171;g152d7656bff_0_275"/>
          <p:cNvSpPr txBox="1"/>
          <p:nvPr/>
        </p:nvSpPr>
        <p:spPr>
          <a:xfrm>
            <a:off x="3828175" y="4536100"/>
            <a:ext cx="11310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a:solidFill>
                  <a:srgbClr val="FFFFFF"/>
                </a:solidFill>
              </a:rPr>
              <a:t>Stepper Motor </a:t>
            </a:r>
            <a:endParaRPr>
              <a:solidFill>
                <a:srgbClr val="FFFFFF"/>
              </a:solidFill>
            </a:endParaRPr>
          </a:p>
        </p:txBody>
      </p:sp>
      <p:sp>
        <p:nvSpPr>
          <p:cNvPr id="172" name="Google Shape;172;g152d7656bff_0_275"/>
          <p:cNvSpPr txBox="1"/>
          <p:nvPr/>
        </p:nvSpPr>
        <p:spPr>
          <a:xfrm>
            <a:off x="6509600" y="3710138"/>
            <a:ext cx="17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rPr>
              <a:t>Power Supply </a:t>
            </a:r>
            <a:endParaRPr>
              <a:solidFill>
                <a:srgbClr val="FFFFFF"/>
              </a:solidFill>
            </a:endParaRPr>
          </a:p>
        </p:txBody>
      </p:sp>
      <p:sp>
        <p:nvSpPr>
          <p:cNvPr id="173" name="Google Shape;173;g152d7656bff_0_275"/>
          <p:cNvSpPr txBox="1"/>
          <p:nvPr/>
        </p:nvSpPr>
        <p:spPr>
          <a:xfrm>
            <a:off x="4970675" y="5510675"/>
            <a:ext cx="229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222222"/>
                </a:solidFill>
              </a:rPr>
              <a:t>Dev Board Mount</a:t>
            </a:r>
            <a:endParaRPr>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